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ink/ink1.xml" ContentType="application/inkml+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4"/>
  </p:notesMasterIdLst>
  <p:sldIdLst>
    <p:sldId id="256" r:id="rId2"/>
    <p:sldId id="257" r:id="rId3"/>
    <p:sldId id="258" r:id="rId4"/>
    <p:sldId id="259" r:id="rId5"/>
    <p:sldId id="260" r:id="rId6"/>
    <p:sldId id="261" r:id="rId7"/>
    <p:sldId id="262" r:id="rId8"/>
    <p:sldId id="263" r:id="rId9"/>
    <p:sldId id="265" r:id="rId10"/>
    <p:sldId id="266" r:id="rId11"/>
    <p:sldId id="267" r:id="rId12"/>
    <p:sldId id="268" r:id="rId13"/>
    <p:sldId id="271" r:id="rId14"/>
    <p:sldId id="272" r:id="rId15"/>
    <p:sldId id="285" r:id="rId16"/>
    <p:sldId id="286" r:id="rId17"/>
    <p:sldId id="269" r:id="rId18"/>
    <p:sldId id="273" r:id="rId19"/>
    <p:sldId id="274" r:id="rId20"/>
    <p:sldId id="275" r:id="rId21"/>
    <p:sldId id="287" r:id="rId22"/>
    <p:sldId id="288" r:id="rId23"/>
    <p:sldId id="276" r:id="rId24"/>
    <p:sldId id="277" r:id="rId25"/>
    <p:sldId id="278" r:id="rId26"/>
    <p:sldId id="283" r:id="rId27"/>
    <p:sldId id="279" r:id="rId28"/>
    <p:sldId id="281" r:id="rId29"/>
    <p:sldId id="289" r:id="rId30"/>
    <p:sldId id="290" r:id="rId31"/>
    <p:sldId id="291" r:id="rId32"/>
    <p:sldId id="292" r:id="rId33"/>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827"/>
    <p:restoredTop sz="67183"/>
  </p:normalViewPr>
  <p:slideViewPr>
    <p:cSldViewPr snapToGrid="0">
      <p:cViewPr varScale="1">
        <p:scale>
          <a:sx n="80" d="100"/>
          <a:sy n="80" d="100"/>
        </p:scale>
        <p:origin x="944"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11-19T16:04:43.956"/>
    </inkml:context>
    <inkml:brush xml:id="br0">
      <inkml:brushProperty name="width" value="0.3" units="cm"/>
      <inkml:brushProperty name="height" value="0.6" units="cm"/>
      <inkml:brushProperty name="color" value="#F6FFF1"/>
      <inkml:brushProperty name="tip" value="rectangle"/>
      <inkml:brushProperty name="rasterOp" value="maskPen"/>
    </inkml:brush>
  </inkml:definitions>
  <inkml:trace contextRef="#ctx0" brushRef="#br0">1273 1405,'282'-47,"-1"1,1 0,0 0,0 0,-1 0,1-1,0 1,0 0,36-4,21-1,2-1,-19 4,-35 3,-57 7,-75 8,-35-6,18 35,126-23,-49-8,19-8,38-11,5-7,2-7,-6-3,-25 4,-16 4,-65 17,-15 3,75-25,-153 39,-226 31,-115 21,56 1,-19 6,-23 1,27-7,-20 0,-11 0,-5 2,6-1,-1 2,-2 2,0-1,1 0,4-4,-47 2,2-2,5-3,9-5,39-5,6-1,8-6,12-7,-13-10,14-9,15-9,-26-21,25-13,49 0,18-3,-54-44,55 51,32 31,-13 17,-19 21,-28 22,-24 5,13-3,-8-15,80-20,-24 0,93 0,-29 0,24-5,-8-2</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D3AAF30-8B08-324D-8094-D7A733B4B493}" type="datetimeFigureOut">
              <a:rPr lang="fr-FR" smtClean="0"/>
              <a:t>05/10/2025</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B6254F6-9689-6E4A-A504-82FA6121F624}" type="slidenum">
              <a:rPr lang="fr-FR" smtClean="0"/>
              <a:t>‹N°›</a:t>
            </a:fld>
            <a:endParaRPr lang="fr-FR"/>
          </a:p>
        </p:txBody>
      </p:sp>
    </p:spTree>
    <p:extLst>
      <p:ext uri="{BB962C8B-B14F-4D97-AF65-F5344CB8AC3E}">
        <p14:creationId xmlns:p14="http://schemas.microsoft.com/office/powerpoint/2010/main" val="24986993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dirty="0">
                <a:latin typeface="+mn-lt"/>
              </a:rPr>
              <a:t>DISTINGUER LES CLASSES DE MOTS </a:t>
            </a:r>
            <a:r>
              <a:rPr lang="fr-FR" sz="1200" i="1" dirty="0">
                <a:latin typeface="+mn-lt"/>
              </a:rPr>
              <a:t>Identifier Noms / Verbes / Adjectifs</a:t>
            </a:r>
          </a:p>
          <a:p>
            <a:r>
              <a:rPr lang="fr-FR" sz="1200" b="1" i="1" dirty="0">
                <a:latin typeface="+mn-lt"/>
              </a:rPr>
              <a:t>CM1-54  - À quoi reconnait-on qu’un mot appartient à telle ou telle classe grammaticale ?</a:t>
            </a:r>
          </a:p>
          <a:p>
            <a:endParaRPr lang="fr-FR" sz="1200" b="1" i="1" dirty="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i="1" dirty="0">
                <a:solidFill>
                  <a:srgbClr val="000000"/>
                </a:solidFill>
                <a:effectLst/>
                <a:latin typeface="+mn-lt"/>
                <a:ea typeface="Calibri" panose="020F0502020204030204" pitchFamily="34" charset="0"/>
                <a:cs typeface="Times New Roman" panose="02020603050405020304" pitchFamily="18" charset="0"/>
              </a:rPr>
              <a:t>Certaines diapositives ont été dupliquées afin de scinder le commentaire du mode présentateur en deux parties lorsque le propos est long. Cela vous permettra de poursuivre vos explications de manière plus fluide. </a:t>
            </a:r>
            <a:endParaRPr lang="fr-FR" sz="1200" dirty="0">
              <a:effectLst/>
              <a:latin typeface="+mn-lt"/>
              <a:ea typeface="Calibri" panose="020F0502020204030204" pitchFamily="34" charset="0"/>
              <a:cs typeface="Times New Roman" panose="02020603050405020304" pitchFamily="18" charset="0"/>
            </a:endParaRPr>
          </a:p>
          <a:p>
            <a:endParaRPr lang="fr-FR" b="1" i="1" dirty="0"/>
          </a:p>
        </p:txBody>
      </p:sp>
      <p:sp>
        <p:nvSpPr>
          <p:cNvPr id="4" name="Espace réservé du numéro de diapositive 3"/>
          <p:cNvSpPr>
            <a:spLocks noGrp="1"/>
          </p:cNvSpPr>
          <p:nvPr>
            <p:ph type="sldNum" sz="quarter" idx="5"/>
          </p:nvPr>
        </p:nvSpPr>
        <p:spPr/>
        <p:txBody>
          <a:bodyPr/>
          <a:lstStyle/>
          <a:p>
            <a:fld id="{CB6254F6-9689-6E4A-A504-82FA6121F624}" type="slidenum">
              <a:rPr lang="fr-FR" smtClean="0"/>
              <a:t>1</a:t>
            </a:fld>
            <a:endParaRPr lang="fr-FR"/>
          </a:p>
        </p:txBody>
      </p:sp>
    </p:spTree>
    <p:extLst>
      <p:ext uri="{BB962C8B-B14F-4D97-AF65-F5344CB8AC3E}">
        <p14:creationId xmlns:p14="http://schemas.microsoft.com/office/powerpoint/2010/main" val="27019773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just"/>
            <a:r>
              <a:rPr lang="fr-FR" sz="1200" b="1" dirty="0">
                <a:solidFill>
                  <a:schemeClr val="tx1"/>
                </a:solidFill>
                <a:effectLst/>
                <a:latin typeface="+mn-lt"/>
                <a:ea typeface="Calibri" panose="020F0502020204030204" pitchFamily="34" charset="0"/>
                <a:cs typeface="Times New Roman" panose="02020603050405020304" pitchFamily="18" charset="0"/>
              </a:rPr>
              <a:t>PHASE 1 – Enrôlement</a:t>
            </a:r>
          </a:p>
          <a:p>
            <a:pPr algn="just"/>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b="1" dirty="0">
                <a:solidFill>
                  <a:schemeClr val="tx1"/>
                </a:solidFill>
                <a:effectLst/>
                <a:latin typeface="+mn-lt"/>
                <a:ea typeface="Calibri" panose="020F0502020204030204" pitchFamily="34" charset="0"/>
                <a:cs typeface="Times New Roman" panose="02020603050405020304" pitchFamily="18" charset="0"/>
              </a:rPr>
              <a:t>Demander</a:t>
            </a:r>
            <a:r>
              <a:rPr lang="fr-FR" sz="1200" dirty="0">
                <a:solidFill>
                  <a:schemeClr val="tx1"/>
                </a:solidFill>
                <a:effectLst/>
                <a:latin typeface="+mn-lt"/>
                <a:ea typeface="Calibri" panose="020F0502020204030204" pitchFamily="34" charset="0"/>
                <a:cs typeface="Times New Roman" panose="02020603050405020304" pitchFamily="18" charset="0"/>
              </a:rPr>
              <a:t> : « Comment on peut faire pour savoir si un mot est un nom, un verbe, ou autre chose ? »</a:t>
            </a:r>
          </a:p>
          <a:p>
            <a:pPr algn="just"/>
            <a:r>
              <a:rPr lang="fr-FR" sz="1200" u="sng" dirty="0">
                <a:solidFill>
                  <a:schemeClr val="tx1"/>
                </a:solidFill>
                <a:effectLst/>
                <a:latin typeface="+mn-lt"/>
                <a:ea typeface="Calibri" panose="020F0502020204030204" pitchFamily="34" charset="0"/>
                <a:cs typeface="Times New Roman" panose="02020603050405020304" pitchFamily="18" charset="0"/>
              </a:rPr>
              <a:t>Réponses possibles </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Si ça se conjuguent, c’est un verbe.</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Les noms prennent un -</a:t>
            </a:r>
            <a:r>
              <a:rPr lang="fr-FR" sz="1200" i="1" dirty="0">
                <a:solidFill>
                  <a:schemeClr val="tx1"/>
                </a:solidFill>
                <a:effectLst/>
                <a:latin typeface="+mn-lt"/>
                <a:ea typeface="Calibri" panose="020F0502020204030204" pitchFamily="34" charset="0"/>
                <a:cs typeface="Times New Roman" panose="02020603050405020304" pitchFamily="18" charset="0"/>
              </a:rPr>
              <a:t>s </a:t>
            </a:r>
            <a:r>
              <a:rPr lang="fr-FR" sz="1200" dirty="0">
                <a:solidFill>
                  <a:schemeClr val="tx1"/>
                </a:solidFill>
                <a:effectLst/>
                <a:latin typeface="+mn-lt"/>
                <a:ea typeface="Calibri" panose="020F0502020204030204" pitchFamily="34" charset="0"/>
                <a:cs typeface="Times New Roman" panose="02020603050405020304" pitchFamily="18" charset="0"/>
              </a:rPr>
              <a:t>au pluriel</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On peut mettre </a:t>
            </a:r>
            <a:r>
              <a:rPr lang="fr-FR" sz="1200" i="1" dirty="0">
                <a:solidFill>
                  <a:schemeClr val="tx1"/>
                </a:solidFill>
                <a:effectLst/>
                <a:latin typeface="+mn-lt"/>
                <a:ea typeface="Calibri" panose="020F0502020204030204" pitchFamily="34" charset="0"/>
                <a:cs typeface="Times New Roman" panose="02020603050405020304" pitchFamily="18" charset="0"/>
              </a:rPr>
              <a:t>il</a:t>
            </a:r>
            <a:r>
              <a:rPr lang="fr-FR" sz="1200" dirty="0">
                <a:solidFill>
                  <a:schemeClr val="tx1"/>
                </a:solidFill>
                <a:effectLst/>
                <a:latin typeface="+mn-lt"/>
                <a:ea typeface="Calibri" panose="020F0502020204030204" pitchFamily="34" charset="0"/>
                <a:cs typeface="Times New Roman" panose="02020603050405020304" pitchFamily="18" charset="0"/>
              </a:rPr>
              <a:t> devant un verbe et </a:t>
            </a:r>
            <a:r>
              <a:rPr lang="fr-FR" sz="1200" i="1" dirty="0">
                <a:solidFill>
                  <a:schemeClr val="tx1"/>
                </a:solidFill>
                <a:effectLst/>
                <a:latin typeface="+mn-lt"/>
                <a:ea typeface="Calibri" panose="020F0502020204030204" pitchFamily="34" charset="0"/>
                <a:cs typeface="Times New Roman" panose="02020603050405020304" pitchFamily="18" charset="0"/>
              </a:rPr>
              <a:t>un</a:t>
            </a:r>
            <a:r>
              <a:rPr lang="fr-FR" sz="1200" dirty="0">
                <a:solidFill>
                  <a:schemeClr val="tx1"/>
                </a:solidFill>
                <a:effectLst/>
                <a:latin typeface="+mn-lt"/>
                <a:ea typeface="Calibri" panose="020F0502020204030204" pitchFamily="34" charset="0"/>
                <a:cs typeface="Times New Roman" panose="02020603050405020304" pitchFamily="18" charset="0"/>
              </a:rPr>
              <a:t> ou </a:t>
            </a:r>
            <a:r>
              <a:rPr lang="fr-FR" sz="1200" i="1" dirty="0">
                <a:solidFill>
                  <a:schemeClr val="tx1"/>
                </a:solidFill>
                <a:effectLst/>
                <a:latin typeface="+mn-lt"/>
                <a:ea typeface="Calibri" panose="020F0502020204030204" pitchFamily="34" charset="0"/>
                <a:cs typeface="Times New Roman" panose="02020603050405020304" pitchFamily="18" charset="0"/>
              </a:rPr>
              <a:t>une</a:t>
            </a:r>
            <a:r>
              <a:rPr lang="fr-FR" sz="1200" dirty="0">
                <a:solidFill>
                  <a:schemeClr val="tx1"/>
                </a:solidFill>
                <a:effectLst/>
                <a:latin typeface="+mn-lt"/>
                <a:ea typeface="Calibri" panose="020F0502020204030204" pitchFamily="34" charset="0"/>
                <a:cs typeface="Times New Roman" panose="02020603050405020304" pitchFamily="18" charset="0"/>
              </a:rPr>
              <a:t> devant un nom…</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Noter les propositions. </a:t>
            </a:r>
            <a:r>
              <a:rPr lang="fr-FR" sz="1200" b="1" dirty="0">
                <a:solidFill>
                  <a:schemeClr val="tx1"/>
                </a:solidFill>
                <a:effectLst/>
                <a:latin typeface="+mn-lt"/>
                <a:ea typeface="Calibri" panose="020F0502020204030204" pitchFamily="34" charset="0"/>
                <a:cs typeface="Times New Roman" panose="02020603050405020304" pitchFamily="18" charset="0"/>
              </a:rPr>
              <a:t>Annoncer</a:t>
            </a:r>
            <a:r>
              <a:rPr lang="fr-FR" sz="1200" dirty="0">
                <a:solidFill>
                  <a:schemeClr val="tx1"/>
                </a:solidFill>
                <a:effectLst/>
                <a:latin typeface="+mn-lt"/>
                <a:ea typeface="Calibri" panose="020F0502020204030204" pitchFamily="34" charset="0"/>
                <a:cs typeface="Times New Roman" panose="02020603050405020304" pitchFamily="18" charset="0"/>
              </a:rPr>
              <a:t> : « La classe y reviendra. »</a:t>
            </a:r>
          </a:p>
          <a:p>
            <a:endParaRPr lang="fr-FR" dirty="0"/>
          </a:p>
        </p:txBody>
      </p:sp>
      <p:sp>
        <p:nvSpPr>
          <p:cNvPr id="4" name="Espace réservé du numéro de diapositive 3"/>
          <p:cNvSpPr>
            <a:spLocks noGrp="1"/>
          </p:cNvSpPr>
          <p:nvPr>
            <p:ph type="sldNum" sz="quarter" idx="5"/>
          </p:nvPr>
        </p:nvSpPr>
        <p:spPr/>
        <p:txBody>
          <a:bodyPr/>
          <a:lstStyle/>
          <a:p>
            <a:fld id="{CB6254F6-9689-6E4A-A504-82FA6121F624}" type="slidenum">
              <a:rPr lang="fr-FR" smtClean="0"/>
              <a:t>2</a:t>
            </a:fld>
            <a:endParaRPr lang="fr-FR"/>
          </a:p>
        </p:txBody>
      </p:sp>
    </p:spTree>
    <p:extLst>
      <p:ext uri="{BB962C8B-B14F-4D97-AF65-F5344CB8AC3E}">
        <p14:creationId xmlns:p14="http://schemas.microsoft.com/office/powerpoint/2010/main" val="37811161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latin typeface="+mn-lt"/>
              </a:rPr>
              <a:t>PHASE </a:t>
            </a:r>
            <a:r>
              <a:rPr lang="fr-FR" sz="1200" b="1" dirty="0">
                <a:solidFill>
                  <a:schemeClr val="tx1"/>
                </a:solidFill>
                <a:effectLst/>
                <a:latin typeface="+mn-lt"/>
                <a:ea typeface="Calibri" panose="020F0502020204030204" pitchFamily="34" charset="0"/>
                <a:cs typeface="Times New Roman" panose="02020603050405020304" pitchFamily="18" charset="0"/>
              </a:rPr>
              <a:t>2 – </a:t>
            </a:r>
            <a:r>
              <a:rPr lang="fr-FR" sz="1200" b="1" i="1" dirty="0">
                <a:solidFill>
                  <a:schemeClr val="tx1"/>
                </a:solidFill>
                <a:effectLst/>
                <a:highlight>
                  <a:srgbClr val="C0C0C0"/>
                </a:highlight>
                <a:latin typeface="+mn-lt"/>
                <a:ea typeface="Calibri" panose="020F0502020204030204" pitchFamily="34" charset="0"/>
                <a:cs typeface="Times New Roman" panose="02020603050405020304" pitchFamily="18" charset="0"/>
              </a:rPr>
              <a:t>Observation</a:t>
            </a:r>
            <a:r>
              <a:rPr lang="fr-FR" sz="1200" b="1" dirty="0">
                <a:solidFill>
                  <a:schemeClr val="tx1"/>
                </a:solidFill>
                <a:effectLst/>
                <a:latin typeface="+mn-lt"/>
                <a:ea typeface="Calibri" panose="020F0502020204030204" pitchFamily="34" charset="0"/>
                <a:cs typeface="Times New Roman" panose="02020603050405020304" pitchFamily="18" charset="0"/>
              </a:rPr>
              <a:t> – Écouter un texte sans le comprendre</a:t>
            </a:r>
            <a:endParaRPr lang="fr-FR" sz="1200" dirty="0">
              <a:solidFill>
                <a:schemeClr val="tx1"/>
              </a:solidFill>
              <a:effectLst/>
              <a:latin typeface="+mn-lt"/>
              <a:ea typeface="Calibri" panose="020F0502020204030204" pitchFamily="34" charset="0"/>
              <a:cs typeface="Times New Roman" panose="02020603050405020304" pitchFamily="18" charset="0"/>
            </a:endParaRPr>
          </a:p>
          <a:p>
            <a:endParaRPr lang="fr-FR" sz="1200" dirty="0">
              <a:solidFill>
                <a:schemeClr val="tx1"/>
              </a:solidFill>
              <a:latin typeface="+mn-lt"/>
            </a:endParaRPr>
          </a:p>
          <a:p>
            <a:pPr algn="just"/>
            <a:r>
              <a:rPr lang="fr-FR" sz="1200" b="1" dirty="0">
                <a:solidFill>
                  <a:schemeClr val="tx1"/>
                </a:solidFill>
                <a:effectLst/>
                <a:latin typeface="+mn-lt"/>
                <a:ea typeface="Calibri" panose="020F0502020204030204" pitchFamily="34" charset="0"/>
                <a:cs typeface="Times New Roman" panose="02020603050405020304" pitchFamily="18" charset="0"/>
              </a:rPr>
              <a:t>Lire</a:t>
            </a:r>
            <a:r>
              <a:rPr lang="fr-FR" sz="1200" dirty="0">
                <a:solidFill>
                  <a:schemeClr val="tx1"/>
                </a:solidFill>
                <a:effectLst/>
                <a:latin typeface="+mn-lt"/>
                <a:ea typeface="Calibri" panose="020F0502020204030204" pitchFamily="34" charset="0"/>
                <a:cs typeface="Times New Roman" panose="02020603050405020304" pitchFamily="18" charset="0"/>
              </a:rPr>
              <a:t> le texte sans le montrer (cf. </a:t>
            </a:r>
            <a:r>
              <a:rPr lang="fr-FR" sz="1200" i="1" dirty="0">
                <a:solidFill>
                  <a:schemeClr val="tx1"/>
                </a:solidFill>
                <a:effectLst/>
                <a:latin typeface="+mn-lt"/>
                <a:ea typeface="Calibri" panose="020F0502020204030204" pitchFamily="34" charset="0"/>
                <a:cs typeface="Times New Roman" panose="02020603050405020304" pitchFamily="18" charset="0"/>
              </a:rPr>
              <a:t>Fiche photocopiable</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b="1" dirty="0">
                <a:solidFill>
                  <a:schemeClr val="tx1"/>
                </a:solidFill>
                <a:effectLst/>
                <a:latin typeface="+mn-lt"/>
                <a:ea typeface="Calibri" panose="020F0502020204030204" pitchFamily="34" charset="0"/>
                <a:cs typeface="Times New Roman" panose="02020603050405020304" pitchFamily="18" charset="0"/>
              </a:rPr>
              <a:t>Expliquer</a:t>
            </a:r>
            <a:r>
              <a:rPr lang="fr-FR" sz="1200" dirty="0">
                <a:solidFill>
                  <a:schemeClr val="tx1"/>
                </a:solidFill>
                <a:effectLst/>
                <a:latin typeface="+mn-lt"/>
                <a:ea typeface="Calibri" panose="020F0502020204030204" pitchFamily="34" charset="0"/>
                <a:cs typeface="Times New Roman" panose="02020603050405020304" pitchFamily="18" charset="0"/>
              </a:rPr>
              <a:t> : « Il s’agit de l’extrait d’un poème, écrit par un auteur qui avait beaucoup d’humour, Lewis Carol, l’auteur d’</a:t>
            </a:r>
            <a:r>
              <a:rPr lang="fr-FR" sz="1200" i="1" dirty="0">
                <a:solidFill>
                  <a:schemeClr val="tx1"/>
                </a:solidFill>
                <a:effectLst/>
                <a:latin typeface="+mn-lt"/>
                <a:ea typeface="Calibri" panose="020F0502020204030204" pitchFamily="34" charset="0"/>
                <a:cs typeface="Times New Roman" panose="02020603050405020304" pitchFamily="18" charset="0"/>
              </a:rPr>
              <a:t>Alice au pays des merveilles</a:t>
            </a:r>
            <a:r>
              <a:rPr lang="fr-FR" sz="1200" dirty="0">
                <a:solidFill>
                  <a:schemeClr val="tx1"/>
                </a:solidFill>
                <a:effectLst/>
                <a:latin typeface="+mn-lt"/>
                <a:ea typeface="Calibri" panose="020F0502020204030204" pitchFamily="34" charset="0"/>
                <a:cs typeface="Times New Roman" panose="02020603050405020304" pitchFamily="18" charset="0"/>
              </a:rPr>
              <a:t>. Ici, il invente une langue… »</a:t>
            </a:r>
          </a:p>
          <a:p>
            <a:endParaRPr lang="fr-FR" sz="1200" dirty="0">
              <a:solidFill>
                <a:schemeClr val="tx1"/>
              </a:solidFill>
              <a:latin typeface="+mn-lt"/>
            </a:endParaRPr>
          </a:p>
          <a:p>
            <a:pPr algn="just"/>
            <a:r>
              <a:rPr lang="fr-FR" sz="1200" b="1" dirty="0">
                <a:solidFill>
                  <a:schemeClr val="tx1"/>
                </a:solidFill>
                <a:effectLst/>
                <a:latin typeface="+mn-lt"/>
                <a:ea typeface="Calibri" panose="020F0502020204030204" pitchFamily="34" charset="0"/>
              </a:rPr>
              <a:t>Demander</a:t>
            </a:r>
            <a:r>
              <a:rPr lang="fr-FR" sz="1200" dirty="0">
                <a:solidFill>
                  <a:schemeClr val="tx1"/>
                </a:solidFill>
                <a:effectLst/>
                <a:latin typeface="+mn-lt"/>
                <a:ea typeface="Calibri" panose="020F0502020204030204" pitchFamily="34" charset="0"/>
              </a:rPr>
              <a:t> : « Alors, quel effet est-ce que produit ce texte ? cette langue ? »</a:t>
            </a:r>
          </a:p>
          <a:p>
            <a:pPr algn="just"/>
            <a:r>
              <a:rPr lang="fr-FR" sz="1200" u="sng" dirty="0">
                <a:solidFill>
                  <a:schemeClr val="tx1"/>
                </a:solidFill>
                <a:effectLst/>
                <a:latin typeface="+mn-lt"/>
                <a:ea typeface="Calibri" panose="020F0502020204030204" pitchFamily="34" charset="0"/>
              </a:rPr>
              <a:t>Réponses possibles </a:t>
            </a:r>
            <a:r>
              <a:rPr lang="fr-FR" sz="1200" dirty="0">
                <a:solidFill>
                  <a:schemeClr val="tx1"/>
                </a:solidFill>
                <a:effectLst/>
                <a:latin typeface="+mn-lt"/>
                <a:ea typeface="Calibri" panose="020F0502020204030204" pitchFamily="34" charset="0"/>
              </a:rPr>
              <a:t>:</a:t>
            </a:r>
          </a:p>
          <a:p>
            <a:pPr algn="just"/>
            <a:r>
              <a:rPr lang="fr-FR" sz="1200" dirty="0">
                <a:solidFill>
                  <a:schemeClr val="tx1"/>
                </a:solidFill>
                <a:effectLst/>
                <a:latin typeface="+mn-lt"/>
                <a:ea typeface="Calibri" panose="020F0502020204030204" pitchFamily="34" charset="0"/>
              </a:rPr>
              <a:t>C’est n’importe quoi</a:t>
            </a:r>
          </a:p>
          <a:p>
            <a:pPr algn="just"/>
            <a:r>
              <a:rPr lang="fr-FR" sz="1200" dirty="0">
                <a:solidFill>
                  <a:schemeClr val="tx1"/>
                </a:solidFill>
                <a:effectLst/>
                <a:latin typeface="+mn-lt"/>
                <a:ea typeface="Calibri" panose="020F0502020204030204" pitchFamily="34" charset="0"/>
              </a:rPr>
              <a:t>C’est rigolo</a:t>
            </a:r>
          </a:p>
          <a:p>
            <a:pPr algn="just"/>
            <a:r>
              <a:rPr lang="fr-FR" sz="1200" dirty="0">
                <a:solidFill>
                  <a:schemeClr val="tx1"/>
                </a:solidFill>
                <a:effectLst/>
                <a:latin typeface="+mn-lt"/>
                <a:ea typeface="Calibri" panose="020F0502020204030204" pitchFamily="34" charset="0"/>
              </a:rPr>
              <a:t>On imagine des choses…</a:t>
            </a:r>
          </a:p>
          <a:p>
            <a:pPr algn="just"/>
            <a:r>
              <a:rPr lang="fr-FR" sz="1800" dirty="0">
                <a:solidFill>
                  <a:srgbClr val="252525"/>
                </a:solidFill>
                <a:effectLst/>
                <a:latin typeface="Times New Roman" panose="02020603050405020304" pitchFamily="18" charset="0"/>
                <a:ea typeface="Calibri" panose="020F0502020204030204" pitchFamily="34" charset="0"/>
              </a:rPr>
              <a:t> </a:t>
            </a:r>
            <a:endParaRPr lang="fr-FR" sz="1800" dirty="0">
              <a:effectLst/>
              <a:latin typeface="Times New Roman" panose="02020603050405020304" pitchFamily="18" charset="0"/>
              <a:ea typeface="Calibri" panose="020F0502020204030204" pitchFamily="34" charset="0"/>
            </a:endParaRPr>
          </a:p>
          <a:p>
            <a:endParaRPr lang="fr-FR" dirty="0"/>
          </a:p>
        </p:txBody>
      </p:sp>
      <p:sp>
        <p:nvSpPr>
          <p:cNvPr id="4" name="Espace réservé du numéro de diapositive 3"/>
          <p:cNvSpPr>
            <a:spLocks noGrp="1"/>
          </p:cNvSpPr>
          <p:nvPr>
            <p:ph type="sldNum" sz="quarter" idx="5"/>
          </p:nvPr>
        </p:nvSpPr>
        <p:spPr/>
        <p:txBody>
          <a:bodyPr/>
          <a:lstStyle/>
          <a:p>
            <a:fld id="{CB6254F6-9689-6E4A-A504-82FA6121F624}" type="slidenum">
              <a:rPr lang="fr-FR" smtClean="0"/>
              <a:t>3</a:t>
            </a:fld>
            <a:endParaRPr lang="fr-FR"/>
          </a:p>
        </p:txBody>
      </p:sp>
    </p:spTree>
    <p:extLst>
      <p:ext uri="{BB962C8B-B14F-4D97-AF65-F5344CB8AC3E}">
        <p14:creationId xmlns:p14="http://schemas.microsoft.com/office/powerpoint/2010/main" val="3890706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dirty="0">
                <a:solidFill>
                  <a:schemeClr val="tx1"/>
                </a:solidFill>
                <a:effectLst/>
                <a:latin typeface="+mn-lt"/>
                <a:ea typeface="Calibri" panose="020F0502020204030204" pitchFamily="34" charset="0"/>
              </a:rPr>
              <a:t>Demander</a:t>
            </a:r>
            <a:r>
              <a:rPr lang="fr-FR" sz="1200" dirty="0">
                <a:solidFill>
                  <a:schemeClr val="tx1"/>
                </a:solidFill>
                <a:effectLst/>
                <a:latin typeface="+mn-lt"/>
                <a:ea typeface="Calibri" panose="020F0502020204030204" pitchFamily="34" charset="0"/>
              </a:rPr>
              <a:t> : « Dans cette langue inventée, mystérieuse, est-ce qu’on n’a pas l’impression de reconnaitre des mots, des parties de mots ? »</a:t>
            </a:r>
          </a:p>
          <a:p>
            <a:r>
              <a:rPr lang="fr-FR" sz="1200" u="sng" dirty="0">
                <a:solidFill>
                  <a:schemeClr val="tx1"/>
                </a:solidFill>
                <a:effectLst/>
                <a:latin typeface="+mn-lt"/>
              </a:rPr>
              <a:t>Diverses réponses </a:t>
            </a:r>
            <a:r>
              <a:rPr lang="fr-FR" sz="1200" dirty="0">
                <a:solidFill>
                  <a:schemeClr val="tx1"/>
                </a:solidFill>
                <a:effectLst/>
                <a:latin typeface="+mn-lt"/>
              </a:rPr>
              <a:t>possibles</a:t>
            </a:r>
          </a:p>
          <a:p>
            <a:endParaRPr lang="fr-FR" sz="1200" dirty="0">
              <a:solidFill>
                <a:schemeClr val="tx1"/>
              </a:solidFill>
              <a:effectLst/>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rPr>
              <a:t>Expliquer</a:t>
            </a:r>
            <a:r>
              <a:rPr lang="fr-FR" sz="1200" dirty="0">
                <a:solidFill>
                  <a:schemeClr val="tx1"/>
                </a:solidFill>
                <a:effectLst/>
                <a:latin typeface="+mn-lt"/>
                <a:ea typeface="Calibri" panose="020F0502020204030204" pitchFamily="34" charset="0"/>
              </a:rPr>
              <a:t> : « Ce texte est une traduction de l’anglais. En anglais, c’était déjà une langue inventée. Ici, le traducteur invente aussi une langue, des mots. Mais il suit les règles de la langue française. »</a:t>
            </a:r>
          </a:p>
          <a:p>
            <a:endParaRPr lang="fr-FR" sz="1200" dirty="0">
              <a:solidFill>
                <a:schemeClr val="tx1"/>
              </a:solidFill>
              <a:latin typeface="+mn-lt"/>
            </a:endParaRPr>
          </a:p>
        </p:txBody>
      </p:sp>
      <p:sp>
        <p:nvSpPr>
          <p:cNvPr id="4" name="Espace réservé du numéro de diapositive 3"/>
          <p:cNvSpPr>
            <a:spLocks noGrp="1"/>
          </p:cNvSpPr>
          <p:nvPr>
            <p:ph type="sldNum" sz="quarter" idx="5"/>
          </p:nvPr>
        </p:nvSpPr>
        <p:spPr/>
        <p:txBody>
          <a:bodyPr/>
          <a:lstStyle/>
          <a:p>
            <a:fld id="{CB6254F6-9689-6E4A-A504-82FA6121F624}" type="slidenum">
              <a:rPr lang="fr-FR" smtClean="0"/>
              <a:t>4</a:t>
            </a:fld>
            <a:endParaRPr lang="fr-FR"/>
          </a:p>
        </p:txBody>
      </p:sp>
    </p:spTree>
    <p:extLst>
      <p:ext uri="{BB962C8B-B14F-4D97-AF65-F5344CB8AC3E}">
        <p14:creationId xmlns:p14="http://schemas.microsoft.com/office/powerpoint/2010/main" val="3722246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latin typeface="+mn-lt"/>
              </a:rPr>
              <a:t>PHASE </a:t>
            </a:r>
            <a:r>
              <a:rPr lang="fr-FR" sz="1200" b="1" dirty="0">
                <a:solidFill>
                  <a:schemeClr val="tx1"/>
                </a:solidFill>
                <a:effectLst/>
                <a:latin typeface="+mn-lt"/>
                <a:ea typeface="Calibri" panose="020F0502020204030204" pitchFamily="34" charset="0"/>
                <a:cs typeface="Times New Roman" panose="02020603050405020304" pitchFamily="18" charset="0"/>
              </a:rPr>
              <a:t>3 – </a:t>
            </a:r>
            <a:r>
              <a:rPr lang="fr-FR" sz="1200" b="1" i="1" dirty="0">
                <a:solidFill>
                  <a:schemeClr val="tx1"/>
                </a:solidFill>
                <a:effectLst/>
                <a:highlight>
                  <a:srgbClr val="C0C0C0"/>
                </a:highlight>
                <a:latin typeface="+mn-lt"/>
                <a:ea typeface="Calibri" panose="020F0502020204030204" pitchFamily="34" charset="0"/>
                <a:cs typeface="Times New Roman" panose="02020603050405020304" pitchFamily="18" charset="0"/>
              </a:rPr>
              <a:t>Observation</a:t>
            </a:r>
            <a:r>
              <a:rPr lang="fr-FR" sz="1200" b="1" dirty="0">
                <a:solidFill>
                  <a:schemeClr val="tx1"/>
                </a:solidFill>
                <a:effectLst/>
                <a:latin typeface="+mn-lt"/>
                <a:ea typeface="Calibri" panose="020F0502020204030204" pitchFamily="34" charset="0"/>
                <a:cs typeface="Times New Roman" panose="02020603050405020304" pitchFamily="18" charset="0"/>
              </a:rPr>
              <a:t> – Appliquer des schémas prototypiques sur un texte qu’on ne comprend pas</a:t>
            </a:r>
            <a:endParaRPr lang="fr-FR" sz="1200" dirty="0">
              <a:solidFill>
                <a:schemeClr val="tx1"/>
              </a:solidFill>
              <a:effectLst/>
              <a:latin typeface="+mn-lt"/>
              <a:ea typeface="Calibri" panose="020F0502020204030204" pitchFamily="34" charset="0"/>
              <a:cs typeface="Times New Roman" panose="02020603050405020304" pitchFamily="18" charset="0"/>
            </a:endParaRPr>
          </a:p>
          <a:p>
            <a:endParaRPr lang="fr-FR" sz="1200" dirty="0">
              <a:solidFill>
                <a:schemeClr val="tx1"/>
              </a:solidFill>
              <a:latin typeface="+mn-lt"/>
            </a:endParaRPr>
          </a:p>
          <a:p>
            <a:pPr algn="just"/>
            <a:r>
              <a:rPr lang="fr-FR" sz="1200" b="1" dirty="0">
                <a:solidFill>
                  <a:schemeClr val="tx1"/>
                </a:solidFill>
                <a:effectLst/>
                <a:latin typeface="+mn-lt"/>
                <a:ea typeface="Calibri" panose="020F0502020204030204" pitchFamily="34" charset="0"/>
              </a:rPr>
              <a:t>Distribuer</a:t>
            </a:r>
            <a:r>
              <a:rPr lang="fr-FR" sz="1200" dirty="0">
                <a:solidFill>
                  <a:schemeClr val="tx1"/>
                </a:solidFill>
                <a:effectLst/>
                <a:latin typeface="+mn-lt"/>
                <a:ea typeface="Calibri" panose="020F0502020204030204" pitchFamily="34" charset="0"/>
              </a:rPr>
              <a:t> le texte (cf. </a:t>
            </a:r>
            <a:r>
              <a:rPr lang="fr-FR" sz="1200" i="1" dirty="0">
                <a:solidFill>
                  <a:schemeClr val="tx1"/>
                </a:solidFill>
                <a:effectLst/>
                <a:latin typeface="+mn-lt"/>
                <a:ea typeface="Calibri" panose="020F0502020204030204" pitchFamily="34" charset="0"/>
              </a:rPr>
              <a:t>Fiche photocopiable</a:t>
            </a:r>
            <a:r>
              <a:rPr lang="fr-FR" sz="1200" dirty="0">
                <a:solidFill>
                  <a:schemeClr val="tx1"/>
                </a:solidFill>
                <a:effectLst/>
                <a:latin typeface="+mn-lt"/>
                <a:ea typeface="Calibri" panose="020F0502020204030204" pitchFamily="34" charset="0"/>
              </a:rPr>
              <a:t>) </a:t>
            </a:r>
          </a:p>
          <a:p>
            <a:pPr algn="just"/>
            <a:r>
              <a:rPr lang="fr-FR" sz="1200" b="1" dirty="0">
                <a:solidFill>
                  <a:schemeClr val="tx1"/>
                </a:solidFill>
                <a:effectLst/>
                <a:latin typeface="+mn-lt"/>
                <a:ea typeface="Calibri" panose="020F0502020204030204" pitchFamily="34" charset="0"/>
              </a:rPr>
              <a:t>Donner la consigne </a:t>
            </a:r>
            <a:r>
              <a:rPr lang="fr-FR" sz="1200" dirty="0">
                <a:solidFill>
                  <a:schemeClr val="tx1"/>
                </a:solidFill>
                <a:effectLst/>
                <a:latin typeface="+mn-lt"/>
                <a:ea typeface="Calibri" panose="020F0502020204030204" pitchFamily="34" charset="0"/>
              </a:rPr>
              <a:t>: « Essayez de repérer les groupes-sujets, les groupes du verbe et les groupes circonstanciels de phrase. » </a:t>
            </a:r>
          </a:p>
          <a:p>
            <a:pPr algn="just"/>
            <a:endParaRPr lang="fr-FR" sz="1200" b="1" dirty="0">
              <a:solidFill>
                <a:schemeClr val="tx1"/>
              </a:solidFill>
              <a:effectLst/>
              <a:latin typeface="+mn-lt"/>
              <a:ea typeface="Calibri" panose="020F0502020204030204" pitchFamily="34" charset="0"/>
            </a:endParaRPr>
          </a:p>
          <a:p>
            <a:r>
              <a:rPr lang="fr-FR" sz="1200" dirty="0">
                <a:solidFill>
                  <a:schemeClr val="tx1"/>
                </a:solidFill>
                <a:effectLst/>
                <a:latin typeface="+mn-lt"/>
                <a:ea typeface="Calibri" panose="020F0502020204030204" pitchFamily="34" charset="0"/>
              </a:rPr>
              <a:t>Ne pas attendre de réponse correcte, mais passer à une discussion collective.</a:t>
            </a:r>
          </a:p>
          <a:p>
            <a:endParaRPr lang="fr-FR" dirty="0"/>
          </a:p>
        </p:txBody>
      </p:sp>
      <p:sp>
        <p:nvSpPr>
          <p:cNvPr id="4" name="Espace réservé du numéro de diapositive 3"/>
          <p:cNvSpPr>
            <a:spLocks noGrp="1"/>
          </p:cNvSpPr>
          <p:nvPr>
            <p:ph type="sldNum" sz="quarter" idx="5"/>
          </p:nvPr>
        </p:nvSpPr>
        <p:spPr/>
        <p:txBody>
          <a:bodyPr/>
          <a:lstStyle/>
          <a:p>
            <a:fld id="{CB6254F6-9689-6E4A-A504-82FA6121F624}" type="slidenum">
              <a:rPr lang="fr-FR" smtClean="0"/>
              <a:t>5</a:t>
            </a:fld>
            <a:endParaRPr lang="fr-FR"/>
          </a:p>
        </p:txBody>
      </p:sp>
    </p:spTree>
    <p:extLst>
      <p:ext uri="{BB962C8B-B14F-4D97-AF65-F5344CB8AC3E}">
        <p14:creationId xmlns:p14="http://schemas.microsoft.com/office/powerpoint/2010/main" val="14094046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dirty="0">
                <a:solidFill>
                  <a:schemeClr val="tx1"/>
                </a:solidFill>
                <a:effectLst/>
                <a:latin typeface="+mn-lt"/>
                <a:ea typeface="Calibri" panose="020F0502020204030204" pitchFamily="34" charset="0"/>
              </a:rPr>
              <a:t>« De quoi parle-t-on dans cette phrase ? Qu’est-ce qu’on en dit ? Qu’est-ce qui vous amène à penser ça ? »</a:t>
            </a:r>
            <a:r>
              <a:rPr lang="fr-FR" sz="1200" dirty="0">
                <a:solidFill>
                  <a:schemeClr val="tx1"/>
                </a:solidFill>
                <a:effectLst/>
                <a:latin typeface="+mn-lt"/>
              </a:rPr>
              <a:t> </a:t>
            </a:r>
          </a:p>
          <a:p>
            <a:r>
              <a:rPr lang="fr-FR" sz="1200" u="sng" dirty="0">
                <a:solidFill>
                  <a:schemeClr val="tx1"/>
                </a:solidFill>
                <a:effectLst/>
                <a:latin typeface="+mn-lt"/>
              </a:rPr>
              <a:t>Réponses possibles </a:t>
            </a:r>
            <a:r>
              <a:rPr lang="fr-FR" sz="1200" dirty="0">
                <a:solidFill>
                  <a:schemeClr val="tx1"/>
                </a:solidFill>
                <a:effectLst/>
                <a:latin typeface="+mn-lt"/>
              </a:rPr>
              <a:t>:</a:t>
            </a:r>
          </a:p>
          <a:p>
            <a:r>
              <a:rPr lang="fr-FR" sz="1200" dirty="0">
                <a:solidFill>
                  <a:schemeClr val="tx1"/>
                </a:solidFill>
                <a:effectLst/>
                <a:latin typeface="+mn-lt"/>
                <a:ea typeface="Calibri" panose="020F0502020204030204" pitchFamily="34" charset="0"/>
              </a:rPr>
              <a:t>Les </a:t>
            </a:r>
            <a:r>
              <a:rPr lang="fr-FR" sz="1200" dirty="0" err="1">
                <a:solidFill>
                  <a:schemeClr val="tx1"/>
                </a:solidFill>
                <a:effectLst/>
                <a:latin typeface="+mn-lt"/>
                <a:ea typeface="Calibri" panose="020F0502020204030204" pitchFamily="34" charset="0"/>
              </a:rPr>
              <a:t>vergons</a:t>
            </a:r>
            <a:r>
              <a:rPr lang="fr-FR" sz="1200" dirty="0">
                <a:solidFill>
                  <a:schemeClr val="tx1"/>
                </a:solidFill>
                <a:effectLst/>
                <a:latin typeface="+mn-lt"/>
                <a:ea typeface="Calibri" panose="020F0502020204030204" pitchFamily="34" charset="0"/>
              </a:rPr>
              <a:t> </a:t>
            </a:r>
            <a:r>
              <a:rPr lang="fr-FR" sz="1200" dirty="0" err="1">
                <a:solidFill>
                  <a:schemeClr val="tx1"/>
                </a:solidFill>
                <a:effectLst/>
                <a:latin typeface="+mn-lt"/>
                <a:ea typeface="Calibri" panose="020F0502020204030204" pitchFamily="34" charset="0"/>
              </a:rPr>
              <a:t>fourgus</a:t>
            </a:r>
            <a:r>
              <a:rPr lang="fr-FR" sz="1200" dirty="0">
                <a:solidFill>
                  <a:schemeClr val="tx1"/>
                </a:solidFill>
                <a:effectLst/>
                <a:latin typeface="+mn-lt"/>
                <a:ea typeface="Calibri" panose="020F0502020204030204" pitchFamily="34" charset="0"/>
              </a:rPr>
              <a:t> // </a:t>
            </a:r>
            <a:r>
              <a:rPr lang="fr-FR" sz="1200" dirty="0" err="1">
                <a:solidFill>
                  <a:schemeClr val="tx1"/>
                </a:solidFill>
                <a:effectLst/>
                <a:latin typeface="+mn-lt"/>
                <a:ea typeface="Calibri" panose="020F0502020204030204" pitchFamily="34" charset="0"/>
              </a:rPr>
              <a:t>bourniflaient</a:t>
            </a:r>
            <a:r>
              <a:rPr lang="fr-FR" sz="1200" dirty="0">
                <a:solidFill>
                  <a:schemeClr val="tx1"/>
                </a:solidFill>
                <a:effectLst/>
                <a:latin typeface="+mn-lt"/>
                <a:ea typeface="Calibri" panose="020F0502020204030204" pitchFamily="34" charset="0"/>
              </a:rPr>
              <a:t>.</a:t>
            </a:r>
          </a:p>
          <a:p>
            <a:r>
              <a:rPr lang="fr-FR" sz="1200" dirty="0">
                <a:solidFill>
                  <a:schemeClr val="tx1"/>
                </a:solidFill>
                <a:effectLst/>
                <a:latin typeface="+mn-lt"/>
                <a:ea typeface="Calibri" panose="020F0502020204030204" pitchFamily="34" charset="0"/>
              </a:rPr>
              <a:t>- On nous parle de </a:t>
            </a:r>
            <a:r>
              <a:rPr lang="fr-FR" sz="1200" dirty="0" err="1">
                <a:solidFill>
                  <a:schemeClr val="tx1"/>
                </a:solidFill>
                <a:effectLst/>
                <a:latin typeface="+mn-lt"/>
                <a:ea typeface="Calibri" panose="020F0502020204030204" pitchFamily="34" charset="0"/>
              </a:rPr>
              <a:t>vergons</a:t>
            </a:r>
            <a:r>
              <a:rPr lang="fr-FR" sz="1200" dirty="0">
                <a:solidFill>
                  <a:schemeClr val="tx1"/>
                </a:solidFill>
                <a:effectLst/>
                <a:latin typeface="+mn-lt"/>
                <a:ea typeface="Calibri" panose="020F0502020204030204" pitchFamily="34" charset="0"/>
              </a:rPr>
              <a:t> </a:t>
            </a:r>
            <a:r>
              <a:rPr lang="fr-FR" sz="1200" dirty="0" err="1">
                <a:solidFill>
                  <a:schemeClr val="tx1"/>
                </a:solidFill>
                <a:effectLst/>
                <a:latin typeface="+mn-lt"/>
                <a:ea typeface="Calibri" panose="020F0502020204030204" pitchFamily="34" charset="0"/>
              </a:rPr>
              <a:t>fourgus</a:t>
            </a:r>
            <a:r>
              <a:rPr lang="fr-FR" sz="1200" dirty="0">
                <a:solidFill>
                  <a:schemeClr val="tx1"/>
                </a:solidFill>
                <a:effectLst/>
                <a:latin typeface="+mn-lt"/>
                <a:ea typeface="Calibri" panose="020F0502020204030204" pitchFamily="34" charset="0"/>
              </a:rPr>
              <a:t> et on nous dit qu’ils </a:t>
            </a:r>
            <a:r>
              <a:rPr lang="fr-FR" sz="1200" dirty="0" err="1">
                <a:solidFill>
                  <a:schemeClr val="tx1"/>
                </a:solidFill>
                <a:effectLst/>
                <a:latin typeface="+mn-lt"/>
                <a:ea typeface="Calibri" panose="020F0502020204030204" pitchFamily="34" charset="0"/>
              </a:rPr>
              <a:t>bourniflaient</a:t>
            </a:r>
            <a:r>
              <a:rPr lang="fr-FR" sz="1200" dirty="0">
                <a:solidFill>
                  <a:schemeClr val="tx1"/>
                </a:solidFill>
                <a:effectLst/>
                <a:latin typeface="+mn-lt"/>
                <a:ea typeface="Calibri" panose="020F0502020204030204" pitchFamily="34" charset="0"/>
              </a:rPr>
              <a:t>.</a:t>
            </a:r>
          </a:p>
          <a:p>
            <a:r>
              <a:rPr lang="fr-FR" sz="1200" dirty="0">
                <a:solidFill>
                  <a:schemeClr val="tx1"/>
                </a:solidFill>
                <a:effectLst/>
                <a:latin typeface="+mn-lt"/>
                <a:ea typeface="Calibri" panose="020F0502020204030204" pitchFamily="34" charset="0"/>
              </a:rPr>
              <a:t>- C’est comme ça que sont souvent les phrases, un groupe sujet suivi d’un groupe du verbe.</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effectLst/>
                <a:latin typeface="+mn-lt"/>
                <a:ea typeface="Calibri" panose="020F0502020204030204" pitchFamily="34" charset="0"/>
              </a:rPr>
              <a:t>- </a:t>
            </a:r>
            <a:r>
              <a:rPr lang="fr-FR" sz="1200" i="1" dirty="0">
                <a:solidFill>
                  <a:schemeClr val="tx1"/>
                </a:solidFill>
                <a:effectLst/>
                <a:latin typeface="+mn-lt"/>
                <a:ea typeface="Calibri" panose="020F0502020204030204" pitchFamily="34" charset="0"/>
              </a:rPr>
              <a:t>Les</a:t>
            </a:r>
            <a:r>
              <a:rPr lang="fr-FR" sz="1200" dirty="0">
                <a:solidFill>
                  <a:schemeClr val="tx1"/>
                </a:solidFill>
                <a:effectLst/>
                <a:latin typeface="+mn-lt"/>
                <a:ea typeface="Calibri" panose="020F0502020204030204" pitchFamily="34" charset="0"/>
              </a:rPr>
              <a:t> et les mots qui se terminent par -</a:t>
            </a:r>
            <a:r>
              <a:rPr lang="fr-FR" sz="1200" i="1" dirty="0">
                <a:solidFill>
                  <a:schemeClr val="tx1"/>
                </a:solidFill>
                <a:effectLst/>
                <a:latin typeface="+mn-lt"/>
                <a:ea typeface="Calibri" panose="020F0502020204030204" pitchFamily="34" charset="0"/>
              </a:rPr>
              <a:t>s</a:t>
            </a:r>
            <a:r>
              <a:rPr lang="fr-FR" sz="1200" dirty="0">
                <a:solidFill>
                  <a:schemeClr val="tx1"/>
                </a:solidFill>
                <a:effectLst/>
                <a:latin typeface="+mn-lt"/>
                <a:ea typeface="Calibri" panose="020F0502020204030204" pitchFamily="34" charset="0"/>
              </a:rPr>
              <a:t> font comme un groupe du nom avec un adjectif.</a:t>
            </a:r>
          </a:p>
          <a:p>
            <a:r>
              <a:rPr lang="fr-FR" sz="1200" dirty="0">
                <a:solidFill>
                  <a:schemeClr val="tx1"/>
                </a:solidFill>
                <a:effectLst/>
                <a:latin typeface="+mn-lt"/>
                <a:ea typeface="Calibri" panose="020F0502020204030204" pitchFamily="34" charset="0"/>
              </a:rPr>
              <a:t>- Le -</a:t>
            </a:r>
            <a:r>
              <a:rPr lang="fr-FR" sz="1200" i="1" dirty="0">
                <a:solidFill>
                  <a:schemeClr val="tx1"/>
                </a:solidFill>
                <a:effectLst/>
                <a:latin typeface="+mn-lt"/>
                <a:ea typeface="Calibri" panose="020F0502020204030204" pitchFamily="34" charset="0"/>
              </a:rPr>
              <a:t>ent</a:t>
            </a:r>
            <a:r>
              <a:rPr lang="fr-FR" sz="1200" dirty="0">
                <a:solidFill>
                  <a:schemeClr val="tx1"/>
                </a:solidFill>
                <a:effectLst/>
                <a:latin typeface="+mn-lt"/>
                <a:ea typeface="Calibri" panose="020F0502020204030204" pitchFamily="34" charset="0"/>
              </a:rPr>
              <a:t> va bien avec le </a:t>
            </a:r>
            <a:r>
              <a:rPr lang="fr-FR" sz="1200" i="1" dirty="0">
                <a:solidFill>
                  <a:schemeClr val="tx1"/>
                </a:solidFill>
                <a:effectLst/>
                <a:latin typeface="+mn-lt"/>
                <a:ea typeface="Calibri" panose="020F0502020204030204" pitchFamily="34" charset="0"/>
              </a:rPr>
              <a:t>les</a:t>
            </a:r>
            <a:r>
              <a:rPr lang="fr-FR" sz="1200" dirty="0">
                <a:solidFill>
                  <a:schemeClr val="tx1"/>
                </a:solidFill>
                <a:effectLst/>
                <a:latin typeface="+mn-lt"/>
                <a:ea typeface="Calibri" panose="020F0502020204030204" pitchFamily="34" charset="0"/>
              </a:rPr>
              <a:t> et les -</a:t>
            </a:r>
            <a:r>
              <a:rPr lang="fr-FR" sz="1200" i="1" dirty="0">
                <a:solidFill>
                  <a:schemeClr val="tx1"/>
                </a:solidFill>
                <a:effectLst/>
                <a:latin typeface="+mn-lt"/>
                <a:ea typeface="Calibri" panose="020F0502020204030204" pitchFamily="34" charset="0"/>
              </a:rPr>
              <a:t>s</a:t>
            </a:r>
            <a:r>
              <a:rPr lang="fr-FR" sz="1200" dirty="0">
                <a:solidFill>
                  <a:schemeClr val="tx1"/>
                </a:solidFill>
                <a:effectLst/>
                <a:latin typeface="+mn-lt"/>
                <a:ea typeface="Calibri" panose="020F0502020204030204" pitchFamily="34" charset="0"/>
              </a:rPr>
              <a:t>, on peut penser que c’est le verbe. </a:t>
            </a:r>
          </a:p>
        </p:txBody>
      </p:sp>
      <p:sp>
        <p:nvSpPr>
          <p:cNvPr id="4" name="Espace réservé du numéro de diapositive 3"/>
          <p:cNvSpPr>
            <a:spLocks noGrp="1"/>
          </p:cNvSpPr>
          <p:nvPr>
            <p:ph type="sldNum" sz="quarter" idx="5"/>
          </p:nvPr>
        </p:nvSpPr>
        <p:spPr/>
        <p:txBody>
          <a:bodyPr/>
          <a:lstStyle/>
          <a:p>
            <a:fld id="{CB6254F6-9689-6E4A-A504-82FA6121F624}" type="slidenum">
              <a:rPr lang="fr-FR" smtClean="0"/>
              <a:t>6</a:t>
            </a:fld>
            <a:endParaRPr lang="fr-FR"/>
          </a:p>
        </p:txBody>
      </p:sp>
    </p:spTree>
    <p:extLst>
      <p:ext uri="{BB962C8B-B14F-4D97-AF65-F5344CB8AC3E}">
        <p14:creationId xmlns:p14="http://schemas.microsoft.com/office/powerpoint/2010/main" val="17287100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dirty="0">
                <a:solidFill>
                  <a:schemeClr val="tx1"/>
                </a:solidFill>
                <a:effectLst/>
                <a:latin typeface="+mn-lt"/>
                <a:ea typeface="Calibri" panose="020F0502020204030204" pitchFamily="34" charset="0"/>
              </a:rPr>
              <a:t>« De quoi parle-t-on dans cette phrase ? Qu’est-ce qu’on en dit ? Qu’est-ce qui vous amène à penser ça ? »</a:t>
            </a:r>
          </a:p>
          <a:p>
            <a:r>
              <a:rPr lang="fr-FR" sz="1200" u="sng" dirty="0">
                <a:solidFill>
                  <a:schemeClr val="tx1"/>
                </a:solidFill>
                <a:effectLst/>
                <a:latin typeface="+mn-lt"/>
                <a:ea typeface="Calibri" panose="020F0502020204030204" pitchFamily="34" charset="0"/>
              </a:rPr>
              <a:t>Réponses possibles </a:t>
            </a:r>
            <a:r>
              <a:rPr lang="fr-FR" sz="1200" dirty="0">
                <a:solidFill>
                  <a:schemeClr val="tx1"/>
                </a:solidFill>
                <a:effectLst/>
                <a:latin typeface="+mn-lt"/>
                <a:ea typeface="Calibri" panose="020F0502020204030204" pitchFamily="34" charset="0"/>
              </a:rPr>
              <a:t>:</a:t>
            </a:r>
          </a:p>
          <a:p>
            <a:r>
              <a:rPr lang="fr-FR" sz="1200" dirty="0">
                <a:solidFill>
                  <a:schemeClr val="tx1"/>
                </a:solidFill>
                <a:effectLst/>
                <a:latin typeface="+mn-lt"/>
                <a:ea typeface="Calibri" panose="020F0502020204030204" pitchFamily="34" charset="0"/>
              </a:rPr>
              <a:t>- On reconnait le verbe </a:t>
            </a:r>
            <a:r>
              <a:rPr lang="fr-FR" sz="1200" i="1" dirty="0">
                <a:solidFill>
                  <a:schemeClr val="tx1"/>
                </a:solidFill>
                <a:effectLst/>
                <a:latin typeface="+mn-lt"/>
                <a:ea typeface="Calibri" panose="020F0502020204030204" pitchFamily="34" charset="0"/>
              </a:rPr>
              <a:t>être.</a:t>
            </a:r>
            <a:endParaRPr lang="fr-FR" sz="1200" dirty="0">
              <a:solidFill>
                <a:schemeClr val="tx1"/>
              </a:solidFill>
              <a:effectLst/>
              <a:latin typeface="+mn-lt"/>
              <a:ea typeface="Calibri" panose="020F0502020204030204" pitchFamily="34" charset="0"/>
            </a:endParaRPr>
          </a:p>
          <a:p>
            <a:r>
              <a:rPr lang="fr-FR" sz="1200" dirty="0">
                <a:solidFill>
                  <a:schemeClr val="tx1"/>
                </a:solidFill>
                <a:effectLst/>
                <a:latin typeface="+mn-lt"/>
                <a:ea typeface="Calibri" panose="020F0502020204030204" pitchFamily="34" charset="0"/>
              </a:rPr>
              <a:t>- Souvent le verbe </a:t>
            </a:r>
            <a:r>
              <a:rPr lang="fr-FR" sz="1200" i="1" dirty="0">
                <a:solidFill>
                  <a:schemeClr val="tx1"/>
                </a:solidFill>
                <a:effectLst/>
                <a:latin typeface="+mn-lt"/>
                <a:ea typeface="Calibri" panose="020F0502020204030204" pitchFamily="34" charset="0"/>
              </a:rPr>
              <a:t>être</a:t>
            </a:r>
            <a:r>
              <a:rPr lang="fr-FR" sz="1200" dirty="0">
                <a:solidFill>
                  <a:schemeClr val="tx1"/>
                </a:solidFill>
                <a:effectLst/>
                <a:latin typeface="+mn-lt"/>
                <a:ea typeface="Calibri" panose="020F0502020204030204" pitchFamily="34" charset="0"/>
              </a:rPr>
              <a:t> va avec un adjectif : on pourrait avoir « Les </a:t>
            </a:r>
            <a:r>
              <a:rPr lang="fr-FR" sz="1200" dirty="0" err="1">
                <a:solidFill>
                  <a:schemeClr val="tx1"/>
                </a:solidFill>
                <a:effectLst/>
                <a:latin typeface="+mn-lt"/>
                <a:ea typeface="Calibri" panose="020F0502020204030204" pitchFamily="34" charset="0"/>
              </a:rPr>
              <a:t>borogoves</a:t>
            </a:r>
            <a:r>
              <a:rPr lang="fr-FR" sz="1200" dirty="0">
                <a:solidFill>
                  <a:schemeClr val="tx1"/>
                </a:solidFill>
                <a:effectLst/>
                <a:latin typeface="+mn-lt"/>
                <a:ea typeface="Calibri" panose="020F0502020204030204" pitchFamily="34" charset="0"/>
              </a:rPr>
              <a:t> étaient tout </a:t>
            </a:r>
            <a:r>
              <a:rPr lang="fr-FR" sz="1200" dirty="0" err="1">
                <a:solidFill>
                  <a:schemeClr val="tx1"/>
                </a:solidFill>
                <a:effectLst/>
                <a:latin typeface="+mn-lt"/>
                <a:ea typeface="Calibri" panose="020F0502020204030204" pitchFamily="34" charset="0"/>
              </a:rPr>
              <a:t>flivoreux</a:t>
            </a:r>
            <a:r>
              <a:rPr lang="fr-FR" sz="1200" dirty="0">
                <a:solidFill>
                  <a:schemeClr val="tx1"/>
                </a:solidFill>
                <a:effectLst/>
                <a:latin typeface="+mn-lt"/>
                <a:ea typeface="Calibri" panose="020F0502020204030204" pitchFamily="34" charset="0"/>
              </a:rPr>
              <a:t>. ». C’est inversé.</a:t>
            </a:r>
          </a:p>
          <a:p>
            <a:r>
              <a:rPr lang="fr-FR" sz="1200" dirty="0">
                <a:solidFill>
                  <a:schemeClr val="tx1"/>
                </a:solidFill>
                <a:effectLst/>
                <a:latin typeface="+mn-lt"/>
                <a:ea typeface="Calibri" panose="020F0502020204030204" pitchFamily="34" charset="0"/>
              </a:rPr>
              <a:t>- Parfois, on utilise le mot </a:t>
            </a:r>
            <a:r>
              <a:rPr lang="fr-FR" sz="1200" i="1" dirty="0">
                <a:solidFill>
                  <a:schemeClr val="tx1"/>
                </a:solidFill>
                <a:effectLst/>
                <a:latin typeface="+mn-lt"/>
                <a:ea typeface="Calibri" panose="020F0502020204030204" pitchFamily="34" charset="0"/>
              </a:rPr>
              <a:t>tout</a:t>
            </a:r>
            <a:r>
              <a:rPr lang="fr-FR" sz="1200" dirty="0">
                <a:solidFill>
                  <a:schemeClr val="tx1"/>
                </a:solidFill>
                <a:effectLst/>
                <a:latin typeface="+mn-lt"/>
                <a:ea typeface="Calibri" panose="020F0502020204030204" pitchFamily="34" charset="0"/>
              </a:rPr>
              <a:t> devant un adjectif : « il est tout petit ».</a:t>
            </a:r>
          </a:p>
          <a:p>
            <a:r>
              <a:rPr lang="fr-FR" sz="1200" dirty="0">
                <a:solidFill>
                  <a:schemeClr val="tx1"/>
                </a:solidFill>
                <a:effectLst/>
                <a:latin typeface="+mn-lt"/>
                <a:ea typeface="Calibri" panose="020F0502020204030204" pitchFamily="34" charset="0"/>
              </a:rPr>
              <a:t>- Ça ressemble à </a:t>
            </a:r>
            <a:r>
              <a:rPr lang="fr-FR" sz="1200" i="1" dirty="0">
                <a:solidFill>
                  <a:schemeClr val="tx1"/>
                </a:solidFill>
                <a:effectLst/>
                <a:latin typeface="+mn-lt"/>
                <a:ea typeface="Calibri" panose="020F0502020204030204" pitchFamily="34" charset="0"/>
              </a:rPr>
              <a:t>Tout silencieux étaient les </a:t>
            </a:r>
            <a:r>
              <a:rPr lang="fr-FR" sz="1200" i="1" dirty="0" err="1">
                <a:solidFill>
                  <a:schemeClr val="tx1"/>
                </a:solidFill>
                <a:effectLst/>
                <a:latin typeface="+mn-lt"/>
                <a:ea typeface="Calibri" panose="020F0502020204030204" pitchFamily="34" charset="0"/>
              </a:rPr>
              <a:t>borogoves</a:t>
            </a:r>
            <a:r>
              <a:rPr lang="fr-FR" sz="1200" dirty="0">
                <a:solidFill>
                  <a:schemeClr val="tx1"/>
                </a:solidFill>
                <a:effectLst/>
                <a:latin typeface="+mn-lt"/>
                <a:ea typeface="Calibri" panose="020F0502020204030204" pitchFamily="34" charset="0"/>
              </a:rPr>
              <a:t>.</a:t>
            </a:r>
          </a:p>
          <a:p>
            <a:r>
              <a:rPr lang="fr-FR" sz="1200" dirty="0">
                <a:solidFill>
                  <a:schemeClr val="tx1"/>
                </a:solidFill>
                <a:effectLst/>
                <a:latin typeface="+mn-lt"/>
                <a:ea typeface="Calibri" panose="020F0502020204030204" pitchFamily="34" charset="0"/>
              </a:rPr>
              <a:t>- Le verbe a -</a:t>
            </a:r>
            <a:r>
              <a:rPr lang="fr-FR" sz="1200" i="1" dirty="0">
                <a:solidFill>
                  <a:schemeClr val="tx1"/>
                </a:solidFill>
                <a:effectLst/>
                <a:latin typeface="+mn-lt"/>
                <a:ea typeface="Calibri" panose="020F0502020204030204" pitchFamily="34" charset="0"/>
              </a:rPr>
              <a:t>ent</a:t>
            </a:r>
            <a:r>
              <a:rPr lang="fr-FR" sz="1200" dirty="0">
                <a:solidFill>
                  <a:schemeClr val="tx1"/>
                </a:solidFill>
                <a:effectLst/>
                <a:latin typeface="+mn-lt"/>
                <a:ea typeface="Calibri" panose="020F0502020204030204" pitchFamily="34" charset="0"/>
              </a:rPr>
              <a:t>, ça veut dire que le sujet est à la personne 6, au pluriel. Donc </a:t>
            </a:r>
            <a:r>
              <a:rPr lang="fr-FR" sz="1200" i="1" dirty="0">
                <a:solidFill>
                  <a:schemeClr val="tx1"/>
                </a:solidFill>
                <a:effectLst/>
                <a:latin typeface="+mn-lt"/>
                <a:ea typeface="Calibri" panose="020F0502020204030204" pitchFamily="34" charset="0"/>
              </a:rPr>
              <a:t>tout</a:t>
            </a:r>
            <a:r>
              <a:rPr lang="fr-FR" sz="1200" dirty="0">
                <a:solidFill>
                  <a:schemeClr val="tx1"/>
                </a:solidFill>
                <a:effectLst/>
                <a:latin typeface="+mn-lt"/>
                <a:ea typeface="Calibri" panose="020F0502020204030204" pitchFamily="34" charset="0"/>
              </a:rPr>
              <a:t> ne peut pas être le déterminant qui introduirait le sujet (comme dans </a:t>
            </a:r>
            <a:r>
              <a:rPr lang="fr-FR" sz="1200" i="1" dirty="0">
                <a:solidFill>
                  <a:schemeClr val="tx1"/>
                </a:solidFill>
                <a:effectLst/>
                <a:latin typeface="+mn-lt"/>
                <a:ea typeface="Calibri" panose="020F0502020204030204" pitchFamily="34" charset="0"/>
              </a:rPr>
              <a:t>tout homme était qqch</a:t>
            </a:r>
            <a:r>
              <a:rPr lang="fr-FR" sz="1200" dirty="0">
                <a:solidFill>
                  <a:schemeClr val="tx1"/>
                </a:solidFill>
                <a:effectLst/>
                <a:latin typeface="+mn-lt"/>
                <a:ea typeface="Calibri" panose="020F0502020204030204" pitchFamily="34" charset="0"/>
              </a:rPr>
              <a:t>…). Et puis, </a:t>
            </a:r>
            <a:r>
              <a:rPr lang="fr-FR" sz="1200" i="1" dirty="0">
                <a:solidFill>
                  <a:schemeClr val="tx1"/>
                </a:solidFill>
                <a:effectLst/>
                <a:latin typeface="+mn-lt"/>
                <a:ea typeface="Calibri" panose="020F0502020204030204" pitchFamily="34" charset="0"/>
              </a:rPr>
              <a:t>les </a:t>
            </a:r>
            <a:r>
              <a:rPr lang="fr-FR" sz="1200" i="1" dirty="0" err="1">
                <a:solidFill>
                  <a:schemeClr val="tx1"/>
                </a:solidFill>
                <a:effectLst/>
                <a:latin typeface="+mn-lt"/>
                <a:ea typeface="Calibri" panose="020F0502020204030204" pitchFamily="34" charset="0"/>
              </a:rPr>
              <a:t>borogoves</a:t>
            </a:r>
            <a:r>
              <a:rPr lang="fr-FR" sz="1200" dirty="0">
                <a:solidFill>
                  <a:schemeClr val="tx1"/>
                </a:solidFill>
                <a:effectLst/>
                <a:latin typeface="+mn-lt"/>
                <a:ea typeface="Calibri" panose="020F0502020204030204" pitchFamily="34" charset="0"/>
              </a:rPr>
              <a:t> est un pluriel, ce ne peut pas être l’attribut d’un singulier.</a:t>
            </a:r>
          </a:p>
          <a:p>
            <a:r>
              <a:rPr lang="fr-FR" sz="1200" dirty="0">
                <a:solidFill>
                  <a:schemeClr val="tx1"/>
                </a:solidFill>
                <a:effectLst/>
                <a:latin typeface="+mn-lt"/>
                <a:ea typeface="Calibri" panose="020F0502020204030204" pitchFamily="34" charset="0"/>
              </a:rPr>
              <a:t>- Donc on nous parle de </a:t>
            </a:r>
            <a:r>
              <a:rPr lang="fr-FR" sz="1200" dirty="0" err="1">
                <a:solidFill>
                  <a:schemeClr val="tx1"/>
                </a:solidFill>
                <a:effectLst/>
                <a:latin typeface="+mn-lt"/>
                <a:ea typeface="Calibri" panose="020F0502020204030204" pitchFamily="34" charset="0"/>
              </a:rPr>
              <a:t>borogoves</a:t>
            </a:r>
            <a:r>
              <a:rPr lang="fr-FR" sz="1200" dirty="0">
                <a:solidFill>
                  <a:schemeClr val="tx1"/>
                </a:solidFill>
                <a:effectLst/>
                <a:latin typeface="+mn-lt"/>
                <a:ea typeface="Calibri" panose="020F0502020204030204" pitchFamily="34" charset="0"/>
              </a:rPr>
              <a:t> et on nous dit qu’ils étaient tout </a:t>
            </a:r>
            <a:r>
              <a:rPr lang="fr-FR" sz="1200" dirty="0" err="1">
                <a:solidFill>
                  <a:schemeClr val="tx1"/>
                </a:solidFill>
                <a:effectLst/>
                <a:latin typeface="+mn-lt"/>
                <a:ea typeface="Calibri" panose="020F0502020204030204" pitchFamily="34" charset="0"/>
              </a:rPr>
              <a:t>flivoreux</a:t>
            </a:r>
            <a:r>
              <a:rPr lang="fr-FR" sz="1200" dirty="0">
                <a:solidFill>
                  <a:schemeClr val="tx1"/>
                </a:solidFill>
                <a:effectLst/>
                <a:latin typeface="+mn-lt"/>
                <a:ea typeface="Calibri" panose="020F0502020204030204" pitchFamily="34" charset="0"/>
              </a:rPr>
              <a:t>.</a:t>
            </a:r>
          </a:p>
          <a:p>
            <a:r>
              <a:rPr lang="fr-FR" sz="1200" dirty="0">
                <a:solidFill>
                  <a:schemeClr val="tx1"/>
                </a:solidFill>
                <a:effectLst/>
                <a:latin typeface="+mn-lt"/>
                <a:ea typeface="Calibri" panose="020F0502020204030204" pitchFamily="34" charset="0"/>
              </a:rPr>
              <a:t> </a:t>
            </a:r>
          </a:p>
          <a:p>
            <a:r>
              <a:rPr lang="fr-FR" sz="1200" dirty="0">
                <a:solidFill>
                  <a:schemeClr val="tx1"/>
                </a:solidFill>
                <a:effectLst/>
                <a:latin typeface="+mn-lt"/>
                <a:ea typeface="Calibri" panose="020F0502020204030204" pitchFamily="34" charset="0"/>
              </a:rPr>
              <a:t>Si besoin, </a:t>
            </a:r>
            <a:r>
              <a:rPr lang="fr-FR" sz="1200" b="1" dirty="0">
                <a:solidFill>
                  <a:schemeClr val="tx1"/>
                </a:solidFill>
                <a:effectLst/>
                <a:latin typeface="+mn-lt"/>
                <a:ea typeface="Calibri" panose="020F0502020204030204" pitchFamily="34" charset="0"/>
              </a:rPr>
              <a:t>donner des exemples </a:t>
            </a:r>
            <a:r>
              <a:rPr lang="fr-FR" sz="1200" dirty="0">
                <a:solidFill>
                  <a:schemeClr val="tx1"/>
                </a:solidFill>
                <a:effectLst/>
                <a:latin typeface="+mn-lt"/>
                <a:ea typeface="Calibri" panose="020F0502020204030204" pitchFamily="34" charset="0"/>
              </a:rPr>
              <a:t>de phrases avec l’attribut mis en tête de la phrase.</a:t>
            </a:r>
          </a:p>
          <a:p>
            <a:r>
              <a:rPr lang="fr-FR" sz="1200" dirty="0">
                <a:solidFill>
                  <a:schemeClr val="tx1"/>
                </a:solidFill>
                <a:effectLst/>
                <a:latin typeface="+mn-lt"/>
                <a:ea typeface="Calibri" panose="020F0502020204030204" pitchFamily="34" charset="0"/>
              </a:rPr>
              <a:t>« Ô triste, triste était mon âme / À cause, à cause d’une femme… » Verlaine, </a:t>
            </a:r>
            <a:r>
              <a:rPr lang="fr-FR" sz="1200" i="1" dirty="0">
                <a:solidFill>
                  <a:schemeClr val="tx1"/>
                </a:solidFill>
                <a:effectLst/>
                <a:latin typeface="+mn-lt"/>
                <a:ea typeface="Calibri" panose="020F0502020204030204" pitchFamily="34" charset="0"/>
              </a:rPr>
              <a:t>Romances sans paroles</a:t>
            </a:r>
            <a:endParaRPr lang="fr-FR" sz="1200" dirty="0">
              <a:solidFill>
                <a:schemeClr val="tx1"/>
              </a:solidFill>
              <a:effectLst/>
              <a:latin typeface="+mn-lt"/>
              <a:ea typeface="Calibri" panose="020F0502020204030204" pitchFamily="34" charset="0"/>
            </a:endParaRPr>
          </a:p>
          <a:p>
            <a:r>
              <a:rPr lang="fr-FR" sz="1200" dirty="0">
                <a:solidFill>
                  <a:schemeClr val="tx1"/>
                </a:solidFill>
                <a:effectLst/>
                <a:latin typeface="+mn-lt"/>
                <a:ea typeface="Calibri" panose="020F0502020204030204" pitchFamily="34" charset="0"/>
              </a:rPr>
              <a:t>« Merveilleuse était alors la forêt dans son étincellement d’argent. » Julien Gracq,</a:t>
            </a:r>
            <a:r>
              <a:rPr lang="fr-FR" sz="1200" i="1" dirty="0">
                <a:solidFill>
                  <a:schemeClr val="tx1"/>
                </a:solidFill>
                <a:effectLst/>
                <a:latin typeface="+mn-lt"/>
                <a:ea typeface="Calibri" panose="020F0502020204030204" pitchFamily="34" charset="0"/>
              </a:rPr>
              <a:t> Au château d’Argol</a:t>
            </a:r>
            <a:endParaRPr lang="fr-FR" sz="1200" dirty="0">
              <a:solidFill>
                <a:schemeClr val="tx1"/>
              </a:solidFill>
              <a:effectLst/>
              <a:latin typeface="+mn-lt"/>
              <a:ea typeface="Calibri" panose="020F0502020204030204" pitchFamily="34" charset="0"/>
            </a:endParaRPr>
          </a:p>
          <a:p>
            <a:endParaRPr lang="fr-FR" dirty="0"/>
          </a:p>
        </p:txBody>
      </p:sp>
      <p:sp>
        <p:nvSpPr>
          <p:cNvPr id="4" name="Espace réservé du numéro de diapositive 3"/>
          <p:cNvSpPr>
            <a:spLocks noGrp="1"/>
          </p:cNvSpPr>
          <p:nvPr>
            <p:ph type="sldNum" sz="quarter" idx="5"/>
          </p:nvPr>
        </p:nvSpPr>
        <p:spPr/>
        <p:txBody>
          <a:bodyPr/>
          <a:lstStyle/>
          <a:p>
            <a:fld id="{CB6254F6-9689-6E4A-A504-82FA6121F624}" type="slidenum">
              <a:rPr lang="fr-FR" smtClean="0"/>
              <a:t>7</a:t>
            </a:fld>
            <a:endParaRPr lang="fr-FR"/>
          </a:p>
        </p:txBody>
      </p:sp>
    </p:spTree>
    <p:extLst>
      <p:ext uri="{BB962C8B-B14F-4D97-AF65-F5344CB8AC3E}">
        <p14:creationId xmlns:p14="http://schemas.microsoft.com/office/powerpoint/2010/main" val="20296314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dirty="0">
                <a:solidFill>
                  <a:schemeClr val="tx1"/>
                </a:solidFill>
                <a:effectLst/>
                <a:latin typeface="+mn-lt"/>
                <a:ea typeface="Calibri" panose="020F0502020204030204" pitchFamily="34" charset="0"/>
              </a:rPr>
              <a:t>« De quoi parle-t-on dans cette phrase ? Qu’est-ce qu’on en dit ? Qu’est-ce qui vous amène à penser ça ? »</a:t>
            </a:r>
          </a:p>
          <a:p>
            <a:r>
              <a:rPr lang="fr-FR" sz="1200" u="sng" dirty="0">
                <a:solidFill>
                  <a:schemeClr val="tx1"/>
                </a:solidFill>
                <a:effectLst/>
                <a:latin typeface="+mn-lt"/>
                <a:ea typeface="Calibri" panose="020F0502020204030204" pitchFamily="34" charset="0"/>
              </a:rPr>
              <a:t>Réponses possibles </a:t>
            </a:r>
            <a:r>
              <a:rPr lang="fr-FR" sz="1200" dirty="0">
                <a:solidFill>
                  <a:schemeClr val="tx1"/>
                </a:solidFill>
                <a:effectLst/>
                <a:latin typeface="+mn-lt"/>
                <a:ea typeface="Calibri" panose="020F0502020204030204" pitchFamily="34" charset="0"/>
              </a:rPr>
              <a:t>:</a:t>
            </a:r>
          </a:p>
          <a:p>
            <a:r>
              <a:rPr lang="fr-FR" sz="1200" dirty="0">
                <a:solidFill>
                  <a:schemeClr val="tx1"/>
                </a:solidFill>
                <a:effectLst/>
                <a:latin typeface="+mn-lt"/>
                <a:ea typeface="Calibri" panose="020F0502020204030204" pitchFamily="34" charset="0"/>
              </a:rPr>
              <a:t>- On nous parle de </a:t>
            </a:r>
            <a:r>
              <a:rPr lang="fr-FR" sz="1200" dirty="0" err="1">
                <a:solidFill>
                  <a:schemeClr val="tx1"/>
                </a:solidFill>
                <a:effectLst/>
                <a:latin typeface="+mn-lt"/>
                <a:ea typeface="Calibri" panose="020F0502020204030204" pitchFamily="34" charset="0"/>
              </a:rPr>
              <a:t>slictueux</a:t>
            </a:r>
            <a:r>
              <a:rPr lang="fr-FR" sz="1200" dirty="0">
                <a:solidFill>
                  <a:schemeClr val="tx1"/>
                </a:solidFill>
                <a:effectLst/>
                <a:latin typeface="+mn-lt"/>
                <a:ea typeface="Calibri" panose="020F0502020204030204" pitchFamily="34" charset="0"/>
              </a:rPr>
              <a:t> </a:t>
            </a:r>
            <a:r>
              <a:rPr lang="fr-FR" sz="1200" dirty="0" err="1">
                <a:solidFill>
                  <a:schemeClr val="tx1"/>
                </a:solidFill>
                <a:effectLst/>
                <a:latin typeface="+mn-lt"/>
                <a:ea typeface="Calibri" panose="020F0502020204030204" pitchFamily="34" charset="0"/>
              </a:rPr>
              <a:t>toves</a:t>
            </a:r>
            <a:r>
              <a:rPr lang="fr-FR" sz="1200" dirty="0">
                <a:solidFill>
                  <a:schemeClr val="tx1"/>
                </a:solidFill>
                <a:effectLst/>
                <a:latin typeface="+mn-lt"/>
                <a:ea typeface="Calibri" panose="020F0502020204030204" pitchFamily="34" charset="0"/>
              </a:rPr>
              <a:t> et on nous dit qu’ils gyraient et qu’ils </a:t>
            </a:r>
            <a:r>
              <a:rPr lang="fr-FR" sz="1200" dirty="0" err="1">
                <a:solidFill>
                  <a:schemeClr val="tx1"/>
                </a:solidFill>
                <a:effectLst/>
                <a:latin typeface="+mn-lt"/>
                <a:ea typeface="Calibri" panose="020F0502020204030204" pitchFamily="34" charset="0"/>
              </a:rPr>
              <a:t>vriblaient</a:t>
            </a:r>
            <a:r>
              <a:rPr lang="fr-FR" sz="1200" dirty="0">
                <a:solidFill>
                  <a:schemeClr val="tx1"/>
                </a:solidFill>
                <a:effectLst/>
                <a:latin typeface="+mn-lt"/>
                <a:ea typeface="Calibri" panose="020F0502020204030204" pitchFamily="34" charset="0"/>
              </a:rPr>
              <a:t>.</a:t>
            </a:r>
          </a:p>
          <a:p>
            <a:r>
              <a:rPr lang="fr-FR" sz="1200" dirty="0">
                <a:solidFill>
                  <a:schemeClr val="tx1"/>
                </a:solidFill>
                <a:effectLst/>
                <a:latin typeface="+mn-lt"/>
                <a:ea typeface="Calibri" panose="020F0502020204030204" pitchFamily="34" charset="0"/>
              </a:rPr>
              <a:t>- On reconnait le -</a:t>
            </a:r>
            <a:r>
              <a:rPr lang="fr-FR" sz="1200" i="1" dirty="0">
                <a:solidFill>
                  <a:schemeClr val="tx1"/>
                </a:solidFill>
                <a:effectLst/>
                <a:latin typeface="+mn-lt"/>
                <a:ea typeface="Calibri" panose="020F0502020204030204" pitchFamily="34" charset="0"/>
              </a:rPr>
              <a:t>ent</a:t>
            </a:r>
            <a:r>
              <a:rPr lang="fr-FR" sz="1200" dirty="0">
                <a:solidFill>
                  <a:schemeClr val="tx1"/>
                </a:solidFill>
                <a:effectLst/>
                <a:latin typeface="+mn-lt"/>
                <a:ea typeface="Calibri" panose="020F0502020204030204" pitchFamily="34" charset="0"/>
              </a:rPr>
              <a:t> qui peut aller avec des verbes. Ça irait bien avec </a:t>
            </a:r>
            <a:r>
              <a:rPr lang="fr-FR" sz="1200" i="1" dirty="0">
                <a:solidFill>
                  <a:schemeClr val="tx1"/>
                </a:solidFill>
                <a:effectLst/>
                <a:latin typeface="+mn-lt"/>
                <a:ea typeface="Calibri" panose="020F0502020204030204" pitchFamily="34" charset="0"/>
              </a:rPr>
              <a:t>Les </a:t>
            </a:r>
            <a:r>
              <a:rPr lang="fr-FR" sz="1200" i="1" dirty="0" err="1">
                <a:solidFill>
                  <a:schemeClr val="tx1"/>
                </a:solidFill>
                <a:effectLst/>
                <a:latin typeface="+mn-lt"/>
                <a:ea typeface="Calibri" panose="020F0502020204030204" pitchFamily="34" charset="0"/>
              </a:rPr>
              <a:t>slictueux</a:t>
            </a:r>
            <a:r>
              <a:rPr lang="fr-FR" sz="1200" i="1" dirty="0">
                <a:solidFill>
                  <a:schemeClr val="tx1"/>
                </a:solidFill>
                <a:effectLst/>
                <a:latin typeface="+mn-lt"/>
                <a:ea typeface="Calibri" panose="020F0502020204030204" pitchFamily="34" charset="0"/>
              </a:rPr>
              <a:t> </a:t>
            </a:r>
            <a:r>
              <a:rPr lang="fr-FR" sz="1200" i="1" dirty="0" err="1">
                <a:solidFill>
                  <a:schemeClr val="tx1"/>
                </a:solidFill>
                <a:effectLst/>
                <a:latin typeface="+mn-lt"/>
                <a:ea typeface="Calibri" panose="020F0502020204030204" pitchFamily="34" charset="0"/>
              </a:rPr>
              <a:t>toves</a:t>
            </a:r>
            <a:r>
              <a:rPr lang="fr-FR" sz="1200" i="1" dirty="0">
                <a:solidFill>
                  <a:schemeClr val="tx1"/>
                </a:solidFill>
                <a:effectLst/>
                <a:latin typeface="+mn-lt"/>
                <a:ea typeface="Calibri" panose="020F0502020204030204" pitchFamily="34" charset="0"/>
              </a:rPr>
              <a:t>.</a:t>
            </a:r>
            <a:endParaRPr lang="fr-FR" sz="1200" dirty="0">
              <a:solidFill>
                <a:schemeClr val="tx1"/>
              </a:solidFill>
              <a:effectLst/>
              <a:latin typeface="+mn-lt"/>
              <a:ea typeface="Calibri" panose="020F0502020204030204" pitchFamily="34" charset="0"/>
            </a:endParaRPr>
          </a:p>
          <a:p>
            <a:r>
              <a:rPr lang="fr-FR" sz="1200" dirty="0">
                <a:solidFill>
                  <a:schemeClr val="tx1"/>
                </a:solidFill>
                <a:effectLst/>
                <a:latin typeface="+mn-lt"/>
                <a:ea typeface="Calibri" panose="020F0502020204030204" pitchFamily="34" charset="0"/>
              </a:rPr>
              <a:t>- On reconnait la préposition </a:t>
            </a:r>
            <a:r>
              <a:rPr lang="fr-FR" sz="1200" i="1" dirty="0">
                <a:solidFill>
                  <a:schemeClr val="tx1"/>
                </a:solidFill>
                <a:effectLst/>
                <a:latin typeface="+mn-lt"/>
                <a:ea typeface="Calibri" panose="020F0502020204030204" pitchFamily="34" charset="0"/>
              </a:rPr>
              <a:t>sur.</a:t>
            </a:r>
            <a:endParaRPr lang="fr-FR" sz="1200" dirty="0">
              <a:solidFill>
                <a:schemeClr val="tx1"/>
              </a:solidFill>
              <a:effectLst/>
              <a:latin typeface="+mn-lt"/>
              <a:ea typeface="Calibri" panose="020F0502020204030204" pitchFamily="34" charset="0"/>
            </a:endParaRPr>
          </a:p>
          <a:p>
            <a:r>
              <a:rPr lang="fr-FR" sz="1200" dirty="0">
                <a:solidFill>
                  <a:schemeClr val="tx1"/>
                </a:solidFill>
                <a:effectLst/>
                <a:latin typeface="+mn-lt"/>
                <a:ea typeface="Calibri" panose="020F0502020204030204" pitchFamily="34" charset="0"/>
              </a:rPr>
              <a:t>- On ne peut pas bien savoir si « sur l’</a:t>
            </a:r>
            <a:r>
              <a:rPr lang="fr-FR" sz="1200" dirty="0" err="1">
                <a:solidFill>
                  <a:schemeClr val="tx1"/>
                </a:solidFill>
                <a:effectLst/>
                <a:latin typeface="+mn-lt"/>
                <a:ea typeface="Calibri" panose="020F0502020204030204" pitchFamily="34" charset="0"/>
              </a:rPr>
              <a:t>alloinde</a:t>
            </a:r>
            <a:r>
              <a:rPr lang="fr-FR" sz="1200" dirty="0">
                <a:solidFill>
                  <a:schemeClr val="tx1"/>
                </a:solidFill>
                <a:effectLst/>
                <a:latin typeface="+mn-lt"/>
                <a:ea typeface="Calibri" panose="020F0502020204030204" pitchFamily="34" charset="0"/>
              </a:rPr>
              <a:t> » va dans le groupe-sujet (ce serait alors un complément du nom) ou si c’est un complément de la phrase.</a:t>
            </a:r>
          </a:p>
          <a:p>
            <a:r>
              <a:rPr lang="fr-FR" sz="1200" dirty="0">
                <a:solidFill>
                  <a:schemeClr val="tx1"/>
                </a:solidFill>
                <a:effectLst/>
                <a:latin typeface="+mn-lt"/>
                <a:ea typeface="Calibri" panose="020F0502020204030204" pitchFamily="34" charset="0"/>
              </a:rPr>
              <a:t> </a:t>
            </a:r>
          </a:p>
          <a:p>
            <a:r>
              <a:rPr lang="fr-FR" sz="1200" dirty="0">
                <a:solidFill>
                  <a:schemeClr val="tx1"/>
                </a:solidFill>
                <a:effectLst/>
                <a:latin typeface="+mn-lt"/>
                <a:ea typeface="Calibri" panose="020F0502020204030204" pitchFamily="34" charset="0"/>
              </a:rPr>
              <a:t>Si besoin, donner des exemples de phrases avec un complément de lieu qui peut être complément du groupe du nom ou complément de phrase : </a:t>
            </a:r>
          </a:p>
          <a:p>
            <a:r>
              <a:rPr lang="fr-FR" sz="1200" dirty="0">
                <a:solidFill>
                  <a:schemeClr val="tx1"/>
                </a:solidFill>
                <a:effectLst/>
                <a:latin typeface="+mn-lt"/>
                <a:ea typeface="Calibri" panose="020F0502020204030204" pitchFamily="34" charset="0"/>
              </a:rPr>
              <a:t>« Les grands vents sur la colline // tournaient et sifflaient avec rage.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effectLst/>
                <a:latin typeface="+mn-lt"/>
                <a:ea typeface="Calibri" panose="020F0502020204030204" pitchFamily="34" charset="0"/>
              </a:rPr>
              <a:t>« Leur maison dans la forêt // était trop éloignée de leur appartement en ville. »</a:t>
            </a:r>
          </a:p>
          <a:p>
            <a:endParaRPr lang="fr-FR" sz="1200" dirty="0">
              <a:solidFill>
                <a:schemeClr val="tx1"/>
              </a:solidFill>
              <a:effectLst/>
              <a:latin typeface="+mn-lt"/>
              <a:ea typeface="Calibri" panose="020F0502020204030204" pitchFamily="34" charset="0"/>
            </a:endParaRPr>
          </a:p>
          <a:p>
            <a:endParaRPr lang="fr-FR" sz="1800" dirty="0">
              <a:effectLst/>
              <a:latin typeface="Times New Roman" panose="02020603050405020304" pitchFamily="18" charset="0"/>
              <a:ea typeface="Calibri" panose="020F0502020204030204" pitchFamily="34" charset="0"/>
            </a:endParaRPr>
          </a:p>
        </p:txBody>
      </p:sp>
      <p:sp>
        <p:nvSpPr>
          <p:cNvPr id="4" name="Espace réservé du numéro de diapositive 3"/>
          <p:cNvSpPr>
            <a:spLocks noGrp="1"/>
          </p:cNvSpPr>
          <p:nvPr>
            <p:ph type="sldNum" sz="quarter" idx="5"/>
          </p:nvPr>
        </p:nvSpPr>
        <p:spPr/>
        <p:txBody>
          <a:bodyPr/>
          <a:lstStyle/>
          <a:p>
            <a:fld id="{CB6254F6-9689-6E4A-A504-82FA6121F624}" type="slidenum">
              <a:rPr lang="fr-FR" smtClean="0"/>
              <a:t>8</a:t>
            </a:fld>
            <a:endParaRPr lang="fr-FR"/>
          </a:p>
        </p:txBody>
      </p:sp>
    </p:spTree>
    <p:extLst>
      <p:ext uri="{BB962C8B-B14F-4D97-AF65-F5344CB8AC3E}">
        <p14:creationId xmlns:p14="http://schemas.microsoft.com/office/powerpoint/2010/main" val="12791784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dirty="0">
                <a:solidFill>
                  <a:schemeClr val="tx1"/>
                </a:solidFill>
                <a:effectLst/>
                <a:latin typeface="+mn-lt"/>
                <a:ea typeface="Calibri" panose="020F0502020204030204" pitchFamily="34" charset="0"/>
              </a:rPr>
              <a:t>Expliquer</a:t>
            </a:r>
            <a:r>
              <a:rPr lang="fr-FR" sz="1200" dirty="0">
                <a:solidFill>
                  <a:schemeClr val="tx1"/>
                </a:solidFill>
                <a:effectLst/>
                <a:latin typeface="+mn-lt"/>
                <a:ea typeface="Calibri" panose="020F0502020204030204" pitchFamily="34" charset="0"/>
              </a:rPr>
              <a:t> : « Certains indices nous ont permis d’appliquer sur ces phrases des organisations  que l’on connait :</a:t>
            </a:r>
          </a:p>
          <a:p>
            <a:r>
              <a:rPr lang="fr-FR" sz="1200" dirty="0">
                <a:solidFill>
                  <a:schemeClr val="tx1"/>
                </a:solidFill>
                <a:effectLst/>
                <a:latin typeface="+mn-lt"/>
                <a:ea typeface="Calibri" panose="020F0502020204030204" pitchFamily="34" charset="0"/>
              </a:rPr>
              <a:t>- groupe sujet / verbe + complément du verbe</a:t>
            </a:r>
          </a:p>
          <a:p>
            <a:r>
              <a:rPr lang="fr-FR" sz="1200" dirty="0">
                <a:solidFill>
                  <a:schemeClr val="tx1"/>
                </a:solidFill>
                <a:effectLst/>
                <a:latin typeface="+mn-lt"/>
                <a:ea typeface="Calibri" panose="020F0502020204030204" pitchFamily="34" charset="0"/>
              </a:rPr>
              <a:t>- groupe sujet / verbe </a:t>
            </a:r>
            <a:r>
              <a:rPr lang="fr-FR" sz="1200" i="1" dirty="0">
                <a:solidFill>
                  <a:schemeClr val="tx1"/>
                </a:solidFill>
                <a:effectLst/>
                <a:latin typeface="+mn-lt"/>
                <a:ea typeface="Calibri" panose="020F0502020204030204" pitchFamily="34" charset="0"/>
              </a:rPr>
              <a:t>être</a:t>
            </a:r>
            <a:r>
              <a:rPr lang="fr-FR" sz="1200" dirty="0">
                <a:solidFill>
                  <a:schemeClr val="tx1"/>
                </a:solidFill>
                <a:effectLst/>
                <a:latin typeface="+mn-lt"/>
                <a:ea typeface="Calibri" panose="020F0502020204030204" pitchFamily="34" charset="0"/>
              </a:rPr>
              <a:t> + attribut</a:t>
            </a:r>
          </a:p>
          <a:p>
            <a:r>
              <a:rPr lang="fr-FR" sz="1200" dirty="0">
                <a:solidFill>
                  <a:schemeClr val="tx1"/>
                </a:solidFill>
                <a:effectLst/>
                <a:latin typeface="+mn-lt"/>
                <a:ea typeface="Calibri" panose="020F0502020204030204" pitchFamily="34" charset="0"/>
              </a:rPr>
              <a:t>- groupe du nom (déterminant / nom / adjectif)</a:t>
            </a:r>
          </a:p>
          <a:p>
            <a:r>
              <a:rPr lang="fr-FR" sz="1200" dirty="0">
                <a:solidFill>
                  <a:schemeClr val="tx1"/>
                </a:solidFill>
                <a:effectLst/>
                <a:latin typeface="+mn-lt"/>
                <a:ea typeface="Calibri" panose="020F0502020204030204" pitchFamily="34" charset="0"/>
              </a:rPr>
              <a:t>Ces organisations nous ont aidé à savoir ce dont on parle et ce qu’on en dit, à se faire une idée du sens du texte. »</a:t>
            </a:r>
          </a:p>
          <a:p>
            <a:endParaRPr lang="fr-FR" sz="1800" dirty="0">
              <a:effectLst/>
              <a:latin typeface="Times New Roman" panose="02020603050405020304" pitchFamily="18" charset="0"/>
              <a:ea typeface="Calibri" panose="020F0502020204030204" pitchFamily="34" charset="0"/>
            </a:endParaRPr>
          </a:p>
        </p:txBody>
      </p:sp>
      <p:sp>
        <p:nvSpPr>
          <p:cNvPr id="4" name="Espace réservé du numéro de diapositive 3"/>
          <p:cNvSpPr>
            <a:spLocks noGrp="1"/>
          </p:cNvSpPr>
          <p:nvPr>
            <p:ph type="sldNum" sz="quarter" idx="5"/>
          </p:nvPr>
        </p:nvSpPr>
        <p:spPr/>
        <p:txBody>
          <a:bodyPr/>
          <a:lstStyle/>
          <a:p>
            <a:fld id="{CB6254F6-9689-6E4A-A504-82FA6121F624}" type="slidenum">
              <a:rPr lang="fr-FR" smtClean="0"/>
              <a:t>9</a:t>
            </a:fld>
            <a:endParaRPr lang="fr-FR"/>
          </a:p>
        </p:txBody>
      </p:sp>
    </p:spTree>
    <p:extLst>
      <p:ext uri="{BB962C8B-B14F-4D97-AF65-F5344CB8AC3E}">
        <p14:creationId xmlns:p14="http://schemas.microsoft.com/office/powerpoint/2010/main" val="31386511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dirty="0">
                <a:solidFill>
                  <a:schemeClr val="tx1"/>
                </a:solidFill>
                <a:latin typeface="+mn-lt"/>
              </a:rPr>
              <a:t>PHASE 4 – </a:t>
            </a:r>
            <a:r>
              <a:rPr lang="fr-FR" sz="1200" b="1" i="1" dirty="0">
                <a:solidFill>
                  <a:schemeClr val="tx1"/>
                </a:solidFill>
                <a:latin typeface="+mn-lt"/>
              </a:rPr>
              <a:t>Production</a:t>
            </a:r>
            <a:r>
              <a:rPr lang="fr-FR" sz="1200" b="1" dirty="0">
                <a:solidFill>
                  <a:schemeClr val="tx1"/>
                </a:solidFill>
                <a:latin typeface="+mn-lt"/>
              </a:rPr>
              <a:t> – Établir la classe grammaticale de mots sur la base d’indices morphologiques et syntaxiques</a:t>
            </a:r>
          </a:p>
          <a:p>
            <a:endParaRPr lang="fr-FR" sz="1200" dirty="0">
              <a:solidFill>
                <a:schemeClr val="tx1"/>
              </a:solidFill>
              <a:latin typeface="+mn-lt"/>
            </a:endParaRPr>
          </a:p>
          <a:p>
            <a:pPr algn="just"/>
            <a:r>
              <a:rPr lang="fr-FR" sz="1200" b="1" dirty="0">
                <a:solidFill>
                  <a:schemeClr val="tx1"/>
                </a:solidFill>
                <a:effectLst/>
                <a:latin typeface="+mn-lt"/>
                <a:ea typeface="Calibri" panose="020F0502020204030204" pitchFamily="34" charset="0"/>
              </a:rPr>
              <a:t>Distribuer</a:t>
            </a:r>
            <a:r>
              <a:rPr lang="fr-FR" sz="1200" dirty="0">
                <a:solidFill>
                  <a:schemeClr val="tx1"/>
                </a:solidFill>
                <a:effectLst/>
                <a:latin typeface="+mn-lt"/>
                <a:ea typeface="Calibri" panose="020F0502020204030204" pitchFamily="34" charset="0"/>
              </a:rPr>
              <a:t> les mots à définir (cf. </a:t>
            </a:r>
            <a:r>
              <a:rPr lang="fr-FR" sz="1200" i="1" dirty="0">
                <a:solidFill>
                  <a:schemeClr val="tx1"/>
                </a:solidFill>
                <a:effectLst/>
                <a:latin typeface="+mn-lt"/>
                <a:ea typeface="Calibri" panose="020F0502020204030204" pitchFamily="34" charset="0"/>
              </a:rPr>
              <a:t>Fiche photocopiable</a:t>
            </a:r>
            <a:r>
              <a:rPr lang="fr-FR" sz="1200" dirty="0">
                <a:solidFill>
                  <a:schemeClr val="tx1"/>
                </a:solidFill>
                <a:effectLst/>
                <a:latin typeface="+mn-lt"/>
                <a:ea typeface="Calibri" panose="020F0502020204030204" pitchFamily="34" charset="0"/>
              </a:rPr>
              <a:t>)</a:t>
            </a:r>
          </a:p>
          <a:p>
            <a:pPr algn="just"/>
            <a:endParaRPr lang="fr-FR" sz="1200" dirty="0">
              <a:solidFill>
                <a:schemeClr val="tx1"/>
              </a:solidFill>
              <a:effectLst/>
              <a:latin typeface="+mn-lt"/>
              <a:ea typeface="Calibri" panose="020F0502020204030204" pitchFamily="34" charset="0"/>
            </a:endParaRPr>
          </a:p>
          <a:p>
            <a:pPr algn="just"/>
            <a:r>
              <a:rPr lang="fr-FR" sz="1200" b="1" dirty="0">
                <a:solidFill>
                  <a:schemeClr val="tx1"/>
                </a:solidFill>
                <a:effectLst/>
                <a:latin typeface="+mn-lt"/>
                <a:ea typeface="Calibri" panose="020F0502020204030204" pitchFamily="34" charset="0"/>
              </a:rPr>
              <a:t>Donner la consigne </a:t>
            </a:r>
            <a:r>
              <a:rPr lang="fr-FR" sz="1200" dirty="0">
                <a:solidFill>
                  <a:schemeClr val="tx1"/>
                </a:solidFill>
                <a:effectLst/>
                <a:latin typeface="+mn-lt"/>
                <a:ea typeface="Calibri" panose="020F0502020204030204" pitchFamily="34" charset="0"/>
              </a:rPr>
              <a:t>: « Écrivez une définition des mots que je vous donne. Faites comme dans un dictionnaire : </a:t>
            </a:r>
          </a:p>
          <a:p>
            <a:pPr algn="just"/>
            <a:r>
              <a:rPr lang="fr-FR" sz="1200" dirty="0">
                <a:solidFill>
                  <a:schemeClr val="tx1"/>
                </a:solidFill>
                <a:effectLst/>
                <a:latin typeface="+mn-lt"/>
                <a:ea typeface="Calibri" panose="020F0502020204030204" pitchFamily="34" charset="0"/>
              </a:rPr>
              <a:t>- On écrit le mot sans marque grammaticale, et on met les verbe à l’infinitif</a:t>
            </a:r>
          </a:p>
          <a:p>
            <a:pPr algn="just"/>
            <a:r>
              <a:rPr lang="fr-FR" sz="1200" dirty="0">
                <a:solidFill>
                  <a:schemeClr val="tx1"/>
                </a:solidFill>
                <a:effectLst/>
                <a:latin typeface="+mn-lt"/>
                <a:ea typeface="Calibri" panose="020F0502020204030204" pitchFamily="34" charset="0"/>
              </a:rPr>
              <a:t>- On précise si le mot est un nom masculin ou féminin, un adjectif, un déterminant… etc.</a:t>
            </a:r>
          </a:p>
          <a:p>
            <a:pPr algn="just"/>
            <a:r>
              <a:rPr lang="fr-FR" sz="1200" dirty="0">
                <a:solidFill>
                  <a:schemeClr val="tx1"/>
                </a:solidFill>
                <a:effectLst/>
                <a:latin typeface="+mn-lt"/>
                <a:ea typeface="Calibri" panose="020F0502020204030204" pitchFamily="34" charset="0"/>
              </a:rPr>
              <a:t>- On donne une explication (ou plusieurs), et on donne un exemple (ou plusieurs). »</a:t>
            </a:r>
          </a:p>
          <a:p>
            <a:endParaRPr lang="fr-FR" sz="1200" dirty="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effectLst/>
                <a:latin typeface="+mn-lt"/>
                <a:ea typeface="Calibri" panose="020F0502020204030204" pitchFamily="34" charset="0"/>
              </a:rPr>
              <a:t>Faire lire quelques productions et revenir sur les arguments en faveur de telle ou telle classe de mots, tel ou tel genre…</a:t>
            </a:r>
          </a:p>
          <a:p>
            <a:endParaRPr lang="fr-FR" dirty="0"/>
          </a:p>
        </p:txBody>
      </p:sp>
      <p:sp>
        <p:nvSpPr>
          <p:cNvPr id="4" name="Espace réservé du numéro de diapositive 3"/>
          <p:cNvSpPr>
            <a:spLocks noGrp="1"/>
          </p:cNvSpPr>
          <p:nvPr>
            <p:ph type="sldNum" sz="quarter" idx="5"/>
          </p:nvPr>
        </p:nvSpPr>
        <p:spPr/>
        <p:txBody>
          <a:bodyPr/>
          <a:lstStyle/>
          <a:p>
            <a:fld id="{CB6254F6-9689-6E4A-A504-82FA6121F624}" type="slidenum">
              <a:rPr lang="fr-FR" smtClean="0"/>
              <a:t>10</a:t>
            </a:fld>
            <a:endParaRPr lang="fr-FR"/>
          </a:p>
        </p:txBody>
      </p:sp>
    </p:spTree>
    <p:extLst>
      <p:ext uri="{BB962C8B-B14F-4D97-AF65-F5344CB8AC3E}">
        <p14:creationId xmlns:p14="http://schemas.microsoft.com/office/powerpoint/2010/main" val="34700634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dirty="0">
                <a:solidFill>
                  <a:schemeClr val="tx1"/>
                </a:solidFill>
                <a:latin typeface="+mn-lt"/>
              </a:rPr>
              <a:t>« À quelle classe grammaticale appartient ce mot ? Sous quelle forme le trouverait-on dans un dictionnaire ? »</a:t>
            </a:r>
          </a:p>
          <a:p>
            <a:r>
              <a:rPr lang="fr-FR" sz="1200" u="sng" dirty="0">
                <a:solidFill>
                  <a:schemeClr val="tx1"/>
                </a:solidFill>
                <a:latin typeface="+mn-lt"/>
              </a:rPr>
              <a:t>Réponse attendue </a:t>
            </a:r>
            <a:r>
              <a:rPr lang="fr-FR" sz="1200" dirty="0">
                <a:solidFill>
                  <a:schemeClr val="tx1"/>
                </a:solidFill>
                <a:latin typeface="+mn-lt"/>
              </a:rPr>
              <a:t>:</a:t>
            </a:r>
          </a:p>
          <a:p>
            <a:pPr algn="just"/>
            <a:r>
              <a:rPr lang="fr-FR" sz="1200" dirty="0">
                <a:solidFill>
                  <a:schemeClr val="tx1"/>
                </a:solidFill>
                <a:effectLst/>
                <a:latin typeface="+mn-lt"/>
                <a:ea typeface="Calibri" panose="020F0502020204030204" pitchFamily="34" charset="0"/>
              </a:rPr>
              <a:t>- C’est un nom, à cause du déterminant</a:t>
            </a:r>
          </a:p>
          <a:p>
            <a:pPr algn="just"/>
            <a:r>
              <a:rPr lang="fr-FR" sz="1200" dirty="0">
                <a:solidFill>
                  <a:schemeClr val="tx1"/>
                </a:solidFill>
                <a:effectLst/>
                <a:latin typeface="+mn-lt"/>
                <a:ea typeface="Calibri" panose="020F0502020204030204" pitchFamily="34" charset="0"/>
              </a:rPr>
              <a:t>- à cause aussi de la préposition (il n’a pas de marque de l’infinitif)</a:t>
            </a:r>
          </a:p>
          <a:p>
            <a:pPr algn="just"/>
            <a:r>
              <a:rPr lang="fr-FR" sz="1200" dirty="0">
                <a:solidFill>
                  <a:schemeClr val="tx1"/>
                </a:solidFill>
                <a:effectLst/>
                <a:latin typeface="+mn-lt"/>
                <a:ea typeface="Calibri" panose="020F0502020204030204" pitchFamily="34" charset="0"/>
              </a:rPr>
              <a:t>- On ne sait pas si c’est un nom masculin ou féminin parce que le déterminant est </a:t>
            </a:r>
            <a:r>
              <a:rPr lang="fr-FR" sz="1200" i="1" dirty="0">
                <a:solidFill>
                  <a:schemeClr val="tx1"/>
                </a:solidFill>
                <a:effectLst/>
                <a:latin typeface="+mn-lt"/>
                <a:ea typeface="Calibri" panose="020F0502020204030204" pitchFamily="34" charset="0"/>
              </a:rPr>
              <a:t>l’</a:t>
            </a:r>
            <a:r>
              <a:rPr lang="fr-FR" sz="1200" dirty="0">
                <a:solidFill>
                  <a:schemeClr val="tx1"/>
                </a:solidFill>
                <a:effectLst/>
                <a:latin typeface="+mn-lt"/>
                <a:ea typeface="Calibri" panose="020F0502020204030204" pitchFamily="34" charset="0"/>
              </a:rPr>
              <a:t> (</a:t>
            </a:r>
            <a:r>
              <a:rPr lang="fr-FR" sz="1200" i="1" dirty="0">
                <a:solidFill>
                  <a:schemeClr val="tx1"/>
                </a:solidFill>
                <a:effectLst/>
                <a:latin typeface="+mn-lt"/>
                <a:ea typeface="Calibri" panose="020F0502020204030204" pitchFamily="34" charset="0"/>
              </a:rPr>
              <a:t>le </a:t>
            </a:r>
            <a:r>
              <a:rPr lang="fr-FR" sz="1200" dirty="0">
                <a:solidFill>
                  <a:schemeClr val="tx1"/>
                </a:solidFill>
                <a:effectLst/>
                <a:latin typeface="+mn-lt"/>
                <a:ea typeface="Calibri" panose="020F0502020204030204" pitchFamily="34" charset="0"/>
              </a:rPr>
              <a:t>ou</a:t>
            </a:r>
            <a:r>
              <a:rPr lang="fr-FR" sz="1200" i="1" dirty="0">
                <a:solidFill>
                  <a:schemeClr val="tx1"/>
                </a:solidFill>
                <a:effectLst/>
                <a:latin typeface="+mn-lt"/>
                <a:ea typeface="Calibri" panose="020F0502020204030204" pitchFamily="34" charset="0"/>
              </a:rPr>
              <a:t> la</a:t>
            </a:r>
            <a:r>
              <a:rPr lang="fr-FR" sz="1200" dirty="0">
                <a:solidFill>
                  <a:schemeClr val="tx1"/>
                </a:solidFill>
                <a:effectLst/>
                <a:latin typeface="+mn-lt"/>
                <a:ea typeface="Calibri" panose="020F0502020204030204" pitchFamily="34" charset="0"/>
              </a:rPr>
              <a:t>).</a:t>
            </a:r>
          </a:p>
        </p:txBody>
      </p:sp>
      <p:sp>
        <p:nvSpPr>
          <p:cNvPr id="4" name="Espace réservé du numéro de diapositive 3"/>
          <p:cNvSpPr>
            <a:spLocks noGrp="1"/>
          </p:cNvSpPr>
          <p:nvPr>
            <p:ph type="sldNum" sz="quarter" idx="5"/>
          </p:nvPr>
        </p:nvSpPr>
        <p:spPr/>
        <p:txBody>
          <a:bodyPr/>
          <a:lstStyle/>
          <a:p>
            <a:fld id="{CB6254F6-9689-6E4A-A504-82FA6121F624}" type="slidenum">
              <a:rPr lang="fr-FR" smtClean="0"/>
              <a:t>11</a:t>
            </a:fld>
            <a:endParaRPr lang="fr-FR"/>
          </a:p>
        </p:txBody>
      </p:sp>
    </p:spTree>
    <p:extLst>
      <p:ext uri="{BB962C8B-B14F-4D97-AF65-F5344CB8AC3E}">
        <p14:creationId xmlns:p14="http://schemas.microsoft.com/office/powerpoint/2010/main" val="9272582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dirty="0">
                <a:solidFill>
                  <a:schemeClr val="tx1"/>
                </a:solidFill>
                <a:latin typeface="+mn-lt"/>
              </a:rPr>
              <a:t>« À quelle classe grammaticale appartient ce mot ? Sous quelle forme le trouverait-on dans un dictionnaire ? »</a:t>
            </a:r>
          </a:p>
          <a:p>
            <a:r>
              <a:rPr lang="fr-FR" sz="1200" u="sng" dirty="0">
                <a:solidFill>
                  <a:schemeClr val="tx1"/>
                </a:solidFill>
                <a:latin typeface="+mn-lt"/>
              </a:rPr>
              <a:t>Réponse attendue </a:t>
            </a:r>
            <a:r>
              <a:rPr lang="fr-FR" sz="1200" dirty="0">
                <a:solidFill>
                  <a:schemeClr val="tx1"/>
                </a:solidFill>
                <a:latin typeface="+mn-lt"/>
              </a:rPr>
              <a:t>:</a:t>
            </a:r>
          </a:p>
          <a:p>
            <a:pPr algn="just"/>
            <a:r>
              <a:rPr lang="fr-FR" sz="1200" dirty="0">
                <a:solidFill>
                  <a:schemeClr val="tx1"/>
                </a:solidFill>
                <a:effectLst/>
                <a:latin typeface="+mn-lt"/>
                <a:ea typeface="Calibri" panose="020F0502020204030204" pitchFamily="34" charset="0"/>
              </a:rPr>
              <a:t>- C’est un nom, à cause du déterminant.</a:t>
            </a:r>
          </a:p>
          <a:p>
            <a:pPr algn="just"/>
            <a:r>
              <a:rPr lang="fr-FR" sz="1200" dirty="0">
                <a:solidFill>
                  <a:schemeClr val="tx1"/>
                </a:solidFill>
                <a:effectLst/>
                <a:latin typeface="+mn-lt"/>
                <a:ea typeface="Calibri" panose="020F0502020204030204" pitchFamily="34" charset="0"/>
              </a:rPr>
              <a:t>- Il est au pluriel, à cause de </a:t>
            </a:r>
            <a:r>
              <a:rPr lang="fr-FR" sz="1200" i="1" dirty="0">
                <a:solidFill>
                  <a:schemeClr val="tx1"/>
                </a:solidFill>
                <a:effectLst/>
                <a:latin typeface="+mn-lt"/>
                <a:ea typeface="Calibri" panose="020F0502020204030204" pitchFamily="34" charset="0"/>
              </a:rPr>
              <a:t>les.</a:t>
            </a:r>
            <a:endParaRPr lang="fr-FR" sz="1200" dirty="0">
              <a:solidFill>
                <a:schemeClr val="tx1"/>
              </a:solidFill>
              <a:effectLst/>
              <a:latin typeface="+mn-lt"/>
              <a:ea typeface="Calibri" panose="020F0502020204030204" pitchFamily="34" charset="0"/>
            </a:endParaRPr>
          </a:p>
          <a:p>
            <a:pPr algn="just"/>
            <a:r>
              <a:rPr lang="fr-FR" sz="1200" dirty="0">
                <a:solidFill>
                  <a:schemeClr val="tx1"/>
                </a:solidFill>
                <a:effectLst/>
                <a:latin typeface="+mn-lt"/>
                <a:ea typeface="Calibri" panose="020F0502020204030204" pitchFamily="34" charset="0"/>
              </a:rPr>
              <a:t>- C’est probablement le nom du groupe-sujet.</a:t>
            </a:r>
          </a:p>
          <a:p>
            <a:pPr algn="just"/>
            <a:r>
              <a:rPr lang="fr-FR" sz="1200" dirty="0">
                <a:solidFill>
                  <a:schemeClr val="tx1"/>
                </a:solidFill>
                <a:effectLst/>
                <a:latin typeface="+mn-lt"/>
                <a:ea typeface="Calibri" panose="020F0502020204030204" pitchFamily="34" charset="0"/>
              </a:rPr>
              <a:t>- C’est un nom masculin : </a:t>
            </a:r>
            <a:r>
              <a:rPr lang="fr-FR" sz="1200" i="1" dirty="0" err="1">
                <a:solidFill>
                  <a:schemeClr val="tx1"/>
                </a:solidFill>
                <a:effectLst/>
                <a:latin typeface="+mn-lt"/>
                <a:ea typeface="Calibri" panose="020F0502020204030204" pitchFamily="34" charset="0"/>
              </a:rPr>
              <a:t>flivoreux</a:t>
            </a:r>
            <a:r>
              <a:rPr lang="fr-FR" sz="1200" dirty="0">
                <a:solidFill>
                  <a:schemeClr val="tx1"/>
                </a:solidFill>
                <a:effectLst/>
                <a:latin typeface="+mn-lt"/>
                <a:ea typeface="Calibri" panose="020F0502020204030204" pitchFamily="34" charset="0"/>
              </a:rPr>
              <a:t> est une forme d’adjectif masculin (cf. </a:t>
            </a:r>
            <a:r>
              <a:rPr lang="fr-FR" sz="1200" i="1" dirty="0">
                <a:solidFill>
                  <a:schemeClr val="tx1"/>
                </a:solidFill>
                <a:effectLst/>
                <a:latin typeface="+mn-lt"/>
                <a:ea typeface="Calibri" panose="020F0502020204030204" pitchFamily="34" charset="0"/>
              </a:rPr>
              <a:t>creux</a:t>
            </a:r>
            <a:r>
              <a:rPr lang="fr-FR" sz="1200" dirty="0">
                <a:solidFill>
                  <a:schemeClr val="tx1"/>
                </a:solidFill>
                <a:effectLst/>
                <a:latin typeface="+mn-lt"/>
                <a:ea typeface="Calibri" panose="020F0502020204030204" pitchFamily="34" charset="0"/>
              </a:rPr>
              <a:t>, </a:t>
            </a:r>
            <a:r>
              <a:rPr lang="fr-FR" sz="1200" i="1" dirty="0">
                <a:solidFill>
                  <a:schemeClr val="tx1"/>
                </a:solidFill>
                <a:effectLst/>
                <a:latin typeface="+mn-lt"/>
                <a:ea typeface="Calibri" panose="020F0502020204030204" pitchFamily="34" charset="0"/>
              </a:rPr>
              <a:t>silencieux</a:t>
            </a:r>
            <a:r>
              <a:rPr lang="fr-FR" sz="1200" dirty="0">
                <a:solidFill>
                  <a:schemeClr val="tx1"/>
                </a:solidFill>
                <a:effectLst/>
                <a:latin typeface="+mn-lt"/>
                <a:ea typeface="Calibri" panose="020F0502020204030204" pitchFamily="34" charset="0"/>
              </a:rPr>
              <a:t>…), </a:t>
            </a:r>
            <a:r>
              <a:rPr lang="fr-FR" sz="1200" i="1" dirty="0" err="1">
                <a:solidFill>
                  <a:schemeClr val="tx1"/>
                </a:solidFill>
                <a:effectLst/>
                <a:latin typeface="+mn-lt"/>
                <a:ea typeface="Calibri" panose="020F0502020204030204" pitchFamily="34" charset="0"/>
              </a:rPr>
              <a:t>flivoreux</a:t>
            </a:r>
            <a:r>
              <a:rPr lang="fr-FR" sz="1200" i="1" dirty="0">
                <a:solidFill>
                  <a:schemeClr val="tx1"/>
                </a:solidFill>
                <a:effectLst/>
                <a:latin typeface="+mn-lt"/>
                <a:ea typeface="Calibri" panose="020F0502020204030204" pitchFamily="34" charset="0"/>
              </a:rPr>
              <a:t>/</a:t>
            </a:r>
            <a:r>
              <a:rPr lang="fr-FR" sz="1200" i="1" dirty="0" err="1">
                <a:solidFill>
                  <a:schemeClr val="tx1"/>
                </a:solidFill>
                <a:effectLst/>
                <a:latin typeface="+mn-lt"/>
                <a:ea typeface="Calibri" panose="020F0502020204030204" pitchFamily="34" charset="0"/>
              </a:rPr>
              <a:t>flivoreuses</a:t>
            </a:r>
            <a:endParaRPr lang="fr-FR" sz="1200" dirty="0">
              <a:solidFill>
                <a:schemeClr val="tx1"/>
              </a:solidFill>
              <a:effectLst/>
              <a:latin typeface="+mn-lt"/>
              <a:ea typeface="Calibri" panose="020F0502020204030204" pitchFamily="34" charset="0"/>
            </a:endParaRPr>
          </a:p>
        </p:txBody>
      </p:sp>
      <p:sp>
        <p:nvSpPr>
          <p:cNvPr id="4" name="Espace réservé du numéro de diapositive 3"/>
          <p:cNvSpPr>
            <a:spLocks noGrp="1"/>
          </p:cNvSpPr>
          <p:nvPr>
            <p:ph type="sldNum" sz="quarter" idx="5"/>
          </p:nvPr>
        </p:nvSpPr>
        <p:spPr/>
        <p:txBody>
          <a:bodyPr/>
          <a:lstStyle/>
          <a:p>
            <a:fld id="{CB6254F6-9689-6E4A-A504-82FA6121F624}" type="slidenum">
              <a:rPr lang="fr-FR" smtClean="0"/>
              <a:t>12</a:t>
            </a:fld>
            <a:endParaRPr lang="fr-FR"/>
          </a:p>
        </p:txBody>
      </p:sp>
    </p:spTree>
    <p:extLst>
      <p:ext uri="{BB962C8B-B14F-4D97-AF65-F5344CB8AC3E}">
        <p14:creationId xmlns:p14="http://schemas.microsoft.com/office/powerpoint/2010/main" val="3943138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dirty="0">
                <a:solidFill>
                  <a:schemeClr val="tx1"/>
                </a:solidFill>
                <a:latin typeface="+mn-lt"/>
              </a:rPr>
              <a:t>« À quelle classe grammaticale appartient ce mot ? Sous quelle forme le trouverait-on dans un dictionnaire ? »</a:t>
            </a:r>
          </a:p>
          <a:p>
            <a:r>
              <a:rPr lang="fr-FR" sz="1200" u="sng" dirty="0">
                <a:solidFill>
                  <a:schemeClr val="tx1"/>
                </a:solidFill>
                <a:latin typeface="+mn-lt"/>
              </a:rPr>
              <a:t>Réponse attendue </a:t>
            </a:r>
            <a:r>
              <a:rPr lang="fr-FR" sz="1200" dirty="0">
                <a:solidFill>
                  <a:schemeClr val="tx1"/>
                </a:solidFill>
                <a:latin typeface="+mn-lt"/>
              </a:rPr>
              <a:t>:</a:t>
            </a:r>
          </a:p>
          <a:p>
            <a:pPr algn="just"/>
            <a:r>
              <a:rPr lang="fr-FR" sz="1200" dirty="0">
                <a:solidFill>
                  <a:schemeClr val="tx1"/>
                </a:solidFill>
                <a:effectLst/>
                <a:latin typeface="+mn-lt"/>
                <a:ea typeface="Calibri" panose="020F0502020204030204" pitchFamily="34" charset="0"/>
              </a:rPr>
              <a:t>- C’est un verbe, on reconnait la marque de l’imparfait et la marque de la personne 6.</a:t>
            </a:r>
          </a:p>
          <a:p>
            <a:pPr algn="just"/>
            <a:r>
              <a:rPr lang="fr-FR" sz="1200" dirty="0">
                <a:solidFill>
                  <a:schemeClr val="tx1"/>
                </a:solidFill>
                <a:effectLst/>
                <a:latin typeface="+mn-lt"/>
                <a:ea typeface="Calibri" panose="020F0502020204030204" pitchFamily="34" charset="0"/>
              </a:rPr>
              <a:t>- à l’infinitif, ça peut être </a:t>
            </a:r>
            <a:r>
              <a:rPr lang="fr-FR" sz="1200" i="1" dirty="0" err="1">
                <a:solidFill>
                  <a:schemeClr val="tx1"/>
                </a:solidFill>
                <a:effectLst/>
                <a:latin typeface="+mn-lt"/>
                <a:ea typeface="Calibri" panose="020F0502020204030204" pitchFamily="34" charset="0"/>
              </a:rPr>
              <a:t>bournifler</a:t>
            </a:r>
            <a:r>
              <a:rPr lang="fr-FR" sz="1200" dirty="0">
                <a:solidFill>
                  <a:schemeClr val="tx1"/>
                </a:solidFill>
                <a:effectLst/>
                <a:latin typeface="+mn-lt"/>
                <a:ea typeface="Calibri" panose="020F0502020204030204" pitchFamily="34" charset="0"/>
              </a:rPr>
              <a:t>, ou </a:t>
            </a:r>
            <a:r>
              <a:rPr lang="fr-FR" sz="1200" i="1" dirty="0" err="1">
                <a:solidFill>
                  <a:schemeClr val="tx1"/>
                </a:solidFill>
                <a:effectLst/>
                <a:latin typeface="+mn-lt"/>
                <a:ea typeface="Calibri" panose="020F0502020204030204" pitchFamily="34" charset="0"/>
              </a:rPr>
              <a:t>bourniflir</a:t>
            </a:r>
            <a:r>
              <a:rPr lang="fr-FR" sz="1200" dirty="0">
                <a:solidFill>
                  <a:schemeClr val="tx1"/>
                </a:solidFill>
                <a:effectLst/>
                <a:latin typeface="+mn-lt"/>
                <a:ea typeface="Calibri" panose="020F0502020204030204" pitchFamily="34" charset="0"/>
              </a:rPr>
              <a:t> (comme </a:t>
            </a:r>
            <a:r>
              <a:rPr lang="fr-FR" sz="1200" i="1" dirty="0">
                <a:solidFill>
                  <a:schemeClr val="tx1"/>
                </a:solidFill>
                <a:effectLst/>
                <a:latin typeface="+mn-lt"/>
                <a:ea typeface="Calibri" panose="020F0502020204030204" pitchFamily="34" charset="0"/>
              </a:rPr>
              <a:t>souffrir</a:t>
            </a:r>
            <a:r>
              <a:rPr lang="fr-FR" sz="1200" dirty="0">
                <a:solidFill>
                  <a:schemeClr val="tx1"/>
                </a:solidFill>
                <a:effectLst/>
                <a:latin typeface="+mn-lt"/>
                <a:ea typeface="Calibri" panose="020F0502020204030204" pitchFamily="34" charset="0"/>
              </a:rPr>
              <a:t>)…</a:t>
            </a:r>
          </a:p>
          <a:p>
            <a:endParaRPr lang="fr-FR" dirty="0"/>
          </a:p>
        </p:txBody>
      </p:sp>
      <p:sp>
        <p:nvSpPr>
          <p:cNvPr id="4" name="Espace réservé du numéro de diapositive 3"/>
          <p:cNvSpPr>
            <a:spLocks noGrp="1"/>
          </p:cNvSpPr>
          <p:nvPr>
            <p:ph type="sldNum" sz="quarter" idx="5"/>
          </p:nvPr>
        </p:nvSpPr>
        <p:spPr/>
        <p:txBody>
          <a:bodyPr/>
          <a:lstStyle/>
          <a:p>
            <a:fld id="{CB6254F6-9689-6E4A-A504-82FA6121F624}" type="slidenum">
              <a:rPr lang="fr-FR" smtClean="0"/>
              <a:t>13</a:t>
            </a:fld>
            <a:endParaRPr lang="fr-FR"/>
          </a:p>
        </p:txBody>
      </p:sp>
    </p:spTree>
    <p:extLst>
      <p:ext uri="{BB962C8B-B14F-4D97-AF65-F5344CB8AC3E}">
        <p14:creationId xmlns:p14="http://schemas.microsoft.com/office/powerpoint/2010/main" val="326433600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just"/>
            <a:r>
              <a:rPr lang="fr-FR" sz="1200" dirty="0">
                <a:solidFill>
                  <a:schemeClr val="tx1"/>
                </a:solidFill>
                <a:effectLst/>
                <a:latin typeface="+mn-lt"/>
                <a:ea typeface="Calibri" panose="020F0502020204030204" pitchFamily="34" charset="0"/>
              </a:rPr>
              <a:t>« Pourquoi est-ce que j’affiche ces deux mots ensemble ? »</a:t>
            </a:r>
          </a:p>
          <a:p>
            <a:pPr algn="just"/>
            <a:r>
              <a:rPr lang="fr-FR" sz="1200" u="sng" dirty="0">
                <a:solidFill>
                  <a:schemeClr val="tx1"/>
                </a:solidFill>
                <a:effectLst/>
                <a:latin typeface="+mn-lt"/>
                <a:ea typeface="Calibri" panose="020F0502020204030204" pitchFamily="34" charset="0"/>
              </a:rPr>
              <a:t>Réponse attendue </a:t>
            </a:r>
            <a:r>
              <a:rPr lang="fr-FR" sz="1200" dirty="0">
                <a:solidFill>
                  <a:schemeClr val="tx1"/>
                </a:solidFill>
                <a:effectLst/>
                <a:latin typeface="+mn-lt"/>
                <a:ea typeface="Calibri" panose="020F0502020204030204" pitchFamily="34" charset="0"/>
              </a:rPr>
              <a:t>:</a:t>
            </a:r>
          </a:p>
          <a:p>
            <a:pPr algn="just"/>
            <a:r>
              <a:rPr lang="fr-FR" sz="1200" dirty="0">
                <a:solidFill>
                  <a:schemeClr val="tx1"/>
                </a:solidFill>
                <a:effectLst/>
                <a:latin typeface="+mn-lt"/>
                <a:ea typeface="Calibri" panose="020F0502020204030204" pitchFamily="34" charset="0"/>
              </a:rPr>
              <a:t>- « Les </a:t>
            </a:r>
            <a:r>
              <a:rPr lang="fr-FR" sz="1200" dirty="0" err="1">
                <a:solidFill>
                  <a:schemeClr val="tx1"/>
                </a:solidFill>
                <a:effectLst/>
                <a:latin typeface="+mn-lt"/>
                <a:ea typeface="Calibri" panose="020F0502020204030204" pitchFamily="34" charset="0"/>
              </a:rPr>
              <a:t>vergons</a:t>
            </a:r>
            <a:r>
              <a:rPr lang="fr-FR" sz="1200" dirty="0">
                <a:solidFill>
                  <a:schemeClr val="tx1"/>
                </a:solidFill>
                <a:effectLst/>
                <a:latin typeface="+mn-lt"/>
                <a:ea typeface="Calibri" panose="020F0502020204030204" pitchFamily="34" charset="0"/>
              </a:rPr>
              <a:t> </a:t>
            </a:r>
            <a:r>
              <a:rPr lang="fr-FR" sz="1200" dirty="0" err="1">
                <a:solidFill>
                  <a:schemeClr val="tx1"/>
                </a:solidFill>
                <a:effectLst/>
                <a:latin typeface="+mn-lt"/>
                <a:ea typeface="Calibri" panose="020F0502020204030204" pitchFamily="34" charset="0"/>
              </a:rPr>
              <a:t>fourgus</a:t>
            </a:r>
            <a:r>
              <a:rPr lang="fr-FR" sz="1200" dirty="0">
                <a:solidFill>
                  <a:schemeClr val="tx1"/>
                </a:solidFill>
                <a:effectLst/>
                <a:latin typeface="+mn-lt"/>
                <a:ea typeface="Calibri" panose="020F0502020204030204" pitchFamily="34" charset="0"/>
              </a:rPr>
              <a:t> », c’est un groupe du nom avec un adjectif, mais on ne sait pas lequel est un nom, lequel est un adjectif.</a:t>
            </a:r>
          </a:p>
          <a:p>
            <a:pPr algn="just"/>
            <a:r>
              <a:rPr lang="fr-FR" sz="1200" dirty="0">
                <a:solidFill>
                  <a:schemeClr val="tx1"/>
                </a:solidFill>
                <a:effectLst/>
                <a:latin typeface="+mn-lt"/>
                <a:ea typeface="Calibri" panose="020F0502020204030204" pitchFamily="34" charset="0"/>
              </a:rPr>
              <a:t>- En tout cas, c’est un groupe du nom au masculin. Si c’était féminin, il y aurait un -</a:t>
            </a:r>
            <a:r>
              <a:rPr lang="fr-FR" sz="1200" i="1" dirty="0">
                <a:solidFill>
                  <a:schemeClr val="tx1"/>
                </a:solidFill>
                <a:effectLst/>
                <a:latin typeface="+mn-lt"/>
                <a:ea typeface="Calibri" panose="020F0502020204030204" pitchFamily="34" charset="0"/>
              </a:rPr>
              <a:t>e</a:t>
            </a:r>
            <a:r>
              <a:rPr lang="fr-FR" sz="1200" dirty="0">
                <a:solidFill>
                  <a:schemeClr val="tx1"/>
                </a:solidFill>
                <a:effectLst/>
                <a:latin typeface="+mn-lt"/>
                <a:ea typeface="Calibri" panose="020F0502020204030204" pitchFamily="34" charset="0"/>
              </a:rPr>
              <a:t> à l’adjectif.</a:t>
            </a:r>
          </a:p>
          <a:p>
            <a:pPr algn="just"/>
            <a:r>
              <a:rPr lang="fr-FR" sz="1200" dirty="0">
                <a:solidFill>
                  <a:schemeClr val="tx1"/>
                </a:solidFill>
                <a:effectLst/>
                <a:latin typeface="+mn-lt"/>
                <a:ea typeface="Calibri" panose="020F0502020204030204" pitchFamily="34" charset="0"/>
              </a:rPr>
              <a:t>- C’est au pluriel : il y a </a:t>
            </a:r>
            <a:r>
              <a:rPr lang="fr-FR" sz="1200" i="1" dirty="0">
                <a:solidFill>
                  <a:schemeClr val="tx1"/>
                </a:solidFill>
                <a:effectLst/>
                <a:latin typeface="+mn-lt"/>
                <a:ea typeface="Calibri" panose="020F0502020204030204" pitchFamily="34" charset="0"/>
              </a:rPr>
              <a:t>les</a:t>
            </a:r>
            <a:r>
              <a:rPr lang="fr-FR" sz="1200" dirty="0">
                <a:solidFill>
                  <a:schemeClr val="tx1"/>
                </a:solidFill>
                <a:effectLst/>
                <a:latin typeface="+mn-lt"/>
                <a:ea typeface="Calibri" panose="020F0502020204030204" pitchFamily="34" charset="0"/>
              </a:rPr>
              <a:t> devant.</a:t>
            </a:r>
          </a:p>
          <a:p>
            <a:endParaRPr lang="fr-FR" sz="1200" dirty="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rPr>
              <a:t>Expliquer</a:t>
            </a:r>
            <a:r>
              <a:rPr lang="fr-FR" sz="1200" dirty="0">
                <a:solidFill>
                  <a:schemeClr val="tx1"/>
                </a:solidFill>
                <a:effectLst/>
                <a:latin typeface="+mn-lt"/>
                <a:ea typeface="Calibri" panose="020F0502020204030204" pitchFamily="34" charset="0"/>
              </a:rPr>
              <a:t> : « Souvent, c’est l’ordre nom + adjectif comme dans ‘la construction fragile’, mais parfois on trouve l’ordre inverse, comme dans ‘la fragile construction’. Vous avez raison, on ne peut pas savoir. »</a:t>
            </a:r>
          </a:p>
          <a:p>
            <a:endParaRPr lang="fr-FR" dirty="0"/>
          </a:p>
        </p:txBody>
      </p:sp>
      <p:sp>
        <p:nvSpPr>
          <p:cNvPr id="4" name="Espace réservé du numéro de diapositive 3"/>
          <p:cNvSpPr>
            <a:spLocks noGrp="1"/>
          </p:cNvSpPr>
          <p:nvPr>
            <p:ph type="sldNum" sz="quarter" idx="5"/>
          </p:nvPr>
        </p:nvSpPr>
        <p:spPr/>
        <p:txBody>
          <a:bodyPr/>
          <a:lstStyle/>
          <a:p>
            <a:fld id="{CB6254F6-9689-6E4A-A504-82FA6121F624}" type="slidenum">
              <a:rPr lang="fr-FR" smtClean="0"/>
              <a:t>14</a:t>
            </a:fld>
            <a:endParaRPr lang="fr-FR"/>
          </a:p>
        </p:txBody>
      </p:sp>
    </p:spTree>
    <p:extLst>
      <p:ext uri="{BB962C8B-B14F-4D97-AF65-F5344CB8AC3E}">
        <p14:creationId xmlns:p14="http://schemas.microsoft.com/office/powerpoint/2010/main" val="104900453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FB7825-9E4C-3546-5F1D-A37944147216}"/>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4498D7F5-8025-F127-ADF0-9D50A770CE5E}"/>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405212E2-4EF0-B206-F3ED-5F4FCBD71A91}"/>
              </a:ext>
            </a:extLst>
          </p:cNvPr>
          <p:cNvSpPr>
            <a:spLocks noGrp="1"/>
          </p:cNvSpPr>
          <p:nvPr>
            <p:ph type="body" idx="1"/>
          </p:nvPr>
        </p:nvSpPr>
        <p:spPr/>
        <p:txBody>
          <a:bodyPr/>
          <a:lstStyle/>
          <a:p>
            <a:pPr algn="just"/>
            <a:r>
              <a:rPr lang="fr-FR" sz="1200" b="1" dirty="0">
                <a:solidFill>
                  <a:schemeClr val="tx1"/>
                </a:solidFill>
                <a:effectLst/>
                <a:latin typeface="+mn-lt"/>
                <a:ea typeface="Calibri" panose="020F0502020204030204" pitchFamily="34" charset="0"/>
              </a:rPr>
              <a:t>Expliquer</a:t>
            </a:r>
            <a:r>
              <a:rPr lang="fr-FR" sz="1200" dirty="0">
                <a:solidFill>
                  <a:schemeClr val="tx1"/>
                </a:solidFill>
                <a:effectLst/>
                <a:latin typeface="+mn-lt"/>
                <a:ea typeface="Calibri" panose="020F0502020204030204" pitchFamily="34" charset="0"/>
              </a:rPr>
              <a:t> : « Certains indices nous ont permis de trouver la classe grammaticale de certains mots :</a:t>
            </a:r>
          </a:p>
          <a:p>
            <a:pPr algn="just"/>
            <a:r>
              <a:rPr lang="fr-FR" sz="1200" dirty="0">
                <a:solidFill>
                  <a:schemeClr val="tx1"/>
                </a:solidFill>
                <a:effectLst/>
                <a:latin typeface="+mn-lt"/>
                <a:ea typeface="Calibri" panose="020F0502020204030204" pitchFamily="34" charset="0"/>
              </a:rPr>
              <a:t>- des indices dans la forme du mot : la présence de la marque de pluriel -s, de la marque de l’imparfait </a:t>
            </a:r>
            <a:r>
              <a:rPr lang="fr-FR" sz="1200" i="1" dirty="0">
                <a:solidFill>
                  <a:schemeClr val="tx1"/>
                </a:solidFill>
                <a:effectLst/>
                <a:latin typeface="+mn-lt"/>
                <a:ea typeface="Calibri" panose="020F0502020204030204" pitchFamily="34" charset="0"/>
              </a:rPr>
              <a:t>-ai</a:t>
            </a:r>
            <a:r>
              <a:rPr lang="fr-FR" sz="1200" dirty="0">
                <a:solidFill>
                  <a:schemeClr val="tx1"/>
                </a:solidFill>
                <a:effectLst/>
                <a:latin typeface="+mn-lt"/>
                <a:ea typeface="Calibri" panose="020F0502020204030204" pitchFamily="34" charset="0"/>
              </a:rPr>
              <a:t>, de la marque de la personne 6 </a:t>
            </a:r>
            <a:r>
              <a:rPr lang="fr-FR" sz="1200" i="1" dirty="0">
                <a:solidFill>
                  <a:schemeClr val="tx1"/>
                </a:solidFill>
                <a:effectLst/>
                <a:latin typeface="+mn-lt"/>
                <a:ea typeface="Calibri" panose="020F0502020204030204" pitchFamily="34" charset="0"/>
              </a:rPr>
              <a:t>-nt</a:t>
            </a:r>
            <a:r>
              <a:rPr lang="fr-FR" sz="1200" dirty="0">
                <a:solidFill>
                  <a:schemeClr val="tx1"/>
                </a:solidFill>
                <a:effectLst/>
                <a:latin typeface="+mn-lt"/>
                <a:ea typeface="Calibri" panose="020F0502020204030204" pitchFamily="34" charset="0"/>
              </a:rPr>
              <a:t>.</a:t>
            </a:r>
          </a:p>
          <a:p>
            <a:pPr algn="just"/>
            <a:r>
              <a:rPr lang="fr-FR" sz="1200" dirty="0">
                <a:solidFill>
                  <a:schemeClr val="tx1"/>
                </a:solidFill>
                <a:effectLst/>
                <a:latin typeface="+mn-lt"/>
                <a:ea typeface="Calibri" panose="020F0502020204030204" pitchFamily="34" charset="0"/>
              </a:rPr>
              <a:t>- des indices dans l’environnement du mot : mot précédé d’un déterminant.</a:t>
            </a:r>
          </a:p>
          <a:p>
            <a:pPr algn="just"/>
            <a:r>
              <a:rPr lang="fr-FR" sz="1200" dirty="0">
                <a:solidFill>
                  <a:schemeClr val="tx1"/>
                </a:solidFill>
                <a:effectLst/>
                <a:latin typeface="+mn-lt"/>
                <a:ea typeface="Calibri" panose="020F0502020204030204" pitchFamily="34" charset="0"/>
              </a:rPr>
              <a:t>On a combiné ces indices pour faire nos hypothèses. »</a:t>
            </a:r>
          </a:p>
          <a:p>
            <a:endParaRPr lang="fr-FR" dirty="0"/>
          </a:p>
        </p:txBody>
      </p:sp>
      <p:sp>
        <p:nvSpPr>
          <p:cNvPr id="4" name="Espace réservé du numéro de diapositive 3">
            <a:extLst>
              <a:ext uri="{FF2B5EF4-FFF2-40B4-BE49-F238E27FC236}">
                <a16:creationId xmlns:a16="http://schemas.microsoft.com/office/drawing/2014/main" id="{914F004B-A373-E493-C4F6-7A8554F7E7F1}"/>
              </a:ext>
            </a:extLst>
          </p:cNvPr>
          <p:cNvSpPr>
            <a:spLocks noGrp="1"/>
          </p:cNvSpPr>
          <p:nvPr>
            <p:ph type="sldNum" sz="quarter" idx="5"/>
          </p:nvPr>
        </p:nvSpPr>
        <p:spPr/>
        <p:txBody>
          <a:bodyPr/>
          <a:lstStyle/>
          <a:p>
            <a:fld id="{CB6254F6-9689-6E4A-A504-82FA6121F624}" type="slidenum">
              <a:rPr lang="fr-FR" smtClean="0"/>
              <a:t>15</a:t>
            </a:fld>
            <a:endParaRPr lang="fr-FR"/>
          </a:p>
        </p:txBody>
      </p:sp>
    </p:spTree>
    <p:extLst>
      <p:ext uri="{BB962C8B-B14F-4D97-AF65-F5344CB8AC3E}">
        <p14:creationId xmlns:p14="http://schemas.microsoft.com/office/powerpoint/2010/main" val="22705012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6A9A5B-2A1D-8AFD-D0DA-022AC8E99828}"/>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1B69EFF2-29F2-3E20-6278-576BC9D5F8CB}"/>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24531E54-C3DD-ABE7-579D-79FA74ADC701}"/>
              </a:ext>
            </a:extLst>
          </p:cNvPr>
          <p:cNvSpPr>
            <a:spLocks noGrp="1"/>
          </p:cNvSpPr>
          <p:nvPr>
            <p:ph type="body" idx="1"/>
          </p:nvPr>
        </p:nvSpPr>
        <p:spPr/>
        <p:txBody>
          <a:bodyPr/>
          <a:lstStyle/>
          <a:p>
            <a:pPr algn="just"/>
            <a:r>
              <a:rPr lang="fr-FR" sz="1200" b="1" dirty="0">
                <a:solidFill>
                  <a:schemeClr val="tx1"/>
                </a:solidFill>
                <a:effectLst/>
                <a:latin typeface="+mn-lt"/>
                <a:ea typeface="Calibri" panose="020F0502020204030204" pitchFamily="34" charset="0"/>
                <a:cs typeface="Times New Roman" panose="02020603050405020304" pitchFamily="18" charset="0"/>
              </a:rPr>
              <a:t>Revenir </a:t>
            </a:r>
            <a:r>
              <a:rPr lang="fr-FR" sz="1200" dirty="0">
                <a:solidFill>
                  <a:schemeClr val="tx1"/>
                </a:solidFill>
                <a:effectLst/>
                <a:latin typeface="+mn-lt"/>
                <a:ea typeface="Calibri" panose="020F0502020204030204" pitchFamily="34" charset="0"/>
                <a:cs typeface="Times New Roman" panose="02020603050405020304" pitchFamily="18" charset="0"/>
              </a:rPr>
              <a:t>sur les remarques de la phase d’enrôlement et les valider ou pas.</a:t>
            </a:r>
          </a:p>
          <a:p>
            <a:pPr algn="just"/>
            <a:r>
              <a:rPr lang="fr-FR" sz="1200" b="1" dirty="0">
                <a:solidFill>
                  <a:schemeClr val="tx1"/>
                </a:solidFill>
                <a:effectLst/>
                <a:latin typeface="+mn-lt"/>
                <a:ea typeface="Calibri" panose="020F0502020204030204" pitchFamily="34" charset="0"/>
                <a:cs typeface="Times New Roman" panose="02020603050405020304" pitchFamily="18" charset="0"/>
              </a:rPr>
              <a:t>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b="1" dirty="0">
                <a:solidFill>
                  <a:schemeClr val="tx1"/>
                </a:solidFill>
                <a:effectLst/>
                <a:latin typeface="+mn-lt"/>
                <a:ea typeface="Calibri" panose="020F0502020204030204" pitchFamily="34" charset="0"/>
                <a:cs typeface="Times New Roman" panose="02020603050405020304" pitchFamily="18" charset="0"/>
              </a:rPr>
              <a:t>Reformuler </a:t>
            </a:r>
            <a:r>
              <a:rPr lang="fr-FR" sz="1200" dirty="0">
                <a:solidFill>
                  <a:schemeClr val="tx1"/>
                </a:solidFill>
                <a:effectLst/>
                <a:latin typeface="+mn-lt"/>
                <a:ea typeface="Calibri" panose="020F0502020204030204" pitchFamily="34" charset="0"/>
                <a:cs typeface="Times New Roman" panose="02020603050405020304" pitchFamily="18" charset="0"/>
              </a:rPr>
              <a:t>avec les élèves ce qu’on a appris.</a:t>
            </a:r>
          </a:p>
          <a:p>
            <a:endParaRPr lang="fr-FR" sz="1200" dirty="0">
              <a:solidFill>
                <a:schemeClr val="tx1"/>
              </a:solidFill>
              <a:latin typeface="+mn-lt"/>
            </a:endParaRPr>
          </a:p>
          <a:p>
            <a:pPr algn="just"/>
            <a:r>
              <a:rPr lang="fr-FR" sz="1200" dirty="0">
                <a:solidFill>
                  <a:schemeClr val="tx1"/>
                </a:solidFill>
                <a:effectLst/>
                <a:latin typeface="+mn-lt"/>
                <a:ea typeface="Calibri" panose="020F0502020204030204" pitchFamily="34" charset="0"/>
                <a:cs typeface="Times New Roman" panose="02020603050405020304" pitchFamily="18" charset="0"/>
              </a:rPr>
              <a:t>Comment on peut faire pour savoir si un mot, dans un texte, est un nom, un verbe, ou autre chose ? </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Dans cette leçon, qu’on va appeler </a:t>
            </a:r>
            <a:r>
              <a:rPr lang="fr-FR" sz="1200" i="1" dirty="0">
                <a:solidFill>
                  <a:schemeClr val="tx1"/>
                </a:solidFill>
                <a:effectLst/>
                <a:latin typeface="+mn-lt"/>
                <a:ea typeface="Calibri" panose="020F0502020204030204" pitchFamily="34" charset="0"/>
                <a:cs typeface="Times New Roman" panose="02020603050405020304" pitchFamily="18" charset="0"/>
              </a:rPr>
              <a:t>Il était </a:t>
            </a:r>
            <a:r>
              <a:rPr lang="fr-FR" sz="1200" i="1" dirty="0" err="1">
                <a:solidFill>
                  <a:schemeClr val="tx1"/>
                </a:solidFill>
                <a:effectLst/>
                <a:latin typeface="+mn-lt"/>
                <a:ea typeface="Calibri" panose="020F0502020204030204" pitchFamily="34" charset="0"/>
                <a:cs typeface="Times New Roman" panose="02020603050405020304" pitchFamily="18" charset="0"/>
              </a:rPr>
              <a:t>grilheure</a:t>
            </a:r>
            <a:r>
              <a:rPr lang="fr-FR" sz="1200" dirty="0">
                <a:solidFill>
                  <a:schemeClr val="tx1"/>
                </a:solidFill>
                <a:effectLst/>
                <a:latin typeface="+mn-lt"/>
                <a:ea typeface="Calibri" panose="020F0502020204030204" pitchFamily="34" charset="0"/>
                <a:cs typeface="Times New Roman" panose="02020603050405020304" pitchFamily="18" charset="0"/>
              </a:rPr>
              <a:t>, on a vu que l’on peut déjà avoir une idée du sens d'un texte en s’aidant de la place des mots dans la phrase, de ce qu’on sait de l’organisation des briques de la phrase et des marques à la fin des mots. </a:t>
            </a:r>
          </a:p>
          <a:p>
            <a:pPr algn="just"/>
            <a:r>
              <a:rPr lang="fr-FR" sz="1800" dirty="0">
                <a:solidFill>
                  <a:srgbClr val="252525"/>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fr-FR" sz="18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endParaRPr lang="fr-FR" sz="1800" dirty="0">
              <a:effectLst/>
              <a:latin typeface="Times New Roman" panose="02020603050405020304" pitchFamily="18" charset="0"/>
              <a:ea typeface="Calibri" panose="020F0502020204030204" pitchFamily="34" charset="0"/>
            </a:endParaRPr>
          </a:p>
        </p:txBody>
      </p:sp>
      <p:sp>
        <p:nvSpPr>
          <p:cNvPr id="4" name="Espace réservé du numéro de diapositive 3">
            <a:extLst>
              <a:ext uri="{FF2B5EF4-FFF2-40B4-BE49-F238E27FC236}">
                <a16:creationId xmlns:a16="http://schemas.microsoft.com/office/drawing/2014/main" id="{5580B469-84BA-91D6-40DE-3182E32B8417}"/>
              </a:ext>
            </a:extLst>
          </p:cNvPr>
          <p:cNvSpPr>
            <a:spLocks noGrp="1"/>
          </p:cNvSpPr>
          <p:nvPr>
            <p:ph type="sldNum" sz="quarter" idx="5"/>
          </p:nvPr>
        </p:nvSpPr>
        <p:spPr/>
        <p:txBody>
          <a:bodyPr/>
          <a:lstStyle/>
          <a:p>
            <a:fld id="{CB6254F6-9689-6E4A-A504-82FA6121F624}" type="slidenum">
              <a:rPr lang="fr-FR" smtClean="0"/>
              <a:t>16</a:t>
            </a:fld>
            <a:endParaRPr lang="fr-FR"/>
          </a:p>
        </p:txBody>
      </p:sp>
    </p:spTree>
    <p:extLst>
      <p:ext uri="{BB962C8B-B14F-4D97-AF65-F5344CB8AC3E}">
        <p14:creationId xmlns:p14="http://schemas.microsoft.com/office/powerpoint/2010/main" val="310305974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just"/>
            <a:r>
              <a:rPr lang="fr-FR" sz="1200" dirty="0">
                <a:solidFill>
                  <a:schemeClr val="tx1"/>
                </a:solidFill>
                <a:effectLst/>
                <a:latin typeface="+mn-lt"/>
                <a:ea typeface="Calibri" panose="020F0502020204030204" pitchFamily="34" charset="0"/>
                <a:cs typeface="Times New Roman" panose="02020603050405020304" pitchFamily="18" charset="0"/>
              </a:rPr>
              <a:t> Ces indices pris ensemble permettent d’appliquer sur ces phrases des organisations que l’on connait, de faire des hypothèses sur la classe grammaticale des mots et d’imaginer les relations qu’ils entretiennent.</a:t>
            </a:r>
          </a:p>
          <a:p>
            <a:pPr algn="just"/>
            <a:r>
              <a:rPr lang="fr-FR" sz="1200" dirty="0">
                <a:solidFill>
                  <a:schemeClr val="tx1"/>
                </a:solidFill>
                <a:effectLst/>
                <a:latin typeface="+mn-lt"/>
                <a:ea typeface="Calibri" panose="020F0502020204030204" pitchFamily="34" charset="0"/>
              </a:rPr>
              <a:t>Dans l’exemple : </a:t>
            </a:r>
          </a:p>
          <a:p>
            <a:pPr algn="just"/>
            <a:r>
              <a:rPr lang="fr-FR" sz="1200" dirty="0">
                <a:solidFill>
                  <a:schemeClr val="tx1"/>
                </a:solidFill>
                <a:effectLst/>
                <a:latin typeface="+mn-lt"/>
                <a:ea typeface="Calibri" panose="020F0502020204030204" pitchFamily="34" charset="0"/>
              </a:rPr>
              <a:t>- Les verbes se terminent par -</a:t>
            </a:r>
            <a:r>
              <a:rPr lang="fr-FR" sz="1200" i="1" dirty="0">
                <a:solidFill>
                  <a:schemeClr val="tx1"/>
                </a:solidFill>
                <a:effectLst/>
                <a:latin typeface="+mn-lt"/>
                <a:ea typeface="Calibri" panose="020F0502020204030204" pitchFamily="34" charset="0"/>
              </a:rPr>
              <a:t>aient</a:t>
            </a:r>
            <a:r>
              <a:rPr lang="fr-FR" sz="1200" dirty="0">
                <a:solidFill>
                  <a:schemeClr val="tx1"/>
                </a:solidFill>
                <a:effectLst/>
                <a:latin typeface="+mn-lt"/>
                <a:ea typeface="Calibri" panose="020F0502020204030204" pitchFamily="34" charset="0"/>
              </a:rPr>
              <a:t> (personne 6), ils ont un sujet (au pluriel donc) à qui ils sont reliés (pas trop loin, mais pas forcément à côté non plus – et pas forcément avant le verbe). On peut imaginer leur infinitif en enlevant les marques de personne et de temps et en mettant des marques d’infinitif. </a:t>
            </a:r>
          </a:p>
          <a:p>
            <a:pPr algn="just"/>
            <a:r>
              <a:rPr lang="fr-FR" sz="1200" dirty="0">
                <a:solidFill>
                  <a:schemeClr val="tx1"/>
                </a:solidFill>
                <a:effectLst/>
                <a:latin typeface="+mn-lt"/>
                <a:ea typeface="Calibri" panose="020F0502020204030204" pitchFamily="34" charset="0"/>
              </a:rPr>
              <a:t>- Les noms sont précédés d’un déterminant </a:t>
            </a:r>
            <a:r>
              <a:rPr lang="fr-FR" sz="1200" i="1" dirty="0">
                <a:solidFill>
                  <a:schemeClr val="tx1"/>
                </a:solidFill>
                <a:effectLst/>
                <a:latin typeface="+mn-lt"/>
                <a:ea typeface="Calibri" panose="020F0502020204030204" pitchFamily="34" charset="0"/>
              </a:rPr>
              <a:t>l’</a:t>
            </a:r>
            <a:r>
              <a:rPr lang="fr-FR" sz="1200" dirty="0">
                <a:solidFill>
                  <a:schemeClr val="tx1"/>
                </a:solidFill>
                <a:effectLst/>
                <a:latin typeface="+mn-lt"/>
                <a:ea typeface="Calibri" panose="020F0502020204030204" pitchFamily="34" charset="0"/>
              </a:rPr>
              <a:t> ou </a:t>
            </a:r>
            <a:r>
              <a:rPr lang="fr-FR" sz="1200" i="1" dirty="0">
                <a:solidFill>
                  <a:schemeClr val="tx1"/>
                </a:solidFill>
                <a:effectLst/>
                <a:latin typeface="+mn-lt"/>
                <a:ea typeface="Calibri" panose="020F0502020204030204" pitchFamily="34" charset="0"/>
              </a:rPr>
              <a:t>les</a:t>
            </a:r>
            <a:r>
              <a:rPr lang="fr-FR" sz="1200" dirty="0">
                <a:solidFill>
                  <a:schemeClr val="tx1"/>
                </a:solidFill>
                <a:effectLst/>
                <a:latin typeface="+mn-lt"/>
                <a:ea typeface="Calibri" panose="020F0502020204030204" pitchFamily="34" charset="0"/>
              </a:rPr>
              <a:t>, ils prennent le </a:t>
            </a:r>
            <a:r>
              <a:rPr lang="fr-FR" sz="1200" i="1" dirty="0">
                <a:solidFill>
                  <a:schemeClr val="tx1"/>
                </a:solidFill>
                <a:effectLst/>
                <a:latin typeface="+mn-lt"/>
                <a:ea typeface="Calibri" panose="020F0502020204030204" pitchFamily="34" charset="0"/>
              </a:rPr>
              <a:t>-s</a:t>
            </a:r>
            <a:r>
              <a:rPr lang="fr-FR" sz="1200" dirty="0">
                <a:solidFill>
                  <a:schemeClr val="tx1"/>
                </a:solidFill>
                <a:effectLst/>
                <a:latin typeface="+mn-lt"/>
                <a:ea typeface="Calibri" panose="020F0502020204030204" pitchFamily="34" charset="0"/>
              </a:rPr>
              <a:t> du pluriel avec </a:t>
            </a:r>
            <a:r>
              <a:rPr lang="fr-FR" sz="1200" i="1" dirty="0">
                <a:solidFill>
                  <a:schemeClr val="tx1"/>
                </a:solidFill>
                <a:effectLst/>
                <a:latin typeface="+mn-lt"/>
                <a:ea typeface="Calibri" panose="020F0502020204030204" pitchFamily="34" charset="0"/>
              </a:rPr>
              <a:t>les</a:t>
            </a:r>
            <a:r>
              <a:rPr lang="fr-FR" sz="1200" dirty="0">
                <a:solidFill>
                  <a:schemeClr val="tx1"/>
                </a:solidFill>
                <a:effectLst/>
                <a:latin typeface="+mn-lt"/>
                <a:ea typeface="Calibri" panose="020F0502020204030204" pitchFamily="34" charset="0"/>
              </a:rPr>
              <a:t>.  Ils sont au singulier ou au pluriel. </a:t>
            </a:r>
          </a:p>
          <a:p>
            <a:pPr algn="just"/>
            <a:r>
              <a:rPr lang="fr-FR" sz="1200" dirty="0">
                <a:solidFill>
                  <a:schemeClr val="tx1"/>
                </a:solidFill>
                <a:effectLst/>
                <a:latin typeface="+mn-lt"/>
                <a:ea typeface="Calibri" panose="020F0502020204030204" pitchFamily="34" charset="0"/>
              </a:rPr>
              <a:t>- Les adjectifs sont à droite ou à gauche du nom, ils prennent le </a:t>
            </a:r>
            <a:r>
              <a:rPr lang="fr-FR" sz="1200" i="1" dirty="0">
                <a:solidFill>
                  <a:schemeClr val="tx1"/>
                </a:solidFill>
                <a:effectLst/>
                <a:latin typeface="+mn-lt"/>
                <a:ea typeface="Calibri" panose="020F0502020204030204" pitchFamily="34" charset="0"/>
              </a:rPr>
              <a:t>-s</a:t>
            </a:r>
            <a:r>
              <a:rPr lang="fr-FR" sz="1200" dirty="0">
                <a:solidFill>
                  <a:schemeClr val="tx1"/>
                </a:solidFill>
                <a:effectLst/>
                <a:latin typeface="+mn-lt"/>
                <a:ea typeface="Calibri" panose="020F0502020204030204" pitchFamily="34" charset="0"/>
              </a:rPr>
              <a:t> du pluriel car ils s’accordent avec le nom au pluriel. Si le nom est féminin, ils prennent un -</a:t>
            </a:r>
            <a:r>
              <a:rPr lang="fr-FR" sz="1200" i="1" dirty="0">
                <a:solidFill>
                  <a:schemeClr val="tx1"/>
                </a:solidFill>
                <a:effectLst/>
                <a:latin typeface="+mn-lt"/>
                <a:ea typeface="Calibri" panose="020F0502020204030204" pitchFamily="34" charset="0"/>
              </a:rPr>
              <a:t>e</a:t>
            </a:r>
            <a:r>
              <a:rPr lang="fr-FR" sz="1200" dirty="0">
                <a:solidFill>
                  <a:schemeClr val="tx1"/>
                </a:solidFill>
                <a:effectLst/>
                <a:latin typeface="+mn-lt"/>
                <a:ea typeface="Calibri" panose="020F0502020204030204" pitchFamily="34" charset="0"/>
              </a:rPr>
              <a:t>.</a:t>
            </a:r>
          </a:p>
        </p:txBody>
      </p:sp>
      <p:sp>
        <p:nvSpPr>
          <p:cNvPr id="4" name="Espace réservé du numéro de diapositive 3"/>
          <p:cNvSpPr>
            <a:spLocks noGrp="1"/>
          </p:cNvSpPr>
          <p:nvPr>
            <p:ph type="sldNum" sz="quarter" idx="5"/>
          </p:nvPr>
        </p:nvSpPr>
        <p:spPr/>
        <p:txBody>
          <a:bodyPr/>
          <a:lstStyle/>
          <a:p>
            <a:fld id="{CB6254F6-9689-6E4A-A504-82FA6121F624}" type="slidenum">
              <a:rPr lang="fr-FR" smtClean="0"/>
              <a:t>17</a:t>
            </a:fld>
            <a:endParaRPr lang="fr-FR"/>
          </a:p>
        </p:txBody>
      </p:sp>
    </p:spTree>
    <p:extLst>
      <p:ext uri="{BB962C8B-B14F-4D97-AF65-F5344CB8AC3E}">
        <p14:creationId xmlns:p14="http://schemas.microsoft.com/office/powerpoint/2010/main" val="233903127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solidFill>
                  <a:schemeClr val="tx1"/>
                </a:solidFill>
                <a:latin typeface="+mn-lt"/>
              </a:rPr>
              <a:t>Distribuer la trace écrite (cf. </a:t>
            </a:r>
            <a:r>
              <a:rPr lang="fr-FR" i="1" dirty="0">
                <a:solidFill>
                  <a:schemeClr val="tx1"/>
                </a:solidFill>
                <a:latin typeface="+mn-lt"/>
              </a:rPr>
              <a:t>Fiche photocopiable</a:t>
            </a:r>
            <a:r>
              <a:rPr lang="fr-FR" dirty="0">
                <a:solidFill>
                  <a:schemeClr val="tx1"/>
                </a:solidFill>
                <a:latin typeface="+mn-lt"/>
              </a:rPr>
              <a:t>)</a:t>
            </a:r>
          </a:p>
          <a:p>
            <a:endParaRPr lang="fr-FR" dirty="0">
              <a:solidFill>
                <a:schemeClr val="tx1"/>
              </a:solidFill>
              <a:latin typeface="+mn-lt"/>
            </a:endParaRPr>
          </a:p>
          <a:p>
            <a:r>
              <a:rPr lang="fr-FR" dirty="0">
                <a:solidFill>
                  <a:schemeClr val="tx1"/>
                </a:solidFill>
                <a:latin typeface="+mn-lt"/>
              </a:rPr>
              <a:t>« Avec votre crayon vert, soulignez la brique-sujet, et coloriez légèrement l’étiquette et les deux bulles qui correspondent à la brique-sujet.</a:t>
            </a:r>
          </a:p>
          <a:p>
            <a:r>
              <a:rPr lang="fr-FR" dirty="0">
                <a:solidFill>
                  <a:schemeClr val="tx1"/>
                </a:solidFill>
                <a:latin typeface="+mn-lt"/>
              </a:rPr>
              <a:t>Avec votre crayon bleu, entourez la marque de la personne et soulignez dans la bulle ‘marque de la personne’.</a:t>
            </a:r>
          </a:p>
          <a:p>
            <a:r>
              <a:rPr lang="fr-FR" dirty="0">
                <a:solidFill>
                  <a:schemeClr val="tx1"/>
                </a:solidFill>
                <a:latin typeface="+mn-lt"/>
              </a:rPr>
              <a:t>Avec votre crayon marron, entourez la marque de l’imparfait et soulignez dans la bulle ‘marque de l’imparfait’.</a:t>
            </a:r>
          </a:p>
          <a:p>
            <a:r>
              <a:rPr lang="fr-FR" dirty="0">
                <a:solidFill>
                  <a:schemeClr val="tx1"/>
                </a:solidFill>
                <a:latin typeface="+mn-lt"/>
              </a:rPr>
              <a:t>Avec votre crayon rouge, soulignez la brique du verbe et coloriez l’étiquette et la bulle restantes. »</a:t>
            </a:r>
          </a:p>
        </p:txBody>
      </p:sp>
      <p:sp>
        <p:nvSpPr>
          <p:cNvPr id="4" name="Espace réservé du numéro de diapositive 3"/>
          <p:cNvSpPr>
            <a:spLocks noGrp="1"/>
          </p:cNvSpPr>
          <p:nvPr>
            <p:ph type="sldNum" sz="quarter" idx="5"/>
          </p:nvPr>
        </p:nvSpPr>
        <p:spPr/>
        <p:txBody>
          <a:bodyPr/>
          <a:lstStyle/>
          <a:p>
            <a:fld id="{CB6254F6-9689-6E4A-A504-82FA6121F624}" type="slidenum">
              <a:rPr lang="fr-FR" smtClean="0"/>
              <a:t>18</a:t>
            </a:fld>
            <a:endParaRPr lang="fr-FR"/>
          </a:p>
        </p:txBody>
      </p:sp>
    </p:spTree>
    <p:extLst>
      <p:ext uri="{BB962C8B-B14F-4D97-AF65-F5344CB8AC3E}">
        <p14:creationId xmlns:p14="http://schemas.microsoft.com/office/powerpoint/2010/main" val="365164910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dirty="0">
                <a:solidFill>
                  <a:schemeClr val="tx1"/>
                </a:solidFill>
                <a:latin typeface="+mn-lt"/>
              </a:rPr>
              <a:t>Quelques élèves </a:t>
            </a:r>
            <a:r>
              <a:rPr lang="fr-FR" sz="1200" dirty="0">
                <a:solidFill>
                  <a:schemeClr val="tx1"/>
                </a:solidFill>
                <a:effectLst/>
                <a:latin typeface="+mn-lt"/>
                <a:ea typeface="Calibri" panose="020F0502020204030204" pitchFamily="34" charset="0"/>
              </a:rPr>
              <a:t>lisent leurs définitions.</a:t>
            </a:r>
          </a:p>
          <a:p>
            <a:r>
              <a:rPr lang="fr-FR" sz="1200" dirty="0">
                <a:solidFill>
                  <a:schemeClr val="tx1"/>
                </a:solidFill>
                <a:effectLst/>
                <a:latin typeface="+mn-lt"/>
                <a:ea typeface="Calibri" panose="020F0502020204030204" pitchFamily="34" charset="0"/>
              </a:rPr>
              <a:t>La classe constate la variété des univers évoqués (univers des sports de glisse ; univers des truands ; univers des zombies…) : l’organisation de la phrase permet de mettre en mots beaucoup d’univers différents.</a:t>
            </a:r>
            <a:r>
              <a:rPr lang="fr-FR" sz="1200" dirty="0">
                <a:solidFill>
                  <a:schemeClr val="tx1"/>
                </a:solidFill>
                <a:effectLst/>
                <a:latin typeface="+mn-lt"/>
              </a:rPr>
              <a:t> </a:t>
            </a:r>
            <a:endParaRPr lang="fr-FR" sz="1200" dirty="0">
              <a:solidFill>
                <a:schemeClr val="tx1"/>
              </a:solidFill>
              <a:latin typeface="+mn-lt"/>
            </a:endParaRPr>
          </a:p>
        </p:txBody>
      </p:sp>
      <p:sp>
        <p:nvSpPr>
          <p:cNvPr id="4" name="Espace réservé du numéro de diapositive 3"/>
          <p:cNvSpPr>
            <a:spLocks noGrp="1"/>
          </p:cNvSpPr>
          <p:nvPr>
            <p:ph type="sldNum" sz="quarter" idx="5"/>
          </p:nvPr>
        </p:nvSpPr>
        <p:spPr/>
        <p:txBody>
          <a:bodyPr/>
          <a:lstStyle/>
          <a:p>
            <a:fld id="{CB6254F6-9689-6E4A-A504-82FA6121F624}" type="slidenum">
              <a:rPr lang="fr-FR" smtClean="0"/>
              <a:t>19</a:t>
            </a:fld>
            <a:endParaRPr lang="fr-FR"/>
          </a:p>
        </p:txBody>
      </p:sp>
    </p:spTree>
    <p:extLst>
      <p:ext uri="{BB962C8B-B14F-4D97-AF65-F5344CB8AC3E}">
        <p14:creationId xmlns:p14="http://schemas.microsoft.com/office/powerpoint/2010/main" val="279568405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CB6254F6-9689-6E4A-A504-82FA6121F624}" type="slidenum">
              <a:rPr lang="fr-FR" smtClean="0"/>
              <a:t>20</a:t>
            </a:fld>
            <a:endParaRPr lang="fr-FR"/>
          </a:p>
        </p:txBody>
      </p:sp>
    </p:spTree>
    <p:extLst>
      <p:ext uri="{BB962C8B-B14F-4D97-AF65-F5344CB8AC3E}">
        <p14:creationId xmlns:p14="http://schemas.microsoft.com/office/powerpoint/2010/main" val="415938746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CB6254F6-9689-6E4A-A504-82FA6121F624}" type="slidenum">
              <a:rPr lang="fr-FR" smtClean="0"/>
              <a:t>21</a:t>
            </a:fld>
            <a:endParaRPr lang="fr-FR"/>
          </a:p>
        </p:txBody>
      </p:sp>
    </p:spTree>
    <p:extLst>
      <p:ext uri="{BB962C8B-B14F-4D97-AF65-F5344CB8AC3E}">
        <p14:creationId xmlns:p14="http://schemas.microsoft.com/office/powerpoint/2010/main" val="238959768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just"/>
            <a:r>
              <a:rPr lang="fr-FR" sz="1200" dirty="0">
                <a:solidFill>
                  <a:schemeClr val="tx1"/>
                </a:solidFill>
                <a:effectLst/>
                <a:latin typeface="+mn-lt"/>
                <a:ea typeface="Calibri" panose="020F0502020204030204" pitchFamily="34" charset="0"/>
                <a:cs typeface="Times New Roman" panose="02020603050405020304" pitchFamily="18" charset="0"/>
              </a:rPr>
              <a:t>Es-tu d’accord avec lui ? oui</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Mais on peut aussi raisonner d’une autre manière.</a:t>
            </a:r>
          </a:p>
          <a:p>
            <a:pPr algn="just"/>
            <a:r>
              <a:rPr lang="fr-FR" sz="1200" i="1" dirty="0" err="1">
                <a:solidFill>
                  <a:schemeClr val="tx1"/>
                </a:solidFill>
                <a:effectLst/>
                <a:latin typeface="+mn-lt"/>
                <a:ea typeface="Calibri" panose="020F0502020204030204" pitchFamily="34" charset="0"/>
                <a:cs typeface="Times New Roman" panose="02020603050405020304" pitchFamily="18" charset="0"/>
              </a:rPr>
              <a:t>Levues</a:t>
            </a:r>
            <a:r>
              <a:rPr lang="fr-FR" sz="1200" i="1" dirty="0">
                <a:solidFill>
                  <a:schemeClr val="tx1"/>
                </a:solidFill>
                <a:effectLst/>
                <a:latin typeface="+mn-lt"/>
                <a:ea typeface="Calibri" panose="020F0502020204030204" pitchFamily="34" charset="0"/>
                <a:cs typeface="Times New Roman" panose="02020603050405020304" pitchFamily="18" charset="0"/>
              </a:rPr>
              <a:t> </a:t>
            </a:r>
            <a:r>
              <a:rPr lang="fr-FR" sz="1200" dirty="0">
                <a:solidFill>
                  <a:schemeClr val="tx1"/>
                </a:solidFill>
                <a:effectLst/>
                <a:latin typeface="+mn-lt"/>
                <a:ea typeface="Calibri" panose="020F0502020204030204" pitchFamily="34" charset="0"/>
                <a:cs typeface="Times New Roman" panose="02020603050405020304" pitchFamily="18" charset="0"/>
              </a:rPr>
              <a:t>peut être un nom et </a:t>
            </a:r>
            <a:r>
              <a:rPr lang="fr-FR" sz="1200" i="1" dirty="0" err="1">
                <a:solidFill>
                  <a:schemeClr val="tx1"/>
                </a:solidFill>
                <a:effectLst/>
                <a:latin typeface="+mn-lt"/>
                <a:ea typeface="Calibri" panose="020F0502020204030204" pitchFamily="34" charset="0"/>
                <a:cs typeface="Times New Roman" panose="02020603050405020304" pitchFamily="18" charset="0"/>
              </a:rPr>
              <a:t>ripères</a:t>
            </a:r>
            <a:r>
              <a:rPr lang="fr-FR" sz="1200" dirty="0">
                <a:solidFill>
                  <a:schemeClr val="tx1"/>
                </a:solidFill>
                <a:effectLst/>
                <a:latin typeface="+mn-lt"/>
                <a:ea typeface="Calibri" panose="020F0502020204030204" pitchFamily="34" charset="0"/>
                <a:cs typeface="Times New Roman" panose="02020603050405020304" pitchFamily="18" charset="0"/>
              </a:rPr>
              <a:t> peut être un adjectif qui dit comment sont les </a:t>
            </a:r>
            <a:r>
              <a:rPr lang="fr-FR" sz="1200" i="1" dirty="0" err="1">
                <a:solidFill>
                  <a:schemeClr val="tx1"/>
                </a:solidFill>
                <a:effectLst/>
                <a:latin typeface="+mn-lt"/>
                <a:ea typeface="Calibri" panose="020F0502020204030204" pitchFamily="34" charset="0"/>
                <a:cs typeface="Times New Roman" panose="02020603050405020304" pitchFamily="18" charset="0"/>
              </a:rPr>
              <a:t>levues</a:t>
            </a:r>
            <a:r>
              <a:rPr lang="fr-FR" sz="1200" dirty="0">
                <a:solidFill>
                  <a:schemeClr val="tx1"/>
                </a:solidFill>
                <a:effectLst/>
                <a:latin typeface="+mn-lt"/>
                <a:ea typeface="Calibri" panose="020F0502020204030204" pitchFamily="34" charset="0"/>
                <a:cs typeface="Times New Roman" panose="02020603050405020304" pitchFamily="18" charset="0"/>
              </a:rPr>
              <a:t>. L’ordre peut être nom + adjectif comme le pense Aristobule, ou adjectif + nom, comme dans </a:t>
            </a:r>
            <a:r>
              <a:rPr lang="fr-FR" sz="1200" i="1" dirty="0">
                <a:solidFill>
                  <a:schemeClr val="tx1"/>
                </a:solidFill>
                <a:effectLst/>
                <a:latin typeface="+mn-lt"/>
                <a:ea typeface="Calibri" panose="020F0502020204030204" pitchFamily="34" charset="0"/>
                <a:cs typeface="Times New Roman" panose="02020603050405020304" pitchFamily="18" charset="0"/>
              </a:rPr>
              <a:t>des petits chats</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On ne sait pas si le groupe </a:t>
            </a:r>
            <a:r>
              <a:rPr lang="fr-FR" sz="1200" i="1" dirty="0">
                <a:solidFill>
                  <a:schemeClr val="tx1"/>
                </a:solidFill>
                <a:effectLst/>
                <a:latin typeface="+mn-lt"/>
                <a:ea typeface="Calibri" panose="020F0502020204030204" pitchFamily="34" charset="0"/>
                <a:cs typeface="Times New Roman" panose="02020603050405020304" pitchFamily="18" charset="0"/>
              </a:rPr>
              <a:t>des </a:t>
            </a:r>
            <a:r>
              <a:rPr lang="fr-FR" sz="1200" i="1" dirty="0" err="1">
                <a:solidFill>
                  <a:schemeClr val="tx1"/>
                </a:solidFill>
                <a:effectLst/>
                <a:latin typeface="+mn-lt"/>
                <a:ea typeface="Calibri" panose="020F0502020204030204" pitchFamily="34" charset="0"/>
                <a:cs typeface="Times New Roman" panose="02020603050405020304" pitchFamily="18" charset="0"/>
              </a:rPr>
              <a:t>ripères</a:t>
            </a:r>
            <a:r>
              <a:rPr lang="fr-FR" sz="1200" i="1" dirty="0">
                <a:solidFill>
                  <a:schemeClr val="tx1"/>
                </a:solidFill>
                <a:effectLst/>
                <a:latin typeface="+mn-lt"/>
                <a:ea typeface="Calibri" panose="020F0502020204030204" pitchFamily="34" charset="0"/>
                <a:cs typeface="Times New Roman" panose="02020603050405020304" pitchFamily="18" charset="0"/>
              </a:rPr>
              <a:t> </a:t>
            </a:r>
            <a:r>
              <a:rPr lang="fr-FR" sz="1200" i="1" dirty="0" err="1">
                <a:solidFill>
                  <a:schemeClr val="tx1"/>
                </a:solidFill>
                <a:effectLst/>
                <a:latin typeface="+mn-lt"/>
                <a:ea typeface="Calibri" panose="020F0502020204030204" pitchFamily="34" charset="0"/>
                <a:cs typeface="Times New Roman" panose="02020603050405020304" pitchFamily="18" charset="0"/>
              </a:rPr>
              <a:t>levues</a:t>
            </a:r>
            <a:r>
              <a:rPr lang="fr-FR" sz="1200" dirty="0">
                <a:solidFill>
                  <a:schemeClr val="tx1"/>
                </a:solidFill>
                <a:effectLst/>
                <a:latin typeface="+mn-lt"/>
                <a:ea typeface="Calibri" panose="020F0502020204030204" pitchFamily="34" charset="0"/>
                <a:cs typeface="Times New Roman" panose="02020603050405020304" pitchFamily="18" charset="0"/>
              </a:rPr>
              <a:t> est au masculin ou au féminin : </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Le </a:t>
            </a:r>
            <a:r>
              <a:rPr lang="fr-FR" sz="1200" i="1" dirty="0">
                <a:solidFill>
                  <a:schemeClr val="tx1"/>
                </a:solidFill>
                <a:effectLst/>
                <a:latin typeface="+mn-lt"/>
                <a:ea typeface="Calibri" panose="020F0502020204030204" pitchFamily="34" charset="0"/>
                <a:cs typeface="Times New Roman" panose="02020603050405020304" pitchFamily="18" charset="0"/>
              </a:rPr>
              <a:t>-e</a:t>
            </a:r>
            <a:r>
              <a:rPr lang="fr-FR" sz="1200" dirty="0">
                <a:solidFill>
                  <a:schemeClr val="tx1"/>
                </a:solidFill>
                <a:effectLst/>
                <a:latin typeface="+mn-lt"/>
                <a:ea typeface="Calibri" panose="020F0502020204030204" pitchFamily="34" charset="0"/>
                <a:cs typeface="Times New Roman" panose="02020603050405020304" pitchFamily="18" charset="0"/>
              </a:rPr>
              <a:t> à la fin de </a:t>
            </a:r>
            <a:r>
              <a:rPr lang="fr-FR" sz="1200" i="1" dirty="0" err="1">
                <a:solidFill>
                  <a:schemeClr val="tx1"/>
                </a:solidFill>
                <a:effectLst/>
                <a:latin typeface="+mn-lt"/>
                <a:ea typeface="Calibri" panose="020F0502020204030204" pitchFamily="34" charset="0"/>
                <a:cs typeface="Times New Roman" panose="02020603050405020304" pitchFamily="18" charset="0"/>
              </a:rPr>
              <a:t>levue</a:t>
            </a:r>
            <a:r>
              <a:rPr lang="fr-FR" sz="1200" dirty="0">
                <a:solidFill>
                  <a:schemeClr val="tx1"/>
                </a:solidFill>
                <a:effectLst/>
                <a:latin typeface="+mn-lt"/>
                <a:ea typeface="Calibri" panose="020F0502020204030204" pitchFamily="34" charset="0"/>
                <a:cs typeface="Times New Roman" panose="02020603050405020304" pitchFamily="18" charset="0"/>
              </a:rPr>
              <a:t> ne permet pas de savoir (cf. </a:t>
            </a:r>
            <a:r>
              <a:rPr lang="fr-FR" sz="1200" i="1" dirty="0">
                <a:solidFill>
                  <a:schemeClr val="tx1"/>
                </a:solidFill>
                <a:effectLst/>
                <a:latin typeface="+mn-lt"/>
                <a:ea typeface="Calibri" panose="020F0502020204030204" pitchFamily="34" charset="0"/>
                <a:cs typeface="Times New Roman" panose="02020603050405020304" pitchFamily="18" charset="0"/>
              </a:rPr>
              <a:t>une vie / un monde</a:t>
            </a:r>
            <a:r>
              <a:rPr lang="fr-FR" sz="1200" dirty="0">
                <a:solidFill>
                  <a:schemeClr val="tx1"/>
                </a:solidFill>
                <a:effectLst/>
                <a:latin typeface="+mn-lt"/>
                <a:ea typeface="Calibri" panose="020F0502020204030204" pitchFamily="34" charset="0"/>
                <a:cs typeface="Times New Roman" panose="02020603050405020304" pitchFamily="18" charset="0"/>
              </a:rPr>
              <a:t>). </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a:t>
            </a:r>
            <a:r>
              <a:rPr lang="fr-FR" sz="1200" i="1" dirty="0" err="1">
                <a:solidFill>
                  <a:schemeClr val="tx1"/>
                </a:solidFill>
                <a:effectLst/>
                <a:latin typeface="+mn-lt"/>
                <a:ea typeface="Calibri" panose="020F0502020204030204" pitchFamily="34" charset="0"/>
                <a:cs typeface="Times New Roman" panose="02020603050405020304" pitchFamily="18" charset="0"/>
              </a:rPr>
              <a:t>Ripère</a:t>
            </a:r>
            <a:r>
              <a:rPr lang="fr-FR" sz="1200" dirty="0">
                <a:solidFill>
                  <a:schemeClr val="tx1"/>
                </a:solidFill>
                <a:effectLst/>
                <a:latin typeface="+mn-lt"/>
                <a:ea typeface="Calibri" panose="020F0502020204030204" pitchFamily="34" charset="0"/>
                <a:cs typeface="Times New Roman" panose="02020603050405020304" pitchFamily="18" charset="0"/>
              </a:rPr>
              <a:t> peut être un adjectif qui s’écrit de la même manière au masculin et au féminin, comme les adjectifs </a:t>
            </a:r>
            <a:r>
              <a:rPr lang="fr-FR" sz="1200" i="1" dirty="0">
                <a:solidFill>
                  <a:schemeClr val="tx1"/>
                </a:solidFill>
                <a:effectLst/>
                <a:latin typeface="+mn-lt"/>
                <a:ea typeface="Calibri" panose="020F0502020204030204" pitchFamily="34" charset="0"/>
                <a:cs typeface="Times New Roman" panose="02020603050405020304" pitchFamily="18" charset="0"/>
              </a:rPr>
              <a:t>sévère, sincère, austère…</a:t>
            </a:r>
            <a:endParaRPr lang="fr-FR" sz="1200" dirty="0">
              <a:solidFill>
                <a:schemeClr val="tx1"/>
              </a:solidFill>
              <a:effectLst/>
              <a:latin typeface="+mn-lt"/>
              <a:ea typeface="Calibri" panose="020F0502020204030204" pitchFamily="34" charset="0"/>
              <a:cs typeface="Times New Roman" panose="02020603050405020304" pitchFamily="18" charset="0"/>
            </a:endParaRPr>
          </a:p>
          <a:p>
            <a:endParaRPr lang="fr-FR" dirty="0"/>
          </a:p>
        </p:txBody>
      </p:sp>
      <p:sp>
        <p:nvSpPr>
          <p:cNvPr id="4" name="Espace réservé du numéro de diapositive 3"/>
          <p:cNvSpPr>
            <a:spLocks noGrp="1"/>
          </p:cNvSpPr>
          <p:nvPr>
            <p:ph type="sldNum" sz="quarter" idx="5"/>
          </p:nvPr>
        </p:nvSpPr>
        <p:spPr/>
        <p:txBody>
          <a:bodyPr/>
          <a:lstStyle/>
          <a:p>
            <a:fld id="{CB6254F6-9689-6E4A-A504-82FA6121F624}" type="slidenum">
              <a:rPr lang="fr-FR" smtClean="0"/>
              <a:t>22</a:t>
            </a:fld>
            <a:endParaRPr lang="fr-FR"/>
          </a:p>
        </p:txBody>
      </p:sp>
    </p:spTree>
    <p:extLst>
      <p:ext uri="{BB962C8B-B14F-4D97-AF65-F5344CB8AC3E}">
        <p14:creationId xmlns:p14="http://schemas.microsoft.com/office/powerpoint/2010/main" val="384757342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 </a:t>
            </a:r>
          </a:p>
        </p:txBody>
      </p:sp>
      <p:sp>
        <p:nvSpPr>
          <p:cNvPr id="4" name="Espace réservé du numéro de diapositive 3"/>
          <p:cNvSpPr>
            <a:spLocks noGrp="1"/>
          </p:cNvSpPr>
          <p:nvPr>
            <p:ph type="sldNum" sz="quarter" idx="5"/>
          </p:nvPr>
        </p:nvSpPr>
        <p:spPr/>
        <p:txBody>
          <a:bodyPr/>
          <a:lstStyle/>
          <a:p>
            <a:fld id="{CB6254F6-9689-6E4A-A504-82FA6121F624}" type="slidenum">
              <a:rPr lang="fr-FR" smtClean="0"/>
              <a:t>23</a:t>
            </a:fld>
            <a:endParaRPr lang="fr-FR"/>
          </a:p>
        </p:txBody>
      </p:sp>
    </p:spTree>
    <p:extLst>
      <p:ext uri="{BB962C8B-B14F-4D97-AF65-F5344CB8AC3E}">
        <p14:creationId xmlns:p14="http://schemas.microsoft.com/office/powerpoint/2010/main" val="400553494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 </a:t>
            </a:r>
          </a:p>
        </p:txBody>
      </p:sp>
      <p:sp>
        <p:nvSpPr>
          <p:cNvPr id="4" name="Espace réservé du numéro de diapositive 3"/>
          <p:cNvSpPr>
            <a:spLocks noGrp="1"/>
          </p:cNvSpPr>
          <p:nvPr>
            <p:ph type="sldNum" sz="quarter" idx="5"/>
          </p:nvPr>
        </p:nvSpPr>
        <p:spPr/>
        <p:txBody>
          <a:bodyPr/>
          <a:lstStyle/>
          <a:p>
            <a:fld id="{CB6254F6-9689-6E4A-A504-82FA6121F624}" type="slidenum">
              <a:rPr lang="fr-FR" smtClean="0"/>
              <a:t>24</a:t>
            </a:fld>
            <a:endParaRPr lang="fr-FR"/>
          </a:p>
        </p:txBody>
      </p:sp>
    </p:spTree>
    <p:extLst>
      <p:ext uri="{BB962C8B-B14F-4D97-AF65-F5344CB8AC3E}">
        <p14:creationId xmlns:p14="http://schemas.microsoft.com/office/powerpoint/2010/main" val="270457361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just"/>
            <a:r>
              <a:rPr lang="fr-FR" sz="1200" dirty="0">
                <a:solidFill>
                  <a:schemeClr val="tx1"/>
                </a:solidFill>
                <a:effectLst/>
                <a:latin typeface="+mn-lt"/>
                <a:ea typeface="Calibri" panose="020F0502020204030204" pitchFamily="34" charset="0"/>
                <a:cs typeface="Times New Roman" panose="02020603050405020304" pitchFamily="18" charset="0"/>
              </a:rPr>
              <a:t>Les lacunes les plus simples à traiter sont celles qui sont précédées :</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par un pronom personnel : 8, 14, 16 - ce sont des verbes qui ont été enlevés</a:t>
            </a:r>
          </a:p>
          <a:p>
            <a:pPr marL="0" marR="0" lvl="0" indent="0" algn="just"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effectLst/>
                <a:latin typeface="+mn-lt"/>
                <a:ea typeface="Calibri" panose="020F0502020204030204" pitchFamily="34" charset="0"/>
                <a:cs typeface="Times New Roman" panose="02020603050405020304" pitchFamily="18" charset="0"/>
              </a:rPr>
              <a:t>- par un déterminant, quand il n’y a qu’un seul « trou » derrière : 1, 3, 4, 7, 9 – ce sont des noms qui ont été enlevés</a:t>
            </a:r>
          </a:p>
          <a:p>
            <a:pPr algn="just"/>
            <a:endParaRPr lang="fr-FR" sz="1200" dirty="0">
              <a:solidFill>
                <a:schemeClr val="tx1"/>
              </a:solidFill>
              <a:effectLst/>
              <a:latin typeface="+mn-lt"/>
              <a:ea typeface="Calibri" panose="020F0502020204030204" pitchFamily="34" charset="0"/>
              <a:cs typeface="Times New Roman" panose="02020603050405020304" pitchFamily="18" charset="0"/>
            </a:endParaRPr>
          </a:p>
        </p:txBody>
      </p:sp>
      <p:sp>
        <p:nvSpPr>
          <p:cNvPr id="4" name="Espace réservé du numéro de diapositive 3"/>
          <p:cNvSpPr>
            <a:spLocks noGrp="1"/>
          </p:cNvSpPr>
          <p:nvPr>
            <p:ph type="sldNum" sz="quarter" idx="5"/>
          </p:nvPr>
        </p:nvSpPr>
        <p:spPr/>
        <p:txBody>
          <a:bodyPr/>
          <a:lstStyle/>
          <a:p>
            <a:fld id="{CB6254F6-9689-6E4A-A504-82FA6121F624}" type="slidenum">
              <a:rPr lang="fr-FR" smtClean="0"/>
              <a:t>25</a:t>
            </a:fld>
            <a:endParaRPr lang="fr-FR"/>
          </a:p>
        </p:txBody>
      </p:sp>
    </p:spTree>
    <p:extLst>
      <p:ext uri="{BB962C8B-B14F-4D97-AF65-F5344CB8AC3E}">
        <p14:creationId xmlns:p14="http://schemas.microsoft.com/office/powerpoint/2010/main" val="140367022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just"/>
            <a:r>
              <a:rPr lang="fr-FR" sz="1200" dirty="0">
                <a:solidFill>
                  <a:schemeClr val="tx1"/>
                </a:solidFill>
                <a:effectLst/>
                <a:latin typeface="+mn-lt"/>
                <a:ea typeface="Calibri" panose="020F0502020204030204" pitchFamily="34" charset="0"/>
                <a:cs typeface="Times New Roman" panose="02020603050405020304" pitchFamily="18" charset="0"/>
              </a:rPr>
              <a:t>D’autres lacunes imposent de projeter l’organisation de la phrase simple : groupe sujet + groupe du verbe : 2, 5 et 6, 11</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Les lacunes 12 et 13 qui se suivent ne peuvent pas être occupées par un verbe (il est en 11), et le déterminant </a:t>
            </a:r>
            <a:r>
              <a:rPr lang="fr-FR" sz="1200" i="1" dirty="0">
                <a:solidFill>
                  <a:schemeClr val="tx1"/>
                </a:solidFill>
                <a:effectLst/>
                <a:latin typeface="+mn-lt"/>
                <a:ea typeface="Calibri" panose="020F0502020204030204" pitchFamily="34" charset="0"/>
                <a:cs typeface="Times New Roman" panose="02020603050405020304" pitchFamily="18" charset="0"/>
              </a:rPr>
              <a:t>cette</a:t>
            </a:r>
            <a:r>
              <a:rPr lang="fr-FR" sz="1200" dirty="0">
                <a:solidFill>
                  <a:schemeClr val="tx1"/>
                </a:solidFill>
                <a:effectLst/>
                <a:latin typeface="+mn-lt"/>
                <a:ea typeface="Calibri" panose="020F0502020204030204" pitchFamily="34" charset="0"/>
                <a:cs typeface="Times New Roman" panose="02020603050405020304" pitchFamily="18" charset="0"/>
              </a:rPr>
              <a:t> impose que suive un groupe du nom. Il faut donc qu’elles appartiennent à un groupe du nom avec adjectif. L’ordre peut être Adj + N ou N + Adj, c’est indécidable.</a:t>
            </a:r>
          </a:p>
        </p:txBody>
      </p:sp>
      <p:sp>
        <p:nvSpPr>
          <p:cNvPr id="4" name="Espace réservé du numéro de diapositive 3"/>
          <p:cNvSpPr>
            <a:spLocks noGrp="1"/>
          </p:cNvSpPr>
          <p:nvPr>
            <p:ph type="sldNum" sz="quarter" idx="5"/>
          </p:nvPr>
        </p:nvSpPr>
        <p:spPr/>
        <p:txBody>
          <a:bodyPr/>
          <a:lstStyle/>
          <a:p>
            <a:fld id="{CB6254F6-9689-6E4A-A504-82FA6121F624}" type="slidenum">
              <a:rPr lang="fr-FR" smtClean="0"/>
              <a:t>26</a:t>
            </a:fld>
            <a:endParaRPr lang="fr-FR"/>
          </a:p>
        </p:txBody>
      </p:sp>
    </p:spTree>
    <p:extLst>
      <p:ext uri="{BB962C8B-B14F-4D97-AF65-F5344CB8AC3E}">
        <p14:creationId xmlns:p14="http://schemas.microsoft.com/office/powerpoint/2010/main" val="291203236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 </a:t>
            </a:r>
          </a:p>
        </p:txBody>
      </p:sp>
      <p:sp>
        <p:nvSpPr>
          <p:cNvPr id="4" name="Espace réservé du numéro de diapositive 3"/>
          <p:cNvSpPr>
            <a:spLocks noGrp="1"/>
          </p:cNvSpPr>
          <p:nvPr>
            <p:ph type="sldNum" sz="quarter" idx="5"/>
          </p:nvPr>
        </p:nvSpPr>
        <p:spPr/>
        <p:txBody>
          <a:bodyPr/>
          <a:lstStyle/>
          <a:p>
            <a:fld id="{CB6254F6-9689-6E4A-A504-82FA6121F624}" type="slidenum">
              <a:rPr lang="fr-FR" smtClean="0"/>
              <a:t>27</a:t>
            </a:fld>
            <a:endParaRPr lang="fr-FR"/>
          </a:p>
        </p:txBody>
      </p:sp>
    </p:spTree>
    <p:extLst>
      <p:ext uri="{BB962C8B-B14F-4D97-AF65-F5344CB8AC3E}">
        <p14:creationId xmlns:p14="http://schemas.microsoft.com/office/powerpoint/2010/main" val="236998484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dirty="0">
                <a:solidFill>
                  <a:schemeClr val="tx1"/>
                </a:solidFill>
                <a:latin typeface="+mn-lt"/>
              </a:rPr>
              <a:t>Autres textes possibles : </a:t>
            </a:r>
          </a:p>
          <a:p>
            <a:endParaRPr lang="fr-FR" sz="1200" dirty="0">
              <a:solidFill>
                <a:schemeClr val="tx1"/>
              </a:solidFill>
              <a:latin typeface="+mn-lt"/>
            </a:endParaRPr>
          </a:p>
          <a:p>
            <a:pPr algn="just"/>
            <a:r>
              <a:rPr lang="fr-FR" sz="1200" dirty="0">
                <a:solidFill>
                  <a:schemeClr val="tx1"/>
                </a:solidFill>
                <a:effectLst/>
                <a:latin typeface="+mn-lt"/>
                <a:ea typeface="Calibri" panose="020F0502020204030204" pitchFamily="34" charset="0"/>
                <a:cs typeface="Times New Roman" panose="02020603050405020304" pitchFamily="18" charset="0"/>
              </a:rPr>
              <a:t>La mère posa sa boîte sur la table. Les enfants entendaient du bruit et ils regardaient avec beaucoup d’attention. Toute la famille frémissait de cette arrivée soudaine.</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J’espérais, impatient / impatiemment. J’imaginais.</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La troupe rejoignit sa place sur la gauche. Les anciens parlaient du passé et ils discutaient avec beaucoup d’animation.  Toute la jeunesse s’éloigna de cette assemblée bavarde.</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J’interrogeais, timidement. J’insistais.</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La vache posa sa patte sur la mangeoire. Les moutons approuvèrent du regard et ils accoururent avec beaucoup d’enthousiasme.  Toute la basse-cour se félicitait de cette manœuvre habile.</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J’arrivais, silencieux. J’enrageais.</a:t>
            </a:r>
          </a:p>
          <a:p>
            <a:endParaRPr lang="fr-FR" dirty="0"/>
          </a:p>
        </p:txBody>
      </p:sp>
      <p:sp>
        <p:nvSpPr>
          <p:cNvPr id="4" name="Espace réservé du numéro de diapositive 3"/>
          <p:cNvSpPr>
            <a:spLocks noGrp="1"/>
          </p:cNvSpPr>
          <p:nvPr>
            <p:ph type="sldNum" sz="quarter" idx="5"/>
          </p:nvPr>
        </p:nvSpPr>
        <p:spPr/>
        <p:txBody>
          <a:bodyPr/>
          <a:lstStyle/>
          <a:p>
            <a:fld id="{CB6254F6-9689-6E4A-A504-82FA6121F624}" type="slidenum">
              <a:rPr lang="fr-FR" smtClean="0"/>
              <a:t>28</a:t>
            </a:fld>
            <a:endParaRPr lang="fr-FR"/>
          </a:p>
        </p:txBody>
      </p:sp>
    </p:spTree>
    <p:extLst>
      <p:ext uri="{BB962C8B-B14F-4D97-AF65-F5344CB8AC3E}">
        <p14:creationId xmlns:p14="http://schemas.microsoft.com/office/powerpoint/2010/main" val="307292402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 </a:t>
            </a:r>
          </a:p>
        </p:txBody>
      </p:sp>
      <p:sp>
        <p:nvSpPr>
          <p:cNvPr id="4" name="Espace réservé du numéro de diapositive 3"/>
          <p:cNvSpPr>
            <a:spLocks noGrp="1"/>
          </p:cNvSpPr>
          <p:nvPr>
            <p:ph type="sldNum" sz="quarter" idx="5"/>
          </p:nvPr>
        </p:nvSpPr>
        <p:spPr/>
        <p:txBody>
          <a:bodyPr/>
          <a:lstStyle/>
          <a:p>
            <a:fld id="{CB6254F6-9689-6E4A-A504-82FA6121F624}" type="slidenum">
              <a:rPr lang="fr-FR" smtClean="0"/>
              <a:t>29</a:t>
            </a:fld>
            <a:endParaRPr lang="fr-FR"/>
          </a:p>
        </p:txBody>
      </p:sp>
    </p:spTree>
    <p:extLst>
      <p:ext uri="{BB962C8B-B14F-4D97-AF65-F5344CB8AC3E}">
        <p14:creationId xmlns:p14="http://schemas.microsoft.com/office/powerpoint/2010/main" val="220818190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just"/>
            <a:r>
              <a:rPr lang="fr-FR" sz="1200" dirty="0">
                <a:solidFill>
                  <a:schemeClr val="tx1"/>
                </a:solidFill>
                <a:effectLst/>
                <a:latin typeface="+mn-lt"/>
                <a:ea typeface="Calibri" panose="020F0502020204030204" pitchFamily="34" charset="0"/>
                <a:cs typeface="Times New Roman" panose="02020603050405020304" pitchFamily="18" charset="0"/>
              </a:rPr>
              <a:t>a. </a:t>
            </a:r>
            <a:r>
              <a:rPr lang="fr-FR" sz="1200" i="1" dirty="0">
                <a:solidFill>
                  <a:schemeClr val="tx1"/>
                </a:solidFill>
                <a:effectLst/>
                <a:latin typeface="+mn-lt"/>
                <a:ea typeface="Calibri" panose="020F0502020204030204" pitchFamily="34" charset="0"/>
                <a:cs typeface="Times New Roman" panose="02020603050405020304" pitchFamily="18" charset="0"/>
              </a:rPr>
              <a:t>Attrapé</a:t>
            </a:r>
            <a:r>
              <a:rPr lang="fr-FR" sz="1200" dirty="0">
                <a:solidFill>
                  <a:schemeClr val="tx1"/>
                </a:solidFill>
                <a:effectLst/>
                <a:latin typeface="+mn-lt"/>
                <a:ea typeface="Calibri" panose="020F0502020204030204" pitchFamily="34" charset="0"/>
                <a:cs typeface="Times New Roman" panose="02020603050405020304" pitchFamily="18" charset="0"/>
              </a:rPr>
              <a:t> est le participe passé du passé composé (dans le passé de celui qui parle) du verbe</a:t>
            </a:r>
            <a:r>
              <a:rPr lang="fr-FR" sz="1200" i="1" dirty="0">
                <a:solidFill>
                  <a:schemeClr val="tx1"/>
                </a:solidFill>
                <a:effectLst/>
                <a:latin typeface="+mn-lt"/>
                <a:ea typeface="Calibri" panose="020F0502020204030204" pitchFamily="34" charset="0"/>
                <a:cs typeface="Times New Roman" panose="02020603050405020304" pitchFamily="18" charset="0"/>
              </a:rPr>
              <a:t> attraper</a:t>
            </a:r>
            <a:r>
              <a:rPr lang="fr-FR" sz="1200" dirty="0">
                <a:solidFill>
                  <a:schemeClr val="tx1"/>
                </a:solidFill>
                <a:effectLst/>
                <a:latin typeface="+mn-lt"/>
                <a:ea typeface="Calibri" panose="020F0502020204030204" pitchFamily="34" charset="0"/>
                <a:cs typeface="Times New Roman" panose="02020603050405020304" pitchFamily="18" charset="0"/>
              </a:rPr>
              <a:t> (dit ce qui se passe, premiers mots du groupe du verbe). Quand le verbe est conjugué avec l’auxiliaire</a:t>
            </a:r>
            <a:r>
              <a:rPr lang="fr-FR" sz="1200" i="1" dirty="0">
                <a:solidFill>
                  <a:schemeClr val="tx1"/>
                </a:solidFill>
                <a:effectLst/>
                <a:latin typeface="+mn-lt"/>
                <a:ea typeface="Calibri" panose="020F0502020204030204" pitchFamily="34" charset="0"/>
                <a:cs typeface="Times New Roman" panose="02020603050405020304" pitchFamily="18" charset="0"/>
              </a:rPr>
              <a:t> avoir</a:t>
            </a:r>
            <a:r>
              <a:rPr lang="fr-FR" sz="1200" dirty="0">
                <a:solidFill>
                  <a:schemeClr val="tx1"/>
                </a:solidFill>
                <a:effectLst/>
                <a:latin typeface="+mn-lt"/>
                <a:ea typeface="Calibri" panose="020F0502020204030204" pitchFamily="34" charset="0"/>
                <a:cs typeface="Times New Roman" panose="02020603050405020304" pitchFamily="18" charset="0"/>
              </a:rPr>
              <a:t>, le participe passé ne s’accorde pas avec le groupe sujet </a:t>
            </a:r>
            <a:r>
              <a:rPr lang="fr-FR" sz="1200" i="1" dirty="0">
                <a:solidFill>
                  <a:schemeClr val="tx1"/>
                </a:solidFill>
                <a:effectLst/>
                <a:latin typeface="+mn-lt"/>
                <a:ea typeface="Calibri" panose="020F0502020204030204" pitchFamily="34" charset="0"/>
                <a:cs typeface="Times New Roman" panose="02020603050405020304" pitchFamily="18" charset="0"/>
              </a:rPr>
              <a:t>nous</a:t>
            </a:r>
            <a:r>
              <a:rPr lang="fr-FR" sz="1200" dirty="0">
                <a:solidFill>
                  <a:schemeClr val="tx1"/>
                </a:solidFill>
                <a:effectLst/>
                <a:latin typeface="+mn-lt"/>
                <a:ea typeface="Calibri" panose="020F0502020204030204" pitchFamily="34" charset="0"/>
                <a:cs typeface="Times New Roman" panose="02020603050405020304" pitchFamily="18" charset="0"/>
              </a:rPr>
              <a:t>, au pluriel. Il ne prend donc pas la marque du pluriel </a:t>
            </a:r>
            <a:r>
              <a:rPr lang="fr-FR" sz="1200" i="1" dirty="0">
                <a:solidFill>
                  <a:schemeClr val="tx1"/>
                </a:solidFill>
                <a:effectLst/>
                <a:latin typeface="+mn-lt"/>
                <a:ea typeface="Calibri" panose="020F0502020204030204" pitchFamily="34" charset="0"/>
                <a:cs typeface="Times New Roman" panose="02020603050405020304" pitchFamily="18" charset="0"/>
              </a:rPr>
              <a:t>-s</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b. </a:t>
            </a:r>
            <a:r>
              <a:rPr lang="fr-FR" sz="1200" i="1" dirty="0">
                <a:solidFill>
                  <a:schemeClr val="tx1"/>
                </a:solidFill>
                <a:effectLst/>
                <a:latin typeface="+mn-lt"/>
                <a:ea typeface="Calibri" panose="020F0502020204030204" pitchFamily="34" charset="0"/>
                <a:cs typeface="Times New Roman" panose="02020603050405020304" pitchFamily="18" charset="0"/>
              </a:rPr>
              <a:t>Devenus</a:t>
            </a:r>
            <a:r>
              <a:rPr lang="fr-FR" sz="1200" dirty="0">
                <a:solidFill>
                  <a:schemeClr val="tx1"/>
                </a:solidFill>
                <a:effectLst/>
                <a:latin typeface="+mn-lt"/>
                <a:ea typeface="Calibri" panose="020F0502020204030204" pitchFamily="34" charset="0"/>
                <a:cs typeface="Times New Roman" panose="02020603050405020304" pitchFamily="18" charset="0"/>
              </a:rPr>
              <a:t> est le participe passé du passé composé (dans le passé de celui qui parle) du verbe</a:t>
            </a:r>
            <a:r>
              <a:rPr lang="fr-FR" sz="1200" i="1" dirty="0">
                <a:solidFill>
                  <a:schemeClr val="tx1"/>
                </a:solidFill>
                <a:effectLst/>
                <a:latin typeface="+mn-lt"/>
                <a:ea typeface="Calibri" panose="020F0502020204030204" pitchFamily="34" charset="0"/>
                <a:cs typeface="Times New Roman" panose="02020603050405020304" pitchFamily="18" charset="0"/>
              </a:rPr>
              <a:t> devenir</a:t>
            </a:r>
            <a:r>
              <a:rPr lang="fr-FR" sz="1200" dirty="0">
                <a:solidFill>
                  <a:schemeClr val="tx1"/>
                </a:solidFill>
                <a:effectLst/>
                <a:latin typeface="+mn-lt"/>
                <a:ea typeface="Calibri" panose="020F0502020204030204" pitchFamily="34" charset="0"/>
                <a:cs typeface="Times New Roman" panose="02020603050405020304" pitchFamily="18" charset="0"/>
              </a:rPr>
              <a:t> (dit ce qui se passe, premiers mots du groupe du verbe). Quand le verbe est conjugué avec l’auxiliaire</a:t>
            </a:r>
            <a:r>
              <a:rPr lang="fr-FR" sz="1200" i="1" dirty="0">
                <a:solidFill>
                  <a:schemeClr val="tx1"/>
                </a:solidFill>
                <a:effectLst/>
                <a:latin typeface="+mn-lt"/>
                <a:ea typeface="Calibri" panose="020F0502020204030204" pitchFamily="34" charset="0"/>
                <a:cs typeface="Times New Roman" panose="02020603050405020304" pitchFamily="18" charset="0"/>
              </a:rPr>
              <a:t> être</a:t>
            </a:r>
            <a:r>
              <a:rPr lang="fr-FR" sz="1200" dirty="0">
                <a:solidFill>
                  <a:schemeClr val="tx1"/>
                </a:solidFill>
                <a:effectLst/>
                <a:latin typeface="+mn-lt"/>
                <a:ea typeface="Calibri" panose="020F0502020204030204" pitchFamily="34" charset="0"/>
                <a:cs typeface="Times New Roman" panose="02020603050405020304" pitchFamily="18" charset="0"/>
              </a:rPr>
              <a:t>, on fait comme si le participe passé était un attribut du sujet, on l’accorde avec le sujet. Le groupe sujet est </a:t>
            </a:r>
            <a:r>
              <a:rPr lang="fr-FR" sz="1200" i="1" dirty="0">
                <a:solidFill>
                  <a:schemeClr val="tx1"/>
                </a:solidFill>
                <a:effectLst/>
                <a:latin typeface="+mn-lt"/>
                <a:ea typeface="Calibri" panose="020F0502020204030204" pitchFamily="34" charset="0"/>
                <a:cs typeface="Times New Roman" panose="02020603050405020304" pitchFamily="18" charset="0"/>
              </a:rPr>
              <a:t>nous</a:t>
            </a:r>
            <a:r>
              <a:rPr lang="fr-FR" sz="1200" dirty="0">
                <a:solidFill>
                  <a:schemeClr val="tx1"/>
                </a:solidFill>
                <a:effectLst/>
                <a:latin typeface="+mn-lt"/>
                <a:ea typeface="Calibri" panose="020F0502020204030204" pitchFamily="34" charset="0"/>
                <a:cs typeface="Times New Roman" panose="02020603050405020304" pitchFamily="18" charset="0"/>
              </a:rPr>
              <a:t> (pronom personnel sujet, de qui on parle, encadrement par </a:t>
            </a:r>
            <a:r>
              <a:rPr lang="fr-FR" sz="1200" i="1" dirty="0">
                <a:solidFill>
                  <a:schemeClr val="tx1"/>
                </a:solidFill>
                <a:effectLst/>
                <a:latin typeface="+mn-lt"/>
                <a:ea typeface="Calibri" panose="020F0502020204030204" pitchFamily="34" charset="0"/>
                <a:cs typeface="Times New Roman" panose="02020603050405020304" pitchFamily="18" charset="0"/>
              </a:rPr>
              <a:t>c’est… qui…</a:t>
            </a:r>
            <a:r>
              <a:rPr lang="fr-FR" sz="1200" dirty="0">
                <a:solidFill>
                  <a:schemeClr val="tx1"/>
                </a:solidFill>
                <a:effectLst/>
                <a:latin typeface="+mn-lt"/>
                <a:ea typeface="Calibri" panose="020F0502020204030204" pitchFamily="34" charset="0"/>
                <a:cs typeface="Times New Roman" panose="02020603050405020304" pitchFamily="18" charset="0"/>
              </a:rPr>
              <a:t>), pronom représentant un pluriel, </a:t>
            </a:r>
            <a:r>
              <a:rPr lang="fr-FR" sz="1200" i="1" dirty="0">
                <a:solidFill>
                  <a:schemeClr val="tx1"/>
                </a:solidFill>
                <a:effectLst/>
                <a:latin typeface="+mn-lt"/>
                <a:ea typeface="Calibri" panose="020F0502020204030204" pitchFamily="34" charset="0"/>
                <a:cs typeface="Times New Roman" panose="02020603050405020304" pitchFamily="18" charset="0"/>
              </a:rPr>
              <a:t>devenus</a:t>
            </a:r>
            <a:r>
              <a:rPr lang="fr-FR" sz="1200" dirty="0">
                <a:solidFill>
                  <a:schemeClr val="tx1"/>
                </a:solidFill>
                <a:effectLst/>
                <a:latin typeface="+mn-lt"/>
                <a:ea typeface="Calibri" panose="020F0502020204030204" pitchFamily="34" charset="0"/>
                <a:cs typeface="Times New Roman" panose="02020603050405020304" pitchFamily="18" charset="0"/>
              </a:rPr>
              <a:t> prend donc la marque du pluriel </a:t>
            </a:r>
            <a:r>
              <a:rPr lang="fr-FR" sz="1200" i="1" dirty="0">
                <a:solidFill>
                  <a:schemeClr val="tx1"/>
                </a:solidFill>
                <a:effectLst/>
                <a:latin typeface="+mn-lt"/>
                <a:ea typeface="Calibri" panose="020F0502020204030204" pitchFamily="34" charset="0"/>
                <a:cs typeface="Times New Roman" panose="02020603050405020304" pitchFamily="18" charset="0"/>
              </a:rPr>
              <a:t>-s</a:t>
            </a:r>
            <a:r>
              <a:rPr lang="fr-FR" sz="1200" dirty="0">
                <a:solidFill>
                  <a:schemeClr val="tx1"/>
                </a:solidFill>
                <a:effectLst/>
                <a:latin typeface="+mn-lt"/>
                <a:ea typeface="Calibri" panose="020F0502020204030204" pitchFamily="34" charset="0"/>
                <a:cs typeface="Times New Roman" panose="02020603050405020304" pitchFamily="18" charset="0"/>
              </a:rPr>
              <a:t>.</a:t>
            </a:r>
          </a:p>
          <a:p>
            <a:endParaRPr lang="fr-FR" dirty="0"/>
          </a:p>
        </p:txBody>
      </p:sp>
      <p:sp>
        <p:nvSpPr>
          <p:cNvPr id="4" name="Espace réservé du numéro de diapositive 3"/>
          <p:cNvSpPr>
            <a:spLocks noGrp="1"/>
          </p:cNvSpPr>
          <p:nvPr>
            <p:ph type="sldNum" sz="quarter" idx="5"/>
          </p:nvPr>
        </p:nvSpPr>
        <p:spPr/>
        <p:txBody>
          <a:bodyPr/>
          <a:lstStyle/>
          <a:p>
            <a:fld id="{CB6254F6-9689-6E4A-A504-82FA6121F624}" type="slidenum">
              <a:rPr lang="fr-FR" smtClean="0"/>
              <a:t>30</a:t>
            </a:fld>
            <a:endParaRPr lang="fr-FR"/>
          </a:p>
        </p:txBody>
      </p:sp>
    </p:spTree>
    <p:extLst>
      <p:ext uri="{BB962C8B-B14F-4D97-AF65-F5344CB8AC3E}">
        <p14:creationId xmlns:p14="http://schemas.microsoft.com/office/powerpoint/2010/main" val="17584264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effectLst/>
                <a:latin typeface="+mn-lt"/>
                <a:ea typeface="Calibri" panose="020F0502020204030204" pitchFamily="34" charset="0"/>
                <a:cs typeface="Times New Roman" panose="02020603050405020304" pitchFamily="18" charset="0"/>
              </a:rPr>
              <a:t>Les filles feront la recette avec un peu de chocolat. Nous la ferons différemment, avec beaucoup de chocolat.</a:t>
            </a:r>
          </a:p>
          <a:p>
            <a:endParaRPr lang="fr-FR" sz="1200" dirty="0">
              <a:solidFill>
                <a:schemeClr val="tx1"/>
              </a:solidFill>
              <a:latin typeface="+mn-lt"/>
            </a:endParaRPr>
          </a:p>
          <a:p>
            <a:pPr algn="just"/>
            <a:r>
              <a:rPr lang="fr-FR" sz="1200" dirty="0">
                <a:solidFill>
                  <a:schemeClr val="tx1"/>
                </a:solidFill>
                <a:effectLst/>
                <a:latin typeface="+mn-lt"/>
                <a:ea typeface="Calibri" panose="020F0502020204030204" pitchFamily="34" charset="0"/>
                <a:cs typeface="Times New Roman" panose="02020603050405020304" pitchFamily="18" charset="0"/>
              </a:rPr>
              <a:t>Points à traiter à privilégier :</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accord dans le GN (D/N), déterminant </a:t>
            </a:r>
            <a:r>
              <a:rPr lang="fr-FR" sz="1200" i="1" dirty="0">
                <a:solidFill>
                  <a:schemeClr val="tx1"/>
                </a:solidFill>
                <a:effectLst/>
                <a:latin typeface="+mn-lt"/>
                <a:ea typeface="Calibri" panose="020F0502020204030204" pitchFamily="34" charset="0"/>
                <a:cs typeface="Times New Roman" panose="02020603050405020304" pitchFamily="18" charset="0"/>
              </a:rPr>
              <a:t>beaucoup de</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quantité non dénombrable (chocolat)</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accord S/V</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verbe particulier au futur et homophonie des marques</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orthographe des adverbes en </a:t>
            </a:r>
            <a:r>
              <a:rPr lang="fr-FR" sz="1200" i="1" dirty="0">
                <a:solidFill>
                  <a:schemeClr val="tx1"/>
                </a:solidFill>
                <a:effectLst/>
                <a:latin typeface="+mn-lt"/>
                <a:ea typeface="Calibri" panose="020F0502020204030204" pitchFamily="34" charset="0"/>
                <a:cs typeface="Times New Roman" panose="02020603050405020304" pitchFamily="18" charset="0"/>
              </a:rPr>
              <a:t>-ment</a:t>
            </a:r>
            <a:endParaRPr lang="fr-FR" sz="1200" dirty="0">
              <a:solidFill>
                <a:schemeClr val="tx1"/>
              </a:solidFill>
              <a:effectLst/>
              <a:latin typeface="+mn-lt"/>
              <a:ea typeface="Calibri" panose="020F0502020204030204" pitchFamily="34" charset="0"/>
              <a:cs typeface="Times New Roman" panose="02020603050405020304" pitchFamily="18" charset="0"/>
            </a:endParaRPr>
          </a:p>
          <a:p>
            <a:endParaRPr lang="fr-FR" dirty="0"/>
          </a:p>
        </p:txBody>
      </p:sp>
      <p:sp>
        <p:nvSpPr>
          <p:cNvPr id="4" name="Espace réservé du numéro de diapositive 3"/>
          <p:cNvSpPr>
            <a:spLocks noGrp="1"/>
          </p:cNvSpPr>
          <p:nvPr>
            <p:ph type="sldNum" sz="quarter" idx="5"/>
          </p:nvPr>
        </p:nvSpPr>
        <p:spPr/>
        <p:txBody>
          <a:bodyPr/>
          <a:lstStyle/>
          <a:p>
            <a:fld id="{CB6254F6-9689-6E4A-A504-82FA6121F624}" type="slidenum">
              <a:rPr lang="fr-FR" smtClean="0"/>
              <a:t>31</a:t>
            </a:fld>
            <a:endParaRPr lang="fr-FR"/>
          </a:p>
        </p:txBody>
      </p:sp>
    </p:spTree>
    <p:extLst>
      <p:ext uri="{BB962C8B-B14F-4D97-AF65-F5344CB8AC3E}">
        <p14:creationId xmlns:p14="http://schemas.microsoft.com/office/powerpoint/2010/main" val="346264815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F48D85-3B39-1AA2-8314-FEF904B3D790}"/>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EA790784-31C2-BA63-456F-D91AFD3A4452}"/>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93C1F23E-003A-6523-10E4-1BC5A6AF9FB8}"/>
              </a:ext>
            </a:extLst>
          </p:cNvPr>
          <p:cNvSpPr>
            <a:spLocks noGrp="1"/>
          </p:cNvSpPr>
          <p:nvPr>
            <p:ph type="body" idx="1"/>
          </p:nvPr>
        </p:nvSpPr>
        <p:spPr/>
        <p:txBody>
          <a:bodyPr/>
          <a:lstStyle/>
          <a:p>
            <a:endParaRPr lang="fr-FR" sz="1200" dirty="0">
              <a:solidFill>
                <a:schemeClr val="tx1"/>
              </a:solidFill>
              <a:latin typeface="+mn-lt"/>
            </a:endParaRPr>
          </a:p>
          <a:p>
            <a:pPr algn="just"/>
            <a:r>
              <a:rPr lang="fr-FR" sz="1200" dirty="0">
                <a:solidFill>
                  <a:schemeClr val="tx1"/>
                </a:solidFill>
                <a:effectLst/>
                <a:latin typeface="+mn-lt"/>
                <a:ea typeface="Calibri" panose="020F0502020204030204" pitchFamily="34" charset="0"/>
                <a:cs typeface="Times New Roman" panose="02020603050405020304" pitchFamily="18" charset="0"/>
              </a:rPr>
              <a:t>Points à traiter à privilégier :</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accord dans le GN (D/N), déterminant </a:t>
            </a:r>
            <a:r>
              <a:rPr lang="fr-FR" sz="1200" i="1" dirty="0">
                <a:solidFill>
                  <a:schemeClr val="tx1"/>
                </a:solidFill>
                <a:effectLst/>
                <a:latin typeface="+mn-lt"/>
                <a:ea typeface="Calibri" panose="020F0502020204030204" pitchFamily="34" charset="0"/>
                <a:cs typeface="Times New Roman" panose="02020603050405020304" pitchFamily="18" charset="0"/>
              </a:rPr>
              <a:t>beaucoup de</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quantité non dénombrable (chocolat)</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accord S/V</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verbe particulier au futur et homophonie des marques</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orthographe des adverbes en </a:t>
            </a:r>
            <a:r>
              <a:rPr lang="fr-FR" sz="1200" i="1" dirty="0">
                <a:solidFill>
                  <a:schemeClr val="tx1"/>
                </a:solidFill>
                <a:effectLst/>
                <a:latin typeface="+mn-lt"/>
                <a:ea typeface="Calibri" panose="020F0502020204030204" pitchFamily="34" charset="0"/>
                <a:cs typeface="Times New Roman" panose="02020603050405020304" pitchFamily="18" charset="0"/>
              </a:rPr>
              <a:t>-ment</a:t>
            </a:r>
            <a:endParaRPr lang="fr-FR" sz="1200" dirty="0">
              <a:solidFill>
                <a:schemeClr val="tx1"/>
              </a:solidFill>
              <a:effectLst/>
              <a:latin typeface="+mn-lt"/>
              <a:ea typeface="Calibri" panose="020F0502020204030204" pitchFamily="34" charset="0"/>
              <a:cs typeface="Times New Roman" panose="02020603050405020304" pitchFamily="18" charset="0"/>
            </a:endParaRPr>
          </a:p>
          <a:p>
            <a:endParaRPr lang="fr-FR" dirty="0"/>
          </a:p>
        </p:txBody>
      </p:sp>
      <p:sp>
        <p:nvSpPr>
          <p:cNvPr id="4" name="Espace réservé du numéro de diapositive 3">
            <a:extLst>
              <a:ext uri="{FF2B5EF4-FFF2-40B4-BE49-F238E27FC236}">
                <a16:creationId xmlns:a16="http://schemas.microsoft.com/office/drawing/2014/main" id="{86E6C51E-889A-A24E-33F2-E688510B443D}"/>
              </a:ext>
            </a:extLst>
          </p:cNvPr>
          <p:cNvSpPr>
            <a:spLocks noGrp="1"/>
          </p:cNvSpPr>
          <p:nvPr>
            <p:ph type="sldNum" sz="quarter" idx="5"/>
          </p:nvPr>
        </p:nvSpPr>
        <p:spPr/>
        <p:txBody>
          <a:bodyPr/>
          <a:lstStyle/>
          <a:p>
            <a:fld id="{CB6254F6-9689-6E4A-A504-82FA6121F624}" type="slidenum">
              <a:rPr lang="fr-FR" smtClean="0"/>
              <a:t>32</a:t>
            </a:fld>
            <a:endParaRPr lang="fr-FR"/>
          </a:p>
        </p:txBody>
      </p:sp>
    </p:spTree>
    <p:extLst>
      <p:ext uri="{BB962C8B-B14F-4D97-AF65-F5344CB8AC3E}">
        <p14:creationId xmlns:p14="http://schemas.microsoft.com/office/powerpoint/2010/main" val="6529776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0732EC1-7AF8-BAA6-F38D-7DBD56D1B9CE}"/>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B035DE15-364F-2A7C-D6B8-D9D989E4402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0F8B910D-2CCB-B161-1923-E6D15272757B}"/>
              </a:ext>
            </a:extLst>
          </p:cNvPr>
          <p:cNvSpPr>
            <a:spLocks noGrp="1"/>
          </p:cNvSpPr>
          <p:nvPr>
            <p:ph type="dt" sz="half" idx="10"/>
          </p:nvPr>
        </p:nvSpPr>
        <p:spPr/>
        <p:txBody>
          <a:bodyPr/>
          <a:lstStyle/>
          <a:p>
            <a:fld id="{C87B0167-2ADA-FB42-A5E3-8328467D6700}" type="datetimeFigureOut">
              <a:rPr lang="fr-FR" smtClean="0"/>
              <a:t>05/10/2025</a:t>
            </a:fld>
            <a:endParaRPr lang="fr-FR"/>
          </a:p>
        </p:txBody>
      </p:sp>
      <p:sp>
        <p:nvSpPr>
          <p:cNvPr id="5" name="Espace réservé du pied de page 4">
            <a:extLst>
              <a:ext uri="{FF2B5EF4-FFF2-40B4-BE49-F238E27FC236}">
                <a16:creationId xmlns:a16="http://schemas.microsoft.com/office/drawing/2014/main" id="{BCA91A16-4BAF-C312-DA62-F3E149FA8F77}"/>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F8F4DF61-ED4F-8C27-152F-7BAD80C462ED}"/>
              </a:ext>
            </a:extLst>
          </p:cNvPr>
          <p:cNvSpPr>
            <a:spLocks noGrp="1"/>
          </p:cNvSpPr>
          <p:nvPr>
            <p:ph type="sldNum" sz="quarter" idx="12"/>
          </p:nvPr>
        </p:nvSpPr>
        <p:spPr/>
        <p:txBody>
          <a:bodyPr/>
          <a:lstStyle/>
          <a:p>
            <a:fld id="{F77C0F01-FEC3-CB4E-A25D-3E7245CBD2DC}" type="slidenum">
              <a:rPr lang="fr-FR" smtClean="0"/>
              <a:t>‹N°›</a:t>
            </a:fld>
            <a:endParaRPr lang="fr-FR"/>
          </a:p>
        </p:txBody>
      </p:sp>
    </p:spTree>
    <p:extLst>
      <p:ext uri="{BB962C8B-B14F-4D97-AF65-F5344CB8AC3E}">
        <p14:creationId xmlns:p14="http://schemas.microsoft.com/office/powerpoint/2010/main" val="11160688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4D1C5EB-CCE0-92CF-66B5-7C5EC497C75E}"/>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D6485E80-007D-88D8-4492-D16C2FBA5B79}"/>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71F7AAF6-8A10-7D2D-A0E6-635C7C8291CE}"/>
              </a:ext>
            </a:extLst>
          </p:cNvPr>
          <p:cNvSpPr>
            <a:spLocks noGrp="1"/>
          </p:cNvSpPr>
          <p:nvPr>
            <p:ph type="dt" sz="half" idx="10"/>
          </p:nvPr>
        </p:nvSpPr>
        <p:spPr/>
        <p:txBody>
          <a:bodyPr/>
          <a:lstStyle/>
          <a:p>
            <a:fld id="{C87B0167-2ADA-FB42-A5E3-8328467D6700}" type="datetimeFigureOut">
              <a:rPr lang="fr-FR" smtClean="0"/>
              <a:t>05/10/2025</a:t>
            </a:fld>
            <a:endParaRPr lang="fr-FR"/>
          </a:p>
        </p:txBody>
      </p:sp>
      <p:sp>
        <p:nvSpPr>
          <p:cNvPr id="5" name="Espace réservé du pied de page 4">
            <a:extLst>
              <a:ext uri="{FF2B5EF4-FFF2-40B4-BE49-F238E27FC236}">
                <a16:creationId xmlns:a16="http://schemas.microsoft.com/office/drawing/2014/main" id="{BD371320-3EDF-470B-4E3D-1D146304B8C6}"/>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E4051D2-5E87-6AEA-59FC-9057AB5DD3C2}"/>
              </a:ext>
            </a:extLst>
          </p:cNvPr>
          <p:cNvSpPr>
            <a:spLocks noGrp="1"/>
          </p:cNvSpPr>
          <p:nvPr>
            <p:ph type="sldNum" sz="quarter" idx="12"/>
          </p:nvPr>
        </p:nvSpPr>
        <p:spPr/>
        <p:txBody>
          <a:bodyPr/>
          <a:lstStyle/>
          <a:p>
            <a:fld id="{F77C0F01-FEC3-CB4E-A25D-3E7245CBD2DC}" type="slidenum">
              <a:rPr lang="fr-FR" smtClean="0"/>
              <a:t>‹N°›</a:t>
            </a:fld>
            <a:endParaRPr lang="fr-FR"/>
          </a:p>
        </p:txBody>
      </p:sp>
    </p:spTree>
    <p:extLst>
      <p:ext uri="{BB962C8B-B14F-4D97-AF65-F5344CB8AC3E}">
        <p14:creationId xmlns:p14="http://schemas.microsoft.com/office/powerpoint/2010/main" val="27850466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EAB9E72-0D5A-46E4-87B1-27EF45556494}"/>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256007B7-5204-E292-58BF-49DAC3E2DB7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85FF7542-68DD-7329-E484-E475516CC21C}"/>
              </a:ext>
            </a:extLst>
          </p:cNvPr>
          <p:cNvSpPr>
            <a:spLocks noGrp="1"/>
          </p:cNvSpPr>
          <p:nvPr>
            <p:ph type="dt" sz="half" idx="10"/>
          </p:nvPr>
        </p:nvSpPr>
        <p:spPr/>
        <p:txBody>
          <a:bodyPr/>
          <a:lstStyle/>
          <a:p>
            <a:fld id="{C87B0167-2ADA-FB42-A5E3-8328467D6700}" type="datetimeFigureOut">
              <a:rPr lang="fr-FR" smtClean="0"/>
              <a:t>05/10/2025</a:t>
            </a:fld>
            <a:endParaRPr lang="fr-FR"/>
          </a:p>
        </p:txBody>
      </p:sp>
      <p:sp>
        <p:nvSpPr>
          <p:cNvPr id="5" name="Espace réservé du pied de page 4">
            <a:extLst>
              <a:ext uri="{FF2B5EF4-FFF2-40B4-BE49-F238E27FC236}">
                <a16:creationId xmlns:a16="http://schemas.microsoft.com/office/drawing/2014/main" id="{E0BFF1C4-B435-82F8-B2CC-0CDDDD6ED1F5}"/>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4E077926-D341-37D1-911F-A12D0E628D02}"/>
              </a:ext>
            </a:extLst>
          </p:cNvPr>
          <p:cNvSpPr>
            <a:spLocks noGrp="1"/>
          </p:cNvSpPr>
          <p:nvPr>
            <p:ph type="sldNum" sz="quarter" idx="12"/>
          </p:nvPr>
        </p:nvSpPr>
        <p:spPr/>
        <p:txBody>
          <a:bodyPr/>
          <a:lstStyle/>
          <a:p>
            <a:fld id="{F77C0F01-FEC3-CB4E-A25D-3E7245CBD2DC}" type="slidenum">
              <a:rPr lang="fr-FR" smtClean="0"/>
              <a:t>‹N°›</a:t>
            </a:fld>
            <a:endParaRPr lang="fr-FR"/>
          </a:p>
        </p:txBody>
      </p:sp>
    </p:spTree>
    <p:extLst>
      <p:ext uri="{BB962C8B-B14F-4D97-AF65-F5344CB8AC3E}">
        <p14:creationId xmlns:p14="http://schemas.microsoft.com/office/powerpoint/2010/main" val="30833046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7444C22-7ED0-2E1A-1D4C-2F3BD1E6CE23}"/>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D153DF9C-1EE7-E830-1FAC-4076B010A380}"/>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C3621A62-E646-5AD5-92A7-2253485F2C6C}"/>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0881D4CD-4155-4C23-029F-33EC20365304}"/>
              </a:ext>
            </a:extLst>
          </p:cNvPr>
          <p:cNvSpPr>
            <a:spLocks noGrp="1"/>
          </p:cNvSpPr>
          <p:nvPr>
            <p:ph type="dt" sz="half" idx="10"/>
          </p:nvPr>
        </p:nvSpPr>
        <p:spPr/>
        <p:txBody>
          <a:bodyPr/>
          <a:lstStyle/>
          <a:p>
            <a:fld id="{C87B0167-2ADA-FB42-A5E3-8328467D6700}" type="datetimeFigureOut">
              <a:rPr lang="fr-FR" smtClean="0"/>
              <a:t>05/10/2025</a:t>
            </a:fld>
            <a:endParaRPr lang="fr-FR"/>
          </a:p>
        </p:txBody>
      </p:sp>
      <p:sp>
        <p:nvSpPr>
          <p:cNvPr id="6" name="Espace réservé du pied de page 5">
            <a:extLst>
              <a:ext uri="{FF2B5EF4-FFF2-40B4-BE49-F238E27FC236}">
                <a16:creationId xmlns:a16="http://schemas.microsoft.com/office/drawing/2014/main" id="{731592D9-6C46-D643-D7ED-E66C038214FE}"/>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7E095707-5501-BA7D-F1BF-66CC00EBACF7}"/>
              </a:ext>
            </a:extLst>
          </p:cNvPr>
          <p:cNvSpPr>
            <a:spLocks noGrp="1"/>
          </p:cNvSpPr>
          <p:nvPr>
            <p:ph type="sldNum" sz="quarter" idx="12"/>
          </p:nvPr>
        </p:nvSpPr>
        <p:spPr/>
        <p:txBody>
          <a:bodyPr/>
          <a:lstStyle/>
          <a:p>
            <a:fld id="{F77C0F01-FEC3-CB4E-A25D-3E7245CBD2DC}" type="slidenum">
              <a:rPr lang="fr-FR" smtClean="0"/>
              <a:t>‹N°›</a:t>
            </a:fld>
            <a:endParaRPr lang="fr-FR"/>
          </a:p>
        </p:txBody>
      </p:sp>
    </p:spTree>
    <p:extLst>
      <p:ext uri="{BB962C8B-B14F-4D97-AF65-F5344CB8AC3E}">
        <p14:creationId xmlns:p14="http://schemas.microsoft.com/office/powerpoint/2010/main" val="42393715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1C60C57-AFA7-FBB4-CB85-B6ECAEE51402}"/>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D569E1EC-D580-2A04-A472-1441061450D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3FC4AA70-506D-F4FB-D0B7-C2A2F14718A3}"/>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9E1A5A02-5B91-ACCF-B4A1-3818A780449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488AAD71-F9D2-18B0-1BA5-10D78FBDB455}"/>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96A3A921-7C6A-4E47-1504-D5824099010E}"/>
              </a:ext>
            </a:extLst>
          </p:cNvPr>
          <p:cNvSpPr>
            <a:spLocks noGrp="1"/>
          </p:cNvSpPr>
          <p:nvPr>
            <p:ph type="dt" sz="half" idx="10"/>
          </p:nvPr>
        </p:nvSpPr>
        <p:spPr/>
        <p:txBody>
          <a:bodyPr/>
          <a:lstStyle/>
          <a:p>
            <a:fld id="{C87B0167-2ADA-FB42-A5E3-8328467D6700}" type="datetimeFigureOut">
              <a:rPr lang="fr-FR" smtClean="0"/>
              <a:t>05/10/2025</a:t>
            </a:fld>
            <a:endParaRPr lang="fr-FR"/>
          </a:p>
        </p:txBody>
      </p:sp>
      <p:sp>
        <p:nvSpPr>
          <p:cNvPr id="8" name="Espace réservé du pied de page 7">
            <a:extLst>
              <a:ext uri="{FF2B5EF4-FFF2-40B4-BE49-F238E27FC236}">
                <a16:creationId xmlns:a16="http://schemas.microsoft.com/office/drawing/2014/main" id="{76EB7F19-41B7-383A-0E41-43809C697085}"/>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06E82384-F7B8-38A1-EBD7-CFBFB8872D8C}"/>
              </a:ext>
            </a:extLst>
          </p:cNvPr>
          <p:cNvSpPr>
            <a:spLocks noGrp="1"/>
          </p:cNvSpPr>
          <p:nvPr>
            <p:ph type="sldNum" sz="quarter" idx="12"/>
          </p:nvPr>
        </p:nvSpPr>
        <p:spPr/>
        <p:txBody>
          <a:bodyPr/>
          <a:lstStyle/>
          <a:p>
            <a:fld id="{F77C0F01-FEC3-CB4E-A25D-3E7245CBD2DC}" type="slidenum">
              <a:rPr lang="fr-FR" smtClean="0"/>
              <a:t>‹N°›</a:t>
            </a:fld>
            <a:endParaRPr lang="fr-FR"/>
          </a:p>
        </p:txBody>
      </p:sp>
    </p:spTree>
    <p:extLst>
      <p:ext uri="{BB962C8B-B14F-4D97-AF65-F5344CB8AC3E}">
        <p14:creationId xmlns:p14="http://schemas.microsoft.com/office/powerpoint/2010/main" val="27602178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59BF5E1-FDE7-77C8-75E9-B730AB3AC4A3}"/>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67CB00B5-7E41-04BF-1F34-1668F2320163}"/>
              </a:ext>
            </a:extLst>
          </p:cNvPr>
          <p:cNvSpPr>
            <a:spLocks noGrp="1"/>
          </p:cNvSpPr>
          <p:nvPr>
            <p:ph type="dt" sz="half" idx="10"/>
          </p:nvPr>
        </p:nvSpPr>
        <p:spPr/>
        <p:txBody>
          <a:bodyPr/>
          <a:lstStyle/>
          <a:p>
            <a:fld id="{C87B0167-2ADA-FB42-A5E3-8328467D6700}" type="datetimeFigureOut">
              <a:rPr lang="fr-FR" smtClean="0"/>
              <a:t>05/10/2025</a:t>
            </a:fld>
            <a:endParaRPr lang="fr-FR"/>
          </a:p>
        </p:txBody>
      </p:sp>
      <p:sp>
        <p:nvSpPr>
          <p:cNvPr id="4" name="Espace réservé du pied de page 3">
            <a:extLst>
              <a:ext uri="{FF2B5EF4-FFF2-40B4-BE49-F238E27FC236}">
                <a16:creationId xmlns:a16="http://schemas.microsoft.com/office/drawing/2014/main" id="{B2C0DC59-C341-3BBB-A98C-E9FF5AA535DA}"/>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801205A3-6FDE-6C4A-699A-5275B9494AA4}"/>
              </a:ext>
            </a:extLst>
          </p:cNvPr>
          <p:cNvSpPr>
            <a:spLocks noGrp="1"/>
          </p:cNvSpPr>
          <p:nvPr>
            <p:ph type="sldNum" sz="quarter" idx="12"/>
          </p:nvPr>
        </p:nvSpPr>
        <p:spPr/>
        <p:txBody>
          <a:bodyPr/>
          <a:lstStyle/>
          <a:p>
            <a:fld id="{F77C0F01-FEC3-CB4E-A25D-3E7245CBD2DC}" type="slidenum">
              <a:rPr lang="fr-FR" smtClean="0"/>
              <a:t>‹N°›</a:t>
            </a:fld>
            <a:endParaRPr lang="fr-FR"/>
          </a:p>
        </p:txBody>
      </p:sp>
    </p:spTree>
    <p:extLst>
      <p:ext uri="{BB962C8B-B14F-4D97-AF65-F5344CB8AC3E}">
        <p14:creationId xmlns:p14="http://schemas.microsoft.com/office/powerpoint/2010/main" val="41433991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A5EA7E36-B2FC-AB18-DE51-F3B1F49202D8}"/>
              </a:ext>
            </a:extLst>
          </p:cNvPr>
          <p:cNvSpPr>
            <a:spLocks noGrp="1"/>
          </p:cNvSpPr>
          <p:nvPr>
            <p:ph type="dt" sz="half" idx="10"/>
          </p:nvPr>
        </p:nvSpPr>
        <p:spPr/>
        <p:txBody>
          <a:bodyPr/>
          <a:lstStyle/>
          <a:p>
            <a:fld id="{C87B0167-2ADA-FB42-A5E3-8328467D6700}" type="datetimeFigureOut">
              <a:rPr lang="fr-FR" smtClean="0"/>
              <a:t>05/10/2025</a:t>
            </a:fld>
            <a:endParaRPr lang="fr-FR"/>
          </a:p>
        </p:txBody>
      </p:sp>
      <p:sp>
        <p:nvSpPr>
          <p:cNvPr id="3" name="Espace réservé du pied de page 2">
            <a:extLst>
              <a:ext uri="{FF2B5EF4-FFF2-40B4-BE49-F238E27FC236}">
                <a16:creationId xmlns:a16="http://schemas.microsoft.com/office/drawing/2014/main" id="{F581AE09-3081-2F52-2DF9-03E49D01777D}"/>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B747EC0B-185B-D123-F031-793AA05EBBA5}"/>
              </a:ext>
            </a:extLst>
          </p:cNvPr>
          <p:cNvSpPr>
            <a:spLocks noGrp="1"/>
          </p:cNvSpPr>
          <p:nvPr>
            <p:ph type="sldNum" sz="quarter" idx="12"/>
          </p:nvPr>
        </p:nvSpPr>
        <p:spPr/>
        <p:txBody>
          <a:bodyPr/>
          <a:lstStyle/>
          <a:p>
            <a:fld id="{F77C0F01-FEC3-CB4E-A25D-3E7245CBD2DC}" type="slidenum">
              <a:rPr lang="fr-FR" smtClean="0"/>
              <a:t>‹N°›</a:t>
            </a:fld>
            <a:endParaRPr lang="fr-FR"/>
          </a:p>
        </p:txBody>
      </p:sp>
    </p:spTree>
    <p:extLst>
      <p:ext uri="{BB962C8B-B14F-4D97-AF65-F5344CB8AC3E}">
        <p14:creationId xmlns:p14="http://schemas.microsoft.com/office/powerpoint/2010/main" val="38909764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72C1FA-2F3A-8017-D595-4BFF23298C57}"/>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0F1A7603-D2C9-A640-9238-3B47BA297C4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7FE33F8B-6398-9309-81EA-103126B8D9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24425C5E-F2AB-58EB-4ACF-C4FD005117E8}"/>
              </a:ext>
            </a:extLst>
          </p:cNvPr>
          <p:cNvSpPr>
            <a:spLocks noGrp="1"/>
          </p:cNvSpPr>
          <p:nvPr>
            <p:ph type="dt" sz="half" idx="10"/>
          </p:nvPr>
        </p:nvSpPr>
        <p:spPr/>
        <p:txBody>
          <a:bodyPr/>
          <a:lstStyle/>
          <a:p>
            <a:fld id="{C87B0167-2ADA-FB42-A5E3-8328467D6700}" type="datetimeFigureOut">
              <a:rPr lang="fr-FR" smtClean="0"/>
              <a:t>05/10/2025</a:t>
            </a:fld>
            <a:endParaRPr lang="fr-FR"/>
          </a:p>
        </p:txBody>
      </p:sp>
      <p:sp>
        <p:nvSpPr>
          <p:cNvPr id="6" name="Espace réservé du pied de page 5">
            <a:extLst>
              <a:ext uri="{FF2B5EF4-FFF2-40B4-BE49-F238E27FC236}">
                <a16:creationId xmlns:a16="http://schemas.microsoft.com/office/drawing/2014/main" id="{F3B429E0-B696-8AC1-5417-498E4DE33D95}"/>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C12D0E62-54E8-0B55-26E4-67AAFF383E4B}"/>
              </a:ext>
            </a:extLst>
          </p:cNvPr>
          <p:cNvSpPr>
            <a:spLocks noGrp="1"/>
          </p:cNvSpPr>
          <p:nvPr>
            <p:ph type="sldNum" sz="quarter" idx="12"/>
          </p:nvPr>
        </p:nvSpPr>
        <p:spPr/>
        <p:txBody>
          <a:bodyPr/>
          <a:lstStyle/>
          <a:p>
            <a:fld id="{F77C0F01-FEC3-CB4E-A25D-3E7245CBD2DC}" type="slidenum">
              <a:rPr lang="fr-FR" smtClean="0"/>
              <a:t>‹N°›</a:t>
            </a:fld>
            <a:endParaRPr lang="fr-FR"/>
          </a:p>
        </p:txBody>
      </p:sp>
    </p:spTree>
    <p:extLst>
      <p:ext uri="{BB962C8B-B14F-4D97-AF65-F5344CB8AC3E}">
        <p14:creationId xmlns:p14="http://schemas.microsoft.com/office/powerpoint/2010/main" val="28121193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58B404C-97D8-F320-E4D1-857B5A5F39E2}"/>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A2772009-7FB9-AF0C-D38B-6B17C096799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F3FB4071-4416-F960-0436-DCEC7C2BD63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553F22CC-4A74-62AF-84B3-3E8029D5D268}"/>
              </a:ext>
            </a:extLst>
          </p:cNvPr>
          <p:cNvSpPr>
            <a:spLocks noGrp="1"/>
          </p:cNvSpPr>
          <p:nvPr>
            <p:ph type="dt" sz="half" idx="10"/>
          </p:nvPr>
        </p:nvSpPr>
        <p:spPr/>
        <p:txBody>
          <a:bodyPr/>
          <a:lstStyle/>
          <a:p>
            <a:fld id="{C87B0167-2ADA-FB42-A5E3-8328467D6700}" type="datetimeFigureOut">
              <a:rPr lang="fr-FR" smtClean="0"/>
              <a:t>05/10/2025</a:t>
            </a:fld>
            <a:endParaRPr lang="fr-FR"/>
          </a:p>
        </p:txBody>
      </p:sp>
      <p:sp>
        <p:nvSpPr>
          <p:cNvPr id="6" name="Espace réservé du pied de page 5">
            <a:extLst>
              <a:ext uri="{FF2B5EF4-FFF2-40B4-BE49-F238E27FC236}">
                <a16:creationId xmlns:a16="http://schemas.microsoft.com/office/drawing/2014/main" id="{97639161-F156-6C28-F2A0-010D33E27620}"/>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D81E34EE-FD98-5F7A-3673-A326614A3DB8}"/>
              </a:ext>
            </a:extLst>
          </p:cNvPr>
          <p:cNvSpPr>
            <a:spLocks noGrp="1"/>
          </p:cNvSpPr>
          <p:nvPr>
            <p:ph type="sldNum" sz="quarter" idx="12"/>
          </p:nvPr>
        </p:nvSpPr>
        <p:spPr/>
        <p:txBody>
          <a:bodyPr/>
          <a:lstStyle/>
          <a:p>
            <a:fld id="{F77C0F01-FEC3-CB4E-A25D-3E7245CBD2DC}" type="slidenum">
              <a:rPr lang="fr-FR" smtClean="0"/>
              <a:t>‹N°›</a:t>
            </a:fld>
            <a:endParaRPr lang="fr-FR"/>
          </a:p>
        </p:txBody>
      </p:sp>
    </p:spTree>
    <p:extLst>
      <p:ext uri="{BB962C8B-B14F-4D97-AF65-F5344CB8AC3E}">
        <p14:creationId xmlns:p14="http://schemas.microsoft.com/office/powerpoint/2010/main" val="18447896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5680AC9-61C7-F81F-EE80-1CE9A4D19625}"/>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2A48256C-70A5-CCBE-30A4-05BBEB2A3191}"/>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00EC36C7-FE2A-A15F-3755-126C063EDD24}"/>
              </a:ext>
            </a:extLst>
          </p:cNvPr>
          <p:cNvSpPr>
            <a:spLocks noGrp="1"/>
          </p:cNvSpPr>
          <p:nvPr>
            <p:ph type="dt" sz="half" idx="10"/>
          </p:nvPr>
        </p:nvSpPr>
        <p:spPr/>
        <p:txBody>
          <a:bodyPr/>
          <a:lstStyle/>
          <a:p>
            <a:fld id="{C87B0167-2ADA-FB42-A5E3-8328467D6700}" type="datetimeFigureOut">
              <a:rPr lang="fr-FR" smtClean="0"/>
              <a:t>05/10/2025</a:t>
            </a:fld>
            <a:endParaRPr lang="fr-FR"/>
          </a:p>
        </p:txBody>
      </p:sp>
      <p:sp>
        <p:nvSpPr>
          <p:cNvPr id="5" name="Espace réservé du pied de page 4">
            <a:extLst>
              <a:ext uri="{FF2B5EF4-FFF2-40B4-BE49-F238E27FC236}">
                <a16:creationId xmlns:a16="http://schemas.microsoft.com/office/drawing/2014/main" id="{44F1B180-38DB-5F58-90F6-23DEFB9D9F3C}"/>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3595C404-FF69-1BF7-700A-9296528E0629}"/>
              </a:ext>
            </a:extLst>
          </p:cNvPr>
          <p:cNvSpPr>
            <a:spLocks noGrp="1"/>
          </p:cNvSpPr>
          <p:nvPr>
            <p:ph type="sldNum" sz="quarter" idx="12"/>
          </p:nvPr>
        </p:nvSpPr>
        <p:spPr/>
        <p:txBody>
          <a:bodyPr/>
          <a:lstStyle/>
          <a:p>
            <a:fld id="{F77C0F01-FEC3-CB4E-A25D-3E7245CBD2DC}" type="slidenum">
              <a:rPr lang="fr-FR" smtClean="0"/>
              <a:t>‹N°›</a:t>
            </a:fld>
            <a:endParaRPr lang="fr-FR"/>
          </a:p>
        </p:txBody>
      </p:sp>
    </p:spTree>
    <p:extLst>
      <p:ext uri="{BB962C8B-B14F-4D97-AF65-F5344CB8AC3E}">
        <p14:creationId xmlns:p14="http://schemas.microsoft.com/office/powerpoint/2010/main" val="9884347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0B9C2DCE-0B1E-2FCD-678A-E0DA732A2B16}"/>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44A6EE37-CAFF-BE42-9794-A8B2E4DD957D}"/>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86F81C36-835A-8137-8808-9A24AE02B319}"/>
              </a:ext>
            </a:extLst>
          </p:cNvPr>
          <p:cNvSpPr>
            <a:spLocks noGrp="1"/>
          </p:cNvSpPr>
          <p:nvPr>
            <p:ph type="dt" sz="half" idx="10"/>
          </p:nvPr>
        </p:nvSpPr>
        <p:spPr/>
        <p:txBody>
          <a:bodyPr/>
          <a:lstStyle/>
          <a:p>
            <a:fld id="{C87B0167-2ADA-FB42-A5E3-8328467D6700}" type="datetimeFigureOut">
              <a:rPr lang="fr-FR" smtClean="0"/>
              <a:t>05/10/2025</a:t>
            </a:fld>
            <a:endParaRPr lang="fr-FR"/>
          </a:p>
        </p:txBody>
      </p:sp>
      <p:sp>
        <p:nvSpPr>
          <p:cNvPr id="5" name="Espace réservé du pied de page 4">
            <a:extLst>
              <a:ext uri="{FF2B5EF4-FFF2-40B4-BE49-F238E27FC236}">
                <a16:creationId xmlns:a16="http://schemas.microsoft.com/office/drawing/2014/main" id="{43B1A500-84A6-8EB1-FCA1-942D98FC51DE}"/>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FE1690C5-2525-A0A1-2CB7-A16DA4E9615D}"/>
              </a:ext>
            </a:extLst>
          </p:cNvPr>
          <p:cNvSpPr>
            <a:spLocks noGrp="1"/>
          </p:cNvSpPr>
          <p:nvPr>
            <p:ph type="sldNum" sz="quarter" idx="12"/>
          </p:nvPr>
        </p:nvSpPr>
        <p:spPr/>
        <p:txBody>
          <a:bodyPr/>
          <a:lstStyle/>
          <a:p>
            <a:fld id="{F77C0F01-FEC3-CB4E-A25D-3E7245CBD2DC}" type="slidenum">
              <a:rPr lang="fr-FR" smtClean="0"/>
              <a:t>‹N°›</a:t>
            </a:fld>
            <a:endParaRPr lang="fr-FR"/>
          </a:p>
        </p:txBody>
      </p:sp>
    </p:spTree>
    <p:extLst>
      <p:ext uri="{BB962C8B-B14F-4D97-AF65-F5344CB8AC3E}">
        <p14:creationId xmlns:p14="http://schemas.microsoft.com/office/powerpoint/2010/main" val="9919061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256FAA7B-AB7B-421F-67EB-67F88F830DB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2A74F0C2-BCC3-3680-61A2-9A6327DA791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411280A-2781-3133-7030-61EDC88C0BD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87B0167-2ADA-FB42-A5E3-8328467D6700}" type="datetimeFigureOut">
              <a:rPr lang="fr-FR" smtClean="0"/>
              <a:t>05/10/2025</a:t>
            </a:fld>
            <a:endParaRPr lang="fr-FR"/>
          </a:p>
        </p:txBody>
      </p:sp>
      <p:sp>
        <p:nvSpPr>
          <p:cNvPr id="5" name="Espace réservé du pied de page 4">
            <a:extLst>
              <a:ext uri="{FF2B5EF4-FFF2-40B4-BE49-F238E27FC236}">
                <a16:creationId xmlns:a16="http://schemas.microsoft.com/office/drawing/2014/main" id="{4770FD25-8F8D-26D8-69B4-4630FC5DD48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BE43E955-CAE6-066E-B10A-F746F24F2F2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77C0F01-FEC3-CB4E-A25D-3E7245CBD2DC}" type="slidenum">
              <a:rPr lang="fr-FR" smtClean="0"/>
              <a:t>‹N°›</a:t>
            </a:fld>
            <a:endParaRPr lang="fr-FR"/>
          </a:p>
        </p:txBody>
      </p:sp>
    </p:spTree>
    <p:extLst>
      <p:ext uri="{BB962C8B-B14F-4D97-AF65-F5344CB8AC3E}">
        <p14:creationId xmlns:p14="http://schemas.microsoft.com/office/powerpoint/2010/main" val="30142485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5.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C5B368B-15D0-E427-3510-E4EB9F2C04F9}"/>
              </a:ext>
            </a:extLst>
          </p:cNvPr>
          <p:cNvSpPr>
            <a:spLocks noGrp="1"/>
          </p:cNvSpPr>
          <p:nvPr>
            <p:ph type="ctrTitle"/>
          </p:nvPr>
        </p:nvSpPr>
        <p:spPr/>
        <p:txBody>
          <a:bodyPr/>
          <a:lstStyle/>
          <a:p>
            <a:r>
              <a:rPr lang="fr-FR" dirty="0"/>
              <a:t>Il était </a:t>
            </a:r>
            <a:r>
              <a:rPr lang="fr-FR" dirty="0" err="1"/>
              <a:t>grilheure</a:t>
            </a:r>
            <a:endParaRPr lang="fr-FR" dirty="0"/>
          </a:p>
        </p:txBody>
      </p:sp>
      <p:sp>
        <p:nvSpPr>
          <p:cNvPr id="3" name="Sous-titre 2">
            <a:extLst>
              <a:ext uri="{FF2B5EF4-FFF2-40B4-BE49-F238E27FC236}">
                <a16:creationId xmlns:a16="http://schemas.microsoft.com/office/drawing/2014/main" id="{79E1EB14-866B-621B-3AE7-E08B7C102BFC}"/>
              </a:ext>
            </a:extLst>
          </p:cNvPr>
          <p:cNvSpPr>
            <a:spLocks noGrp="1"/>
          </p:cNvSpPr>
          <p:nvPr>
            <p:ph type="subTitle" idx="1"/>
          </p:nvPr>
        </p:nvSpPr>
        <p:spPr/>
        <p:txBody>
          <a:bodyPr/>
          <a:lstStyle/>
          <a:p>
            <a:endParaRPr lang="fr-FR"/>
          </a:p>
        </p:txBody>
      </p:sp>
      <p:sp>
        <p:nvSpPr>
          <p:cNvPr id="4" name="ZoneTexte 3">
            <a:extLst>
              <a:ext uri="{FF2B5EF4-FFF2-40B4-BE49-F238E27FC236}">
                <a16:creationId xmlns:a16="http://schemas.microsoft.com/office/drawing/2014/main" id="{459F34B4-D099-4DD6-2C0B-FA3BBF03512A}"/>
              </a:ext>
            </a:extLst>
          </p:cNvPr>
          <p:cNvSpPr txBox="1"/>
          <p:nvPr/>
        </p:nvSpPr>
        <p:spPr>
          <a:xfrm>
            <a:off x="1524000" y="817896"/>
            <a:ext cx="3234690" cy="1207770"/>
          </a:xfrm>
          <a:prstGeom prst="rect">
            <a:avLst/>
          </a:prstGeom>
          <a:noFill/>
        </p:spPr>
        <p:txBody>
          <a:bodyPr wrap="none" rtlCol="0">
            <a:spAutoFit/>
          </a:bodyPr>
          <a:lstStyle/>
          <a:p>
            <a:pPr algn="just"/>
            <a:r>
              <a:rPr lang="fr-FR" sz="1800" b="1"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La petite fabrique de grammaire</a:t>
            </a:r>
            <a:endParaRPr lang="fr-FR" sz="12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fr-FR" sz="18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V. </a:t>
            </a:r>
            <a:r>
              <a:rPr lang="fr-FR" sz="1800" kern="1200"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Ansart</a:t>
            </a:r>
            <a:endParaRPr lang="fr-FR" sz="12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fr-FR" sz="18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St. </a:t>
            </a:r>
            <a:r>
              <a:rPr lang="fr-FR" sz="1800" kern="1200"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Dégeorges</a:t>
            </a:r>
            <a:endParaRPr lang="fr-FR" sz="12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fr-FR" sz="18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 Sève</a:t>
            </a:r>
            <a:endParaRPr lang="fr-FR" sz="12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588169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C518780-5B82-51FA-B58B-9FCBCD918B1F}"/>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BBE42D25-27D6-93AD-7299-2DB98D77D95D}"/>
              </a:ext>
            </a:extLst>
          </p:cNvPr>
          <p:cNvSpPr>
            <a:spLocks noGrp="1"/>
          </p:cNvSpPr>
          <p:nvPr>
            <p:ph idx="1"/>
          </p:nvPr>
        </p:nvSpPr>
        <p:spPr/>
        <p:txBody>
          <a:bodyPr/>
          <a:lstStyle/>
          <a:p>
            <a:r>
              <a:rPr lang="fr-FR" dirty="0"/>
              <a:t> </a:t>
            </a:r>
          </a:p>
        </p:txBody>
      </p:sp>
      <p:pic>
        <p:nvPicPr>
          <p:cNvPr id="4" name="Image 3" descr="Une image contenant dessin, croquis, clipart, Dessin au trait&#10;&#10;Description générée automatiquement">
            <a:extLst>
              <a:ext uri="{FF2B5EF4-FFF2-40B4-BE49-F238E27FC236}">
                <a16:creationId xmlns:a16="http://schemas.microsoft.com/office/drawing/2014/main" id="{11974E21-C48E-DE66-EE3C-974F6DB6A06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03962" y="1617413"/>
            <a:ext cx="1570606" cy="4110082"/>
          </a:xfrm>
          <a:prstGeom prst="rect">
            <a:avLst/>
          </a:prstGeom>
        </p:spPr>
      </p:pic>
    </p:spTree>
    <p:extLst>
      <p:ext uri="{BB962C8B-B14F-4D97-AF65-F5344CB8AC3E}">
        <p14:creationId xmlns:p14="http://schemas.microsoft.com/office/powerpoint/2010/main" val="33899270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3EEECDB-454F-467B-A8A4-61F03021338A}"/>
              </a:ext>
            </a:extLst>
          </p:cNvPr>
          <p:cNvSpPr>
            <a:spLocks noGrp="1"/>
          </p:cNvSpPr>
          <p:nvPr>
            <p:ph type="title"/>
          </p:nvPr>
        </p:nvSpPr>
        <p:spPr/>
        <p:txBody>
          <a:bodyPr/>
          <a:lstStyle/>
          <a:p>
            <a:endParaRPr lang="fr-FR"/>
          </a:p>
        </p:txBody>
      </p:sp>
      <p:pic>
        <p:nvPicPr>
          <p:cNvPr id="4" name="Espace réservé du contenu 3" descr="Une image contenant croquis, dessin, Dessin d’enfant, Dessin au trait&#10;&#10;Description générée automatiquement">
            <a:extLst>
              <a:ext uri="{FF2B5EF4-FFF2-40B4-BE49-F238E27FC236}">
                <a16:creationId xmlns:a16="http://schemas.microsoft.com/office/drawing/2014/main" id="{5F228248-BB0E-DC7D-2A9B-203B9255BAB1}"/>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4852008" y="1862492"/>
            <a:ext cx="2487983" cy="3133015"/>
          </a:xfrm>
          <a:prstGeom prst="rect">
            <a:avLst/>
          </a:prstGeom>
        </p:spPr>
      </p:pic>
    </p:spTree>
    <p:extLst>
      <p:ext uri="{BB962C8B-B14F-4D97-AF65-F5344CB8AC3E}">
        <p14:creationId xmlns:p14="http://schemas.microsoft.com/office/powerpoint/2010/main" val="2813380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CBD74D4-AD6A-E4AB-B117-33924736C47B}"/>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649D9D71-A47E-0D1C-811C-77C655424AB2}"/>
              </a:ext>
            </a:extLst>
          </p:cNvPr>
          <p:cNvSpPr>
            <a:spLocks noGrp="1"/>
          </p:cNvSpPr>
          <p:nvPr>
            <p:ph idx="1"/>
          </p:nvPr>
        </p:nvSpPr>
        <p:spPr/>
        <p:txBody>
          <a:bodyPr/>
          <a:lstStyle/>
          <a:p>
            <a:pPr marL="0" indent="0">
              <a:spcBef>
                <a:spcPts val="600"/>
              </a:spcBef>
              <a:buNone/>
            </a:pPr>
            <a:endParaRPr lang="fr-FR" sz="2400" dirty="0">
              <a:solidFill>
                <a:srgbClr val="252525"/>
              </a:solidFill>
              <a:effectLst/>
              <a:latin typeface="Times New Roman" panose="02020603050405020304" pitchFamily="18" charset="0"/>
              <a:ea typeface="Calibri" panose="020F0502020204030204" pitchFamily="34" charset="0"/>
            </a:endParaRPr>
          </a:p>
          <a:p>
            <a:pPr marL="0" indent="0">
              <a:spcBef>
                <a:spcPts val="600"/>
              </a:spcBef>
              <a:buNone/>
            </a:pPr>
            <a:endParaRPr lang="fr-FR" sz="2400" dirty="0">
              <a:solidFill>
                <a:srgbClr val="252525"/>
              </a:solidFill>
              <a:latin typeface="Times New Roman" panose="02020603050405020304" pitchFamily="18" charset="0"/>
              <a:ea typeface="Calibri" panose="020F0502020204030204" pitchFamily="34" charset="0"/>
            </a:endParaRPr>
          </a:p>
          <a:p>
            <a:pPr marL="0" indent="0">
              <a:spcBef>
                <a:spcPts val="600"/>
              </a:spcBef>
              <a:buNone/>
            </a:pPr>
            <a:r>
              <a:rPr lang="fr-FR" sz="2400" dirty="0">
                <a:solidFill>
                  <a:srgbClr val="252525"/>
                </a:solidFill>
                <a:effectLst/>
                <a:latin typeface="Times New Roman" panose="02020603050405020304" pitchFamily="18" charset="0"/>
                <a:ea typeface="Calibri" panose="020F0502020204030204" pitchFamily="34" charset="0"/>
              </a:rPr>
              <a:t>		Il était </a:t>
            </a:r>
            <a:r>
              <a:rPr lang="fr-FR" sz="2400" dirty="0" err="1">
                <a:solidFill>
                  <a:srgbClr val="252525"/>
                </a:solidFill>
                <a:effectLst/>
                <a:latin typeface="Times New Roman" panose="02020603050405020304" pitchFamily="18" charset="0"/>
                <a:ea typeface="Calibri" panose="020F0502020204030204" pitchFamily="34" charset="0"/>
              </a:rPr>
              <a:t>grilheure</a:t>
            </a:r>
            <a:r>
              <a:rPr lang="fr-FR" sz="2400" dirty="0">
                <a:solidFill>
                  <a:srgbClr val="252525"/>
                </a:solidFill>
                <a:effectLst/>
                <a:latin typeface="Times New Roman" panose="02020603050405020304" pitchFamily="18" charset="0"/>
                <a:ea typeface="Calibri" panose="020F0502020204030204" pitchFamily="34" charset="0"/>
              </a:rPr>
              <a:t> ; les </a:t>
            </a:r>
            <a:r>
              <a:rPr lang="fr-FR" sz="2400" dirty="0" err="1">
                <a:solidFill>
                  <a:srgbClr val="252525"/>
                </a:solidFill>
                <a:effectLst/>
                <a:latin typeface="Times New Roman" panose="02020603050405020304" pitchFamily="18" charset="0"/>
                <a:ea typeface="Calibri" panose="020F0502020204030204" pitchFamily="34" charset="0"/>
              </a:rPr>
              <a:t>slictueux</a:t>
            </a:r>
            <a:r>
              <a:rPr lang="fr-FR" sz="2400" dirty="0">
                <a:solidFill>
                  <a:srgbClr val="252525"/>
                </a:solidFill>
                <a:effectLst/>
                <a:latin typeface="Times New Roman" panose="02020603050405020304" pitchFamily="18" charset="0"/>
                <a:ea typeface="Calibri" panose="020F0502020204030204" pitchFamily="34" charset="0"/>
              </a:rPr>
              <a:t> </a:t>
            </a:r>
            <a:r>
              <a:rPr lang="fr-FR" sz="2400" dirty="0" err="1">
                <a:solidFill>
                  <a:srgbClr val="252525"/>
                </a:solidFill>
                <a:effectLst/>
                <a:latin typeface="Times New Roman" panose="02020603050405020304" pitchFamily="18" charset="0"/>
                <a:ea typeface="Calibri" panose="020F0502020204030204" pitchFamily="34" charset="0"/>
              </a:rPr>
              <a:t>toves</a:t>
            </a:r>
            <a:endParaRPr lang="fr-FR" sz="2400" dirty="0">
              <a:effectLst/>
              <a:latin typeface="Times New Roman" panose="02020603050405020304" pitchFamily="18" charset="0"/>
              <a:ea typeface="Calibri" panose="020F0502020204030204" pitchFamily="34" charset="0"/>
            </a:endParaRPr>
          </a:p>
          <a:p>
            <a:pPr marL="0" indent="0">
              <a:spcBef>
                <a:spcPts val="600"/>
              </a:spcBef>
              <a:buNone/>
            </a:pPr>
            <a:r>
              <a:rPr lang="fr-FR" sz="2400" dirty="0">
                <a:solidFill>
                  <a:srgbClr val="252525"/>
                </a:solidFill>
                <a:effectLst/>
                <a:latin typeface="Times New Roman" panose="02020603050405020304" pitchFamily="18" charset="0"/>
                <a:ea typeface="Calibri" panose="020F0502020204030204" pitchFamily="34" charset="0"/>
              </a:rPr>
              <a:t>		Sur l’</a:t>
            </a:r>
            <a:r>
              <a:rPr lang="fr-FR" sz="2400" dirty="0" err="1">
                <a:solidFill>
                  <a:srgbClr val="252525"/>
                </a:solidFill>
                <a:effectLst/>
                <a:latin typeface="Times New Roman" panose="02020603050405020304" pitchFamily="18" charset="0"/>
                <a:ea typeface="Calibri" panose="020F0502020204030204" pitchFamily="34" charset="0"/>
              </a:rPr>
              <a:t>alloinde</a:t>
            </a:r>
            <a:r>
              <a:rPr lang="fr-FR" sz="2400" dirty="0">
                <a:solidFill>
                  <a:srgbClr val="252525"/>
                </a:solidFill>
                <a:effectLst/>
                <a:latin typeface="Times New Roman" panose="02020603050405020304" pitchFamily="18" charset="0"/>
                <a:ea typeface="Calibri" panose="020F0502020204030204" pitchFamily="34" charset="0"/>
              </a:rPr>
              <a:t> gyraient et </a:t>
            </a:r>
            <a:r>
              <a:rPr lang="fr-FR" sz="2400" dirty="0" err="1">
                <a:solidFill>
                  <a:srgbClr val="252525"/>
                </a:solidFill>
                <a:effectLst/>
                <a:latin typeface="Times New Roman" panose="02020603050405020304" pitchFamily="18" charset="0"/>
                <a:ea typeface="Calibri" panose="020F0502020204030204" pitchFamily="34" charset="0"/>
              </a:rPr>
              <a:t>vriblaient</a:t>
            </a:r>
            <a:r>
              <a:rPr lang="fr-FR" sz="2400" dirty="0">
                <a:solidFill>
                  <a:srgbClr val="252525"/>
                </a:solidFill>
                <a:effectLst/>
                <a:latin typeface="Times New Roman" panose="02020603050405020304" pitchFamily="18" charset="0"/>
                <a:ea typeface="Calibri" panose="020F0502020204030204" pitchFamily="34" charset="0"/>
              </a:rPr>
              <a:t> ;</a:t>
            </a:r>
            <a:endParaRPr lang="fr-FR" sz="2400" dirty="0">
              <a:effectLst/>
              <a:latin typeface="Times New Roman" panose="02020603050405020304" pitchFamily="18" charset="0"/>
              <a:ea typeface="Calibri" panose="020F0502020204030204" pitchFamily="34" charset="0"/>
            </a:endParaRPr>
          </a:p>
          <a:p>
            <a:pPr marL="0" indent="0">
              <a:spcBef>
                <a:spcPts val="600"/>
              </a:spcBef>
              <a:buNone/>
            </a:pPr>
            <a:r>
              <a:rPr lang="fr-FR" sz="2400" dirty="0">
                <a:solidFill>
                  <a:srgbClr val="252525"/>
                </a:solidFill>
                <a:effectLst/>
                <a:latin typeface="Times New Roman" panose="02020603050405020304" pitchFamily="18" charset="0"/>
                <a:ea typeface="Calibri" panose="020F0502020204030204" pitchFamily="34" charset="0"/>
              </a:rPr>
              <a:t>		Tout </a:t>
            </a:r>
            <a:r>
              <a:rPr lang="fr-FR" sz="2400" dirty="0" err="1">
                <a:solidFill>
                  <a:srgbClr val="252525"/>
                </a:solidFill>
                <a:effectLst/>
                <a:latin typeface="Times New Roman" panose="02020603050405020304" pitchFamily="18" charset="0"/>
                <a:ea typeface="Calibri" panose="020F0502020204030204" pitchFamily="34" charset="0"/>
              </a:rPr>
              <a:t>flivoreux</a:t>
            </a:r>
            <a:r>
              <a:rPr lang="fr-FR" sz="2400" dirty="0">
                <a:solidFill>
                  <a:srgbClr val="252525"/>
                </a:solidFill>
                <a:effectLst/>
                <a:latin typeface="Times New Roman" panose="02020603050405020304" pitchFamily="18" charset="0"/>
                <a:ea typeface="Calibri" panose="020F0502020204030204" pitchFamily="34" charset="0"/>
              </a:rPr>
              <a:t> étaient les </a:t>
            </a:r>
            <a:r>
              <a:rPr lang="fr-FR" sz="2400" dirty="0" err="1">
                <a:solidFill>
                  <a:srgbClr val="252525"/>
                </a:solidFill>
                <a:effectLst/>
                <a:latin typeface="Times New Roman" panose="02020603050405020304" pitchFamily="18" charset="0"/>
                <a:ea typeface="Calibri" panose="020F0502020204030204" pitchFamily="34" charset="0"/>
              </a:rPr>
              <a:t>borogoves</a:t>
            </a:r>
            <a:r>
              <a:rPr lang="fr-FR" sz="2400" dirty="0">
                <a:solidFill>
                  <a:srgbClr val="252525"/>
                </a:solidFill>
                <a:effectLst/>
                <a:latin typeface="Times New Roman" panose="02020603050405020304" pitchFamily="18" charset="0"/>
                <a:ea typeface="Calibri" panose="020F0502020204030204" pitchFamily="34" charset="0"/>
              </a:rPr>
              <a:t> ;</a:t>
            </a:r>
            <a:endParaRPr lang="fr-FR" sz="2400" dirty="0">
              <a:effectLst/>
              <a:latin typeface="Times New Roman" panose="02020603050405020304" pitchFamily="18" charset="0"/>
              <a:ea typeface="Calibri" panose="020F0502020204030204" pitchFamily="34" charset="0"/>
            </a:endParaRPr>
          </a:p>
          <a:p>
            <a:pPr marL="0" indent="0">
              <a:spcBef>
                <a:spcPts val="600"/>
              </a:spcBef>
              <a:buNone/>
            </a:pPr>
            <a:r>
              <a:rPr lang="fr-FR" sz="2400" dirty="0">
                <a:solidFill>
                  <a:srgbClr val="252525"/>
                </a:solidFill>
                <a:effectLst/>
                <a:latin typeface="Times New Roman" panose="02020603050405020304" pitchFamily="18" charset="0"/>
                <a:ea typeface="Calibri" panose="020F0502020204030204" pitchFamily="34" charset="0"/>
              </a:rPr>
              <a:t>		Les </a:t>
            </a:r>
            <a:r>
              <a:rPr lang="fr-FR" sz="2400" dirty="0" err="1">
                <a:solidFill>
                  <a:srgbClr val="252525"/>
                </a:solidFill>
                <a:effectLst/>
                <a:latin typeface="Times New Roman" panose="02020603050405020304" pitchFamily="18" charset="0"/>
                <a:ea typeface="Calibri" panose="020F0502020204030204" pitchFamily="34" charset="0"/>
              </a:rPr>
              <a:t>vergons</a:t>
            </a:r>
            <a:r>
              <a:rPr lang="fr-FR" sz="2400" dirty="0">
                <a:solidFill>
                  <a:srgbClr val="252525"/>
                </a:solidFill>
                <a:effectLst/>
                <a:latin typeface="Times New Roman" panose="02020603050405020304" pitchFamily="18" charset="0"/>
                <a:ea typeface="Calibri" panose="020F0502020204030204" pitchFamily="34" charset="0"/>
              </a:rPr>
              <a:t> </a:t>
            </a:r>
            <a:r>
              <a:rPr lang="fr-FR" sz="2400" dirty="0" err="1">
                <a:solidFill>
                  <a:srgbClr val="252525"/>
                </a:solidFill>
                <a:effectLst/>
                <a:latin typeface="Times New Roman" panose="02020603050405020304" pitchFamily="18" charset="0"/>
                <a:ea typeface="Calibri" panose="020F0502020204030204" pitchFamily="34" charset="0"/>
              </a:rPr>
              <a:t>fourgus</a:t>
            </a:r>
            <a:r>
              <a:rPr lang="fr-FR" sz="2400" dirty="0">
                <a:solidFill>
                  <a:srgbClr val="252525"/>
                </a:solidFill>
                <a:effectLst/>
                <a:latin typeface="Times New Roman" panose="02020603050405020304" pitchFamily="18" charset="0"/>
                <a:ea typeface="Calibri" panose="020F0502020204030204" pitchFamily="34" charset="0"/>
              </a:rPr>
              <a:t> </a:t>
            </a:r>
            <a:r>
              <a:rPr lang="fr-FR" sz="2400" dirty="0" err="1">
                <a:solidFill>
                  <a:srgbClr val="252525"/>
                </a:solidFill>
                <a:effectLst/>
                <a:latin typeface="Times New Roman" panose="02020603050405020304" pitchFamily="18" charset="0"/>
                <a:ea typeface="Calibri" panose="020F0502020204030204" pitchFamily="34" charset="0"/>
              </a:rPr>
              <a:t>bourniflaient</a:t>
            </a:r>
            <a:r>
              <a:rPr lang="fr-FR" sz="2400" dirty="0">
                <a:solidFill>
                  <a:srgbClr val="252525"/>
                </a:solidFill>
                <a:effectLst/>
                <a:latin typeface="Times New Roman" panose="02020603050405020304" pitchFamily="18" charset="0"/>
                <a:ea typeface="Calibri" panose="020F0502020204030204" pitchFamily="34" charset="0"/>
              </a:rPr>
              <a:t>.</a:t>
            </a:r>
            <a:endParaRPr lang="fr-FR" sz="2400" dirty="0">
              <a:effectLst/>
              <a:latin typeface="Times New Roman" panose="02020603050405020304" pitchFamily="18" charset="0"/>
              <a:ea typeface="Calibri" panose="020F0502020204030204" pitchFamily="34" charset="0"/>
            </a:endParaRPr>
          </a:p>
          <a:p>
            <a:pPr marL="0" indent="0">
              <a:buNone/>
            </a:pPr>
            <a:endParaRPr lang="fr-FR" dirty="0"/>
          </a:p>
        </p:txBody>
      </p:sp>
    </p:spTree>
    <p:extLst>
      <p:ext uri="{BB962C8B-B14F-4D97-AF65-F5344CB8AC3E}">
        <p14:creationId xmlns:p14="http://schemas.microsoft.com/office/powerpoint/2010/main" val="40256387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CBD74D4-AD6A-E4AB-B117-33924736C47B}"/>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649D9D71-A47E-0D1C-811C-77C655424AB2}"/>
              </a:ext>
            </a:extLst>
          </p:cNvPr>
          <p:cNvSpPr>
            <a:spLocks noGrp="1"/>
          </p:cNvSpPr>
          <p:nvPr>
            <p:ph idx="1"/>
          </p:nvPr>
        </p:nvSpPr>
        <p:spPr/>
        <p:txBody>
          <a:bodyPr/>
          <a:lstStyle/>
          <a:p>
            <a:pPr marL="0" indent="0">
              <a:spcBef>
                <a:spcPts val="600"/>
              </a:spcBef>
              <a:buNone/>
            </a:pPr>
            <a:endParaRPr lang="fr-FR" sz="2400" dirty="0">
              <a:solidFill>
                <a:srgbClr val="252525"/>
              </a:solidFill>
              <a:effectLst/>
              <a:latin typeface="Times New Roman" panose="02020603050405020304" pitchFamily="18" charset="0"/>
              <a:ea typeface="Calibri" panose="020F0502020204030204" pitchFamily="34" charset="0"/>
            </a:endParaRPr>
          </a:p>
          <a:p>
            <a:pPr marL="0" indent="0">
              <a:spcBef>
                <a:spcPts val="600"/>
              </a:spcBef>
              <a:buNone/>
            </a:pPr>
            <a:endParaRPr lang="fr-FR" sz="2400" dirty="0">
              <a:solidFill>
                <a:srgbClr val="252525"/>
              </a:solidFill>
              <a:latin typeface="Times New Roman" panose="02020603050405020304" pitchFamily="18" charset="0"/>
              <a:ea typeface="Calibri" panose="020F0502020204030204" pitchFamily="34" charset="0"/>
            </a:endParaRPr>
          </a:p>
          <a:p>
            <a:pPr marL="0" indent="0">
              <a:spcBef>
                <a:spcPts val="600"/>
              </a:spcBef>
              <a:buNone/>
            </a:pPr>
            <a:r>
              <a:rPr lang="fr-FR" sz="2400" dirty="0">
                <a:solidFill>
                  <a:srgbClr val="252525"/>
                </a:solidFill>
                <a:effectLst/>
                <a:latin typeface="Times New Roman" panose="02020603050405020304" pitchFamily="18" charset="0"/>
                <a:ea typeface="Calibri" panose="020F0502020204030204" pitchFamily="34" charset="0"/>
              </a:rPr>
              <a:t>		</a:t>
            </a:r>
            <a:r>
              <a:rPr lang="fr-FR" sz="2400" dirty="0">
                <a:solidFill>
                  <a:schemeClr val="accent1"/>
                </a:solidFill>
                <a:effectLst/>
                <a:latin typeface="Times New Roman" panose="02020603050405020304" pitchFamily="18" charset="0"/>
                <a:ea typeface="Calibri" panose="020F0502020204030204" pitchFamily="34" charset="0"/>
              </a:rPr>
              <a:t>Il était </a:t>
            </a:r>
            <a:r>
              <a:rPr lang="fr-FR" sz="2400" dirty="0" err="1">
                <a:solidFill>
                  <a:srgbClr val="252525"/>
                </a:solidFill>
                <a:effectLst/>
                <a:latin typeface="Times New Roman" panose="02020603050405020304" pitchFamily="18" charset="0"/>
                <a:ea typeface="Calibri" panose="020F0502020204030204" pitchFamily="34" charset="0"/>
              </a:rPr>
              <a:t>grilheure</a:t>
            </a:r>
            <a:r>
              <a:rPr lang="fr-FR" sz="2400" dirty="0">
                <a:solidFill>
                  <a:srgbClr val="252525"/>
                </a:solidFill>
                <a:effectLst/>
                <a:latin typeface="Times New Roman" panose="02020603050405020304" pitchFamily="18" charset="0"/>
                <a:ea typeface="Calibri" panose="020F0502020204030204" pitchFamily="34" charset="0"/>
              </a:rPr>
              <a:t> ; </a:t>
            </a:r>
            <a:r>
              <a:rPr lang="fr-FR" sz="2400" dirty="0">
                <a:solidFill>
                  <a:schemeClr val="accent1"/>
                </a:solidFill>
                <a:effectLst/>
                <a:latin typeface="Times New Roman" panose="02020603050405020304" pitchFamily="18" charset="0"/>
                <a:ea typeface="Calibri" panose="020F0502020204030204" pitchFamily="34" charset="0"/>
              </a:rPr>
              <a:t>les</a:t>
            </a:r>
            <a:r>
              <a:rPr lang="fr-FR" sz="2400" dirty="0">
                <a:solidFill>
                  <a:srgbClr val="252525"/>
                </a:solidFill>
                <a:effectLst/>
                <a:latin typeface="Times New Roman" panose="02020603050405020304" pitchFamily="18" charset="0"/>
                <a:ea typeface="Calibri" panose="020F0502020204030204" pitchFamily="34" charset="0"/>
              </a:rPr>
              <a:t> </a:t>
            </a:r>
            <a:r>
              <a:rPr lang="fr-FR" sz="2400" dirty="0" err="1">
                <a:solidFill>
                  <a:srgbClr val="252525"/>
                </a:solidFill>
                <a:effectLst/>
                <a:latin typeface="Times New Roman" panose="02020603050405020304" pitchFamily="18" charset="0"/>
                <a:ea typeface="Calibri" panose="020F0502020204030204" pitchFamily="34" charset="0"/>
              </a:rPr>
              <a:t>slictueux</a:t>
            </a:r>
            <a:r>
              <a:rPr lang="fr-FR" sz="2400" dirty="0">
                <a:solidFill>
                  <a:srgbClr val="252525"/>
                </a:solidFill>
                <a:effectLst/>
                <a:latin typeface="Times New Roman" panose="02020603050405020304" pitchFamily="18" charset="0"/>
                <a:ea typeface="Calibri" panose="020F0502020204030204" pitchFamily="34" charset="0"/>
              </a:rPr>
              <a:t> </a:t>
            </a:r>
            <a:r>
              <a:rPr lang="fr-FR" sz="2400" dirty="0" err="1">
                <a:solidFill>
                  <a:srgbClr val="252525"/>
                </a:solidFill>
                <a:effectLst/>
                <a:latin typeface="Times New Roman" panose="02020603050405020304" pitchFamily="18" charset="0"/>
                <a:ea typeface="Calibri" panose="020F0502020204030204" pitchFamily="34" charset="0"/>
              </a:rPr>
              <a:t>toves</a:t>
            </a:r>
            <a:endParaRPr lang="fr-FR" sz="2400" dirty="0">
              <a:effectLst/>
              <a:latin typeface="Times New Roman" panose="02020603050405020304" pitchFamily="18" charset="0"/>
              <a:ea typeface="Calibri" panose="020F0502020204030204" pitchFamily="34" charset="0"/>
            </a:endParaRPr>
          </a:p>
          <a:p>
            <a:pPr marL="0" indent="0">
              <a:spcBef>
                <a:spcPts val="600"/>
              </a:spcBef>
              <a:buNone/>
            </a:pPr>
            <a:r>
              <a:rPr lang="fr-FR" sz="2400" dirty="0">
                <a:solidFill>
                  <a:srgbClr val="252525"/>
                </a:solidFill>
                <a:effectLst/>
                <a:latin typeface="Times New Roman" panose="02020603050405020304" pitchFamily="18" charset="0"/>
                <a:ea typeface="Calibri" panose="020F0502020204030204" pitchFamily="34" charset="0"/>
              </a:rPr>
              <a:t>		</a:t>
            </a:r>
            <a:r>
              <a:rPr lang="fr-FR" sz="2400" dirty="0">
                <a:solidFill>
                  <a:schemeClr val="accent1"/>
                </a:solidFill>
                <a:effectLst/>
                <a:latin typeface="Times New Roman" panose="02020603050405020304" pitchFamily="18" charset="0"/>
                <a:ea typeface="Calibri" panose="020F0502020204030204" pitchFamily="34" charset="0"/>
              </a:rPr>
              <a:t>Sur l’</a:t>
            </a:r>
            <a:r>
              <a:rPr lang="fr-FR" sz="2400" dirty="0" err="1">
                <a:solidFill>
                  <a:srgbClr val="252525"/>
                </a:solidFill>
                <a:effectLst/>
                <a:latin typeface="Times New Roman" panose="02020603050405020304" pitchFamily="18" charset="0"/>
                <a:ea typeface="Calibri" panose="020F0502020204030204" pitchFamily="34" charset="0"/>
              </a:rPr>
              <a:t>alloinde</a:t>
            </a:r>
            <a:r>
              <a:rPr lang="fr-FR" sz="2400" dirty="0">
                <a:solidFill>
                  <a:srgbClr val="252525"/>
                </a:solidFill>
                <a:effectLst/>
                <a:latin typeface="Times New Roman" panose="02020603050405020304" pitchFamily="18" charset="0"/>
                <a:ea typeface="Calibri" panose="020F0502020204030204" pitchFamily="34" charset="0"/>
              </a:rPr>
              <a:t> gyraient </a:t>
            </a:r>
            <a:r>
              <a:rPr lang="fr-FR" sz="2400" dirty="0">
                <a:solidFill>
                  <a:schemeClr val="accent1"/>
                </a:solidFill>
                <a:effectLst/>
                <a:latin typeface="Times New Roman" panose="02020603050405020304" pitchFamily="18" charset="0"/>
                <a:ea typeface="Calibri" panose="020F0502020204030204" pitchFamily="34" charset="0"/>
              </a:rPr>
              <a:t>et</a:t>
            </a:r>
            <a:r>
              <a:rPr lang="fr-FR" sz="2400" dirty="0">
                <a:solidFill>
                  <a:srgbClr val="252525"/>
                </a:solidFill>
                <a:effectLst/>
                <a:latin typeface="Times New Roman" panose="02020603050405020304" pitchFamily="18" charset="0"/>
                <a:ea typeface="Calibri" panose="020F0502020204030204" pitchFamily="34" charset="0"/>
              </a:rPr>
              <a:t> </a:t>
            </a:r>
            <a:r>
              <a:rPr lang="fr-FR" sz="2400" dirty="0" err="1">
                <a:solidFill>
                  <a:srgbClr val="252525"/>
                </a:solidFill>
                <a:effectLst/>
                <a:latin typeface="Times New Roman" panose="02020603050405020304" pitchFamily="18" charset="0"/>
                <a:ea typeface="Calibri" panose="020F0502020204030204" pitchFamily="34" charset="0"/>
              </a:rPr>
              <a:t>vriblaient</a:t>
            </a:r>
            <a:r>
              <a:rPr lang="fr-FR" sz="2400" dirty="0">
                <a:solidFill>
                  <a:srgbClr val="252525"/>
                </a:solidFill>
                <a:effectLst/>
                <a:latin typeface="Times New Roman" panose="02020603050405020304" pitchFamily="18" charset="0"/>
                <a:ea typeface="Calibri" panose="020F0502020204030204" pitchFamily="34" charset="0"/>
              </a:rPr>
              <a:t> ;</a:t>
            </a:r>
            <a:endParaRPr lang="fr-FR" sz="2400" dirty="0">
              <a:effectLst/>
              <a:latin typeface="Times New Roman" panose="02020603050405020304" pitchFamily="18" charset="0"/>
              <a:ea typeface="Calibri" panose="020F0502020204030204" pitchFamily="34" charset="0"/>
            </a:endParaRPr>
          </a:p>
          <a:p>
            <a:pPr marL="0" indent="0">
              <a:spcBef>
                <a:spcPts val="600"/>
              </a:spcBef>
              <a:buNone/>
            </a:pPr>
            <a:r>
              <a:rPr lang="fr-FR" sz="2400" dirty="0">
                <a:solidFill>
                  <a:srgbClr val="252525"/>
                </a:solidFill>
                <a:effectLst/>
                <a:latin typeface="Times New Roman" panose="02020603050405020304" pitchFamily="18" charset="0"/>
                <a:ea typeface="Calibri" panose="020F0502020204030204" pitchFamily="34" charset="0"/>
              </a:rPr>
              <a:t>		</a:t>
            </a:r>
            <a:r>
              <a:rPr lang="fr-FR" sz="2400" dirty="0">
                <a:solidFill>
                  <a:schemeClr val="accent1"/>
                </a:solidFill>
                <a:effectLst/>
                <a:latin typeface="Times New Roman" panose="02020603050405020304" pitchFamily="18" charset="0"/>
                <a:ea typeface="Calibri" panose="020F0502020204030204" pitchFamily="34" charset="0"/>
              </a:rPr>
              <a:t>Tout</a:t>
            </a:r>
            <a:r>
              <a:rPr lang="fr-FR" sz="2400" dirty="0">
                <a:solidFill>
                  <a:srgbClr val="252525"/>
                </a:solidFill>
                <a:effectLst/>
                <a:latin typeface="Times New Roman" panose="02020603050405020304" pitchFamily="18" charset="0"/>
                <a:ea typeface="Calibri" panose="020F0502020204030204" pitchFamily="34" charset="0"/>
              </a:rPr>
              <a:t> </a:t>
            </a:r>
            <a:r>
              <a:rPr lang="fr-FR" sz="2400" dirty="0" err="1">
                <a:solidFill>
                  <a:srgbClr val="252525"/>
                </a:solidFill>
                <a:effectLst/>
                <a:latin typeface="Times New Roman" panose="02020603050405020304" pitchFamily="18" charset="0"/>
                <a:ea typeface="Calibri" panose="020F0502020204030204" pitchFamily="34" charset="0"/>
              </a:rPr>
              <a:t>flivoreux</a:t>
            </a:r>
            <a:r>
              <a:rPr lang="fr-FR" sz="2400" dirty="0">
                <a:solidFill>
                  <a:srgbClr val="252525"/>
                </a:solidFill>
                <a:effectLst/>
                <a:latin typeface="Times New Roman" panose="02020603050405020304" pitchFamily="18" charset="0"/>
                <a:ea typeface="Calibri" panose="020F0502020204030204" pitchFamily="34" charset="0"/>
              </a:rPr>
              <a:t> </a:t>
            </a:r>
            <a:r>
              <a:rPr lang="fr-FR" sz="2400" dirty="0">
                <a:solidFill>
                  <a:schemeClr val="accent1"/>
                </a:solidFill>
                <a:effectLst/>
                <a:latin typeface="Times New Roman" panose="02020603050405020304" pitchFamily="18" charset="0"/>
                <a:ea typeface="Calibri" panose="020F0502020204030204" pitchFamily="34" charset="0"/>
              </a:rPr>
              <a:t>étaient les </a:t>
            </a:r>
            <a:r>
              <a:rPr lang="fr-FR" sz="2400" dirty="0" err="1">
                <a:solidFill>
                  <a:srgbClr val="252525"/>
                </a:solidFill>
                <a:effectLst/>
                <a:latin typeface="Times New Roman" panose="02020603050405020304" pitchFamily="18" charset="0"/>
                <a:ea typeface="Calibri" panose="020F0502020204030204" pitchFamily="34" charset="0"/>
              </a:rPr>
              <a:t>borogoves</a:t>
            </a:r>
            <a:r>
              <a:rPr lang="fr-FR" sz="2400" dirty="0">
                <a:solidFill>
                  <a:srgbClr val="252525"/>
                </a:solidFill>
                <a:effectLst/>
                <a:latin typeface="Times New Roman" panose="02020603050405020304" pitchFamily="18" charset="0"/>
                <a:ea typeface="Calibri" panose="020F0502020204030204" pitchFamily="34" charset="0"/>
              </a:rPr>
              <a:t> ;</a:t>
            </a:r>
            <a:endParaRPr lang="fr-FR" sz="2400" dirty="0">
              <a:effectLst/>
              <a:latin typeface="Times New Roman" panose="02020603050405020304" pitchFamily="18" charset="0"/>
              <a:ea typeface="Calibri" panose="020F0502020204030204" pitchFamily="34" charset="0"/>
            </a:endParaRPr>
          </a:p>
          <a:p>
            <a:pPr marL="0" indent="0">
              <a:spcBef>
                <a:spcPts val="600"/>
              </a:spcBef>
              <a:buNone/>
            </a:pPr>
            <a:r>
              <a:rPr lang="fr-FR" sz="2400" dirty="0">
                <a:solidFill>
                  <a:srgbClr val="252525"/>
                </a:solidFill>
                <a:effectLst/>
                <a:latin typeface="Times New Roman" panose="02020603050405020304" pitchFamily="18" charset="0"/>
                <a:ea typeface="Calibri" panose="020F0502020204030204" pitchFamily="34" charset="0"/>
              </a:rPr>
              <a:t>		</a:t>
            </a:r>
            <a:r>
              <a:rPr lang="fr-FR" sz="2400" dirty="0">
                <a:solidFill>
                  <a:schemeClr val="accent1"/>
                </a:solidFill>
                <a:effectLst/>
                <a:latin typeface="Times New Roman" panose="02020603050405020304" pitchFamily="18" charset="0"/>
                <a:ea typeface="Calibri" panose="020F0502020204030204" pitchFamily="34" charset="0"/>
              </a:rPr>
              <a:t>Les</a:t>
            </a:r>
            <a:r>
              <a:rPr lang="fr-FR" sz="2400" dirty="0">
                <a:solidFill>
                  <a:srgbClr val="252525"/>
                </a:solidFill>
                <a:effectLst/>
                <a:latin typeface="Times New Roman" panose="02020603050405020304" pitchFamily="18" charset="0"/>
                <a:ea typeface="Calibri" panose="020F0502020204030204" pitchFamily="34" charset="0"/>
              </a:rPr>
              <a:t> </a:t>
            </a:r>
            <a:r>
              <a:rPr lang="fr-FR" sz="2400" dirty="0" err="1">
                <a:solidFill>
                  <a:srgbClr val="252525"/>
                </a:solidFill>
                <a:effectLst/>
                <a:latin typeface="Times New Roman" panose="02020603050405020304" pitchFamily="18" charset="0"/>
                <a:ea typeface="Calibri" panose="020F0502020204030204" pitchFamily="34" charset="0"/>
              </a:rPr>
              <a:t>vergons</a:t>
            </a:r>
            <a:r>
              <a:rPr lang="fr-FR" sz="2400" dirty="0">
                <a:solidFill>
                  <a:srgbClr val="252525"/>
                </a:solidFill>
                <a:effectLst/>
                <a:latin typeface="Times New Roman" panose="02020603050405020304" pitchFamily="18" charset="0"/>
                <a:ea typeface="Calibri" panose="020F0502020204030204" pitchFamily="34" charset="0"/>
              </a:rPr>
              <a:t> </a:t>
            </a:r>
            <a:r>
              <a:rPr lang="fr-FR" sz="2400" dirty="0" err="1">
                <a:solidFill>
                  <a:srgbClr val="252525"/>
                </a:solidFill>
                <a:effectLst/>
                <a:latin typeface="Times New Roman" panose="02020603050405020304" pitchFamily="18" charset="0"/>
                <a:ea typeface="Calibri" panose="020F0502020204030204" pitchFamily="34" charset="0"/>
              </a:rPr>
              <a:t>fourgus</a:t>
            </a:r>
            <a:r>
              <a:rPr lang="fr-FR" sz="2400" dirty="0">
                <a:solidFill>
                  <a:srgbClr val="252525"/>
                </a:solidFill>
                <a:effectLst/>
                <a:latin typeface="Times New Roman" panose="02020603050405020304" pitchFamily="18" charset="0"/>
                <a:ea typeface="Calibri" panose="020F0502020204030204" pitchFamily="34" charset="0"/>
              </a:rPr>
              <a:t> </a:t>
            </a:r>
            <a:r>
              <a:rPr lang="fr-FR" sz="2400" dirty="0" err="1">
                <a:solidFill>
                  <a:srgbClr val="252525"/>
                </a:solidFill>
                <a:effectLst/>
                <a:latin typeface="Times New Roman" panose="02020603050405020304" pitchFamily="18" charset="0"/>
                <a:ea typeface="Calibri" panose="020F0502020204030204" pitchFamily="34" charset="0"/>
              </a:rPr>
              <a:t>bourniflaient</a:t>
            </a:r>
            <a:r>
              <a:rPr lang="fr-FR" sz="2400" dirty="0">
                <a:solidFill>
                  <a:srgbClr val="252525"/>
                </a:solidFill>
                <a:effectLst/>
                <a:latin typeface="Times New Roman" panose="02020603050405020304" pitchFamily="18" charset="0"/>
                <a:ea typeface="Calibri" panose="020F0502020204030204" pitchFamily="34" charset="0"/>
              </a:rPr>
              <a:t>.</a:t>
            </a:r>
            <a:endParaRPr lang="fr-FR" sz="2400" dirty="0">
              <a:effectLst/>
              <a:latin typeface="Times New Roman" panose="02020603050405020304" pitchFamily="18" charset="0"/>
              <a:ea typeface="Calibri" panose="020F0502020204030204" pitchFamily="34" charset="0"/>
            </a:endParaRPr>
          </a:p>
          <a:p>
            <a:pPr marL="0" indent="0">
              <a:buNone/>
            </a:pPr>
            <a:endParaRPr lang="fr-FR" dirty="0"/>
          </a:p>
        </p:txBody>
      </p:sp>
    </p:spTree>
    <p:extLst>
      <p:ext uri="{BB962C8B-B14F-4D97-AF65-F5344CB8AC3E}">
        <p14:creationId xmlns:p14="http://schemas.microsoft.com/office/powerpoint/2010/main" val="13432477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CBD74D4-AD6A-E4AB-B117-33924736C47B}"/>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649D9D71-A47E-0D1C-811C-77C655424AB2}"/>
              </a:ext>
            </a:extLst>
          </p:cNvPr>
          <p:cNvSpPr>
            <a:spLocks noGrp="1"/>
          </p:cNvSpPr>
          <p:nvPr>
            <p:ph idx="1"/>
          </p:nvPr>
        </p:nvSpPr>
        <p:spPr/>
        <p:txBody>
          <a:bodyPr/>
          <a:lstStyle/>
          <a:p>
            <a:pPr marL="0" indent="0">
              <a:spcBef>
                <a:spcPts val="600"/>
              </a:spcBef>
              <a:buNone/>
            </a:pPr>
            <a:endParaRPr lang="fr-FR" sz="2400" dirty="0">
              <a:solidFill>
                <a:srgbClr val="252525"/>
              </a:solidFill>
              <a:effectLst/>
              <a:latin typeface="Times New Roman" panose="02020603050405020304" pitchFamily="18" charset="0"/>
              <a:ea typeface="Calibri" panose="020F0502020204030204" pitchFamily="34" charset="0"/>
            </a:endParaRPr>
          </a:p>
          <a:p>
            <a:pPr marL="0" indent="0">
              <a:spcBef>
                <a:spcPts val="600"/>
              </a:spcBef>
              <a:buNone/>
            </a:pPr>
            <a:endParaRPr lang="fr-FR" sz="2400" dirty="0">
              <a:solidFill>
                <a:srgbClr val="252525"/>
              </a:solidFill>
              <a:latin typeface="Times New Roman" panose="02020603050405020304" pitchFamily="18" charset="0"/>
              <a:ea typeface="Calibri" panose="020F0502020204030204" pitchFamily="34" charset="0"/>
            </a:endParaRPr>
          </a:p>
          <a:p>
            <a:pPr marL="0" indent="0">
              <a:spcBef>
                <a:spcPts val="600"/>
              </a:spcBef>
              <a:buNone/>
            </a:pPr>
            <a:r>
              <a:rPr lang="fr-FR" sz="2400" dirty="0">
                <a:solidFill>
                  <a:srgbClr val="252525"/>
                </a:solidFill>
                <a:effectLst/>
                <a:latin typeface="Times New Roman" panose="02020603050405020304" pitchFamily="18" charset="0"/>
                <a:ea typeface="Calibri" panose="020F0502020204030204" pitchFamily="34" charset="0"/>
              </a:rPr>
              <a:t>		</a:t>
            </a:r>
          </a:p>
          <a:p>
            <a:pPr marL="0" indent="0">
              <a:spcBef>
                <a:spcPts val="600"/>
              </a:spcBef>
              <a:buNone/>
            </a:pPr>
            <a:endParaRPr lang="fr-FR" sz="2400" dirty="0">
              <a:solidFill>
                <a:srgbClr val="252525"/>
              </a:solidFill>
              <a:latin typeface="Times New Roman" panose="02020603050405020304" pitchFamily="18" charset="0"/>
              <a:ea typeface="Calibri" panose="020F0502020204030204" pitchFamily="34" charset="0"/>
            </a:endParaRPr>
          </a:p>
          <a:p>
            <a:pPr marL="0" indent="0">
              <a:spcBef>
                <a:spcPts val="600"/>
              </a:spcBef>
              <a:buNone/>
            </a:pPr>
            <a:endParaRPr lang="fr-FR" sz="2400" dirty="0">
              <a:solidFill>
                <a:srgbClr val="252525"/>
              </a:solidFill>
              <a:effectLst/>
              <a:latin typeface="Times New Roman" panose="02020603050405020304" pitchFamily="18" charset="0"/>
              <a:ea typeface="Calibri" panose="020F0502020204030204" pitchFamily="34" charset="0"/>
            </a:endParaRPr>
          </a:p>
          <a:p>
            <a:pPr marL="0" indent="0">
              <a:spcBef>
                <a:spcPts val="600"/>
              </a:spcBef>
              <a:buNone/>
            </a:pPr>
            <a:r>
              <a:rPr lang="fr-FR" sz="2400" dirty="0">
                <a:solidFill>
                  <a:srgbClr val="252525"/>
                </a:solidFill>
                <a:effectLst/>
                <a:latin typeface="Times New Roman" panose="02020603050405020304" pitchFamily="18" charset="0"/>
                <a:ea typeface="Calibri" panose="020F0502020204030204" pitchFamily="34" charset="0"/>
              </a:rPr>
              <a:t>		Les </a:t>
            </a:r>
            <a:r>
              <a:rPr lang="fr-FR" sz="2400" dirty="0" err="1">
                <a:solidFill>
                  <a:srgbClr val="252525"/>
                </a:solidFill>
                <a:effectLst/>
                <a:latin typeface="Times New Roman" panose="02020603050405020304" pitchFamily="18" charset="0"/>
                <a:ea typeface="Calibri" panose="020F0502020204030204" pitchFamily="34" charset="0"/>
              </a:rPr>
              <a:t>vergons</a:t>
            </a:r>
            <a:r>
              <a:rPr lang="fr-FR" sz="2400" dirty="0">
                <a:solidFill>
                  <a:srgbClr val="252525"/>
                </a:solidFill>
                <a:effectLst/>
                <a:latin typeface="Times New Roman" panose="02020603050405020304" pitchFamily="18" charset="0"/>
                <a:ea typeface="Calibri" panose="020F0502020204030204" pitchFamily="34" charset="0"/>
              </a:rPr>
              <a:t> </a:t>
            </a:r>
            <a:r>
              <a:rPr lang="fr-FR" sz="2400" dirty="0" err="1">
                <a:solidFill>
                  <a:srgbClr val="252525"/>
                </a:solidFill>
                <a:effectLst/>
                <a:latin typeface="Times New Roman" panose="02020603050405020304" pitchFamily="18" charset="0"/>
                <a:ea typeface="Calibri" panose="020F0502020204030204" pitchFamily="34" charset="0"/>
              </a:rPr>
              <a:t>fourgus</a:t>
            </a:r>
            <a:r>
              <a:rPr lang="fr-FR" sz="2400" dirty="0">
                <a:solidFill>
                  <a:srgbClr val="252525"/>
                </a:solidFill>
                <a:effectLst/>
                <a:latin typeface="Times New Roman" panose="02020603050405020304" pitchFamily="18" charset="0"/>
                <a:ea typeface="Calibri" panose="020F0502020204030204" pitchFamily="34" charset="0"/>
              </a:rPr>
              <a:t> </a:t>
            </a:r>
            <a:r>
              <a:rPr lang="fr-FR" sz="2400" dirty="0" err="1">
                <a:solidFill>
                  <a:srgbClr val="252525"/>
                </a:solidFill>
                <a:effectLst/>
                <a:latin typeface="Times New Roman" panose="02020603050405020304" pitchFamily="18" charset="0"/>
                <a:ea typeface="Calibri" panose="020F0502020204030204" pitchFamily="34" charset="0"/>
              </a:rPr>
              <a:t>bourniflaient</a:t>
            </a:r>
            <a:r>
              <a:rPr lang="fr-FR" sz="2400" dirty="0">
                <a:solidFill>
                  <a:srgbClr val="252525"/>
                </a:solidFill>
                <a:effectLst/>
                <a:latin typeface="Times New Roman" panose="02020603050405020304" pitchFamily="18" charset="0"/>
                <a:ea typeface="Calibri" panose="020F0502020204030204" pitchFamily="34" charset="0"/>
              </a:rPr>
              <a:t>.</a:t>
            </a:r>
            <a:endParaRPr lang="fr-FR" sz="2400" dirty="0">
              <a:effectLst/>
              <a:latin typeface="Times New Roman" panose="02020603050405020304" pitchFamily="18" charset="0"/>
              <a:ea typeface="Calibri" panose="020F0502020204030204" pitchFamily="34" charset="0"/>
            </a:endParaRPr>
          </a:p>
          <a:p>
            <a:pPr marL="0" indent="0">
              <a:buNone/>
            </a:pPr>
            <a:endParaRPr lang="fr-FR" dirty="0"/>
          </a:p>
        </p:txBody>
      </p:sp>
    </p:spTree>
    <p:extLst>
      <p:ext uri="{BB962C8B-B14F-4D97-AF65-F5344CB8AC3E}">
        <p14:creationId xmlns:p14="http://schemas.microsoft.com/office/powerpoint/2010/main" val="20968691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CBD74D4-AD6A-E4AB-B117-33924736C47B}"/>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649D9D71-A47E-0D1C-811C-77C655424AB2}"/>
              </a:ext>
            </a:extLst>
          </p:cNvPr>
          <p:cNvSpPr>
            <a:spLocks noGrp="1"/>
          </p:cNvSpPr>
          <p:nvPr>
            <p:ph idx="1"/>
          </p:nvPr>
        </p:nvSpPr>
        <p:spPr/>
        <p:txBody>
          <a:bodyPr/>
          <a:lstStyle/>
          <a:p>
            <a:pPr marL="0" indent="0">
              <a:spcBef>
                <a:spcPts val="600"/>
              </a:spcBef>
              <a:buNone/>
            </a:pPr>
            <a:endParaRPr lang="fr-FR" sz="2400" dirty="0">
              <a:solidFill>
                <a:srgbClr val="252525"/>
              </a:solidFill>
              <a:effectLst/>
              <a:latin typeface="Times New Roman" panose="02020603050405020304" pitchFamily="18" charset="0"/>
              <a:ea typeface="Calibri" panose="020F0502020204030204" pitchFamily="34" charset="0"/>
            </a:endParaRPr>
          </a:p>
          <a:p>
            <a:pPr marL="0" indent="0">
              <a:spcBef>
                <a:spcPts val="600"/>
              </a:spcBef>
              <a:buNone/>
            </a:pPr>
            <a:endParaRPr lang="fr-FR" sz="2400" dirty="0">
              <a:solidFill>
                <a:srgbClr val="252525"/>
              </a:solidFill>
              <a:latin typeface="Times New Roman" panose="02020603050405020304" pitchFamily="18" charset="0"/>
              <a:ea typeface="Calibri" panose="020F0502020204030204" pitchFamily="34" charset="0"/>
            </a:endParaRPr>
          </a:p>
          <a:p>
            <a:pPr marL="0" indent="0">
              <a:spcBef>
                <a:spcPts val="600"/>
              </a:spcBef>
              <a:buNone/>
            </a:pPr>
            <a:r>
              <a:rPr lang="fr-FR" sz="2400" dirty="0">
                <a:solidFill>
                  <a:srgbClr val="252525"/>
                </a:solidFill>
                <a:effectLst/>
                <a:latin typeface="Times New Roman" panose="02020603050405020304" pitchFamily="18" charset="0"/>
                <a:ea typeface="Calibri" panose="020F0502020204030204" pitchFamily="34" charset="0"/>
              </a:rPr>
              <a:t>		</a:t>
            </a:r>
          </a:p>
          <a:p>
            <a:pPr marL="0" indent="0">
              <a:spcBef>
                <a:spcPts val="600"/>
              </a:spcBef>
              <a:buNone/>
            </a:pPr>
            <a:r>
              <a:rPr lang="fr-FR" sz="2400" dirty="0">
                <a:solidFill>
                  <a:srgbClr val="252525"/>
                </a:solidFill>
                <a:effectLst/>
                <a:latin typeface="Times New Roman" panose="02020603050405020304" pitchFamily="18" charset="0"/>
                <a:ea typeface="Calibri" panose="020F0502020204030204" pitchFamily="34" charset="0"/>
              </a:rPr>
              <a:t>		</a:t>
            </a:r>
          </a:p>
          <a:p>
            <a:pPr marL="0" indent="0">
              <a:spcBef>
                <a:spcPts val="600"/>
              </a:spcBef>
              <a:buNone/>
            </a:pPr>
            <a:r>
              <a:rPr lang="fr-FR" sz="2400" dirty="0">
                <a:solidFill>
                  <a:srgbClr val="252525"/>
                </a:solidFill>
                <a:effectLst/>
                <a:latin typeface="Times New Roman" panose="02020603050405020304" pitchFamily="18" charset="0"/>
                <a:ea typeface="Calibri" panose="020F0502020204030204" pitchFamily="34" charset="0"/>
              </a:rPr>
              <a:t>		Tout </a:t>
            </a:r>
            <a:r>
              <a:rPr lang="fr-FR" sz="2400" dirty="0" err="1">
                <a:solidFill>
                  <a:srgbClr val="252525"/>
                </a:solidFill>
                <a:effectLst/>
                <a:latin typeface="Times New Roman" panose="02020603050405020304" pitchFamily="18" charset="0"/>
                <a:ea typeface="Calibri" panose="020F0502020204030204" pitchFamily="34" charset="0"/>
              </a:rPr>
              <a:t>flivoreux</a:t>
            </a:r>
            <a:r>
              <a:rPr lang="fr-FR" sz="2400" dirty="0">
                <a:solidFill>
                  <a:srgbClr val="252525"/>
                </a:solidFill>
                <a:effectLst/>
                <a:latin typeface="Times New Roman" panose="02020603050405020304" pitchFamily="18" charset="0"/>
                <a:ea typeface="Calibri" panose="020F0502020204030204" pitchFamily="34" charset="0"/>
              </a:rPr>
              <a:t> étaient les </a:t>
            </a:r>
            <a:r>
              <a:rPr lang="fr-FR" sz="2400" dirty="0" err="1">
                <a:solidFill>
                  <a:srgbClr val="252525"/>
                </a:solidFill>
                <a:effectLst/>
                <a:latin typeface="Times New Roman" panose="02020603050405020304" pitchFamily="18" charset="0"/>
                <a:ea typeface="Calibri" panose="020F0502020204030204" pitchFamily="34" charset="0"/>
              </a:rPr>
              <a:t>borogoves</a:t>
            </a:r>
            <a:r>
              <a:rPr lang="fr-FR" sz="2400" dirty="0">
                <a:solidFill>
                  <a:srgbClr val="252525"/>
                </a:solidFill>
                <a:effectLst/>
                <a:latin typeface="Times New Roman" panose="02020603050405020304" pitchFamily="18" charset="0"/>
                <a:ea typeface="Calibri" panose="020F0502020204030204" pitchFamily="34" charset="0"/>
              </a:rPr>
              <a:t> ;</a:t>
            </a:r>
            <a:endParaRPr lang="fr-FR" sz="2400" dirty="0">
              <a:effectLst/>
              <a:latin typeface="Times New Roman" panose="02020603050405020304" pitchFamily="18" charset="0"/>
              <a:ea typeface="Calibri" panose="020F0502020204030204" pitchFamily="34" charset="0"/>
            </a:endParaRPr>
          </a:p>
          <a:p>
            <a:pPr marL="0" indent="0">
              <a:spcBef>
                <a:spcPts val="600"/>
              </a:spcBef>
              <a:buNone/>
            </a:pPr>
            <a:r>
              <a:rPr lang="fr-FR" sz="2400" dirty="0">
                <a:solidFill>
                  <a:srgbClr val="252525"/>
                </a:solidFill>
                <a:effectLst/>
                <a:latin typeface="Times New Roman" panose="02020603050405020304" pitchFamily="18" charset="0"/>
                <a:ea typeface="Calibri" panose="020F0502020204030204" pitchFamily="34" charset="0"/>
              </a:rPr>
              <a:t>		</a:t>
            </a:r>
            <a:r>
              <a:rPr lang="fr-FR" sz="2400" dirty="0">
                <a:solidFill>
                  <a:srgbClr val="00B050"/>
                </a:solidFill>
                <a:effectLst/>
                <a:latin typeface="Times New Roman" panose="02020603050405020304" pitchFamily="18" charset="0"/>
                <a:ea typeface="Calibri" panose="020F0502020204030204" pitchFamily="34" charset="0"/>
              </a:rPr>
              <a:t>Les </a:t>
            </a:r>
            <a:r>
              <a:rPr lang="fr-FR" sz="2400" dirty="0" err="1">
                <a:solidFill>
                  <a:srgbClr val="00B050"/>
                </a:solidFill>
                <a:effectLst/>
                <a:latin typeface="Times New Roman" panose="02020603050405020304" pitchFamily="18" charset="0"/>
                <a:ea typeface="Calibri" panose="020F0502020204030204" pitchFamily="34" charset="0"/>
              </a:rPr>
              <a:t>vergons</a:t>
            </a:r>
            <a:r>
              <a:rPr lang="fr-FR" sz="2400" dirty="0">
                <a:solidFill>
                  <a:srgbClr val="00B050"/>
                </a:solidFill>
                <a:effectLst/>
                <a:latin typeface="Times New Roman" panose="02020603050405020304" pitchFamily="18" charset="0"/>
                <a:ea typeface="Calibri" panose="020F0502020204030204" pitchFamily="34" charset="0"/>
              </a:rPr>
              <a:t> </a:t>
            </a:r>
            <a:r>
              <a:rPr lang="fr-FR" sz="2400" dirty="0" err="1">
                <a:solidFill>
                  <a:srgbClr val="00B050"/>
                </a:solidFill>
                <a:effectLst/>
                <a:latin typeface="Times New Roman" panose="02020603050405020304" pitchFamily="18" charset="0"/>
                <a:ea typeface="Calibri" panose="020F0502020204030204" pitchFamily="34" charset="0"/>
              </a:rPr>
              <a:t>fourgus</a:t>
            </a:r>
            <a:r>
              <a:rPr lang="fr-FR" sz="2400" dirty="0">
                <a:solidFill>
                  <a:srgbClr val="00B050"/>
                </a:solidFill>
                <a:effectLst/>
                <a:latin typeface="Times New Roman" panose="02020603050405020304" pitchFamily="18" charset="0"/>
                <a:ea typeface="Calibri" panose="020F0502020204030204" pitchFamily="34" charset="0"/>
              </a:rPr>
              <a:t> </a:t>
            </a:r>
            <a:r>
              <a:rPr lang="fr-FR" sz="2400" dirty="0">
                <a:solidFill>
                  <a:srgbClr val="252525"/>
                </a:solidFill>
                <a:effectLst/>
                <a:latin typeface="Times New Roman" panose="02020603050405020304" pitchFamily="18" charset="0"/>
                <a:ea typeface="Calibri" panose="020F0502020204030204" pitchFamily="34" charset="0"/>
              </a:rPr>
              <a:t>// </a:t>
            </a:r>
            <a:r>
              <a:rPr lang="fr-FR" sz="2400" dirty="0" err="1">
                <a:solidFill>
                  <a:srgbClr val="FF0000"/>
                </a:solidFill>
                <a:effectLst/>
                <a:latin typeface="Times New Roman" panose="02020603050405020304" pitchFamily="18" charset="0"/>
                <a:ea typeface="Calibri" panose="020F0502020204030204" pitchFamily="34" charset="0"/>
              </a:rPr>
              <a:t>bourniflaient</a:t>
            </a:r>
            <a:r>
              <a:rPr lang="fr-FR" sz="2400" dirty="0">
                <a:solidFill>
                  <a:srgbClr val="FF0000"/>
                </a:solidFill>
                <a:effectLst/>
                <a:latin typeface="Times New Roman" panose="02020603050405020304" pitchFamily="18" charset="0"/>
                <a:ea typeface="Calibri" panose="020F0502020204030204" pitchFamily="34" charset="0"/>
              </a:rPr>
              <a:t>.</a:t>
            </a:r>
          </a:p>
          <a:p>
            <a:pPr marL="0" indent="0">
              <a:buNone/>
            </a:pPr>
            <a:endParaRPr lang="fr-FR" dirty="0"/>
          </a:p>
        </p:txBody>
      </p:sp>
    </p:spTree>
    <p:extLst>
      <p:ext uri="{BB962C8B-B14F-4D97-AF65-F5344CB8AC3E}">
        <p14:creationId xmlns:p14="http://schemas.microsoft.com/office/powerpoint/2010/main" val="32781448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CBD74D4-AD6A-E4AB-B117-33924736C47B}"/>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649D9D71-A47E-0D1C-811C-77C655424AB2}"/>
              </a:ext>
            </a:extLst>
          </p:cNvPr>
          <p:cNvSpPr>
            <a:spLocks noGrp="1"/>
          </p:cNvSpPr>
          <p:nvPr>
            <p:ph idx="1"/>
          </p:nvPr>
        </p:nvSpPr>
        <p:spPr/>
        <p:txBody>
          <a:bodyPr/>
          <a:lstStyle/>
          <a:p>
            <a:pPr marL="0" indent="0">
              <a:spcBef>
                <a:spcPts val="600"/>
              </a:spcBef>
              <a:buNone/>
            </a:pPr>
            <a:endParaRPr lang="fr-FR" sz="2400" dirty="0">
              <a:solidFill>
                <a:srgbClr val="252525"/>
              </a:solidFill>
              <a:effectLst/>
              <a:latin typeface="Times New Roman" panose="02020603050405020304" pitchFamily="18" charset="0"/>
              <a:ea typeface="Calibri" panose="020F0502020204030204" pitchFamily="34" charset="0"/>
            </a:endParaRPr>
          </a:p>
          <a:p>
            <a:pPr marL="0" indent="0">
              <a:spcBef>
                <a:spcPts val="600"/>
              </a:spcBef>
              <a:buNone/>
            </a:pPr>
            <a:endParaRPr lang="fr-FR" sz="2400" dirty="0">
              <a:solidFill>
                <a:srgbClr val="252525"/>
              </a:solidFill>
              <a:latin typeface="Times New Roman" panose="02020603050405020304" pitchFamily="18" charset="0"/>
              <a:ea typeface="Calibri" panose="020F0502020204030204" pitchFamily="34" charset="0"/>
            </a:endParaRPr>
          </a:p>
          <a:p>
            <a:pPr marL="0" indent="0">
              <a:spcBef>
                <a:spcPts val="600"/>
              </a:spcBef>
              <a:buNone/>
            </a:pPr>
            <a:r>
              <a:rPr lang="fr-FR" sz="2400" dirty="0">
                <a:solidFill>
                  <a:srgbClr val="252525"/>
                </a:solidFill>
                <a:effectLst/>
                <a:latin typeface="Times New Roman" panose="02020603050405020304" pitchFamily="18" charset="0"/>
                <a:ea typeface="Calibri" panose="020F0502020204030204" pitchFamily="34" charset="0"/>
              </a:rPr>
              <a:t>		Les </a:t>
            </a:r>
            <a:r>
              <a:rPr lang="fr-FR" sz="2400" dirty="0" err="1">
                <a:solidFill>
                  <a:srgbClr val="252525"/>
                </a:solidFill>
                <a:effectLst/>
                <a:latin typeface="Times New Roman" panose="02020603050405020304" pitchFamily="18" charset="0"/>
                <a:ea typeface="Calibri" panose="020F0502020204030204" pitchFamily="34" charset="0"/>
              </a:rPr>
              <a:t>slictueux</a:t>
            </a:r>
            <a:r>
              <a:rPr lang="fr-FR" sz="2400" dirty="0">
                <a:solidFill>
                  <a:srgbClr val="252525"/>
                </a:solidFill>
                <a:effectLst/>
                <a:latin typeface="Times New Roman" panose="02020603050405020304" pitchFamily="18" charset="0"/>
                <a:ea typeface="Calibri" panose="020F0502020204030204" pitchFamily="34" charset="0"/>
              </a:rPr>
              <a:t> </a:t>
            </a:r>
            <a:r>
              <a:rPr lang="fr-FR" sz="2400" dirty="0" err="1">
                <a:solidFill>
                  <a:srgbClr val="252525"/>
                </a:solidFill>
                <a:effectLst/>
                <a:latin typeface="Times New Roman" panose="02020603050405020304" pitchFamily="18" charset="0"/>
                <a:ea typeface="Calibri" panose="020F0502020204030204" pitchFamily="34" charset="0"/>
              </a:rPr>
              <a:t>toves</a:t>
            </a:r>
            <a:r>
              <a:rPr lang="fr-FR" sz="2400" dirty="0">
                <a:latin typeface="Times New Roman" panose="02020603050405020304" pitchFamily="18" charset="0"/>
                <a:ea typeface="Calibri" panose="020F0502020204030204" pitchFamily="34" charset="0"/>
              </a:rPr>
              <a:t> s</a:t>
            </a:r>
            <a:r>
              <a:rPr lang="fr-FR" sz="2400" dirty="0">
                <a:solidFill>
                  <a:srgbClr val="252525"/>
                </a:solidFill>
                <a:effectLst/>
                <a:latin typeface="Times New Roman" panose="02020603050405020304" pitchFamily="18" charset="0"/>
                <a:ea typeface="Calibri" panose="020F0502020204030204" pitchFamily="34" charset="0"/>
              </a:rPr>
              <a:t>ur l’</a:t>
            </a:r>
            <a:r>
              <a:rPr lang="fr-FR" sz="2400" dirty="0" err="1">
                <a:solidFill>
                  <a:srgbClr val="252525"/>
                </a:solidFill>
                <a:effectLst/>
                <a:latin typeface="Times New Roman" panose="02020603050405020304" pitchFamily="18" charset="0"/>
                <a:ea typeface="Calibri" panose="020F0502020204030204" pitchFamily="34" charset="0"/>
              </a:rPr>
              <a:t>alloinde</a:t>
            </a:r>
            <a:r>
              <a:rPr lang="fr-FR" sz="2400" dirty="0">
                <a:solidFill>
                  <a:srgbClr val="252525"/>
                </a:solidFill>
                <a:effectLst/>
                <a:latin typeface="Times New Roman" panose="02020603050405020304" pitchFamily="18" charset="0"/>
                <a:ea typeface="Calibri" panose="020F0502020204030204" pitchFamily="34" charset="0"/>
              </a:rPr>
              <a:t> gyraient et </a:t>
            </a:r>
            <a:r>
              <a:rPr lang="fr-FR" sz="2400" dirty="0" err="1">
                <a:solidFill>
                  <a:srgbClr val="252525"/>
                </a:solidFill>
                <a:effectLst/>
                <a:latin typeface="Times New Roman" panose="02020603050405020304" pitchFamily="18" charset="0"/>
                <a:ea typeface="Calibri" panose="020F0502020204030204" pitchFamily="34" charset="0"/>
              </a:rPr>
              <a:t>vriblaient</a:t>
            </a:r>
            <a:r>
              <a:rPr lang="fr-FR" sz="2400" dirty="0">
                <a:solidFill>
                  <a:srgbClr val="252525"/>
                </a:solidFill>
                <a:effectLst/>
                <a:latin typeface="Times New Roman" panose="02020603050405020304" pitchFamily="18" charset="0"/>
                <a:ea typeface="Calibri" panose="020F0502020204030204" pitchFamily="34" charset="0"/>
              </a:rPr>
              <a:t> ;</a:t>
            </a:r>
            <a:endParaRPr lang="fr-FR" sz="2400" dirty="0">
              <a:effectLst/>
              <a:latin typeface="Times New Roman" panose="02020603050405020304" pitchFamily="18" charset="0"/>
              <a:ea typeface="Calibri" panose="020F0502020204030204" pitchFamily="34" charset="0"/>
            </a:endParaRPr>
          </a:p>
          <a:p>
            <a:pPr marL="0" indent="0">
              <a:spcBef>
                <a:spcPts val="600"/>
              </a:spcBef>
              <a:buNone/>
            </a:pPr>
            <a:r>
              <a:rPr lang="fr-FR" sz="2400" dirty="0">
                <a:solidFill>
                  <a:srgbClr val="252525"/>
                </a:solidFill>
                <a:effectLst/>
                <a:latin typeface="Times New Roman" panose="02020603050405020304" pitchFamily="18" charset="0"/>
                <a:ea typeface="Calibri" panose="020F0502020204030204" pitchFamily="34" charset="0"/>
              </a:rPr>
              <a:t>		</a:t>
            </a:r>
            <a:r>
              <a:rPr lang="fr-FR" sz="2400" dirty="0">
                <a:solidFill>
                  <a:srgbClr val="FF0000"/>
                </a:solidFill>
                <a:effectLst/>
                <a:latin typeface="Times New Roman" panose="02020603050405020304" pitchFamily="18" charset="0"/>
                <a:ea typeface="Calibri" panose="020F0502020204030204" pitchFamily="34" charset="0"/>
              </a:rPr>
              <a:t>Tout </a:t>
            </a:r>
            <a:r>
              <a:rPr lang="fr-FR" sz="2400" dirty="0" err="1">
                <a:solidFill>
                  <a:srgbClr val="FF0000"/>
                </a:solidFill>
                <a:effectLst/>
                <a:latin typeface="Times New Roman" panose="02020603050405020304" pitchFamily="18" charset="0"/>
                <a:ea typeface="Calibri" panose="020F0502020204030204" pitchFamily="34" charset="0"/>
              </a:rPr>
              <a:t>flivoreux</a:t>
            </a:r>
            <a:r>
              <a:rPr lang="fr-FR" sz="2400" dirty="0">
                <a:solidFill>
                  <a:srgbClr val="FF0000"/>
                </a:solidFill>
                <a:effectLst/>
                <a:latin typeface="Times New Roman" panose="02020603050405020304" pitchFamily="18" charset="0"/>
                <a:ea typeface="Calibri" panose="020F0502020204030204" pitchFamily="34" charset="0"/>
              </a:rPr>
              <a:t> étaient </a:t>
            </a:r>
            <a:r>
              <a:rPr lang="fr-FR" sz="2400" dirty="0">
                <a:solidFill>
                  <a:srgbClr val="252525"/>
                </a:solidFill>
                <a:effectLst/>
                <a:latin typeface="Times New Roman" panose="02020603050405020304" pitchFamily="18" charset="0"/>
                <a:ea typeface="Calibri" panose="020F0502020204030204" pitchFamily="34" charset="0"/>
              </a:rPr>
              <a:t>// </a:t>
            </a:r>
            <a:r>
              <a:rPr lang="fr-FR" sz="2400" dirty="0">
                <a:solidFill>
                  <a:srgbClr val="00B050"/>
                </a:solidFill>
                <a:effectLst/>
                <a:latin typeface="Times New Roman" panose="02020603050405020304" pitchFamily="18" charset="0"/>
                <a:ea typeface="Calibri" panose="020F0502020204030204" pitchFamily="34" charset="0"/>
              </a:rPr>
              <a:t>les </a:t>
            </a:r>
            <a:r>
              <a:rPr lang="fr-FR" sz="2400" dirty="0" err="1">
                <a:solidFill>
                  <a:srgbClr val="00B050"/>
                </a:solidFill>
                <a:effectLst/>
                <a:latin typeface="Times New Roman" panose="02020603050405020304" pitchFamily="18" charset="0"/>
                <a:ea typeface="Calibri" panose="020F0502020204030204" pitchFamily="34" charset="0"/>
              </a:rPr>
              <a:t>borogoves</a:t>
            </a:r>
            <a:r>
              <a:rPr lang="fr-FR" sz="2400" dirty="0">
                <a:solidFill>
                  <a:srgbClr val="00B050"/>
                </a:solidFill>
                <a:effectLst/>
                <a:latin typeface="Times New Roman" panose="02020603050405020304" pitchFamily="18" charset="0"/>
                <a:ea typeface="Calibri" panose="020F0502020204030204" pitchFamily="34" charset="0"/>
              </a:rPr>
              <a:t> </a:t>
            </a:r>
            <a:r>
              <a:rPr lang="fr-FR" sz="2400" dirty="0">
                <a:solidFill>
                  <a:srgbClr val="252525"/>
                </a:solidFill>
                <a:effectLst/>
                <a:latin typeface="Times New Roman" panose="02020603050405020304" pitchFamily="18" charset="0"/>
                <a:ea typeface="Calibri" panose="020F0502020204030204" pitchFamily="34" charset="0"/>
              </a:rPr>
              <a:t>;</a:t>
            </a:r>
            <a:endParaRPr lang="fr-FR" sz="2400" dirty="0">
              <a:effectLst/>
              <a:latin typeface="Times New Roman" panose="02020603050405020304" pitchFamily="18" charset="0"/>
              <a:ea typeface="Calibri" panose="020F0502020204030204" pitchFamily="34" charset="0"/>
            </a:endParaRPr>
          </a:p>
          <a:p>
            <a:pPr marL="0" indent="0">
              <a:spcBef>
                <a:spcPts val="600"/>
              </a:spcBef>
              <a:buNone/>
            </a:pPr>
            <a:r>
              <a:rPr lang="fr-FR" sz="2400" dirty="0">
                <a:solidFill>
                  <a:srgbClr val="252525"/>
                </a:solidFill>
                <a:effectLst/>
                <a:latin typeface="Times New Roman" panose="02020603050405020304" pitchFamily="18" charset="0"/>
                <a:ea typeface="Calibri" panose="020F0502020204030204" pitchFamily="34" charset="0"/>
              </a:rPr>
              <a:t>		</a:t>
            </a:r>
            <a:r>
              <a:rPr lang="fr-FR" sz="2400" dirty="0">
                <a:solidFill>
                  <a:srgbClr val="00B050"/>
                </a:solidFill>
                <a:effectLst/>
                <a:latin typeface="Times New Roman" panose="02020603050405020304" pitchFamily="18" charset="0"/>
                <a:ea typeface="Calibri" panose="020F0502020204030204" pitchFamily="34" charset="0"/>
              </a:rPr>
              <a:t>Les </a:t>
            </a:r>
            <a:r>
              <a:rPr lang="fr-FR" sz="2400" dirty="0" err="1">
                <a:solidFill>
                  <a:srgbClr val="00B050"/>
                </a:solidFill>
                <a:effectLst/>
                <a:latin typeface="Times New Roman" panose="02020603050405020304" pitchFamily="18" charset="0"/>
                <a:ea typeface="Calibri" panose="020F0502020204030204" pitchFamily="34" charset="0"/>
              </a:rPr>
              <a:t>vergons</a:t>
            </a:r>
            <a:r>
              <a:rPr lang="fr-FR" sz="2400" dirty="0">
                <a:solidFill>
                  <a:srgbClr val="00B050"/>
                </a:solidFill>
                <a:effectLst/>
                <a:latin typeface="Times New Roman" panose="02020603050405020304" pitchFamily="18" charset="0"/>
                <a:ea typeface="Calibri" panose="020F0502020204030204" pitchFamily="34" charset="0"/>
              </a:rPr>
              <a:t> </a:t>
            </a:r>
            <a:r>
              <a:rPr lang="fr-FR" sz="2400" dirty="0" err="1">
                <a:solidFill>
                  <a:srgbClr val="00B050"/>
                </a:solidFill>
                <a:effectLst/>
                <a:latin typeface="Times New Roman" panose="02020603050405020304" pitchFamily="18" charset="0"/>
                <a:ea typeface="Calibri" panose="020F0502020204030204" pitchFamily="34" charset="0"/>
              </a:rPr>
              <a:t>fourgus</a:t>
            </a:r>
            <a:r>
              <a:rPr lang="fr-FR" sz="2400" dirty="0">
                <a:solidFill>
                  <a:srgbClr val="00B050"/>
                </a:solidFill>
                <a:effectLst/>
                <a:latin typeface="Times New Roman" panose="02020603050405020304" pitchFamily="18" charset="0"/>
                <a:ea typeface="Calibri" panose="020F0502020204030204" pitchFamily="34" charset="0"/>
              </a:rPr>
              <a:t> </a:t>
            </a:r>
            <a:r>
              <a:rPr lang="fr-FR" sz="2400" dirty="0">
                <a:solidFill>
                  <a:srgbClr val="252525"/>
                </a:solidFill>
                <a:effectLst/>
                <a:latin typeface="Times New Roman" panose="02020603050405020304" pitchFamily="18" charset="0"/>
                <a:ea typeface="Calibri" panose="020F0502020204030204" pitchFamily="34" charset="0"/>
              </a:rPr>
              <a:t>//  </a:t>
            </a:r>
            <a:r>
              <a:rPr lang="fr-FR" sz="2400" dirty="0" err="1">
                <a:solidFill>
                  <a:srgbClr val="FF0000"/>
                </a:solidFill>
                <a:effectLst/>
                <a:latin typeface="Times New Roman" panose="02020603050405020304" pitchFamily="18" charset="0"/>
                <a:ea typeface="Calibri" panose="020F0502020204030204" pitchFamily="34" charset="0"/>
              </a:rPr>
              <a:t>bourniflaient</a:t>
            </a:r>
            <a:r>
              <a:rPr lang="fr-FR" sz="2400" dirty="0">
                <a:solidFill>
                  <a:srgbClr val="FF0000"/>
                </a:solidFill>
                <a:effectLst/>
                <a:latin typeface="Times New Roman" panose="02020603050405020304" pitchFamily="18" charset="0"/>
                <a:ea typeface="Calibri" panose="020F0502020204030204" pitchFamily="34" charset="0"/>
              </a:rPr>
              <a:t>.</a:t>
            </a:r>
          </a:p>
          <a:p>
            <a:pPr marL="0" indent="0">
              <a:buNone/>
            </a:pPr>
            <a:endParaRPr lang="fr-FR" dirty="0"/>
          </a:p>
        </p:txBody>
      </p:sp>
    </p:spTree>
    <p:extLst>
      <p:ext uri="{BB962C8B-B14F-4D97-AF65-F5344CB8AC3E}">
        <p14:creationId xmlns:p14="http://schemas.microsoft.com/office/powerpoint/2010/main" val="30870818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CBD74D4-AD6A-E4AB-B117-33924736C47B}"/>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649D9D71-A47E-0D1C-811C-77C655424AB2}"/>
              </a:ext>
            </a:extLst>
          </p:cNvPr>
          <p:cNvSpPr>
            <a:spLocks noGrp="1"/>
          </p:cNvSpPr>
          <p:nvPr>
            <p:ph idx="1"/>
          </p:nvPr>
        </p:nvSpPr>
        <p:spPr/>
        <p:txBody>
          <a:bodyPr/>
          <a:lstStyle/>
          <a:p>
            <a:pPr marL="0" indent="0">
              <a:spcBef>
                <a:spcPts val="600"/>
              </a:spcBef>
              <a:buNone/>
            </a:pPr>
            <a:endParaRPr lang="fr-FR" sz="2400" dirty="0">
              <a:solidFill>
                <a:srgbClr val="252525"/>
              </a:solidFill>
              <a:latin typeface="Times New Roman" panose="02020603050405020304" pitchFamily="18" charset="0"/>
              <a:ea typeface="Calibri" panose="020F0502020204030204" pitchFamily="34" charset="0"/>
            </a:endParaRPr>
          </a:p>
          <a:p>
            <a:pPr marL="0" indent="0">
              <a:spcBef>
                <a:spcPts val="600"/>
              </a:spcBef>
              <a:buNone/>
            </a:pPr>
            <a:r>
              <a:rPr lang="fr-FR" sz="2400" dirty="0">
                <a:solidFill>
                  <a:srgbClr val="252525"/>
                </a:solidFill>
                <a:effectLst/>
                <a:latin typeface="Times New Roman" panose="02020603050405020304" pitchFamily="18" charset="0"/>
                <a:ea typeface="Calibri" panose="020F0502020204030204" pitchFamily="34" charset="0"/>
              </a:rPr>
              <a:t>	</a:t>
            </a:r>
            <a:r>
              <a:rPr lang="fr-FR" sz="2400" dirty="0">
                <a:solidFill>
                  <a:srgbClr val="252525"/>
                </a:solidFill>
                <a:latin typeface="Times New Roman" panose="02020603050405020304" pitchFamily="18" charset="0"/>
                <a:ea typeface="Calibri" panose="020F0502020204030204" pitchFamily="34" charset="0"/>
              </a:rPr>
              <a:t>	</a:t>
            </a:r>
            <a:r>
              <a:rPr lang="fr-FR" sz="2400" dirty="0">
                <a:solidFill>
                  <a:srgbClr val="00B050"/>
                </a:solidFill>
                <a:latin typeface="Times New Roman" panose="02020603050405020304" pitchFamily="18" charset="0"/>
                <a:ea typeface="Calibri" panose="020F0502020204030204" pitchFamily="34" charset="0"/>
              </a:rPr>
              <a:t>L</a:t>
            </a:r>
            <a:r>
              <a:rPr lang="fr-FR" sz="2400" dirty="0">
                <a:solidFill>
                  <a:srgbClr val="00B050"/>
                </a:solidFill>
                <a:effectLst/>
                <a:latin typeface="Times New Roman" panose="02020603050405020304" pitchFamily="18" charset="0"/>
                <a:ea typeface="Calibri" panose="020F0502020204030204" pitchFamily="34" charset="0"/>
              </a:rPr>
              <a:t>es </a:t>
            </a:r>
            <a:r>
              <a:rPr lang="fr-FR" sz="2400" dirty="0" err="1">
                <a:solidFill>
                  <a:srgbClr val="00B050"/>
                </a:solidFill>
                <a:effectLst/>
                <a:latin typeface="Times New Roman" panose="02020603050405020304" pitchFamily="18" charset="0"/>
                <a:ea typeface="Calibri" panose="020F0502020204030204" pitchFamily="34" charset="0"/>
              </a:rPr>
              <a:t>slictueux</a:t>
            </a:r>
            <a:r>
              <a:rPr lang="fr-FR" sz="2400" dirty="0">
                <a:solidFill>
                  <a:srgbClr val="00B050"/>
                </a:solidFill>
                <a:effectLst/>
                <a:latin typeface="Times New Roman" panose="02020603050405020304" pitchFamily="18" charset="0"/>
                <a:ea typeface="Calibri" panose="020F0502020204030204" pitchFamily="34" charset="0"/>
              </a:rPr>
              <a:t> </a:t>
            </a:r>
            <a:r>
              <a:rPr lang="fr-FR" sz="2400" dirty="0" err="1">
                <a:solidFill>
                  <a:srgbClr val="00B050"/>
                </a:solidFill>
                <a:effectLst/>
                <a:latin typeface="Times New Roman" panose="02020603050405020304" pitchFamily="18" charset="0"/>
                <a:ea typeface="Calibri" panose="020F0502020204030204" pitchFamily="34" charset="0"/>
              </a:rPr>
              <a:t>tove</a:t>
            </a:r>
            <a:r>
              <a:rPr lang="fr-FR" sz="2400" dirty="0" err="1">
                <a:solidFill>
                  <a:srgbClr val="00B050"/>
                </a:solidFill>
                <a:latin typeface="Times New Roman" panose="02020603050405020304" pitchFamily="18" charset="0"/>
                <a:ea typeface="Calibri" panose="020F0502020204030204" pitchFamily="34" charset="0"/>
              </a:rPr>
              <a:t>s</a:t>
            </a:r>
            <a:r>
              <a:rPr lang="fr-FR" sz="2400" dirty="0">
                <a:solidFill>
                  <a:srgbClr val="00B050"/>
                </a:solidFill>
                <a:latin typeface="Times New Roman" panose="02020603050405020304" pitchFamily="18" charset="0"/>
                <a:ea typeface="Calibri" panose="020F0502020204030204" pitchFamily="34" charset="0"/>
              </a:rPr>
              <a:t> s</a:t>
            </a:r>
            <a:r>
              <a:rPr lang="fr-FR" sz="2400" dirty="0">
                <a:solidFill>
                  <a:srgbClr val="00B050"/>
                </a:solidFill>
                <a:effectLst/>
                <a:latin typeface="Times New Roman" panose="02020603050405020304" pitchFamily="18" charset="0"/>
                <a:ea typeface="Calibri" panose="020F0502020204030204" pitchFamily="34" charset="0"/>
              </a:rPr>
              <a:t>ur l’</a:t>
            </a:r>
            <a:r>
              <a:rPr lang="fr-FR" sz="2400" dirty="0" err="1">
                <a:solidFill>
                  <a:srgbClr val="00B050"/>
                </a:solidFill>
                <a:effectLst/>
                <a:latin typeface="Times New Roman" panose="02020603050405020304" pitchFamily="18" charset="0"/>
                <a:ea typeface="Calibri" panose="020F0502020204030204" pitchFamily="34" charset="0"/>
              </a:rPr>
              <a:t>alloinde</a:t>
            </a:r>
            <a:r>
              <a:rPr lang="fr-FR" sz="2400" dirty="0">
                <a:solidFill>
                  <a:srgbClr val="00B050"/>
                </a:solidFill>
                <a:effectLst/>
                <a:latin typeface="Times New Roman" panose="02020603050405020304" pitchFamily="18" charset="0"/>
                <a:ea typeface="Calibri" panose="020F0502020204030204" pitchFamily="34" charset="0"/>
              </a:rPr>
              <a:t> </a:t>
            </a:r>
            <a:r>
              <a:rPr lang="fr-FR" sz="2400" dirty="0">
                <a:solidFill>
                  <a:srgbClr val="252525"/>
                </a:solidFill>
                <a:effectLst/>
                <a:latin typeface="Times New Roman" panose="02020603050405020304" pitchFamily="18" charset="0"/>
                <a:ea typeface="Calibri" panose="020F0502020204030204" pitchFamily="34" charset="0"/>
              </a:rPr>
              <a:t>// </a:t>
            </a:r>
            <a:r>
              <a:rPr lang="fr-FR" sz="2400" dirty="0">
                <a:solidFill>
                  <a:srgbClr val="FF0000"/>
                </a:solidFill>
                <a:effectLst/>
                <a:latin typeface="Times New Roman" panose="02020603050405020304" pitchFamily="18" charset="0"/>
                <a:ea typeface="Calibri" panose="020F0502020204030204" pitchFamily="34" charset="0"/>
              </a:rPr>
              <a:t>gyraient et </a:t>
            </a:r>
            <a:r>
              <a:rPr lang="fr-FR" sz="2400" dirty="0" err="1">
                <a:solidFill>
                  <a:srgbClr val="FF0000"/>
                </a:solidFill>
                <a:effectLst/>
                <a:latin typeface="Times New Roman" panose="02020603050405020304" pitchFamily="18" charset="0"/>
                <a:ea typeface="Calibri" panose="020F0502020204030204" pitchFamily="34" charset="0"/>
              </a:rPr>
              <a:t>vriblaient</a:t>
            </a:r>
            <a:r>
              <a:rPr lang="fr-FR" sz="2400" dirty="0">
                <a:solidFill>
                  <a:srgbClr val="FF0000"/>
                </a:solidFill>
                <a:effectLst/>
                <a:latin typeface="Times New Roman" panose="02020603050405020304" pitchFamily="18" charset="0"/>
                <a:ea typeface="Calibri" panose="020F0502020204030204" pitchFamily="34" charset="0"/>
              </a:rPr>
              <a:t> ; </a:t>
            </a:r>
          </a:p>
          <a:p>
            <a:pPr marL="0" indent="0">
              <a:spcBef>
                <a:spcPts val="600"/>
              </a:spcBef>
              <a:buNone/>
            </a:pPr>
            <a:r>
              <a:rPr lang="fr-FR" sz="2400" dirty="0">
                <a:solidFill>
                  <a:srgbClr val="FF0000"/>
                </a:solidFill>
                <a:latin typeface="Times New Roman" panose="02020603050405020304" pitchFamily="18" charset="0"/>
                <a:ea typeface="Calibri" panose="020F0502020204030204" pitchFamily="34" charset="0"/>
              </a:rPr>
              <a:t>		</a:t>
            </a:r>
            <a:r>
              <a:rPr lang="fr-FR" sz="2400" dirty="0">
                <a:solidFill>
                  <a:srgbClr val="00B050"/>
                </a:solidFill>
                <a:latin typeface="Times New Roman" panose="02020603050405020304" pitchFamily="18" charset="0"/>
                <a:ea typeface="Calibri" panose="020F0502020204030204" pitchFamily="34" charset="0"/>
              </a:rPr>
              <a:t>L</a:t>
            </a:r>
            <a:r>
              <a:rPr lang="fr-FR" sz="2400" dirty="0">
                <a:solidFill>
                  <a:srgbClr val="00B050"/>
                </a:solidFill>
                <a:effectLst/>
                <a:latin typeface="Times New Roman" panose="02020603050405020304" pitchFamily="18" charset="0"/>
                <a:ea typeface="Calibri" panose="020F0502020204030204" pitchFamily="34" charset="0"/>
              </a:rPr>
              <a:t>es </a:t>
            </a:r>
            <a:r>
              <a:rPr lang="fr-FR" sz="2400" dirty="0" err="1">
                <a:solidFill>
                  <a:srgbClr val="00B050"/>
                </a:solidFill>
                <a:effectLst/>
                <a:latin typeface="Times New Roman" panose="02020603050405020304" pitchFamily="18" charset="0"/>
                <a:ea typeface="Calibri" panose="020F0502020204030204" pitchFamily="34" charset="0"/>
              </a:rPr>
              <a:t>slictueux</a:t>
            </a:r>
            <a:r>
              <a:rPr lang="fr-FR" sz="2400" dirty="0">
                <a:solidFill>
                  <a:srgbClr val="00B050"/>
                </a:solidFill>
                <a:effectLst/>
                <a:latin typeface="Times New Roman" panose="02020603050405020304" pitchFamily="18" charset="0"/>
                <a:ea typeface="Calibri" panose="020F0502020204030204" pitchFamily="34" charset="0"/>
              </a:rPr>
              <a:t> </a:t>
            </a:r>
            <a:r>
              <a:rPr lang="fr-FR" sz="2400" dirty="0" err="1">
                <a:solidFill>
                  <a:srgbClr val="00B050"/>
                </a:solidFill>
                <a:effectLst/>
                <a:latin typeface="Times New Roman" panose="02020603050405020304" pitchFamily="18" charset="0"/>
                <a:ea typeface="Calibri" panose="020F0502020204030204" pitchFamily="34" charset="0"/>
              </a:rPr>
              <a:t>tove</a:t>
            </a:r>
            <a:r>
              <a:rPr lang="fr-FR" sz="2400" dirty="0" err="1">
                <a:solidFill>
                  <a:srgbClr val="00B050"/>
                </a:solidFill>
                <a:latin typeface="Times New Roman" panose="02020603050405020304" pitchFamily="18" charset="0"/>
                <a:ea typeface="Calibri" panose="020F0502020204030204" pitchFamily="34" charset="0"/>
              </a:rPr>
              <a:t>s</a:t>
            </a:r>
            <a:r>
              <a:rPr lang="fr-FR" sz="2400" dirty="0">
                <a:solidFill>
                  <a:srgbClr val="00B050"/>
                </a:solidFill>
                <a:latin typeface="Times New Roman" panose="02020603050405020304" pitchFamily="18" charset="0"/>
                <a:ea typeface="Calibri" panose="020F0502020204030204" pitchFamily="34" charset="0"/>
              </a:rPr>
              <a:t> </a:t>
            </a:r>
            <a:r>
              <a:rPr lang="fr-FR" sz="2400" dirty="0">
                <a:solidFill>
                  <a:srgbClr val="252525"/>
                </a:solidFill>
                <a:effectLst/>
                <a:latin typeface="Times New Roman" panose="02020603050405020304" pitchFamily="18" charset="0"/>
                <a:ea typeface="Calibri" panose="020F0502020204030204" pitchFamily="34" charset="0"/>
              </a:rPr>
              <a:t>// </a:t>
            </a:r>
            <a:r>
              <a:rPr lang="fr-FR" sz="2400" dirty="0">
                <a:solidFill>
                  <a:schemeClr val="accent2"/>
                </a:solidFill>
                <a:effectLst/>
                <a:latin typeface="Times New Roman" panose="02020603050405020304" pitchFamily="18" charset="0"/>
                <a:ea typeface="Calibri" panose="020F0502020204030204" pitchFamily="34" charset="0"/>
              </a:rPr>
              <a:t>Sur l’</a:t>
            </a:r>
            <a:r>
              <a:rPr lang="fr-FR" sz="2400" dirty="0" err="1">
                <a:solidFill>
                  <a:schemeClr val="accent2"/>
                </a:solidFill>
                <a:effectLst/>
                <a:latin typeface="Times New Roman" panose="02020603050405020304" pitchFamily="18" charset="0"/>
                <a:ea typeface="Calibri" panose="020F0502020204030204" pitchFamily="34" charset="0"/>
              </a:rPr>
              <a:t>alloinde</a:t>
            </a:r>
            <a:r>
              <a:rPr lang="fr-FR" sz="2400" dirty="0">
                <a:solidFill>
                  <a:schemeClr val="accent2"/>
                </a:solidFill>
                <a:effectLst/>
                <a:latin typeface="Times New Roman" panose="02020603050405020304" pitchFamily="18" charset="0"/>
                <a:ea typeface="Calibri" panose="020F0502020204030204" pitchFamily="34" charset="0"/>
              </a:rPr>
              <a:t> </a:t>
            </a:r>
            <a:r>
              <a:rPr lang="fr-FR" sz="2400" dirty="0">
                <a:solidFill>
                  <a:srgbClr val="252525"/>
                </a:solidFill>
                <a:effectLst/>
                <a:latin typeface="Times New Roman" panose="02020603050405020304" pitchFamily="18" charset="0"/>
                <a:ea typeface="Calibri" panose="020F0502020204030204" pitchFamily="34" charset="0"/>
              </a:rPr>
              <a:t>// </a:t>
            </a:r>
            <a:r>
              <a:rPr lang="fr-FR" sz="2400" dirty="0">
                <a:solidFill>
                  <a:srgbClr val="FF0000"/>
                </a:solidFill>
                <a:effectLst/>
                <a:latin typeface="Times New Roman" panose="02020603050405020304" pitchFamily="18" charset="0"/>
                <a:ea typeface="Calibri" panose="020F0502020204030204" pitchFamily="34" charset="0"/>
              </a:rPr>
              <a:t>gyraient et </a:t>
            </a:r>
            <a:r>
              <a:rPr lang="fr-FR" sz="2400" dirty="0" err="1">
                <a:solidFill>
                  <a:srgbClr val="FF0000"/>
                </a:solidFill>
                <a:effectLst/>
                <a:latin typeface="Times New Roman" panose="02020603050405020304" pitchFamily="18" charset="0"/>
                <a:ea typeface="Calibri" panose="020F0502020204030204" pitchFamily="34" charset="0"/>
              </a:rPr>
              <a:t>vriblaient</a:t>
            </a:r>
            <a:r>
              <a:rPr lang="fr-FR" sz="2400" dirty="0">
                <a:solidFill>
                  <a:srgbClr val="FF0000"/>
                </a:solidFill>
                <a:effectLst/>
                <a:latin typeface="Times New Roman" panose="02020603050405020304" pitchFamily="18" charset="0"/>
                <a:ea typeface="Calibri" panose="020F0502020204030204" pitchFamily="34" charset="0"/>
              </a:rPr>
              <a:t> ;</a:t>
            </a:r>
          </a:p>
          <a:p>
            <a:pPr marL="0" indent="0">
              <a:spcBef>
                <a:spcPts val="600"/>
              </a:spcBef>
              <a:buNone/>
            </a:pPr>
            <a:r>
              <a:rPr lang="fr-FR" sz="2400" dirty="0">
                <a:solidFill>
                  <a:srgbClr val="FF0000"/>
                </a:solidFill>
                <a:latin typeface="Times New Roman" panose="02020603050405020304" pitchFamily="18" charset="0"/>
                <a:ea typeface="Calibri" panose="020F0502020204030204" pitchFamily="34" charset="0"/>
              </a:rPr>
              <a:t>		</a:t>
            </a:r>
            <a:endParaRPr lang="fr-FR" sz="2400" dirty="0">
              <a:solidFill>
                <a:srgbClr val="FF0000"/>
              </a:solidFill>
              <a:effectLst/>
              <a:latin typeface="Times New Roman" panose="02020603050405020304" pitchFamily="18" charset="0"/>
              <a:ea typeface="Calibri" panose="020F0502020204030204" pitchFamily="34" charset="0"/>
            </a:endParaRPr>
          </a:p>
          <a:p>
            <a:pPr marL="0" indent="0">
              <a:spcBef>
                <a:spcPts val="600"/>
              </a:spcBef>
              <a:buNone/>
            </a:pPr>
            <a:r>
              <a:rPr lang="fr-FR" sz="2400" dirty="0">
                <a:solidFill>
                  <a:srgbClr val="252525"/>
                </a:solidFill>
                <a:effectLst/>
                <a:latin typeface="Times New Roman" panose="02020603050405020304" pitchFamily="18" charset="0"/>
                <a:ea typeface="Calibri" panose="020F0502020204030204" pitchFamily="34" charset="0"/>
              </a:rPr>
              <a:t>		</a:t>
            </a:r>
            <a:r>
              <a:rPr lang="fr-FR" sz="2400" dirty="0">
                <a:solidFill>
                  <a:srgbClr val="FF0000"/>
                </a:solidFill>
                <a:effectLst/>
                <a:latin typeface="Times New Roman" panose="02020603050405020304" pitchFamily="18" charset="0"/>
                <a:ea typeface="Calibri" panose="020F0502020204030204" pitchFamily="34" charset="0"/>
              </a:rPr>
              <a:t>Tout </a:t>
            </a:r>
            <a:r>
              <a:rPr lang="fr-FR" sz="2400" dirty="0" err="1">
                <a:solidFill>
                  <a:srgbClr val="FF0000"/>
                </a:solidFill>
                <a:effectLst/>
                <a:latin typeface="Times New Roman" panose="02020603050405020304" pitchFamily="18" charset="0"/>
                <a:ea typeface="Calibri" panose="020F0502020204030204" pitchFamily="34" charset="0"/>
              </a:rPr>
              <a:t>flivoreux</a:t>
            </a:r>
            <a:r>
              <a:rPr lang="fr-FR" sz="2400" dirty="0">
                <a:solidFill>
                  <a:srgbClr val="FF0000"/>
                </a:solidFill>
                <a:effectLst/>
                <a:latin typeface="Times New Roman" panose="02020603050405020304" pitchFamily="18" charset="0"/>
                <a:ea typeface="Calibri" panose="020F0502020204030204" pitchFamily="34" charset="0"/>
              </a:rPr>
              <a:t> étaient </a:t>
            </a:r>
            <a:r>
              <a:rPr lang="fr-FR" sz="2400" dirty="0">
                <a:solidFill>
                  <a:srgbClr val="252525"/>
                </a:solidFill>
                <a:effectLst/>
                <a:latin typeface="Times New Roman" panose="02020603050405020304" pitchFamily="18" charset="0"/>
                <a:ea typeface="Calibri" panose="020F0502020204030204" pitchFamily="34" charset="0"/>
              </a:rPr>
              <a:t>// </a:t>
            </a:r>
            <a:r>
              <a:rPr lang="fr-FR" sz="2400" dirty="0">
                <a:solidFill>
                  <a:srgbClr val="00B050"/>
                </a:solidFill>
                <a:effectLst/>
                <a:latin typeface="Times New Roman" panose="02020603050405020304" pitchFamily="18" charset="0"/>
                <a:ea typeface="Calibri" panose="020F0502020204030204" pitchFamily="34" charset="0"/>
              </a:rPr>
              <a:t>les </a:t>
            </a:r>
            <a:r>
              <a:rPr lang="fr-FR" sz="2400" dirty="0" err="1">
                <a:solidFill>
                  <a:srgbClr val="00B050"/>
                </a:solidFill>
                <a:effectLst/>
                <a:latin typeface="Times New Roman" panose="02020603050405020304" pitchFamily="18" charset="0"/>
                <a:ea typeface="Calibri" panose="020F0502020204030204" pitchFamily="34" charset="0"/>
              </a:rPr>
              <a:t>borogoves</a:t>
            </a:r>
            <a:r>
              <a:rPr lang="fr-FR" sz="2400" dirty="0">
                <a:solidFill>
                  <a:srgbClr val="00B050"/>
                </a:solidFill>
                <a:effectLst/>
                <a:latin typeface="Times New Roman" panose="02020603050405020304" pitchFamily="18" charset="0"/>
                <a:ea typeface="Calibri" panose="020F0502020204030204" pitchFamily="34" charset="0"/>
              </a:rPr>
              <a:t> </a:t>
            </a:r>
            <a:r>
              <a:rPr lang="fr-FR" sz="2400" dirty="0">
                <a:solidFill>
                  <a:srgbClr val="252525"/>
                </a:solidFill>
                <a:effectLst/>
                <a:latin typeface="Times New Roman" panose="02020603050405020304" pitchFamily="18" charset="0"/>
                <a:ea typeface="Calibri" panose="020F0502020204030204" pitchFamily="34" charset="0"/>
              </a:rPr>
              <a:t>;</a:t>
            </a:r>
            <a:endParaRPr lang="fr-FR" sz="2400" dirty="0">
              <a:effectLst/>
              <a:latin typeface="Times New Roman" panose="02020603050405020304" pitchFamily="18" charset="0"/>
              <a:ea typeface="Calibri" panose="020F0502020204030204" pitchFamily="34" charset="0"/>
            </a:endParaRPr>
          </a:p>
          <a:p>
            <a:pPr marL="0" indent="0">
              <a:spcBef>
                <a:spcPts val="600"/>
              </a:spcBef>
              <a:buNone/>
            </a:pPr>
            <a:r>
              <a:rPr lang="fr-FR" sz="2400" dirty="0">
                <a:solidFill>
                  <a:srgbClr val="252525"/>
                </a:solidFill>
                <a:effectLst/>
                <a:latin typeface="Times New Roman" panose="02020603050405020304" pitchFamily="18" charset="0"/>
                <a:ea typeface="Calibri" panose="020F0502020204030204" pitchFamily="34" charset="0"/>
              </a:rPr>
              <a:t>		</a:t>
            </a:r>
            <a:r>
              <a:rPr lang="fr-FR" sz="2400" dirty="0">
                <a:solidFill>
                  <a:srgbClr val="00B050"/>
                </a:solidFill>
                <a:effectLst/>
                <a:latin typeface="Times New Roman" panose="02020603050405020304" pitchFamily="18" charset="0"/>
                <a:ea typeface="Calibri" panose="020F0502020204030204" pitchFamily="34" charset="0"/>
              </a:rPr>
              <a:t>Les </a:t>
            </a:r>
            <a:r>
              <a:rPr lang="fr-FR" sz="2400" dirty="0" err="1">
                <a:solidFill>
                  <a:srgbClr val="00B050"/>
                </a:solidFill>
                <a:effectLst/>
                <a:latin typeface="Times New Roman" panose="02020603050405020304" pitchFamily="18" charset="0"/>
                <a:ea typeface="Calibri" panose="020F0502020204030204" pitchFamily="34" charset="0"/>
              </a:rPr>
              <a:t>vergons</a:t>
            </a:r>
            <a:r>
              <a:rPr lang="fr-FR" sz="2400" dirty="0">
                <a:solidFill>
                  <a:srgbClr val="00B050"/>
                </a:solidFill>
                <a:effectLst/>
                <a:latin typeface="Times New Roman" panose="02020603050405020304" pitchFamily="18" charset="0"/>
                <a:ea typeface="Calibri" panose="020F0502020204030204" pitchFamily="34" charset="0"/>
              </a:rPr>
              <a:t> </a:t>
            </a:r>
            <a:r>
              <a:rPr lang="fr-FR" sz="2400" dirty="0" err="1">
                <a:solidFill>
                  <a:srgbClr val="00B050"/>
                </a:solidFill>
                <a:effectLst/>
                <a:latin typeface="Times New Roman" panose="02020603050405020304" pitchFamily="18" charset="0"/>
                <a:ea typeface="Calibri" panose="020F0502020204030204" pitchFamily="34" charset="0"/>
              </a:rPr>
              <a:t>fourgus</a:t>
            </a:r>
            <a:r>
              <a:rPr lang="fr-FR" sz="2400" dirty="0">
                <a:solidFill>
                  <a:srgbClr val="00B050"/>
                </a:solidFill>
                <a:effectLst/>
                <a:latin typeface="Times New Roman" panose="02020603050405020304" pitchFamily="18" charset="0"/>
                <a:ea typeface="Calibri" panose="020F0502020204030204" pitchFamily="34" charset="0"/>
              </a:rPr>
              <a:t> </a:t>
            </a:r>
            <a:r>
              <a:rPr lang="fr-FR" sz="2400" dirty="0">
                <a:solidFill>
                  <a:srgbClr val="252525"/>
                </a:solidFill>
                <a:effectLst/>
                <a:latin typeface="Times New Roman" panose="02020603050405020304" pitchFamily="18" charset="0"/>
                <a:ea typeface="Calibri" panose="020F0502020204030204" pitchFamily="34" charset="0"/>
              </a:rPr>
              <a:t>//  </a:t>
            </a:r>
            <a:r>
              <a:rPr lang="fr-FR" sz="2400" dirty="0" err="1">
                <a:solidFill>
                  <a:srgbClr val="FF0000"/>
                </a:solidFill>
                <a:effectLst/>
                <a:latin typeface="Times New Roman" panose="02020603050405020304" pitchFamily="18" charset="0"/>
                <a:ea typeface="Calibri" panose="020F0502020204030204" pitchFamily="34" charset="0"/>
              </a:rPr>
              <a:t>bourniflaient</a:t>
            </a:r>
            <a:r>
              <a:rPr lang="fr-FR" sz="2400" dirty="0">
                <a:solidFill>
                  <a:srgbClr val="FF0000"/>
                </a:solidFill>
                <a:effectLst/>
                <a:latin typeface="Times New Roman" panose="02020603050405020304" pitchFamily="18" charset="0"/>
                <a:ea typeface="Calibri" panose="020F0502020204030204" pitchFamily="34" charset="0"/>
              </a:rPr>
              <a:t>.</a:t>
            </a:r>
          </a:p>
          <a:p>
            <a:pPr marL="0" indent="0">
              <a:buNone/>
            </a:pPr>
            <a:endParaRPr lang="fr-FR" dirty="0"/>
          </a:p>
        </p:txBody>
      </p:sp>
    </p:spTree>
    <p:extLst>
      <p:ext uri="{BB962C8B-B14F-4D97-AF65-F5344CB8AC3E}">
        <p14:creationId xmlns:p14="http://schemas.microsoft.com/office/powerpoint/2010/main" val="23440474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FC4ECC9-76B8-AF7C-583F-E526DF9A9894}"/>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889B97BE-DA06-06F1-1179-73373CD54F19}"/>
              </a:ext>
            </a:extLst>
          </p:cNvPr>
          <p:cNvSpPr>
            <a:spLocks noGrp="1"/>
          </p:cNvSpPr>
          <p:nvPr>
            <p:ph idx="1"/>
          </p:nvPr>
        </p:nvSpPr>
        <p:spPr/>
        <p:txBody>
          <a:bodyPr/>
          <a:lstStyle/>
          <a:p>
            <a:pPr marL="0" indent="0">
              <a:buNone/>
            </a:pPr>
            <a:r>
              <a:rPr lang="fr-FR" dirty="0" err="1"/>
              <a:t>Alloinde</a:t>
            </a:r>
            <a:endParaRPr lang="fr-FR" dirty="0"/>
          </a:p>
          <a:p>
            <a:pPr marL="0" indent="0">
              <a:buNone/>
            </a:pPr>
            <a:r>
              <a:rPr lang="fr-FR" dirty="0" err="1"/>
              <a:t>Borogoves</a:t>
            </a:r>
            <a:endParaRPr lang="fr-FR" dirty="0"/>
          </a:p>
          <a:p>
            <a:pPr marL="0" indent="0">
              <a:buNone/>
            </a:pPr>
            <a:r>
              <a:rPr lang="fr-FR" dirty="0" err="1"/>
              <a:t>Bourniflaient</a:t>
            </a:r>
            <a:endParaRPr lang="fr-FR" dirty="0"/>
          </a:p>
          <a:p>
            <a:pPr marL="0" indent="0">
              <a:buNone/>
            </a:pPr>
            <a:r>
              <a:rPr lang="fr-FR" dirty="0" err="1"/>
              <a:t>Fourgus</a:t>
            </a:r>
            <a:endParaRPr lang="fr-FR" dirty="0"/>
          </a:p>
          <a:p>
            <a:pPr marL="0" indent="0">
              <a:buNone/>
            </a:pPr>
            <a:r>
              <a:rPr lang="fr-FR" dirty="0"/>
              <a:t>Vergons</a:t>
            </a:r>
          </a:p>
        </p:txBody>
      </p:sp>
    </p:spTree>
    <p:extLst>
      <p:ext uri="{BB962C8B-B14F-4D97-AF65-F5344CB8AC3E}">
        <p14:creationId xmlns:p14="http://schemas.microsoft.com/office/powerpoint/2010/main" val="38544968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FC4ECC9-76B8-AF7C-583F-E526DF9A9894}"/>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889B97BE-DA06-06F1-1179-73373CD54F19}"/>
              </a:ext>
            </a:extLst>
          </p:cNvPr>
          <p:cNvSpPr>
            <a:spLocks noGrp="1"/>
          </p:cNvSpPr>
          <p:nvPr>
            <p:ph idx="1"/>
          </p:nvPr>
        </p:nvSpPr>
        <p:spPr/>
        <p:txBody>
          <a:bodyPr/>
          <a:lstStyle/>
          <a:p>
            <a:pPr marL="0" indent="0">
              <a:buNone/>
            </a:pPr>
            <a:r>
              <a:rPr lang="fr-FR" dirty="0" err="1">
                <a:solidFill>
                  <a:schemeClr val="accent1"/>
                </a:solidFill>
              </a:rPr>
              <a:t>Alloinde</a:t>
            </a:r>
            <a:endParaRPr lang="fr-FR" dirty="0">
              <a:solidFill>
                <a:schemeClr val="accent1"/>
              </a:solidFill>
            </a:endParaRPr>
          </a:p>
          <a:p>
            <a:pPr marL="0" indent="0">
              <a:buNone/>
            </a:pPr>
            <a:endParaRPr lang="fr-FR" dirty="0"/>
          </a:p>
          <a:p>
            <a:pPr marL="0" indent="0">
              <a:buNone/>
            </a:pPr>
            <a:endParaRPr lang="fr-FR" dirty="0"/>
          </a:p>
          <a:p>
            <a:pPr marL="0" indent="0">
              <a:buNone/>
            </a:pPr>
            <a:endParaRPr lang="fr-FR" dirty="0"/>
          </a:p>
          <a:p>
            <a:pPr marL="0" indent="0">
              <a:buNone/>
            </a:pPr>
            <a:endParaRPr lang="fr-FR" dirty="0" err="1"/>
          </a:p>
        </p:txBody>
      </p:sp>
    </p:spTree>
    <p:extLst>
      <p:ext uri="{BB962C8B-B14F-4D97-AF65-F5344CB8AC3E}">
        <p14:creationId xmlns:p14="http://schemas.microsoft.com/office/powerpoint/2010/main" val="31213337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FC4ECC9-76B8-AF7C-583F-E526DF9A9894}"/>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889B97BE-DA06-06F1-1179-73373CD54F19}"/>
              </a:ext>
            </a:extLst>
          </p:cNvPr>
          <p:cNvSpPr>
            <a:spLocks noGrp="1"/>
          </p:cNvSpPr>
          <p:nvPr>
            <p:ph idx="1"/>
          </p:nvPr>
        </p:nvSpPr>
        <p:spPr/>
        <p:txBody>
          <a:bodyPr/>
          <a:lstStyle/>
          <a:p>
            <a:pPr marL="0" indent="0">
              <a:buNone/>
            </a:pPr>
            <a:r>
              <a:rPr lang="fr-FR" dirty="0" err="1"/>
              <a:t>Alloinde</a:t>
            </a:r>
            <a:r>
              <a:rPr lang="fr-FR" dirty="0"/>
              <a:t> : n.</a:t>
            </a:r>
          </a:p>
          <a:p>
            <a:pPr marL="0" indent="0">
              <a:buNone/>
            </a:pPr>
            <a:r>
              <a:rPr lang="fr-FR" dirty="0" err="1">
                <a:solidFill>
                  <a:schemeClr val="accent1"/>
                </a:solidFill>
              </a:rPr>
              <a:t>Borogoves</a:t>
            </a:r>
            <a:endParaRPr lang="fr-FR" dirty="0">
              <a:solidFill>
                <a:schemeClr val="accent1"/>
              </a:solidFill>
            </a:endParaRPr>
          </a:p>
        </p:txBody>
      </p:sp>
    </p:spTree>
    <p:extLst>
      <p:ext uri="{BB962C8B-B14F-4D97-AF65-F5344CB8AC3E}">
        <p14:creationId xmlns:p14="http://schemas.microsoft.com/office/powerpoint/2010/main" val="8516627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FC4ECC9-76B8-AF7C-583F-E526DF9A9894}"/>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889B97BE-DA06-06F1-1179-73373CD54F19}"/>
              </a:ext>
            </a:extLst>
          </p:cNvPr>
          <p:cNvSpPr>
            <a:spLocks noGrp="1"/>
          </p:cNvSpPr>
          <p:nvPr>
            <p:ph idx="1"/>
          </p:nvPr>
        </p:nvSpPr>
        <p:spPr/>
        <p:txBody>
          <a:bodyPr/>
          <a:lstStyle/>
          <a:p>
            <a:pPr marL="0" indent="0">
              <a:buNone/>
            </a:pPr>
            <a:r>
              <a:rPr lang="fr-FR" dirty="0" err="1"/>
              <a:t>Alloinde</a:t>
            </a:r>
            <a:r>
              <a:rPr lang="fr-FR" dirty="0"/>
              <a:t> : n.</a:t>
            </a:r>
          </a:p>
          <a:p>
            <a:pPr marL="0" indent="0">
              <a:buNone/>
            </a:pPr>
            <a:r>
              <a:rPr lang="fr-FR" dirty="0" err="1"/>
              <a:t>Borogove</a:t>
            </a:r>
            <a:r>
              <a:rPr lang="fr-FR" dirty="0"/>
              <a:t> : n. m.</a:t>
            </a:r>
          </a:p>
          <a:p>
            <a:pPr marL="0" indent="0">
              <a:buNone/>
            </a:pPr>
            <a:r>
              <a:rPr lang="fr-FR" dirty="0" err="1">
                <a:solidFill>
                  <a:schemeClr val="accent1"/>
                </a:solidFill>
              </a:rPr>
              <a:t>Bourniflaient</a:t>
            </a:r>
            <a:endParaRPr lang="fr-FR" dirty="0">
              <a:solidFill>
                <a:schemeClr val="accent1"/>
              </a:solidFill>
            </a:endParaRPr>
          </a:p>
        </p:txBody>
      </p:sp>
    </p:spTree>
    <p:extLst>
      <p:ext uri="{BB962C8B-B14F-4D97-AF65-F5344CB8AC3E}">
        <p14:creationId xmlns:p14="http://schemas.microsoft.com/office/powerpoint/2010/main" val="32016545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FC4ECC9-76B8-AF7C-583F-E526DF9A9894}"/>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889B97BE-DA06-06F1-1179-73373CD54F19}"/>
              </a:ext>
            </a:extLst>
          </p:cNvPr>
          <p:cNvSpPr>
            <a:spLocks noGrp="1"/>
          </p:cNvSpPr>
          <p:nvPr>
            <p:ph idx="1"/>
          </p:nvPr>
        </p:nvSpPr>
        <p:spPr/>
        <p:txBody>
          <a:bodyPr/>
          <a:lstStyle/>
          <a:p>
            <a:pPr marL="0" indent="0">
              <a:buNone/>
            </a:pPr>
            <a:r>
              <a:rPr lang="fr-FR" dirty="0" err="1"/>
              <a:t>Alloinde</a:t>
            </a:r>
            <a:r>
              <a:rPr lang="fr-FR" dirty="0"/>
              <a:t> : n.</a:t>
            </a:r>
          </a:p>
          <a:p>
            <a:pPr marL="0" indent="0">
              <a:buNone/>
            </a:pPr>
            <a:r>
              <a:rPr lang="fr-FR" dirty="0" err="1"/>
              <a:t>Borogove</a:t>
            </a:r>
            <a:r>
              <a:rPr lang="fr-FR" dirty="0"/>
              <a:t> : n. m.</a:t>
            </a:r>
          </a:p>
          <a:p>
            <a:pPr marL="0" indent="0">
              <a:buNone/>
            </a:pPr>
            <a:r>
              <a:rPr lang="fr-FR" dirty="0" err="1"/>
              <a:t>Bournifler</a:t>
            </a:r>
            <a:r>
              <a:rPr lang="fr-FR" dirty="0"/>
              <a:t> : v.</a:t>
            </a:r>
          </a:p>
          <a:p>
            <a:pPr marL="0" indent="0">
              <a:buNone/>
            </a:pPr>
            <a:r>
              <a:rPr lang="fr-FR" dirty="0" err="1">
                <a:solidFill>
                  <a:schemeClr val="accent1"/>
                </a:solidFill>
              </a:rPr>
              <a:t>Fourgus</a:t>
            </a:r>
            <a:endParaRPr lang="fr-FR" dirty="0">
              <a:solidFill>
                <a:schemeClr val="accent1"/>
              </a:solidFill>
            </a:endParaRPr>
          </a:p>
          <a:p>
            <a:pPr marL="0" indent="0">
              <a:buNone/>
            </a:pPr>
            <a:r>
              <a:rPr lang="fr-FR" dirty="0">
                <a:solidFill>
                  <a:schemeClr val="accent1"/>
                </a:solidFill>
              </a:rPr>
              <a:t>Vergons</a:t>
            </a:r>
          </a:p>
        </p:txBody>
      </p:sp>
    </p:spTree>
    <p:extLst>
      <p:ext uri="{BB962C8B-B14F-4D97-AF65-F5344CB8AC3E}">
        <p14:creationId xmlns:p14="http://schemas.microsoft.com/office/powerpoint/2010/main" val="15122719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09289E-077F-CEF9-74E7-56856D8AC4F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ECB6014E-1F67-579D-8837-C31EBBA02337}"/>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17FB15D3-4C7F-4982-86DF-E93A1199D283}"/>
              </a:ext>
            </a:extLst>
          </p:cNvPr>
          <p:cNvSpPr>
            <a:spLocks noGrp="1"/>
          </p:cNvSpPr>
          <p:nvPr>
            <p:ph idx="1"/>
          </p:nvPr>
        </p:nvSpPr>
        <p:spPr/>
        <p:txBody>
          <a:bodyPr/>
          <a:lstStyle/>
          <a:p>
            <a:pPr marL="0" indent="0">
              <a:buNone/>
            </a:pPr>
            <a:r>
              <a:rPr lang="fr-FR" dirty="0" err="1"/>
              <a:t>Alloinde</a:t>
            </a:r>
            <a:r>
              <a:rPr lang="fr-FR" dirty="0"/>
              <a:t> : n.</a:t>
            </a:r>
          </a:p>
          <a:p>
            <a:pPr marL="0" indent="0">
              <a:buNone/>
            </a:pPr>
            <a:r>
              <a:rPr lang="fr-FR" dirty="0" err="1"/>
              <a:t>Borogove</a:t>
            </a:r>
            <a:r>
              <a:rPr lang="fr-FR" dirty="0"/>
              <a:t> : n. m.</a:t>
            </a:r>
          </a:p>
          <a:p>
            <a:pPr marL="0" indent="0">
              <a:buNone/>
            </a:pPr>
            <a:r>
              <a:rPr lang="fr-FR" dirty="0" err="1"/>
              <a:t>Bournifler</a:t>
            </a:r>
            <a:r>
              <a:rPr lang="fr-FR" dirty="0"/>
              <a:t> : v.</a:t>
            </a:r>
          </a:p>
          <a:p>
            <a:pPr marL="0" indent="0">
              <a:buNone/>
            </a:pPr>
            <a:r>
              <a:rPr lang="fr-FR" dirty="0" err="1">
                <a:solidFill>
                  <a:schemeClr val="accent1"/>
                </a:solidFill>
              </a:rPr>
              <a:t>Fourgus</a:t>
            </a:r>
            <a:endParaRPr lang="fr-FR" dirty="0">
              <a:solidFill>
                <a:schemeClr val="accent1"/>
              </a:solidFill>
            </a:endParaRPr>
          </a:p>
          <a:p>
            <a:pPr marL="0" indent="0">
              <a:buNone/>
            </a:pPr>
            <a:r>
              <a:rPr lang="fr-FR" dirty="0">
                <a:solidFill>
                  <a:schemeClr val="accent1"/>
                </a:solidFill>
              </a:rPr>
              <a:t>Vergons</a:t>
            </a:r>
          </a:p>
        </p:txBody>
      </p:sp>
    </p:spTree>
    <p:extLst>
      <p:ext uri="{BB962C8B-B14F-4D97-AF65-F5344CB8AC3E}">
        <p14:creationId xmlns:p14="http://schemas.microsoft.com/office/powerpoint/2010/main" val="28286751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3C2A61-4087-806D-4900-81BE266B99A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AD7803A-1539-8E5C-6FA3-7A281A82A86F}"/>
              </a:ext>
            </a:extLst>
          </p:cNvPr>
          <p:cNvSpPr>
            <a:spLocks noGrp="1"/>
          </p:cNvSpPr>
          <p:nvPr>
            <p:ph type="title"/>
          </p:nvPr>
        </p:nvSpPr>
        <p:spPr/>
        <p:txBody>
          <a:bodyPr/>
          <a:lstStyle/>
          <a:p>
            <a:endParaRPr lang="fr-FR"/>
          </a:p>
        </p:txBody>
      </p:sp>
      <p:pic>
        <p:nvPicPr>
          <p:cNvPr id="4" name="Espace réservé du contenu 3" descr="Une image contenant croquis, dessin, illustration, Dessin d’enfant&#10;&#10;Description générée automatiquement">
            <a:extLst>
              <a:ext uri="{FF2B5EF4-FFF2-40B4-BE49-F238E27FC236}">
                <a16:creationId xmlns:a16="http://schemas.microsoft.com/office/drawing/2014/main" id="{81FC2AAB-DCDA-723A-215D-2FA1611377B5}"/>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4780463" y="1724522"/>
            <a:ext cx="2631073" cy="3408956"/>
          </a:xfrm>
          <a:prstGeom prst="rect">
            <a:avLst/>
          </a:prstGeom>
        </p:spPr>
      </p:pic>
    </p:spTree>
    <p:extLst>
      <p:ext uri="{BB962C8B-B14F-4D97-AF65-F5344CB8AC3E}">
        <p14:creationId xmlns:p14="http://schemas.microsoft.com/office/powerpoint/2010/main" val="14771817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FC4ECC9-76B8-AF7C-583F-E526DF9A9894}"/>
              </a:ext>
            </a:extLst>
          </p:cNvPr>
          <p:cNvSpPr>
            <a:spLocks noGrp="1"/>
          </p:cNvSpPr>
          <p:nvPr>
            <p:ph type="title"/>
          </p:nvPr>
        </p:nvSpPr>
        <p:spPr/>
        <p:txBody>
          <a:bodyPr/>
          <a:lstStyle/>
          <a:p>
            <a:endParaRPr lang="fr-FR"/>
          </a:p>
        </p:txBody>
      </p:sp>
      <p:pic>
        <p:nvPicPr>
          <p:cNvPr id="4" name="Espace réservé du contenu 3" descr="Une image contenant croquis, dessin, illustration, Dessin d’enfant&#10;&#10;Description générée automatiquement">
            <a:extLst>
              <a:ext uri="{FF2B5EF4-FFF2-40B4-BE49-F238E27FC236}">
                <a16:creationId xmlns:a16="http://schemas.microsoft.com/office/drawing/2014/main" id="{546732FD-F840-D1DD-1468-B62F79F3CCF8}"/>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4780463" y="1724522"/>
            <a:ext cx="2631073" cy="3408956"/>
          </a:xfrm>
          <a:prstGeom prst="rect">
            <a:avLst/>
          </a:prstGeom>
        </p:spPr>
      </p:pic>
    </p:spTree>
    <p:extLst>
      <p:ext uri="{BB962C8B-B14F-4D97-AF65-F5344CB8AC3E}">
        <p14:creationId xmlns:p14="http://schemas.microsoft.com/office/powerpoint/2010/main" val="7205274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83EAA3D-3A97-0E06-5E1C-C5301C0332E6}"/>
              </a:ext>
            </a:extLst>
          </p:cNvPr>
          <p:cNvSpPr>
            <a:spLocks noGrp="1"/>
          </p:cNvSpPr>
          <p:nvPr>
            <p:ph type="title"/>
          </p:nvPr>
        </p:nvSpPr>
        <p:spPr/>
        <p:txBody>
          <a:bodyPr/>
          <a:lstStyle/>
          <a:p>
            <a:r>
              <a:rPr lang="fr-FR" dirty="0"/>
              <a:t> </a:t>
            </a:r>
          </a:p>
        </p:txBody>
      </p:sp>
      <mc:AlternateContent xmlns:mc="http://schemas.openxmlformats.org/markup-compatibility/2006" xmlns:p14="http://schemas.microsoft.com/office/powerpoint/2010/main">
        <mc:Choice Requires="p14">
          <p:contentPart p14:bwMode="auto" r:id="rId3">
            <p14:nvContentPartPr>
              <p14:cNvPr id="6" name="Encre 5">
                <a:extLst>
                  <a:ext uri="{FF2B5EF4-FFF2-40B4-BE49-F238E27FC236}">
                    <a16:creationId xmlns:a16="http://schemas.microsoft.com/office/drawing/2014/main" id="{F47BB544-6268-2760-DA16-EA56A5E852EF}"/>
                  </a:ext>
                </a:extLst>
              </p14:cNvPr>
              <p14:cNvContentPartPr/>
              <p14:nvPr/>
            </p14:nvContentPartPr>
            <p14:xfrm>
              <a:off x="174685" y="1610361"/>
              <a:ext cx="3230580" cy="506410"/>
            </p14:xfrm>
          </p:contentPart>
        </mc:Choice>
        <mc:Fallback xmlns="">
          <p:pic>
            <p:nvPicPr>
              <p:cNvPr id="6" name="Encre 5">
                <a:extLst>
                  <a:ext uri="{FF2B5EF4-FFF2-40B4-BE49-F238E27FC236}">
                    <a16:creationId xmlns:a16="http://schemas.microsoft.com/office/drawing/2014/main" id="{F47BB544-6268-2760-DA16-EA56A5E852EF}"/>
                  </a:ext>
                </a:extLst>
              </p:cNvPr>
              <p:cNvPicPr/>
              <p:nvPr/>
            </p:nvPicPr>
            <p:blipFill>
              <a:blip r:embed="rId5"/>
              <a:stretch>
                <a:fillRect/>
              </a:stretch>
            </p:blipFill>
            <p:spPr>
              <a:xfrm>
                <a:off x="121034" y="1502077"/>
                <a:ext cx="3338242" cy="722618"/>
              </a:xfrm>
              <a:prstGeom prst="rect">
                <a:avLst/>
              </a:prstGeom>
            </p:spPr>
          </p:pic>
        </mc:Fallback>
      </mc:AlternateContent>
      <p:sp>
        <p:nvSpPr>
          <p:cNvPr id="8" name="ZoneTexte 7">
            <a:extLst>
              <a:ext uri="{FF2B5EF4-FFF2-40B4-BE49-F238E27FC236}">
                <a16:creationId xmlns:a16="http://schemas.microsoft.com/office/drawing/2014/main" id="{2EB1DF05-CD32-656C-D8D2-DF1DF4D6A7A1}"/>
              </a:ext>
            </a:extLst>
          </p:cNvPr>
          <p:cNvSpPr txBox="1"/>
          <p:nvPr/>
        </p:nvSpPr>
        <p:spPr>
          <a:xfrm>
            <a:off x="1044334" y="1619727"/>
            <a:ext cx="1680029" cy="506410"/>
          </a:xfrm>
          <a:prstGeom prst="rect">
            <a:avLst/>
          </a:prstGeom>
          <a:solidFill>
            <a:schemeClr val="bg1"/>
          </a:solidFill>
        </p:spPr>
        <p:txBody>
          <a:bodyPr wrap="square" rtlCol="0">
            <a:spAutoFit/>
          </a:bodyPr>
          <a:lstStyle/>
          <a:p>
            <a:endParaRPr lang="fr-FR" dirty="0"/>
          </a:p>
        </p:txBody>
      </p:sp>
      <p:pic>
        <p:nvPicPr>
          <p:cNvPr id="9" name="Espace réservé du contenu 8">
            <a:extLst>
              <a:ext uri="{FF2B5EF4-FFF2-40B4-BE49-F238E27FC236}">
                <a16:creationId xmlns:a16="http://schemas.microsoft.com/office/drawing/2014/main" id="{88684C66-9633-B208-7F25-42152CBD57B9}"/>
              </a:ext>
            </a:extLst>
          </p:cNvPr>
          <p:cNvPicPr>
            <a:picLocks noGrp="1" noChangeAspect="1"/>
          </p:cNvPicPr>
          <p:nvPr>
            <p:ph idx="1"/>
          </p:nvPr>
        </p:nvPicPr>
        <p:blipFill>
          <a:blip r:embed="rId6"/>
          <a:stretch>
            <a:fillRect/>
          </a:stretch>
        </p:blipFill>
        <p:spPr>
          <a:xfrm>
            <a:off x="450783" y="1700054"/>
            <a:ext cx="11466807" cy="4249935"/>
          </a:xfrm>
        </p:spPr>
      </p:pic>
    </p:spTree>
    <p:extLst>
      <p:ext uri="{BB962C8B-B14F-4D97-AF65-F5344CB8AC3E}">
        <p14:creationId xmlns:p14="http://schemas.microsoft.com/office/powerpoint/2010/main" val="2278560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ECA5E0B-B1B6-49AF-1420-AE4D3E34A722}"/>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B243EBBB-427C-92DF-F02A-8D33D3F0C3A0}"/>
              </a:ext>
            </a:extLst>
          </p:cNvPr>
          <p:cNvSpPr>
            <a:spLocks noGrp="1"/>
          </p:cNvSpPr>
          <p:nvPr>
            <p:ph idx="1"/>
          </p:nvPr>
        </p:nvSpPr>
        <p:spPr/>
        <p:txBody>
          <a:bodyPr/>
          <a:lstStyle/>
          <a:p>
            <a:endParaRPr lang="fr-FR" dirty="0"/>
          </a:p>
          <a:p>
            <a:pPr marL="0" indent="0">
              <a:buNone/>
            </a:pPr>
            <a:endParaRPr lang="fr-FR" dirty="0"/>
          </a:p>
          <a:p>
            <a:pPr marL="0" indent="0">
              <a:buNone/>
            </a:pPr>
            <a:r>
              <a:rPr lang="fr-FR" sz="3600" b="1" i="1" dirty="0">
                <a:solidFill>
                  <a:srgbClr val="FF0000"/>
                </a:solidFill>
              </a:rPr>
              <a:t>                             Prolongement possible</a:t>
            </a:r>
          </a:p>
        </p:txBody>
      </p:sp>
    </p:spTree>
    <p:extLst>
      <p:ext uri="{BB962C8B-B14F-4D97-AF65-F5344CB8AC3E}">
        <p14:creationId xmlns:p14="http://schemas.microsoft.com/office/powerpoint/2010/main" val="39418176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CBC0473-42C8-EC5D-0F7F-D645E34D93CD}"/>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78267812-6AE1-08E9-A070-8589AC885EAE}"/>
              </a:ext>
            </a:extLst>
          </p:cNvPr>
          <p:cNvSpPr>
            <a:spLocks noGrp="1"/>
          </p:cNvSpPr>
          <p:nvPr>
            <p:ph idx="1"/>
          </p:nvPr>
        </p:nvSpPr>
        <p:spPr/>
        <p:txBody>
          <a:bodyPr/>
          <a:lstStyle/>
          <a:p>
            <a:pPr marL="0" indent="0">
              <a:buNone/>
            </a:pPr>
            <a:endParaRPr lang="fr-FR" dirty="0"/>
          </a:p>
          <a:p>
            <a:pPr marL="0" indent="0">
              <a:buNone/>
            </a:pPr>
            <a:endParaRPr lang="fr-FR" dirty="0"/>
          </a:p>
          <a:p>
            <a:pPr marL="0" indent="0">
              <a:buNone/>
            </a:pPr>
            <a:r>
              <a:rPr lang="fr-FR" sz="3600" b="1" dirty="0">
                <a:solidFill>
                  <a:schemeClr val="accent2"/>
                </a:solidFill>
              </a:rPr>
              <a:t>			As-tu bien compris ?</a:t>
            </a:r>
          </a:p>
        </p:txBody>
      </p:sp>
    </p:spTree>
    <p:extLst>
      <p:ext uri="{BB962C8B-B14F-4D97-AF65-F5344CB8AC3E}">
        <p14:creationId xmlns:p14="http://schemas.microsoft.com/office/powerpoint/2010/main" val="5940512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F18CED9-51C2-90B9-8765-6B7E660E82C7}"/>
              </a:ext>
            </a:extLst>
          </p:cNvPr>
          <p:cNvSpPr>
            <a:spLocks noGrp="1"/>
          </p:cNvSpPr>
          <p:nvPr>
            <p:ph type="title"/>
          </p:nvPr>
        </p:nvSpPr>
        <p:spPr/>
        <p:txBody>
          <a:bodyPr/>
          <a:lstStyle/>
          <a:p>
            <a:r>
              <a:rPr lang="fr-FR" dirty="0"/>
              <a:t> </a:t>
            </a:r>
          </a:p>
        </p:txBody>
      </p:sp>
      <p:pic>
        <p:nvPicPr>
          <p:cNvPr id="5" name="Espace réservé du contenu 4">
            <a:extLst>
              <a:ext uri="{FF2B5EF4-FFF2-40B4-BE49-F238E27FC236}">
                <a16:creationId xmlns:a16="http://schemas.microsoft.com/office/drawing/2014/main" id="{1CD70417-FEC4-4FFD-B1B8-C0787AF3F40F}"/>
              </a:ext>
            </a:extLst>
          </p:cNvPr>
          <p:cNvPicPr>
            <a:picLocks noGrp="1" noChangeAspect="1"/>
          </p:cNvPicPr>
          <p:nvPr>
            <p:ph idx="1"/>
          </p:nvPr>
        </p:nvPicPr>
        <p:blipFill>
          <a:blip r:embed="rId3"/>
          <a:stretch>
            <a:fillRect/>
          </a:stretch>
        </p:blipFill>
        <p:spPr>
          <a:xfrm>
            <a:off x="852653" y="1221163"/>
            <a:ext cx="9911599" cy="4955800"/>
          </a:xfrm>
        </p:spPr>
      </p:pic>
    </p:spTree>
    <p:extLst>
      <p:ext uri="{BB962C8B-B14F-4D97-AF65-F5344CB8AC3E}">
        <p14:creationId xmlns:p14="http://schemas.microsoft.com/office/powerpoint/2010/main" val="31263745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3B577AE-F7D9-2830-777E-EF601049FAE6}"/>
              </a:ext>
            </a:extLst>
          </p:cNvPr>
          <p:cNvSpPr>
            <a:spLocks noGrp="1"/>
          </p:cNvSpPr>
          <p:nvPr>
            <p:ph type="title"/>
          </p:nvPr>
        </p:nvSpPr>
        <p:spPr/>
        <p:txBody>
          <a:bodyPr/>
          <a:lstStyle/>
          <a:p>
            <a:endParaRPr lang="fr-FR"/>
          </a:p>
        </p:txBody>
      </p:sp>
      <p:pic>
        <p:nvPicPr>
          <p:cNvPr id="5" name="Espace réservé du contenu 4">
            <a:extLst>
              <a:ext uri="{FF2B5EF4-FFF2-40B4-BE49-F238E27FC236}">
                <a16:creationId xmlns:a16="http://schemas.microsoft.com/office/drawing/2014/main" id="{E2D6C01C-4227-BE00-6964-DE57DE468BCC}"/>
              </a:ext>
            </a:extLst>
          </p:cNvPr>
          <p:cNvPicPr>
            <a:picLocks noGrp="1" noChangeAspect="1"/>
          </p:cNvPicPr>
          <p:nvPr>
            <p:ph idx="1"/>
          </p:nvPr>
        </p:nvPicPr>
        <p:blipFill>
          <a:blip r:embed="rId3"/>
          <a:stretch>
            <a:fillRect/>
          </a:stretch>
        </p:blipFill>
        <p:spPr>
          <a:xfrm>
            <a:off x="947288" y="1411705"/>
            <a:ext cx="9474453" cy="4765258"/>
          </a:xfrm>
        </p:spPr>
      </p:pic>
    </p:spTree>
    <p:extLst>
      <p:ext uri="{BB962C8B-B14F-4D97-AF65-F5344CB8AC3E}">
        <p14:creationId xmlns:p14="http://schemas.microsoft.com/office/powerpoint/2010/main" val="23396055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7158A40-6A66-EAB8-9C29-C2573932EB75}"/>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95115ACE-D0DC-D1D5-18FE-24FA4D754FED}"/>
              </a:ext>
            </a:extLst>
          </p:cNvPr>
          <p:cNvSpPr>
            <a:spLocks noGrp="1"/>
          </p:cNvSpPr>
          <p:nvPr>
            <p:ph idx="1"/>
          </p:nvPr>
        </p:nvSpPr>
        <p:spPr/>
        <p:txBody>
          <a:bodyPr>
            <a:normAutofit/>
          </a:bodyPr>
          <a:lstStyle/>
          <a:p>
            <a:pPr marL="0" indent="0" algn="just">
              <a:buNone/>
            </a:pPr>
            <a:r>
              <a:rPr lang="fr-FR" sz="2400" b="1" dirty="0">
                <a:solidFill>
                  <a:srgbClr val="252525"/>
                </a:solidFill>
                <a:effectLst/>
                <a:latin typeface="Times New Roman" panose="02020603050405020304" pitchFamily="18" charset="0"/>
                <a:ea typeface="Calibri" panose="020F0502020204030204" pitchFamily="34" charset="0"/>
                <a:cs typeface="Times New Roman" panose="02020603050405020304" pitchFamily="18" charset="0"/>
              </a:rPr>
              <a:t>2. Entoure en vert les groupes-sujets et en rouge les groupes du verbe.</a:t>
            </a:r>
            <a:endParaRPr lang="fr-FR"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400" dirty="0">
                <a:solidFill>
                  <a:srgbClr val="252525"/>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fr-FR"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Il </a:t>
            </a:r>
            <a:r>
              <a:rPr lang="fr-FR" sz="24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fouazouillait</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Les </a:t>
            </a:r>
            <a:r>
              <a:rPr lang="fr-FR" sz="2400" dirty="0" err="1">
                <a:effectLst/>
                <a:latin typeface="Times New Roman" panose="02020603050405020304" pitchFamily="18" charset="0"/>
                <a:ea typeface="Calibri" panose="020F0502020204030204" pitchFamily="34" charset="0"/>
                <a:cs typeface="Times New Roman" panose="02020603050405020304" pitchFamily="18" charset="0"/>
              </a:rPr>
              <a:t>comboniles</a:t>
            </a:r>
            <a:endParaRPr lang="fr-FR"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Gyraient et </a:t>
            </a:r>
            <a:r>
              <a:rPr lang="fr-FR" sz="24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pageaient</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sur l’alaire ; </a:t>
            </a:r>
            <a:endParaRPr lang="fr-FR"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Tous les </a:t>
            </a:r>
            <a:r>
              <a:rPr lang="fr-FR" sz="24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bazmèss</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étaient </a:t>
            </a:r>
            <a:r>
              <a:rPr lang="fr-FR" sz="24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scouiviles</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fr-FR"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Et la </a:t>
            </a:r>
            <a:r>
              <a:rPr lang="fr-FR" sz="24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mome</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4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pirait</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d’</a:t>
            </a:r>
            <a:r>
              <a:rPr lang="fr-FR" sz="24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olère</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fr-FR"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42827707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7158A40-6A66-EAB8-9C29-C2573932EB75}"/>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95115ACE-D0DC-D1D5-18FE-24FA4D754FED}"/>
              </a:ext>
            </a:extLst>
          </p:cNvPr>
          <p:cNvSpPr>
            <a:spLocks noGrp="1"/>
          </p:cNvSpPr>
          <p:nvPr>
            <p:ph idx="1"/>
          </p:nvPr>
        </p:nvSpPr>
        <p:spPr/>
        <p:txBody>
          <a:bodyPr>
            <a:normAutofit/>
          </a:bodyPr>
          <a:lstStyle/>
          <a:p>
            <a:pPr marL="0" indent="0" algn="just">
              <a:buNone/>
            </a:pPr>
            <a:r>
              <a:rPr lang="fr-FR" sz="2400" b="1" dirty="0">
                <a:solidFill>
                  <a:srgbClr val="252525"/>
                </a:solidFill>
                <a:effectLst/>
                <a:latin typeface="Times New Roman" panose="02020603050405020304" pitchFamily="18" charset="0"/>
                <a:ea typeface="Calibri" panose="020F0502020204030204" pitchFamily="34" charset="0"/>
                <a:cs typeface="Times New Roman" panose="02020603050405020304" pitchFamily="18" charset="0"/>
              </a:rPr>
              <a:t>2. Entoure en vert les groupes-sujets et en rouge les groupes du verbe.</a:t>
            </a:r>
            <a:endParaRPr lang="fr-FR"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dirty="0">
                <a:solidFill>
                  <a:srgbClr val="252525"/>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fr-FR"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4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Il</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 </a:t>
            </a:r>
            <a:r>
              <a:rPr lang="fr-FR" sz="24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fouazouillait</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4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Les </a:t>
            </a:r>
            <a:r>
              <a:rPr lang="fr-FR" sz="2400" dirty="0" err="1">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comboniles</a:t>
            </a:r>
            <a:r>
              <a:rPr lang="fr-FR" sz="24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fr-FR"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4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Gyraient et </a:t>
            </a:r>
            <a:r>
              <a:rPr lang="fr-FR" sz="24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pageaient</a:t>
            </a:r>
            <a:r>
              <a:rPr lang="fr-FR" sz="24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sur l’alaire </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p>
          <a:p>
            <a:pPr marL="0" indent="0" algn="just">
              <a:buNone/>
            </a:pP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4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Gyraient et </a:t>
            </a:r>
            <a:r>
              <a:rPr lang="fr-FR" sz="24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pageaient</a:t>
            </a:r>
            <a:r>
              <a:rPr lang="fr-FR" sz="24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4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sur l’alaire </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p>
          <a:p>
            <a:pPr marL="0" indent="0" algn="just">
              <a:buNone/>
            </a:pPr>
            <a:endParaRPr lang="fr-FR"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4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Tous les </a:t>
            </a:r>
            <a:r>
              <a:rPr lang="fr-FR" sz="2400" dirty="0" err="1">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bazmèss</a:t>
            </a:r>
            <a:r>
              <a:rPr lang="fr-FR" sz="24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4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étaient </a:t>
            </a:r>
            <a:r>
              <a:rPr lang="fr-FR" sz="24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scouiviles</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fr-FR"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4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Et la </a:t>
            </a:r>
            <a:r>
              <a:rPr lang="fr-FR" sz="2400" dirty="0" err="1">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mome</a:t>
            </a:r>
            <a:r>
              <a:rPr lang="fr-FR" sz="24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400"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 </a:t>
            </a:r>
            <a:r>
              <a:rPr lang="fr-FR" sz="24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pirait</a:t>
            </a:r>
            <a:r>
              <a:rPr lang="fr-FR" sz="24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d’</a:t>
            </a:r>
            <a:r>
              <a:rPr lang="fr-FR" sz="24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olère</a:t>
            </a:r>
            <a:r>
              <a:rPr lang="fr-FR" sz="24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a:t>
            </a:r>
          </a:p>
          <a:p>
            <a:pPr marL="0" indent="0">
              <a:buNone/>
            </a:pPr>
            <a:endParaRPr lang="fr-FR" dirty="0"/>
          </a:p>
        </p:txBody>
      </p:sp>
    </p:spTree>
    <p:extLst>
      <p:ext uri="{BB962C8B-B14F-4D97-AF65-F5344CB8AC3E}">
        <p14:creationId xmlns:p14="http://schemas.microsoft.com/office/powerpoint/2010/main" val="5370557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610A549-39D4-6154-F4C1-DED36C84AF71}"/>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341678F2-DF9E-83C2-B631-BF972AE492F3}"/>
              </a:ext>
            </a:extLst>
          </p:cNvPr>
          <p:cNvSpPr>
            <a:spLocks noGrp="1"/>
          </p:cNvSpPr>
          <p:nvPr>
            <p:ph idx="1"/>
          </p:nvPr>
        </p:nvSpPr>
        <p:spPr/>
        <p:txBody>
          <a:bodyPr/>
          <a:lstStyle/>
          <a:p>
            <a:pPr marL="0" indent="0" algn="just">
              <a:buNone/>
            </a:pPr>
            <a:r>
              <a:rPr lang="fr-FR" dirty="0"/>
              <a:t>3. </a:t>
            </a:r>
            <a:r>
              <a:rPr lang="fr-FR" b="1" dirty="0">
                <a:solidFill>
                  <a:srgbClr val="252525"/>
                </a:solidFill>
                <a:effectLst/>
                <a:latin typeface="Times New Roman" panose="02020603050405020304" pitchFamily="18" charset="0"/>
                <a:ea typeface="Calibri" panose="020F0502020204030204" pitchFamily="34" charset="0"/>
                <a:cs typeface="Times New Roman" panose="02020603050405020304" pitchFamily="18" charset="0"/>
              </a:rPr>
              <a:t>Pour chaque mot enlevé, essaie de deviner sa classe grammaticale. </a:t>
            </a:r>
            <a:endParaRPr lang="fr-FR"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dirty="0">
                <a:solidFill>
                  <a:srgbClr val="252525"/>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fr-FR"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dirty="0">
                <a:solidFill>
                  <a:srgbClr val="252525"/>
                </a:solidFill>
                <a:effectLst/>
                <a:latin typeface="Times New Roman" panose="02020603050405020304" pitchFamily="18" charset="0"/>
                <a:ea typeface="Calibri" panose="020F0502020204030204" pitchFamily="34" charset="0"/>
                <a:cs typeface="Times New Roman" panose="02020603050405020304" pitchFamily="18" charset="0"/>
              </a:rPr>
              <a:t>La …</a:t>
            </a:r>
            <a:r>
              <a:rPr lang="fr-FR" sz="1600" dirty="0">
                <a:solidFill>
                  <a:srgbClr val="252525"/>
                </a:solidFill>
                <a:effectLst/>
                <a:latin typeface="Times New Roman" panose="02020603050405020304" pitchFamily="18" charset="0"/>
                <a:ea typeface="Calibri" panose="020F0502020204030204" pitchFamily="34" charset="0"/>
                <a:cs typeface="Times New Roman" panose="02020603050405020304" pitchFamily="18" charset="0"/>
              </a:rPr>
              <a:t>1</a:t>
            </a:r>
            <a:r>
              <a:rPr lang="fr-FR" dirty="0">
                <a:solidFill>
                  <a:srgbClr val="252525"/>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1600" dirty="0">
                <a:solidFill>
                  <a:srgbClr val="252525"/>
                </a:solidFill>
                <a:effectLst/>
                <a:latin typeface="Times New Roman" panose="02020603050405020304" pitchFamily="18" charset="0"/>
                <a:ea typeface="Calibri" panose="020F0502020204030204" pitchFamily="34" charset="0"/>
                <a:cs typeface="Times New Roman" panose="02020603050405020304" pitchFamily="18" charset="0"/>
              </a:rPr>
              <a:t>2</a:t>
            </a:r>
            <a:r>
              <a:rPr lang="fr-FR" dirty="0">
                <a:solidFill>
                  <a:srgbClr val="252525"/>
                </a:solidFill>
                <a:effectLst/>
                <a:latin typeface="Times New Roman" panose="02020603050405020304" pitchFamily="18" charset="0"/>
                <a:ea typeface="Calibri" panose="020F0502020204030204" pitchFamily="34" charset="0"/>
                <a:cs typeface="Times New Roman" panose="02020603050405020304" pitchFamily="18" charset="0"/>
              </a:rPr>
              <a:t>…    sa …</a:t>
            </a:r>
            <a:r>
              <a:rPr lang="fr-FR" sz="1600" dirty="0">
                <a:solidFill>
                  <a:srgbClr val="252525"/>
                </a:solidFill>
                <a:effectLst/>
                <a:latin typeface="Times New Roman" panose="02020603050405020304" pitchFamily="18" charset="0"/>
                <a:ea typeface="Calibri" panose="020F0502020204030204" pitchFamily="34" charset="0"/>
                <a:cs typeface="Times New Roman" panose="02020603050405020304" pitchFamily="18" charset="0"/>
              </a:rPr>
              <a:t>3</a:t>
            </a:r>
            <a:r>
              <a:rPr lang="fr-FR" dirty="0">
                <a:solidFill>
                  <a:srgbClr val="252525"/>
                </a:solidFill>
                <a:effectLst/>
                <a:latin typeface="Times New Roman" panose="02020603050405020304" pitchFamily="18" charset="0"/>
                <a:ea typeface="Calibri" panose="020F0502020204030204" pitchFamily="34" charset="0"/>
                <a:cs typeface="Times New Roman" panose="02020603050405020304" pitchFamily="18" charset="0"/>
              </a:rPr>
              <a:t>…    sur la …</a:t>
            </a:r>
            <a:r>
              <a:rPr lang="fr-FR" sz="1600" dirty="0">
                <a:solidFill>
                  <a:srgbClr val="252525"/>
                </a:solidFill>
                <a:effectLst/>
                <a:latin typeface="Times New Roman" panose="02020603050405020304" pitchFamily="18" charset="0"/>
                <a:ea typeface="Calibri" panose="020F0502020204030204" pitchFamily="34" charset="0"/>
                <a:cs typeface="Times New Roman" panose="02020603050405020304" pitchFamily="18" charset="0"/>
              </a:rPr>
              <a:t>4</a:t>
            </a:r>
            <a:r>
              <a:rPr lang="fr-FR" dirty="0">
                <a:solidFill>
                  <a:srgbClr val="252525"/>
                </a:solidFill>
                <a:effectLst/>
                <a:latin typeface="Times New Roman" panose="02020603050405020304" pitchFamily="18" charset="0"/>
                <a:ea typeface="Calibri" panose="020F0502020204030204" pitchFamily="34" charset="0"/>
                <a:cs typeface="Times New Roman" panose="02020603050405020304" pitchFamily="18" charset="0"/>
              </a:rPr>
              <a:t>…. Les …</a:t>
            </a:r>
            <a:r>
              <a:rPr lang="fr-FR" sz="1600" dirty="0">
                <a:solidFill>
                  <a:srgbClr val="252525"/>
                </a:solidFill>
                <a:effectLst/>
                <a:latin typeface="Times New Roman" panose="02020603050405020304" pitchFamily="18" charset="0"/>
                <a:ea typeface="Calibri" panose="020F0502020204030204" pitchFamily="34" charset="0"/>
                <a:cs typeface="Times New Roman" panose="02020603050405020304" pitchFamily="18" charset="0"/>
              </a:rPr>
              <a:t>5</a:t>
            </a:r>
            <a:r>
              <a:rPr lang="fr-FR" dirty="0">
                <a:solidFill>
                  <a:srgbClr val="252525"/>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1600" dirty="0">
                <a:solidFill>
                  <a:srgbClr val="252525"/>
                </a:solidFill>
                <a:effectLst/>
                <a:latin typeface="Times New Roman" panose="02020603050405020304" pitchFamily="18" charset="0"/>
                <a:ea typeface="Calibri" panose="020F0502020204030204" pitchFamily="34" charset="0"/>
                <a:cs typeface="Times New Roman" panose="02020603050405020304" pitchFamily="18" charset="0"/>
              </a:rPr>
              <a:t>6</a:t>
            </a:r>
            <a:r>
              <a:rPr lang="fr-FR" dirty="0">
                <a:solidFill>
                  <a:srgbClr val="252525"/>
                </a:solidFill>
                <a:effectLst/>
                <a:latin typeface="Times New Roman" panose="02020603050405020304" pitchFamily="18" charset="0"/>
                <a:ea typeface="Calibri" panose="020F0502020204030204" pitchFamily="34" charset="0"/>
                <a:cs typeface="Times New Roman" panose="02020603050405020304" pitchFamily="18" charset="0"/>
              </a:rPr>
              <a:t>…  du …</a:t>
            </a:r>
            <a:r>
              <a:rPr lang="fr-FR" sz="1600" dirty="0">
                <a:solidFill>
                  <a:srgbClr val="252525"/>
                </a:solidFill>
                <a:effectLst/>
                <a:latin typeface="Times New Roman" panose="02020603050405020304" pitchFamily="18" charset="0"/>
                <a:ea typeface="Calibri" panose="020F0502020204030204" pitchFamily="34" charset="0"/>
                <a:cs typeface="Times New Roman" panose="02020603050405020304" pitchFamily="18" charset="0"/>
              </a:rPr>
              <a:t>7</a:t>
            </a:r>
            <a:r>
              <a:rPr lang="fr-FR" dirty="0">
                <a:solidFill>
                  <a:srgbClr val="252525"/>
                </a:solidFill>
                <a:effectLst/>
                <a:latin typeface="Times New Roman" panose="02020603050405020304" pitchFamily="18" charset="0"/>
                <a:ea typeface="Calibri" panose="020F0502020204030204" pitchFamily="34" charset="0"/>
                <a:cs typeface="Times New Roman" panose="02020603050405020304" pitchFamily="18" charset="0"/>
              </a:rPr>
              <a:t>…  et ils …</a:t>
            </a:r>
            <a:r>
              <a:rPr lang="fr-FR" sz="1600" dirty="0">
                <a:solidFill>
                  <a:srgbClr val="252525"/>
                </a:solidFill>
                <a:effectLst/>
                <a:latin typeface="Times New Roman" panose="02020603050405020304" pitchFamily="18" charset="0"/>
                <a:ea typeface="Calibri" panose="020F0502020204030204" pitchFamily="34" charset="0"/>
                <a:cs typeface="Times New Roman" panose="02020603050405020304" pitchFamily="18" charset="0"/>
              </a:rPr>
              <a:t>8</a:t>
            </a:r>
            <a:r>
              <a:rPr lang="fr-FR" dirty="0">
                <a:solidFill>
                  <a:srgbClr val="252525"/>
                </a:solidFill>
                <a:effectLst/>
                <a:latin typeface="Times New Roman" panose="02020603050405020304" pitchFamily="18" charset="0"/>
                <a:ea typeface="Calibri" panose="020F0502020204030204" pitchFamily="34" charset="0"/>
                <a:cs typeface="Times New Roman" panose="02020603050405020304" pitchFamily="18" charset="0"/>
              </a:rPr>
              <a:t>… avec beaucoup d’…</a:t>
            </a:r>
            <a:r>
              <a:rPr lang="fr-FR" sz="1600" dirty="0">
                <a:solidFill>
                  <a:srgbClr val="252525"/>
                </a:solidFill>
                <a:effectLst/>
                <a:latin typeface="Times New Roman" panose="02020603050405020304" pitchFamily="18" charset="0"/>
                <a:ea typeface="Calibri" panose="020F0502020204030204" pitchFamily="34" charset="0"/>
                <a:cs typeface="Times New Roman" panose="02020603050405020304" pitchFamily="18" charset="0"/>
              </a:rPr>
              <a:t>9</a:t>
            </a:r>
            <a:r>
              <a:rPr lang="fr-FR" dirty="0">
                <a:solidFill>
                  <a:srgbClr val="252525"/>
                </a:solidFill>
                <a:effectLst/>
                <a:latin typeface="Times New Roman" panose="02020603050405020304" pitchFamily="18" charset="0"/>
                <a:ea typeface="Calibri" panose="020F0502020204030204" pitchFamily="34" charset="0"/>
                <a:cs typeface="Times New Roman" panose="02020603050405020304" pitchFamily="18" charset="0"/>
              </a:rPr>
              <a:t>….  Toute la …</a:t>
            </a:r>
            <a:r>
              <a:rPr lang="fr-FR" sz="1600" dirty="0">
                <a:solidFill>
                  <a:srgbClr val="252525"/>
                </a:solidFill>
                <a:effectLst/>
                <a:latin typeface="Times New Roman" panose="02020603050405020304" pitchFamily="18" charset="0"/>
                <a:ea typeface="Calibri" panose="020F0502020204030204" pitchFamily="34" charset="0"/>
                <a:cs typeface="Times New Roman" panose="02020603050405020304" pitchFamily="18" charset="0"/>
              </a:rPr>
              <a:t>10</a:t>
            </a:r>
            <a:r>
              <a:rPr lang="fr-FR" dirty="0">
                <a:solidFill>
                  <a:srgbClr val="252525"/>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1600" dirty="0">
                <a:solidFill>
                  <a:srgbClr val="252525"/>
                </a:solidFill>
                <a:effectLst/>
                <a:latin typeface="Times New Roman" panose="02020603050405020304" pitchFamily="18" charset="0"/>
                <a:ea typeface="Calibri" panose="020F0502020204030204" pitchFamily="34" charset="0"/>
                <a:cs typeface="Times New Roman" panose="02020603050405020304" pitchFamily="18" charset="0"/>
              </a:rPr>
              <a:t>11</a:t>
            </a:r>
            <a:r>
              <a:rPr lang="fr-FR" dirty="0">
                <a:solidFill>
                  <a:srgbClr val="252525"/>
                </a:solidFill>
                <a:effectLst/>
                <a:latin typeface="Times New Roman" panose="02020603050405020304" pitchFamily="18" charset="0"/>
                <a:ea typeface="Calibri" panose="020F0502020204030204" pitchFamily="34" charset="0"/>
                <a:cs typeface="Times New Roman" panose="02020603050405020304" pitchFamily="18" charset="0"/>
              </a:rPr>
              <a:t>…  de cette …</a:t>
            </a:r>
            <a:r>
              <a:rPr lang="fr-FR" sz="1600" dirty="0">
                <a:solidFill>
                  <a:srgbClr val="252525"/>
                </a:solidFill>
                <a:effectLst/>
                <a:latin typeface="Times New Roman" panose="02020603050405020304" pitchFamily="18" charset="0"/>
                <a:ea typeface="Calibri" panose="020F0502020204030204" pitchFamily="34" charset="0"/>
                <a:cs typeface="Times New Roman" panose="02020603050405020304" pitchFamily="18" charset="0"/>
              </a:rPr>
              <a:t>12</a:t>
            </a:r>
            <a:r>
              <a:rPr lang="fr-FR" dirty="0">
                <a:solidFill>
                  <a:srgbClr val="252525"/>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1600" dirty="0">
                <a:solidFill>
                  <a:srgbClr val="252525"/>
                </a:solidFill>
                <a:effectLst/>
                <a:latin typeface="Times New Roman" panose="02020603050405020304" pitchFamily="18" charset="0"/>
                <a:ea typeface="Calibri" panose="020F0502020204030204" pitchFamily="34" charset="0"/>
                <a:cs typeface="Times New Roman" panose="02020603050405020304" pitchFamily="18" charset="0"/>
              </a:rPr>
              <a:t>13</a:t>
            </a:r>
            <a:r>
              <a:rPr lang="fr-FR" dirty="0">
                <a:solidFill>
                  <a:srgbClr val="252525"/>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fr-FR"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dirty="0">
                <a:solidFill>
                  <a:srgbClr val="252525"/>
                </a:solidFill>
                <a:effectLst/>
                <a:latin typeface="Times New Roman" panose="02020603050405020304" pitchFamily="18" charset="0"/>
                <a:ea typeface="Calibri" panose="020F0502020204030204" pitchFamily="34" charset="0"/>
                <a:cs typeface="Times New Roman" panose="02020603050405020304" pitchFamily="18" charset="0"/>
              </a:rPr>
              <a:t>J’…</a:t>
            </a:r>
            <a:r>
              <a:rPr lang="fr-FR" sz="1600" dirty="0">
                <a:solidFill>
                  <a:srgbClr val="252525"/>
                </a:solidFill>
                <a:effectLst/>
                <a:latin typeface="Times New Roman" panose="02020603050405020304" pitchFamily="18" charset="0"/>
                <a:ea typeface="Calibri" panose="020F0502020204030204" pitchFamily="34" charset="0"/>
                <a:cs typeface="Times New Roman" panose="02020603050405020304" pitchFamily="18" charset="0"/>
              </a:rPr>
              <a:t>14</a:t>
            </a:r>
            <a:r>
              <a:rPr lang="fr-FR" dirty="0">
                <a:solidFill>
                  <a:srgbClr val="252525"/>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1600" dirty="0">
                <a:solidFill>
                  <a:srgbClr val="252525"/>
                </a:solidFill>
                <a:effectLst/>
                <a:latin typeface="Times New Roman" panose="02020603050405020304" pitchFamily="18" charset="0"/>
                <a:ea typeface="Calibri" panose="020F0502020204030204" pitchFamily="34" charset="0"/>
                <a:cs typeface="Times New Roman" panose="02020603050405020304" pitchFamily="18" charset="0"/>
              </a:rPr>
              <a:t>15</a:t>
            </a:r>
            <a:r>
              <a:rPr lang="fr-FR" dirty="0">
                <a:solidFill>
                  <a:srgbClr val="252525"/>
                </a:solidFill>
                <a:effectLst/>
                <a:latin typeface="Times New Roman" panose="02020603050405020304" pitchFamily="18" charset="0"/>
                <a:ea typeface="Calibri" panose="020F0502020204030204" pitchFamily="34" charset="0"/>
                <a:cs typeface="Times New Roman" panose="02020603050405020304" pitchFamily="18" charset="0"/>
              </a:rPr>
              <a:t>…. J’…</a:t>
            </a:r>
            <a:r>
              <a:rPr lang="fr-FR" sz="1600" dirty="0">
                <a:solidFill>
                  <a:srgbClr val="252525"/>
                </a:solidFill>
                <a:effectLst/>
                <a:latin typeface="Times New Roman" panose="02020603050405020304" pitchFamily="18" charset="0"/>
                <a:ea typeface="Calibri" panose="020F0502020204030204" pitchFamily="34" charset="0"/>
                <a:cs typeface="Times New Roman" panose="02020603050405020304" pitchFamily="18" charset="0"/>
              </a:rPr>
              <a:t>16</a:t>
            </a:r>
            <a:r>
              <a:rPr lang="fr-FR" dirty="0">
                <a:solidFill>
                  <a:srgbClr val="252525"/>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fr-FR"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231901859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610A549-39D4-6154-F4C1-DED36C84AF71}"/>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341678F2-DF9E-83C2-B631-BF972AE492F3}"/>
              </a:ext>
            </a:extLst>
          </p:cNvPr>
          <p:cNvSpPr>
            <a:spLocks noGrp="1"/>
          </p:cNvSpPr>
          <p:nvPr>
            <p:ph idx="1"/>
          </p:nvPr>
        </p:nvSpPr>
        <p:spPr/>
        <p:txBody>
          <a:bodyPr/>
          <a:lstStyle/>
          <a:p>
            <a:pPr marL="0" indent="0" algn="just">
              <a:buNone/>
            </a:pPr>
            <a:r>
              <a:rPr lang="fr-FR" dirty="0"/>
              <a:t>2 - </a:t>
            </a:r>
            <a:r>
              <a:rPr lang="fr-FR" b="1" dirty="0">
                <a:solidFill>
                  <a:srgbClr val="252525"/>
                </a:solidFill>
                <a:effectLst/>
                <a:latin typeface="Times New Roman" panose="02020603050405020304" pitchFamily="18" charset="0"/>
                <a:ea typeface="Calibri" panose="020F0502020204030204" pitchFamily="34" charset="0"/>
                <a:cs typeface="Times New Roman" panose="02020603050405020304" pitchFamily="18" charset="0"/>
              </a:rPr>
              <a:t>Pour chaque mot enlevé, essaie de deviner sa classe grammaticale. </a:t>
            </a:r>
            <a:endParaRPr lang="fr-FR"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dirty="0">
                <a:solidFill>
                  <a:srgbClr val="252525"/>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fr-FR"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dirty="0">
                <a:effectLst/>
                <a:latin typeface="Times New Roman" panose="02020603050405020304" pitchFamily="18" charset="0"/>
                <a:ea typeface="Calibri" panose="020F0502020204030204" pitchFamily="34" charset="0"/>
                <a:cs typeface="Times New Roman" panose="02020603050405020304" pitchFamily="18" charset="0"/>
              </a:rPr>
              <a:t>La …</a:t>
            </a:r>
            <a:r>
              <a:rPr lang="fr-FR" dirty="0">
                <a:latin typeface="Times New Roman" panose="02020603050405020304" pitchFamily="18" charset="0"/>
                <a:ea typeface="Calibri" panose="020F0502020204030204" pitchFamily="34" charset="0"/>
                <a:cs typeface="Times New Roman" panose="02020603050405020304" pitchFamily="18" charset="0"/>
              </a:rPr>
              <a:t>N</a:t>
            </a:r>
            <a:r>
              <a:rPr lang="fr-FR"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1600" dirty="0">
                <a:effectLst/>
                <a:latin typeface="Times New Roman" panose="02020603050405020304" pitchFamily="18" charset="0"/>
                <a:ea typeface="Calibri" panose="020F0502020204030204" pitchFamily="34" charset="0"/>
                <a:cs typeface="Times New Roman" panose="02020603050405020304" pitchFamily="18" charset="0"/>
              </a:rPr>
              <a:t>2</a:t>
            </a:r>
            <a:r>
              <a:rPr lang="fr-FR" dirty="0">
                <a:effectLst/>
                <a:latin typeface="Times New Roman" panose="02020603050405020304" pitchFamily="18" charset="0"/>
                <a:ea typeface="Calibri" panose="020F0502020204030204" pitchFamily="34" charset="0"/>
                <a:cs typeface="Times New Roman" panose="02020603050405020304" pitchFamily="18" charset="0"/>
              </a:rPr>
              <a:t>…    sa …</a:t>
            </a:r>
            <a:r>
              <a:rPr lang="fr-FR" dirty="0">
                <a:latin typeface="Times New Roman" panose="02020603050405020304" pitchFamily="18" charset="0"/>
                <a:ea typeface="Calibri" panose="020F0502020204030204" pitchFamily="34" charset="0"/>
                <a:cs typeface="Times New Roman" panose="02020603050405020304" pitchFamily="18" charset="0"/>
              </a:rPr>
              <a:t> N </a:t>
            </a:r>
            <a:r>
              <a:rPr lang="fr-FR" dirty="0">
                <a:effectLst/>
                <a:latin typeface="Times New Roman" panose="02020603050405020304" pitchFamily="18" charset="0"/>
                <a:ea typeface="Calibri" panose="020F0502020204030204" pitchFamily="34" charset="0"/>
                <a:cs typeface="Times New Roman" panose="02020603050405020304" pitchFamily="18" charset="0"/>
              </a:rPr>
              <a:t>…    sur la …</a:t>
            </a:r>
            <a:r>
              <a:rPr lang="fr-FR" dirty="0">
                <a:latin typeface="Times New Roman" panose="02020603050405020304" pitchFamily="18" charset="0"/>
                <a:ea typeface="Calibri" panose="020F0502020204030204" pitchFamily="34" charset="0"/>
                <a:cs typeface="Times New Roman" panose="02020603050405020304" pitchFamily="18" charset="0"/>
              </a:rPr>
              <a:t> N </a:t>
            </a:r>
            <a:r>
              <a:rPr lang="fr-FR" dirty="0">
                <a:effectLst/>
                <a:latin typeface="Times New Roman" panose="02020603050405020304" pitchFamily="18" charset="0"/>
                <a:ea typeface="Calibri" panose="020F0502020204030204" pitchFamily="34" charset="0"/>
                <a:cs typeface="Times New Roman" panose="02020603050405020304" pitchFamily="18" charset="0"/>
              </a:rPr>
              <a:t>…. Les …</a:t>
            </a:r>
            <a:r>
              <a:rPr lang="fr-FR" sz="1600" dirty="0">
                <a:effectLst/>
                <a:latin typeface="Times New Roman" panose="02020603050405020304" pitchFamily="18" charset="0"/>
                <a:ea typeface="Calibri" panose="020F0502020204030204" pitchFamily="34" charset="0"/>
                <a:cs typeface="Times New Roman" panose="02020603050405020304" pitchFamily="18" charset="0"/>
              </a:rPr>
              <a:t>5</a:t>
            </a:r>
            <a:r>
              <a:rPr lang="fr-FR"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1600" dirty="0">
                <a:effectLst/>
                <a:latin typeface="Times New Roman" panose="02020603050405020304" pitchFamily="18" charset="0"/>
                <a:ea typeface="Calibri" panose="020F0502020204030204" pitchFamily="34" charset="0"/>
                <a:cs typeface="Times New Roman" panose="02020603050405020304" pitchFamily="18" charset="0"/>
              </a:rPr>
              <a:t>6</a:t>
            </a:r>
            <a:r>
              <a:rPr lang="fr-FR" dirty="0">
                <a:effectLst/>
                <a:latin typeface="Times New Roman" panose="02020603050405020304" pitchFamily="18" charset="0"/>
                <a:ea typeface="Calibri" panose="020F0502020204030204" pitchFamily="34" charset="0"/>
                <a:cs typeface="Times New Roman" panose="02020603050405020304" pitchFamily="18" charset="0"/>
              </a:rPr>
              <a:t>…  du …</a:t>
            </a:r>
            <a:r>
              <a:rPr lang="fr-FR" dirty="0">
                <a:latin typeface="Times New Roman" panose="02020603050405020304" pitchFamily="18" charset="0"/>
                <a:ea typeface="Calibri" panose="020F0502020204030204" pitchFamily="34" charset="0"/>
                <a:cs typeface="Times New Roman" panose="02020603050405020304" pitchFamily="18" charset="0"/>
              </a:rPr>
              <a:t>N</a:t>
            </a:r>
            <a:r>
              <a:rPr lang="fr-FR" dirty="0">
                <a:effectLst/>
                <a:latin typeface="Times New Roman" panose="02020603050405020304" pitchFamily="18" charset="0"/>
                <a:ea typeface="Calibri" panose="020F0502020204030204" pitchFamily="34" charset="0"/>
                <a:cs typeface="Times New Roman" panose="02020603050405020304" pitchFamily="18" charset="0"/>
              </a:rPr>
              <a:t>…  et ils …V…  avec beaucoup d’…</a:t>
            </a:r>
            <a:r>
              <a:rPr lang="fr-FR" dirty="0">
                <a:latin typeface="Times New Roman" panose="02020603050405020304" pitchFamily="18" charset="0"/>
                <a:ea typeface="Calibri" panose="020F0502020204030204" pitchFamily="34" charset="0"/>
                <a:cs typeface="Times New Roman" panose="02020603050405020304" pitchFamily="18" charset="0"/>
              </a:rPr>
              <a:t> N </a:t>
            </a:r>
            <a:r>
              <a:rPr lang="fr-FR" dirty="0">
                <a:effectLst/>
                <a:latin typeface="Times New Roman" panose="02020603050405020304" pitchFamily="18" charset="0"/>
                <a:ea typeface="Calibri" panose="020F0502020204030204" pitchFamily="34" charset="0"/>
                <a:cs typeface="Times New Roman" panose="02020603050405020304" pitchFamily="18" charset="0"/>
              </a:rPr>
              <a:t>….  Toute la …</a:t>
            </a:r>
            <a:r>
              <a:rPr lang="fr-FR" sz="1600" dirty="0">
                <a:effectLst/>
                <a:latin typeface="Times New Roman" panose="02020603050405020304" pitchFamily="18" charset="0"/>
                <a:ea typeface="Calibri" panose="020F0502020204030204" pitchFamily="34" charset="0"/>
                <a:cs typeface="Times New Roman" panose="02020603050405020304" pitchFamily="18" charset="0"/>
              </a:rPr>
              <a:t>10</a:t>
            </a:r>
            <a:r>
              <a:rPr lang="fr-FR"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1600" dirty="0">
                <a:effectLst/>
                <a:latin typeface="Times New Roman" panose="02020603050405020304" pitchFamily="18" charset="0"/>
                <a:ea typeface="Calibri" panose="020F0502020204030204" pitchFamily="34" charset="0"/>
                <a:cs typeface="Times New Roman" panose="02020603050405020304" pitchFamily="18" charset="0"/>
              </a:rPr>
              <a:t>11</a:t>
            </a:r>
            <a:r>
              <a:rPr lang="fr-FR" dirty="0">
                <a:effectLst/>
                <a:latin typeface="Times New Roman" panose="02020603050405020304" pitchFamily="18" charset="0"/>
                <a:ea typeface="Calibri" panose="020F0502020204030204" pitchFamily="34" charset="0"/>
                <a:cs typeface="Times New Roman" panose="02020603050405020304" pitchFamily="18" charset="0"/>
              </a:rPr>
              <a:t>…  de cette …</a:t>
            </a:r>
            <a:r>
              <a:rPr lang="fr-FR" sz="1600" dirty="0">
                <a:effectLst/>
                <a:latin typeface="Times New Roman" panose="02020603050405020304" pitchFamily="18" charset="0"/>
                <a:ea typeface="Calibri" panose="020F0502020204030204" pitchFamily="34" charset="0"/>
                <a:cs typeface="Times New Roman" panose="02020603050405020304" pitchFamily="18" charset="0"/>
              </a:rPr>
              <a:t>12</a:t>
            </a:r>
            <a:r>
              <a:rPr lang="fr-FR"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1600" dirty="0">
                <a:effectLst/>
                <a:latin typeface="Times New Roman" panose="02020603050405020304" pitchFamily="18" charset="0"/>
                <a:ea typeface="Calibri" panose="020F0502020204030204" pitchFamily="34" charset="0"/>
                <a:cs typeface="Times New Roman" panose="02020603050405020304" pitchFamily="18" charset="0"/>
              </a:rPr>
              <a:t>13</a:t>
            </a:r>
            <a:r>
              <a:rPr lang="fr-FR" dirty="0">
                <a:effectLst/>
                <a:latin typeface="Times New Roman" panose="02020603050405020304" pitchFamily="18" charset="0"/>
                <a:ea typeface="Calibri" panose="020F0502020204030204" pitchFamily="34" charset="0"/>
                <a:cs typeface="Times New Roman" panose="02020603050405020304" pitchFamily="18" charset="0"/>
              </a:rPr>
              <a:t>….</a:t>
            </a:r>
          </a:p>
          <a:p>
            <a:pPr marL="0" indent="0" algn="just">
              <a:buNone/>
            </a:pPr>
            <a:r>
              <a:rPr lang="fr-FR" dirty="0">
                <a:effectLst/>
                <a:latin typeface="Times New Roman" panose="02020603050405020304" pitchFamily="18" charset="0"/>
                <a:ea typeface="Calibri" panose="020F0502020204030204" pitchFamily="34" charset="0"/>
                <a:cs typeface="Times New Roman" panose="02020603050405020304" pitchFamily="18" charset="0"/>
              </a:rPr>
              <a:t>J’…V…,    …</a:t>
            </a:r>
            <a:r>
              <a:rPr lang="fr-FR" sz="1600" dirty="0">
                <a:effectLst/>
                <a:latin typeface="Times New Roman" panose="02020603050405020304" pitchFamily="18" charset="0"/>
                <a:ea typeface="Calibri" panose="020F0502020204030204" pitchFamily="34" charset="0"/>
                <a:cs typeface="Times New Roman" panose="02020603050405020304" pitchFamily="18" charset="0"/>
              </a:rPr>
              <a:t>15</a:t>
            </a:r>
            <a:r>
              <a:rPr lang="fr-FR" dirty="0">
                <a:effectLst/>
                <a:latin typeface="Times New Roman" panose="02020603050405020304" pitchFamily="18" charset="0"/>
                <a:ea typeface="Calibri" panose="020F0502020204030204" pitchFamily="34" charset="0"/>
                <a:cs typeface="Times New Roman" panose="02020603050405020304" pitchFamily="18" charset="0"/>
              </a:rPr>
              <a:t>…. J’…V….</a:t>
            </a:r>
          </a:p>
          <a:p>
            <a:pPr marL="0" indent="0">
              <a:buNone/>
            </a:pPr>
            <a:endParaRPr lang="fr-FR" dirty="0"/>
          </a:p>
        </p:txBody>
      </p:sp>
    </p:spTree>
    <p:extLst>
      <p:ext uri="{BB962C8B-B14F-4D97-AF65-F5344CB8AC3E}">
        <p14:creationId xmlns:p14="http://schemas.microsoft.com/office/powerpoint/2010/main" val="35234813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88C75BE-8F6C-9E47-E029-4980B2F96495}"/>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8E6BD8F6-9A11-682C-7BB0-1AC8B15EFCF5}"/>
              </a:ext>
            </a:extLst>
          </p:cNvPr>
          <p:cNvSpPr>
            <a:spLocks noGrp="1"/>
          </p:cNvSpPr>
          <p:nvPr>
            <p:ph idx="1"/>
          </p:nvPr>
        </p:nvSpPr>
        <p:spPr/>
        <p:txBody>
          <a:bodyPr/>
          <a:lstStyle/>
          <a:p>
            <a:pPr marL="0" indent="0" algn="just">
              <a:buNone/>
            </a:pPr>
            <a:r>
              <a:rPr lang="fr-FR" dirty="0">
                <a:solidFill>
                  <a:srgbClr val="252525"/>
                </a:solidFill>
                <a:effectLst/>
                <a:latin typeface="Times New Roman" panose="02020603050405020304" pitchFamily="18" charset="0"/>
                <a:ea typeface="Calibri" panose="020F0502020204030204" pitchFamily="34" charset="0"/>
                <a:cs typeface="Times New Roman" panose="02020603050405020304" pitchFamily="18" charset="0"/>
              </a:rPr>
              <a:t>La …</a:t>
            </a:r>
            <a:r>
              <a:rPr lang="fr-FR"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N</a:t>
            </a:r>
            <a:r>
              <a:rPr lang="fr-FR" dirty="0">
                <a:solidFill>
                  <a:srgbClr val="252525"/>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V</a:t>
            </a:r>
            <a:r>
              <a:rPr lang="fr-FR" dirty="0">
                <a:solidFill>
                  <a:srgbClr val="252525"/>
                </a:solidFill>
                <a:effectLst/>
                <a:latin typeface="Times New Roman" panose="02020603050405020304" pitchFamily="18" charset="0"/>
                <a:ea typeface="Calibri" panose="020F0502020204030204" pitchFamily="34" charset="0"/>
                <a:cs typeface="Times New Roman" panose="02020603050405020304" pitchFamily="18" charset="0"/>
              </a:rPr>
              <a:t>…    sa …</a:t>
            </a:r>
            <a:r>
              <a:rPr lang="fr-FR"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N</a:t>
            </a:r>
            <a:r>
              <a:rPr lang="fr-FR" dirty="0">
                <a:solidFill>
                  <a:srgbClr val="252525"/>
                </a:solidFill>
                <a:effectLst/>
                <a:latin typeface="Times New Roman" panose="02020603050405020304" pitchFamily="18" charset="0"/>
                <a:ea typeface="Calibri" panose="020F0502020204030204" pitchFamily="34" charset="0"/>
                <a:cs typeface="Times New Roman" panose="02020603050405020304" pitchFamily="18" charset="0"/>
              </a:rPr>
              <a:t>…    sur la …</a:t>
            </a:r>
            <a:r>
              <a:rPr lang="fr-FR" dirty="0">
                <a:solidFill>
                  <a:srgbClr val="BF9000"/>
                </a:solidFill>
                <a:effectLst/>
                <a:latin typeface="Times New Roman" panose="02020603050405020304" pitchFamily="18" charset="0"/>
                <a:ea typeface="Calibri" panose="020F0502020204030204" pitchFamily="34" charset="0"/>
                <a:cs typeface="Times New Roman" panose="02020603050405020304" pitchFamily="18" charset="0"/>
              </a:rPr>
              <a:t>N</a:t>
            </a:r>
            <a:r>
              <a:rPr lang="fr-FR" dirty="0">
                <a:solidFill>
                  <a:srgbClr val="252525"/>
                </a:solidFill>
                <a:effectLst/>
                <a:latin typeface="Times New Roman" panose="02020603050405020304" pitchFamily="18" charset="0"/>
                <a:ea typeface="Calibri" panose="020F0502020204030204" pitchFamily="34" charset="0"/>
                <a:cs typeface="Times New Roman" panose="02020603050405020304" pitchFamily="18" charset="0"/>
              </a:rPr>
              <a:t>…. Les …</a:t>
            </a:r>
            <a:r>
              <a:rPr lang="fr-FR"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N</a:t>
            </a:r>
            <a:r>
              <a:rPr lang="fr-FR" dirty="0">
                <a:solidFill>
                  <a:srgbClr val="252525"/>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V</a:t>
            </a:r>
            <a:r>
              <a:rPr lang="fr-FR" dirty="0">
                <a:solidFill>
                  <a:srgbClr val="252525"/>
                </a:solidFill>
                <a:effectLst/>
                <a:latin typeface="Times New Roman" panose="02020603050405020304" pitchFamily="18" charset="0"/>
                <a:ea typeface="Calibri" panose="020F0502020204030204" pitchFamily="34" charset="0"/>
                <a:cs typeface="Times New Roman" panose="02020603050405020304" pitchFamily="18" charset="0"/>
              </a:rPr>
              <a:t>…  du …</a:t>
            </a:r>
            <a:r>
              <a:rPr lang="fr-FR"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N</a:t>
            </a:r>
            <a:r>
              <a:rPr lang="fr-FR" dirty="0">
                <a:solidFill>
                  <a:srgbClr val="252525"/>
                </a:solidFill>
                <a:effectLst/>
                <a:latin typeface="Times New Roman" panose="02020603050405020304" pitchFamily="18" charset="0"/>
                <a:ea typeface="Calibri" panose="020F0502020204030204" pitchFamily="34" charset="0"/>
                <a:cs typeface="Times New Roman" panose="02020603050405020304" pitchFamily="18" charset="0"/>
              </a:rPr>
              <a:t>…  et ils …</a:t>
            </a:r>
            <a:r>
              <a:rPr lang="fr-FR"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V</a:t>
            </a:r>
            <a:r>
              <a:rPr lang="fr-FR" dirty="0">
                <a:solidFill>
                  <a:srgbClr val="252525"/>
                </a:solidFill>
                <a:effectLst/>
                <a:latin typeface="Times New Roman" panose="02020603050405020304" pitchFamily="18" charset="0"/>
                <a:ea typeface="Calibri" panose="020F0502020204030204" pitchFamily="34" charset="0"/>
                <a:cs typeface="Times New Roman" panose="02020603050405020304" pitchFamily="18" charset="0"/>
              </a:rPr>
              <a:t>… avec beaucoup d’…</a:t>
            </a:r>
            <a:r>
              <a:rPr lang="fr-FR" dirty="0">
                <a:solidFill>
                  <a:srgbClr val="BF9000"/>
                </a:solidFill>
                <a:effectLst/>
                <a:latin typeface="Times New Roman" panose="02020603050405020304" pitchFamily="18" charset="0"/>
                <a:ea typeface="Calibri" panose="020F0502020204030204" pitchFamily="34" charset="0"/>
                <a:cs typeface="Times New Roman" panose="02020603050405020304" pitchFamily="18" charset="0"/>
              </a:rPr>
              <a:t>N</a:t>
            </a:r>
            <a:r>
              <a:rPr lang="fr-FR" dirty="0">
                <a:solidFill>
                  <a:srgbClr val="252525"/>
                </a:solidFill>
                <a:effectLst/>
                <a:latin typeface="Times New Roman" panose="02020603050405020304" pitchFamily="18" charset="0"/>
                <a:ea typeface="Calibri" panose="020F0502020204030204" pitchFamily="34" charset="0"/>
                <a:cs typeface="Times New Roman" panose="02020603050405020304" pitchFamily="18" charset="0"/>
              </a:rPr>
              <a:t>….  Toute la …</a:t>
            </a:r>
            <a:r>
              <a:rPr lang="fr-FR"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N</a:t>
            </a:r>
            <a:r>
              <a:rPr lang="fr-FR" dirty="0">
                <a:solidFill>
                  <a:srgbClr val="252525"/>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V</a:t>
            </a:r>
            <a:r>
              <a:rPr lang="fr-FR" dirty="0">
                <a:solidFill>
                  <a:srgbClr val="252525"/>
                </a:solidFill>
                <a:effectLst/>
                <a:latin typeface="Times New Roman" panose="02020603050405020304" pitchFamily="18" charset="0"/>
                <a:ea typeface="Calibri" panose="020F0502020204030204" pitchFamily="34" charset="0"/>
                <a:cs typeface="Times New Roman" panose="02020603050405020304" pitchFamily="18" charset="0"/>
              </a:rPr>
              <a:t>…  de cette …</a:t>
            </a:r>
            <a:r>
              <a:rPr lang="fr-FR"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N ou Adj</a:t>
            </a:r>
            <a:r>
              <a:rPr lang="fr-FR" dirty="0">
                <a:solidFill>
                  <a:srgbClr val="252525"/>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Adj ou N</a:t>
            </a:r>
            <a:r>
              <a:rPr lang="fr-FR" dirty="0">
                <a:solidFill>
                  <a:srgbClr val="252525"/>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fr-FR"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dirty="0">
                <a:solidFill>
                  <a:srgbClr val="252525"/>
                </a:solidFill>
                <a:effectLst/>
                <a:latin typeface="Times New Roman" panose="02020603050405020304" pitchFamily="18" charset="0"/>
                <a:ea typeface="Calibri" panose="020F0502020204030204" pitchFamily="34" charset="0"/>
                <a:cs typeface="Times New Roman" panose="02020603050405020304" pitchFamily="18" charset="0"/>
              </a:rPr>
              <a:t>J’…</a:t>
            </a:r>
            <a:r>
              <a:rPr lang="fr-FR"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V</a:t>
            </a:r>
            <a:r>
              <a:rPr lang="fr-FR" dirty="0">
                <a:solidFill>
                  <a:srgbClr val="252525"/>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Adj ou Adv</a:t>
            </a:r>
            <a:r>
              <a:rPr lang="fr-FR" dirty="0">
                <a:solidFill>
                  <a:srgbClr val="252525"/>
                </a:solidFill>
                <a:effectLst/>
                <a:latin typeface="Times New Roman" panose="02020603050405020304" pitchFamily="18" charset="0"/>
                <a:ea typeface="Calibri" panose="020F0502020204030204" pitchFamily="34" charset="0"/>
                <a:cs typeface="Times New Roman" panose="02020603050405020304" pitchFamily="18" charset="0"/>
              </a:rPr>
              <a:t>….  J’…</a:t>
            </a:r>
            <a:r>
              <a:rPr lang="fr-FR"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V</a:t>
            </a:r>
            <a:r>
              <a:rPr lang="fr-FR" dirty="0">
                <a:solidFill>
                  <a:srgbClr val="252525"/>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fr-FR"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34179035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F33B6E9-D69A-F6DF-0ADE-EB7210EB3D6F}"/>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1D3F8508-8541-4D21-B277-78A05DECA385}"/>
              </a:ext>
            </a:extLst>
          </p:cNvPr>
          <p:cNvSpPr>
            <a:spLocks noGrp="1"/>
          </p:cNvSpPr>
          <p:nvPr>
            <p:ph idx="1"/>
          </p:nvPr>
        </p:nvSpPr>
        <p:spPr/>
        <p:txBody>
          <a:bodyPr>
            <a:normAutofit/>
          </a:bodyPr>
          <a:lstStyle/>
          <a:p>
            <a:pPr marL="0" indent="0" algn="just">
              <a:buNone/>
            </a:pPr>
            <a:r>
              <a:rPr lang="fr-FR" dirty="0">
                <a:solidFill>
                  <a:srgbClr val="252525"/>
                </a:solidFill>
                <a:effectLst/>
                <a:latin typeface="Times New Roman" panose="02020603050405020304" pitchFamily="18" charset="0"/>
                <a:ea typeface="Calibri" panose="020F0502020204030204" pitchFamily="34" charset="0"/>
                <a:cs typeface="Times New Roman" panose="02020603050405020304" pitchFamily="18" charset="0"/>
              </a:rPr>
              <a:t>La …</a:t>
            </a:r>
            <a:r>
              <a:rPr lang="fr-FR"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N</a:t>
            </a:r>
            <a:r>
              <a:rPr lang="fr-FR" dirty="0">
                <a:solidFill>
                  <a:srgbClr val="252525"/>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V</a:t>
            </a:r>
            <a:r>
              <a:rPr lang="fr-FR" dirty="0">
                <a:solidFill>
                  <a:srgbClr val="252525"/>
                </a:solidFill>
                <a:effectLst/>
                <a:latin typeface="Times New Roman" panose="02020603050405020304" pitchFamily="18" charset="0"/>
                <a:ea typeface="Calibri" panose="020F0502020204030204" pitchFamily="34" charset="0"/>
                <a:cs typeface="Times New Roman" panose="02020603050405020304" pitchFamily="18" charset="0"/>
              </a:rPr>
              <a:t>…    sa …</a:t>
            </a:r>
            <a:r>
              <a:rPr lang="fr-FR"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N</a:t>
            </a:r>
            <a:r>
              <a:rPr lang="fr-FR" dirty="0">
                <a:solidFill>
                  <a:srgbClr val="252525"/>
                </a:solidFill>
                <a:effectLst/>
                <a:latin typeface="Times New Roman" panose="02020603050405020304" pitchFamily="18" charset="0"/>
                <a:ea typeface="Calibri" panose="020F0502020204030204" pitchFamily="34" charset="0"/>
                <a:cs typeface="Times New Roman" panose="02020603050405020304" pitchFamily="18" charset="0"/>
              </a:rPr>
              <a:t>…    sur la …</a:t>
            </a:r>
            <a:r>
              <a:rPr lang="fr-FR" dirty="0">
                <a:solidFill>
                  <a:srgbClr val="BF9000"/>
                </a:solidFill>
                <a:effectLst/>
                <a:latin typeface="Times New Roman" panose="02020603050405020304" pitchFamily="18" charset="0"/>
                <a:ea typeface="Calibri" panose="020F0502020204030204" pitchFamily="34" charset="0"/>
                <a:cs typeface="Times New Roman" panose="02020603050405020304" pitchFamily="18" charset="0"/>
              </a:rPr>
              <a:t>N</a:t>
            </a:r>
            <a:r>
              <a:rPr lang="fr-FR" dirty="0">
                <a:solidFill>
                  <a:srgbClr val="252525"/>
                </a:solidFill>
                <a:effectLst/>
                <a:latin typeface="Times New Roman" panose="02020603050405020304" pitchFamily="18" charset="0"/>
                <a:ea typeface="Calibri" panose="020F0502020204030204" pitchFamily="34" charset="0"/>
                <a:cs typeface="Times New Roman" panose="02020603050405020304" pitchFamily="18" charset="0"/>
              </a:rPr>
              <a:t>…. Les …</a:t>
            </a:r>
            <a:r>
              <a:rPr lang="fr-FR"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N</a:t>
            </a:r>
            <a:r>
              <a:rPr lang="fr-FR" dirty="0">
                <a:solidFill>
                  <a:srgbClr val="252525"/>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V</a:t>
            </a:r>
            <a:r>
              <a:rPr lang="fr-FR" dirty="0">
                <a:solidFill>
                  <a:srgbClr val="252525"/>
                </a:solidFill>
                <a:effectLst/>
                <a:latin typeface="Times New Roman" panose="02020603050405020304" pitchFamily="18" charset="0"/>
                <a:ea typeface="Calibri" panose="020F0502020204030204" pitchFamily="34" charset="0"/>
                <a:cs typeface="Times New Roman" panose="02020603050405020304" pitchFamily="18" charset="0"/>
              </a:rPr>
              <a:t>…  du …</a:t>
            </a:r>
            <a:r>
              <a:rPr lang="fr-FR"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N</a:t>
            </a:r>
            <a:r>
              <a:rPr lang="fr-FR" dirty="0">
                <a:solidFill>
                  <a:srgbClr val="252525"/>
                </a:solidFill>
                <a:effectLst/>
                <a:latin typeface="Times New Roman" panose="02020603050405020304" pitchFamily="18" charset="0"/>
                <a:ea typeface="Calibri" panose="020F0502020204030204" pitchFamily="34" charset="0"/>
                <a:cs typeface="Times New Roman" panose="02020603050405020304" pitchFamily="18" charset="0"/>
              </a:rPr>
              <a:t>…  et ils …</a:t>
            </a:r>
            <a:r>
              <a:rPr lang="fr-FR"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V</a:t>
            </a:r>
            <a:r>
              <a:rPr lang="fr-FR" dirty="0">
                <a:solidFill>
                  <a:srgbClr val="252525"/>
                </a:solidFill>
                <a:effectLst/>
                <a:latin typeface="Times New Roman" panose="02020603050405020304" pitchFamily="18" charset="0"/>
                <a:ea typeface="Calibri" panose="020F0502020204030204" pitchFamily="34" charset="0"/>
                <a:cs typeface="Times New Roman" panose="02020603050405020304" pitchFamily="18" charset="0"/>
              </a:rPr>
              <a:t>… avec beaucoup d’…</a:t>
            </a:r>
            <a:r>
              <a:rPr lang="fr-FR" dirty="0">
                <a:solidFill>
                  <a:srgbClr val="BF9000"/>
                </a:solidFill>
                <a:effectLst/>
                <a:latin typeface="Times New Roman" panose="02020603050405020304" pitchFamily="18" charset="0"/>
                <a:ea typeface="Calibri" panose="020F0502020204030204" pitchFamily="34" charset="0"/>
                <a:cs typeface="Times New Roman" panose="02020603050405020304" pitchFamily="18" charset="0"/>
              </a:rPr>
              <a:t>N</a:t>
            </a:r>
            <a:r>
              <a:rPr lang="fr-FR" dirty="0">
                <a:solidFill>
                  <a:srgbClr val="252525"/>
                </a:solidFill>
                <a:effectLst/>
                <a:latin typeface="Times New Roman" panose="02020603050405020304" pitchFamily="18" charset="0"/>
                <a:ea typeface="Calibri" panose="020F0502020204030204" pitchFamily="34" charset="0"/>
                <a:cs typeface="Times New Roman" panose="02020603050405020304" pitchFamily="18" charset="0"/>
              </a:rPr>
              <a:t>….  Toute la …</a:t>
            </a:r>
            <a:r>
              <a:rPr lang="fr-FR"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N</a:t>
            </a:r>
            <a:r>
              <a:rPr lang="fr-FR" dirty="0">
                <a:solidFill>
                  <a:srgbClr val="252525"/>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V</a:t>
            </a:r>
            <a:r>
              <a:rPr lang="fr-FR" dirty="0">
                <a:solidFill>
                  <a:srgbClr val="252525"/>
                </a:solidFill>
                <a:effectLst/>
                <a:latin typeface="Times New Roman" panose="02020603050405020304" pitchFamily="18" charset="0"/>
                <a:ea typeface="Calibri" panose="020F0502020204030204" pitchFamily="34" charset="0"/>
                <a:cs typeface="Times New Roman" panose="02020603050405020304" pitchFamily="18" charset="0"/>
              </a:rPr>
              <a:t>…  de cette …</a:t>
            </a:r>
            <a:r>
              <a:rPr lang="fr-FR"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N ou Adj</a:t>
            </a:r>
            <a:r>
              <a:rPr lang="fr-FR" dirty="0">
                <a:solidFill>
                  <a:srgbClr val="252525"/>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Adj ou N</a:t>
            </a:r>
            <a:r>
              <a:rPr lang="fr-FR" dirty="0">
                <a:solidFill>
                  <a:srgbClr val="252525"/>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fr-FR"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dirty="0">
                <a:solidFill>
                  <a:srgbClr val="252525"/>
                </a:solidFill>
                <a:effectLst/>
                <a:latin typeface="Times New Roman" panose="02020603050405020304" pitchFamily="18" charset="0"/>
                <a:ea typeface="Calibri" panose="020F0502020204030204" pitchFamily="34" charset="0"/>
                <a:cs typeface="Times New Roman" panose="02020603050405020304" pitchFamily="18" charset="0"/>
              </a:rPr>
              <a:t>J’…</a:t>
            </a:r>
            <a:r>
              <a:rPr lang="fr-FR"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V</a:t>
            </a:r>
            <a:r>
              <a:rPr lang="fr-FR" dirty="0">
                <a:solidFill>
                  <a:srgbClr val="252525"/>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Adj ou Adv</a:t>
            </a:r>
            <a:r>
              <a:rPr lang="fr-FR" dirty="0">
                <a:solidFill>
                  <a:srgbClr val="252525"/>
                </a:solidFill>
                <a:effectLst/>
                <a:latin typeface="Times New Roman" panose="02020603050405020304" pitchFamily="18" charset="0"/>
                <a:ea typeface="Calibri" panose="020F0502020204030204" pitchFamily="34" charset="0"/>
                <a:cs typeface="Times New Roman" panose="02020603050405020304" pitchFamily="18" charset="0"/>
              </a:rPr>
              <a:t>….  J’…</a:t>
            </a:r>
            <a:r>
              <a:rPr lang="fr-FR"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V</a:t>
            </a:r>
            <a:r>
              <a:rPr lang="fr-FR" dirty="0">
                <a:solidFill>
                  <a:srgbClr val="252525"/>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fr-FR" dirty="0">
              <a:solidFill>
                <a:srgbClr val="00B050"/>
              </a:solidFill>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endParaRPr lang="fr-FR"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La lune </a:t>
            </a:r>
            <a:r>
              <a:rPr lang="fr-FR"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répandait sa lumière </a:t>
            </a:r>
            <a:r>
              <a:rPr lang="fr-FR" dirty="0">
                <a:solidFill>
                  <a:srgbClr val="BF9000"/>
                </a:solidFill>
                <a:effectLst/>
                <a:latin typeface="Times New Roman" panose="02020603050405020304" pitchFamily="18" charset="0"/>
                <a:ea typeface="Calibri" panose="020F0502020204030204" pitchFamily="34" charset="0"/>
                <a:cs typeface="Times New Roman" panose="02020603050405020304" pitchFamily="18" charset="0"/>
              </a:rPr>
              <a:t>sur la lande</a:t>
            </a:r>
            <a:r>
              <a:rPr lang="fr-FR" dirty="0">
                <a:solidFill>
                  <a:srgbClr val="252525"/>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Les kobolds </a:t>
            </a:r>
            <a:r>
              <a:rPr lang="fr-FR"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jouaient du biniou </a:t>
            </a:r>
            <a:r>
              <a:rPr lang="fr-FR" dirty="0">
                <a:solidFill>
                  <a:srgbClr val="252525"/>
                </a:solidFill>
                <a:effectLst/>
                <a:latin typeface="Times New Roman" panose="02020603050405020304" pitchFamily="18" charset="0"/>
                <a:ea typeface="Calibri" panose="020F0502020204030204" pitchFamily="34" charset="0"/>
                <a:cs typeface="Times New Roman" panose="02020603050405020304" pitchFamily="18" charset="0"/>
              </a:rPr>
              <a:t>et </a:t>
            </a:r>
            <a:r>
              <a:rPr lang="fr-FR"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ils</a:t>
            </a:r>
            <a:r>
              <a:rPr lang="fr-FR" dirty="0">
                <a:solidFill>
                  <a:srgbClr val="252525"/>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dansaient</a:t>
            </a:r>
            <a:r>
              <a:rPr lang="fr-FR" dirty="0">
                <a:solidFill>
                  <a:srgbClr val="252525"/>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dirty="0">
                <a:solidFill>
                  <a:srgbClr val="BF9000"/>
                </a:solidFill>
                <a:effectLst/>
                <a:latin typeface="Times New Roman" panose="02020603050405020304" pitchFamily="18" charset="0"/>
                <a:ea typeface="Calibri" panose="020F0502020204030204" pitchFamily="34" charset="0"/>
                <a:cs typeface="Times New Roman" panose="02020603050405020304" pitchFamily="18" charset="0"/>
              </a:rPr>
              <a:t>avec beaucoup d’entrain</a:t>
            </a:r>
            <a:r>
              <a:rPr lang="fr-FR" dirty="0">
                <a:solidFill>
                  <a:srgbClr val="252525"/>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Toute la contrée </a:t>
            </a:r>
            <a:r>
              <a:rPr lang="fr-FR"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résonnait de cette musique diabolique</a:t>
            </a:r>
            <a:r>
              <a:rPr lang="fr-FR" dirty="0">
                <a:solidFill>
                  <a:srgbClr val="252525"/>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fr-FR"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J’</a:t>
            </a:r>
            <a:r>
              <a:rPr lang="fr-FR"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écoutais</a:t>
            </a:r>
            <a:r>
              <a:rPr lang="fr-FR" dirty="0">
                <a:solidFill>
                  <a:srgbClr val="252525"/>
                </a:solidFill>
                <a:effectLst/>
                <a:latin typeface="Times New Roman" panose="02020603050405020304" pitchFamily="18" charset="0"/>
                <a:ea typeface="Calibri" panose="020F0502020204030204" pitchFamily="34" charset="0"/>
                <a:cs typeface="Times New Roman" panose="02020603050405020304" pitchFamily="18" charset="0"/>
              </a:rPr>
              <a:t>, immobile / attentivement. </a:t>
            </a:r>
            <a:r>
              <a:rPr lang="fr-FR"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J’</a:t>
            </a:r>
            <a:r>
              <a:rPr lang="fr-FR"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attendais</a:t>
            </a:r>
            <a:r>
              <a:rPr lang="fr-FR" dirty="0">
                <a:solidFill>
                  <a:srgbClr val="252525"/>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fr-FR"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43186253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E531A4B-CFCB-2B87-FA3B-E65BECF4B462}"/>
              </a:ext>
            </a:extLst>
          </p:cNvPr>
          <p:cNvSpPr>
            <a:spLocks noGrp="1"/>
          </p:cNvSpPr>
          <p:nvPr>
            <p:ph type="title"/>
          </p:nvPr>
        </p:nvSpPr>
        <p:spPr/>
        <p:txBody>
          <a:bodyPr/>
          <a:lstStyle/>
          <a:p>
            <a:endParaRPr lang="fr-FR"/>
          </a:p>
        </p:txBody>
      </p:sp>
      <p:pic>
        <p:nvPicPr>
          <p:cNvPr id="5" name="Espace réservé du contenu 4">
            <a:extLst>
              <a:ext uri="{FF2B5EF4-FFF2-40B4-BE49-F238E27FC236}">
                <a16:creationId xmlns:a16="http://schemas.microsoft.com/office/drawing/2014/main" id="{9C52A745-EC6F-DCEC-D429-6049D8F3B00F}"/>
              </a:ext>
            </a:extLst>
          </p:cNvPr>
          <p:cNvPicPr>
            <a:picLocks noGrp="1" noChangeAspect="1"/>
          </p:cNvPicPr>
          <p:nvPr>
            <p:ph idx="1"/>
          </p:nvPr>
        </p:nvPicPr>
        <p:blipFill>
          <a:blip r:embed="rId3"/>
          <a:stretch>
            <a:fillRect/>
          </a:stretch>
        </p:blipFill>
        <p:spPr>
          <a:xfrm>
            <a:off x="838200" y="2279121"/>
            <a:ext cx="10515600" cy="3444345"/>
          </a:xfrm>
        </p:spPr>
      </p:pic>
    </p:spTree>
    <p:extLst>
      <p:ext uri="{BB962C8B-B14F-4D97-AF65-F5344CB8AC3E}">
        <p14:creationId xmlns:p14="http://schemas.microsoft.com/office/powerpoint/2010/main" val="91535386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D4F22A4-B285-3F78-4725-5235D77537D4}"/>
              </a:ext>
            </a:extLst>
          </p:cNvPr>
          <p:cNvSpPr>
            <a:spLocks noGrp="1"/>
          </p:cNvSpPr>
          <p:nvPr>
            <p:ph type="title"/>
          </p:nvPr>
        </p:nvSpPr>
        <p:spPr/>
        <p:txBody>
          <a:bodyPr/>
          <a:lstStyle/>
          <a:p>
            <a:endParaRPr lang="fr-FR"/>
          </a:p>
        </p:txBody>
      </p:sp>
      <p:pic>
        <p:nvPicPr>
          <p:cNvPr id="5" name="Espace réservé du contenu 4">
            <a:extLst>
              <a:ext uri="{FF2B5EF4-FFF2-40B4-BE49-F238E27FC236}">
                <a16:creationId xmlns:a16="http://schemas.microsoft.com/office/drawing/2014/main" id="{B8DE6B92-1597-42F4-2515-CBEB5516EDB0}"/>
              </a:ext>
            </a:extLst>
          </p:cNvPr>
          <p:cNvPicPr>
            <a:picLocks noGrp="1" noChangeAspect="1"/>
          </p:cNvPicPr>
          <p:nvPr>
            <p:ph idx="1"/>
          </p:nvPr>
        </p:nvPicPr>
        <p:blipFill>
          <a:blip r:embed="rId3"/>
          <a:stretch>
            <a:fillRect/>
          </a:stretch>
        </p:blipFill>
        <p:spPr>
          <a:xfrm>
            <a:off x="838200" y="2719511"/>
            <a:ext cx="10515600" cy="2563566"/>
          </a:xfrm>
        </p:spPr>
      </p:pic>
    </p:spTree>
    <p:extLst>
      <p:ext uri="{BB962C8B-B14F-4D97-AF65-F5344CB8AC3E}">
        <p14:creationId xmlns:p14="http://schemas.microsoft.com/office/powerpoint/2010/main" val="150105205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4FA489B-B672-B42F-6AB8-0D58DC9C7E20}"/>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9E936BEC-4B0E-94D4-ECDA-17752340452E}"/>
              </a:ext>
            </a:extLst>
          </p:cNvPr>
          <p:cNvSpPr>
            <a:spLocks noGrp="1"/>
          </p:cNvSpPr>
          <p:nvPr>
            <p:ph idx="1"/>
          </p:nvPr>
        </p:nvSpPr>
        <p:spPr/>
        <p:txBody>
          <a:bodyPr>
            <a:normAutofit/>
          </a:bodyPr>
          <a:lstStyle/>
          <a:p>
            <a:pPr marL="0" indent="0">
              <a:buNone/>
            </a:pPr>
            <a:r>
              <a:rPr lang="fr-FR" sz="2400" b="1" dirty="0"/>
              <a:t>5. Dictée</a:t>
            </a:r>
          </a:p>
          <a:p>
            <a:pPr marL="0" indent="0">
              <a:buNone/>
            </a:pPr>
            <a:r>
              <a:rPr lang="fr-FR" sz="2400" dirty="0"/>
              <a:t>……………………………………………………………………………………………………………………………</a:t>
            </a:r>
          </a:p>
          <a:p>
            <a:pPr marL="0" indent="0">
              <a:buNone/>
            </a:pPr>
            <a:r>
              <a:rPr lang="fr-FR" sz="2400" dirty="0"/>
              <a:t>……………………………………………………………………………………………………………………………</a:t>
            </a:r>
          </a:p>
        </p:txBody>
      </p:sp>
    </p:spTree>
    <p:extLst>
      <p:ext uri="{BB962C8B-B14F-4D97-AF65-F5344CB8AC3E}">
        <p14:creationId xmlns:p14="http://schemas.microsoft.com/office/powerpoint/2010/main" val="99762945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941B31-707A-1DC3-8FB8-175A0CB9CDE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5467912-C700-3936-1D5E-6DFA67B760B7}"/>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0C4A8586-05B4-7627-8690-C9A78E385F0D}"/>
              </a:ext>
            </a:extLst>
          </p:cNvPr>
          <p:cNvSpPr>
            <a:spLocks noGrp="1"/>
          </p:cNvSpPr>
          <p:nvPr>
            <p:ph idx="1"/>
          </p:nvPr>
        </p:nvSpPr>
        <p:spPr/>
        <p:txBody>
          <a:bodyPr>
            <a:normAutofit/>
          </a:bodyPr>
          <a:lstStyle/>
          <a:p>
            <a:pPr marL="0" indent="0">
              <a:buNone/>
            </a:pPr>
            <a:r>
              <a:rPr lang="fr-FR" sz="2400" b="1" dirty="0">
                <a:latin typeface="Times New Roman" panose="02020603050405020304" pitchFamily="18" charset="0"/>
                <a:cs typeface="Times New Roman" panose="02020603050405020304" pitchFamily="18" charset="0"/>
              </a:rPr>
              <a:t>5. Dictée</a:t>
            </a:r>
          </a:p>
          <a:p>
            <a:pPr marL="0" indent="0">
              <a:buNone/>
            </a:pPr>
            <a:r>
              <a:rPr lang="fr-FR" sz="2400" dirty="0">
                <a:latin typeface="Times New Roman" panose="02020603050405020304" pitchFamily="18" charset="0"/>
                <a:cs typeface="Times New Roman" panose="02020603050405020304" pitchFamily="18" charset="0"/>
              </a:rPr>
              <a:t>… </a:t>
            </a:r>
            <a:r>
              <a:rPr lang="fr-FR" sz="22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Les filles feront la recette avec un peu de chocolat. Nous la ferons différemment, avec beaucoup de chocolat. </a:t>
            </a:r>
            <a:r>
              <a:rPr lang="fr-FR" sz="2400" dirty="0"/>
              <a:t>……………………………………………………………………………………………</a:t>
            </a:r>
          </a:p>
          <a:p>
            <a:pPr marL="0" indent="0">
              <a:buNone/>
            </a:pPr>
            <a:r>
              <a:rPr lang="fr-FR" sz="2400" dirty="0"/>
              <a:t>……………………………………………………………………………………………………………………………</a:t>
            </a:r>
          </a:p>
        </p:txBody>
      </p:sp>
    </p:spTree>
    <p:extLst>
      <p:ext uri="{BB962C8B-B14F-4D97-AF65-F5344CB8AC3E}">
        <p14:creationId xmlns:p14="http://schemas.microsoft.com/office/powerpoint/2010/main" val="2179700101"/>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1059</TotalTime>
  <Words>3323</Words>
  <Application>Microsoft Macintosh PowerPoint</Application>
  <PresentationFormat>Grand écran</PresentationFormat>
  <Paragraphs>312</Paragraphs>
  <Slides>32</Slides>
  <Notes>32</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32</vt:i4>
      </vt:variant>
    </vt:vector>
  </HeadingPairs>
  <TitlesOfParts>
    <vt:vector size="37" baseType="lpstr">
      <vt:lpstr>Arial</vt:lpstr>
      <vt:lpstr>Calibri</vt:lpstr>
      <vt:lpstr>Calibri Light</vt:lpstr>
      <vt:lpstr>Times New Roman</vt:lpstr>
      <vt:lpstr>Thème Office</vt:lpstr>
      <vt:lpstr>Il était grilheure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 </vt:lpstr>
      <vt:lpstr>Présentation PowerPoint</vt:lpstr>
      <vt:lpstr>Présentation PowerPoint</vt:lpstr>
      <vt:lpstr> </vt:lpstr>
      <vt:lpstr>Présentation PowerPoint</vt:lpstr>
      <vt:lpstr>Présentation PowerPoint</vt:lpstr>
      <vt:lpstr> </vt:lpstr>
      <vt:lpstr> </vt:lpstr>
      <vt:lpstr>Présentation PowerPoint</vt:lpstr>
      <vt:lpstr>Présentation PowerPoint</vt:lpstr>
      <vt:lpstr>Présentation PowerPoint</vt:lpstr>
      <vt:lpstr>Présentation PowerPoint</vt:lpstr>
      <vt:lpstr>Présentation PowerPoint</vt:lpstr>
      <vt:lpstr> </vt:lpstr>
      <vt:lpstr>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Il était grilheure</dc:title>
  <dc:creator>Pierre Seve</dc:creator>
  <cp:lastModifiedBy>Pierre Seve</cp:lastModifiedBy>
  <cp:revision>17</cp:revision>
  <cp:lastPrinted>2025-10-06T07:47:19Z</cp:lastPrinted>
  <dcterms:created xsi:type="dcterms:W3CDTF">2023-11-19T15:15:14Z</dcterms:created>
  <dcterms:modified xsi:type="dcterms:W3CDTF">2025-10-06T08:23:46Z</dcterms:modified>
</cp:coreProperties>
</file>