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4"/>
  </p:notesMasterIdLst>
  <p:sldIdLst>
    <p:sldId id="256" r:id="rId2"/>
    <p:sldId id="280" r:id="rId3"/>
    <p:sldId id="281" r:id="rId4"/>
    <p:sldId id="282" r:id="rId5"/>
    <p:sldId id="283" r:id="rId6"/>
    <p:sldId id="285" r:id="rId7"/>
    <p:sldId id="284" r:id="rId8"/>
    <p:sldId id="286" r:id="rId9"/>
    <p:sldId id="287" r:id="rId10"/>
    <p:sldId id="288" r:id="rId11"/>
    <p:sldId id="289" r:id="rId12"/>
    <p:sldId id="290" r:id="rId13"/>
    <p:sldId id="298" r:id="rId14"/>
    <p:sldId id="301" r:id="rId15"/>
    <p:sldId id="300" r:id="rId16"/>
    <p:sldId id="303" r:id="rId17"/>
    <p:sldId id="297" r:id="rId18"/>
    <p:sldId id="302" r:id="rId19"/>
    <p:sldId id="306" r:id="rId20"/>
    <p:sldId id="304" r:id="rId21"/>
    <p:sldId id="307" r:id="rId22"/>
    <p:sldId id="305" r:id="rId23"/>
    <p:sldId id="308" r:id="rId24"/>
    <p:sldId id="309" r:id="rId25"/>
    <p:sldId id="310" r:id="rId26"/>
    <p:sldId id="311" r:id="rId27"/>
    <p:sldId id="312" r:id="rId28"/>
    <p:sldId id="313" r:id="rId29"/>
    <p:sldId id="314" r:id="rId30"/>
    <p:sldId id="315" r:id="rId31"/>
    <p:sldId id="316" r:id="rId32"/>
    <p:sldId id="317" r:id="rId33"/>
    <p:sldId id="318" r:id="rId34"/>
    <p:sldId id="319" r:id="rId35"/>
    <p:sldId id="320" r:id="rId36"/>
    <p:sldId id="321" r:id="rId37"/>
    <p:sldId id="322" r:id="rId38"/>
    <p:sldId id="323" r:id="rId39"/>
    <p:sldId id="324" r:id="rId40"/>
    <p:sldId id="274" r:id="rId41"/>
    <p:sldId id="278" r:id="rId42"/>
    <p:sldId id="275" r:id="rId43"/>
    <p:sldId id="325" r:id="rId44"/>
    <p:sldId id="326" r:id="rId45"/>
    <p:sldId id="327" r:id="rId46"/>
    <p:sldId id="328" r:id="rId47"/>
    <p:sldId id="329" r:id="rId48"/>
    <p:sldId id="330" r:id="rId49"/>
    <p:sldId id="331" r:id="rId50"/>
    <p:sldId id="332" r:id="rId51"/>
    <p:sldId id="333" r:id="rId52"/>
    <p:sldId id="334" r:id="rId5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108"/>
    <p:restoredTop sz="73745"/>
  </p:normalViewPr>
  <p:slideViewPr>
    <p:cSldViewPr snapToGrid="0">
      <p:cViewPr varScale="1">
        <p:scale>
          <a:sx n="63" d="100"/>
          <a:sy n="63" d="100"/>
        </p:scale>
        <p:origin x="1432"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C97F94-32C3-0447-822E-4A85D8029B15}" type="datetimeFigureOut">
              <a:rPr lang="fr-FR" smtClean="0"/>
              <a:t>05/10/2025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E1CDF6-F5C0-244D-AB0D-EEB09C31F4D7}" type="slidenum">
              <a:rPr lang="fr-FR" smtClean="0"/>
              <a:t>‹N°›</a:t>
            </a:fld>
            <a:endParaRPr lang="fr-FR"/>
          </a:p>
        </p:txBody>
      </p:sp>
    </p:spTree>
    <p:extLst>
      <p:ext uri="{BB962C8B-B14F-4D97-AF65-F5344CB8AC3E}">
        <p14:creationId xmlns:p14="http://schemas.microsoft.com/office/powerpoint/2010/main" val="29904932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solidFill>
                  <a:schemeClr val="tx1"/>
                </a:solidFill>
              </a:rPr>
              <a:t>SEGEMENTER</a:t>
            </a:r>
            <a:r>
              <a:rPr lang="fr-FR" dirty="0">
                <a:solidFill>
                  <a:schemeClr val="tx1"/>
                </a:solidFill>
              </a:rPr>
              <a:t>– </a:t>
            </a:r>
            <a:r>
              <a:rPr lang="fr-FR" i="1" dirty="0">
                <a:solidFill>
                  <a:schemeClr val="tx1"/>
                </a:solidFill>
              </a:rPr>
              <a:t>Organisation du texte</a:t>
            </a:r>
          </a:p>
          <a:p>
            <a:r>
              <a:rPr lang="fr-FR" b="1" i="1" dirty="0">
                <a:solidFill>
                  <a:schemeClr val="tx1"/>
                </a:solidFill>
              </a:rPr>
              <a:t>Leçon 53 : les groupes sujets : un seul qui se répète ou plusieurs ?</a:t>
            </a:r>
          </a:p>
          <a:p>
            <a:endParaRPr lang="fr-FR" i="0" dirty="0"/>
          </a:p>
          <a:p>
            <a:endParaRPr lang="fr-FR" i="0" dirty="0"/>
          </a:p>
        </p:txBody>
      </p:sp>
      <p:sp>
        <p:nvSpPr>
          <p:cNvPr id="4" name="Espace réservé du numéro de diapositive 3"/>
          <p:cNvSpPr>
            <a:spLocks noGrp="1"/>
          </p:cNvSpPr>
          <p:nvPr>
            <p:ph type="sldNum" sz="quarter" idx="5"/>
          </p:nvPr>
        </p:nvSpPr>
        <p:spPr/>
        <p:txBody>
          <a:bodyPr/>
          <a:lstStyle/>
          <a:p>
            <a:fld id="{00E1CDF6-F5C0-244D-AB0D-EEB09C31F4D7}" type="slidenum">
              <a:rPr lang="fr-FR" smtClean="0"/>
              <a:t>1</a:t>
            </a:fld>
            <a:endParaRPr lang="fr-FR"/>
          </a:p>
        </p:txBody>
      </p:sp>
    </p:spTree>
    <p:extLst>
      <p:ext uri="{BB962C8B-B14F-4D97-AF65-F5344CB8AC3E}">
        <p14:creationId xmlns:p14="http://schemas.microsoft.com/office/powerpoint/2010/main" val="478275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11AA7-CEDE-2212-A3F3-710EBD39AE5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6690FCC-628D-47FA-3C52-AF0104C1AE3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81313E7-A644-B886-48BA-3798503D97EA}"/>
              </a:ext>
            </a:extLst>
          </p:cNvPr>
          <p:cNvSpPr>
            <a:spLocks noGrp="1"/>
          </p:cNvSpPr>
          <p:nvPr>
            <p:ph type="body" idx="1"/>
          </p:nvPr>
        </p:nvSpPr>
        <p:spPr/>
        <p:txBody>
          <a:bodyPr/>
          <a:lstStyle/>
          <a:p>
            <a:r>
              <a:rPr lang="fr-FR" sz="1200" b="1" kern="0" dirty="0">
                <a:solidFill>
                  <a:schemeClr val="tx1"/>
                </a:solidFill>
                <a:effectLst/>
                <a:latin typeface="+mn-lt"/>
                <a:ea typeface="Times New Roman" panose="02020603050405020304" pitchFamily="18" charset="0"/>
              </a:rPr>
              <a:t>PHASE 1 – Enrôlement</a:t>
            </a:r>
          </a:p>
          <a:p>
            <a:pPr algn="just"/>
            <a:endParaRPr lang="fr-FR" sz="1200" b="1" dirty="0">
              <a:solidFill>
                <a:schemeClr val="tx1"/>
              </a:solidFill>
              <a:effectLst/>
              <a:latin typeface="+mn-lt"/>
              <a:ea typeface="Calibri" panose="020F0502020204030204" pitchFamily="34" charset="0"/>
              <a:cs typeface="Calibri" panose="020F0502020204030204" pitchFamily="34" charset="0"/>
            </a:endParaRP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Regardez le titre de la leçon d’aujourd’hui. Quelles différences y a-t-il entre un texte qui raconte et un texte qui décrit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Plusieurs réponses possibles</a:t>
            </a:r>
            <a:r>
              <a:rPr lang="fr-FR" sz="1200" dirty="0">
                <a:solidFill>
                  <a:schemeClr val="tx1"/>
                </a:solidFill>
                <a:effectLst/>
                <a:latin typeface="+mn-lt"/>
                <a:ea typeface="Calibri" panose="020F0502020204030204" pitchFamily="34" charset="0"/>
                <a:cs typeface="Times New Roman" panose="02020603050405020304" pitchFamily="18" charset="0"/>
              </a:rPr>
              <a:t>. Il est peu probable que les élèves évoquent l’organisation d’ensemble des textes.</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Annoncer</a:t>
            </a:r>
            <a:r>
              <a:rPr lang="fr-FR" sz="1200" dirty="0">
                <a:solidFill>
                  <a:schemeClr val="tx1"/>
                </a:solidFill>
                <a:effectLst/>
                <a:latin typeface="+mn-lt"/>
                <a:ea typeface="Calibri" panose="020F0502020204030204" pitchFamily="34" charset="0"/>
                <a:cs typeface="Times New Roman" panose="02020603050405020304" pitchFamily="18" charset="0"/>
              </a:rPr>
              <a:t> : « Aujourd’hui, on va voir une des différences importantes. Il faudra s’en souvenir quand vous écrirez des textes. »</a:t>
            </a:r>
          </a:p>
          <a:p>
            <a:endParaRPr lang="fr-FR" i="0" dirty="0"/>
          </a:p>
        </p:txBody>
      </p:sp>
      <p:sp>
        <p:nvSpPr>
          <p:cNvPr id="4" name="Espace réservé du numéro de diapositive 3">
            <a:extLst>
              <a:ext uri="{FF2B5EF4-FFF2-40B4-BE49-F238E27FC236}">
                <a16:creationId xmlns:a16="http://schemas.microsoft.com/office/drawing/2014/main" id="{99ECFE9D-E780-DEA1-EB5B-07F8FC9F119F}"/>
              </a:ext>
            </a:extLst>
          </p:cNvPr>
          <p:cNvSpPr>
            <a:spLocks noGrp="1"/>
          </p:cNvSpPr>
          <p:nvPr>
            <p:ph type="sldNum" sz="quarter" idx="5"/>
          </p:nvPr>
        </p:nvSpPr>
        <p:spPr/>
        <p:txBody>
          <a:bodyPr/>
          <a:lstStyle/>
          <a:p>
            <a:fld id="{00E1CDF6-F5C0-244D-AB0D-EEB09C31F4D7}" type="slidenum">
              <a:rPr lang="fr-FR" smtClean="0"/>
              <a:t>2</a:t>
            </a:fld>
            <a:endParaRPr lang="fr-FR"/>
          </a:p>
        </p:txBody>
      </p:sp>
    </p:spTree>
    <p:extLst>
      <p:ext uri="{BB962C8B-B14F-4D97-AF65-F5344CB8AC3E}">
        <p14:creationId xmlns:p14="http://schemas.microsoft.com/office/powerpoint/2010/main" val="1779103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PHASE 2 – </a:t>
            </a:r>
            <a:r>
              <a:rPr lang="fr-FR" sz="1200" b="1" i="1" dirty="0">
                <a:solidFill>
                  <a:schemeClr val="tx1"/>
                </a:solidFill>
                <a:effectLst/>
                <a:highlight>
                  <a:srgbClr val="D3D3D3"/>
                </a:highlight>
                <a:latin typeface="+mn-lt"/>
                <a:ea typeface="Calibri" panose="020F0502020204030204" pitchFamily="34" charset="0"/>
                <a:cs typeface="Times New Roman" panose="02020603050405020304" pitchFamily="18" charset="0"/>
              </a:rPr>
              <a:t>Production</a:t>
            </a:r>
            <a:r>
              <a:rPr lang="fr-FR" sz="1200" b="1" dirty="0">
                <a:solidFill>
                  <a:schemeClr val="tx1"/>
                </a:solidFill>
                <a:effectLst/>
                <a:latin typeface="+mn-lt"/>
                <a:ea typeface="Calibri" panose="020F0502020204030204" pitchFamily="34" charset="0"/>
                <a:cs typeface="Times New Roman" panose="02020603050405020304" pitchFamily="18" charset="0"/>
              </a:rPr>
              <a:t> – Mettre à l’épreuve la progression à thème constant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endParaRPr lang="fr-FR" sz="1200" b="1"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Séparer</a:t>
            </a:r>
            <a:r>
              <a:rPr lang="fr-FR" sz="1200" dirty="0">
                <a:solidFill>
                  <a:schemeClr val="tx1"/>
                </a:solidFill>
                <a:effectLst/>
                <a:latin typeface="+mn-lt"/>
                <a:ea typeface="Calibri" panose="020F0502020204030204" pitchFamily="34" charset="0"/>
                <a:cs typeface="Times New Roman" panose="02020603050405020304" pitchFamily="18" charset="0"/>
              </a:rPr>
              <a:t> la classe en deux groupes. </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Donner</a:t>
            </a:r>
            <a:r>
              <a:rPr lang="fr-FR" sz="1200" dirty="0">
                <a:solidFill>
                  <a:schemeClr val="tx1"/>
                </a:solidFill>
                <a:effectLst/>
                <a:latin typeface="+mn-lt"/>
                <a:ea typeface="Calibri" panose="020F0502020204030204" pitchFamily="34" charset="0"/>
                <a:cs typeface="Times New Roman" panose="02020603050405020304" pitchFamily="18" charset="0"/>
              </a:rPr>
              <a:t> à un groupe le jeu d’images séquentielles et la </a:t>
            </a:r>
            <a:r>
              <a:rPr lang="fr-FR" sz="1200" b="1" dirty="0">
                <a:solidFill>
                  <a:schemeClr val="tx1"/>
                </a:solidFill>
                <a:effectLst/>
                <a:latin typeface="+mn-lt"/>
                <a:ea typeface="Calibri" panose="020F0502020204030204" pitchFamily="34" charset="0"/>
                <a:cs typeface="Times New Roman" panose="02020603050405020304" pitchFamily="18" charset="0"/>
              </a:rPr>
              <a:t>consigne</a:t>
            </a:r>
            <a:r>
              <a:rPr lang="fr-FR" sz="1200" dirty="0">
                <a:solidFill>
                  <a:schemeClr val="tx1"/>
                </a:solidFill>
                <a:effectLst/>
                <a:latin typeface="+mn-lt"/>
                <a:ea typeface="Calibri" panose="020F0502020204030204" pitchFamily="34" charset="0"/>
                <a:cs typeface="Times New Roman" panose="02020603050405020304" pitchFamily="18" charset="0"/>
              </a:rPr>
              <a:t> : « Écrivez un court texte qui raconte ce qui se passe d’après ce qu’on voit sur ces images. » Éventuellement, préciser qu’il manque la troisième image et que les élèves doivent imaginer.</a:t>
            </a:r>
          </a:p>
          <a:p>
            <a:endParaRPr lang="fr-FR" dirty="0"/>
          </a:p>
        </p:txBody>
      </p:sp>
      <p:sp>
        <p:nvSpPr>
          <p:cNvPr id="4" name="Espace réservé du numéro de diapositive 3"/>
          <p:cNvSpPr>
            <a:spLocks noGrp="1"/>
          </p:cNvSpPr>
          <p:nvPr>
            <p:ph type="sldNum" sz="quarter" idx="5"/>
          </p:nvPr>
        </p:nvSpPr>
        <p:spPr/>
        <p:txBody>
          <a:bodyPr/>
          <a:lstStyle/>
          <a:p>
            <a:fld id="{00E1CDF6-F5C0-244D-AB0D-EEB09C31F4D7}" type="slidenum">
              <a:rPr lang="fr-FR" smtClean="0"/>
              <a:t>3</a:t>
            </a:fld>
            <a:endParaRPr lang="fr-FR"/>
          </a:p>
        </p:txBody>
      </p:sp>
    </p:spTree>
    <p:extLst>
      <p:ext uri="{BB962C8B-B14F-4D97-AF65-F5344CB8AC3E}">
        <p14:creationId xmlns:p14="http://schemas.microsoft.com/office/powerpoint/2010/main" val="25993825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À l’autre groupe, </a:t>
            </a:r>
            <a:r>
              <a:rPr lang="fr-FR" sz="1200" b="1" dirty="0">
                <a:solidFill>
                  <a:schemeClr val="tx1"/>
                </a:solidFill>
                <a:effectLst/>
                <a:latin typeface="+mn-lt"/>
                <a:ea typeface="Calibri" panose="020F0502020204030204" pitchFamily="34" charset="0"/>
                <a:cs typeface="Times New Roman" panose="02020603050405020304" pitchFamily="18" charset="0"/>
              </a:rPr>
              <a:t>donner</a:t>
            </a:r>
            <a:r>
              <a:rPr lang="fr-FR" sz="1200" dirty="0">
                <a:solidFill>
                  <a:schemeClr val="tx1"/>
                </a:solidFill>
                <a:effectLst/>
                <a:latin typeface="+mn-lt"/>
                <a:ea typeface="Calibri" panose="020F0502020204030204" pitchFamily="34" charset="0"/>
                <a:cs typeface="Times New Roman" panose="02020603050405020304" pitchFamily="18" charset="0"/>
              </a:rPr>
              <a:t> l’image du tableau de Courbet et </a:t>
            </a:r>
            <a:r>
              <a:rPr lang="fr-FR" sz="1200" b="1" dirty="0">
                <a:solidFill>
                  <a:schemeClr val="tx1"/>
                </a:solidFill>
                <a:effectLst/>
                <a:latin typeface="+mn-lt"/>
                <a:ea typeface="Calibri" panose="020F0502020204030204" pitchFamily="34" charset="0"/>
                <a:cs typeface="Times New Roman" panose="02020603050405020304" pitchFamily="18" charset="0"/>
              </a:rPr>
              <a:t>donner la consigne </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dirty="0">
                <a:solidFill>
                  <a:schemeClr val="tx1"/>
                </a:solidFill>
                <a:effectLst/>
                <a:latin typeface="+mn-lt"/>
                <a:ea typeface="Times New Roman" panose="02020603050405020304" pitchFamily="18" charset="0"/>
                <a:cs typeface="Times New Roman" panose="02020603050405020304" pitchFamily="18" charset="0"/>
              </a:rPr>
              <a:t>« Écrivez un court texte qui décrive le personnage.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sz="1200" dirty="0">
              <a:solidFill>
                <a:schemeClr val="tx1"/>
              </a:solidFill>
              <a:latin typeface="+mn-lt"/>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Laisser dix minutes aux élèves (il faut que les textes soient courts quelle que que soit la consigne, et que les élèves ne s’impliquent pas trop dans ce travail d’écriture).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Lire ou faire lire quelques productions.</a:t>
            </a:r>
          </a:p>
          <a:p>
            <a:endParaRPr lang="fr-FR" dirty="0"/>
          </a:p>
        </p:txBody>
      </p:sp>
      <p:sp>
        <p:nvSpPr>
          <p:cNvPr id="4" name="Espace réservé du numéro de diapositive 3"/>
          <p:cNvSpPr>
            <a:spLocks noGrp="1"/>
          </p:cNvSpPr>
          <p:nvPr>
            <p:ph type="sldNum" sz="quarter" idx="5"/>
          </p:nvPr>
        </p:nvSpPr>
        <p:spPr/>
        <p:txBody>
          <a:bodyPr/>
          <a:lstStyle/>
          <a:p>
            <a:fld id="{00E1CDF6-F5C0-244D-AB0D-EEB09C31F4D7}" type="slidenum">
              <a:rPr lang="fr-FR" smtClean="0"/>
              <a:t>4</a:t>
            </a:fld>
            <a:endParaRPr lang="fr-FR"/>
          </a:p>
        </p:txBody>
      </p:sp>
    </p:spTree>
    <p:extLst>
      <p:ext uri="{BB962C8B-B14F-4D97-AF65-F5344CB8AC3E}">
        <p14:creationId xmlns:p14="http://schemas.microsoft.com/office/powerpoint/2010/main" val="600027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Est-ce qu’Aristobule et Frédégonde ont bien respecté la consigne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Oui</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Donner la consigne  </a:t>
            </a:r>
            <a:r>
              <a:rPr lang="fr-FR" sz="1200" dirty="0">
                <a:solidFill>
                  <a:schemeClr val="tx1"/>
                </a:solidFill>
                <a:effectLst/>
                <a:latin typeface="+mn-lt"/>
                <a:ea typeface="Calibri" panose="020F0502020204030204" pitchFamily="34" charset="0"/>
                <a:cs typeface="Times New Roman" panose="02020603050405020304" pitchFamily="18" charset="0"/>
              </a:rPr>
              <a:t>: « Nous allons comparer les textes du point de vue de la grammaire. Pour ce faire, vous allez chercher les briques de la phrase. » Travail oral</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[Voir la diapositive suivante]</a:t>
            </a:r>
          </a:p>
          <a:p>
            <a:endParaRPr lang="fr-FR" dirty="0"/>
          </a:p>
        </p:txBody>
      </p:sp>
      <p:sp>
        <p:nvSpPr>
          <p:cNvPr id="4" name="Espace réservé du numéro de diapositive 3"/>
          <p:cNvSpPr>
            <a:spLocks noGrp="1"/>
          </p:cNvSpPr>
          <p:nvPr>
            <p:ph type="sldNum" sz="quarter" idx="5"/>
          </p:nvPr>
        </p:nvSpPr>
        <p:spPr/>
        <p:txBody>
          <a:bodyPr/>
          <a:lstStyle/>
          <a:p>
            <a:fld id="{00E1CDF6-F5C0-244D-AB0D-EEB09C31F4D7}" type="slidenum">
              <a:rPr lang="fr-FR" smtClean="0"/>
              <a:t>5</a:t>
            </a:fld>
            <a:endParaRPr lang="fr-FR"/>
          </a:p>
        </p:txBody>
      </p:sp>
    </p:spTree>
    <p:extLst>
      <p:ext uri="{BB962C8B-B14F-4D97-AF65-F5344CB8AC3E}">
        <p14:creationId xmlns:p14="http://schemas.microsoft.com/office/powerpoint/2010/main" val="39255717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2628C-BBE1-CF79-C713-B2D05129326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637660A-2293-1E3E-D38F-DFD8F841D1A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95C3E31-8ECB-09EE-1266-B35448D40F48}"/>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Qu’est-ce qu’il y a de pareil dans ces deux textes ? Regardez les briques-sujets.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Dans les deux textes, les briques-sujets </a:t>
            </a:r>
            <a:r>
              <a:rPr lang="fr-FR" sz="1200" i="1" dirty="0">
                <a:solidFill>
                  <a:schemeClr val="tx1"/>
                </a:solidFill>
                <a:effectLst/>
                <a:latin typeface="+mn-lt"/>
                <a:ea typeface="Calibri" panose="020F0502020204030204" pitchFamily="34" charset="0"/>
                <a:cs typeface="Times New Roman" panose="02020603050405020304" pitchFamily="18" charset="0"/>
              </a:rPr>
              <a:t>L’homme</a:t>
            </a:r>
            <a:r>
              <a:rPr lang="fr-FR" sz="1200" dirty="0">
                <a:solidFill>
                  <a:schemeClr val="tx1"/>
                </a:solidFill>
                <a:effectLst/>
                <a:latin typeface="+mn-lt"/>
                <a:ea typeface="Calibri" panose="020F0502020204030204" pitchFamily="34" charset="0"/>
                <a:cs typeface="Times New Roman" panose="02020603050405020304" pitchFamily="18" charset="0"/>
              </a:rPr>
              <a:t> puis une série de </a:t>
            </a:r>
            <a:r>
              <a:rPr lang="fr-FR" sz="1200" i="1" dirty="0">
                <a:solidFill>
                  <a:schemeClr val="tx1"/>
                </a:solidFill>
                <a:effectLst/>
                <a:latin typeface="+mn-lt"/>
                <a:ea typeface="Calibri" panose="020F0502020204030204" pitchFamily="34" charset="0"/>
                <a:cs typeface="Times New Roman" panose="02020603050405020304" pitchFamily="18" charset="0"/>
              </a:rPr>
              <a:t>il</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Qu’est-ce qu’on pourrait améliorer dans ces textes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On pourrait varier les désignations du personnage [cf. leçon 38 </a:t>
            </a:r>
            <a:r>
              <a:rPr lang="fr-FR" sz="1200" i="1" dirty="0">
                <a:solidFill>
                  <a:schemeClr val="tx1"/>
                </a:solidFill>
                <a:effectLst/>
                <a:latin typeface="+mn-lt"/>
                <a:ea typeface="Calibri" panose="020F0502020204030204" pitchFamily="34" charset="0"/>
                <a:cs typeface="Times New Roman" panose="02020603050405020304" pitchFamily="18" charset="0"/>
              </a:rPr>
              <a:t>Désigner les personnages </a:t>
            </a:r>
            <a:r>
              <a:rPr lang="fr-FR" sz="1200" dirty="0">
                <a:solidFill>
                  <a:schemeClr val="tx1"/>
                </a:solidFill>
                <a:effectLst/>
                <a:latin typeface="+mn-lt"/>
                <a:ea typeface="Calibri" panose="020F0502020204030204" pitchFamily="34" charset="0"/>
                <a:cs typeface="Times New Roman" panose="02020603050405020304" pitchFamily="18" charset="0"/>
              </a:rPr>
              <a:t>et</a:t>
            </a:r>
            <a:r>
              <a:rPr lang="fr-FR" sz="1200" i="1" dirty="0">
                <a:solidFill>
                  <a:schemeClr val="tx1"/>
                </a:solidFill>
                <a:effectLst/>
                <a:latin typeface="+mn-lt"/>
                <a:ea typeface="Calibri" panose="020F0502020204030204" pitchFamily="34" charset="0"/>
                <a:cs typeface="Times New Roman" panose="02020603050405020304" pitchFamily="18" charset="0"/>
              </a:rPr>
              <a:t> situation d’écriture n°6 ]</a:t>
            </a:r>
            <a:r>
              <a:rPr lang="fr-FR" sz="1200" dirty="0">
                <a:solidFill>
                  <a:schemeClr val="tx1"/>
                </a:solidFill>
                <a:effectLst/>
                <a:latin typeface="+mn-lt"/>
                <a:ea typeface="Calibri" panose="020F0502020204030204" pitchFamily="34" charset="0"/>
                <a:cs typeface="Times New Roman" panose="02020603050405020304" pitchFamily="18" charset="0"/>
              </a:rPr>
              <a:t>.</a:t>
            </a:r>
          </a:p>
          <a:p>
            <a:endParaRPr lang="fr-FR" dirty="0"/>
          </a:p>
        </p:txBody>
      </p:sp>
      <p:sp>
        <p:nvSpPr>
          <p:cNvPr id="4" name="Espace réservé du numéro de diapositive 3">
            <a:extLst>
              <a:ext uri="{FF2B5EF4-FFF2-40B4-BE49-F238E27FC236}">
                <a16:creationId xmlns:a16="http://schemas.microsoft.com/office/drawing/2014/main" id="{888B3C3E-888E-07A1-F81D-11F83A3A9267}"/>
              </a:ext>
            </a:extLst>
          </p:cNvPr>
          <p:cNvSpPr>
            <a:spLocks noGrp="1"/>
          </p:cNvSpPr>
          <p:nvPr>
            <p:ph type="sldNum" sz="quarter" idx="5"/>
          </p:nvPr>
        </p:nvSpPr>
        <p:spPr/>
        <p:txBody>
          <a:bodyPr/>
          <a:lstStyle/>
          <a:p>
            <a:fld id="{00E1CDF6-F5C0-244D-AB0D-EEB09C31F4D7}" type="slidenum">
              <a:rPr lang="fr-FR" smtClean="0"/>
              <a:t>6</a:t>
            </a:fld>
            <a:endParaRPr lang="fr-FR"/>
          </a:p>
        </p:txBody>
      </p:sp>
    </p:spTree>
    <p:extLst>
      <p:ext uri="{BB962C8B-B14F-4D97-AF65-F5344CB8AC3E}">
        <p14:creationId xmlns:p14="http://schemas.microsoft.com/office/powerpoint/2010/main" val="32107728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5F605-0FCB-D0E2-2F1C-053BC16A165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9B88022-97CA-30A5-8D63-E125F98338A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1BCD39A-7A9C-7E5E-6093-0E04860551D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Est-ce que c’est possible comme cela ? Comment ai-je fait pour fabriquer ces nouvelles désignations – </a:t>
            </a:r>
            <a:r>
              <a:rPr lang="fr-FR" sz="1200" i="1" dirty="0">
                <a:solidFill>
                  <a:schemeClr val="tx1"/>
                </a:solidFill>
                <a:effectLst/>
                <a:latin typeface="+mn-lt"/>
                <a:ea typeface="Calibri" panose="020F0502020204030204" pitchFamily="34" charset="0"/>
                <a:cs typeface="Times New Roman" panose="02020603050405020304" pitchFamily="18" charset="0"/>
              </a:rPr>
              <a:t>notre bricoleur</a:t>
            </a:r>
            <a:r>
              <a:rPr lang="fr-FR" sz="1200" dirty="0">
                <a:solidFill>
                  <a:schemeClr val="tx1"/>
                </a:solidFill>
                <a:effectLst/>
                <a:latin typeface="+mn-lt"/>
                <a:ea typeface="Calibri" panose="020F0502020204030204" pitchFamily="34" charset="0"/>
                <a:cs typeface="Times New Roman" panose="02020603050405020304" pitchFamily="18" charset="0"/>
              </a:rPr>
              <a:t> et </a:t>
            </a:r>
            <a:r>
              <a:rPr lang="fr-FR" sz="1200" i="1" dirty="0">
                <a:solidFill>
                  <a:schemeClr val="tx1"/>
                </a:solidFill>
                <a:effectLst/>
                <a:latin typeface="+mn-lt"/>
                <a:ea typeface="Calibri" panose="020F0502020204030204" pitchFamily="34" charset="0"/>
                <a:cs typeface="Times New Roman" panose="02020603050405020304" pitchFamily="18" charset="0"/>
              </a:rPr>
              <a:t>l’amateur d’art</a:t>
            </a:r>
            <a:r>
              <a:rPr lang="fr-FR" sz="1200" dirty="0">
                <a:solidFill>
                  <a:schemeClr val="tx1"/>
                </a:solidFill>
                <a:effectLst/>
                <a:latin typeface="+mn-lt"/>
                <a:ea typeface="Calibri" panose="020F0502020204030204" pitchFamily="34" charset="0"/>
                <a:cs typeface="Times New Roman" panose="02020603050405020304" pitchFamily="18" charset="0"/>
              </a:rPr>
              <a:t>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Tu as mis des groupes du nom qui sont en rapport avec ce qui se passe à ce moment de l’histoire.</a:t>
            </a:r>
          </a:p>
          <a:p>
            <a:endParaRPr lang="fr-FR" dirty="0"/>
          </a:p>
        </p:txBody>
      </p:sp>
      <p:sp>
        <p:nvSpPr>
          <p:cNvPr id="4" name="Espace réservé du numéro de diapositive 3">
            <a:extLst>
              <a:ext uri="{FF2B5EF4-FFF2-40B4-BE49-F238E27FC236}">
                <a16:creationId xmlns:a16="http://schemas.microsoft.com/office/drawing/2014/main" id="{DF7D0083-E6C7-7044-01DE-432CC17E02F9}"/>
              </a:ext>
            </a:extLst>
          </p:cNvPr>
          <p:cNvSpPr>
            <a:spLocks noGrp="1"/>
          </p:cNvSpPr>
          <p:nvPr>
            <p:ph type="sldNum" sz="quarter" idx="5"/>
          </p:nvPr>
        </p:nvSpPr>
        <p:spPr/>
        <p:txBody>
          <a:bodyPr/>
          <a:lstStyle/>
          <a:p>
            <a:fld id="{00E1CDF6-F5C0-244D-AB0D-EEB09C31F4D7}" type="slidenum">
              <a:rPr lang="fr-FR" smtClean="0"/>
              <a:t>7</a:t>
            </a:fld>
            <a:endParaRPr lang="fr-FR"/>
          </a:p>
        </p:txBody>
      </p:sp>
    </p:spTree>
    <p:extLst>
      <p:ext uri="{BB962C8B-B14F-4D97-AF65-F5344CB8AC3E}">
        <p14:creationId xmlns:p14="http://schemas.microsoft.com/office/powerpoint/2010/main" val="22021388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BA8D4-E93E-1B1A-9BEF-A13EEB076C5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E8D466C-3C3D-AC38-9BDF-7D0DD0C0C15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7DDE640-5BD3-4986-76A7-096A0A12742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Qu’est-ce qu’on pourrait mettre pour varier la désignation du personnage dans l’autre texte ? Essayez de faire la même chose. »</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Laisser les élèves tâtonner puis expliquer </a:t>
            </a:r>
            <a:r>
              <a:rPr lang="fr-FR" sz="1200" dirty="0">
                <a:solidFill>
                  <a:schemeClr val="tx1"/>
                </a:solidFill>
                <a:effectLst/>
                <a:latin typeface="+mn-lt"/>
                <a:ea typeface="Calibri" panose="020F0502020204030204" pitchFamily="34" charset="0"/>
                <a:cs typeface="Times New Roman" panose="02020603050405020304" pitchFamily="18" charset="0"/>
              </a:rPr>
              <a:t>: « Dans ce texte, comme il ne se passe rien, il est difficile de varier les désignations, on peut mettre seulement des synonymes : </a:t>
            </a:r>
            <a:r>
              <a:rPr lang="fr-FR" sz="1200" i="1" dirty="0">
                <a:solidFill>
                  <a:schemeClr val="tx1"/>
                </a:solidFill>
                <a:effectLst/>
                <a:latin typeface="+mn-lt"/>
                <a:ea typeface="Calibri" panose="020F0502020204030204" pitchFamily="34" charset="0"/>
                <a:cs typeface="Times New Roman" panose="02020603050405020304" pitchFamily="18" charset="0"/>
              </a:rPr>
              <a:t>l’homme</a:t>
            </a:r>
            <a:r>
              <a:rPr lang="fr-FR" sz="1200" dirty="0">
                <a:solidFill>
                  <a:schemeClr val="tx1"/>
                </a:solidFill>
                <a:effectLst/>
                <a:latin typeface="+mn-lt"/>
                <a:ea typeface="Calibri" panose="020F0502020204030204" pitchFamily="34" charset="0"/>
                <a:cs typeface="Times New Roman" panose="02020603050405020304" pitchFamily="18" charset="0"/>
              </a:rPr>
              <a:t> – </a:t>
            </a:r>
            <a:r>
              <a:rPr lang="fr-FR" sz="1200" i="1" dirty="0">
                <a:solidFill>
                  <a:schemeClr val="tx1"/>
                </a:solidFill>
                <a:effectLst/>
                <a:latin typeface="+mn-lt"/>
                <a:ea typeface="Calibri" panose="020F0502020204030204" pitchFamily="34" charset="0"/>
                <a:cs typeface="Times New Roman" panose="02020603050405020304" pitchFamily="18" charset="0"/>
              </a:rPr>
              <a:t>l’individu</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Dans un texte qui raconte, c’est plus facile parce que la situation évolue et qu’on peut s’appuyer sur ce qui se passe pour désigner le personnage. Dans un texte qui décrit, rien ne bouge alors on ne peut pas désigner le personnage en s’appuyant sur ce qui se passe.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Annoncer</a:t>
            </a:r>
            <a:r>
              <a:rPr lang="fr-FR" sz="1200" dirty="0">
                <a:solidFill>
                  <a:schemeClr val="tx1"/>
                </a:solidFill>
                <a:effectLst/>
                <a:latin typeface="+mn-lt"/>
                <a:ea typeface="Calibri" panose="020F0502020204030204" pitchFamily="34" charset="0"/>
                <a:cs typeface="Times New Roman" panose="02020603050405020304" pitchFamily="18" charset="0"/>
              </a:rPr>
              <a:t> : « On va regarder le texte d’un auteur et on va regarder comment il fait. »</a:t>
            </a:r>
          </a:p>
          <a:p>
            <a:endParaRPr lang="fr-FR" dirty="0"/>
          </a:p>
        </p:txBody>
      </p:sp>
      <p:sp>
        <p:nvSpPr>
          <p:cNvPr id="4" name="Espace réservé du numéro de diapositive 3">
            <a:extLst>
              <a:ext uri="{FF2B5EF4-FFF2-40B4-BE49-F238E27FC236}">
                <a16:creationId xmlns:a16="http://schemas.microsoft.com/office/drawing/2014/main" id="{65824E82-818D-503E-2354-985ED5C1AC57}"/>
              </a:ext>
            </a:extLst>
          </p:cNvPr>
          <p:cNvSpPr>
            <a:spLocks noGrp="1"/>
          </p:cNvSpPr>
          <p:nvPr>
            <p:ph type="sldNum" sz="quarter" idx="5"/>
          </p:nvPr>
        </p:nvSpPr>
        <p:spPr/>
        <p:txBody>
          <a:bodyPr/>
          <a:lstStyle/>
          <a:p>
            <a:fld id="{00E1CDF6-F5C0-244D-AB0D-EEB09C31F4D7}" type="slidenum">
              <a:rPr lang="fr-FR" smtClean="0"/>
              <a:t>8</a:t>
            </a:fld>
            <a:endParaRPr lang="fr-FR"/>
          </a:p>
        </p:txBody>
      </p:sp>
    </p:spTree>
    <p:extLst>
      <p:ext uri="{BB962C8B-B14F-4D97-AF65-F5344CB8AC3E}">
        <p14:creationId xmlns:p14="http://schemas.microsoft.com/office/powerpoint/2010/main" val="19915956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PHASE 3 – </a:t>
            </a:r>
            <a:r>
              <a:rPr lang="fr-FR" sz="1200" b="1" i="1" dirty="0">
                <a:solidFill>
                  <a:schemeClr val="tx1"/>
                </a:solidFill>
                <a:effectLst/>
                <a:highlight>
                  <a:srgbClr val="D3D3D3"/>
                </a:highlight>
                <a:latin typeface="+mn-lt"/>
                <a:ea typeface="Calibri" panose="020F0502020204030204" pitchFamily="34" charset="0"/>
                <a:cs typeface="Times New Roman" panose="02020603050405020304" pitchFamily="18" charset="0"/>
              </a:rPr>
              <a:t>Observation</a:t>
            </a:r>
            <a:r>
              <a:rPr lang="fr-FR" sz="1200" b="1" dirty="0">
                <a:solidFill>
                  <a:schemeClr val="tx1"/>
                </a:solidFill>
                <a:effectLst/>
                <a:latin typeface="+mn-lt"/>
                <a:ea typeface="Calibri" panose="020F0502020204030204" pitchFamily="34" charset="0"/>
                <a:cs typeface="Times New Roman" panose="02020603050405020304" pitchFamily="18" charset="0"/>
              </a:rPr>
              <a:t> – Découvrir la progression à thème éclaté</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sz="1200" dirty="0">
              <a:solidFill>
                <a:schemeClr val="tx1"/>
              </a:solidFill>
              <a:latin typeface="+mn-lt"/>
            </a:endParaRPr>
          </a:p>
          <a:p>
            <a:r>
              <a:rPr lang="fr-FR" sz="1200" b="1" kern="0" dirty="0">
                <a:solidFill>
                  <a:schemeClr val="tx1"/>
                </a:solidFill>
                <a:effectLst/>
                <a:latin typeface="+mn-lt"/>
                <a:ea typeface="Times New Roman" panose="02020603050405020304" pitchFamily="18" charset="0"/>
              </a:rPr>
              <a:t>Donner la consigne</a:t>
            </a:r>
            <a:r>
              <a:rPr lang="fr-FR" sz="1200" kern="0" dirty="0">
                <a:solidFill>
                  <a:schemeClr val="tx1"/>
                </a:solidFill>
                <a:effectLst/>
                <a:latin typeface="+mn-lt"/>
                <a:ea typeface="Times New Roman" panose="02020603050405020304" pitchFamily="18" charset="0"/>
              </a:rPr>
              <a:t> : « Écoutez bien le texte que je vais vous lire » </a:t>
            </a:r>
            <a:r>
              <a:rPr lang="fr-FR" sz="1200" b="1" kern="0" dirty="0">
                <a:solidFill>
                  <a:schemeClr val="tx1"/>
                </a:solidFill>
                <a:effectLst/>
                <a:latin typeface="+mn-lt"/>
                <a:ea typeface="Times New Roman" panose="02020603050405020304" pitchFamily="18" charset="0"/>
              </a:rPr>
              <a:t>et lire le texte </a:t>
            </a:r>
            <a:r>
              <a:rPr lang="fr-FR" sz="1200" kern="0" dirty="0">
                <a:solidFill>
                  <a:schemeClr val="tx1"/>
                </a:solidFill>
                <a:effectLst/>
                <a:latin typeface="+mn-lt"/>
                <a:ea typeface="Times New Roman" panose="02020603050405020304" pitchFamily="18" charset="0"/>
              </a:rPr>
              <a:t>sans le montrer</a:t>
            </a:r>
            <a:endParaRPr lang="fr-FR" sz="1200" kern="0" dirty="0">
              <a:solidFill>
                <a:schemeClr val="tx1"/>
              </a:solidFill>
              <a:effectLst/>
              <a:latin typeface="+mn-lt"/>
              <a:ea typeface="Calibri" panose="020F0502020204030204" pitchFamily="34" charset="0"/>
            </a:endParaRPr>
          </a:p>
          <a:p>
            <a:endParaRPr lang="fr-FR" sz="1200" kern="0" dirty="0">
              <a:solidFill>
                <a:schemeClr val="tx1"/>
              </a:solidFill>
              <a:effectLst/>
              <a:latin typeface="+mn-lt"/>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Une barbiche noire taillée en pointe – un bouc – ornait son menton. Et ses yeux – ses yeux étaient d’une merveilleuse limpidité. Ils semblaient vous lancer sans cesse des regards complices pleins d’étincelles. Tout son visage était, pour ainsi dire, illuminé de gaieté, de bonne humeur.</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Il avait de drôles de petits gestes saccadés, sa tête bougeait sans cesse et son vif regard se posait partout, enregistrait tout en un clin d’œil. Tous ses mouvements étaient rapides comme ceux de l’écureuil.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Oui, c’était bien ça, cet homme ressemblait à un vieil écureuil vif et malicieux.</a:t>
            </a:r>
          </a:p>
        </p:txBody>
      </p:sp>
      <p:sp>
        <p:nvSpPr>
          <p:cNvPr id="4" name="Espace réservé du numéro de diapositive 3"/>
          <p:cNvSpPr>
            <a:spLocks noGrp="1"/>
          </p:cNvSpPr>
          <p:nvPr>
            <p:ph type="sldNum" sz="quarter" idx="5"/>
          </p:nvPr>
        </p:nvSpPr>
        <p:spPr/>
        <p:txBody>
          <a:bodyPr/>
          <a:lstStyle/>
          <a:p>
            <a:fld id="{00E1CDF6-F5C0-244D-AB0D-EEB09C31F4D7}" type="slidenum">
              <a:rPr lang="fr-FR" smtClean="0"/>
              <a:t>9</a:t>
            </a:fld>
            <a:endParaRPr lang="fr-FR"/>
          </a:p>
        </p:txBody>
      </p:sp>
    </p:spTree>
    <p:extLst>
      <p:ext uri="{BB962C8B-B14F-4D97-AF65-F5344CB8AC3E}">
        <p14:creationId xmlns:p14="http://schemas.microsoft.com/office/powerpoint/2010/main" val="20795951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DA943-C654-B9A0-405A-D01461AEE68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5244B08-1D1A-8E93-DBF4-E7760BB3940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6D442E4-C526-4238-E1B0-19B71BF83972}"/>
              </a:ext>
            </a:extLst>
          </p:cNvPr>
          <p:cNvSpPr>
            <a:spLocks noGrp="1"/>
          </p:cNvSpPr>
          <p:nvPr>
            <p:ph type="body" idx="1"/>
          </p:nvPr>
        </p:nvSpPr>
        <p:spPr/>
        <p:txBody>
          <a:bodyPr/>
          <a:lstStyle/>
          <a:p>
            <a:r>
              <a:rPr lang="fr-FR" sz="1200" b="1" kern="0" dirty="0">
                <a:solidFill>
                  <a:schemeClr val="tx1"/>
                </a:solidFill>
                <a:effectLst/>
                <a:latin typeface="+mn-lt"/>
                <a:ea typeface="Times New Roman" panose="02020603050405020304" pitchFamily="18" charset="0"/>
              </a:rPr>
              <a:t>Demander</a:t>
            </a:r>
            <a:r>
              <a:rPr lang="fr-FR" sz="1200" kern="0" dirty="0">
                <a:solidFill>
                  <a:schemeClr val="tx1"/>
                </a:solidFill>
                <a:effectLst/>
                <a:latin typeface="+mn-lt"/>
                <a:ea typeface="Times New Roman" panose="02020603050405020304" pitchFamily="18" charset="0"/>
              </a:rPr>
              <a:t> : « De quoi parle le texte que je viens de lire ? Est-ce que c’est une histoire ou une description ? »</a:t>
            </a:r>
            <a:endParaRPr lang="fr-FR" sz="1200" dirty="0">
              <a:solidFill>
                <a:schemeClr val="tx1"/>
              </a:solidFill>
              <a:effectLst/>
              <a:latin typeface="+mn-lt"/>
              <a:cs typeface="Times New Roman" panose="02020603050405020304" pitchFamily="18" charset="0"/>
            </a:endParaRPr>
          </a:p>
          <a:p>
            <a:pPr algn="l"/>
            <a:r>
              <a:rPr lang="fr-FR" sz="1200" u="sng" dirty="0">
                <a:solidFill>
                  <a:schemeClr val="tx1"/>
                </a:solidFill>
                <a:effectLst/>
                <a:latin typeface="+mn-lt"/>
                <a:ea typeface="Times New Roman" panose="02020603050405020304" pitchFamily="18" charset="0"/>
                <a:cs typeface="Times New Roman" panose="02020603050405020304" pitchFamily="18" charset="0"/>
              </a:rPr>
              <a:t>Réponse possible </a:t>
            </a:r>
            <a:r>
              <a:rPr lang="fr-FR" sz="1200" dirty="0">
                <a:solidFill>
                  <a:schemeClr val="tx1"/>
                </a:solidFill>
                <a:effectLst/>
                <a:latin typeface="+mn-lt"/>
                <a:ea typeface="Times New Roman" panose="02020603050405020304" pitchFamily="18" charset="0"/>
                <a:cs typeface="Times New Roman" panose="02020603050405020304" pitchFamily="18" charset="0"/>
              </a:rPr>
              <a: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l"/>
            <a:r>
              <a:rPr lang="fr-FR" sz="1200" dirty="0">
                <a:solidFill>
                  <a:schemeClr val="tx1"/>
                </a:solidFill>
                <a:effectLst/>
                <a:latin typeface="+mn-lt"/>
                <a:ea typeface="Times New Roman" panose="02020603050405020304" pitchFamily="18" charset="0"/>
                <a:cs typeface="Times New Roman" panose="02020603050405020304" pitchFamily="18" charset="0"/>
              </a:rPr>
              <a:t>Le texte décrit quelqu’un qui ressemble à un écureuil.</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l"/>
            <a:r>
              <a:rPr lang="fr-FR" sz="1200" dirty="0">
                <a:solidFill>
                  <a:schemeClr val="tx1"/>
                </a:solidFill>
                <a:effectLst/>
                <a:latin typeface="+mn-lt"/>
                <a:ea typeface="Times New Roman" panose="02020603050405020304" pitchFamily="18"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dirty="0">
                <a:solidFill>
                  <a:schemeClr val="tx1"/>
                </a:solidFill>
                <a:effectLst/>
                <a:latin typeface="+mn-lt"/>
                <a:ea typeface="Times New Roman" panose="02020603050405020304" pitchFamily="18" charset="0"/>
                <a:cs typeface="Times New Roman" panose="02020603050405020304" pitchFamily="18" charset="0"/>
              </a:rPr>
              <a:t>Annoncer</a:t>
            </a:r>
            <a:r>
              <a:rPr lang="fr-FR" sz="1200" dirty="0">
                <a:solidFill>
                  <a:schemeClr val="tx1"/>
                </a:solidFill>
                <a:effectLst/>
                <a:latin typeface="+mn-lt"/>
                <a:ea typeface="Times New Roman" panose="02020603050405020304" pitchFamily="18" charset="0"/>
                <a:cs typeface="Times New Roman" panose="02020603050405020304" pitchFamily="18" charset="0"/>
              </a:rPr>
              <a:t> « Le texte décrit quelqu’un. On va voir plus précisément comment il s’y prend : il ne décrit pas tout le personnage, mais des détails. »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endParaRPr lang="fr-FR" dirty="0"/>
          </a:p>
        </p:txBody>
      </p:sp>
      <p:sp>
        <p:nvSpPr>
          <p:cNvPr id="4" name="Espace réservé du numéro de diapositive 3">
            <a:extLst>
              <a:ext uri="{FF2B5EF4-FFF2-40B4-BE49-F238E27FC236}">
                <a16:creationId xmlns:a16="http://schemas.microsoft.com/office/drawing/2014/main" id="{EB53EC0B-FDB8-B532-47E1-4832E906E481}"/>
              </a:ext>
            </a:extLst>
          </p:cNvPr>
          <p:cNvSpPr>
            <a:spLocks noGrp="1"/>
          </p:cNvSpPr>
          <p:nvPr>
            <p:ph type="sldNum" sz="quarter" idx="5"/>
          </p:nvPr>
        </p:nvSpPr>
        <p:spPr/>
        <p:txBody>
          <a:bodyPr/>
          <a:lstStyle/>
          <a:p>
            <a:fld id="{00E1CDF6-F5C0-244D-AB0D-EEB09C31F4D7}" type="slidenum">
              <a:rPr lang="fr-FR" smtClean="0"/>
              <a:t>10</a:t>
            </a:fld>
            <a:endParaRPr lang="fr-FR"/>
          </a:p>
        </p:txBody>
      </p:sp>
    </p:spTree>
    <p:extLst>
      <p:ext uri="{BB962C8B-B14F-4D97-AF65-F5344CB8AC3E}">
        <p14:creationId xmlns:p14="http://schemas.microsoft.com/office/powerpoint/2010/main" val="16133665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Times New Roman" panose="02020603050405020304" pitchFamily="18" charset="0"/>
                <a:cs typeface="Times New Roman" panose="02020603050405020304" pitchFamily="18" charset="0"/>
              </a:rPr>
              <a:t>Distribuer</a:t>
            </a:r>
            <a:r>
              <a:rPr lang="fr-FR" sz="1200" dirty="0">
                <a:solidFill>
                  <a:schemeClr val="tx1"/>
                </a:solidFill>
                <a:effectLst/>
                <a:latin typeface="+mn-lt"/>
                <a:ea typeface="Times New Roman" panose="02020603050405020304" pitchFamily="18" charset="0"/>
                <a:cs typeface="Times New Roman" panose="02020603050405020304" pitchFamily="18" charset="0"/>
              </a:rPr>
              <a:t> le texte un peu simplifié (cf. </a:t>
            </a:r>
            <a:r>
              <a:rPr lang="fr-FR" sz="1200" i="1" dirty="0">
                <a:solidFill>
                  <a:schemeClr val="tx1"/>
                </a:solidFill>
                <a:effectLst/>
                <a:latin typeface="+mn-lt"/>
                <a:ea typeface="Times New Roman" panose="02020603050405020304" pitchFamily="18" charset="0"/>
                <a:cs typeface="Times New Roman" panose="02020603050405020304" pitchFamily="18" charset="0"/>
              </a:rPr>
              <a:t>Fiche photocopiable</a:t>
            </a:r>
            <a:r>
              <a:rPr lang="fr-FR" sz="1200" dirty="0">
                <a:solidFill>
                  <a:schemeClr val="tx1"/>
                </a:solidFill>
                <a:effectLst/>
                <a:latin typeface="+mn-lt"/>
                <a:ea typeface="Times New Roman" panose="02020603050405020304" pitchFamily="18" charset="0"/>
                <a:cs typeface="Times New Roman" panose="02020603050405020304" pitchFamily="18" charset="0"/>
              </a:rPr>
              <a:t>) puis </a:t>
            </a:r>
            <a:r>
              <a:rPr lang="fr-FR" sz="1200" b="1" dirty="0">
                <a:solidFill>
                  <a:schemeClr val="tx1"/>
                </a:solidFill>
                <a:effectLst/>
                <a:latin typeface="+mn-lt"/>
                <a:ea typeface="Times New Roman" panose="02020603050405020304" pitchFamily="18" charset="0"/>
                <a:cs typeface="Times New Roman" panose="02020603050405020304" pitchFamily="18" charset="0"/>
              </a:rPr>
              <a:t>donner la consigne </a:t>
            </a:r>
            <a:r>
              <a:rPr lang="fr-FR" sz="1200" dirty="0">
                <a:solidFill>
                  <a:schemeClr val="tx1"/>
                </a:solidFill>
                <a:effectLst/>
                <a:latin typeface="+mn-lt"/>
                <a:ea typeface="Times New Roman" panose="02020603050405020304" pitchFamily="18" charset="0"/>
                <a:cs typeface="Times New Roman" panose="02020603050405020304" pitchFamily="18" charset="0"/>
              </a:rPr>
              <a:t>: « Cherchez les briques de la phrase.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u="sng" dirty="0">
                <a:solidFill>
                  <a:schemeClr val="tx1"/>
                </a:solidFill>
                <a:effectLst/>
                <a:latin typeface="+mn-lt"/>
                <a:ea typeface="Times New Roman" panose="02020603050405020304" pitchFamily="18" charset="0"/>
                <a:cs typeface="Times New Roman" panose="02020603050405020304" pitchFamily="18" charset="0"/>
              </a:rPr>
              <a:t>Résultat attendu </a:t>
            </a:r>
            <a:r>
              <a:rPr lang="fr-FR" sz="1200" dirty="0">
                <a:solidFill>
                  <a:schemeClr val="tx1"/>
                </a:solidFill>
                <a:effectLst/>
                <a:latin typeface="+mn-lt"/>
                <a:ea typeface="Times New Roman" panose="02020603050405020304" pitchFamily="18"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r>
              <a:rPr lang="fr-FR" sz="1200" dirty="0">
                <a:solidFill>
                  <a:schemeClr val="tx1"/>
                </a:solidFill>
                <a:latin typeface="+mn-lt"/>
              </a:rPr>
              <a:t>[Voir diapositive suivante]</a:t>
            </a:r>
          </a:p>
        </p:txBody>
      </p:sp>
      <p:sp>
        <p:nvSpPr>
          <p:cNvPr id="4" name="Espace réservé du numéro de diapositive 3"/>
          <p:cNvSpPr>
            <a:spLocks noGrp="1"/>
          </p:cNvSpPr>
          <p:nvPr>
            <p:ph type="sldNum" sz="quarter" idx="5"/>
          </p:nvPr>
        </p:nvSpPr>
        <p:spPr/>
        <p:txBody>
          <a:bodyPr/>
          <a:lstStyle/>
          <a:p>
            <a:fld id="{00E1CDF6-F5C0-244D-AB0D-EEB09C31F4D7}" type="slidenum">
              <a:rPr lang="fr-FR" smtClean="0"/>
              <a:t>11</a:t>
            </a:fld>
            <a:endParaRPr lang="fr-FR"/>
          </a:p>
        </p:txBody>
      </p:sp>
    </p:spTree>
    <p:extLst>
      <p:ext uri="{BB962C8B-B14F-4D97-AF65-F5344CB8AC3E}">
        <p14:creationId xmlns:p14="http://schemas.microsoft.com/office/powerpoint/2010/main" val="19669474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tabLst>
                <a:tab pos="3994150" algn="l"/>
              </a:tabLst>
            </a:pPr>
            <a:r>
              <a:rPr lang="fr-FR" sz="1200" b="1" dirty="0">
                <a:solidFill>
                  <a:schemeClr val="tx1"/>
                </a:solidFill>
                <a:effectLst/>
                <a:latin typeface="+mn-lt"/>
                <a:ea typeface="Calibri" panose="020F0502020204030204" pitchFamily="34" charset="0"/>
                <a:cs typeface="Calibri" panose="020F0502020204030204" pitchFamily="34" charset="0"/>
              </a:rPr>
              <a:t>Demander</a:t>
            </a:r>
            <a:r>
              <a:rPr lang="fr-FR" sz="1200" dirty="0">
                <a:solidFill>
                  <a:schemeClr val="tx1"/>
                </a:solidFill>
                <a:effectLst/>
                <a:latin typeface="+mn-lt"/>
                <a:ea typeface="Calibri" panose="020F0502020204030204" pitchFamily="34" charset="0"/>
                <a:cs typeface="Calibri" panose="020F0502020204030204" pitchFamily="34" charset="0"/>
              </a:rPr>
              <a:t> : « De quoi parle-t-on ? Qu’est-ce qui est décrit dans ce texte ?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tabLst>
                <a:tab pos="3994150" algn="l"/>
              </a:tabLst>
            </a:pPr>
            <a:r>
              <a:rPr lang="fr-FR" sz="1200" u="sng" dirty="0">
                <a:solidFill>
                  <a:schemeClr val="tx1"/>
                </a:solidFill>
                <a:effectLst/>
                <a:latin typeface="+mn-lt"/>
                <a:ea typeface="Calibri" panose="020F0502020204030204" pitchFamily="34" charset="0"/>
                <a:cs typeface="Times New Roman" panose="02020603050405020304" pitchFamily="18" charset="0"/>
              </a:rPr>
              <a:t>Réponse probable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tabLst>
                <a:tab pos="3994150" algn="l"/>
              </a:tabLst>
            </a:pPr>
            <a:r>
              <a:rPr lang="fr-FR" sz="1200" dirty="0">
                <a:solidFill>
                  <a:schemeClr val="tx1"/>
                </a:solidFill>
                <a:effectLst/>
                <a:latin typeface="+mn-lt"/>
                <a:ea typeface="Calibri" panose="020F0502020204030204" pitchFamily="34" charset="0"/>
                <a:cs typeface="Times New Roman" panose="02020603050405020304" pitchFamily="18" charset="0"/>
              </a:rPr>
              <a:t>On décrit sa barbiche, ses yeux, tout son visage, ses gestes, sa tête, son regard, ses mouvements, le personnage en général.</a:t>
            </a:r>
          </a:p>
          <a:p>
            <a:pPr algn="just">
              <a:tabLst>
                <a:tab pos="3994150" algn="l"/>
              </a:tabLst>
            </a:pP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tabLst>
                <a:tab pos="3994150" algn="l"/>
              </a:tabLst>
            </a:pPr>
            <a:r>
              <a:rPr lang="fr-FR" sz="1200" dirty="0">
                <a:solidFill>
                  <a:schemeClr val="tx1"/>
                </a:solidFill>
                <a:effectLst/>
                <a:latin typeface="+mn-lt"/>
                <a:ea typeface="Calibri" panose="020F0502020204030204" pitchFamily="34" charset="0"/>
                <a:cs typeface="Times New Roman" panose="02020603050405020304" pitchFamily="18" charset="0"/>
              </a:rPr>
              <a:t>Si besoin, afficher la phrase</a:t>
            </a:r>
            <a:r>
              <a:rPr lang="fr-FR" sz="1200" i="1" dirty="0">
                <a:solidFill>
                  <a:schemeClr val="tx1"/>
                </a:solidFill>
                <a:effectLst/>
                <a:latin typeface="+mn-lt"/>
                <a:ea typeface="Calibri" panose="020F0502020204030204" pitchFamily="34" charset="0"/>
                <a:cs typeface="Times New Roman" panose="02020603050405020304" pitchFamily="18" charset="0"/>
              </a:rPr>
              <a:t> </a:t>
            </a:r>
            <a:r>
              <a:rPr lang="fr-FR" sz="1200" dirty="0">
                <a:solidFill>
                  <a:schemeClr val="tx1"/>
                </a:solidFill>
                <a:effectLst/>
                <a:latin typeface="+mn-lt"/>
                <a:ea typeface="Calibri" panose="020F0502020204030204" pitchFamily="34" charset="0"/>
                <a:cs typeface="Times New Roman" panose="02020603050405020304" pitchFamily="18" charset="0"/>
              </a:rPr>
              <a:t>«</a:t>
            </a:r>
            <a:r>
              <a:rPr lang="fr-FR" sz="1200" i="1" dirty="0">
                <a:solidFill>
                  <a:schemeClr val="tx1"/>
                </a:solidFill>
                <a:effectLst/>
                <a:latin typeface="+mn-lt"/>
                <a:ea typeface="Calibri" panose="020F0502020204030204" pitchFamily="34" charset="0"/>
                <a:cs typeface="Times New Roman" panose="02020603050405020304" pitchFamily="18" charset="0"/>
              </a:rPr>
              <a:t> Il avait de drôles de petits gestes saccadés</a:t>
            </a:r>
            <a:r>
              <a:rPr lang="fr-FR" sz="1200" dirty="0">
                <a:solidFill>
                  <a:schemeClr val="tx1"/>
                </a:solidFill>
                <a:effectLst/>
                <a:latin typeface="+mn-lt"/>
                <a:ea typeface="Calibri" panose="020F0502020204030204" pitchFamily="34" charset="0"/>
                <a:cs typeface="Times New Roman" panose="02020603050405020304" pitchFamily="18" charset="0"/>
              </a:rPr>
              <a:t>. », et demander : « Et dans cette phrase, est-ce qu’il n’y a pas un autre élément qui est décrit ? »</a:t>
            </a:r>
          </a:p>
          <a:p>
            <a:pPr algn="just">
              <a:tabLst>
                <a:tab pos="3994150" algn="l"/>
              </a:tabLs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tabLst>
                <a:tab pos="3994150" algn="l"/>
              </a:tabLst>
            </a:pPr>
            <a:r>
              <a:rPr lang="fr-FR" sz="1200" dirty="0">
                <a:solidFill>
                  <a:schemeClr val="tx1"/>
                </a:solidFill>
                <a:effectLst/>
                <a:latin typeface="+mn-lt"/>
                <a:ea typeface="Calibri" panose="020F0502020204030204" pitchFamily="34" charset="0"/>
                <a:cs typeface="Times New Roman" panose="02020603050405020304" pitchFamily="18" charset="0"/>
              </a:rPr>
              <a:t>Il y a les gestes, qui sont drôles, petits et saccadés.</a:t>
            </a:r>
          </a:p>
          <a:p>
            <a:endParaRPr lang="fr-FR" dirty="0"/>
          </a:p>
        </p:txBody>
      </p:sp>
      <p:sp>
        <p:nvSpPr>
          <p:cNvPr id="4" name="Espace réservé du numéro de diapositive 3"/>
          <p:cNvSpPr>
            <a:spLocks noGrp="1"/>
          </p:cNvSpPr>
          <p:nvPr>
            <p:ph type="sldNum" sz="quarter" idx="5"/>
          </p:nvPr>
        </p:nvSpPr>
        <p:spPr/>
        <p:txBody>
          <a:bodyPr/>
          <a:lstStyle/>
          <a:p>
            <a:fld id="{00E1CDF6-F5C0-244D-AB0D-EEB09C31F4D7}" type="slidenum">
              <a:rPr lang="fr-FR" smtClean="0"/>
              <a:t>12</a:t>
            </a:fld>
            <a:endParaRPr lang="fr-FR"/>
          </a:p>
        </p:txBody>
      </p:sp>
    </p:spTree>
    <p:extLst>
      <p:ext uri="{BB962C8B-B14F-4D97-AF65-F5344CB8AC3E}">
        <p14:creationId xmlns:p14="http://schemas.microsoft.com/office/powerpoint/2010/main" val="30074218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Distribuer</a:t>
            </a:r>
            <a:r>
              <a:rPr lang="fr-FR" sz="1200" dirty="0">
                <a:solidFill>
                  <a:schemeClr val="tx1"/>
                </a:solidFill>
                <a:effectLst/>
                <a:latin typeface="+mn-lt"/>
                <a:ea typeface="Calibri" panose="020F0502020204030204" pitchFamily="34" charset="0"/>
                <a:cs typeface="Times New Roman" panose="02020603050405020304" pitchFamily="18" charset="0"/>
              </a:rPr>
              <a:t> la série des éléments (cf. </a:t>
            </a:r>
            <a:r>
              <a:rPr lang="fr-FR" sz="1200" i="1" dirty="0">
                <a:solidFill>
                  <a:schemeClr val="tx1"/>
                </a:solidFill>
                <a:effectLst/>
                <a:latin typeface="+mn-lt"/>
                <a:ea typeface="Calibri" panose="020F0502020204030204" pitchFamily="34" charset="0"/>
                <a:cs typeface="Times New Roman" panose="02020603050405020304" pitchFamily="18" charset="0"/>
              </a:rPr>
              <a:t>Fiche photocopiable</a:t>
            </a:r>
            <a:r>
              <a:rPr lang="fr-FR" sz="1200" dirty="0">
                <a:solidFill>
                  <a:schemeClr val="tx1"/>
                </a:solidFill>
                <a:effectLst/>
                <a:latin typeface="+mn-lt"/>
                <a:ea typeface="Calibri" panose="020F0502020204030204" pitchFamily="34" charset="0"/>
                <a:cs typeface="Times New Roman" panose="02020603050405020304" pitchFamily="18" charset="0"/>
              </a:rPr>
              <a:t>) à chaque binôme et </a:t>
            </a:r>
            <a:r>
              <a:rPr lang="fr-FR" sz="1200" b="1" dirty="0">
                <a:solidFill>
                  <a:schemeClr val="tx1"/>
                </a:solidFill>
                <a:effectLst/>
                <a:latin typeface="+mn-lt"/>
                <a:ea typeface="Calibri" panose="020F0502020204030204" pitchFamily="34" charset="0"/>
                <a:cs typeface="Times New Roman" panose="02020603050405020304" pitchFamily="18" charset="0"/>
              </a:rPr>
              <a:t>annoncer</a:t>
            </a:r>
            <a:r>
              <a:rPr lang="fr-FR" sz="1200" dirty="0">
                <a:solidFill>
                  <a:schemeClr val="tx1"/>
                </a:solidFill>
                <a:effectLst/>
                <a:latin typeface="+mn-lt"/>
                <a:ea typeface="Calibri" panose="020F0502020204030204" pitchFamily="34" charset="0"/>
                <a:cs typeface="Times New Roman" panose="02020603050405020304" pitchFamily="18" charset="0"/>
              </a:rPr>
              <a:t> : « On va faire ensemble un exemple puis vous ferez la même chose à deux pour les autres éléments de la description. »</a:t>
            </a:r>
          </a:p>
          <a:p>
            <a:endParaRPr lang="fr-FR" dirty="0"/>
          </a:p>
        </p:txBody>
      </p:sp>
      <p:sp>
        <p:nvSpPr>
          <p:cNvPr id="4" name="Espace réservé du numéro de diapositive 3"/>
          <p:cNvSpPr>
            <a:spLocks noGrp="1"/>
          </p:cNvSpPr>
          <p:nvPr>
            <p:ph type="sldNum" sz="quarter" idx="5"/>
          </p:nvPr>
        </p:nvSpPr>
        <p:spPr/>
        <p:txBody>
          <a:bodyPr/>
          <a:lstStyle/>
          <a:p>
            <a:fld id="{00E1CDF6-F5C0-244D-AB0D-EEB09C31F4D7}" type="slidenum">
              <a:rPr lang="fr-FR" smtClean="0"/>
              <a:t>13</a:t>
            </a:fld>
            <a:endParaRPr lang="fr-FR"/>
          </a:p>
        </p:txBody>
      </p:sp>
    </p:spTree>
    <p:extLst>
      <p:ext uri="{BB962C8B-B14F-4D97-AF65-F5344CB8AC3E}">
        <p14:creationId xmlns:p14="http://schemas.microsoft.com/office/powerpoint/2010/main" val="14981294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0F7BD-0007-666F-A5EE-7B4EA3285A7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306101F-47D1-A15E-93AA-376591C7179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E082742-06BC-A4BB-DB9D-E7E81959211A}"/>
              </a:ext>
            </a:extLst>
          </p:cNvPr>
          <p:cNvSpPr>
            <a:spLocks noGrp="1"/>
          </p:cNvSpPr>
          <p:nvPr>
            <p:ph type="body" idx="1"/>
          </p:nvPr>
        </p:nvSpPr>
        <p:spPr/>
        <p:txBody>
          <a:bodyPr/>
          <a:lstStyle/>
          <a:p>
            <a:pPr algn="just">
              <a:tabLst>
                <a:tab pos="3994150" algn="l"/>
              </a:tabLs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Qu’est-ce qu’on apprend sur la barbiche ? Comment elle est ? »</a:t>
            </a:r>
          </a:p>
          <a:p>
            <a:pPr algn="just">
              <a:tabLst>
                <a:tab pos="3994150" algn="l"/>
              </a:tabLs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tabLst>
                <a:tab pos="3994150" algn="l"/>
              </a:tabLst>
            </a:pPr>
            <a:r>
              <a:rPr lang="fr-FR" sz="1200" dirty="0">
                <a:solidFill>
                  <a:schemeClr val="tx1"/>
                </a:solidFill>
                <a:effectLst/>
                <a:latin typeface="+mn-lt"/>
                <a:ea typeface="Calibri" panose="020F0502020204030204" pitchFamily="34" charset="0"/>
                <a:cs typeface="Times New Roman" panose="02020603050405020304" pitchFamily="18" charset="0"/>
              </a:rPr>
              <a:t>Elle est noire, taillée en pointe (un bouc), elle orne son visage.</a:t>
            </a:r>
          </a:p>
          <a:p>
            <a:endParaRPr lang="fr-FR" dirty="0"/>
          </a:p>
        </p:txBody>
      </p:sp>
      <p:sp>
        <p:nvSpPr>
          <p:cNvPr id="4" name="Espace réservé du numéro de diapositive 3">
            <a:extLst>
              <a:ext uri="{FF2B5EF4-FFF2-40B4-BE49-F238E27FC236}">
                <a16:creationId xmlns:a16="http://schemas.microsoft.com/office/drawing/2014/main" id="{CDAE8F68-A7F3-82CD-FCE4-010C0C93DC36}"/>
              </a:ext>
            </a:extLst>
          </p:cNvPr>
          <p:cNvSpPr>
            <a:spLocks noGrp="1"/>
          </p:cNvSpPr>
          <p:nvPr>
            <p:ph type="sldNum" sz="quarter" idx="5"/>
          </p:nvPr>
        </p:nvSpPr>
        <p:spPr/>
        <p:txBody>
          <a:bodyPr/>
          <a:lstStyle/>
          <a:p>
            <a:fld id="{00E1CDF6-F5C0-244D-AB0D-EEB09C31F4D7}" type="slidenum">
              <a:rPr lang="fr-FR" smtClean="0"/>
              <a:t>14</a:t>
            </a:fld>
            <a:endParaRPr lang="fr-FR"/>
          </a:p>
        </p:txBody>
      </p:sp>
    </p:spTree>
    <p:extLst>
      <p:ext uri="{BB962C8B-B14F-4D97-AF65-F5344CB8AC3E}">
        <p14:creationId xmlns:p14="http://schemas.microsoft.com/office/powerpoint/2010/main" val="3732513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D3FF2-4D93-DBAB-9219-45468A1B5BF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EA9DE32-CF90-8535-3EED-420E32458BA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42B26B0-B759-032B-D574-D9C9FCC22E78}"/>
              </a:ext>
            </a:extLst>
          </p:cNvPr>
          <p:cNvSpPr>
            <a:spLocks noGrp="1"/>
          </p:cNvSpPr>
          <p:nvPr>
            <p:ph type="body" idx="1"/>
          </p:nvPr>
        </p:nvSpPr>
        <p:spPr/>
        <p:txBody>
          <a:bodyPr/>
          <a:lstStyle/>
          <a:p>
            <a:pPr algn="just">
              <a:tabLst>
                <a:tab pos="3994150" algn="l"/>
              </a:tabLst>
            </a:pPr>
            <a:r>
              <a:rPr lang="fr-FR" sz="1200" b="1" dirty="0">
                <a:solidFill>
                  <a:schemeClr val="tx1"/>
                </a:solidFill>
                <a:effectLst/>
                <a:latin typeface="+mn-lt"/>
                <a:ea typeface="Calibri" panose="020F0502020204030204" pitchFamily="34" charset="0"/>
                <a:cs typeface="Times New Roman" panose="02020603050405020304" pitchFamily="18" charset="0"/>
              </a:rPr>
              <a:t>Donner la consigne </a:t>
            </a:r>
            <a:r>
              <a:rPr lang="fr-FR" sz="1200" dirty="0">
                <a:solidFill>
                  <a:schemeClr val="tx1"/>
                </a:solidFill>
                <a:effectLst/>
                <a:latin typeface="+mn-lt"/>
                <a:ea typeface="Calibri" panose="020F0502020204030204" pitchFamily="34" charset="0"/>
                <a:cs typeface="Times New Roman" panose="02020603050405020304" pitchFamily="18" charset="0"/>
              </a:rPr>
              <a:t>: « Faites la même chose pour les autres éléments : trouvez ce qu’on apprend sur eux. »</a:t>
            </a:r>
          </a:p>
          <a:p>
            <a:pPr algn="just">
              <a:tabLst>
                <a:tab pos="3994150" algn="l"/>
              </a:tabLst>
            </a:pPr>
            <a:r>
              <a:rPr lang="fr-FR" sz="1200" u="sng" dirty="0">
                <a:solidFill>
                  <a:schemeClr val="tx1"/>
                </a:solidFill>
                <a:effectLst/>
                <a:latin typeface="+mn-lt"/>
                <a:ea typeface="Calibri" panose="020F0502020204030204" pitchFamily="34" charset="0"/>
                <a:cs typeface="Times New Roman" panose="02020603050405020304" pitchFamily="18" charset="0"/>
              </a:rPr>
              <a:t>Résultat attendu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tabLst>
                <a:tab pos="3994150" algn="l"/>
              </a:tabLst>
            </a:pPr>
            <a:r>
              <a:rPr lang="fr-FR" sz="1200" dirty="0">
                <a:solidFill>
                  <a:schemeClr val="tx1"/>
                </a:solidFill>
                <a:effectLst/>
                <a:latin typeface="+mn-lt"/>
                <a:ea typeface="Calibri" panose="020F0502020204030204" pitchFamily="34" charset="0"/>
                <a:cs typeface="Times New Roman" panose="02020603050405020304" pitchFamily="18" charset="0"/>
              </a:rPr>
              <a:t>[Voir diapositive suivante]</a:t>
            </a:r>
          </a:p>
          <a:p>
            <a:endParaRPr lang="fr-FR" dirty="0"/>
          </a:p>
        </p:txBody>
      </p:sp>
      <p:sp>
        <p:nvSpPr>
          <p:cNvPr id="4" name="Espace réservé du numéro de diapositive 3">
            <a:extLst>
              <a:ext uri="{FF2B5EF4-FFF2-40B4-BE49-F238E27FC236}">
                <a16:creationId xmlns:a16="http://schemas.microsoft.com/office/drawing/2014/main" id="{0DA68FA4-B64A-5CB2-FC13-A585C4FF63B7}"/>
              </a:ext>
            </a:extLst>
          </p:cNvPr>
          <p:cNvSpPr>
            <a:spLocks noGrp="1"/>
          </p:cNvSpPr>
          <p:nvPr>
            <p:ph type="sldNum" sz="quarter" idx="5"/>
          </p:nvPr>
        </p:nvSpPr>
        <p:spPr/>
        <p:txBody>
          <a:bodyPr/>
          <a:lstStyle/>
          <a:p>
            <a:fld id="{00E1CDF6-F5C0-244D-AB0D-EEB09C31F4D7}" type="slidenum">
              <a:rPr lang="fr-FR" smtClean="0"/>
              <a:t>15</a:t>
            </a:fld>
            <a:endParaRPr lang="fr-FR"/>
          </a:p>
        </p:txBody>
      </p:sp>
    </p:spTree>
    <p:extLst>
      <p:ext uri="{BB962C8B-B14F-4D97-AF65-F5344CB8AC3E}">
        <p14:creationId xmlns:p14="http://schemas.microsoft.com/office/powerpoint/2010/main" val="18467984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5E1787-80AF-D238-1AD5-E33C8200887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FE54737-A08B-6ABF-868B-405F76495F9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C98EC41-1453-AB11-28BB-BC28A78AE2D7}"/>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427CDE4D-69AD-5E58-52DF-D31D6D2C9AC2}"/>
              </a:ext>
            </a:extLst>
          </p:cNvPr>
          <p:cNvSpPr>
            <a:spLocks noGrp="1"/>
          </p:cNvSpPr>
          <p:nvPr>
            <p:ph type="sldNum" sz="quarter" idx="5"/>
          </p:nvPr>
        </p:nvSpPr>
        <p:spPr/>
        <p:txBody>
          <a:bodyPr/>
          <a:lstStyle/>
          <a:p>
            <a:fld id="{00E1CDF6-F5C0-244D-AB0D-EEB09C31F4D7}" type="slidenum">
              <a:rPr lang="fr-FR" smtClean="0"/>
              <a:t>16</a:t>
            </a:fld>
            <a:endParaRPr lang="fr-FR"/>
          </a:p>
        </p:txBody>
      </p:sp>
    </p:spTree>
    <p:extLst>
      <p:ext uri="{BB962C8B-B14F-4D97-AF65-F5344CB8AC3E}">
        <p14:creationId xmlns:p14="http://schemas.microsoft.com/office/powerpoint/2010/main" val="33399978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43A35-A251-BF3F-9377-FECBFDF8271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5DA7F30-8484-6C1B-45D9-5DB2698A04C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3D6733E-E31D-F2EC-3D63-85889D1F2EE8}"/>
              </a:ext>
            </a:extLst>
          </p:cNvPr>
          <p:cNvSpPr>
            <a:spLocks noGrp="1"/>
          </p:cNvSpPr>
          <p:nvPr>
            <p:ph type="body" idx="1"/>
          </p:nvPr>
        </p:nvSpPr>
        <p:spPr/>
        <p:txBody>
          <a:bodyPr/>
          <a:lstStyle/>
          <a:p>
            <a:pPr algn="just">
              <a:tabLst>
                <a:tab pos="3994150" algn="l"/>
              </a:tabLs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b="1" dirty="0">
                <a:solidFill>
                  <a:schemeClr val="tx1"/>
                </a:solidFill>
                <a:effectLst/>
                <a:latin typeface="+mn-lt"/>
                <a:ea typeface="Calibri" panose="020F0502020204030204" pitchFamily="34" charset="0"/>
                <a:cs typeface="Times New Roman" panose="02020603050405020304" pitchFamily="18" charset="0"/>
              </a:rPr>
              <a:t> « </a:t>
            </a:r>
            <a:r>
              <a:rPr lang="fr-FR" sz="1200" dirty="0">
                <a:solidFill>
                  <a:schemeClr val="tx1"/>
                </a:solidFill>
                <a:effectLst/>
                <a:latin typeface="+mn-lt"/>
                <a:ea typeface="Calibri" panose="020F0502020204030204" pitchFamily="34" charset="0"/>
                <a:cs typeface="Times New Roman" panose="02020603050405020304" pitchFamily="18" charset="0"/>
              </a:rPr>
              <a:t>À quoi renvoie, dans le texte, ‘tous ses mouvements’ ? Ce sont les mouvements de quoi ? »</a:t>
            </a:r>
          </a:p>
          <a:p>
            <a:pPr algn="just">
              <a:tabLst>
                <a:tab pos="3994150" algn="l"/>
              </a:tabLs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tabLst>
                <a:tab pos="3994150" algn="l"/>
              </a:tabLst>
            </a:pPr>
            <a:r>
              <a:rPr lang="fr-FR" sz="1200" dirty="0">
                <a:solidFill>
                  <a:schemeClr val="tx1"/>
                </a:solidFill>
                <a:effectLst/>
                <a:latin typeface="+mn-lt"/>
                <a:ea typeface="Calibri" panose="020F0502020204030204" pitchFamily="34" charset="0"/>
                <a:cs typeface="Times New Roman" panose="02020603050405020304" pitchFamily="18" charset="0"/>
              </a:rPr>
              <a:t>Ce sont les ‘petits gestes saccadés’, les mouvements de la tête et les mouvements du regard.</a:t>
            </a:r>
          </a:p>
          <a:p>
            <a:pPr algn="just"/>
            <a:endParaRPr lang="fr-FR" dirty="0"/>
          </a:p>
        </p:txBody>
      </p:sp>
      <p:sp>
        <p:nvSpPr>
          <p:cNvPr id="4" name="Espace réservé du numéro de diapositive 3">
            <a:extLst>
              <a:ext uri="{FF2B5EF4-FFF2-40B4-BE49-F238E27FC236}">
                <a16:creationId xmlns:a16="http://schemas.microsoft.com/office/drawing/2014/main" id="{AA3F5215-CF3A-B8F3-5B1F-20D19E5CEE8F}"/>
              </a:ext>
            </a:extLst>
          </p:cNvPr>
          <p:cNvSpPr>
            <a:spLocks noGrp="1"/>
          </p:cNvSpPr>
          <p:nvPr>
            <p:ph type="sldNum" sz="quarter" idx="5"/>
          </p:nvPr>
        </p:nvSpPr>
        <p:spPr/>
        <p:txBody>
          <a:bodyPr/>
          <a:lstStyle/>
          <a:p>
            <a:fld id="{00E1CDF6-F5C0-244D-AB0D-EEB09C31F4D7}" type="slidenum">
              <a:rPr lang="fr-FR" smtClean="0"/>
              <a:t>17</a:t>
            </a:fld>
            <a:endParaRPr lang="fr-FR"/>
          </a:p>
        </p:txBody>
      </p:sp>
    </p:spTree>
    <p:extLst>
      <p:ext uri="{BB962C8B-B14F-4D97-AF65-F5344CB8AC3E}">
        <p14:creationId xmlns:p14="http://schemas.microsoft.com/office/powerpoint/2010/main" val="30032613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358F9-DFBA-29FC-3C34-19AB79824FF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9CB8236-D984-E44E-1410-35EBF62C1FD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72D6828-60EC-54A6-8B1C-5330DBD59ABF}"/>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DEA6093A-E241-DFAF-7FEB-6E34D120A966}"/>
              </a:ext>
            </a:extLst>
          </p:cNvPr>
          <p:cNvSpPr>
            <a:spLocks noGrp="1"/>
          </p:cNvSpPr>
          <p:nvPr>
            <p:ph type="sldNum" sz="quarter" idx="5"/>
          </p:nvPr>
        </p:nvSpPr>
        <p:spPr/>
        <p:txBody>
          <a:bodyPr/>
          <a:lstStyle/>
          <a:p>
            <a:fld id="{00E1CDF6-F5C0-244D-AB0D-EEB09C31F4D7}" type="slidenum">
              <a:rPr lang="fr-FR" smtClean="0"/>
              <a:t>18</a:t>
            </a:fld>
            <a:endParaRPr lang="fr-FR"/>
          </a:p>
        </p:txBody>
      </p:sp>
    </p:spTree>
    <p:extLst>
      <p:ext uri="{BB962C8B-B14F-4D97-AF65-F5344CB8AC3E}">
        <p14:creationId xmlns:p14="http://schemas.microsoft.com/office/powerpoint/2010/main" val="6822245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88FB2-8552-D3C8-C6A9-901059F9649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ABAC673-AAE2-0CCD-6FA9-81A543CDA96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A72C328-44DE-986F-7064-31D4F74572A4}"/>
              </a:ext>
            </a:extLst>
          </p:cNvPr>
          <p:cNvSpPr>
            <a:spLocks noGrp="1"/>
          </p:cNvSpPr>
          <p:nvPr>
            <p:ph type="body" idx="1"/>
          </p:nvPr>
        </p:nvSpPr>
        <p:spPr/>
        <p:txBody>
          <a:bodyPr/>
          <a:lstStyle/>
          <a:p>
            <a:pPr algn="just">
              <a:tabLst>
                <a:tab pos="3994150" algn="l"/>
              </a:tabLs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b="1" dirty="0">
                <a:solidFill>
                  <a:schemeClr val="tx1"/>
                </a:solidFill>
                <a:effectLst/>
                <a:latin typeface="+mn-lt"/>
                <a:ea typeface="Calibri" panose="020F0502020204030204" pitchFamily="34" charset="0"/>
                <a:cs typeface="Times New Roman" panose="02020603050405020304" pitchFamily="18" charset="0"/>
              </a:rPr>
              <a:t> « </a:t>
            </a:r>
            <a:r>
              <a:rPr lang="fr-FR" sz="1200" dirty="0">
                <a:solidFill>
                  <a:schemeClr val="tx1"/>
                </a:solidFill>
                <a:effectLst/>
                <a:latin typeface="+mn-lt"/>
                <a:ea typeface="Calibri" panose="020F0502020204030204" pitchFamily="34" charset="0"/>
                <a:cs typeface="Times New Roman" panose="02020603050405020304" pitchFamily="18" charset="0"/>
              </a:rPr>
              <a:t>À quoi renvoie, dans le texte, ‘tout son visage’ ? »</a:t>
            </a:r>
          </a:p>
          <a:p>
            <a:pPr algn="just">
              <a:tabLst>
                <a:tab pos="3994150" algn="l"/>
              </a:tabLs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tabLst>
                <a:tab pos="3994150" algn="l"/>
              </a:tabLst>
            </a:pPr>
            <a:r>
              <a:rPr lang="fr-FR" sz="1200" dirty="0">
                <a:solidFill>
                  <a:schemeClr val="tx1"/>
                </a:solidFill>
                <a:effectLst/>
                <a:latin typeface="+mn-lt"/>
                <a:ea typeface="Calibri" panose="020F0502020204030204" pitchFamily="34" charset="0"/>
                <a:cs typeface="Times New Roman" panose="02020603050405020304" pitchFamily="18" charset="0"/>
              </a:rPr>
              <a:t>C’est la ‘barbiche’, et les ‘yeux’.</a:t>
            </a:r>
          </a:p>
          <a:p>
            <a:pPr algn="just"/>
            <a:endParaRPr lang="fr-FR" dirty="0"/>
          </a:p>
        </p:txBody>
      </p:sp>
      <p:sp>
        <p:nvSpPr>
          <p:cNvPr id="4" name="Espace réservé du numéro de diapositive 3">
            <a:extLst>
              <a:ext uri="{FF2B5EF4-FFF2-40B4-BE49-F238E27FC236}">
                <a16:creationId xmlns:a16="http://schemas.microsoft.com/office/drawing/2014/main" id="{29A959F6-2D8F-1D26-B13C-24F813C033B4}"/>
              </a:ext>
            </a:extLst>
          </p:cNvPr>
          <p:cNvSpPr>
            <a:spLocks noGrp="1"/>
          </p:cNvSpPr>
          <p:nvPr>
            <p:ph type="sldNum" sz="quarter" idx="5"/>
          </p:nvPr>
        </p:nvSpPr>
        <p:spPr/>
        <p:txBody>
          <a:bodyPr/>
          <a:lstStyle/>
          <a:p>
            <a:fld id="{00E1CDF6-F5C0-244D-AB0D-EEB09C31F4D7}" type="slidenum">
              <a:rPr lang="fr-FR" smtClean="0"/>
              <a:t>19</a:t>
            </a:fld>
            <a:endParaRPr lang="fr-FR"/>
          </a:p>
        </p:txBody>
      </p:sp>
    </p:spTree>
    <p:extLst>
      <p:ext uri="{BB962C8B-B14F-4D97-AF65-F5344CB8AC3E}">
        <p14:creationId xmlns:p14="http://schemas.microsoft.com/office/powerpoint/2010/main" val="25750698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1C8FF-1D2B-3AAB-C430-96EF759EEE3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CBE108B-5CAE-C9DE-6EBF-A0887AD843D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86ABF8C-3F1C-07CF-B8AA-97D5E2737F2B}"/>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67CFA3E2-5D1F-14B4-2F90-AF2B23EE45D9}"/>
              </a:ext>
            </a:extLst>
          </p:cNvPr>
          <p:cNvSpPr>
            <a:spLocks noGrp="1"/>
          </p:cNvSpPr>
          <p:nvPr>
            <p:ph type="sldNum" sz="quarter" idx="5"/>
          </p:nvPr>
        </p:nvSpPr>
        <p:spPr/>
        <p:txBody>
          <a:bodyPr/>
          <a:lstStyle/>
          <a:p>
            <a:fld id="{00E1CDF6-F5C0-244D-AB0D-EEB09C31F4D7}" type="slidenum">
              <a:rPr lang="fr-FR" smtClean="0"/>
              <a:t>20</a:t>
            </a:fld>
            <a:endParaRPr lang="fr-FR"/>
          </a:p>
        </p:txBody>
      </p:sp>
    </p:spTree>
    <p:extLst>
      <p:ext uri="{BB962C8B-B14F-4D97-AF65-F5344CB8AC3E}">
        <p14:creationId xmlns:p14="http://schemas.microsoft.com/office/powerpoint/2010/main" val="30745945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C0305-DA16-6DE3-3786-762EC31E4A0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CBABE96-572C-8FDC-C009-8FF7C498CFC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5FC16AA-F93A-2D40-D713-E2FBEFA45D3F}"/>
              </a:ext>
            </a:extLst>
          </p:cNvPr>
          <p:cNvSpPr>
            <a:spLocks noGrp="1"/>
          </p:cNvSpPr>
          <p:nvPr>
            <p:ph type="body" idx="1"/>
          </p:nvPr>
        </p:nvSpPr>
        <p:spPr/>
        <p:txBody>
          <a:bodyPr/>
          <a:lstStyle/>
          <a:p>
            <a:pPr algn="just">
              <a:tabLst>
                <a:tab pos="3994150" algn="l"/>
              </a:tabLs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de la même façon :</a:t>
            </a:r>
            <a:r>
              <a:rPr lang="fr-FR" sz="1200" b="1" dirty="0">
                <a:solidFill>
                  <a:schemeClr val="tx1"/>
                </a:solidFill>
                <a:effectLst/>
                <a:latin typeface="+mn-lt"/>
                <a:ea typeface="Calibri" panose="020F0502020204030204" pitchFamily="34" charset="0"/>
                <a:cs typeface="Times New Roman" panose="02020603050405020304" pitchFamily="18" charset="0"/>
              </a:rPr>
              <a:t> « </a:t>
            </a:r>
            <a:r>
              <a:rPr lang="fr-FR" sz="1200" dirty="0">
                <a:solidFill>
                  <a:schemeClr val="tx1"/>
                </a:solidFill>
                <a:effectLst/>
                <a:latin typeface="+mn-lt"/>
                <a:ea typeface="Calibri" panose="020F0502020204030204" pitchFamily="34" charset="0"/>
                <a:cs typeface="Times New Roman" panose="02020603050405020304" pitchFamily="18" charset="0"/>
              </a:rPr>
              <a:t>À quoi renvoie, dans le texte, ‘cet homme’ dans ‘cet homme ressemblait à un vieil écureuil vif et malicieux’? »</a:t>
            </a:r>
          </a:p>
          <a:p>
            <a:pPr algn="just">
              <a:tabLst>
                <a:tab pos="3994150" algn="l"/>
              </a:tabLs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tabLst>
                <a:tab pos="3994150" algn="l"/>
              </a:tabLst>
            </a:pPr>
            <a:r>
              <a:rPr lang="fr-FR" sz="1200" dirty="0">
                <a:solidFill>
                  <a:schemeClr val="tx1"/>
                </a:solidFill>
                <a:effectLst/>
                <a:latin typeface="+mn-lt"/>
                <a:ea typeface="Calibri" panose="020F0502020204030204" pitchFamily="34" charset="0"/>
                <a:cs typeface="Times New Roman" panose="02020603050405020304" pitchFamily="18" charset="0"/>
              </a:rPr>
              <a:t>À tout le visage (malice dans le visage) et aux mouvements (mouvements vifs comme ceux de l’écureuil).</a:t>
            </a:r>
          </a:p>
          <a:p>
            <a:pPr algn="just"/>
            <a:endParaRPr lang="fr-FR" dirty="0"/>
          </a:p>
        </p:txBody>
      </p:sp>
      <p:sp>
        <p:nvSpPr>
          <p:cNvPr id="4" name="Espace réservé du numéro de diapositive 3">
            <a:extLst>
              <a:ext uri="{FF2B5EF4-FFF2-40B4-BE49-F238E27FC236}">
                <a16:creationId xmlns:a16="http://schemas.microsoft.com/office/drawing/2014/main" id="{DE8B2554-2680-4553-B0F6-C30DD537E4ED}"/>
              </a:ext>
            </a:extLst>
          </p:cNvPr>
          <p:cNvSpPr>
            <a:spLocks noGrp="1"/>
          </p:cNvSpPr>
          <p:nvPr>
            <p:ph type="sldNum" sz="quarter" idx="5"/>
          </p:nvPr>
        </p:nvSpPr>
        <p:spPr/>
        <p:txBody>
          <a:bodyPr/>
          <a:lstStyle/>
          <a:p>
            <a:fld id="{00E1CDF6-F5C0-244D-AB0D-EEB09C31F4D7}" type="slidenum">
              <a:rPr lang="fr-FR" smtClean="0"/>
              <a:t>21</a:t>
            </a:fld>
            <a:endParaRPr lang="fr-FR"/>
          </a:p>
        </p:txBody>
      </p:sp>
    </p:spTree>
    <p:extLst>
      <p:ext uri="{BB962C8B-B14F-4D97-AF65-F5344CB8AC3E}">
        <p14:creationId xmlns:p14="http://schemas.microsoft.com/office/powerpoint/2010/main" val="3820041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FAD3F-42E8-F7DA-6897-279A6EFF3ED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A156D29-FD1C-BE14-4BEA-97D770A2EA4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58731E6-8AF2-1DC5-C0BD-FA7672EEE23F}"/>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1C924EF9-3CED-D454-803A-E2EBEA2DA48C}"/>
              </a:ext>
            </a:extLst>
          </p:cNvPr>
          <p:cNvSpPr>
            <a:spLocks noGrp="1"/>
          </p:cNvSpPr>
          <p:nvPr>
            <p:ph type="sldNum" sz="quarter" idx="5"/>
          </p:nvPr>
        </p:nvSpPr>
        <p:spPr/>
        <p:txBody>
          <a:bodyPr/>
          <a:lstStyle/>
          <a:p>
            <a:fld id="{00E1CDF6-F5C0-244D-AB0D-EEB09C31F4D7}" type="slidenum">
              <a:rPr lang="fr-FR" smtClean="0"/>
              <a:t>22</a:t>
            </a:fld>
            <a:endParaRPr lang="fr-FR"/>
          </a:p>
        </p:txBody>
      </p:sp>
    </p:spTree>
    <p:extLst>
      <p:ext uri="{BB962C8B-B14F-4D97-AF65-F5344CB8AC3E}">
        <p14:creationId xmlns:p14="http://schemas.microsoft.com/office/powerpoint/2010/main" val="15654259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4C7D6-A4A1-0B59-0880-E22A2FE3D90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5D8D63F-9DFC-9720-485B-5B96B3994EF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C081923-A6B8-3F05-C6FB-9CA3DB5ADEE8}"/>
              </a:ext>
            </a:extLst>
          </p:cNvPr>
          <p:cNvSpPr>
            <a:spLocks noGrp="1"/>
          </p:cNvSpPr>
          <p:nvPr>
            <p:ph type="body" idx="1"/>
          </p:nvPr>
        </p:nvSpPr>
        <p:spPr/>
        <p:txBody>
          <a:bodyPr/>
          <a:lstStyle/>
          <a:p>
            <a:pPr algn="just"/>
            <a:r>
              <a:rPr lang="fr-FR" sz="1200" b="1" dirty="0">
                <a:solidFill>
                  <a:schemeClr val="tx1"/>
                </a:solidFill>
                <a:effectLst/>
                <a:latin typeface="+mn-lt"/>
                <a:ea typeface="Times New Roman" panose="02020603050405020304" pitchFamily="18" charset="0"/>
                <a:cs typeface="Times New Roman" panose="02020603050405020304" pitchFamily="18" charset="0"/>
              </a:rPr>
              <a:t>Expliquer en montrant la zone du schéma concernée</a:t>
            </a:r>
            <a:r>
              <a:rPr lang="fr-FR" sz="1200" dirty="0">
                <a:solidFill>
                  <a:schemeClr val="tx1"/>
                </a:solidFill>
                <a:effectLst/>
                <a:latin typeface="+mn-lt"/>
                <a:ea typeface="Times New Roman" panose="02020603050405020304" pitchFamily="18" charset="0"/>
                <a:cs typeface="Times New Roman" panose="02020603050405020304" pitchFamily="18" charset="0"/>
              </a:rPr>
              <a:t>: « On parle de la barbiche et des yeux puis de l’impression générale laissée par le visage. On parle ensuite de ses gestes, des mouvements de sa tête, des mouvements de son regard puis de l’impression laissée par tous ces mouvements. On finit le texte par l’impression globale laissée par l’ensemble des détails.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Times New Roman" panose="02020603050405020304" pitchFamily="18" charset="0"/>
                <a:cs typeface="Times New Roman" panose="02020603050405020304" pitchFamily="18" charset="0"/>
              </a:rPr>
              <a:t>On voit bien que ce dont on parle, c’est d’abord les détails, puis on va vers des impressions plus générales. La dernière phrase est comme la conclusion d’un raisonnement et laisse une impression d’ensemble au lecteur. Chaque « détail » décrit s’ajoute aux autres pour donner une impression d’ensemble.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9A5B83FF-E539-0EEE-F96E-52E848EEE46B}"/>
              </a:ext>
            </a:extLst>
          </p:cNvPr>
          <p:cNvSpPr>
            <a:spLocks noGrp="1"/>
          </p:cNvSpPr>
          <p:nvPr>
            <p:ph type="sldNum" sz="quarter" idx="5"/>
          </p:nvPr>
        </p:nvSpPr>
        <p:spPr/>
        <p:txBody>
          <a:bodyPr/>
          <a:lstStyle/>
          <a:p>
            <a:fld id="{00E1CDF6-F5C0-244D-AB0D-EEB09C31F4D7}" type="slidenum">
              <a:rPr lang="fr-FR" smtClean="0"/>
              <a:t>23</a:t>
            </a:fld>
            <a:endParaRPr lang="fr-FR"/>
          </a:p>
        </p:txBody>
      </p:sp>
    </p:spTree>
    <p:extLst>
      <p:ext uri="{BB962C8B-B14F-4D97-AF65-F5344CB8AC3E}">
        <p14:creationId xmlns:p14="http://schemas.microsoft.com/office/powerpoint/2010/main" val="19189174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r>
              <a:rPr lang="fr-FR" sz="1200" b="1" dirty="0">
                <a:solidFill>
                  <a:schemeClr val="tx1"/>
                </a:solidFill>
                <a:effectLst/>
                <a:latin typeface="+mn-lt"/>
                <a:ea typeface="Times New Roman" panose="02020603050405020304" pitchFamily="18" charset="0"/>
                <a:cs typeface="Times New Roman" panose="02020603050405020304" pitchFamily="18" charset="0"/>
              </a:rPr>
              <a:t>Demander</a:t>
            </a:r>
            <a:r>
              <a:rPr lang="fr-FR" sz="1200" dirty="0">
                <a:solidFill>
                  <a:schemeClr val="tx1"/>
                </a:solidFill>
                <a:effectLst/>
                <a:latin typeface="+mn-lt"/>
                <a:ea typeface="Times New Roman" panose="02020603050405020304" pitchFamily="18" charset="0"/>
                <a:cs typeface="Times New Roman" panose="02020603050405020304" pitchFamily="18" charset="0"/>
              </a:rPr>
              <a:t> : « Dans quelle brique de la phrase est-ce qu’on trouve les éléments – la barbiche, les yeux… – qui sont décrits ?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l"/>
            <a:r>
              <a:rPr lang="fr-FR" sz="1200" u="sng" dirty="0">
                <a:solidFill>
                  <a:schemeClr val="tx1"/>
                </a:solidFill>
                <a:effectLst/>
                <a:latin typeface="+mn-lt"/>
                <a:ea typeface="Times New Roman" panose="02020603050405020304" pitchFamily="18" charset="0"/>
                <a:cs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cs typeface="Times New Roman" panose="02020603050405020304" pitchFamily="18" charset="0"/>
              </a:rPr>
              <a: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l"/>
            <a:r>
              <a:rPr lang="fr-FR" sz="1200" dirty="0">
                <a:solidFill>
                  <a:schemeClr val="tx1"/>
                </a:solidFill>
                <a:effectLst/>
                <a:latin typeface="+mn-lt"/>
                <a:ea typeface="Times New Roman" panose="02020603050405020304" pitchFamily="18" charset="0"/>
                <a:cs typeface="Times New Roman" panose="02020603050405020304" pitchFamily="18" charset="0"/>
              </a:rPr>
              <a:t>Ils sont dans la brique-sujet, sauf une fois : « il avait de petits gestes saccadés…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l"/>
            <a:r>
              <a:rPr lang="fr-FR" sz="1200" dirty="0">
                <a:solidFill>
                  <a:schemeClr val="tx1"/>
                </a:solidFill>
                <a:effectLst/>
                <a:latin typeface="+mn-lt"/>
                <a:ea typeface="Times New Roman" panose="02020603050405020304" pitchFamily="18"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tabLst>
                <a:tab pos="3994150" algn="l"/>
              </a:tabLst>
            </a:pPr>
            <a:r>
              <a:rPr lang="fr-FR" sz="1200" b="1" dirty="0">
                <a:solidFill>
                  <a:schemeClr val="tx1"/>
                </a:solidFill>
                <a:effectLst/>
                <a:latin typeface="+mn-lt"/>
                <a:ea typeface="Times New Roman" panose="02020603050405020304" pitchFamily="18" charset="0"/>
                <a:cs typeface="Times New Roman" panose="02020603050405020304" pitchFamily="18" charset="0"/>
              </a:rPr>
              <a:t>Expliquer</a:t>
            </a:r>
            <a:r>
              <a:rPr lang="fr-FR" sz="1200" dirty="0">
                <a:solidFill>
                  <a:schemeClr val="tx1"/>
                </a:solidFill>
                <a:effectLst/>
                <a:latin typeface="+mn-lt"/>
                <a:ea typeface="Times New Roman" panose="02020603050405020304" pitchFamily="18" charset="0"/>
                <a:cs typeface="Times New Roman" panose="02020603050405020304" pitchFamily="18" charset="0"/>
              </a:rPr>
              <a:t> : « Dans une description, le plus souvent, on met les détails dont on veut parler en position de sujet.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00E1CDF6-F5C0-244D-AB0D-EEB09C31F4D7}" type="slidenum">
              <a:rPr lang="fr-FR" smtClean="0"/>
              <a:t>24</a:t>
            </a:fld>
            <a:endParaRPr lang="fr-FR"/>
          </a:p>
        </p:txBody>
      </p:sp>
    </p:spTree>
    <p:extLst>
      <p:ext uri="{BB962C8B-B14F-4D97-AF65-F5344CB8AC3E}">
        <p14:creationId xmlns:p14="http://schemas.microsoft.com/office/powerpoint/2010/main" val="13141726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88825-451A-54AA-0126-BBF541B60A0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5C6BBB6-CAD4-59C4-DEF7-39CB4A2721A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BFB5BFD-F080-C73F-1C91-674FD18DD7C2}"/>
              </a:ext>
            </a:extLst>
          </p:cNvPr>
          <p:cNvSpPr>
            <a:spLocks noGrp="1"/>
          </p:cNvSpPr>
          <p:nvPr>
            <p:ph type="body" idx="1"/>
          </p:nvPr>
        </p:nvSpPr>
        <p:spPr/>
        <p:txBody>
          <a:bodyPr/>
          <a:lstStyle/>
          <a:p>
            <a:pPr algn="just">
              <a:tabLst>
                <a:tab pos="3994150" algn="l"/>
              </a:tabLs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Combien de fois va-t-on à la ligne ? Il y a combien de paragraphes ? »</a:t>
            </a:r>
          </a:p>
          <a:p>
            <a:pPr algn="just">
              <a:tabLst>
                <a:tab pos="3994150" algn="l"/>
              </a:tabLs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tabLst>
                <a:tab pos="3994150" algn="l"/>
              </a:tabLst>
            </a:pPr>
            <a:r>
              <a:rPr lang="fr-FR" sz="1200" dirty="0">
                <a:solidFill>
                  <a:schemeClr val="tx1"/>
                </a:solidFill>
                <a:effectLst/>
                <a:latin typeface="+mn-lt"/>
                <a:ea typeface="Calibri" panose="020F0502020204030204" pitchFamily="34" charset="0"/>
                <a:cs typeface="Times New Roman" panose="02020603050405020304" pitchFamily="18" charset="0"/>
              </a:rPr>
              <a:t>On va deux fois à la ligne, il y a trois paragraphes.</a:t>
            </a:r>
          </a:p>
          <a:p>
            <a:pPr algn="just">
              <a:tabLst>
                <a:tab pos="3994150" algn="l"/>
              </a:tabLst>
            </a:pP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tabLst>
                <a:tab pos="3994150" algn="l"/>
              </a:tabLs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À votre avis, pourquoi va-t-on à la ligne à ces endroit-là ? »</a:t>
            </a:r>
          </a:p>
          <a:p>
            <a:pPr algn="just">
              <a:tabLst>
                <a:tab pos="3994150" algn="l"/>
              </a:tabLs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tabLst>
                <a:tab pos="3994150" algn="l"/>
              </a:tabLst>
            </a:pPr>
            <a:r>
              <a:rPr lang="fr-FR" sz="1200" dirty="0">
                <a:solidFill>
                  <a:schemeClr val="tx1"/>
                </a:solidFill>
                <a:effectLst/>
                <a:latin typeface="+mn-lt"/>
                <a:ea typeface="Calibri" panose="020F0502020204030204" pitchFamily="34" charset="0"/>
                <a:cs typeface="Times New Roman" panose="02020603050405020304" pitchFamily="18" charset="0"/>
              </a:rPr>
              <a:t>On va à la ligne après l’impression donnée par plusieurs détails.</a:t>
            </a:r>
          </a:p>
          <a:p>
            <a:pPr algn="just">
              <a:tabLst>
                <a:tab pos="3994150" algn="l"/>
              </a:tabLst>
            </a:pPr>
            <a:r>
              <a:rPr lang="fr-FR" sz="1200" dirty="0">
                <a:solidFill>
                  <a:schemeClr val="tx1"/>
                </a:solidFill>
                <a:effectLst/>
                <a:latin typeface="+mn-lt"/>
                <a:ea typeface="Calibri" panose="020F0502020204030204" pitchFamily="34" charset="0"/>
                <a:cs typeface="Times New Roman" panose="02020603050405020304" pitchFamily="18" charset="0"/>
              </a:rPr>
              <a:t>On va à la ligne quand on se met à parler d’autre chose (visage / mouvements / impression générale ).</a:t>
            </a:r>
          </a:p>
          <a:p>
            <a:pPr algn="just">
              <a:tabLst>
                <a:tab pos="3994150" algn="l"/>
              </a:tabLst>
            </a:pP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tabLst>
                <a:tab pos="3994150" algn="l"/>
              </a:tabLst>
            </a:pPr>
            <a:r>
              <a:rPr lang="fr-FR" sz="1200" b="1" dirty="0">
                <a:solidFill>
                  <a:schemeClr val="tx1"/>
                </a:solidFill>
                <a:effectLst/>
                <a:latin typeface="+mn-lt"/>
                <a:ea typeface="Calibri" panose="020F0502020204030204" pitchFamily="34" charset="0"/>
                <a:cs typeface="Times New Roman" panose="02020603050405020304" pitchFamily="18" charset="0"/>
              </a:rPr>
              <a:t>Compléter</a:t>
            </a:r>
            <a:r>
              <a:rPr lang="fr-FR" sz="1200" dirty="0">
                <a:solidFill>
                  <a:schemeClr val="tx1"/>
                </a:solidFill>
                <a:effectLst/>
                <a:latin typeface="+mn-lt"/>
                <a:ea typeface="Calibri" panose="020F0502020204030204" pitchFamily="34" charset="0"/>
                <a:cs typeface="Times New Roman" panose="02020603050405020304" pitchFamily="18" charset="0"/>
              </a:rPr>
              <a:t> : « On va à la ligne après l’impression donnée par plusieurs détails et avant une autre série de détails. On va aussi à la ligne juste avant d’écrire l’impression globale. »</a:t>
            </a:r>
          </a:p>
          <a:p>
            <a:pPr algn="just"/>
            <a:endParaRPr lang="fr-FR" dirty="0"/>
          </a:p>
        </p:txBody>
      </p:sp>
      <p:sp>
        <p:nvSpPr>
          <p:cNvPr id="4" name="Espace réservé du numéro de diapositive 3">
            <a:extLst>
              <a:ext uri="{FF2B5EF4-FFF2-40B4-BE49-F238E27FC236}">
                <a16:creationId xmlns:a16="http://schemas.microsoft.com/office/drawing/2014/main" id="{EF884571-CD89-04AA-AE07-639A52C6573A}"/>
              </a:ext>
            </a:extLst>
          </p:cNvPr>
          <p:cNvSpPr>
            <a:spLocks noGrp="1"/>
          </p:cNvSpPr>
          <p:nvPr>
            <p:ph type="sldNum" sz="quarter" idx="5"/>
          </p:nvPr>
        </p:nvSpPr>
        <p:spPr/>
        <p:txBody>
          <a:bodyPr/>
          <a:lstStyle/>
          <a:p>
            <a:fld id="{00E1CDF6-F5C0-244D-AB0D-EEB09C31F4D7}" type="slidenum">
              <a:rPr lang="fr-FR" smtClean="0"/>
              <a:t>25</a:t>
            </a:fld>
            <a:endParaRPr lang="fr-FR"/>
          </a:p>
        </p:txBody>
      </p:sp>
    </p:spTree>
    <p:extLst>
      <p:ext uri="{BB962C8B-B14F-4D97-AF65-F5344CB8AC3E}">
        <p14:creationId xmlns:p14="http://schemas.microsoft.com/office/powerpoint/2010/main" val="27441885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7EF6A-3BBB-20CE-477B-074C4A85D79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7FD3B65-15DA-C9C2-2700-D82142EA367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5A0E3C9-9E6D-B3C3-EE5E-ED4806DA5DA3}"/>
              </a:ext>
            </a:extLst>
          </p:cNvPr>
          <p:cNvSpPr>
            <a:spLocks noGrp="1"/>
          </p:cNvSpPr>
          <p:nvPr>
            <p:ph type="body" idx="1"/>
          </p:nvPr>
        </p:nvSpPr>
        <p:spPr/>
        <p:txBody>
          <a:bodyPr/>
          <a:lstStyle/>
          <a:p>
            <a:r>
              <a:rPr lang="fr-FR" sz="1200" b="1" kern="0" dirty="0">
                <a:solidFill>
                  <a:schemeClr val="tx1"/>
                </a:solidFill>
                <a:effectLst/>
                <a:latin typeface="+mn-lt"/>
                <a:ea typeface="Times New Roman" panose="02020603050405020304" pitchFamily="18" charset="0"/>
              </a:rPr>
              <a:t>Demander</a:t>
            </a:r>
            <a:r>
              <a:rPr lang="fr-FR" sz="1200" kern="0" dirty="0">
                <a:solidFill>
                  <a:schemeClr val="tx1"/>
                </a:solidFill>
                <a:effectLst/>
                <a:latin typeface="+mn-lt"/>
                <a:ea typeface="Times New Roman" panose="02020603050405020304" pitchFamily="18" charset="0"/>
              </a:rPr>
              <a:t> : « Est-ce que vous avez maintenant une idée de la façon dont on pourrait améliorer le texte de Frédégonde ? » </a:t>
            </a:r>
          </a:p>
          <a:p>
            <a:r>
              <a:rPr lang="fr-FR" sz="1200" b="1" kern="0" dirty="0">
                <a:solidFill>
                  <a:schemeClr val="tx1"/>
                </a:solidFill>
                <a:effectLst/>
                <a:latin typeface="+mn-lt"/>
                <a:ea typeface="Times New Roman" panose="02020603050405020304" pitchFamily="18" charset="0"/>
              </a:rPr>
              <a:t>Laisser</a:t>
            </a:r>
            <a:r>
              <a:rPr lang="fr-FR" sz="1200" kern="0" dirty="0">
                <a:solidFill>
                  <a:schemeClr val="tx1"/>
                </a:solidFill>
                <a:effectLst/>
                <a:latin typeface="+mn-lt"/>
                <a:ea typeface="Times New Roman" panose="02020603050405020304" pitchFamily="18" charset="0"/>
              </a:rPr>
              <a:t> les élèves réagir et </a:t>
            </a:r>
            <a:r>
              <a:rPr lang="fr-FR" sz="1200" b="1" kern="0" dirty="0">
                <a:solidFill>
                  <a:schemeClr val="tx1"/>
                </a:solidFill>
                <a:effectLst/>
                <a:latin typeface="+mn-lt"/>
                <a:ea typeface="Times New Roman" panose="02020603050405020304" pitchFamily="18" charset="0"/>
              </a:rPr>
              <a:t>annoncer</a:t>
            </a:r>
            <a:r>
              <a:rPr lang="fr-FR" sz="1200" kern="0" dirty="0">
                <a:solidFill>
                  <a:schemeClr val="tx1"/>
                </a:solidFill>
                <a:effectLst/>
                <a:latin typeface="+mn-lt"/>
                <a:ea typeface="Times New Roman" panose="02020603050405020304" pitchFamily="18" charset="0"/>
              </a:rPr>
              <a:t> : « On va le faire ensemble. »</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B9714567-38F1-69EE-6905-AE81F7559EFE}"/>
              </a:ext>
            </a:extLst>
          </p:cNvPr>
          <p:cNvSpPr>
            <a:spLocks noGrp="1"/>
          </p:cNvSpPr>
          <p:nvPr>
            <p:ph type="sldNum" sz="quarter" idx="5"/>
          </p:nvPr>
        </p:nvSpPr>
        <p:spPr/>
        <p:txBody>
          <a:bodyPr/>
          <a:lstStyle/>
          <a:p>
            <a:fld id="{00E1CDF6-F5C0-244D-AB0D-EEB09C31F4D7}" type="slidenum">
              <a:rPr lang="fr-FR" smtClean="0"/>
              <a:t>26</a:t>
            </a:fld>
            <a:endParaRPr lang="fr-FR"/>
          </a:p>
        </p:txBody>
      </p:sp>
    </p:spTree>
    <p:extLst>
      <p:ext uri="{BB962C8B-B14F-4D97-AF65-F5344CB8AC3E}">
        <p14:creationId xmlns:p14="http://schemas.microsoft.com/office/powerpoint/2010/main" val="27067233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PHASE 4 – </a:t>
            </a:r>
            <a:r>
              <a:rPr lang="fr-FR" sz="1200" b="1" i="1" dirty="0">
                <a:solidFill>
                  <a:schemeClr val="tx1"/>
                </a:solidFill>
                <a:effectLst/>
                <a:highlight>
                  <a:srgbClr val="D3D3D3"/>
                </a:highlight>
                <a:latin typeface="+mn-lt"/>
                <a:ea typeface="Calibri" panose="020F0502020204030204" pitchFamily="34" charset="0"/>
                <a:cs typeface="Times New Roman" panose="02020603050405020304" pitchFamily="18" charset="0"/>
              </a:rPr>
              <a:t>Production</a:t>
            </a:r>
            <a:r>
              <a:rPr lang="fr-FR" sz="1200" b="1" dirty="0">
                <a:solidFill>
                  <a:schemeClr val="tx1"/>
                </a:solidFill>
                <a:effectLst/>
                <a:latin typeface="+mn-lt"/>
                <a:ea typeface="Calibri" panose="020F0502020204030204" pitchFamily="34" charset="0"/>
                <a:cs typeface="Times New Roman" panose="02020603050405020304" pitchFamily="18" charset="0"/>
              </a:rPr>
              <a:t> – Mettre en œuvre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sz="1200" dirty="0">
              <a:solidFill>
                <a:schemeClr val="tx1"/>
              </a:solidFill>
              <a:latin typeface="+mn-lt"/>
            </a:endParaRPr>
          </a:p>
          <a:p>
            <a:pPr algn="just">
              <a:tabLst>
                <a:tab pos="3994150" algn="l"/>
              </a:tabLs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Quelle est l’impression qui se dégage du tableau, d’après ce texte ? »</a:t>
            </a:r>
          </a:p>
          <a:p>
            <a:pPr algn="just">
              <a:tabLst>
                <a:tab pos="3994150" algn="l"/>
              </a:tabLs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tabLst>
                <a:tab pos="3994150" algn="l"/>
              </a:tabLst>
            </a:pPr>
            <a:r>
              <a:rPr lang="fr-FR" sz="1200" dirty="0">
                <a:solidFill>
                  <a:schemeClr val="tx1"/>
                </a:solidFill>
                <a:effectLst/>
                <a:latin typeface="+mn-lt"/>
                <a:ea typeface="Calibri" panose="020F0502020204030204" pitchFamily="34" charset="0"/>
                <a:cs typeface="Times New Roman" panose="02020603050405020304" pitchFamily="18" charset="0"/>
              </a:rPr>
              <a:t>Le personnage a peur.</a:t>
            </a:r>
          </a:p>
          <a:p>
            <a:pPr algn="just">
              <a:tabLst>
                <a:tab pos="3994150" algn="l"/>
              </a:tabLst>
            </a:pP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tabLst>
                <a:tab pos="3994150" algn="l"/>
              </a:tabLst>
            </a:pPr>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Alors, c’est ce qu’on va mettre à la fin, pour laisser cette impression-là au lecteur. »</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00E1CDF6-F5C0-244D-AB0D-EEB09C31F4D7}" type="slidenum">
              <a:rPr lang="fr-FR" smtClean="0"/>
              <a:t>27</a:t>
            </a:fld>
            <a:endParaRPr lang="fr-FR"/>
          </a:p>
        </p:txBody>
      </p:sp>
    </p:spTree>
    <p:extLst>
      <p:ext uri="{BB962C8B-B14F-4D97-AF65-F5344CB8AC3E}">
        <p14:creationId xmlns:p14="http://schemas.microsoft.com/office/powerpoint/2010/main" val="16482022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tabLst>
                <a:tab pos="3994150" algn="l"/>
              </a:tabLs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À quoi voit-on qu’il a peur ? »</a:t>
            </a:r>
          </a:p>
          <a:p>
            <a:pPr algn="just">
              <a:tabLst>
                <a:tab pos="3994150" algn="l"/>
              </a:tabLs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tabLst>
                <a:tab pos="3994150" algn="l"/>
              </a:tabLst>
            </a:pPr>
            <a:r>
              <a:rPr lang="fr-FR" sz="1200" dirty="0">
                <a:solidFill>
                  <a:schemeClr val="tx1"/>
                </a:solidFill>
                <a:effectLst/>
                <a:latin typeface="+mn-lt"/>
                <a:ea typeface="Calibri" panose="020F0502020204030204" pitchFamily="34" charset="0"/>
                <a:cs typeface="Times New Roman" panose="02020603050405020304" pitchFamily="18" charset="0"/>
              </a:rPr>
              <a:t>- Il a les mains levés.</a:t>
            </a:r>
          </a:p>
          <a:p>
            <a:pPr algn="just">
              <a:tabLst>
                <a:tab pos="3994150" algn="l"/>
              </a:tabLst>
            </a:pPr>
            <a:r>
              <a:rPr lang="fr-FR" sz="1200" dirty="0">
                <a:solidFill>
                  <a:schemeClr val="tx1"/>
                </a:solidFill>
                <a:effectLst/>
                <a:latin typeface="+mn-lt"/>
                <a:ea typeface="Calibri" panose="020F0502020204030204" pitchFamily="34" charset="0"/>
                <a:cs typeface="Times New Roman" panose="02020603050405020304" pitchFamily="18" charset="0"/>
              </a:rPr>
              <a:t>- Il a les yeux ronds.</a:t>
            </a:r>
          </a:p>
          <a:p>
            <a:pPr algn="just">
              <a:tabLst>
                <a:tab pos="3994150" algn="l"/>
              </a:tabLst>
            </a:pP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tabLst>
                <a:tab pos="3994150" algn="l"/>
              </a:tabLst>
            </a:pPr>
            <a:r>
              <a:rPr lang="fr-FR" sz="1200" b="1" dirty="0">
                <a:solidFill>
                  <a:schemeClr val="tx1"/>
                </a:solidFill>
                <a:effectLst/>
                <a:latin typeface="+mn-lt"/>
                <a:ea typeface="Calibri" panose="020F0502020204030204" pitchFamily="34" charset="0"/>
                <a:cs typeface="Times New Roman" panose="02020603050405020304" pitchFamily="18" charset="0"/>
              </a:rPr>
              <a:t>Proposer</a:t>
            </a:r>
            <a:r>
              <a:rPr lang="fr-FR" sz="1200" dirty="0">
                <a:solidFill>
                  <a:schemeClr val="tx1"/>
                </a:solidFill>
                <a:effectLst/>
                <a:latin typeface="+mn-lt"/>
                <a:ea typeface="Calibri" panose="020F0502020204030204" pitchFamily="34" charset="0"/>
                <a:cs typeface="Times New Roman" panose="02020603050405020304" pitchFamily="18" charset="0"/>
              </a:rPr>
              <a:t> : « Alors, on va parler d’abord de ses mains et de ses yeux, puis on parlera de sa peur. »</a:t>
            </a:r>
          </a:p>
          <a:p>
            <a:endParaRPr lang="fr-FR" dirty="0"/>
          </a:p>
        </p:txBody>
      </p:sp>
      <p:sp>
        <p:nvSpPr>
          <p:cNvPr id="4" name="Espace réservé du numéro de diapositive 3"/>
          <p:cNvSpPr>
            <a:spLocks noGrp="1"/>
          </p:cNvSpPr>
          <p:nvPr>
            <p:ph type="sldNum" sz="quarter" idx="5"/>
          </p:nvPr>
        </p:nvSpPr>
        <p:spPr/>
        <p:txBody>
          <a:bodyPr/>
          <a:lstStyle/>
          <a:p>
            <a:fld id="{00E1CDF6-F5C0-244D-AB0D-EEB09C31F4D7}" type="slidenum">
              <a:rPr lang="fr-FR" smtClean="0"/>
              <a:t>28</a:t>
            </a:fld>
            <a:endParaRPr lang="fr-FR"/>
          </a:p>
        </p:txBody>
      </p:sp>
    </p:spTree>
    <p:extLst>
      <p:ext uri="{BB962C8B-B14F-4D97-AF65-F5344CB8AC3E}">
        <p14:creationId xmlns:p14="http://schemas.microsoft.com/office/powerpoint/2010/main" val="9200304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E79EA-736E-890F-0FF1-BD6F4C8C6F1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957915B-3B4D-93D4-78C2-B3D1C61EDE8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C027350-8244-C68E-F991-8188954062CA}"/>
              </a:ext>
            </a:extLst>
          </p:cNvPr>
          <p:cNvSpPr>
            <a:spLocks noGrp="1"/>
          </p:cNvSpPr>
          <p:nvPr>
            <p:ph type="body" idx="1"/>
          </p:nvPr>
        </p:nvSpPr>
        <p:spPr/>
        <p:txBody>
          <a:bodyPr/>
          <a:lstStyle/>
          <a:p>
            <a:pPr algn="just">
              <a:tabLst>
                <a:tab pos="3994150" algn="l"/>
              </a:tabLs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Et avant, de quoi était-il question ? Quelle impression est-ce qu’on recevait ? »</a:t>
            </a:r>
          </a:p>
          <a:p>
            <a:pPr algn="just">
              <a:tabLst>
                <a:tab pos="3994150" algn="l"/>
              </a:tabLst>
            </a:pPr>
            <a:r>
              <a:rPr lang="fr-FR" sz="1200" u="sng" dirty="0">
                <a:solidFill>
                  <a:schemeClr val="tx1"/>
                </a:solidFill>
                <a:effectLst/>
                <a:latin typeface="+mn-lt"/>
                <a:ea typeface="Calibri" panose="020F0502020204030204" pitchFamily="34" charset="0"/>
                <a:cs typeface="Times New Roman" panose="02020603050405020304" pitchFamily="18" charset="0"/>
              </a:rPr>
              <a:t>Réponse possible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tabLst>
                <a:tab pos="3994150" algn="l"/>
              </a:tabLst>
            </a:pPr>
            <a:r>
              <a:rPr lang="fr-FR" sz="1200" dirty="0">
                <a:solidFill>
                  <a:schemeClr val="tx1"/>
                </a:solidFill>
                <a:effectLst/>
                <a:latin typeface="+mn-lt"/>
                <a:ea typeface="Calibri" panose="020F0502020204030204" pitchFamily="34" charset="0"/>
                <a:cs typeface="Times New Roman" panose="02020603050405020304" pitchFamily="18" charset="0"/>
              </a:rPr>
              <a:t>- On parle de sa barbe, de sa moustache, de ses habits… Il est bien habillé…</a:t>
            </a:r>
          </a:p>
        </p:txBody>
      </p:sp>
      <p:sp>
        <p:nvSpPr>
          <p:cNvPr id="4" name="Espace réservé du numéro de diapositive 3">
            <a:extLst>
              <a:ext uri="{FF2B5EF4-FFF2-40B4-BE49-F238E27FC236}">
                <a16:creationId xmlns:a16="http://schemas.microsoft.com/office/drawing/2014/main" id="{8CF24161-0FC6-A50A-5568-BB6C9382C986}"/>
              </a:ext>
            </a:extLst>
          </p:cNvPr>
          <p:cNvSpPr>
            <a:spLocks noGrp="1"/>
          </p:cNvSpPr>
          <p:nvPr>
            <p:ph type="sldNum" sz="quarter" idx="5"/>
          </p:nvPr>
        </p:nvSpPr>
        <p:spPr/>
        <p:txBody>
          <a:bodyPr/>
          <a:lstStyle/>
          <a:p>
            <a:fld id="{00E1CDF6-F5C0-244D-AB0D-EEB09C31F4D7}" type="slidenum">
              <a:rPr lang="fr-FR" smtClean="0"/>
              <a:t>29</a:t>
            </a:fld>
            <a:endParaRPr lang="fr-FR"/>
          </a:p>
        </p:txBody>
      </p:sp>
    </p:spTree>
    <p:extLst>
      <p:ext uri="{BB962C8B-B14F-4D97-AF65-F5344CB8AC3E}">
        <p14:creationId xmlns:p14="http://schemas.microsoft.com/office/powerpoint/2010/main" val="2738287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BA22F-667E-8964-7878-F243930E695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2E903A0-E0DF-99A8-82CE-D7404296D13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B43346C-6C96-AA2D-966C-13A62CED829A}"/>
              </a:ext>
            </a:extLst>
          </p:cNvPr>
          <p:cNvSpPr>
            <a:spLocks noGrp="1"/>
          </p:cNvSpPr>
          <p:nvPr>
            <p:ph type="body" idx="1"/>
          </p:nvPr>
        </p:nvSpPr>
        <p:spPr/>
        <p:txBody>
          <a:bodyPr/>
          <a:lstStyle/>
          <a:p>
            <a:pPr algn="just">
              <a:tabLst>
                <a:tab pos="3994150" algn="l"/>
              </a:tabLs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Est-ce que ça va bien ensemble : être bien habillé et avoir peur ? »</a:t>
            </a:r>
          </a:p>
          <a:p>
            <a:pPr algn="just">
              <a:tabLst>
                <a:tab pos="3994150" algn="l"/>
              </a:tabLs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tabLst>
                <a:tab pos="3994150" algn="l"/>
              </a:tabLst>
            </a:pPr>
            <a:r>
              <a:rPr lang="fr-FR" sz="1200" dirty="0">
                <a:solidFill>
                  <a:schemeClr val="tx1"/>
                </a:solidFill>
                <a:effectLst/>
                <a:latin typeface="+mn-lt"/>
                <a:ea typeface="Calibri" panose="020F0502020204030204" pitchFamily="34" charset="0"/>
                <a:cs typeface="Times New Roman" panose="02020603050405020304" pitchFamily="18" charset="0"/>
              </a:rPr>
              <a:t>Ça ne va pas trop ensemble…</a:t>
            </a:r>
          </a:p>
          <a:p>
            <a:pPr algn="just">
              <a:tabLst>
                <a:tab pos="3994150" algn="l"/>
              </a:tabLst>
            </a:pP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tabLst>
                <a:tab pos="3994150" algn="l"/>
              </a:tabLst>
            </a:pPr>
            <a:r>
              <a:rPr lang="fr-FR" sz="1200" b="1" dirty="0">
                <a:solidFill>
                  <a:schemeClr val="tx1"/>
                </a:solidFill>
                <a:effectLst/>
                <a:latin typeface="+mn-lt"/>
                <a:ea typeface="Calibri" panose="020F0502020204030204" pitchFamily="34" charset="0"/>
                <a:cs typeface="Times New Roman" panose="02020603050405020304" pitchFamily="18" charset="0"/>
              </a:rPr>
              <a:t>Annoncer</a:t>
            </a:r>
            <a:r>
              <a:rPr lang="fr-FR" sz="1200" dirty="0">
                <a:solidFill>
                  <a:schemeClr val="tx1"/>
                </a:solidFill>
                <a:effectLst/>
                <a:latin typeface="+mn-lt"/>
                <a:ea typeface="Calibri" panose="020F0502020204030204" pitchFamily="34" charset="0"/>
                <a:cs typeface="Times New Roman" panose="02020603050405020304" pitchFamily="18" charset="0"/>
              </a:rPr>
              <a:t> : « Alors, pour coordonner, on va mettre une autre conjonction, on va mettre ‘mais’, pas un ‘et’. »</a:t>
            </a:r>
          </a:p>
          <a:p>
            <a:pPr algn="just">
              <a:tabLst>
                <a:tab pos="3994150" algn="l"/>
              </a:tabLst>
            </a:pP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800541D8-4D5B-3796-CE36-F7A0BDCA200B}"/>
              </a:ext>
            </a:extLst>
          </p:cNvPr>
          <p:cNvSpPr>
            <a:spLocks noGrp="1"/>
          </p:cNvSpPr>
          <p:nvPr>
            <p:ph type="sldNum" sz="quarter" idx="5"/>
          </p:nvPr>
        </p:nvSpPr>
        <p:spPr/>
        <p:txBody>
          <a:bodyPr/>
          <a:lstStyle/>
          <a:p>
            <a:fld id="{00E1CDF6-F5C0-244D-AB0D-EEB09C31F4D7}" type="slidenum">
              <a:rPr lang="fr-FR" smtClean="0"/>
              <a:t>30</a:t>
            </a:fld>
            <a:endParaRPr lang="fr-FR"/>
          </a:p>
        </p:txBody>
      </p:sp>
    </p:spTree>
    <p:extLst>
      <p:ext uri="{BB962C8B-B14F-4D97-AF65-F5344CB8AC3E}">
        <p14:creationId xmlns:p14="http://schemas.microsoft.com/office/powerpoint/2010/main" val="31954634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E1A04-9E08-8F36-5BCA-83B6B6BF52E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0120DE9-4349-F53E-68FA-DE0E1595196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F1B2CA8-713E-1A4F-B07D-812621BF82BE}"/>
              </a:ext>
            </a:extLst>
          </p:cNvPr>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tab pos="3994150" algn="l"/>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Annoncer</a:t>
            </a:r>
            <a:r>
              <a:rPr lang="fr-FR" sz="1200" dirty="0">
                <a:solidFill>
                  <a:schemeClr val="tx1"/>
                </a:solidFill>
                <a:effectLst/>
                <a:latin typeface="+mn-lt"/>
                <a:ea typeface="Calibri" panose="020F0502020204030204" pitchFamily="34" charset="0"/>
                <a:cs typeface="Times New Roman" panose="02020603050405020304" pitchFamily="18" charset="0"/>
              </a:rPr>
              <a:t> : « J’ajoute une impression d’ensemble. Êtes-vous d’accord ? »</a:t>
            </a:r>
          </a:p>
          <a:p>
            <a:pPr algn="just">
              <a:tabLst>
                <a:tab pos="3994150" algn="l"/>
              </a:tabLst>
            </a:pP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9BE8E90F-212B-B1E8-DE77-17407CABB49F}"/>
              </a:ext>
            </a:extLst>
          </p:cNvPr>
          <p:cNvSpPr>
            <a:spLocks noGrp="1"/>
          </p:cNvSpPr>
          <p:nvPr>
            <p:ph type="sldNum" sz="quarter" idx="5"/>
          </p:nvPr>
        </p:nvSpPr>
        <p:spPr/>
        <p:txBody>
          <a:bodyPr/>
          <a:lstStyle/>
          <a:p>
            <a:fld id="{00E1CDF6-F5C0-244D-AB0D-EEB09C31F4D7}" type="slidenum">
              <a:rPr lang="fr-FR" smtClean="0"/>
              <a:t>31</a:t>
            </a:fld>
            <a:endParaRPr lang="fr-FR"/>
          </a:p>
        </p:txBody>
      </p:sp>
    </p:spTree>
    <p:extLst>
      <p:ext uri="{BB962C8B-B14F-4D97-AF65-F5344CB8AC3E}">
        <p14:creationId xmlns:p14="http://schemas.microsoft.com/office/powerpoint/2010/main" val="4714805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3DAB8-E759-EF23-96D6-A2D65ED7783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CD4A0D2-BF7D-572C-1D96-01AA86B801A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9B3F4CB-F8A4-F8EC-DBD1-92B89C824564}"/>
              </a:ext>
            </a:extLst>
          </p:cNvPr>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tab pos="3994150" algn="l"/>
              </a:tabLst>
              <a:defRPr/>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tabLst>
                <a:tab pos="3994150" algn="l"/>
              </a:tabLst>
            </a:pP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33977427-9AB2-B222-5B0F-CEC93448F172}"/>
              </a:ext>
            </a:extLst>
          </p:cNvPr>
          <p:cNvSpPr>
            <a:spLocks noGrp="1"/>
          </p:cNvSpPr>
          <p:nvPr>
            <p:ph type="sldNum" sz="quarter" idx="5"/>
          </p:nvPr>
        </p:nvSpPr>
        <p:spPr/>
        <p:txBody>
          <a:bodyPr/>
          <a:lstStyle/>
          <a:p>
            <a:fld id="{00E1CDF6-F5C0-244D-AB0D-EEB09C31F4D7}" type="slidenum">
              <a:rPr lang="fr-FR" smtClean="0"/>
              <a:t>32</a:t>
            </a:fld>
            <a:endParaRPr lang="fr-FR"/>
          </a:p>
        </p:txBody>
      </p:sp>
    </p:spTree>
    <p:extLst>
      <p:ext uri="{BB962C8B-B14F-4D97-AF65-F5344CB8AC3E}">
        <p14:creationId xmlns:p14="http://schemas.microsoft.com/office/powerpoint/2010/main" val="33007398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tabLst>
                <a:tab pos="3994150" algn="l"/>
              </a:tabLst>
            </a:pPr>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Quand on fait un texte pour décrire quelqu’un ou quelque chose, on ne fait pas comme pour les histoires : on ne prend pas ce quelqu’un ou cette chose comme sujet pour toutes les phrases. </a:t>
            </a:r>
          </a:p>
          <a:p>
            <a:pPr algn="just">
              <a:tabLst>
                <a:tab pos="3994150" algn="l"/>
              </a:tabLst>
            </a:pPr>
            <a:r>
              <a:rPr lang="fr-FR" sz="1200" dirty="0">
                <a:solidFill>
                  <a:schemeClr val="tx1"/>
                </a:solidFill>
                <a:effectLst/>
                <a:latin typeface="+mn-lt"/>
                <a:ea typeface="Calibri" panose="020F0502020204030204" pitchFamily="34" charset="0"/>
                <a:cs typeface="Times New Roman" panose="02020603050405020304" pitchFamily="18" charset="0"/>
              </a:rPr>
              <a:t>Pour décrire, on choisit les morceaux dont on veut parler, on fait une phrase à leur sujet : ils deviennent les sujets grammaticaux de ces phrases. Puis on donne l’impression que donnent ces détails. Enfin, on dit l’impression globale qu’on reçoit de l’ensemble. »</a:t>
            </a:r>
          </a:p>
          <a:p>
            <a:endParaRPr lang="fr-FR" dirty="0"/>
          </a:p>
        </p:txBody>
      </p:sp>
      <p:sp>
        <p:nvSpPr>
          <p:cNvPr id="4" name="Espace réservé du numéro de diapositive 3"/>
          <p:cNvSpPr>
            <a:spLocks noGrp="1"/>
          </p:cNvSpPr>
          <p:nvPr>
            <p:ph type="sldNum" sz="quarter" idx="5"/>
          </p:nvPr>
        </p:nvSpPr>
        <p:spPr/>
        <p:txBody>
          <a:bodyPr/>
          <a:lstStyle/>
          <a:p>
            <a:fld id="{00E1CDF6-F5C0-244D-AB0D-EEB09C31F4D7}" type="slidenum">
              <a:rPr lang="fr-FR" smtClean="0"/>
              <a:t>33</a:t>
            </a:fld>
            <a:endParaRPr lang="fr-FR"/>
          </a:p>
        </p:txBody>
      </p:sp>
    </p:spTree>
    <p:extLst>
      <p:ext uri="{BB962C8B-B14F-4D97-AF65-F5344CB8AC3E}">
        <p14:creationId xmlns:p14="http://schemas.microsoft.com/office/powerpoint/2010/main" val="35971087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8E91BD-636B-C4D2-6A3B-1543AB5C7AB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BBB25AF-648A-42F4-D797-EA9CCF68303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6E8C931-6295-46E3-5DEE-82A878DCBB7A}"/>
              </a:ext>
            </a:extLst>
          </p:cNvPr>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tab pos="3994150" algn="l"/>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Donner la consigne </a:t>
            </a:r>
            <a:r>
              <a:rPr lang="fr-FR" sz="1200" b="0" dirty="0">
                <a:solidFill>
                  <a:schemeClr val="tx1"/>
                </a:solidFill>
                <a:effectLst/>
                <a:latin typeface="+mn-lt"/>
                <a:ea typeface="Calibri" panose="020F0502020204030204" pitchFamily="34" charset="0"/>
                <a:cs typeface="Times New Roman" panose="02020603050405020304" pitchFamily="18" charset="0"/>
              </a:rPr>
              <a:t>: « Maintenant, cherchez les briques de la phrase. »</a:t>
            </a:r>
          </a:p>
          <a:p>
            <a:pPr algn="just">
              <a:tabLst>
                <a:tab pos="3994150" algn="l"/>
              </a:tabLs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tabLst>
                <a:tab pos="3994150" algn="l"/>
              </a:tabLst>
            </a:pPr>
            <a:r>
              <a:rPr lang="fr-FR" sz="1200" dirty="0">
                <a:solidFill>
                  <a:schemeClr val="tx1"/>
                </a:solidFill>
                <a:effectLst/>
                <a:latin typeface="+mn-lt"/>
                <a:ea typeface="Calibri" panose="020F0502020204030204" pitchFamily="34" charset="0"/>
                <a:cs typeface="Times New Roman" panose="02020603050405020304" pitchFamily="18" charset="0"/>
              </a:rPr>
              <a:t>[Voir diapositive suivante]</a:t>
            </a:r>
          </a:p>
        </p:txBody>
      </p:sp>
      <p:sp>
        <p:nvSpPr>
          <p:cNvPr id="4" name="Espace réservé du numéro de diapositive 3">
            <a:extLst>
              <a:ext uri="{FF2B5EF4-FFF2-40B4-BE49-F238E27FC236}">
                <a16:creationId xmlns:a16="http://schemas.microsoft.com/office/drawing/2014/main" id="{818EBE05-A195-9D25-57CC-3AC60B771E1D}"/>
              </a:ext>
            </a:extLst>
          </p:cNvPr>
          <p:cNvSpPr>
            <a:spLocks noGrp="1"/>
          </p:cNvSpPr>
          <p:nvPr>
            <p:ph type="sldNum" sz="quarter" idx="5"/>
          </p:nvPr>
        </p:nvSpPr>
        <p:spPr/>
        <p:txBody>
          <a:bodyPr/>
          <a:lstStyle/>
          <a:p>
            <a:fld id="{00E1CDF6-F5C0-244D-AB0D-EEB09C31F4D7}" type="slidenum">
              <a:rPr lang="fr-FR" smtClean="0"/>
              <a:t>34</a:t>
            </a:fld>
            <a:endParaRPr lang="fr-FR"/>
          </a:p>
        </p:txBody>
      </p:sp>
    </p:spTree>
    <p:extLst>
      <p:ext uri="{BB962C8B-B14F-4D97-AF65-F5344CB8AC3E}">
        <p14:creationId xmlns:p14="http://schemas.microsoft.com/office/powerpoint/2010/main" val="36366606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00863-610F-FB17-2DE8-F7DB753B049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F20EA26-A8D7-D1A1-29C4-6B1009718D4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CF3F8B4-DA38-6255-08B5-9FAA7B98DE71}"/>
              </a:ext>
            </a:extLst>
          </p:cNvPr>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tab pos="3994150" algn="l"/>
              </a:tabLst>
              <a:defRP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p>
        </p:txBody>
      </p:sp>
      <p:sp>
        <p:nvSpPr>
          <p:cNvPr id="4" name="Espace réservé du numéro de diapositive 3">
            <a:extLst>
              <a:ext uri="{FF2B5EF4-FFF2-40B4-BE49-F238E27FC236}">
                <a16:creationId xmlns:a16="http://schemas.microsoft.com/office/drawing/2014/main" id="{61DB23D8-03A5-632D-9EFC-B243205BEF85}"/>
              </a:ext>
            </a:extLst>
          </p:cNvPr>
          <p:cNvSpPr>
            <a:spLocks noGrp="1"/>
          </p:cNvSpPr>
          <p:nvPr>
            <p:ph type="sldNum" sz="quarter" idx="5"/>
          </p:nvPr>
        </p:nvSpPr>
        <p:spPr/>
        <p:txBody>
          <a:bodyPr/>
          <a:lstStyle/>
          <a:p>
            <a:fld id="{00E1CDF6-F5C0-244D-AB0D-EEB09C31F4D7}" type="slidenum">
              <a:rPr lang="fr-FR" smtClean="0"/>
              <a:t>35</a:t>
            </a:fld>
            <a:endParaRPr lang="fr-FR"/>
          </a:p>
        </p:txBody>
      </p:sp>
    </p:spTree>
    <p:extLst>
      <p:ext uri="{BB962C8B-B14F-4D97-AF65-F5344CB8AC3E}">
        <p14:creationId xmlns:p14="http://schemas.microsoft.com/office/powerpoint/2010/main" val="40318533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Calibri" panose="020F0502020204030204" pitchFamily="34" charset="0"/>
              </a:rPr>
              <a:t>Demander</a:t>
            </a:r>
            <a:r>
              <a:rPr lang="fr-FR" sz="1200" dirty="0">
                <a:solidFill>
                  <a:schemeClr val="tx1"/>
                </a:solidFill>
                <a:effectLst/>
                <a:latin typeface="+mn-lt"/>
                <a:ea typeface="Calibri" panose="020F0502020204030204" pitchFamily="34" charset="0"/>
                <a:cs typeface="Calibri" panose="020F0502020204030204" pitchFamily="34" charset="0"/>
              </a:rPr>
              <a:t> : « Qu’est-ce que j’affiche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dirty="0">
                <a:solidFill>
                  <a:schemeClr val="tx1"/>
                </a:solidFill>
                <a:effectLst/>
                <a:latin typeface="+mn-lt"/>
                <a:ea typeface="Calibri" panose="020F0502020204030204" pitchFamily="34" charset="0"/>
                <a:cs typeface="Calibri" panose="020F0502020204030204" pitchFamily="34" charset="0"/>
              </a:rPr>
              <a:t>Réponse attendue </a:t>
            </a:r>
            <a:r>
              <a:rPr lang="fr-FR" sz="1200" dirty="0">
                <a:solidFill>
                  <a:schemeClr val="tx1"/>
                </a:solidFill>
                <a:effectLst/>
                <a:latin typeface="+mn-lt"/>
                <a:ea typeface="Calibri" panose="020F0502020204030204" pitchFamily="34" charset="0"/>
                <a:cs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Calibri" panose="020F0502020204030204" pitchFamily="34" charset="0"/>
              </a:rPr>
              <a:t>C’est le texte de Frédégonde et le texte qu’on a réécrit.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Calibri" panose="020F0502020204030204" pitchFamily="34" charset="0"/>
              </a:rPr>
              <a:t>Demander</a:t>
            </a:r>
            <a:r>
              <a:rPr lang="fr-FR" sz="1200" dirty="0">
                <a:solidFill>
                  <a:schemeClr val="tx1"/>
                </a:solidFill>
                <a:effectLst/>
                <a:latin typeface="+mn-lt"/>
                <a:ea typeface="Calibri" panose="020F0502020204030204" pitchFamily="34" charset="0"/>
                <a:cs typeface="Calibri" panose="020F0502020204030204" pitchFamily="34" charset="0"/>
              </a:rPr>
              <a:t> : « Où sont les détails dont on parle dans la description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dirty="0">
                <a:solidFill>
                  <a:schemeClr val="tx1"/>
                </a:solidFill>
                <a:effectLst/>
                <a:latin typeface="+mn-lt"/>
                <a:ea typeface="Calibri" panose="020F0502020204030204" pitchFamily="34" charset="0"/>
                <a:cs typeface="Calibri" panose="020F0502020204030204" pitchFamily="34" charset="0"/>
              </a:rPr>
              <a:t>Réponse attendue </a:t>
            </a:r>
            <a:r>
              <a:rPr lang="fr-FR" sz="1200" dirty="0">
                <a:solidFill>
                  <a:schemeClr val="tx1"/>
                </a:solidFill>
                <a:effectLst/>
                <a:latin typeface="+mn-lt"/>
                <a:ea typeface="Calibri" panose="020F0502020204030204" pitchFamily="34" charset="0"/>
                <a:cs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Calibri" panose="020F0502020204030204" pitchFamily="34" charset="0"/>
              </a:rPr>
              <a:t>[Voir diapositive suivante]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00E1CDF6-F5C0-244D-AB0D-EEB09C31F4D7}" type="slidenum">
              <a:rPr lang="fr-FR" smtClean="0"/>
              <a:t>36</a:t>
            </a:fld>
            <a:endParaRPr lang="fr-FR"/>
          </a:p>
        </p:txBody>
      </p:sp>
    </p:spTree>
    <p:extLst>
      <p:ext uri="{BB962C8B-B14F-4D97-AF65-F5344CB8AC3E}">
        <p14:creationId xmlns:p14="http://schemas.microsoft.com/office/powerpoint/2010/main" val="19700646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35831-2A58-0284-7BC4-14068513175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444A1E4-2642-1A6E-82B4-2E4DCBA52B3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82292AF-C3A5-485C-1E7B-B39F6A06AFFF}"/>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Calibri" panose="020F0502020204030204" pitchFamily="34" charset="0"/>
              </a:rPr>
              <a:t>Demander</a:t>
            </a:r>
            <a:r>
              <a:rPr lang="fr-FR" sz="1200" dirty="0">
                <a:solidFill>
                  <a:schemeClr val="tx1"/>
                </a:solidFill>
                <a:effectLst/>
                <a:latin typeface="+mn-lt"/>
                <a:ea typeface="Calibri" panose="020F0502020204030204" pitchFamily="34" charset="0"/>
                <a:cs typeface="Calibri" panose="020F0502020204030204" pitchFamily="34" charset="0"/>
              </a:rPr>
              <a:t> : « Du point de vue de la grammaire, quelle transformation est-ce qu’on a faite pour écrire le nouveau texte ?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u="sng" dirty="0">
                <a:solidFill>
                  <a:schemeClr val="tx1"/>
                </a:solidFill>
                <a:effectLst/>
                <a:latin typeface="+mn-lt"/>
                <a:ea typeface="Calibri" panose="020F0502020204030204" pitchFamily="34" charset="0"/>
                <a:cs typeface="Calibri" panose="020F0502020204030204" pitchFamily="34" charset="0"/>
              </a:rPr>
              <a:t>Réponse attendue </a:t>
            </a:r>
            <a:r>
              <a:rPr lang="fr-FR" sz="1200" dirty="0">
                <a:solidFill>
                  <a:schemeClr val="tx1"/>
                </a:solidFill>
                <a:effectLst/>
                <a:latin typeface="+mn-lt"/>
                <a:ea typeface="Calibri" panose="020F0502020204030204" pitchFamily="34" charset="0"/>
                <a:cs typeface="Calibri" panose="020F0502020204030204" pitchFamily="34" charset="0"/>
              </a:rPr>
              <a: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On a mis dans les briques-sujets les noms qui étaient dans les briques du verbe. Les noms sont passés des briques du verbe aux briques-sujets.</a:t>
            </a:r>
          </a:p>
          <a:p>
            <a:endParaRPr lang="fr-FR" dirty="0"/>
          </a:p>
        </p:txBody>
      </p:sp>
      <p:sp>
        <p:nvSpPr>
          <p:cNvPr id="4" name="Espace réservé du numéro de diapositive 3">
            <a:extLst>
              <a:ext uri="{FF2B5EF4-FFF2-40B4-BE49-F238E27FC236}">
                <a16:creationId xmlns:a16="http://schemas.microsoft.com/office/drawing/2014/main" id="{3FAC4FCF-0A5E-F659-D035-CD03765D165C}"/>
              </a:ext>
            </a:extLst>
          </p:cNvPr>
          <p:cNvSpPr>
            <a:spLocks noGrp="1"/>
          </p:cNvSpPr>
          <p:nvPr>
            <p:ph type="sldNum" sz="quarter" idx="5"/>
          </p:nvPr>
        </p:nvSpPr>
        <p:spPr/>
        <p:txBody>
          <a:bodyPr/>
          <a:lstStyle/>
          <a:p>
            <a:fld id="{00E1CDF6-F5C0-244D-AB0D-EEB09C31F4D7}" type="slidenum">
              <a:rPr lang="fr-FR" smtClean="0"/>
              <a:t>37</a:t>
            </a:fld>
            <a:endParaRPr lang="fr-FR"/>
          </a:p>
        </p:txBody>
      </p:sp>
    </p:spTree>
    <p:extLst>
      <p:ext uri="{BB962C8B-B14F-4D97-AF65-F5344CB8AC3E}">
        <p14:creationId xmlns:p14="http://schemas.microsoft.com/office/powerpoint/2010/main" val="33745647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PHASE 5 – </a:t>
            </a:r>
            <a:r>
              <a:rPr lang="fr-FR" sz="1200" b="1" dirty="0">
                <a:solidFill>
                  <a:schemeClr val="tx1"/>
                </a:solidFill>
                <a:effectLst/>
                <a:highlight>
                  <a:srgbClr val="D3D3D3"/>
                </a:highlight>
                <a:latin typeface="+mn-lt"/>
                <a:ea typeface="Calibri" panose="020F0502020204030204" pitchFamily="34" charset="0"/>
                <a:cs typeface="Times New Roman" panose="02020603050405020304" pitchFamily="18" charset="0"/>
              </a:rPr>
              <a:t>Observation</a:t>
            </a:r>
            <a:r>
              <a:rPr lang="fr-FR" sz="1200" b="1" dirty="0">
                <a:solidFill>
                  <a:schemeClr val="tx1"/>
                </a:solidFill>
                <a:effectLst/>
                <a:latin typeface="+mn-lt"/>
                <a:ea typeface="Calibri" panose="020F0502020204030204" pitchFamily="34" charset="0"/>
                <a:cs typeface="Times New Roman" panose="02020603050405020304" pitchFamily="18" charset="0"/>
              </a:rPr>
              <a:t> – Comparer progression à thème constant et progression à thème éclaté</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sz="1200" dirty="0">
              <a:solidFill>
                <a:schemeClr val="tx1"/>
              </a:solidFill>
              <a:latin typeface="+mn-lt"/>
            </a:endParaRPr>
          </a:p>
          <a:p>
            <a:r>
              <a:rPr lang="fr-FR" sz="1200" b="1" kern="0" dirty="0">
                <a:solidFill>
                  <a:schemeClr val="tx1"/>
                </a:solidFill>
                <a:effectLst/>
                <a:latin typeface="+mn-lt"/>
                <a:ea typeface="Calibri" panose="020F0502020204030204" pitchFamily="34" charset="0"/>
              </a:rPr>
              <a:t>Demander</a:t>
            </a:r>
            <a:r>
              <a:rPr lang="fr-FR" sz="1200" kern="0" dirty="0">
                <a:solidFill>
                  <a:schemeClr val="tx1"/>
                </a:solidFill>
                <a:effectLst/>
                <a:latin typeface="+mn-lt"/>
                <a:ea typeface="Calibri" panose="020F0502020204030204" pitchFamily="34" charset="0"/>
              </a:rPr>
              <a:t> : « Maintenant quelle différence importante est-ce qu’on peut remarquer entre les textes qui racontent et les textes qui décrivent ?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Réponses attendues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Quand on raconte, ce dont on parle, c’est le personnage. Le personnage est le sujet des phrases. Quand on décrit, ce dont on parle, c’est des détails qui donnent une impression. Les détails sont les sujets de la phrase.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Quand on raconte, on va à la ligne quand il se passe quelque chose de nouveau ; quand on décrit, on va à la ligne après qu’on a donné une impression, et aussi avant de donner l’impression générale.</a:t>
            </a:r>
          </a:p>
          <a:p>
            <a:endParaRPr lang="fr-FR" dirty="0"/>
          </a:p>
        </p:txBody>
      </p:sp>
      <p:sp>
        <p:nvSpPr>
          <p:cNvPr id="4" name="Espace réservé du numéro de diapositive 3"/>
          <p:cNvSpPr>
            <a:spLocks noGrp="1"/>
          </p:cNvSpPr>
          <p:nvPr>
            <p:ph type="sldNum" sz="quarter" idx="5"/>
          </p:nvPr>
        </p:nvSpPr>
        <p:spPr/>
        <p:txBody>
          <a:bodyPr/>
          <a:lstStyle/>
          <a:p>
            <a:fld id="{00E1CDF6-F5C0-244D-AB0D-EEB09C31F4D7}" type="slidenum">
              <a:rPr lang="fr-FR" smtClean="0"/>
              <a:t>38</a:t>
            </a:fld>
            <a:endParaRPr lang="fr-FR"/>
          </a:p>
        </p:txBody>
      </p:sp>
    </p:spTree>
    <p:extLst>
      <p:ext uri="{BB962C8B-B14F-4D97-AF65-F5344CB8AC3E}">
        <p14:creationId xmlns:p14="http://schemas.microsoft.com/office/powerpoint/2010/main" val="17324942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Reformuler</a:t>
            </a:r>
            <a:r>
              <a:rPr lang="fr-FR" sz="1200" dirty="0">
                <a:solidFill>
                  <a:schemeClr val="tx1"/>
                </a:solidFill>
                <a:latin typeface="+mn-lt"/>
              </a:rPr>
              <a:t> avec les élèves ce qu’on a appris :</a:t>
            </a:r>
          </a:p>
          <a:p>
            <a:endParaRPr lang="fr-FR" sz="1200" dirty="0">
              <a:solidFill>
                <a:schemeClr val="tx1"/>
              </a:solidFill>
              <a:latin typeface="+mn-lt"/>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Quelle différence y a-t-il entre un texte qui raconte et un texte qui décrit ?</a:t>
            </a:r>
          </a:p>
          <a:p>
            <a:pPr algn="just"/>
            <a:r>
              <a:rPr lang="fr-FR" sz="1200" u="none" strike="noStrike"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Quand on raconte, ce dont on parle, c’est le personnage. Le personnage est le sujet des phrases. Quand on décrit, ce dont on parle, c’est des détails qui donnent une impression. Les détails sont les sujets des phrases.</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Quand on raconte, on va à la ligne quand il se passe quelque chose de nouveau ; quand on décrit, on va à la ligne après qu’on a donné une impression, et aussi avant de donner l’impression générale.</a:t>
            </a:r>
          </a:p>
          <a:p>
            <a:endParaRPr lang="fr-FR" dirty="0"/>
          </a:p>
        </p:txBody>
      </p:sp>
      <p:sp>
        <p:nvSpPr>
          <p:cNvPr id="4" name="Espace réservé du numéro de diapositive 3"/>
          <p:cNvSpPr>
            <a:spLocks noGrp="1"/>
          </p:cNvSpPr>
          <p:nvPr>
            <p:ph type="sldNum" sz="quarter" idx="5"/>
          </p:nvPr>
        </p:nvSpPr>
        <p:spPr/>
        <p:txBody>
          <a:bodyPr/>
          <a:lstStyle/>
          <a:p>
            <a:fld id="{00E1CDF6-F5C0-244D-AB0D-EEB09C31F4D7}" type="slidenum">
              <a:rPr lang="fr-FR" smtClean="0"/>
              <a:t>39</a:t>
            </a:fld>
            <a:endParaRPr lang="fr-FR"/>
          </a:p>
        </p:txBody>
      </p:sp>
    </p:spTree>
    <p:extLst>
      <p:ext uri="{BB962C8B-B14F-4D97-AF65-F5344CB8AC3E}">
        <p14:creationId xmlns:p14="http://schemas.microsoft.com/office/powerpoint/2010/main" val="188614851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solidFill>
                  <a:schemeClr val="tx1"/>
                </a:solidFill>
              </a:rPr>
              <a:t>Distribuer</a:t>
            </a:r>
            <a:r>
              <a:rPr lang="fr-FR" dirty="0">
                <a:solidFill>
                  <a:schemeClr val="tx1"/>
                </a:solidFill>
              </a:rPr>
              <a:t> la trace écrite (cf. </a:t>
            </a:r>
            <a:r>
              <a:rPr lang="fr-FR" i="1" dirty="0">
                <a:solidFill>
                  <a:schemeClr val="tx1"/>
                </a:solidFill>
              </a:rPr>
              <a:t>Fiche photocopiable</a:t>
            </a:r>
            <a:r>
              <a:rPr lang="fr-FR" dirty="0">
                <a:solidFill>
                  <a:schemeClr val="tx1"/>
                </a:solidFill>
              </a:rPr>
              <a:t>) </a:t>
            </a:r>
          </a:p>
          <a:p>
            <a:endParaRPr lang="fr-FR" dirty="0">
              <a:solidFill>
                <a:schemeClr val="tx1"/>
              </a:solidFill>
            </a:endParaRPr>
          </a:p>
          <a:p>
            <a:r>
              <a:rPr lang="fr-FR" b="1" dirty="0">
                <a:solidFill>
                  <a:schemeClr val="tx1"/>
                </a:solidFill>
              </a:rPr>
              <a:t>Donner les consignes </a:t>
            </a:r>
            <a:r>
              <a:rPr lang="fr-FR" dirty="0">
                <a:solidFill>
                  <a:schemeClr val="tx1"/>
                </a:solidFill>
              </a:rPr>
              <a:t>: « Avec votre crayon vert, soulignez les groupes sujets et coloriez légèrement la bulle ‘les détails’.</a:t>
            </a:r>
          </a:p>
          <a:p>
            <a:r>
              <a:rPr lang="fr-FR" dirty="0">
                <a:solidFill>
                  <a:schemeClr val="tx1"/>
                </a:solidFill>
              </a:rPr>
              <a:t>Avec votre crayon bleu, soulignez les impressions et coloriez légèrement les bulles.</a:t>
            </a:r>
          </a:p>
          <a:p>
            <a:r>
              <a:rPr lang="fr-FR" dirty="0">
                <a:solidFill>
                  <a:schemeClr val="tx1"/>
                </a:solidFill>
              </a:rPr>
              <a:t>Avec votre crayon marron, repasser les points de fin de paragraphe et les majuscules de début de paragraphe. Coloriez légèrement ce qui est écrit dans les bulles. »</a:t>
            </a:r>
          </a:p>
        </p:txBody>
      </p:sp>
      <p:sp>
        <p:nvSpPr>
          <p:cNvPr id="4" name="Espace réservé du numéro de diapositive 3"/>
          <p:cNvSpPr>
            <a:spLocks noGrp="1"/>
          </p:cNvSpPr>
          <p:nvPr>
            <p:ph type="sldNum" sz="quarter" idx="5"/>
          </p:nvPr>
        </p:nvSpPr>
        <p:spPr/>
        <p:txBody>
          <a:bodyPr/>
          <a:lstStyle/>
          <a:p>
            <a:fld id="{00E1CDF6-F5C0-244D-AB0D-EEB09C31F4D7}" type="slidenum">
              <a:rPr lang="fr-FR" smtClean="0"/>
              <a:t>40</a:t>
            </a:fld>
            <a:endParaRPr lang="fr-FR"/>
          </a:p>
        </p:txBody>
      </p:sp>
    </p:spTree>
    <p:extLst>
      <p:ext uri="{BB962C8B-B14F-4D97-AF65-F5344CB8AC3E}">
        <p14:creationId xmlns:p14="http://schemas.microsoft.com/office/powerpoint/2010/main" val="400979640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tabLst>
                <a:tab pos="3994150" algn="l"/>
              </a:tabLst>
            </a:pPr>
            <a:r>
              <a:rPr lang="fr-FR" sz="1200" dirty="0">
                <a:solidFill>
                  <a:schemeClr val="tx1"/>
                </a:solidFill>
                <a:effectLst/>
                <a:latin typeface="+mn-lt"/>
                <a:ea typeface="Calibri" panose="020F0502020204030204" pitchFamily="34" charset="0"/>
                <a:cs typeface="Times New Roman" panose="02020603050405020304" pitchFamily="18" charset="0"/>
              </a:rPr>
              <a:t>« Reprenez les textes que vous aviez écrits. Essayez de les réécrire en tenant compte de ce qu’on vient de voir. »</a:t>
            </a:r>
          </a:p>
          <a:p>
            <a:pPr algn="just">
              <a:tabLst>
                <a:tab pos="3994150" algn="l"/>
              </a:tabLst>
            </a:pP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tabLst>
                <a:tab pos="3994150" algn="l"/>
              </a:tabLst>
            </a:pPr>
            <a:r>
              <a:rPr lang="fr-FR" sz="1200" b="1" i="1" dirty="0">
                <a:solidFill>
                  <a:schemeClr val="tx1"/>
                </a:solidFill>
                <a:effectLst/>
                <a:latin typeface="+mn-lt"/>
                <a:ea typeface="Calibri" panose="020F0502020204030204" pitchFamily="34" charset="0"/>
                <a:cs typeface="Times New Roman" panose="02020603050405020304" pitchFamily="18" charset="0"/>
              </a:rPr>
              <a:t>Différenciation</a:t>
            </a:r>
            <a:r>
              <a:rPr lang="fr-FR" sz="1200" i="1" dirty="0">
                <a:solidFill>
                  <a:schemeClr val="tx1"/>
                </a:solidFill>
                <a:effectLst/>
                <a:latin typeface="+mn-lt"/>
                <a:ea typeface="Calibri" panose="020F0502020204030204" pitchFamily="34" charset="0"/>
                <a:cs typeface="Times New Roman" panose="02020603050405020304" pitchFamily="18" charset="0"/>
              </a:rPr>
              <a:t> : Pour aider les élèves fragiles, on peut les aider à identifier les détails dont ils veulent parler, puis à regrouper ces détails selon l’impression qu’ils donnent.</a:t>
            </a:r>
          </a:p>
          <a:p>
            <a:pPr algn="just">
              <a:tabLst>
                <a:tab pos="3994150" algn="l"/>
              </a:tabLst>
            </a:pP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tabLst>
                <a:tab pos="3994150" algn="l"/>
              </a:tabLst>
            </a:pPr>
            <a:r>
              <a:rPr lang="fr-FR" sz="1200" dirty="0">
                <a:solidFill>
                  <a:schemeClr val="tx1"/>
                </a:solidFill>
                <a:effectLst/>
                <a:latin typeface="+mn-lt"/>
                <a:ea typeface="Calibri" panose="020F0502020204030204" pitchFamily="34" charset="0"/>
                <a:cs typeface="Times New Roman" panose="02020603050405020304" pitchFamily="18" charset="0"/>
              </a:rPr>
              <a:t>Cette phase se prolonge par la lecture par la classe des nouvelles propositions des élèves.</a:t>
            </a:r>
          </a:p>
          <a:p>
            <a:endParaRPr lang="fr-FR" dirty="0"/>
          </a:p>
        </p:txBody>
      </p:sp>
      <p:sp>
        <p:nvSpPr>
          <p:cNvPr id="4" name="Espace réservé du numéro de diapositive 3"/>
          <p:cNvSpPr>
            <a:spLocks noGrp="1"/>
          </p:cNvSpPr>
          <p:nvPr>
            <p:ph type="sldNum" sz="quarter" idx="5"/>
          </p:nvPr>
        </p:nvSpPr>
        <p:spPr/>
        <p:txBody>
          <a:bodyPr/>
          <a:lstStyle/>
          <a:p>
            <a:fld id="{00E1CDF6-F5C0-244D-AB0D-EEB09C31F4D7}" type="slidenum">
              <a:rPr lang="fr-FR" smtClean="0"/>
              <a:t>41</a:t>
            </a:fld>
            <a:endParaRPr lang="fr-FR"/>
          </a:p>
        </p:txBody>
      </p:sp>
    </p:spTree>
    <p:extLst>
      <p:ext uri="{BB962C8B-B14F-4D97-AF65-F5344CB8AC3E}">
        <p14:creationId xmlns:p14="http://schemas.microsoft.com/office/powerpoint/2010/main" val="33510994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00E1CDF6-F5C0-244D-AB0D-EEB09C31F4D7}" type="slidenum">
              <a:rPr lang="fr-FR" smtClean="0"/>
              <a:t>42</a:t>
            </a:fld>
            <a:endParaRPr lang="fr-FR"/>
          </a:p>
        </p:txBody>
      </p:sp>
    </p:spTree>
    <p:extLst>
      <p:ext uri="{BB962C8B-B14F-4D97-AF65-F5344CB8AC3E}">
        <p14:creationId xmlns:p14="http://schemas.microsoft.com/office/powerpoint/2010/main" val="62799271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00E1CDF6-F5C0-244D-AB0D-EEB09C31F4D7}" type="slidenum">
              <a:rPr lang="fr-FR" smtClean="0"/>
              <a:t>43</a:t>
            </a:fld>
            <a:endParaRPr lang="fr-FR"/>
          </a:p>
        </p:txBody>
      </p:sp>
    </p:spTree>
    <p:extLst>
      <p:ext uri="{BB962C8B-B14F-4D97-AF65-F5344CB8AC3E}">
        <p14:creationId xmlns:p14="http://schemas.microsoft.com/office/powerpoint/2010/main" val="23962797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00E1CDF6-F5C0-244D-AB0D-EEB09C31F4D7}" type="slidenum">
              <a:rPr lang="fr-FR" smtClean="0"/>
              <a:t>44</a:t>
            </a:fld>
            <a:endParaRPr lang="fr-FR"/>
          </a:p>
        </p:txBody>
      </p:sp>
    </p:spTree>
    <p:extLst>
      <p:ext uri="{BB962C8B-B14F-4D97-AF65-F5344CB8AC3E}">
        <p14:creationId xmlns:p14="http://schemas.microsoft.com/office/powerpoint/2010/main" val="8822913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effectLst/>
                <a:latin typeface="Times New Roman" panose="02020603050405020304" pitchFamily="18" charset="0"/>
                <a:ea typeface="Calibri" panose="020F0502020204030204" pitchFamily="34" charset="0"/>
                <a:cs typeface="Times New Roman" panose="02020603050405020304" pitchFamily="18" charset="0"/>
              </a:rPr>
              <a:t>Il n’y a pas de correction type, en dehors de la présence des deux paragraphes.</a:t>
            </a:r>
          </a:p>
          <a:p>
            <a:r>
              <a:rPr lang="fr-FR" dirty="0"/>
              <a:t>Le texte proposé n’est qu’un texte possible parmi beaucoup d’autres.</a:t>
            </a:r>
          </a:p>
          <a:p>
            <a:endParaRPr lang="fr-FR" dirty="0"/>
          </a:p>
        </p:txBody>
      </p:sp>
      <p:sp>
        <p:nvSpPr>
          <p:cNvPr id="4" name="Espace réservé du numéro de diapositive 3"/>
          <p:cNvSpPr>
            <a:spLocks noGrp="1"/>
          </p:cNvSpPr>
          <p:nvPr>
            <p:ph type="sldNum" sz="quarter" idx="5"/>
          </p:nvPr>
        </p:nvSpPr>
        <p:spPr/>
        <p:txBody>
          <a:bodyPr/>
          <a:lstStyle/>
          <a:p>
            <a:fld id="{00E1CDF6-F5C0-244D-AB0D-EEB09C31F4D7}" type="slidenum">
              <a:rPr lang="fr-FR" smtClean="0"/>
              <a:t>45</a:t>
            </a:fld>
            <a:endParaRPr lang="fr-FR"/>
          </a:p>
        </p:txBody>
      </p:sp>
    </p:spTree>
    <p:extLst>
      <p:ext uri="{BB962C8B-B14F-4D97-AF65-F5344CB8AC3E}">
        <p14:creationId xmlns:p14="http://schemas.microsoft.com/office/powerpoint/2010/main" val="24224009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Il n’y a pas de correction type, en dehors de la présence des deux paragraphes.</a:t>
            </a:r>
          </a:p>
          <a:p>
            <a:r>
              <a:rPr lang="fr-FR" dirty="0"/>
              <a:t>Le texte proposé n’est qu’un texte possible parmi beaucoup d’autres.</a:t>
            </a:r>
          </a:p>
        </p:txBody>
      </p:sp>
      <p:sp>
        <p:nvSpPr>
          <p:cNvPr id="4" name="Espace réservé du numéro de diapositive 3"/>
          <p:cNvSpPr>
            <a:spLocks noGrp="1"/>
          </p:cNvSpPr>
          <p:nvPr>
            <p:ph type="sldNum" sz="quarter" idx="5"/>
          </p:nvPr>
        </p:nvSpPr>
        <p:spPr/>
        <p:txBody>
          <a:bodyPr/>
          <a:lstStyle/>
          <a:p>
            <a:fld id="{00E1CDF6-F5C0-244D-AB0D-EEB09C31F4D7}" type="slidenum">
              <a:rPr lang="fr-FR" smtClean="0"/>
              <a:t>46</a:t>
            </a:fld>
            <a:endParaRPr lang="fr-FR"/>
          </a:p>
        </p:txBody>
      </p:sp>
    </p:spTree>
    <p:extLst>
      <p:ext uri="{BB962C8B-B14F-4D97-AF65-F5344CB8AC3E}">
        <p14:creationId xmlns:p14="http://schemas.microsoft.com/office/powerpoint/2010/main" val="213929011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00E1CDF6-F5C0-244D-AB0D-EEB09C31F4D7}" type="slidenum">
              <a:rPr lang="fr-FR" smtClean="0"/>
              <a:t>47</a:t>
            </a:fld>
            <a:endParaRPr lang="fr-FR"/>
          </a:p>
        </p:txBody>
      </p:sp>
    </p:spTree>
    <p:extLst>
      <p:ext uri="{BB962C8B-B14F-4D97-AF65-F5344CB8AC3E}">
        <p14:creationId xmlns:p14="http://schemas.microsoft.com/office/powerpoint/2010/main" val="8136367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Aristobule a raison : Il y a bien beaucoup de neige. Là où Aristobule se trompe, c’est qu’on ne peut pas compter la neige. On écrit </a:t>
            </a:r>
            <a:r>
              <a:rPr lang="fr-FR" sz="1200" i="1" dirty="0">
                <a:solidFill>
                  <a:schemeClr val="tx1"/>
                </a:solidFill>
                <a:effectLst/>
                <a:latin typeface="+mn-lt"/>
                <a:ea typeface="Calibri" panose="020F0502020204030204" pitchFamily="34" charset="0"/>
                <a:cs typeface="Times New Roman" panose="02020603050405020304" pitchFamily="18" charset="0"/>
              </a:rPr>
              <a:t>beaucoup d’élèves</a:t>
            </a:r>
            <a:r>
              <a:rPr lang="fr-FR" sz="1200" dirty="0">
                <a:solidFill>
                  <a:schemeClr val="tx1"/>
                </a:solidFill>
                <a:effectLst/>
                <a:latin typeface="+mn-lt"/>
                <a:ea typeface="Calibri" panose="020F0502020204030204" pitchFamily="34" charset="0"/>
                <a:cs typeface="Times New Roman" panose="02020603050405020304" pitchFamily="18" charset="0"/>
              </a:rPr>
              <a:t> avec un </a:t>
            </a:r>
            <a:r>
              <a:rPr lang="fr-FR" sz="1200" i="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 parce qu’on peut compter les élèves, par contre on écrit </a:t>
            </a:r>
            <a:r>
              <a:rPr lang="fr-FR" sz="1200" i="1" dirty="0">
                <a:solidFill>
                  <a:schemeClr val="tx1"/>
                </a:solidFill>
                <a:effectLst/>
                <a:latin typeface="+mn-lt"/>
                <a:ea typeface="Calibri" panose="020F0502020204030204" pitchFamily="34" charset="0"/>
                <a:cs typeface="Times New Roman" panose="02020603050405020304" pitchFamily="18" charset="0"/>
              </a:rPr>
              <a:t>beaucoup de neige</a:t>
            </a:r>
            <a:r>
              <a:rPr lang="fr-FR" sz="1200" dirty="0">
                <a:solidFill>
                  <a:schemeClr val="tx1"/>
                </a:solidFill>
                <a:effectLst/>
                <a:latin typeface="+mn-lt"/>
                <a:ea typeface="Calibri" panose="020F0502020204030204" pitchFamily="34" charset="0"/>
                <a:cs typeface="Times New Roman" panose="02020603050405020304" pitchFamily="18" charset="0"/>
              </a:rPr>
              <a:t> sans </a:t>
            </a:r>
            <a:r>
              <a:rPr lang="fr-FR" sz="1200" i="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 parce qu’on ne peut pas compter la neige.</a:t>
            </a:r>
          </a:p>
          <a:p>
            <a:endParaRPr lang="fr-FR" dirty="0"/>
          </a:p>
        </p:txBody>
      </p:sp>
      <p:sp>
        <p:nvSpPr>
          <p:cNvPr id="4" name="Espace réservé du numéro de diapositive 3"/>
          <p:cNvSpPr>
            <a:spLocks noGrp="1"/>
          </p:cNvSpPr>
          <p:nvPr>
            <p:ph type="sldNum" sz="quarter" idx="5"/>
          </p:nvPr>
        </p:nvSpPr>
        <p:spPr/>
        <p:txBody>
          <a:bodyPr/>
          <a:lstStyle/>
          <a:p>
            <a:fld id="{00E1CDF6-F5C0-244D-AB0D-EEB09C31F4D7}" type="slidenum">
              <a:rPr lang="fr-FR" smtClean="0"/>
              <a:t>48</a:t>
            </a:fld>
            <a:endParaRPr lang="fr-FR"/>
          </a:p>
        </p:txBody>
      </p:sp>
    </p:spTree>
    <p:extLst>
      <p:ext uri="{BB962C8B-B14F-4D97-AF65-F5344CB8AC3E}">
        <p14:creationId xmlns:p14="http://schemas.microsoft.com/office/powerpoint/2010/main" val="42288895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00E1CDF6-F5C0-244D-AB0D-EEB09C31F4D7}" type="slidenum">
              <a:rPr lang="fr-FR" smtClean="0"/>
              <a:t>49</a:t>
            </a:fld>
            <a:endParaRPr lang="fr-FR"/>
          </a:p>
        </p:txBody>
      </p:sp>
    </p:spTree>
    <p:extLst>
      <p:ext uri="{BB962C8B-B14F-4D97-AF65-F5344CB8AC3E}">
        <p14:creationId xmlns:p14="http://schemas.microsoft.com/office/powerpoint/2010/main" val="87040994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dirty="0">
                <a:solidFill>
                  <a:schemeClr val="tx1"/>
                </a:solidFill>
                <a:effectLst/>
                <a:latin typeface="+mn-lt"/>
                <a:ea typeface="Calibri" panose="020F0502020204030204" pitchFamily="34" charset="0"/>
                <a:cs typeface="Times New Roman" panose="02020603050405020304" pitchFamily="18" charset="0"/>
              </a:rPr>
              <a:t>a. </a:t>
            </a:r>
            <a:r>
              <a:rPr lang="fr-FR" sz="1200" i="1" dirty="0">
                <a:solidFill>
                  <a:schemeClr val="tx1"/>
                </a:solidFill>
                <a:effectLst/>
                <a:latin typeface="+mn-lt"/>
                <a:ea typeface="Calibri" panose="020F0502020204030204" pitchFamily="34" charset="0"/>
                <a:cs typeface="Times New Roman" panose="02020603050405020304" pitchFamily="18" charset="0"/>
              </a:rPr>
              <a:t>Arrivés</a:t>
            </a:r>
            <a:r>
              <a:rPr lang="fr-FR" sz="1200" dirty="0">
                <a:solidFill>
                  <a:schemeClr val="tx1"/>
                </a:solidFill>
                <a:effectLst/>
                <a:latin typeface="+mn-lt"/>
                <a:ea typeface="Calibri" panose="020F0502020204030204" pitchFamily="34" charset="0"/>
                <a:cs typeface="Times New Roman" panose="02020603050405020304" pitchFamily="18" charset="0"/>
              </a:rPr>
              <a:t> est le participe passé du passé composé (dans le passé de celui qui parle) du verbe</a:t>
            </a:r>
            <a:r>
              <a:rPr lang="fr-FR" sz="1200" i="1" dirty="0">
                <a:solidFill>
                  <a:schemeClr val="tx1"/>
                </a:solidFill>
                <a:effectLst/>
                <a:latin typeface="+mn-lt"/>
                <a:ea typeface="Calibri" panose="020F0502020204030204" pitchFamily="34" charset="0"/>
                <a:cs typeface="Times New Roman" panose="02020603050405020304" pitchFamily="18" charset="0"/>
              </a:rPr>
              <a:t> arriver</a:t>
            </a:r>
            <a:r>
              <a:rPr lang="fr-FR" sz="1200" dirty="0">
                <a:solidFill>
                  <a:schemeClr val="tx1"/>
                </a:solidFill>
                <a:effectLst/>
                <a:latin typeface="+mn-lt"/>
                <a:ea typeface="Calibri" panose="020F0502020204030204" pitchFamily="34" charset="0"/>
                <a:cs typeface="Times New Roman" panose="02020603050405020304" pitchFamily="18" charset="0"/>
              </a:rPr>
              <a:t> (dit ce qui se passe, premiers mots du groupe du verbe). Quand le verbe est conjugué avec l’auxiliaire</a:t>
            </a:r>
            <a:r>
              <a:rPr lang="fr-FR" sz="1200" i="1" dirty="0">
                <a:solidFill>
                  <a:schemeClr val="tx1"/>
                </a:solidFill>
                <a:effectLst/>
                <a:latin typeface="+mn-lt"/>
                <a:ea typeface="Calibri" panose="020F0502020204030204" pitchFamily="34" charset="0"/>
                <a:cs typeface="Times New Roman" panose="02020603050405020304" pitchFamily="18" charset="0"/>
              </a:rPr>
              <a:t> être</a:t>
            </a:r>
            <a:r>
              <a:rPr lang="fr-FR" sz="1200" dirty="0">
                <a:solidFill>
                  <a:schemeClr val="tx1"/>
                </a:solidFill>
                <a:effectLst/>
                <a:latin typeface="+mn-lt"/>
                <a:ea typeface="Calibri" panose="020F0502020204030204" pitchFamily="34" charset="0"/>
                <a:cs typeface="Times New Roman" panose="02020603050405020304" pitchFamily="18" charset="0"/>
              </a:rPr>
              <a:t>, on fait comme si le participe passé était un attribut du sujet, on l’accorde avec le sujet. Le groupe sujet est </a:t>
            </a:r>
            <a:r>
              <a:rPr lang="fr-FR" sz="1200" i="1" dirty="0">
                <a:solidFill>
                  <a:schemeClr val="tx1"/>
                </a:solidFill>
                <a:effectLst/>
                <a:latin typeface="+mn-lt"/>
                <a:ea typeface="Calibri" panose="020F0502020204030204" pitchFamily="34" charset="0"/>
                <a:cs typeface="Times New Roman" panose="02020603050405020304" pitchFamily="18" charset="0"/>
              </a:rPr>
              <a:t>les enfants</a:t>
            </a:r>
            <a:r>
              <a:rPr lang="fr-FR" sz="1200" dirty="0">
                <a:solidFill>
                  <a:schemeClr val="tx1"/>
                </a:solidFill>
                <a:effectLst/>
                <a:latin typeface="+mn-lt"/>
                <a:ea typeface="Calibri" panose="020F0502020204030204" pitchFamily="34" charset="0"/>
                <a:cs typeface="Times New Roman" panose="02020603050405020304" pitchFamily="18" charset="0"/>
              </a:rPr>
              <a:t> (de qui on parle, encadrement par </a:t>
            </a:r>
            <a:r>
              <a:rPr lang="fr-FR" sz="1200" i="1" dirty="0">
                <a:solidFill>
                  <a:schemeClr val="tx1"/>
                </a:solidFill>
                <a:effectLst/>
                <a:latin typeface="+mn-lt"/>
                <a:ea typeface="Calibri" panose="020F0502020204030204" pitchFamily="34" charset="0"/>
                <a:cs typeface="Times New Roman" panose="02020603050405020304" pitchFamily="18" charset="0"/>
              </a:rPr>
              <a:t>c’est… qui…,</a:t>
            </a:r>
            <a:r>
              <a:rPr lang="fr-FR" sz="1200" dirty="0">
                <a:solidFill>
                  <a:schemeClr val="tx1"/>
                </a:solidFill>
                <a:effectLst/>
                <a:latin typeface="+mn-lt"/>
                <a:ea typeface="Calibri" panose="020F0502020204030204" pitchFamily="34" charset="0"/>
                <a:cs typeface="Times New Roman" panose="02020603050405020304" pitchFamily="18" charset="0"/>
              </a:rPr>
              <a:t> remplacement par le pronom personnel </a:t>
            </a:r>
            <a:r>
              <a:rPr lang="fr-FR" sz="1200" i="1" dirty="0">
                <a:solidFill>
                  <a:schemeClr val="tx1"/>
                </a:solidFill>
                <a:effectLst/>
                <a:latin typeface="+mn-lt"/>
                <a:ea typeface="Calibri" panose="020F0502020204030204" pitchFamily="34" charset="0"/>
                <a:cs typeface="Times New Roman" panose="02020603050405020304" pitchFamily="18" charset="0"/>
              </a:rPr>
              <a:t>ils</a:t>
            </a:r>
            <a:r>
              <a:rPr lang="fr-FR" sz="1200" dirty="0">
                <a:solidFill>
                  <a:schemeClr val="tx1"/>
                </a:solidFill>
                <a:effectLst/>
                <a:latin typeface="+mn-lt"/>
                <a:ea typeface="Calibri" panose="020F0502020204030204" pitchFamily="34" charset="0"/>
                <a:cs typeface="Times New Roman" panose="02020603050405020304" pitchFamily="18" charset="0"/>
              </a:rPr>
              <a:t>), groupe du nom au pluriel, </a:t>
            </a:r>
            <a:r>
              <a:rPr lang="fr-FR" sz="1200" i="1" dirty="0">
                <a:solidFill>
                  <a:schemeClr val="tx1"/>
                </a:solidFill>
                <a:effectLst/>
                <a:latin typeface="+mn-lt"/>
                <a:ea typeface="Calibri" panose="020F0502020204030204" pitchFamily="34" charset="0"/>
                <a:cs typeface="Times New Roman" panose="02020603050405020304" pitchFamily="18" charset="0"/>
              </a:rPr>
              <a:t>arrivés</a:t>
            </a:r>
            <a:r>
              <a:rPr lang="fr-FR" sz="1200" dirty="0">
                <a:solidFill>
                  <a:schemeClr val="tx1"/>
                </a:solidFill>
                <a:effectLst/>
                <a:latin typeface="+mn-lt"/>
                <a:ea typeface="Calibri" panose="020F0502020204030204" pitchFamily="34" charset="0"/>
                <a:cs typeface="Times New Roman" panose="02020603050405020304" pitchFamily="18" charset="0"/>
              </a:rPr>
              <a:t> prend donc la marque du pluriel </a:t>
            </a:r>
            <a:r>
              <a:rPr lang="fr-FR" sz="1200" i="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a:t>
            </a:r>
          </a:p>
          <a:p>
            <a:endParaRPr lang="fr-FR" sz="120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mn-lt"/>
              </a:rPr>
              <a:t>b. </a:t>
            </a:r>
            <a:r>
              <a:rPr lang="fr-FR" sz="1200" i="1" dirty="0">
                <a:solidFill>
                  <a:schemeClr val="tx1"/>
                </a:solidFill>
                <a:effectLst/>
                <a:latin typeface="+mn-lt"/>
                <a:ea typeface="Calibri" panose="020F0502020204030204" pitchFamily="34" charset="0"/>
                <a:cs typeface="Times New Roman" panose="02020603050405020304" pitchFamily="18" charset="0"/>
              </a:rPr>
              <a:t>Retrouvé</a:t>
            </a:r>
            <a:r>
              <a:rPr lang="fr-FR" sz="1200" dirty="0">
                <a:solidFill>
                  <a:schemeClr val="tx1"/>
                </a:solidFill>
                <a:effectLst/>
                <a:latin typeface="+mn-lt"/>
                <a:ea typeface="Calibri" panose="020F0502020204030204" pitchFamily="34" charset="0"/>
                <a:cs typeface="Times New Roman" panose="02020603050405020304" pitchFamily="18" charset="0"/>
              </a:rPr>
              <a:t> est le participe passé du passé composé (dans le passé de celui qui parle) du verbe</a:t>
            </a:r>
            <a:r>
              <a:rPr lang="fr-FR" sz="1200" i="1" dirty="0">
                <a:solidFill>
                  <a:schemeClr val="tx1"/>
                </a:solidFill>
                <a:effectLst/>
                <a:latin typeface="+mn-lt"/>
                <a:ea typeface="Calibri" panose="020F0502020204030204" pitchFamily="34" charset="0"/>
                <a:cs typeface="Times New Roman" panose="02020603050405020304" pitchFamily="18" charset="0"/>
              </a:rPr>
              <a:t> retrouver</a:t>
            </a:r>
            <a:r>
              <a:rPr lang="fr-FR" sz="1200" dirty="0">
                <a:solidFill>
                  <a:schemeClr val="tx1"/>
                </a:solidFill>
                <a:effectLst/>
                <a:latin typeface="+mn-lt"/>
                <a:ea typeface="Calibri" panose="020F0502020204030204" pitchFamily="34" charset="0"/>
                <a:cs typeface="Times New Roman" panose="02020603050405020304" pitchFamily="18" charset="0"/>
              </a:rPr>
              <a:t> (dit ce qui se passe, premiers mots du groupe du verbe). Quand le verbe est conjugué avec l’auxiliaire</a:t>
            </a:r>
            <a:r>
              <a:rPr lang="fr-FR" sz="1200" i="1" dirty="0">
                <a:solidFill>
                  <a:schemeClr val="tx1"/>
                </a:solidFill>
                <a:effectLst/>
                <a:latin typeface="+mn-lt"/>
                <a:ea typeface="Calibri" panose="020F0502020204030204" pitchFamily="34" charset="0"/>
                <a:cs typeface="Times New Roman" panose="02020603050405020304" pitchFamily="18" charset="0"/>
              </a:rPr>
              <a:t> avoir</a:t>
            </a:r>
            <a:r>
              <a:rPr lang="fr-FR" sz="1200" dirty="0">
                <a:solidFill>
                  <a:schemeClr val="tx1"/>
                </a:solidFill>
                <a:effectLst/>
                <a:latin typeface="+mn-lt"/>
                <a:ea typeface="Calibri" panose="020F0502020204030204" pitchFamily="34" charset="0"/>
                <a:cs typeface="Times New Roman" panose="02020603050405020304" pitchFamily="18" charset="0"/>
              </a:rPr>
              <a:t>, le participe passé ne s’accorde pas avec le groupe sujet </a:t>
            </a:r>
            <a:r>
              <a:rPr lang="fr-FR" sz="1200" i="1" dirty="0">
                <a:solidFill>
                  <a:schemeClr val="tx1"/>
                </a:solidFill>
                <a:effectLst/>
                <a:latin typeface="+mn-lt"/>
                <a:ea typeface="Calibri" panose="020F0502020204030204" pitchFamily="34" charset="0"/>
                <a:cs typeface="Times New Roman" panose="02020603050405020304" pitchFamily="18" charset="0"/>
              </a:rPr>
              <a:t>ils</a:t>
            </a:r>
            <a:r>
              <a:rPr lang="fr-FR" sz="1200" dirty="0">
                <a:solidFill>
                  <a:schemeClr val="tx1"/>
                </a:solidFill>
                <a:effectLst/>
                <a:latin typeface="+mn-lt"/>
                <a:ea typeface="Calibri" panose="020F0502020204030204" pitchFamily="34" charset="0"/>
                <a:cs typeface="Times New Roman" panose="02020603050405020304" pitchFamily="18" charset="0"/>
              </a:rPr>
              <a:t>, au pluriel. Il ne prend donc pas la marque du pluriel </a:t>
            </a:r>
            <a:r>
              <a:rPr lang="fr-FR" sz="1200" i="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00E1CDF6-F5C0-244D-AB0D-EEB09C31F4D7}" type="slidenum">
              <a:rPr lang="fr-FR" smtClean="0"/>
              <a:t>50</a:t>
            </a:fld>
            <a:endParaRPr lang="fr-FR"/>
          </a:p>
        </p:txBody>
      </p:sp>
    </p:spTree>
    <p:extLst>
      <p:ext uri="{BB962C8B-B14F-4D97-AF65-F5344CB8AC3E}">
        <p14:creationId xmlns:p14="http://schemas.microsoft.com/office/powerpoint/2010/main" val="86186019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Nous avons ramassé quelques fruits et de belles fleurs des champs. Nous sommes revenus seulement en fin de soirée.</a:t>
            </a:r>
          </a:p>
          <a:p>
            <a:endParaRPr lang="fr-FR" sz="1200" dirty="0">
              <a:solidFill>
                <a:schemeClr val="tx1"/>
              </a:solidFill>
              <a:latin typeface="+mn-lt"/>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accord dans le GN (D/N, D/A/N), déterminants </a:t>
            </a:r>
            <a:r>
              <a:rPr lang="fr-FR" sz="1200" i="1" dirty="0">
                <a:solidFill>
                  <a:schemeClr val="tx1"/>
                </a:solidFill>
                <a:effectLst/>
                <a:latin typeface="+mn-lt"/>
                <a:ea typeface="Calibri" panose="020F0502020204030204" pitchFamily="34" charset="0"/>
                <a:cs typeface="Times New Roman" panose="02020603050405020304" pitchFamily="18" charset="0"/>
              </a:rPr>
              <a:t>quelques </a:t>
            </a:r>
            <a:r>
              <a:rPr lang="fr-FR" sz="1200" dirty="0">
                <a:solidFill>
                  <a:schemeClr val="tx1"/>
                </a:solidFill>
                <a:effectLst/>
                <a:latin typeface="+mn-lt"/>
                <a:ea typeface="Calibri" panose="020F0502020204030204" pitchFamily="34" charset="0"/>
                <a:cs typeface="Times New Roman" panose="02020603050405020304" pitchFamily="18" charset="0"/>
              </a:rPr>
              <a:t>et </a:t>
            </a:r>
            <a:r>
              <a:rPr lang="fr-FR" sz="1200" i="1" dirty="0">
                <a:solidFill>
                  <a:schemeClr val="tx1"/>
                </a:solidFill>
                <a:effectLst/>
                <a:latin typeface="+mn-lt"/>
                <a:ea typeface="Calibri" panose="020F0502020204030204" pitchFamily="34" charset="0"/>
                <a:cs typeface="Times New Roman" panose="02020603050405020304" pitchFamily="18" charset="0"/>
              </a:rPr>
              <a:t>de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accord S/V</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verbes au passé composé (auxiliaires </a:t>
            </a:r>
            <a:r>
              <a:rPr lang="fr-FR" sz="1200" i="1" dirty="0">
                <a:solidFill>
                  <a:schemeClr val="tx1"/>
                </a:solidFill>
                <a:effectLst/>
                <a:latin typeface="+mn-lt"/>
                <a:ea typeface="Calibri" panose="020F0502020204030204" pitchFamily="34" charset="0"/>
                <a:cs typeface="Times New Roman" panose="02020603050405020304" pitchFamily="18" charset="0"/>
              </a:rPr>
              <a:t>avoir </a:t>
            </a:r>
            <a:r>
              <a:rPr lang="fr-FR" sz="1200" dirty="0">
                <a:solidFill>
                  <a:schemeClr val="tx1"/>
                </a:solidFill>
                <a:effectLst/>
                <a:latin typeface="+mn-lt"/>
                <a:ea typeface="Calibri" panose="020F0502020204030204" pitchFamily="34" charset="0"/>
                <a:cs typeface="Times New Roman" panose="02020603050405020304" pitchFamily="18" charset="0"/>
              </a:rPr>
              <a:t>et </a:t>
            </a:r>
            <a:r>
              <a:rPr lang="fr-FR" sz="1200" i="1" dirty="0">
                <a:solidFill>
                  <a:schemeClr val="tx1"/>
                </a:solidFill>
                <a:effectLst/>
                <a:latin typeface="+mn-lt"/>
                <a:ea typeface="Calibri" panose="020F0502020204030204" pitchFamily="34" charset="0"/>
                <a:cs typeface="Times New Roman" panose="02020603050405020304" pitchFamily="18" charset="0"/>
              </a:rPr>
              <a:t>être</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accord du participe passé</a:t>
            </a:r>
          </a:p>
          <a:p>
            <a:endParaRPr lang="fr-FR" dirty="0"/>
          </a:p>
        </p:txBody>
      </p:sp>
      <p:sp>
        <p:nvSpPr>
          <p:cNvPr id="4" name="Espace réservé du numéro de diapositive 3"/>
          <p:cNvSpPr>
            <a:spLocks noGrp="1"/>
          </p:cNvSpPr>
          <p:nvPr>
            <p:ph type="sldNum" sz="quarter" idx="5"/>
          </p:nvPr>
        </p:nvSpPr>
        <p:spPr/>
        <p:txBody>
          <a:bodyPr/>
          <a:lstStyle/>
          <a:p>
            <a:fld id="{00E1CDF6-F5C0-244D-AB0D-EEB09C31F4D7}" type="slidenum">
              <a:rPr lang="fr-FR" smtClean="0"/>
              <a:t>51</a:t>
            </a:fld>
            <a:endParaRPr lang="fr-FR"/>
          </a:p>
        </p:txBody>
      </p:sp>
    </p:spTree>
    <p:extLst>
      <p:ext uri="{BB962C8B-B14F-4D97-AF65-F5344CB8AC3E}">
        <p14:creationId xmlns:p14="http://schemas.microsoft.com/office/powerpoint/2010/main" val="22786981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CFB4C-867E-CAFA-AAC3-D231EC19AF0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D552F17-1312-135B-7E1B-F73E8AA0407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DBE81AE-C289-674A-D6A6-CDE3CFCC84A0}"/>
              </a:ext>
            </a:extLst>
          </p:cNvPr>
          <p:cNvSpPr>
            <a:spLocks noGrp="1"/>
          </p:cNvSpPr>
          <p:nvPr>
            <p:ph type="body" idx="1"/>
          </p:nvPr>
        </p:nvSpPr>
        <p:spPr/>
        <p:txBody>
          <a:bodyPr/>
          <a:lstStyle/>
          <a:p>
            <a:pPr algn="just"/>
            <a:r>
              <a:rPr lang="fr-FR" sz="12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accord dans le GN (D/N, D/A/N), déterminants </a:t>
            </a:r>
            <a:r>
              <a:rPr lang="fr-FR" sz="1200" i="1" dirty="0">
                <a:solidFill>
                  <a:schemeClr val="tx1"/>
                </a:solidFill>
                <a:effectLst/>
                <a:latin typeface="+mn-lt"/>
                <a:ea typeface="Calibri" panose="020F0502020204030204" pitchFamily="34" charset="0"/>
                <a:cs typeface="Times New Roman" panose="02020603050405020304" pitchFamily="18" charset="0"/>
              </a:rPr>
              <a:t>quelques </a:t>
            </a:r>
            <a:r>
              <a:rPr lang="fr-FR" sz="1200" dirty="0">
                <a:solidFill>
                  <a:schemeClr val="tx1"/>
                </a:solidFill>
                <a:effectLst/>
                <a:latin typeface="+mn-lt"/>
                <a:ea typeface="Calibri" panose="020F0502020204030204" pitchFamily="34" charset="0"/>
                <a:cs typeface="Times New Roman" panose="02020603050405020304" pitchFamily="18" charset="0"/>
              </a:rPr>
              <a:t>et </a:t>
            </a:r>
            <a:r>
              <a:rPr lang="fr-FR" sz="1200" i="1" dirty="0">
                <a:solidFill>
                  <a:schemeClr val="tx1"/>
                </a:solidFill>
                <a:effectLst/>
                <a:latin typeface="+mn-lt"/>
                <a:ea typeface="Calibri" panose="020F0502020204030204" pitchFamily="34" charset="0"/>
                <a:cs typeface="Times New Roman" panose="02020603050405020304" pitchFamily="18" charset="0"/>
              </a:rPr>
              <a:t>de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accord S/V</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verbes au passé composé (auxiliaires </a:t>
            </a:r>
            <a:r>
              <a:rPr lang="fr-FR" sz="1200" i="1" dirty="0">
                <a:solidFill>
                  <a:schemeClr val="tx1"/>
                </a:solidFill>
                <a:effectLst/>
                <a:latin typeface="+mn-lt"/>
                <a:ea typeface="Calibri" panose="020F0502020204030204" pitchFamily="34" charset="0"/>
                <a:cs typeface="Times New Roman" panose="02020603050405020304" pitchFamily="18" charset="0"/>
              </a:rPr>
              <a:t>avoir </a:t>
            </a:r>
            <a:r>
              <a:rPr lang="fr-FR" sz="1200" dirty="0">
                <a:solidFill>
                  <a:schemeClr val="tx1"/>
                </a:solidFill>
                <a:effectLst/>
                <a:latin typeface="+mn-lt"/>
                <a:ea typeface="Calibri" panose="020F0502020204030204" pitchFamily="34" charset="0"/>
                <a:cs typeface="Times New Roman" panose="02020603050405020304" pitchFamily="18" charset="0"/>
              </a:rPr>
              <a:t>et </a:t>
            </a:r>
            <a:r>
              <a:rPr lang="fr-FR" sz="1200" i="1" dirty="0">
                <a:solidFill>
                  <a:schemeClr val="tx1"/>
                </a:solidFill>
                <a:effectLst/>
                <a:latin typeface="+mn-lt"/>
                <a:ea typeface="Calibri" panose="020F0502020204030204" pitchFamily="34" charset="0"/>
                <a:cs typeface="Times New Roman" panose="02020603050405020304" pitchFamily="18" charset="0"/>
              </a:rPr>
              <a:t>être</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accord du participe passé</a:t>
            </a:r>
          </a:p>
          <a:p>
            <a:endParaRPr lang="fr-FR" dirty="0"/>
          </a:p>
        </p:txBody>
      </p:sp>
      <p:sp>
        <p:nvSpPr>
          <p:cNvPr id="4" name="Espace réservé du numéro de diapositive 3">
            <a:extLst>
              <a:ext uri="{FF2B5EF4-FFF2-40B4-BE49-F238E27FC236}">
                <a16:creationId xmlns:a16="http://schemas.microsoft.com/office/drawing/2014/main" id="{6334956F-0BBE-5A92-DE54-78E66FE6AD7B}"/>
              </a:ext>
            </a:extLst>
          </p:cNvPr>
          <p:cNvSpPr>
            <a:spLocks noGrp="1"/>
          </p:cNvSpPr>
          <p:nvPr>
            <p:ph type="sldNum" sz="quarter" idx="5"/>
          </p:nvPr>
        </p:nvSpPr>
        <p:spPr/>
        <p:txBody>
          <a:bodyPr/>
          <a:lstStyle/>
          <a:p>
            <a:fld id="{00E1CDF6-F5C0-244D-AB0D-EEB09C31F4D7}" type="slidenum">
              <a:rPr lang="fr-FR" smtClean="0"/>
              <a:t>52</a:t>
            </a:fld>
            <a:endParaRPr lang="fr-FR"/>
          </a:p>
        </p:txBody>
      </p:sp>
    </p:spTree>
    <p:extLst>
      <p:ext uri="{BB962C8B-B14F-4D97-AF65-F5344CB8AC3E}">
        <p14:creationId xmlns:p14="http://schemas.microsoft.com/office/powerpoint/2010/main" val="4139677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F62EA70-E264-910A-C22D-33516A5534D5}"/>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4AAF621-8E6F-DFA9-3F97-7871BCCD71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2A8990EC-13A6-42FE-2466-934680A370CD}"/>
              </a:ext>
            </a:extLst>
          </p:cNvPr>
          <p:cNvSpPr>
            <a:spLocks noGrp="1"/>
          </p:cNvSpPr>
          <p:nvPr>
            <p:ph type="dt" sz="half" idx="10"/>
          </p:nvPr>
        </p:nvSpPr>
        <p:spPr/>
        <p:txBody>
          <a:bodyPr/>
          <a:lstStyle/>
          <a:p>
            <a:fld id="{5554B552-8EA1-9143-926E-0B3D52575299}" type="datetimeFigureOut">
              <a:rPr lang="fr-FR" smtClean="0"/>
              <a:t>05/10/2025</a:t>
            </a:fld>
            <a:endParaRPr lang="fr-FR"/>
          </a:p>
        </p:txBody>
      </p:sp>
      <p:sp>
        <p:nvSpPr>
          <p:cNvPr id="5" name="Espace réservé du pied de page 4">
            <a:extLst>
              <a:ext uri="{FF2B5EF4-FFF2-40B4-BE49-F238E27FC236}">
                <a16:creationId xmlns:a16="http://schemas.microsoft.com/office/drawing/2014/main" id="{AD2C308B-0BA5-D751-4FF7-9D09ABDA9BD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4AC712A-4457-0752-5534-75536392C81B}"/>
              </a:ext>
            </a:extLst>
          </p:cNvPr>
          <p:cNvSpPr>
            <a:spLocks noGrp="1"/>
          </p:cNvSpPr>
          <p:nvPr>
            <p:ph type="sldNum" sz="quarter" idx="12"/>
          </p:nvPr>
        </p:nvSpPr>
        <p:spPr/>
        <p:txBody>
          <a:bodyPr/>
          <a:lstStyle/>
          <a:p>
            <a:fld id="{A88967DD-4F08-EA4E-8724-FD83D0926352}" type="slidenum">
              <a:rPr lang="fr-FR" smtClean="0"/>
              <a:t>‹N°›</a:t>
            </a:fld>
            <a:endParaRPr lang="fr-FR"/>
          </a:p>
        </p:txBody>
      </p:sp>
    </p:spTree>
    <p:extLst>
      <p:ext uri="{BB962C8B-B14F-4D97-AF65-F5344CB8AC3E}">
        <p14:creationId xmlns:p14="http://schemas.microsoft.com/office/powerpoint/2010/main" val="2345117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1B34C2-9EF6-9FDF-8E02-2EBECA8BC17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59B2E40D-3D06-50FE-3EFB-5BD7799AE30B}"/>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4851E77-05F9-48B1-57A9-D978262C45E9}"/>
              </a:ext>
            </a:extLst>
          </p:cNvPr>
          <p:cNvSpPr>
            <a:spLocks noGrp="1"/>
          </p:cNvSpPr>
          <p:nvPr>
            <p:ph type="dt" sz="half" idx="10"/>
          </p:nvPr>
        </p:nvSpPr>
        <p:spPr/>
        <p:txBody>
          <a:bodyPr/>
          <a:lstStyle/>
          <a:p>
            <a:fld id="{5554B552-8EA1-9143-926E-0B3D52575299}" type="datetimeFigureOut">
              <a:rPr lang="fr-FR" smtClean="0"/>
              <a:t>05/10/2025</a:t>
            </a:fld>
            <a:endParaRPr lang="fr-FR"/>
          </a:p>
        </p:txBody>
      </p:sp>
      <p:sp>
        <p:nvSpPr>
          <p:cNvPr id="5" name="Espace réservé du pied de page 4">
            <a:extLst>
              <a:ext uri="{FF2B5EF4-FFF2-40B4-BE49-F238E27FC236}">
                <a16:creationId xmlns:a16="http://schemas.microsoft.com/office/drawing/2014/main" id="{5DA3C69E-43CA-A643-78B9-35E244B5097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4014D02-BF70-90E1-E1FF-0AA8437628B2}"/>
              </a:ext>
            </a:extLst>
          </p:cNvPr>
          <p:cNvSpPr>
            <a:spLocks noGrp="1"/>
          </p:cNvSpPr>
          <p:nvPr>
            <p:ph type="sldNum" sz="quarter" idx="12"/>
          </p:nvPr>
        </p:nvSpPr>
        <p:spPr/>
        <p:txBody>
          <a:bodyPr/>
          <a:lstStyle/>
          <a:p>
            <a:fld id="{A88967DD-4F08-EA4E-8724-FD83D0926352}" type="slidenum">
              <a:rPr lang="fr-FR" smtClean="0"/>
              <a:t>‹N°›</a:t>
            </a:fld>
            <a:endParaRPr lang="fr-FR"/>
          </a:p>
        </p:txBody>
      </p:sp>
    </p:spTree>
    <p:extLst>
      <p:ext uri="{BB962C8B-B14F-4D97-AF65-F5344CB8AC3E}">
        <p14:creationId xmlns:p14="http://schemas.microsoft.com/office/powerpoint/2010/main" val="2176228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5A43E63-67BA-5849-D140-689D7ACB682D}"/>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FCDAD984-4EF6-10EB-964D-CF784499B48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DCA876A2-E23A-6190-BCAD-8A831BEA0ACF}"/>
              </a:ext>
            </a:extLst>
          </p:cNvPr>
          <p:cNvSpPr>
            <a:spLocks noGrp="1"/>
          </p:cNvSpPr>
          <p:nvPr>
            <p:ph type="dt" sz="half" idx="10"/>
          </p:nvPr>
        </p:nvSpPr>
        <p:spPr/>
        <p:txBody>
          <a:bodyPr/>
          <a:lstStyle/>
          <a:p>
            <a:fld id="{5554B552-8EA1-9143-926E-0B3D52575299}" type="datetimeFigureOut">
              <a:rPr lang="fr-FR" smtClean="0"/>
              <a:t>05/10/2025</a:t>
            </a:fld>
            <a:endParaRPr lang="fr-FR"/>
          </a:p>
        </p:txBody>
      </p:sp>
      <p:sp>
        <p:nvSpPr>
          <p:cNvPr id="5" name="Espace réservé du pied de page 4">
            <a:extLst>
              <a:ext uri="{FF2B5EF4-FFF2-40B4-BE49-F238E27FC236}">
                <a16:creationId xmlns:a16="http://schemas.microsoft.com/office/drawing/2014/main" id="{E05A98AA-2EA6-97E0-60CB-EF7E3DD5C43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30FE248-4FB9-4A5C-0076-44E0946A6472}"/>
              </a:ext>
            </a:extLst>
          </p:cNvPr>
          <p:cNvSpPr>
            <a:spLocks noGrp="1"/>
          </p:cNvSpPr>
          <p:nvPr>
            <p:ph type="sldNum" sz="quarter" idx="12"/>
          </p:nvPr>
        </p:nvSpPr>
        <p:spPr/>
        <p:txBody>
          <a:bodyPr/>
          <a:lstStyle/>
          <a:p>
            <a:fld id="{A88967DD-4F08-EA4E-8724-FD83D0926352}" type="slidenum">
              <a:rPr lang="fr-FR" smtClean="0"/>
              <a:t>‹N°›</a:t>
            </a:fld>
            <a:endParaRPr lang="fr-FR"/>
          </a:p>
        </p:txBody>
      </p:sp>
    </p:spTree>
    <p:extLst>
      <p:ext uri="{BB962C8B-B14F-4D97-AF65-F5344CB8AC3E}">
        <p14:creationId xmlns:p14="http://schemas.microsoft.com/office/powerpoint/2010/main" val="3907684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7D75DC-A3DD-050A-B560-4A90DBD8ACE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FB2F34D-F840-9019-B911-94C228E32A2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D1D47A0C-9883-C5DD-7B6D-CFE3156CFE31}"/>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4F564AD3-93AE-8E53-B6F1-84EBEDBC344A}"/>
              </a:ext>
            </a:extLst>
          </p:cNvPr>
          <p:cNvSpPr>
            <a:spLocks noGrp="1"/>
          </p:cNvSpPr>
          <p:nvPr>
            <p:ph type="dt" sz="half" idx="10"/>
          </p:nvPr>
        </p:nvSpPr>
        <p:spPr/>
        <p:txBody>
          <a:bodyPr/>
          <a:lstStyle/>
          <a:p>
            <a:fld id="{5554B552-8EA1-9143-926E-0B3D52575299}" type="datetimeFigureOut">
              <a:rPr lang="fr-FR" smtClean="0"/>
              <a:t>05/10/2025</a:t>
            </a:fld>
            <a:endParaRPr lang="fr-FR"/>
          </a:p>
        </p:txBody>
      </p:sp>
      <p:sp>
        <p:nvSpPr>
          <p:cNvPr id="6" name="Espace réservé du pied de page 5">
            <a:extLst>
              <a:ext uri="{FF2B5EF4-FFF2-40B4-BE49-F238E27FC236}">
                <a16:creationId xmlns:a16="http://schemas.microsoft.com/office/drawing/2014/main" id="{E47F2328-B456-D2C6-A358-A56D1F1BD2F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41C93E8-76EF-31D3-31FC-8870007056DD}"/>
              </a:ext>
            </a:extLst>
          </p:cNvPr>
          <p:cNvSpPr>
            <a:spLocks noGrp="1"/>
          </p:cNvSpPr>
          <p:nvPr>
            <p:ph type="sldNum" sz="quarter" idx="12"/>
          </p:nvPr>
        </p:nvSpPr>
        <p:spPr/>
        <p:txBody>
          <a:bodyPr/>
          <a:lstStyle/>
          <a:p>
            <a:fld id="{A88967DD-4F08-EA4E-8724-FD83D0926352}" type="slidenum">
              <a:rPr lang="fr-FR" smtClean="0"/>
              <a:t>‹N°›</a:t>
            </a:fld>
            <a:endParaRPr lang="fr-FR"/>
          </a:p>
        </p:txBody>
      </p:sp>
    </p:spTree>
    <p:extLst>
      <p:ext uri="{BB962C8B-B14F-4D97-AF65-F5344CB8AC3E}">
        <p14:creationId xmlns:p14="http://schemas.microsoft.com/office/powerpoint/2010/main" val="2688027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531BF2C-3256-9AF4-AAB1-C92C30100318}"/>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4051AB17-2C8B-6AFE-6D5E-66EFFDD70A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886217F6-0B9F-1BC4-B7B1-A6A4F7066E94}"/>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EC3D72A6-51FC-B2BF-FB6C-5DDECAD506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CC10C486-6259-60D0-30E7-2491E52B084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A6E18B6-F1C6-2854-E61A-6D336B22A520}"/>
              </a:ext>
            </a:extLst>
          </p:cNvPr>
          <p:cNvSpPr>
            <a:spLocks noGrp="1"/>
          </p:cNvSpPr>
          <p:nvPr>
            <p:ph type="dt" sz="half" idx="10"/>
          </p:nvPr>
        </p:nvSpPr>
        <p:spPr/>
        <p:txBody>
          <a:bodyPr/>
          <a:lstStyle/>
          <a:p>
            <a:fld id="{5554B552-8EA1-9143-926E-0B3D52575299}" type="datetimeFigureOut">
              <a:rPr lang="fr-FR" smtClean="0"/>
              <a:t>05/10/2025</a:t>
            </a:fld>
            <a:endParaRPr lang="fr-FR"/>
          </a:p>
        </p:txBody>
      </p:sp>
      <p:sp>
        <p:nvSpPr>
          <p:cNvPr id="8" name="Espace réservé du pied de page 7">
            <a:extLst>
              <a:ext uri="{FF2B5EF4-FFF2-40B4-BE49-F238E27FC236}">
                <a16:creationId xmlns:a16="http://schemas.microsoft.com/office/drawing/2014/main" id="{68C5B151-FCDC-7B7D-7D77-DB309F5F131F}"/>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83D62FCC-9BB1-B363-20A7-06EA631B4BAE}"/>
              </a:ext>
            </a:extLst>
          </p:cNvPr>
          <p:cNvSpPr>
            <a:spLocks noGrp="1"/>
          </p:cNvSpPr>
          <p:nvPr>
            <p:ph type="sldNum" sz="quarter" idx="12"/>
          </p:nvPr>
        </p:nvSpPr>
        <p:spPr/>
        <p:txBody>
          <a:bodyPr/>
          <a:lstStyle/>
          <a:p>
            <a:fld id="{A88967DD-4F08-EA4E-8724-FD83D0926352}" type="slidenum">
              <a:rPr lang="fr-FR" smtClean="0"/>
              <a:t>‹N°›</a:t>
            </a:fld>
            <a:endParaRPr lang="fr-FR"/>
          </a:p>
        </p:txBody>
      </p:sp>
    </p:spTree>
    <p:extLst>
      <p:ext uri="{BB962C8B-B14F-4D97-AF65-F5344CB8AC3E}">
        <p14:creationId xmlns:p14="http://schemas.microsoft.com/office/powerpoint/2010/main" val="3599868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A35A437-EFE9-4DF6-0E26-FD839B1C4EB0}"/>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A3BB9634-52EB-C521-B38F-9B4F62C6CA96}"/>
              </a:ext>
            </a:extLst>
          </p:cNvPr>
          <p:cNvSpPr>
            <a:spLocks noGrp="1"/>
          </p:cNvSpPr>
          <p:nvPr>
            <p:ph type="dt" sz="half" idx="10"/>
          </p:nvPr>
        </p:nvSpPr>
        <p:spPr/>
        <p:txBody>
          <a:bodyPr/>
          <a:lstStyle/>
          <a:p>
            <a:fld id="{5554B552-8EA1-9143-926E-0B3D52575299}" type="datetimeFigureOut">
              <a:rPr lang="fr-FR" smtClean="0"/>
              <a:t>05/10/2025</a:t>
            </a:fld>
            <a:endParaRPr lang="fr-FR"/>
          </a:p>
        </p:txBody>
      </p:sp>
      <p:sp>
        <p:nvSpPr>
          <p:cNvPr id="4" name="Espace réservé du pied de page 3">
            <a:extLst>
              <a:ext uri="{FF2B5EF4-FFF2-40B4-BE49-F238E27FC236}">
                <a16:creationId xmlns:a16="http://schemas.microsoft.com/office/drawing/2014/main" id="{E360ED59-CFAA-E04D-89B8-B723BC2A143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6EA22EE3-2491-26D4-81B5-1C0440831EA1}"/>
              </a:ext>
            </a:extLst>
          </p:cNvPr>
          <p:cNvSpPr>
            <a:spLocks noGrp="1"/>
          </p:cNvSpPr>
          <p:nvPr>
            <p:ph type="sldNum" sz="quarter" idx="12"/>
          </p:nvPr>
        </p:nvSpPr>
        <p:spPr/>
        <p:txBody>
          <a:bodyPr/>
          <a:lstStyle/>
          <a:p>
            <a:fld id="{A88967DD-4F08-EA4E-8724-FD83D0926352}" type="slidenum">
              <a:rPr lang="fr-FR" smtClean="0"/>
              <a:t>‹N°›</a:t>
            </a:fld>
            <a:endParaRPr lang="fr-FR"/>
          </a:p>
        </p:txBody>
      </p:sp>
    </p:spTree>
    <p:extLst>
      <p:ext uri="{BB962C8B-B14F-4D97-AF65-F5344CB8AC3E}">
        <p14:creationId xmlns:p14="http://schemas.microsoft.com/office/powerpoint/2010/main" val="1305815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5940947-2742-382F-6F24-F5778B1862CC}"/>
              </a:ext>
            </a:extLst>
          </p:cNvPr>
          <p:cNvSpPr>
            <a:spLocks noGrp="1"/>
          </p:cNvSpPr>
          <p:nvPr>
            <p:ph type="dt" sz="half" idx="10"/>
          </p:nvPr>
        </p:nvSpPr>
        <p:spPr/>
        <p:txBody>
          <a:bodyPr/>
          <a:lstStyle/>
          <a:p>
            <a:fld id="{5554B552-8EA1-9143-926E-0B3D52575299}" type="datetimeFigureOut">
              <a:rPr lang="fr-FR" smtClean="0"/>
              <a:t>05/10/2025</a:t>
            </a:fld>
            <a:endParaRPr lang="fr-FR"/>
          </a:p>
        </p:txBody>
      </p:sp>
      <p:sp>
        <p:nvSpPr>
          <p:cNvPr id="3" name="Espace réservé du pied de page 2">
            <a:extLst>
              <a:ext uri="{FF2B5EF4-FFF2-40B4-BE49-F238E27FC236}">
                <a16:creationId xmlns:a16="http://schemas.microsoft.com/office/drawing/2014/main" id="{3FB66FCE-06F4-D486-8D5B-73B86CA8D39C}"/>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925189EA-4148-080B-EC9F-E1545A519B65}"/>
              </a:ext>
            </a:extLst>
          </p:cNvPr>
          <p:cNvSpPr>
            <a:spLocks noGrp="1"/>
          </p:cNvSpPr>
          <p:nvPr>
            <p:ph type="sldNum" sz="quarter" idx="12"/>
          </p:nvPr>
        </p:nvSpPr>
        <p:spPr/>
        <p:txBody>
          <a:bodyPr/>
          <a:lstStyle/>
          <a:p>
            <a:fld id="{A88967DD-4F08-EA4E-8724-FD83D0926352}" type="slidenum">
              <a:rPr lang="fr-FR" smtClean="0"/>
              <a:t>‹N°›</a:t>
            </a:fld>
            <a:endParaRPr lang="fr-FR"/>
          </a:p>
        </p:txBody>
      </p:sp>
    </p:spTree>
    <p:extLst>
      <p:ext uri="{BB962C8B-B14F-4D97-AF65-F5344CB8AC3E}">
        <p14:creationId xmlns:p14="http://schemas.microsoft.com/office/powerpoint/2010/main" val="818144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6396E5-86C1-A3A2-93AF-5211D5CE501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5327265-0587-7FD5-5183-C27ED60918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80AB1FD0-421A-6B16-5514-6706D564FF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B23D0A4-C329-DA0A-A625-CD104156E08B}"/>
              </a:ext>
            </a:extLst>
          </p:cNvPr>
          <p:cNvSpPr>
            <a:spLocks noGrp="1"/>
          </p:cNvSpPr>
          <p:nvPr>
            <p:ph type="dt" sz="half" idx="10"/>
          </p:nvPr>
        </p:nvSpPr>
        <p:spPr/>
        <p:txBody>
          <a:bodyPr/>
          <a:lstStyle/>
          <a:p>
            <a:fld id="{5554B552-8EA1-9143-926E-0B3D52575299}" type="datetimeFigureOut">
              <a:rPr lang="fr-FR" smtClean="0"/>
              <a:t>05/10/2025</a:t>
            </a:fld>
            <a:endParaRPr lang="fr-FR"/>
          </a:p>
        </p:txBody>
      </p:sp>
      <p:sp>
        <p:nvSpPr>
          <p:cNvPr id="6" name="Espace réservé du pied de page 5">
            <a:extLst>
              <a:ext uri="{FF2B5EF4-FFF2-40B4-BE49-F238E27FC236}">
                <a16:creationId xmlns:a16="http://schemas.microsoft.com/office/drawing/2014/main" id="{ECB0F0DD-B522-987A-8021-B584CED7912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B53ECA4-2042-5884-6B58-ADFCAD39BACF}"/>
              </a:ext>
            </a:extLst>
          </p:cNvPr>
          <p:cNvSpPr>
            <a:spLocks noGrp="1"/>
          </p:cNvSpPr>
          <p:nvPr>
            <p:ph type="sldNum" sz="quarter" idx="12"/>
          </p:nvPr>
        </p:nvSpPr>
        <p:spPr/>
        <p:txBody>
          <a:bodyPr/>
          <a:lstStyle/>
          <a:p>
            <a:fld id="{A88967DD-4F08-EA4E-8724-FD83D0926352}" type="slidenum">
              <a:rPr lang="fr-FR" smtClean="0"/>
              <a:t>‹N°›</a:t>
            </a:fld>
            <a:endParaRPr lang="fr-FR"/>
          </a:p>
        </p:txBody>
      </p:sp>
    </p:spTree>
    <p:extLst>
      <p:ext uri="{BB962C8B-B14F-4D97-AF65-F5344CB8AC3E}">
        <p14:creationId xmlns:p14="http://schemas.microsoft.com/office/powerpoint/2010/main" val="6899402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27FC65-D8F2-95D8-2229-73F1F3C01DD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9911E0C-B5AB-D635-E65B-2310ECDF4C8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FB0C8658-7A91-2915-C8B1-E302915F2F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0F3D3E1-0FD9-FD7C-A072-9AC9DB0AFAFF}"/>
              </a:ext>
            </a:extLst>
          </p:cNvPr>
          <p:cNvSpPr>
            <a:spLocks noGrp="1"/>
          </p:cNvSpPr>
          <p:nvPr>
            <p:ph type="dt" sz="half" idx="10"/>
          </p:nvPr>
        </p:nvSpPr>
        <p:spPr/>
        <p:txBody>
          <a:bodyPr/>
          <a:lstStyle/>
          <a:p>
            <a:fld id="{5554B552-8EA1-9143-926E-0B3D52575299}" type="datetimeFigureOut">
              <a:rPr lang="fr-FR" smtClean="0"/>
              <a:t>05/10/2025</a:t>
            </a:fld>
            <a:endParaRPr lang="fr-FR"/>
          </a:p>
        </p:txBody>
      </p:sp>
      <p:sp>
        <p:nvSpPr>
          <p:cNvPr id="6" name="Espace réservé du pied de page 5">
            <a:extLst>
              <a:ext uri="{FF2B5EF4-FFF2-40B4-BE49-F238E27FC236}">
                <a16:creationId xmlns:a16="http://schemas.microsoft.com/office/drawing/2014/main" id="{88106FF2-C902-F161-DEB3-D9A640F4693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B431DAF-8443-D011-A9FC-0D210DBFEC71}"/>
              </a:ext>
            </a:extLst>
          </p:cNvPr>
          <p:cNvSpPr>
            <a:spLocks noGrp="1"/>
          </p:cNvSpPr>
          <p:nvPr>
            <p:ph type="sldNum" sz="quarter" idx="12"/>
          </p:nvPr>
        </p:nvSpPr>
        <p:spPr/>
        <p:txBody>
          <a:bodyPr/>
          <a:lstStyle/>
          <a:p>
            <a:fld id="{A88967DD-4F08-EA4E-8724-FD83D0926352}" type="slidenum">
              <a:rPr lang="fr-FR" smtClean="0"/>
              <a:t>‹N°›</a:t>
            </a:fld>
            <a:endParaRPr lang="fr-FR"/>
          </a:p>
        </p:txBody>
      </p:sp>
    </p:spTree>
    <p:extLst>
      <p:ext uri="{BB962C8B-B14F-4D97-AF65-F5344CB8AC3E}">
        <p14:creationId xmlns:p14="http://schemas.microsoft.com/office/powerpoint/2010/main" val="711375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8B4B4E-1D50-1BCE-5518-11DA830BC02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7BCEFC79-E8AD-9841-CDE0-A5C667CCE469}"/>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F12E076-FD38-9200-19A2-83A75D50C782}"/>
              </a:ext>
            </a:extLst>
          </p:cNvPr>
          <p:cNvSpPr>
            <a:spLocks noGrp="1"/>
          </p:cNvSpPr>
          <p:nvPr>
            <p:ph type="dt" sz="half" idx="10"/>
          </p:nvPr>
        </p:nvSpPr>
        <p:spPr/>
        <p:txBody>
          <a:bodyPr/>
          <a:lstStyle/>
          <a:p>
            <a:fld id="{5554B552-8EA1-9143-926E-0B3D52575299}" type="datetimeFigureOut">
              <a:rPr lang="fr-FR" smtClean="0"/>
              <a:t>05/10/2025</a:t>
            </a:fld>
            <a:endParaRPr lang="fr-FR"/>
          </a:p>
        </p:txBody>
      </p:sp>
      <p:sp>
        <p:nvSpPr>
          <p:cNvPr id="5" name="Espace réservé du pied de page 4">
            <a:extLst>
              <a:ext uri="{FF2B5EF4-FFF2-40B4-BE49-F238E27FC236}">
                <a16:creationId xmlns:a16="http://schemas.microsoft.com/office/drawing/2014/main" id="{8A151A0D-0BB1-8FBF-DB09-D6A66B755A7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971B7DE-3174-85AF-7603-87463C4F7038}"/>
              </a:ext>
            </a:extLst>
          </p:cNvPr>
          <p:cNvSpPr>
            <a:spLocks noGrp="1"/>
          </p:cNvSpPr>
          <p:nvPr>
            <p:ph type="sldNum" sz="quarter" idx="12"/>
          </p:nvPr>
        </p:nvSpPr>
        <p:spPr/>
        <p:txBody>
          <a:bodyPr/>
          <a:lstStyle/>
          <a:p>
            <a:fld id="{A88967DD-4F08-EA4E-8724-FD83D0926352}" type="slidenum">
              <a:rPr lang="fr-FR" smtClean="0"/>
              <a:t>‹N°›</a:t>
            </a:fld>
            <a:endParaRPr lang="fr-FR"/>
          </a:p>
        </p:txBody>
      </p:sp>
    </p:spTree>
    <p:extLst>
      <p:ext uri="{BB962C8B-B14F-4D97-AF65-F5344CB8AC3E}">
        <p14:creationId xmlns:p14="http://schemas.microsoft.com/office/powerpoint/2010/main" val="20407501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82CFC700-4702-15D6-F9FD-F0EC9B0D959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96607FF9-6950-5E53-ED16-A7A3BE56786A}"/>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8F040AF-1053-E0EF-7ADE-94490057A17B}"/>
              </a:ext>
            </a:extLst>
          </p:cNvPr>
          <p:cNvSpPr>
            <a:spLocks noGrp="1"/>
          </p:cNvSpPr>
          <p:nvPr>
            <p:ph type="dt" sz="half" idx="10"/>
          </p:nvPr>
        </p:nvSpPr>
        <p:spPr/>
        <p:txBody>
          <a:bodyPr/>
          <a:lstStyle/>
          <a:p>
            <a:fld id="{5554B552-8EA1-9143-926E-0B3D52575299}" type="datetimeFigureOut">
              <a:rPr lang="fr-FR" smtClean="0"/>
              <a:t>05/10/2025</a:t>
            </a:fld>
            <a:endParaRPr lang="fr-FR"/>
          </a:p>
        </p:txBody>
      </p:sp>
      <p:sp>
        <p:nvSpPr>
          <p:cNvPr id="5" name="Espace réservé du pied de page 4">
            <a:extLst>
              <a:ext uri="{FF2B5EF4-FFF2-40B4-BE49-F238E27FC236}">
                <a16:creationId xmlns:a16="http://schemas.microsoft.com/office/drawing/2014/main" id="{6CE7D66D-8175-4733-D521-5BE73D67B72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7CD6B43-567B-1BF3-73E3-9708AD3FE3FF}"/>
              </a:ext>
            </a:extLst>
          </p:cNvPr>
          <p:cNvSpPr>
            <a:spLocks noGrp="1"/>
          </p:cNvSpPr>
          <p:nvPr>
            <p:ph type="sldNum" sz="quarter" idx="12"/>
          </p:nvPr>
        </p:nvSpPr>
        <p:spPr/>
        <p:txBody>
          <a:bodyPr/>
          <a:lstStyle/>
          <a:p>
            <a:fld id="{A88967DD-4F08-EA4E-8724-FD83D0926352}" type="slidenum">
              <a:rPr lang="fr-FR" smtClean="0"/>
              <a:t>‹N°›</a:t>
            </a:fld>
            <a:endParaRPr lang="fr-FR"/>
          </a:p>
        </p:txBody>
      </p:sp>
    </p:spTree>
    <p:extLst>
      <p:ext uri="{BB962C8B-B14F-4D97-AF65-F5344CB8AC3E}">
        <p14:creationId xmlns:p14="http://schemas.microsoft.com/office/powerpoint/2010/main" val="19994298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EEC05328-17C6-CF5E-32E3-48AAD1BF279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0CBB3199-9A1F-F557-D252-3138C1592DF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B9EF359-7243-9085-7EEE-A4A6391F4E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54B552-8EA1-9143-926E-0B3D52575299}" type="datetimeFigureOut">
              <a:rPr lang="fr-FR" smtClean="0"/>
              <a:t>05/10/2025</a:t>
            </a:fld>
            <a:endParaRPr lang="fr-FR"/>
          </a:p>
        </p:txBody>
      </p:sp>
      <p:sp>
        <p:nvSpPr>
          <p:cNvPr id="5" name="Espace réservé du pied de page 4">
            <a:extLst>
              <a:ext uri="{FF2B5EF4-FFF2-40B4-BE49-F238E27FC236}">
                <a16:creationId xmlns:a16="http://schemas.microsoft.com/office/drawing/2014/main" id="{45CCB1A8-E9EB-C7EB-E155-AFD3B354DE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ED133BD8-444C-F81F-0DE3-E3E38B858E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8967DD-4F08-EA4E-8724-FD83D0926352}" type="slidenum">
              <a:rPr lang="fr-FR" smtClean="0"/>
              <a:t>‹N°›</a:t>
            </a:fld>
            <a:endParaRPr lang="fr-FR"/>
          </a:p>
        </p:txBody>
      </p:sp>
    </p:spTree>
    <p:extLst>
      <p:ext uri="{BB962C8B-B14F-4D97-AF65-F5344CB8AC3E}">
        <p14:creationId xmlns:p14="http://schemas.microsoft.com/office/powerpoint/2010/main" val="3210010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B3E92F-9D74-8318-787E-B78189E6AF3E}"/>
              </a:ext>
            </a:extLst>
          </p:cNvPr>
          <p:cNvSpPr>
            <a:spLocks noGrp="1"/>
          </p:cNvSpPr>
          <p:nvPr>
            <p:ph type="ctrTitle"/>
          </p:nvPr>
        </p:nvSpPr>
        <p:spPr>
          <a:xfrm>
            <a:off x="1524000" y="1122362"/>
            <a:ext cx="9144000" cy="2865977"/>
          </a:xfrm>
        </p:spPr>
        <p:txBody>
          <a:bodyPr/>
          <a:lstStyle/>
          <a:p>
            <a:r>
              <a:rPr lang="fr-FR" dirty="0"/>
              <a:t>Décrire n’est pas raconter</a:t>
            </a:r>
          </a:p>
        </p:txBody>
      </p:sp>
      <p:sp>
        <p:nvSpPr>
          <p:cNvPr id="3" name="Sous-titre 2">
            <a:extLst>
              <a:ext uri="{FF2B5EF4-FFF2-40B4-BE49-F238E27FC236}">
                <a16:creationId xmlns:a16="http://schemas.microsoft.com/office/drawing/2014/main" id="{52CBBC3A-0B4B-456B-7EE1-A104B0BA083B}"/>
              </a:ext>
            </a:extLst>
          </p:cNvPr>
          <p:cNvSpPr>
            <a:spLocks noGrp="1"/>
          </p:cNvSpPr>
          <p:nvPr>
            <p:ph type="subTitle" idx="1"/>
          </p:nvPr>
        </p:nvSpPr>
        <p:spPr/>
        <p:txBody>
          <a:bodyPr/>
          <a:lstStyle/>
          <a:p>
            <a:r>
              <a:rPr lang="fr-FR" dirty="0"/>
              <a:t> </a:t>
            </a:r>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996315"/>
            <a:ext cx="3234690" cy="1207770"/>
          </a:xfrm>
          <a:prstGeom prst="rect">
            <a:avLst/>
          </a:prstGeom>
          <a:noFill/>
        </p:spPr>
        <p:txBody>
          <a:bodyPr wrap="none" rtlCol="0">
            <a:spAutoFit/>
          </a:bodyPr>
          <a:lstStyle/>
          <a:p>
            <a:pPr algn="just"/>
            <a:r>
              <a:rPr lang="fr-FR" sz="18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t>
            </a:r>
            <a:r>
              <a:rPr lang="fr-FR" sz="1800" kern="12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Ansart</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a:t>
            </a:r>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Dégeorges</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713423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46DB69-31CA-858D-7F39-43E506DD625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FAC5CEE-C95B-9F22-5ED5-0F51F9AB7FFE}"/>
              </a:ext>
            </a:extLst>
          </p:cNvPr>
          <p:cNvSpPr>
            <a:spLocks noGrp="1"/>
          </p:cNvSpPr>
          <p:nvPr>
            <p:ph type="ctrTitle"/>
          </p:nvPr>
        </p:nvSpPr>
        <p:spPr/>
        <p:txBody>
          <a:bodyPr/>
          <a:lstStyle/>
          <a:p>
            <a:r>
              <a:rPr lang="fr-FR" dirty="0"/>
              <a:t>Décrire n’est pas raconter</a:t>
            </a:r>
          </a:p>
        </p:txBody>
      </p:sp>
      <p:sp>
        <p:nvSpPr>
          <p:cNvPr id="3" name="Sous-titre 2">
            <a:extLst>
              <a:ext uri="{FF2B5EF4-FFF2-40B4-BE49-F238E27FC236}">
                <a16:creationId xmlns:a16="http://schemas.microsoft.com/office/drawing/2014/main" id="{B2ED6373-7250-F4AA-9B20-05CD7BE65DE2}"/>
              </a:ext>
            </a:extLst>
          </p:cNvPr>
          <p:cNvSpPr>
            <a:spLocks noGrp="1"/>
          </p:cNvSpPr>
          <p:nvPr>
            <p:ph type="subTitle" idx="1"/>
          </p:nvPr>
        </p:nvSpPr>
        <p:spPr/>
        <p:txBody>
          <a:bodyPr/>
          <a:lstStyle/>
          <a:p>
            <a:r>
              <a:rPr lang="fr-FR" dirty="0"/>
              <a:t> </a:t>
            </a:r>
          </a:p>
        </p:txBody>
      </p:sp>
    </p:spTree>
    <p:extLst>
      <p:ext uri="{BB962C8B-B14F-4D97-AF65-F5344CB8AC3E}">
        <p14:creationId xmlns:p14="http://schemas.microsoft.com/office/powerpoint/2010/main" val="4063904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2AB027-3FB4-AE0A-93EB-0CDCB1A3773E}"/>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9826B0FD-0C6C-763B-0375-8D92A2A88DB4}"/>
              </a:ext>
            </a:extLst>
          </p:cNvPr>
          <p:cNvSpPr>
            <a:spLocks noGrp="1"/>
          </p:cNvSpPr>
          <p:nvPr>
            <p:ph idx="1"/>
          </p:nvPr>
        </p:nvSpPr>
        <p:spPr/>
        <p:txBody>
          <a:bodyPr/>
          <a:lstStyle/>
          <a:p>
            <a:pPr marL="0" indent="0">
              <a:buNone/>
            </a:pPr>
            <a:endParaRPr lang="fr-FR" dirty="0"/>
          </a:p>
          <a:p>
            <a:pPr marL="0" indent="0">
              <a:buNone/>
            </a:pPr>
            <a:endParaRPr lang="fr-FR" dirty="0"/>
          </a:p>
        </p:txBody>
      </p:sp>
      <p:pic>
        <p:nvPicPr>
          <p:cNvPr id="4" name="Image 3">
            <a:extLst>
              <a:ext uri="{FF2B5EF4-FFF2-40B4-BE49-F238E27FC236}">
                <a16:creationId xmlns:a16="http://schemas.microsoft.com/office/drawing/2014/main" id="{68465E5A-E0BB-26E9-D33F-FC7FCEA7B0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6776" y="2530859"/>
            <a:ext cx="4377622" cy="2313515"/>
          </a:xfrm>
          <a:prstGeom prst="rect">
            <a:avLst/>
          </a:prstGeom>
        </p:spPr>
      </p:pic>
      <p:pic>
        <p:nvPicPr>
          <p:cNvPr id="5" name="Image 4">
            <a:extLst>
              <a:ext uri="{FF2B5EF4-FFF2-40B4-BE49-F238E27FC236}">
                <a16:creationId xmlns:a16="http://schemas.microsoft.com/office/drawing/2014/main" id="{9EEA088B-9F7D-8E2C-9151-613B762738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97164" y="2530859"/>
            <a:ext cx="4477698" cy="2313515"/>
          </a:xfrm>
          <a:prstGeom prst="rect">
            <a:avLst/>
          </a:prstGeom>
        </p:spPr>
      </p:pic>
      <p:sp>
        <p:nvSpPr>
          <p:cNvPr id="6" name="Rectangle 5">
            <a:extLst>
              <a:ext uri="{FF2B5EF4-FFF2-40B4-BE49-F238E27FC236}">
                <a16:creationId xmlns:a16="http://schemas.microsoft.com/office/drawing/2014/main" id="{BF418601-04B0-09D9-DD10-B5EBD7C65FF3}"/>
              </a:ext>
            </a:extLst>
          </p:cNvPr>
          <p:cNvSpPr/>
          <p:nvPr/>
        </p:nvSpPr>
        <p:spPr>
          <a:xfrm>
            <a:off x="5585860" y="2667046"/>
            <a:ext cx="1904437" cy="20411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Tree>
    <p:extLst>
      <p:ext uri="{BB962C8B-B14F-4D97-AF65-F5344CB8AC3E}">
        <p14:creationId xmlns:p14="http://schemas.microsoft.com/office/powerpoint/2010/main" val="9438272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4E888F-1002-552B-7012-1D59AD95C3D7}"/>
              </a:ext>
            </a:extLst>
          </p:cNvPr>
          <p:cNvSpPr>
            <a:spLocks noGrp="1"/>
          </p:cNvSpPr>
          <p:nvPr>
            <p:ph type="title"/>
          </p:nvPr>
        </p:nvSpPr>
        <p:spPr/>
        <p:txBody>
          <a:bodyPr/>
          <a:lstStyle/>
          <a:p>
            <a:r>
              <a:rPr lang="fr-FR" dirty="0"/>
              <a:t> </a:t>
            </a:r>
          </a:p>
        </p:txBody>
      </p:sp>
      <p:pic>
        <p:nvPicPr>
          <p:cNvPr id="4" name="Espace réservé du contenu 3" descr="utoportrait en boîte – 🎨 Artistiquement parlant🖌️">
            <a:extLst>
              <a:ext uri="{FF2B5EF4-FFF2-40B4-BE49-F238E27FC236}">
                <a16:creationId xmlns:a16="http://schemas.microsoft.com/office/drawing/2014/main" id="{C643C9A7-DC58-B978-B925-57D03C21475A}"/>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3112851" y="1045655"/>
            <a:ext cx="6007670" cy="4907673"/>
          </a:xfrm>
          <a:prstGeom prst="rect">
            <a:avLst/>
          </a:prstGeom>
          <a:noFill/>
          <a:ln>
            <a:noFill/>
          </a:ln>
        </p:spPr>
      </p:pic>
    </p:spTree>
    <p:extLst>
      <p:ext uri="{BB962C8B-B14F-4D97-AF65-F5344CB8AC3E}">
        <p14:creationId xmlns:p14="http://schemas.microsoft.com/office/powerpoint/2010/main" val="32926222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DC7A5882-8156-9A5B-3D30-DDEBCBD271CE}"/>
              </a:ext>
            </a:extLst>
          </p:cNvPr>
          <p:cNvSpPr>
            <a:spLocks noGrp="1"/>
          </p:cNvSpPr>
          <p:nvPr>
            <p:ph type="title"/>
          </p:nvPr>
        </p:nvSpPr>
        <p:spPr/>
        <p:txBody>
          <a:bodyPr/>
          <a:lstStyle/>
          <a:p>
            <a:r>
              <a:rPr lang="fr-FR" dirty="0"/>
              <a:t> </a:t>
            </a:r>
          </a:p>
        </p:txBody>
      </p:sp>
      <p:sp>
        <p:nvSpPr>
          <p:cNvPr id="5" name="Espace réservé du contenu 4">
            <a:extLst>
              <a:ext uri="{FF2B5EF4-FFF2-40B4-BE49-F238E27FC236}">
                <a16:creationId xmlns:a16="http://schemas.microsoft.com/office/drawing/2014/main" id="{9F41CE84-A7B6-08E1-7FDF-CAE94E8E17BA}"/>
              </a:ext>
            </a:extLst>
          </p:cNvPr>
          <p:cNvSpPr>
            <a:spLocks noGrp="1"/>
          </p:cNvSpPr>
          <p:nvPr>
            <p:ph sz="half" idx="1"/>
          </p:nvPr>
        </p:nvSpPr>
        <p:spPr/>
        <p:txBody>
          <a:bodyPr>
            <a:normAutofit/>
          </a:bodyPr>
          <a:lstStyle/>
          <a:p>
            <a:pPr marL="0" indent="0" algn="just">
              <a:buNone/>
            </a:pPr>
            <a:endParaRPr lang="fr-FR" sz="20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endParaRPr>
          </a:p>
          <a:p>
            <a:pPr marL="0" indent="0" algn="just">
              <a:buNone/>
            </a:pPr>
            <a:endParaRPr lang="fr-FR" sz="2000" dirty="0">
              <a:solidFill>
                <a:srgbClr val="000000"/>
              </a:solidFill>
              <a:latin typeface="Times New Roman" panose="02020603050405020304" pitchFamily="18" charset="0"/>
              <a:ea typeface="Calibri" panose="020F0502020204030204" pitchFamily="34" charset="0"/>
              <a:cs typeface="Calibri" panose="020F0502020204030204" pitchFamily="34" charset="0"/>
            </a:endParaRPr>
          </a:p>
          <a:p>
            <a:pPr marL="0" indent="0" algn="just">
              <a:buNone/>
            </a:pPr>
            <a:endParaRPr lang="fr-FR" sz="20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endParaRPr>
          </a:p>
          <a:p>
            <a:pPr marL="0" indent="0" algn="just">
              <a:buNone/>
            </a:pPr>
            <a:endParaRPr lang="fr-FR" sz="2000" dirty="0">
              <a:solidFill>
                <a:srgbClr val="000000"/>
              </a:solidFill>
              <a:latin typeface="Times New Roman" panose="02020603050405020304" pitchFamily="18" charset="0"/>
              <a:ea typeface="Calibri" panose="020F0502020204030204" pitchFamily="34" charset="0"/>
              <a:cs typeface="Calibri" panose="020F0502020204030204" pitchFamily="34" charset="0"/>
            </a:endParaRPr>
          </a:p>
          <a:p>
            <a:pPr marL="0" indent="0" algn="just">
              <a:buNone/>
            </a:pPr>
            <a:endParaRPr lang="fr-FR" sz="2000" dirty="0">
              <a:solidFill>
                <a:srgbClr val="000000"/>
              </a:solidFill>
              <a:latin typeface="Times New Roman" panose="02020603050405020304" pitchFamily="18" charset="0"/>
              <a:ea typeface="Calibri" panose="020F0502020204030204" pitchFamily="34" charset="0"/>
              <a:cs typeface="Calibri" panose="020F0502020204030204" pitchFamily="34" charset="0"/>
            </a:endParaRPr>
          </a:p>
          <a:p>
            <a:pPr marL="0" indent="0" algn="just">
              <a:buNone/>
            </a:pPr>
            <a:endParaRPr lang="fr-FR" sz="2000" dirty="0">
              <a:solidFill>
                <a:srgbClr val="000000"/>
              </a:solidFill>
              <a:latin typeface="Times New Roman" panose="02020603050405020304" pitchFamily="18" charset="0"/>
              <a:ea typeface="Calibri" panose="020F0502020204030204" pitchFamily="34" charset="0"/>
              <a:cs typeface="Calibri" panose="020F0502020204030204" pitchFamily="34" charset="0"/>
            </a:endParaRPr>
          </a:p>
          <a:p>
            <a:pPr marL="0" indent="0" algn="just">
              <a:buNone/>
            </a:pPr>
            <a:r>
              <a:rPr lang="fr-FR" sz="20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L’homme apporte un tabouret. Il va mettre un tableau au mur. Il plante le clou et il accroche le tableau. </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000" kern="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Mais sur le tableau il voit une tour penchée. Alors il ne sait pas quoi faire. À la fin, il penche le tableau pour que la tour paraisse droite.</a:t>
            </a:r>
            <a:r>
              <a:rPr lang="fr-FR" sz="2000" dirty="0">
                <a:effectLst/>
              </a:rPr>
              <a:t> </a:t>
            </a:r>
            <a:endParaRPr lang="fr-FR" sz="2000" dirty="0"/>
          </a:p>
        </p:txBody>
      </p:sp>
      <p:sp>
        <p:nvSpPr>
          <p:cNvPr id="6" name="Espace réservé du contenu 5">
            <a:extLst>
              <a:ext uri="{FF2B5EF4-FFF2-40B4-BE49-F238E27FC236}">
                <a16:creationId xmlns:a16="http://schemas.microsoft.com/office/drawing/2014/main" id="{715B0905-FF6A-C332-D1C3-BF37C10CF857}"/>
              </a:ext>
            </a:extLst>
          </p:cNvPr>
          <p:cNvSpPr>
            <a:spLocks noGrp="1"/>
          </p:cNvSpPr>
          <p:nvPr>
            <p:ph sz="half" idx="2"/>
          </p:nvPr>
        </p:nvSpPr>
        <p:spPr/>
        <p:txBody>
          <a:bodyPr/>
          <a:lstStyle/>
          <a:p>
            <a:pPr marL="0" indent="0">
              <a:buNone/>
            </a:pP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L’homme a la barbe et une moustache brunes et il a une chemise blanche et des yeux ronds et il a les mains levées et il a peur. </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pic>
        <p:nvPicPr>
          <p:cNvPr id="7" name="Espace réservé du contenu 3" descr="utoportrait en boîte – 🎨 Artistiquement parlant🖌️">
            <a:extLst>
              <a:ext uri="{FF2B5EF4-FFF2-40B4-BE49-F238E27FC236}">
                <a16:creationId xmlns:a16="http://schemas.microsoft.com/office/drawing/2014/main" id="{BFE10B6C-BF42-BEAD-8CA8-EDC15C5DF02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3687" y="1690688"/>
            <a:ext cx="2797542" cy="2285315"/>
          </a:xfrm>
          <a:prstGeom prst="rect">
            <a:avLst/>
          </a:prstGeom>
          <a:noFill/>
          <a:ln>
            <a:noFill/>
          </a:ln>
        </p:spPr>
      </p:pic>
      <p:pic>
        <p:nvPicPr>
          <p:cNvPr id="8" name="Image 7">
            <a:extLst>
              <a:ext uri="{FF2B5EF4-FFF2-40B4-BE49-F238E27FC236}">
                <a16:creationId xmlns:a16="http://schemas.microsoft.com/office/drawing/2014/main" id="{7AC515A1-9F1C-5FB2-64DA-C40A90927A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9581" y="1997336"/>
            <a:ext cx="2954751" cy="1561547"/>
          </a:xfrm>
          <a:prstGeom prst="rect">
            <a:avLst/>
          </a:prstGeom>
        </p:spPr>
      </p:pic>
      <p:pic>
        <p:nvPicPr>
          <p:cNvPr id="9" name="Image 8">
            <a:extLst>
              <a:ext uri="{FF2B5EF4-FFF2-40B4-BE49-F238E27FC236}">
                <a16:creationId xmlns:a16="http://schemas.microsoft.com/office/drawing/2014/main" id="{8ADBA44E-FF87-B163-3BCB-87A6D0EC069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26334" y="2014786"/>
            <a:ext cx="2954751" cy="1526646"/>
          </a:xfrm>
          <a:prstGeom prst="rect">
            <a:avLst/>
          </a:prstGeom>
        </p:spPr>
      </p:pic>
      <p:sp>
        <p:nvSpPr>
          <p:cNvPr id="10" name="Rectangle 9">
            <a:extLst>
              <a:ext uri="{FF2B5EF4-FFF2-40B4-BE49-F238E27FC236}">
                <a16:creationId xmlns:a16="http://schemas.microsoft.com/office/drawing/2014/main" id="{247464A7-B26F-75FB-4112-659CAD67E296}"/>
              </a:ext>
            </a:extLst>
          </p:cNvPr>
          <p:cNvSpPr/>
          <p:nvPr/>
        </p:nvSpPr>
        <p:spPr>
          <a:xfrm>
            <a:off x="3926732" y="2064482"/>
            <a:ext cx="1227281" cy="13645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Tree>
    <p:extLst>
      <p:ext uri="{BB962C8B-B14F-4D97-AF65-F5344CB8AC3E}">
        <p14:creationId xmlns:p14="http://schemas.microsoft.com/office/powerpoint/2010/main" val="3314543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DB7B0-EA30-8D28-8718-3DCE3D3FE89C}"/>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38B30DCF-285A-5912-3EF8-3AD2A43072FC}"/>
              </a:ext>
            </a:extLst>
          </p:cNvPr>
          <p:cNvSpPr>
            <a:spLocks noGrp="1"/>
          </p:cNvSpPr>
          <p:nvPr>
            <p:ph type="title"/>
          </p:nvPr>
        </p:nvSpPr>
        <p:spPr>
          <a:xfrm>
            <a:off x="838200" y="365125"/>
            <a:ext cx="10515600" cy="549275"/>
          </a:xfrm>
        </p:spPr>
        <p:txBody>
          <a:bodyPr>
            <a:normAutofit fontScale="90000"/>
          </a:bodyPr>
          <a:lstStyle/>
          <a:p>
            <a:r>
              <a:rPr lang="fr-FR" dirty="0"/>
              <a:t> </a:t>
            </a:r>
          </a:p>
        </p:txBody>
      </p:sp>
      <p:sp>
        <p:nvSpPr>
          <p:cNvPr id="5" name="Espace réservé du contenu 4">
            <a:extLst>
              <a:ext uri="{FF2B5EF4-FFF2-40B4-BE49-F238E27FC236}">
                <a16:creationId xmlns:a16="http://schemas.microsoft.com/office/drawing/2014/main" id="{89D65F32-20DB-317F-D55B-80BF4884FA04}"/>
              </a:ext>
            </a:extLst>
          </p:cNvPr>
          <p:cNvSpPr>
            <a:spLocks noGrp="1"/>
          </p:cNvSpPr>
          <p:nvPr>
            <p:ph sz="half" idx="1"/>
          </p:nvPr>
        </p:nvSpPr>
        <p:spPr/>
        <p:txBody>
          <a:bodyPr>
            <a:normAutofit/>
          </a:bodyPr>
          <a:lstStyle/>
          <a:p>
            <a:pPr marL="0" indent="0" algn="just">
              <a:buNone/>
            </a:pPr>
            <a:endParaRPr lang="fr-FR" sz="20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endParaRPr>
          </a:p>
          <a:p>
            <a:pPr marL="0" indent="0" algn="just">
              <a:buNone/>
            </a:pPr>
            <a:endParaRPr lang="fr-FR" sz="2000" dirty="0">
              <a:solidFill>
                <a:srgbClr val="000000"/>
              </a:solidFill>
              <a:latin typeface="Times New Roman" panose="02020603050405020304" pitchFamily="18" charset="0"/>
              <a:ea typeface="Calibri" panose="020F0502020204030204" pitchFamily="34" charset="0"/>
              <a:cs typeface="Calibri" panose="020F0502020204030204" pitchFamily="34" charset="0"/>
            </a:endParaRPr>
          </a:p>
          <a:p>
            <a:pPr marL="0" indent="0" algn="just">
              <a:buNone/>
            </a:pPr>
            <a:endParaRPr lang="fr-FR" sz="2000" dirty="0">
              <a:solidFill>
                <a:srgbClr val="000000"/>
              </a:solidFill>
              <a:latin typeface="Times New Roman" panose="02020603050405020304" pitchFamily="18" charset="0"/>
              <a:ea typeface="Calibri" panose="020F0502020204030204" pitchFamily="34" charset="0"/>
              <a:cs typeface="Calibri" panose="020F0502020204030204" pitchFamily="34" charset="0"/>
            </a:endParaRPr>
          </a:p>
          <a:p>
            <a:pPr marL="0" indent="0" algn="just">
              <a:spcBef>
                <a:spcPts val="0"/>
              </a:spcBef>
              <a:buNone/>
            </a:pPr>
            <a:r>
              <a:rPr lang="fr-FR" sz="2000" dirty="0">
                <a:solidFill>
                  <a:srgbClr val="00B050"/>
                </a:solidFill>
                <a:effectLst/>
                <a:latin typeface="Times New Roman" panose="02020603050405020304" pitchFamily="18" charset="0"/>
                <a:ea typeface="Calibri" panose="020F0502020204030204" pitchFamily="34" charset="0"/>
                <a:cs typeface="Calibri" panose="020F0502020204030204" pitchFamily="34" charset="0"/>
              </a:rPr>
              <a:t>L’homme</a:t>
            </a:r>
            <a:r>
              <a:rPr lang="fr-FR" sz="20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 </a:t>
            </a:r>
            <a:r>
              <a:rPr lang="fr-FR" sz="2000"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apporte un tabouret</a:t>
            </a:r>
            <a:r>
              <a:rPr lang="fr-FR" sz="20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a:t>
            </a:r>
            <a:endParaRPr lang="fr-FR" sz="2000" dirty="0">
              <a:solidFill>
                <a:srgbClr val="000000"/>
              </a:solidFill>
              <a:latin typeface="Times New Roman" panose="02020603050405020304" pitchFamily="18" charset="0"/>
              <a:ea typeface="Calibri" panose="020F0502020204030204" pitchFamily="34" charset="0"/>
              <a:cs typeface="Calibri" panose="020F0502020204030204" pitchFamily="34" charset="0"/>
            </a:endParaRPr>
          </a:p>
          <a:p>
            <a:pPr marL="0" indent="0" algn="just">
              <a:spcBef>
                <a:spcPts val="0"/>
              </a:spcBef>
              <a:buNone/>
            </a:pPr>
            <a:r>
              <a:rPr lang="fr-FR" sz="2000" dirty="0">
                <a:solidFill>
                  <a:srgbClr val="00B050"/>
                </a:solidFill>
                <a:effectLst/>
                <a:latin typeface="Times New Roman" panose="02020603050405020304" pitchFamily="18" charset="0"/>
                <a:ea typeface="Calibri" panose="020F0502020204030204" pitchFamily="34" charset="0"/>
                <a:cs typeface="Calibri" panose="020F0502020204030204" pitchFamily="34" charset="0"/>
              </a:rPr>
              <a:t>Il</a:t>
            </a:r>
            <a:r>
              <a:rPr lang="fr-FR" sz="20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 </a:t>
            </a:r>
            <a:r>
              <a:rPr lang="fr-FR" sz="2000"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va mettre un tableau au mur</a:t>
            </a:r>
            <a:r>
              <a:rPr lang="fr-FR" sz="20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a:t>
            </a:r>
          </a:p>
          <a:p>
            <a:pPr marL="0" indent="0" algn="just">
              <a:spcBef>
                <a:spcPts val="0"/>
              </a:spcBef>
              <a:buNone/>
            </a:pPr>
            <a:r>
              <a:rPr lang="fr-FR" sz="2000" dirty="0">
                <a:solidFill>
                  <a:srgbClr val="00B050"/>
                </a:solidFill>
                <a:effectLst/>
                <a:latin typeface="Times New Roman" panose="02020603050405020304" pitchFamily="18" charset="0"/>
                <a:ea typeface="Calibri" panose="020F0502020204030204" pitchFamily="34" charset="0"/>
                <a:cs typeface="Calibri" panose="020F0502020204030204" pitchFamily="34" charset="0"/>
              </a:rPr>
              <a:t>Il</a:t>
            </a:r>
            <a:r>
              <a:rPr lang="fr-FR" sz="20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 </a:t>
            </a:r>
            <a:r>
              <a:rPr lang="fr-FR" sz="2000"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plante le clou </a:t>
            </a:r>
          </a:p>
          <a:p>
            <a:pPr marL="0" indent="0" algn="just">
              <a:spcBef>
                <a:spcPts val="0"/>
              </a:spcBef>
              <a:buNone/>
            </a:pPr>
            <a:r>
              <a:rPr lang="fr-FR" sz="20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et </a:t>
            </a:r>
            <a:r>
              <a:rPr lang="fr-FR" sz="2000" dirty="0">
                <a:solidFill>
                  <a:srgbClr val="00B050"/>
                </a:solidFill>
                <a:effectLst/>
                <a:latin typeface="Times New Roman" panose="02020603050405020304" pitchFamily="18" charset="0"/>
                <a:ea typeface="Calibri" panose="020F0502020204030204" pitchFamily="34" charset="0"/>
                <a:cs typeface="Calibri" panose="020F0502020204030204" pitchFamily="34" charset="0"/>
              </a:rPr>
              <a:t>il </a:t>
            </a:r>
            <a:r>
              <a:rPr lang="fr-FR" sz="20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a:t>
            </a:r>
            <a:r>
              <a:rPr lang="fr-FR" sz="2000"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accroche le tableau</a:t>
            </a:r>
            <a:r>
              <a:rPr lang="fr-FR" sz="20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a:t>
            </a:r>
          </a:p>
          <a:p>
            <a:pPr marL="0" indent="0" algn="just">
              <a:spcBef>
                <a:spcPts val="0"/>
              </a:spcBef>
              <a:buNone/>
            </a:pP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2000" kern="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Mais </a:t>
            </a:r>
            <a:r>
              <a:rPr lang="fr-FR" sz="2000" kern="0" dirty="0">
                <a:solidFill>
                  <a:schemeClr val="accent2"/>
                </a:solidFill>
                <a:effectLst/>
                <a:latin typeface="Times New Roman" panose="02020603050405020304" pitchFamily="18" charset="0"/>
                <a:ea typeface="Calibri" panose="020F0502020204030204" pitchFamily="34" charset="0"/>
                <a:cs typeface="Calibri" panose="020F0502020204030204" pitchFamily="34" charset="0"/>
              </a:rPr>
              <a:t>sur le tableau </a:t>
            </a:r>
            <a:r>
              <a:rPr lang="fr-FR" sz="2000" kern="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a:t>
            </a:r>
            <a:r>
              <a:rPr lang="fr-FR" sz="2000" kern="0" dirty="0">
                <a:solidFill>
                  <a:srgbClr val="00B050"/>
                </a:solidFill>
                <a:effectLst/>
                <a:latin typeface="Times New Roman" panose="02020603050405020304" pitchFamily="18" charset="0"/>
                <a:ea typeface="Calibri" panose="020F0502020204030204" pitchFamily="34" charset="0"/>
                <a:cs typeface="Calibri" panose="020F0502020204030204" pitchFamily="34" charset="0"/>
              </a:rPr>
              <a:t>il</a:t>
            </a:r>
            <a:r>
              <a:rPr lang="fr-FR" sz="2000" kern="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 </a:t>
            </a:r>
            <a:r>
              <a:rPr lang="fr-FR" sz="2000" kern="0"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voit une tour penchée</a:t>
            </a:r>
            <a:r>
              <a:rPr lang="fr-FR" sz="2000" kern="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a:t>
            </a:r>
            <a:r>
              <a:rPr lang="fr-FR" sz="2000" kern="0" dirty="0">
                <a:solidFill>
                  <a:schemeClr val="accent2"/>
                </a:solidFill>
                <a:effectLst/>
                <a:latin typeface="Times New Roman" panose="02020603050405020304" pitchFamily="18" charset="0"/>
                <a:ea typeface="Calibri" panose="020F0502020204030204" pitchFamily="34" charset="0"/>
                <a:cs typeface="Calibri" panose="020F0502020204030204" pitchFamily="34" charset="0"/>
              </a:rPr>
              <a:t>Alors</a:t>
            </a:r>
            <a:r>
              <a:rPr lang="fr-FR" sz="2000" kern="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 </a:t>
            </a:r>
            <a:r>
              <a:rPr lang="fr-FR" sz="2000" kern="0" dirty="0">
                <a:solidFill>
                  <a:srgbClr val="00B050"/>
                </a:solidFill>
                <a:effectLst/>
                <a:latin typeface="Times New Roman" panose="02020603050405020304" pitchFamily="18" charset="0"/>
                <a:ea typeface="Calibri" panose="020F0502020204030204" pitchFamily="34" charset="0"/>
                <a:cs typeface="Calibri" panose="020F0502020204030204" pitchFamily="34" charset="0"/>
              </a:rPr>
              <a:t>il</a:t>
            </a:r>
            <a:r>
              <a:rPr lang="fr-FR" sz="2000" kern="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 </a:t>
            </a:r>
            <a:r>
              <a:rPr lang="fr-FR" sz="2000" kern="0"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ne sait pas quoi faire</a:t>
            </a:r>
            <a:r>
              <a:rPr lang="fr-FR" sz="2000" kern="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a:t>
            </a:r>
          </a:p>
          <a:p>
            <a:pPr marL="0" indent="0" algn="just">
              <a:spcBef>
                <a:spcPts val="0"/>
              </a:spcBef>
              <a:buNone/>
            </a:pPr>
            <a:r>
              <a:rPr lang="fr-FR" sz="2000" kern="0" dirty="0">
                <a:solidFill>
                  <a:schemeClr val="accent2"/>
                </a:solidFill>
                <a:effectLst/>
                <a:latin typeface="Times New Roman" panose="02020603050405020304" pitchFamily="18" charset="0"/>
                <a:ea typeface="Calibri" panose="020F0502020204030204" pitchFamily="34" charset="0"/>
                <a:cs typeface="Calibri" panose="020F0502020204030204" pitchFamily="34" charset="0"/>
              </a:rPr>
              <a:t>À la fin, </a:t>
            </a:r>
            <a:r>
              <a:rPr lang="fr-FR" sz="2000" kern="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a:t>
            </a:r>
            <a:r>
              <a:rPr lang="fr-FR" sz="2000" kern="0" dirty="0">
                <a:solidFill>
                  <a:srgbClr val="00B050"/>
                </a:solidFill>
                <a:effectLst/>
                <a:latin typeface="Times New Roman" panose="02020603050405020304" pitchFamily="18" charset="0"/>
                <a:ea typeface="Calibri" panose="020F0502020204030204" pitchFamily="34" charset="0"/>
                <a:cs typeface="Calibri" panose="020F0502020204030204" pitchFamily="34" charset="0"/>
              </a:rPr>
              <a:t>il</a:t>
            </a:r>
            <a:r>
              <a:rPr lang="fr-FR" sz="2000" kern="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  </a:t>
            </a:r>
            <a:r>
              <a:rPr lang="fr-FR" sz="2000" kern="0"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penche le tableau </a:t>
            </a:r>
            <a:r>
              <a:rPr lang="fr-FR" sz="2000" kern="0" dirty="0">
                <a:effectLst/>
                <a:latin typeface="Times New Roman" panose="02020603050405020304" pitchFamily="18" charset="0"/>
                <a:ea typeface="Calibri" panose="020F0502020204030204" pitchFamily="34" charset="0"/>
                <a:cs typeface="Calibri" panose="020F0502020204030204" pitchFamily="34" charset="0"/>
              </a:rPr>
              <a:t>//</a:t>
            </a:r>
            <a:r>
              <a:rPr lang="fr-FR" sz="2000" kern="0"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 </a:t>
            </a:r>
            <a:r>
              <a:rPr lang="fr-FR" sz="2000" kern="0" dirty="0">
                <a:solidFill>
                  <a:schemeClr val="accent2"/>
                </a:solidFill>
                <a:effectLst/>
                <a:latin typeface="Times New Roman" panose="02020603050405020304" pitchFamily="18" charset="0"/>
                <a:ea typeface="Calibri" panose="020F0502020204030204" pitchFamily="34" charset="0"/>
                <a:cs typeface="Calibri" panose="020F0502020204030204" pitchFamily="34" charset="0"/>
              </a:rPr>
              <a:t>pour que la tour paraisse droite</a:t>
            </a:r>
            <a:r>
              <a:rPr lang="fr-FR" sz="2000" kern="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a:t>
            </a:r>
            <a:r>
              <a:rPr lang="fr-FR" sz="2000" dirty="0">
                <a:effectLst/>
              </a:rPr>
              <a:t> </a:t>
            </a:r>
            <a:endParaRPr lang="fr-FR" sz="2000" dirty="0"/>
          </a:p>
        </p:txBody>
      </p:sp>
      <p:sp>
        <p:nvSpPr>
          <p:cNvPr id="6" name="Espace réservé du contenu 5">
            <a:extLst>
              <a:ext uri="{FF2B5EF4-FFF2-40B4-BE49-F238E27FC236}">
                <a16:creationId xmlns:a16="http://schemas.microsoft.com/office/drawing/2014/main" id="{38EB42F2-1743-3122-767B-3F31E318F355}"/>
              </a:ext>
            </a:extLst>
          </p:cNvPr>
          <p:cNvSpPr>
            <a:spLocks noGrp="1"/>
          </p:cNvSpPr>
          <p:nvPr>
            <p:ph sz="half" idx="2"/>
          </p:nvPr>
        </p:nvSpPr>
        <p:spPr/>
        <p:txBody>
          <a:bodyPr>
            <a:normAutofit/>
          </a:bodyPr>
          <a:lstStyle/>
          <a:p>
            <a:pPr marL="0" indent="0">
              <a:buNone/>
            </a:pP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spcBef>
                <a:spcPts val="0"/>
              </a:spcBef>
              <a:buNone/>
            </a:pPr>
            <a:r>
              <a:rPr lang="fr-FR" sz="20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L’homme</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 la barbe et une moustache brunes </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et </a:t>
            </a:r>
            <a:r>
              <a:rPr lang="fr-FR" sz="20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il</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 une chemise blanche et des yeux ronds </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et </a:t>
            </a:r>
            <a:r>
              <a:rPr lang="fr-FR" sz="20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il</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 les mains levées </a:t>
            </a:r>
          </a:p>
          <a:p>
            <a:pPr marL="0" indent="0">
              <a:spcBef>
                <a:spcPts val="0"/>
              </a:spcBef>
              <a:buNone/>
            </a:pP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et </a:t>
            </a:r>
            <a:r>
              <a:rPr lang="fr-FR" sz="20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il</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 peur</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5808158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D61D6-168B-E717-FBF5-5D8B2E3F95B4}"/>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556C5A9A-B6B0-55C0-F101-1192F2513D39}"/>
              </a:ext>
            </a:extLst>
          </p:cNvPr>
          <p:cNvSpPr>
            <a:spLocks noGrp="1"/>
          </p:cNvSpPr>
          <p:nvPr>
            <p:ph type="title"/>
          </p:nvPr>
        </p:nvSpPr>
        <p:spPr>
          <a:xfrm>
            <a:off x="838200" y="365125"/>
            <a:ext cx="10515600" cy="549275"/>
          </a:xfrm>
        </p:spPr>
        <p:txBody>
          <a:bodyPr>
            <a:normAutofit fontScale="90000"/>
          </a:bodyPr>
          <a:lstStyle/>
          <a:p>
            <a:r>
              <a:rPr lang="fr-FR" dirty="0"/>
              <a:t> </a:t>
            </a:r>
          </a:p>
        </p:txBody>
      </p:sp>
      <p:sp>
        <p:nvSpPr>
          <p:cNvPr id="5" name="Espace réservé du contenu 4">
            <a:extLst>
              <a:ext uri="{FF2B5EF4-FFF2-40B4-BE49-F238E27FC236}">
                <a16:creationId xmlns:a16="http://schemas.microsoft.com/office/drawing/2014/main" id="{8ACC3469-FF40-CC0E-A1A9-B09BB68E20FD}"/>
              </a:ext>
            </a:extLst>
          </p:cNvPr>
          <p:cNvSpPr>
            <a:spLocks noGrp="1"/>
          </p:cNvSpPr>
          <p:nvPr>
            <p:ph sz="half" idx="1"/>
          </p:nvPr>
        </p:nvSpPr>
        <p:spPr/>
        <p:txBody>
          <a:bodyPr>
            <a:normAutofit/>
          </a:bodyPr>
          <a:lstStyle/>
          <a:p>
            <a:pPr marL="0" indent="0" algn="just">
              <a:buNone/>
            </a:pPr>
            <a:endParaRPr lang="fr-FR" sz="20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endParaRPr>
          </a:p>
          <a:p>
            <a:pPr marL="0" indent="0" algn="just">
              <a:buNone/>
            </a:pPr>
            <a:endParaRPr lang="fr-FR" sz="2000" dirty="0">
              <a:solidFill>
                <a:srgbClr val="000000"/>
              </a:solidFill>
              <a:latin typeface="Times New Roman" panose="02020603050405020304" pitchFamily="18" charset="0"/>
              <a:ea typeface="Calibri" panose="020F0502020204030204" pitchFamily="34" charset="0"/>
              <a:cs typeface="Calibri" panose="020F0502020204030204" pitchFamily="34" charset="0"/>
            </a:endParaRPr>
          </a:p>
          <a:p>
            <a:pPr marL="0" indent="0" algn="just">
              <a:buNone/>
            </a:pPr>
            <a:endParaRPr lang="fr-FR" sz="2000" dirty="0">
              <a:solidFill>
                <a:srgbClr val="000000"/>
              </a:solidFill>
              <a:latin typeface="Times New Roman" panose="02020603050405020304" pitchFamily="18" charset="0"/>
              <a:ea typeface="Calibri" panose="020F0502020204030204" pitchFamily="34" charset="0"/>
              <a:cs typeface="Calibri" panose="020F0502020204030204" pitchFamily="34" charset="0"/>
            </a:endParaRPr>
          </a:p>
          <a:p>
            <a:pPr marL="0" indent="0" algn="just">
              <a:spcBef>
                <a:spcPts val="0"/>
              </a:spcBef>
              <a:buNone/>
            </a:pPr>
            <a:r>
              <a:rPr lang="fr-FR" sz="2000" dirty="0">
                <a:solidFill>
                  <a:srgbClr val="00B050"/>
                </a:solidFill>
                <a:effectLst/>
                <a:latin typeface="Times New Roman" panose="02020603050405020304" pitchFamily="18" charset="0"/>
                <a:ea typeface="Calibri" panose="020F0502020204030204" pitchFamily="34" charset="0"/>
                <a:cs typeface="Calibri" panose="020F0502020204030204" pitchFamily="34" charset="0"/>
              </a:rPr>
              <a:t>L’homme</a:t>
            </a:r>
            <a:r>
              <a:rPr lang="fr-FR" sz="20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 </a:t>
            </a:r>
            <a:r>
              <a:rPr lang="fr-FR" sz="2000"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apporte un tabouret</a:t>
            </a:r>
            <a:r>
              <a:rPr lang="fr-FR" sz="20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a:t>
            </a:r>
            <a:endParaRPr lang="fr-FR" sz="2000" dirty="0">
              <a:solidFill>
                <a:srgbClr val="000000"/>
              </a:solidFill>
              <a:latin typeface="Times New Roman" panose="02020603050405020304" pitchFamily="18" charset="0"/>
              <a:ea typeface="Calibri" panose="020F0502020204030204" pitchFamily="34" charset="0"/>
              <a:cs typeface="Calibri" panose="020F0502020204030204" pitchFamily="34" charset="0"/>
            </a:endParaRPr>
          </a:p>
          <a:p>
            <a:pPr marL="0" indent="0" algn="just">
              <a:spcBef>
                <a:spcPts val="0"/>
              </a:spcBef>
              <a:buNone/>
            </a:pPr>
            <a:r>
              <a:rPr lang="fr-FR" sz="2000" dirty="0">
                <a:solidFill>
                  <a:srgbClr val="00B050"/>
                </a:solidFill>
                <a:effectLst/>
                <a:latin typeface="Times New Roman" panose="02020603050405020304" pitchFamily="18" charset="0"/>
                <a:ea typeface="Calibri" panose="020F0502020204030204" pitchFamily="34" charset="0"/>
                <a:cs typeface="Calibri" panose="020F0502020204030204" pitchFamily="34" charset="0"/>
              </a:rPr>
              <a:t>Il</a:t>
            </a:r>
            <a:r>
              <a:rPr lang="fr-FR" sz="20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 </a:t>
            </a:r>
            <a:r>
              <a:rPr lang="fr-FR" sz="2000"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va mettre un tableau au mur</a:t>
            </a:r>
            <a:r>
              <a:rPr lang="fr-FR" sz="20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a:t>
            </a:r>
          </a:p>
          <a:p>
            <a:pPr marL="0" indent="0" algn="just">
              <a:spcBef>
                <a:spcPts val="0"/>
              </a:spcBef>
              <a:buNone/>
            </a:pPr>
            <a:r>
              <a:rPr lang="fr-FR" sz="2000" dirty="0">
                <a:solidFill>
                  <a:srgbClr val="00B050"/>
                </a:solidFill>
                <a:latin typeface="Times New Roman" panose="02020603050405020304" pitchFamily="18" charset="0"/>
                <a:ea typeface="Calibri" panose="020F0502020204030204" pitchFamily="34" charset="0"/>
                <a:cs typeface="Calibri" panose="020F0502020204030204" pitchFamily="34" charset="0"/>
              </a:rPr>
              <a:t>Notre bricoleur</a:t>
            </a:r>
            <a:r>
              <a:rPr lang="fr-FR" sz="20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 </a:t>
            </a:r>
            <a:r>
              <a:rPr lang="fr-FR" sz="2000"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plante le clou </a:t>
            </a:r>
            <a:r>
              <a:rPr lang="fr-FR" sz="20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et </a:t>
            </a:r>
            <a:r>
              <a:rPr lang="fr-FR" sz="2000"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accroche le tableau</a:t>
            </a:r>
            <a:r>
              <a:rPr lang="fr-FR" sz="20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a:t>
            </a:r>
          </a:p>
          <a:p>
            <a:pPr marL="0" indent="0" algn="just">
              <a:spcBef>
                <a:spcPts val="0"/>
              </a:spcBef>
              <a:buNone/>
            </a:pP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2000" kern="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Mais </a:t>
            </a:r>
            <a:r>
              <a:rPr lang="fr-FR" sz="2000" kern="0" dirty="0">
                <a:solidFill>
                  <a:schemeClr val="accent2"/>
                </a:solidFill>
                <a:effectLst/>
                <a:latin typeface="Times New Roman" panose="02020603050405020304" pitchFamily="18" charset="0"/>
                <a:ea typeface="Calibri" panose="020F0502020204030204" pitchFamily="34" charset="0"/>
                <a:cs typeface="Calibri" panose="020F0502020204030204" pitchFamily="34" charset="0"/>
              </a:rPr>
              <a:t>sur le tableau </a:t>
            </a:r>
            <a:r>
              <a:rPr lang="fr-FR" sz="2000" kern="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a:t>
            </a:r>
            <a:r>
              <a:rPr lang="fr-FR" sz="2000" kern="0" dirty="0">
                <a:solidFill>
                  <a:srgbClr val="00B050"/>
                </a:solidFill>
                <a:effectLst/>
                <a:latin typeface="Times New Roman" panose="02020603050405020304" pitchFamily="18" charset="0"/>
                <a:ea typeface="Calibri" panose="020F0502020204030204" pitchFamily="34" charset="0"/>
                <a:cs typeface="Calibri" panose="020F0502020204030204" pitchFamily="34" charset="0"/>
              </a:rPr>
              <a:t>il</a:t>
            </a:r>
            <a:r>
              <a:rPr lang="fr-FR" sz="2000" kern="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 </a:t>
            </a:r>
            <a:r>
              <a:rPr lang="fr-FR" sz="2000" kern="0"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voit une tour penchée</a:t>
            </a:r>
            <a:r>
              <a:rPr lang="fr-FR" sz="2000" kern="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a:t>
            </a:r>
            <a:r>
              <a:rPr lang="fr-FR" sz="2000" kern="0" dirty="0">
                <a:solidFill>
                  <a:schemeClr val="accent2"/>
                </a:solidFill>
                <a:effectLst/>
                <a:latin typeface="Times New Roman" panose="02020603050405020304" pitchFamily="18" charset="0"/>
                <a:ea typeface="Calibri" panose="020F0502020204030204" pitchFamily="34" charset="0"/>
                <a:cs typeface="Calibri" panose="020F0502020204030204" pitchFamily="34" charset="0"/>
              </a:rPr>
              <a:t>Alors</a:t>
            </a:r>
            <a:r>
              <a:rPr lang="fr-FR" sz="2000" kern="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 </a:t>
            </a:r>
            <a:r>
              <a:rPr lang="fr-FR" sz="2000" kern="0" dirty="0">
                <a:solidFill>
                  <a:srgbClr val="00B050"/>
                </a:solidFill>
                <a:latin typeface="Times New Roman" panose="02020603050405020304" pitchFamily="18" charset="0"/>
                <a:ea typeface="Calibri" panose="020F0502020204030204" pitchFamily="34" charset="0"/>
                <a:cs typeface="Calibri" panose="020F0502020204030204" pitchFamily="34" charset="0"/>
              </a:rPr>
              <a:t>l’amateur d’art</a:t>
            </a:r>
            <a:r>
              <a:rPr lang="fr-FR" sz="2000" kern="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 </a:t>
            </a:r>
            <a:r>
              <a:rPr lang="fr-FR" sz="2000" kern="0"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ne sait pas quoi faire</a:t>
            </a:r>
            <a:r>
              <a:rPr lang="fr-FR" sz="2000" kern="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a:t>
            </a:r>
          </a:p>
          <a:p>
            <a:pPr marL="0" indent="0" algn="just">
              <a:spcBef>
                <a:spcPts val="0"/>
              </a:spcBef>
              <a:buNone/>
            </a:pPr>
            <a:r>
              <a:rPr lang="fr-FR" sz="2000" kern="0" dirty="0">
                <a:solidFill>
                  <a:schemeClr val="accent2"/>
                </a:solidFill>
                <a:effectLst/>
                <a:latin typeface="Times New Roman" panose="02020603050405020304" pitchFamily="18" charset="0"/>
                <a:ea typeface="Calibri" panose="020F0502020204030204" pitchFamily="34" charset="0"/>
                <a:cs typeface="Calibri" panose="020F0502020204030204" pitchFamily="34" charset="0"/>
              </a:rPr>
              <a:t>À la fin, </a:t>
            </a:r>
            <a:r>
              <a:rPr lang="fr-FR" sz="2000" kern="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a:t>
            </a:r>
            <a:r>
              <a:rPr lang="fr-FR" sz="2000" kern="0" dirty="0">
                <a:solidFill>
                  <a:srgbClr val="00B050"/>
                </a:solidFill>
                <a:effectLst/>
                <a:latin typeface="Times New Roman" panose="02020603050405020304" pitchFamily="18" charset="0"/>
                <a:ea typeface="Calibri" panose="020F0502020204030204" pitchFamily="34" charset="0"/>
                <a:cs typeface="Calibri" panose="020F0502020204030204" pitchFamily="34" charset="0"/>
              </a:rPr>
              <a:t>il</a:t>
            </a:r>
            <a:r>
              <a:rPr lang="fr-FR" sz="2000" kern="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  </a:t>
            </a:r>
            <a:r>
              <a:rPr lang="fr-FR" sz="2000" kern="0"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penche le tableau </a:t>
            </a:r>
            <a:r>
              <a:rPr lang="fr-FR" sz="2000" kern="0" dirty="0">
                <a:effectLst/>
                <a:latin typeface="Times New Roman" panose="02020603050405020304" pitchFamily="18" charset="0"/>
                <a:ea typeface="Calibri" panose="020F0502020204030204" pitchFamily="34" charset="0"/>
                <a:cs typeface="Calibri" panose="020F0502020204030204" pitchFamily="34" charset="0"/>
              </a:rPr>
              <a:t>//</a:t>
            </a:r>
            <a:r>
              <a:rPr lang="fr-FR" sz="2000" kern="0"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 </a:t>
            </a:r>
            <a:r>
              <a:rPr lang="fr-FR" sz="2000" kern="0" dirty="0">
                <a:solidFill>
                  <a:schemeClr val="accent2"/>
                </a:solidFill>
                <a:effectLst/>
                <a:latin typeface="Times New Roman" panose="02020603050405020304" pitchFamily="18" charset="0"/>
                <a:ea typeface="Calibri" panose="020F0502020204030204" pitchFamily="34" charset="0"/>
                <a:cs typeface="Calibri" panose="020F0502020204030204" pitchFamily="34" charset="0"/>
              </a:rPr>
              <a:t>pour que la tour paraisse droite</a:t>
            </a:r>
            <a:r>
              <a:rPr lang="fr-FR" sz="2000" kern="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a:t>
            </a:r>
            <a:r>
              <a:rPr lang="fr-FR" sz="2000" dirty="0">
                <a:effectLst/>
              </a:rPr>
              <a:t> </a:t>
            </a:r>
            <a:endParaRPr lang="fr-FR" sz="2000" dirty="0"/>
          </a:p>
        </p:txBody>
      </p:sp>
      <p:sp>
        <p:nvSpPr>
          <p:cNvPr id="6" name="Espace réservé du contenu 5">
            <a:extLst>
              <a:ext uri="{FF2B5EF4-FFF2-40B4-BE49-F238E27FC236}">
                <a16:creationId xmlns:a16="http://schemas.microsoft.com/office/drawing/2014/main" id="{341F8760-B6AB-DC6E-1CD7-A1652530B2D4}"/>
              </a:ext>
            </a:extLst>
          </p:cNvPr>
          <p:cNvSpPr>
            <a:spLocks noGrp="1"/>
          </p:cNvSpPr>
          <p:nvPr>
            <p:ph sz="half" idx="2"/>
          </p:nvPr>
        </p:nvSpPr>
        <p:spPr/>
        <p:txBody>
          <a:bodyPr>
            <a:normAutofit/>
          </a:bodyPr>
          <a:lstStyle/>
          <a:p>
            <a:pPr marL="0" indent="0">
              <a:buNone/>
            </a:pP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6102131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33B68-F1D7-663C-74CE-B3B6CC6EBF67}"/>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7228B6E5-AF6F-0AF8-5588-38C288C6C4FE}"/>
              </a:ext>
            </a:extLst>
          </p:cNvPr>
          <p:cNvSpPr>
            <a:spLocks noGrp="1"/>
          </p:cNvSpPr>
          <p:nvPr>
            <p:ph type="title"/>
          </p:nvPr>
        </p:nvSpPr>
        <p:spPr>
          <a:xfrm>
            <a:off x="838200" y="365125"/>
            <a:ext cx="10515600" cy="549275"/>
          </a:xfrm>
        </p:spPr>
        <p:txBody>
          <a:bodyPr>
            <a:normAutofit fontScale="90000"/>
          </a:bodyPr>
          <a:lstStyle/>
          <a:p>
            <a:r>
              <a:rPr lang="fr-FR" dirty="0"/>
              <a:t> </a:t>
            </a:r>
          </a:p>
        </p:txBody>
      </p:sp>
      <p:sp>
        <p:nvSpPr>
          <p:cNvPr id="5" name="Espace réservé du contenu 4">
            <a:extLst>
              <a:ext uri="{FF2B5EF4-FFF2-40B4-BE49-F238E27FC236}">
                <a16:creationId xmlns:a16="http://schemas.microsoft.com/office/drawing/2014/main" id="{5F9571C7-B21A-BE21-9891-F5BECAF4C87D}"/>
              </a:ext>
            </a:extLst>
          </p:cNvPr>
          <p:cNvSpPr>
            <a:spLocks noGrp="1"/>
          </p:cNvSpPr>
          <p:nvPr>
            <p:ph sz="half" idx="1"/>
          </p:nvPr>
        </p:nvSpPr>
        <p:spPr/>
        <p:txBody>
          <a:bodyPr>
            <a:normAutofit/>
          </a:bodyPr>
          <a:lstStyle/>
          <a:p>
            <a:pPr marL="0" indent="0" algn="just">
              <a:buNone/>
            </a:pPr>
            <a:endParaRPr lang="fr-FR" sz="20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endParaRPr>
          </a:p>
          <a:p>
            <a:pPr marL="0" indent="0" algn="just">
              <a:buNone/>
            </a:pPr>
            <a:endParaRPr lang="fr-FR" sz="2000" dirty="0">
              <a:solidFill>
                <a:srgbClr val="000000"/>
              </a:solidFill>
              <a:latin typeface="Times New Roman" panose="02020603050405020304" pitchFamily="18" charset="0"/>
              <a:ea typeface="Calibri" panose="020F0502020204030204" pitchFamily="34" charset="0"/>
              <a:cs typeface="Calibri" panose="020F0502020204030204" pitchFamily="34" charset="0"/>
            </a:endParaRPr>
          </a:p>
          <a:p>
            <a:pPr marL="0" indent="0" algn="just">
              <a:buNone/>
            </a:pPr>
            <a:endParaRPr lang="fr-FR" sz="2000" dirty="0">
              <a:solidFill>
                <a:srgbClr val="000000"/>
              </a:solidFill>
              <a:latin typeface="Times New Roman" panose="02020603050405020304" pitchFamily="18" charset="0"/>
              <a:ea typeface="Calibri" panose="020F0502020204030204" pitchFamily="34" charset="0"/>
              <a:cs typeface="Calibri" panose="020F0502020204030204" pitchFamily="34" charset="0"/>
            </a:endParaRPr>
          </a:p>
        </p:txBody>
      </p:sp>
      <p:sp>
        <p:nvSpPr>
          <p:cNvPr id="6" name="Espace réservé du contenu 5">
            <a:extLst>
              <a:ext uri="{FF2B5EF4-FFF2-40B4-BE49-F238E27FC236}">
                <a16:creationId xmlns:a16="http://schemas.microsoft.com/office/drawing/2014/main" id="{BC85038E-AF76-8D83-AEA2-1715A709539F}"/>
              </a:ext>
            </a:extLst>
          </p:cNvPr>
          <p:cNvSpPr>
            <a:spLocks noGrp="1"/>
          </p:cNvSpPr>
          <p:nvPr>
            <p:ph sz="half" idx="2"/>
          </p:nvPr>
        </p:nvSpPr>
        <p:spPr/>
        <p:txBody>
          <a:bodyPr>
            <a:normAutofit/>
          </a:bodyPr>
          <a:lstStyle/>
          <a:p>
            <a:pPr marL="0" indent="0">
              <a:buNone/>
            </a:pP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spcBef>
                <a:spcPts val="0"/>
              </a:spcBef>
              <a:buNone/>
            </a:pPr>
            <a:r>
              <a:rPr lang="fr-FR" sz="20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L’homme</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 la barbe et une moustache brunes </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et </a:t>
            </a:r>
            <a:r>
              <a:rPr lang="fr-FR" sz="20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il</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 une chemise blanche et des yeux ronds </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et </a:t>
            </a:r>
            <a:r>
              <a:rPr lang="fr-FR" sz="20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il</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 les mains levées </a:t>
            </a:r>
          </a:p>
          <a:p>
            <a:pPr marL="0" indent="0">
              <a:spcBef>
                <a:spcPts val="0"/>
              </a:spcBef>
              <a:buNone/>
            </a:pP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et </a:t>
            </a:r>
            <a:r>
              <a:rPr lang="fr-FR" sz="20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il</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 peur</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6839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8F38EA-5A54-8587-B730-9899A8D121D6}"/>
              </a:ext>
            </a:extLst>
          </p:cNvPr>
          <p:cNvSpPr>
            <a:spLocks noGrp="1"/>
          </p:cNvSpPr>
          <p:nvPr>
            <p:ph type="title"/>
          </p:nvPr>
        </p:nvSpPr>
        <p:spPr/>
        <p:txBody>
          <a:bodyPr/>
          <a:lstStyle/>
          <a:p>
            <a:endParaRPr lang="fr-FR"/>
          </a:p>
        </p:txBody>
      </p:sp>
      <p:pic>
        <p:nvPicPr>
          <p:cNvPr id="4" name="Espace réservé du contenu 3" descr="Une image contenant croquis, dessin, Dessin d’enfant, Dessin au trait&#10;&#10;Description générée automatiquement">
            <a:extLst>
              <a:ext uri="{FF2B5EF4-FFF2-40B4-BE49-F238E27FC236}">
                <a16:creationId xmlns:a16="http://schemas.microsoft.com/office/drawing/2014/main" id="{5F228248-BB0E-DC7D-2A9B-203B9255BAB1}"/>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492151" y="2016371"/>
            <a:ext cx="2492307" cy="3138461"/>
          </a:xfrm>
          <a:prstGeom prst="rect">
            <a:avLst/>
          </a:prstGeom>
        </p:spPr>
      </p:pic>
    </p:spTree>
    <p:extLst>
      <p:ext uri="{BB962C8B-B14F-4D97-AF65-F5344CB8AC3E}">
        <p14:creationId xmlns:p14="http://schemas.microsoft.com/office/powerpoint/2010/main" val="17653769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DE103-54E2-8FEB-D9B4-144CCF1EC40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3D24368-643A-A2D9-8622-3436DDE2BE6C}"/>
              </a:ext>
            </a:extLst>
          </p:cNvPr>
          <p:cNvSpPr>
            <a:spLocks noGrp="1"/>
          </p:cNvSpPr>
          <p:nvPr>
            <p:ph type="title"/>
          </p:nvPr>
        </p:nvSpPr>
        <p:spPr/>
        <p:txBody>
          <a:bodyPr/>
          <a:lstStyle/>
          <a:p>
            <a:endParaRPr lang="fr-FR"/>
          </a:p>
        </p:txBody>
      </p:sp>
      <p:pic>
        <p:nvPicPr>
          <p:cNvPr id="4" name="Espace réservé du contenu 3" descr="Une image contenant croquis, dessin, Dessin d’enfant, Dessin au trait&#10;&#10;Description générée automatiquement">
            <a:extLst>
              <a:ext uri="{FF2B5EF4-FFF2-40B4-BE49-F238E27FC236}">
                <a16:creationId xmlns:a16="http://schemas.microsoft.com/office/drawing/2014/main" id="{F3A56E76-42F9-3045-167E-43646B0256BA}"/>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492151" y="2016371"/>
            <a:ext cx="2492307" cy="3138461"/>
          </a:xfrm>
          <a:prstGeom prst="rect">
            <a:avLst/>
          </a:prstGeom>
        </p:spPr>
      </p:pic>
    </p:spTree>
    <p:extLst>
      <p:ext uri="{BB962C8B-B14F-4D97-AF65-F5344CB8AC3E}">
        <p14:creationId xmlns:p14="http://schemas.microsoft.com/office/powerpoint/2010/main" val="28297905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0C1AB5-28A4-BBD7-D15E-1055A34C98D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9361D239-82D2-5E38-ABA1-9D6599DF005E}"/>
              </a:ext>
            </a:extLst>
          </p:cNvPr>
          <p:cNvSpPr>
            <a:spLocks noGrp="1"/>
          </p:cNvSpPr>
          <p:nvPr>
            <p:ph idx="1"/>
          </p:nvPr>
        </p:nvSpPr>
        <p:spPr/>
        <p:txBody>
          <a:bodyPr>
            <a:normAutofit/>
          </a:bodyPr>
          <a:lstStyle/>
          <a:p>
            <a:pPr marL="0" indent="0" algn="just">
              <a:buNone/>
            </a:pP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   Une barbiche noire taillée en pointe ornait son menton. Et ses yeux étaient d’une merveilleuse limpidité. Ils semblaient vous lancer des regards complices  pleins  d’étincelles. Tout son visage était illuminé de gaieté, de bonne humeur.</a:t>
            </a:r>
          </a:p>
          <a:p>
            <a:pPr marL="0" indent="0" algn="just">
              <a:buNone/>
            </a:pP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   Il avait de drôles de petits gestes saccadés, sa tête  bougeait  sans  cesse  et  son  vif  regard  se  posait  partout,  enregistrait tout.  Tous  ses  mouvements  étaient  rapides  comme  ceux de l’écureuil. </a:t>
            </a:r>
          </a:p>
          <a:p>
            <a:pPr marL="0" indent="0" algn="just">
              <a:buNone/>
            </a:pP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   Cet homme  ressemblait à un vieil écureuil vif et malicieux.</a:t>
            </a:r>
            <a:endParaRPr lang="fr-FR" sz="2200" dirty="0"/>
          </a:p>
        </p:txBody>
      </p:sp>
    </p:spTree>
    <p:extLst>
      <p:ext uri="{BB962C8B-B14F-4D97-AF65-F5344CB8AC3E}">
        <p14:creationId xmlns:p14="http://schemas.microsoft.com/office/powerpoint/2010/main" val="3709342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4C709-15AF-6F56-B40A-60320C41358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4C5C6C4-286D-FBB1-BC74-A371858C309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7155B51-2712-AA0D-3F75-B26E39C11E0B}"/>
              </a:ext>
            </a:extLst>
          </p:cNvPr>
          <p:cNvSpPr>
            <a:spLocks noGrp="1"/>
          </p:cNvSpPr>
          <p:nvPr>
            <p:ph idx="1"/>
          </p:nvPr>
        </p:nvSpPr>
        <p:spPr/>
        <p:txBody>
          <a:bodyPr>
            <a:normAutofit/>
          </a:bodyPr>
          <a:lstStyle/>
          <a:p>
            <a:pPr marL="0" indent="0" algn="just">
              <a:buNone/>
            </a:pPr>
            <a:r>
              <a:rPr lang="fr-FR" sz="22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Une barbiche noire taillée en pointe </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ornait son menton</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Et </a:t>
            </a:r>
            <a:r>
              <a:rPr lang="fr-FR" sz="22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ses yeux </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étaient d’une merveilleuse limpidité</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Ils</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semblaient vous lancer des regards complices pleins d’étincelles</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Tout son visage </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était illuminé de gaieté, de bonne humeur</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2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Il</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avait de drôles de petits gestes saccadés</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sa tête </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bougeait</a:t>
            </a:r>
            <a:r>
              <a:rPr lang="fr-FR" sz="22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sans cesse </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et </a:t>
            </a:r>
            <a:r>
              <a:rPr lang="fr-FR" sz="22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son vif regard </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se posait partout, enregistrait tout</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Tous ses mouvements</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étaient rapides comme ceux de l’écureuil</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2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Cet homme </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ressemblait à un vieil écureuil vif et malicieux</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200" dirty="0"/>
          </a:p>
        </p:txBody>
      </p:sp>
    </p:spTree>
    <p:extLst>
      <p:ext uri="{BB962C8B-B14F-4D97-AF65-F5344CB8AC3E}">
        <p14:creationId xmlns:p14="http://schemas.microsoft.com/office/powerpoint/2010/main" val="41283431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5DEDA86-2279-97C4-0D1E-AC53FE7DF5D5}"/>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8938DD32-99C0-029B-2B00-5A0E4E33AAA4}"/>
              </a:ext>
            </a:extLst>
          </p:cNvPr>
          <p:cNvSpPr>
            <a:spLocks noGrp="1"/>
          </p:cNvSpPr>
          <p:nvPr>
            <p:ph idx="1"/>
          </p:nvPr>
        </p:nvSpPr>
        <p:spPr>
          <a:xfrm>
            <a:off x="351367" y="469791"/>
            <a:ext cx="11138209" cy="6237812"/>
          </a:xfrm>
        </p:spPr>
        <p:txBody>
          <a:bodyPr/>
          <a:lstStyle/>
          <a:p>
            <a:pPr marL="0" indent="0">
              <a:spcBef>
                <a:spcPts val="0"/>
              </a:spcBef>
              <a:buNone/>
            </a:pPr>
            <a:r>
              <a:rPr lang="fr-FR" dirty="0"/>
              <a:t> </a:t>
            </a: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r>
              <a:rPr lang="fr-FR" sz="1800" dirty="0">
                <a:latin typeface="Times New Roman" panose="02020603050405020304" pitchFamily="18" charset="0"/>
                <a:cs typeface="Times New Roman" panose="02020603050405020304" pitchFamily="18" charset="0"/>
              </a:rPr>
              <a:t>                                                                                      </a:t>
            </a: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r>
              <a:rPr lang="fr-FR" sz="1800" dirty="0">
                <a:latin typeface="Times New Roman" panose="02020603050405020304" pitchFamily="18" charset="0"/>
                <a:cs typeface="Times New Roman" panose="02020603050405020304" pitchFamily="18" charset="0"/>
              </a:rPr>
              <a:t>                                                                 </a:t>
            </a:r>
          </a:p>
          <a:p>
            <a:pPr marL="0" indent="0">
              <a:spcBef>
                <a:spcPts val="0"/>
              </a:spcBef>
              <a:buNone/>
            </a:pPr>
            <a:endParaRPr lang="fr-FR" sz="1800" dirty="0">
              <a:latin typeface="Times New Roman" panose="02020603050405020304" pitchFamily="18" charset="0"/>
              <a:cs typeface="Times New Roman" panose="02020603050405020304" pitchFamily="18" charset="0"/>
            </a:endParaRPr>
          </a:p>
        </p:txBody>
      </p:sp>
      <p:sp>
        <p:nvSpPr>
          <p:cNvPr id="4" name="Ellipse 3">
            <a:extLst>
              <a:ext uri="{FF2B5EF4-FFF2-40B4-BE49-F238E27FC236}">
                <a16:creationId xmlns:a16="http://schemas.microsoft.com/office/drawing/2014/main" id="{12E47775-515B-3F1E-2497-84AA134FFE8A}"/>
              </a:ext>
            </a:extLst>
          </p:cNvPr>
          <p:cNvSpPr/>
          <p:nvPr/>
        </p:nvSpPr>
        <p:spPr>
          <a:xfrm>
            <a:off x="7350513" y="3588697"/>
            <a:ext cx="3583458" cy="771576"/>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ses mouvements</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Ellipse 4">
            <a:extLst>
              <a:ext uri="{FF2B5EF4-FFF2-40B4-BE49-F238E27FC236}">
                <a16:creationId xmlns:a16="http://schemas.microsoft.com/office/drawing/2014/main" id="{AC01FB82-AE90-7896-D17A-450835B0E969}"/>
              </a:ext>
            </a:extLst>
          </p:cNvPr>
          <p:cNvSpPr/>
          <p:nvPr/>
        </p:nvSpPr>
        <p:spPr>
          <a:xfrm>
            <a:off x="4307303" y="4829364"/>
            <a:ext cx="3902676" cy="771576"/>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le personnage en général</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Ellipse 6">
            <a:extLst>
              <a:ext uri="{FF2B5EF4-FFF2-40B4-BE49-F238E27FC236}">
                <a16:creationId xmlns:a16="http://schemas.microsoft.com/office/drawing/2014/main" id="{849C7FC3-B5E5-BEC0-E75B-CA6B5EAC23A3}"/>
              </a:ext>
            </a:extLst>
          </p:cNvPr>
          <p:cNvSpPr/>
          <p:nvPr/>
        </p:nvSpPr>
        <p:spPr>
          <a:xfrm>
            <a:off x="9523880" y="590105"/>
            <a:ext cx="1852961" cy="628697"/>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 regard</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r>
              <a:rPr lang="fr-FR" sz="1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8" name="Ellipse 7">
            <a:extLst>
              <a:ext uri="{FF2B5EF4-FFF2-40B4-BE49-F238E27FC236}">
                <a16:creationId xmlns:a16="http://schemas.microsoft.com/office/drawing/2014/main" id="{CF298EAF-8114-3AD9-E692-B36081A68DA8}"/>
              </a:ext>
            </a:extLst>
          </p:cNvPr>
          <p:cNvSpPr/>
          <p:nvPr/>
        </p:nvSpPr>
        <p:spPr>
          <a:xfrm>
            <a:off x="8068398" y="1642848"/>
            <a:ext cx="1455482" cy="628696"/>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sa tête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9" name="Ellipse 8">
            <a:extLst>
              <a:ext uri="{FF2B5EF4-FFF2-40B4-BE49-F238E27FC236}">
                <a16:creationId xmlns:a16="http://schemas.microsoft.com/office/drawing/2014/main" id="{86BC6002-166A-F7FD-E3E3-C306B5635C1B}"/>
              </a:ext>
            </a:extLst>
          </p:cNvPr>
          <p:cNvSpPr/>
          <p:nvPr/>
        </p:nvSpPr>
        <p:spPr>
          <a:xfrm>
            <a:off x="5633515" y="477193"/>
            <a:ext cx="2253375" cy="628696"/>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se</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 gestes</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0" name="Ellipse 9">
            <a:extLst>
              <a:ext uri="{FF2B5EF4-FFF2-40B4-BE49-F238E27FC236}">
                <a16:creationId xmlns:a16="http://schemas.microsoft.com/office/drawing/2014/main" id="{36FE2C2E-A15B-B55F-D0DD-47F63479786C}"/>
              </a:ext>
            </a:extLst>
          </p:cNvPr>
          <p:cNvSpPr/>
          <p:nvPr/>
        </p:nvSpPr>
        <p:spPr>
          <a:xfrm>
            <a:off x="1449659" y="3526196"/>
            <a:ext cx="3371888" cy="708441"/>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son visage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1" name="Ellipse 10">
            <a:extLst>
              <a:ext uri="{FF2B5EF4-FFF2-40B4-BE49-F238E27FC236}">
                <a16:creationId xmlns:a16="http://schemas.microsoft.com/office/drawing/2014/main" id="{591E7CB4-C40C-64CC-8A20-B0CA6588BED8}"/>
              </a:ext>
            </a:extLst>
          </p:cNvPr>
          <p:cNvSpPr/>
          <p:nvPr/>
        </p:nvSpPr>
        <p:spPr>
          <a:xfrm>
            <a:off x="725465" y="982246"/>
            <a:ext cx="2127421" cy="708442"/>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sa</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barbiche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2" name="Ellipse 11">
            <a:extLst>
              <a:ext uri="{FF2B5EF4-FFF2-40B4-BE49-F238E27FC236}">
                <a16:creationId xmlns:a16="http://schemas.microsoft.com/office/drawing/2014/main" id="{5AF200CC-D1BF-1BCD-EB32-3A2E1D838F7D}"/>
              </a:ext>
            </a:extLst>
          </p:cNvPr>
          <p:cNvSpPr/>
          <p:nvPr/>
        </p:nvSpPr>
        <p:spPr>
          <a:xfrm>
            <a:off x="3115165" y="950679"/>
            <a:ext cx="1706382" cy="771576"/>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ses yeux</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712024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68EF8-97AD-4CCD-2AF1-D79AA47B5DB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52C954C-D042-7B41-825B-2461F8483211}"/>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2B544F2B-F0CA-F840-E5CC-0656C6620958}"/>
              </a:ext>
            </a:extLst>
          </p:cNvPr>
          <p:cNvSpPr>
            <a:spLocks noGrp="1"/>
          </p:cNvSpPr>
          <p:nvPr>
            <p:ph idx="1"/>
          </p:nvPr>
        </p:nvSpPr>
        <p:spPr>
          <a:xfrm>
            <a:off x="351367" y="469791"/>
            <a:ext cx="11138209" cy="6237812"/>
          </a:xfrm>
        </p:spPr>
        <p:txBody>
          <a:bodyPr/>
          <a:lstStyle/>
          <a:p>
            <a:pPr marL="0" indent="0">
              <a:spcBef>
                <a:spcPts val="0"/>
              </a:spcBef>
              <a:buNone/>
            </a:pPr>
            <a:r>
              <a:rPr lang="fr-FR" dirty="0"/>
              <a:t> </a:t>
            </a: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r>
              <a:rPr lang="fr-FR" sz="1800" dirty="0">
                <a:latin typeface="Times New Roman" panose="02020603050405020304" pitchFamily="18" charset="0"/>
                <a:cs typeface="Times New Roman" panose="02020603050405020304" pitchFamily="18" charset="0"/>
              </a:rPr>
              <a:t>                                                                                      </a:t>
            </a: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r>
              <a:rPr lang="fr-FR" sz="1800" dirty="0">
                <a:latin typeface="Times New Roman" panose="02020603050405020304" pitchFamily="18" charset="0"/>
                <a:cs typeface="Times New Roman" panose="02020603050405020304" pitchFamily="18" charset="0"/>
              </a:rPr>
              <a:t>                                                                 </a:t>
            </a:r>
          </a:p>
          <a:p>
            <a:pPr marL="0" indent="0">
              <a:spcBef>
                <a:spcPts val="0"/>
              </a:spcBef>
              <a:buNone/>
            </a:pPr>
            <a:endParaRPr lang="fr-FR" sz="1800" dirty="0">
              <a:latin typeface="Times New Roman" panose="02020603050405020304" pitchFamily="18" charset="0"/>
              <a:cs typeface="Times New Roman" panose="02020603050405020304" pitchFamily="18" charset="0"/>
            </a:endParaRPr>
          </a:p>
        </p:txBody>
      </p:sp>
      <p:sp>
        <p:nvSpPr>
          <p:cNvPr id="11" name="Ellipse 10">
            <a:extLst>
              <a:ext uri="{FF2B5EF4-FFF2-40B4-BE49-F238E27FC236}">
                <a16:creationId xmlns:a16="http://schemas.microsoft.com/office/drawing/2014/main" id="{4FE14B76-01F1-C650-BF6F-BD825CBF828E}"/>
              </a:ext>
            </a:extLst>
          </p:cNvPr>
          <p:cNvSpPr/>
          <p:nvPr/>
        </p:nvSpPr>
        <p:spPr>
          <a:xfrm>
            <a:off x="725465" y="982246"/>
            <a:ext cx="2127421" cy="708442"/>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sa</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barbiche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426781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3C605-23F0-23BA-EEF0-D622B8715AC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84CDC85-9E90-D1C6-228F-763751D9970A}"/>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46FFA03C-6D94-B596-8122-31044B5DDCA1}"/>
              </a:ext>
            </a:extLst>
          </p:cNvPr>
          <p:cNvSpPr>
            <a:spLocks noGrp="1"/>
          </p:cNvSpPr>
          <p:nvPr>
            <p:ph idx="1"/>
          </p:nvPr>
        </p:nvSpPr>
        <p:spPr>
          <a:xfrm>
            <a:off x="351367" y="469791"/>
            <a:ext cx="11138209" cy="6237812"/>
          </a:xfrm>
        </p:spPr>
        <p:txBody>
          <a:bodyPr/>
          <a:lstStyle/>
          <a:p>
            <a:pPr marL="0" indent="0">
              <a:spcBef>
                <a:spcPts val="0"/>
              </a:spcBef>
              <a:buNone/>
            </a:pPr>
            <a:r>
              <a:rPr lang="fr-FR" dirty="0"/>
              <a:t> </a:t>
            </a: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r>
              <a:rPr lang="fr-FR" sz="1800" dirty="0">
                <a:latin typeface="Times New Roman" panose="02020603050405020304" pitchFamily="18" charset="0"/>
                <a:cs typeface="Times New Roman" panose="02020603050405020304" pitchFamily="18" charset="0"/>
              </a:rPr>
              <a:t>                                                                                      </a:t>
            </a: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r>
              <a:rPr lang="fr-FR" sz="1800" dirty="0">
                <a:latin typeface="Times New Roman" panose="02020603050405020304" pitchFamily="18" charset="0"/>
                <a:cs typeface="Times New Roman" panose="02020603050405020304" pitchFamily="18" charset="0"/>
              </a:rPr>
              <a:t>noire. taillée en pointe. ornait son visage</a:t>
            </a:r>
          </a:p>
        </p:txBody>
      </p:sp>
      <p:sp>
        <p:nvSpPr>
          <p:cNvPr id="11" name="Ellipse 10">
            <a:extLst>
              <a:ext uri="{FF2B5EF4-FFF2-40B4-BE49-F238E27FC236}">
                <a16:creationId xmlns:a16="http://schemas.microsoft.com/office/drawing/2014/main" id="{FDADC4BC-D251-BC3A-D7DE-20241E2CB1A2}"/>
              </a:ext>
            </a:extLst>
          </p:cNvPr>
          <p:cNvSpPr/>
          <p:nvPr/>
        </p:nvSpPr>
        <p:spPr>
          <a:xfrm>
            <a:off x="725465" y="982246"/>
            <a:ext cx="2127421" cy="708442"/>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sa</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barbiche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cxnSp>
        <p:nvCxnSpPr>
          <p:cNvPr id="34" name="Connecteur droit avec flèche 33">
            <a:extLst>
              <a:ext uri="{FF2B5EF4-FFF2-40B4-BE49-F238E27FC236}">
                <a16:creationId xmlns:a16="http://schemas.microsoft.com/office/drawing/2014/main" id="{F3FA80F1-0B15-8152-0212-80B62CD98DA3}"/>
              </a:ext>
            </a:extLst>
          </p:cNvPr>
          <p:cNvCxnSpPr>
            <a:cxnSpLocks/>
          </p:cNvCxnSpPr>
          <p:nvPr/>
        </p:nvCxnSpPr>
        <p:spPr>
          <a:xfrm flipH="1">
            <a:off x="805971" y="1676573"/>
            <a:ext cx="273014" cy="2798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Connecteur droit avec flèche 35">
            <a:extLst>
              <a:ext uri="{FF2B5EF4-FFF2-40B4-BE49-F238E27FC236}">
                <a16:creationId xmlns:a16="http://schemas.microsoft.com/office/drawing/2014/main" id="{48D419CD-9218-259A-1B02-253ADF2ED0CB}"/>
              </a:ext>
            </a:extLst>
          </p:cNvPr>
          <p:cNvCxnSpPr>
            <a:cxnSpLocks/>
          </p:cNvCxnSpPr>
          <p:nvPr/>
        </p:nvCxnSpPr>
        <p:spPr>
          <a:xfrm>
            <a:off x="1637135" y="1696075"/>
            <a:ext cx="0" cy="2603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Connecteur droit avec flèche 37">
            <a:extLst>
              <a:ext uri="{FF2B5EF4-FFF2-40B4-BE49-F238E27FC236}">
                <a16:creationId xmlns:a16="http://schemas.microsoft.com/office/drawing/2014/main" id="{C1AEA189-BACB-271D-8E68-66F807B4DFC2}"/>
              </a:ext>
            </a:extLst>
          </p:cNvPr>
          <p:cNvCxnSpPr>
            <a:cxnSpLocks/>
            <a:stCxn id="11" idx="5"/>
          </p:cNvCxnSpPr>
          <p:nvPr/>
        </p:nvCxnSpPr>
        <p:spPr>
          <a:xfrm>
            <a:off x="2541332" y="1586939"/>
            <a:ext cx="284033" cy="3380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81992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83669-963B-559A-4765-79B74372CFF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C020271-9FB4-7484-BEFC-0D5A449113A4}"/>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C2BB4A3A-A1B1-6ADC-0EE2-BA04ECE07D06}"/>
              </a:ext>
            </a:extLst>
          </p:cNvPr>
          <p:cNvSpPr>
            <a:spLocks noGrp="1"/>
          </p:cNvSpPr>
          <p:nvPr>
            <p:ph idx="1"/>
          </p:nvPr>
        </p:nvSpPr>
        <p:spPr>
          <a:xfrm>
            <a:off x="351367" y="469791"/>
            <a:ext cx="11138209" cy="6237812"/>
          </a:xfrm>
        </p:spPr>
        <p:txBody>
          <a:bodyPr/>
          <a:lstStyle/>
          <a:p>
            <a:pPr marL="0" indent="0">
              <a:spcBef>
                <a:spcPts val="0"/>
              </a:spcBef>
              <a:buNone/>
            </a:pPr>
            <a:r>
              <a:rPr lang="fr-FR" dirty="0"/>
              <a:t> </a:t>
            </a: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r>
              <a:rPr lang="fr-FR" sz="1800" dirty="0">
                <a:latin typeface="Times New Roman" panose="02020603050405020304" pitchFamily="18" charset="0"/>
                <a:cs typeface="Times New Roman" panose="02020603050405020304" pitchFamily="18" charset="0"/>
              </a:rPr>
              <a:t>                                                                                      drôles.    petits.   saccadés                vif    se posait partout</a:t>
            </a: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r>
              <a:rPr lang="fr-FR" sz="1800" dirty="0">
                <a:latin typeface="Times New Roman" panose="02020603050405020304" pitchFamily="18" charset="0"/>
                <a:cs typeface="Times New Roman" panose="02020603050405020304" pitchFamily="18" charset="0"/>
              </a:rPr>
              <a:t>noire. taillée en pointe. ornait                                                                                                                              enregistrait</a:t>
            </a:r>
          </a:p>
          <a:p>
            <a:pPr marL="0" indent="0">
              <a:spcBef>
                <a:spcPts val="0"/>
              </a:spcBef>
              <a:buNone/>
            </a:pPr>
            <a:r>
              <a:rPr lang="fr-FR" sz="1800" dirty="0">
                <a:latin typeface="Times New Roman" panose="02020603050405020304" pitchFamily="18" charset="0"/>
                <a:cs typeface="Times New Roman" panose="02020603050405020304" pitchFamily="18" charset="0"/>
              </a:rPr>
              <a:t>                                  son visage               semblaient lancer                                                                                           tout</a:t>
            </a:r>
          </a:p>
          <a:p>
            <a:pPr marL="0" indent="0">
              <a:spcBef>
                <a:spcPts val="0"/>
              </a:spcBef>
              <a:buNone/>
            </a:pPr>
            <a:r>
              <a:rPr lang="fr-FR" sz="1800" dirty="0">
                <a:latin typeface="Times New Roman" panose="02020603050405020304" pitchFamily="18" charset="0"/>
                <a:cs typeface="Times New Roman" panose="02020603050405020304" pitchFamily="18" charset="0"/>
              </a:rPr>
              <a:t>                                                               des regards complices</a:t>
            </a:r>
          </a:p>
          <a:p>
            <a:pPr marL="0" indent="0">
              <a:spcBef>
                <a:spcPts val="0"/>
              </a:spcBef>
              <a:buNone/>
            </a:pPr>
            <a:r>
              <a:rPr lang="fr-FR" sz="1800" dirty="0">
                <a:latin typeface="Times New Roman" panose="02020603050405020304" pitchFamily="18" charset="0"/>
                <a:cs typeface="Times New Roman" panose="02020603050405020304" pitchFamily="18" charset="0"/>
              </a:rPr>
              <a:t>                                      d’une merveilleuse                                                                  bougeait sans cesse</a:t>
            </a:r>
          </a:p>
          <a:p>
            <a:pPr marL="0" indent="0">
              <a:spcBef>
                <a:spcPts val="0"/>
              </a:spcBef>
              <a:buNone/>
            </a:pPr>
            <a:r>
              <a:rPr lang="fr-FR" sz="1800" dirty="0">
                <a:latin typeface="Times New Roman" panose="02020603050405020304" pitchFamily="18" charset="0"/>
                <a:cs typeface="Times New Roman" panose="02020603050405020304" pitchFamily="18" charset="0"/>
              </a:rPr>
              <a:t>                                            limpidité</a:t>
            </a: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r>
              <a:rPr lang="fr-FR" sz="1800" dirty="0">
                <a:latin typeface="Times New Roman" panose="02020603050405020304" pitchFamily="18" charset="0"/>
                <a:cs typeface="Times New Roman" panose="02020603050405020304" pitchFamily="18" charset="0"/>
              </a:rPr>
              <a:t>                    illuminé de gaité et de bonne humeur                                                    rapides comme ceux de l’écureuil</a:t>
            </a: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r>
              <a:rPr lang="fr-FR" sz="1800" dirty="0">
                <a:latin typeface="Times New Roman" panose="02020603050405020304" pitchFamily="18" charset="0"/>
                <a:cs typeface="Times New Roman" panose="02020603050405020304" pitchFamily="18" charset="0"/>
              </a:rPr>
              <a:t>                                                                 ressemblait à un vieil écureuil vif et malicieux</a:t>
            </a:r>
          </a:p>
        </p:txBody>
      </p:sp>
      <p:sp>
        <p:nvSpPr>
          <p:cNvPr id="4" name="Ellipse 3">
            <a:extLst>
              <a:ext uri="{FF2B5EF4-FFF2-40B4-BE49-F238E27FC236}">
                <a16:creationId xmlns:a16="http://schemas.microsoft.com/office/drawing/2014/main" id="{19690C7A-68ED-C61E-D6A7-9E7F2A7BD081}"/>
              </a:ext>
            </a:extLst>
          </p:cNvPr>
          <p:cNvSpPr/>
          <p:nvPr/>
        </p:nvSpPr>
        <p:spPr>
          <a:xfrm>
            <a:off x="7350513" y="3588697"/>
            <a:ext cx="3583458" cy="771576"/>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ses mouvements</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Ellipse 4">
            <a:extLst>
              <a:ext uri="{FF2B5EF4-FFF2-40B4-BE49-F238E27FC236}">
                <a16:creationId xmlns:a16="http://schemas.microsoft.com/office/drawing/2014/main" id="{AC19D1B4-2259-47EE-314E-4DB7FAFB49B5}"/>
              </a:ext>
            </a:extLst>
          </p:cNvPr>
          <p:cNvSpPr/>
          <p:nvPr/>
        </p:nvSpPr>
        <p:spPr>
          <a:xfrm>
            <a:off x="4307303" y="4829364"/>
            <a:ext cx="3902676" cy="771576"/>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le personnage en général</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Ellipse 6">
            <a:extLst>
              <a:ext uri="{FF2B5EF4-FFF2-40B4-BE49-F238E27FC236}">
                <a16:creationId xmlns:a16="http://schemas.microsoft.com/office/drawing/2014/main" id="{E204F912-7ECB-96FD-B393-F699578451D9}"/>
              </a:ext>
            </a:extLst>
          </p:cNvPr>
          <p:cNvSpPr/>
          <p:nvPr/>
        </p:nvSpPr>
        <p:spPr>
          <a:xfrm>
            <a:off x="9523880" y="590105"/>
            <a:ext cx="1852961" cy="628697"/>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 regard</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r>
              <a:rPr lang="fr-FR" sz="1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8" name="Ellipse 7">
            <a:extLst>
              <a:ext uri="{FF2B5EF4-FFF2-40B4-BE49-F238E27FC236}">
                <a16:creationId xmlns:a16="http://schemas.microsoft.com/office/drawing/2014/main" id="{2000ECCC-3DF6-FDD0-D117-8CFAECB10B57}"/>
              </a:ext>
            </a:extLst>
          </p:cNvPr>
          <p:cNvSpPr/>
          <p:nvPr/>
        </p:nvSpPr>
        <p:spPr>
          <a:xfrm>
            <a:off x="8068398" y="1642848"/>
            <a:ext cx="1455482" cy="628696"/>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sa tête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9" name="Ellipse 8">
            <a:extLst>
              <a:ext uri="{FF2B5EF4-FFF2-40B4-BE49-F238E27FC236}">
                <a16:creationId xmlns:a16="http://schemas.microsoft.com/office/drawing/2014/main" id="{33E886B4-C21F-B4AF-99FC-A436947D979C}"/>
              </a:ext>
            </a:extLst>
          </p:cNvPr>
          <p:cNvSpPr/>
          <p:nvPr/>
        </p:nvSpPr>
        <p:spPr>
          <a:xfrm>
            <a:off x="5633515" y="477193"/>
            <a:ext cx="2253375" cy="628696"/>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se</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 gestes</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0" name="Ellipse 9">
            <a:extLst>
              <a:ext uri="{FF2B5EF4-FFF2-40B4-BE49-F238E27FC236}">
                <a16:creationId xmlns:a16="http://schemas.microsoft.com/office/drawing/2014/main" id="{7E63D87B-5E14-EF86-69FB-8FA9EE32F193}"/>
              </a:ext>
            </a:extLst>
          </p:cNvPr>
          <p:cNvSpPr/>
          <p:nvPr/>
        </p:nvSpPr>
        <p:spPr>
          <a:xfrm>
            <a:off x="1449659" y="3526196"/>
            <a:ext cx="3371888" cy="708441"/>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son visage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1" name="Ellipse 10">
            <a:extLst>
              <a:ext uri="{FF2B5EF4-FFF2-40B4-BE49-F238E27FC236}">
                <a16:creationId xmlns:a16="http://schemas.microsoft.com/office/drawing/2014/main" id="{6315FF3B-B225-EB5C-4F58-46D7B84CBFBD}"/>
              </a:ext>
            </a:extLst>
          </p:cNvPr>
          <p:cNvSpPr/>
          <p:nvPr/>
        </p:nvSpPr>
        <p:spPr>
          <a:xfrm>
            <a:off x="725465" y="982246"/>
            <a:ext cx="2127421" cy="708442"/>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sa</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barbiche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2" name="Ellipse 11">
            <a:extLst>
              <a:ext uri="{FF2B5EF4-FFF2-40B4-BE49-F238E27FC236}">
                <a16:creationId xmlns:a16="http://schemas.microsoft.com/office/drawing/2014/main" id="{108EE12F-5719-101D-3802-B34F7AB82F8F}"/>
              </a:ext>
            </a:extLst>
          </p:cNvPr>
          <p:cNvSpPr/>
          <p:nvPr/>
        </p:nvSpPr>
        <p:spPr>
          <a:xfrm>
            <a:off x="3115165" y="950679"/>
            <a:ext cx="1706382" cy="771576"/>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ses yeux</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cxnSp>
        <p:nvCxnSpPr>
          <p:cNvPr id="13" name="Connecteur droit avec flèche 12">
            <a:extLst>
              <a:ext uri="{FF2B5EF4-FFF2-40B4-BE49-F238E27FC236}">
                <a16:creationId xmlns:a16="http://schemas.microsoft.com/office/drawing/2014/main" id="{748E4A87-D6F3-0550-ED96-CD8C3D8721D3}"/>
              </a:ext>
            </a:extLst>
          </p:cNvPr>
          <p:cNvCxnSpPr>
            <a:cxnSpLocks/>
          </p:cNvCxnSpPr>
          <p:nvPr/>
        </p:nvCxnSpPr>
        <p:spPr>
          <a:xfrm flipH="1">
            <a:off x="9103480" y="982246"/>
            <a:ext cx="513382" cy="1918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Connecteur droit avec flèche 13">
            <a:extLst>
              <a:ext uri="{FF2B5EF4-FFF2-40B4-BE49-F238E27FC236}">
                <a16:creationId xmlns:a16="http://schemas.microsoft.com/office/drawing/2014/main" id="{30FA232D-F069-3DF8-EE6C-F9FBC5A7248D}"/>
              </a:ext>
            </a:extLst>
          </p:cNvPr>
          <p:cNvCxnSpPr>
            <a:cxnSpLocks/>
          </p:cNvCxnSpPr>
          <p:nvPr/>
        </p:nvCxnSpPr>
        <p:spPr>
          <a:xfrm flipH="1">
            <a:off x="10057641" y="1185838"/>
            <a:ext cx="119795" cy="2157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Connecteur droit avec flèche 15">
            <a:extLst>
              <a:ext uri="{FF2B5EF4-FFF2-40B4-BE49-F238E27FC236}">
                <a16:creationId xmlns:a16="http://schemas.microsoft.com/office/drawing/2014/main" id="{775A820A-18A8-E3E1-FE74-C2ED99D84498}"/>
              </a:ext>
            </a:extLst>
          </p:cNvPr>
          <p:cNvCxnSpPr>
            <a:cxnSpLocks/>
          </p:cNvCxnSpPr>
          <p:nvPr/>
        </p:nvCxnSpPr>
        <p:spPr>
          <a:xfrm>
            <a:off x="11175200" y="1185838"/>
            <a:ext cx="0" cy="6420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Connecteur droit avec flèche 20">
            <a:extLst>
              <a:ext uri="{FF2B5EF4-FFF2-40B4-BE49-F238E27FC236}">
                <a16:creationId xmlns:a16="http://schemas.microsoft.com/office/drawing/2014/main" id="{E068F836-FCE1-CA0D-CAC9-E63B4B669374}"/>
              </a:ext>
            </a:extLst>
          </p:cNvPr>
          <p:cNvCxnSpPr>
            <a:cxnSpLocks/>
          </p:cNvCxnSpPr>
          <p:nvPr/>
        </p:nvCxnSpPr>
        <p:spPr>
          <a:xfrm flipH="1">
            <a:off x="5659773" y="1023853"/>
            <a:ext cx="481570" cy="3777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a:extLst>
              <a:ext uri="{FF2B5EF4-FFF2-40B4-BE49-F238E27FC236}">
                <a16:creationId xmlns:a16="http://schemas.microsoft.com/office/drawing/2014/main" id="{000348D3-4B7E-DDCA-DA99-E6B549FA553A}"/>
              </a:ext>
            </a:extLst>
          </p:cNvPr>
          <p:cNvCxnSpPr>
            <a:cxnSpLocks/>
          </p:cNvCxnSpPr>
          <p:nvPr/>
        </p:nvCxnSpPr>
        <p:spPr>
          <a:xfrm flipH="1">
            <a:off x="6538911" y="1105889"/>
            <a:ext cx="110260" cy="2957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a:extLst>
              <a:ext uri="{FF2B5EF4-FFF2-40B4-BE49-F238E27FC236}">
                <a16:creationId xmlns:a16="http://schemas.microsoft.com/office/drawing/2014/main" id="{F23EC1FD-BC19-C116-532B-C7604D5BEC9C}"/>
              </a:ext>
            </a:extLst>
          </p:cNvPr>
          <p:cNvCxnSpPr>
            <a:cxnSpLocks/>
          </p:cNvCxnSpPr>
          <p:nvPr/>
        </p:nvCxnSpPr>
        <p:spPr>
          <a:xfrm>
            <a:off x="7182932" y="1130162"/>
            <a:ext cx="92924" cy="2714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Connecteur droit avec flèche 27">
            <a:extLst>
              <a:ext uri="{FF2B5EF4-FFF2-40B4-BE49-F238E27FC236}">
                <a16:creationId xmlns:a16="http://schemas.microsoft.com/office/drawing/2014/main" id="{1FFDD4EC-C99D-7D0E-DCB0-36715FF42C31}"/>
              </a:ext>
            </a:extLst>
          </p:cNvPr>
          <p:cNvCxnSpPr>
            <a:cxnSpLocks/>
          </p:cNvCxnSpPr>
          <p:nvPr/>
        </p:nvCxnSpPr>
        <p:spPr>
          <a:xfrm>
            <a:off x="8691549" y="2216846"/>
            <a:ext cx="0" cy="4107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Connecteur droit avec flèche 29">
            <a:extLst>
              <a:ext uri="{FF2B5EF4-FFF2-40B4-BE49-F238E27FC236}">
                <a16:creationId xmlns:a16="http://schemas.microsoft.com/office/drawing/2014/main" id="{A1BF5D93-BC42-22E9-FCD3-A72F7985F8CD}"/>
              </a:ext>
            </a:extLst>
          </p:cNvPr>
          <p:cNvCxnSpPr>
            <a:cxnSpLocks/>
          </p:cNvCxnSpPr>
          <p:nvPr/>
        </p:nvCxnSpPr>
        <p:spPr>
          <a:xfrm flipH="1">
            <a:off x="3472466" y="1730152"/>
            <a:ext cx="336214" cy="8706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Connecteur droit avec flèche 31">
            <a:extLst>
              <a:ext uri="{FF2B5EF4-FFF2-40B4-BE49-F238E27FC236}">
                <a16:creationId xmlns:a16="http://schemas.microsoft.com/office/drawing/2014/main" id="{2B0D1943-D617-BF86-26BA-8A3EA44F72B1}"/>
              </a:ext>
            </a:extLst>
          </p:cNvPr>
          <p:cNvCxnSpPr>
            <a:cxnSpLocks/>
          </p:cNvCxnSpPr>
          <p:nvPr/>
        </p:nvCxnSpPr>
        <p:spPr>
          <a:xfrm>
            <a:off x="4510882" y="1642848"/>
            <a:ext cx="224894" cy="4452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Connecteur droit avec flèche 33">
            <a:extLst>
              <a:ext uri="{FF2B5EF4-FFF2-40B4-BE49-F238E27FC236}">
                <a16:creationId xmlns:a16="http://schemas.microsoft.com/office/drawing/2014/main" id="{618550FA-C8E9-346F-6B1B-7E9F34F7DFF2}"/>
              </a:ext>
            </a:extLst>
          </p:cNvPr>
          <p:cNvCxnSpPr>
            <a:cxnSpLocks/>
          </p:cNvCxnSpPr>
          <p:nvPr/>
        </p:nvCxnSpPr>
        <p:spPr>
          <a:xfrm flipH="1">
            <a:off x="805971" y="1676573"/>
            <a:ext cx="273014" cy="2798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Connecteur droit avec flèche 35">
            <a:extLst>
              <a:ext uri="{FF2B5EF4-FFF2-40B4-BE49-F238E27FC236}">
                <a16:creationId xmlns:a16="http://schemas.microsoft.com/office/drawing/2014/main" id="{B5F04BA3-F998-A99F-4DB8-3931321C1013}"/>
              </a:ext>
            </a:extLst>
          </p:cNvPr>
          <p:cNvCxnSpPr>
            <a:cxnSpLocks/>
          </p:cNvCxnSpPr>
          <p:nvPr/>
        </p:nvCxnSpPr>
        <p:spPr>
          <a:xfrm>
            <a:off x="1637135" y="1696075"/>
            <a:ext cx="0" cy="2603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Connecteur droit avec flèche 37">
            <a:extLst>
              <a:ext uri="{FF2B5EF4-FFF2-40B4-BE49-F238E27FC236}">
                <a16:creationId xmlns:a16="http://schemas.microsoft.com/office/drawing/2014/main" id="{B981175D-1D3D-B993-EEE4-1D2992697E0A}"/>
              </a:ext>
            </a:extLst>
          </p:cNvPr>
          <p:cNvCxnSpPr>
            <a:cxnSpLocks/>
          </p:cNvCxnSpPr>
          <p:nvPr/>
        </p:nvCxnSpPr>
        <p:spPr>
          <a:xfrm>
            <a:off x="2283883" y="1697253"/>
            <a:ext cx="190819" cy="2592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Connecteur droit avec flèche 40">
            <a:extLst>
              <a:ext uri="{FF2B5EF4-FFF2-40B4-BE49-F238E27FC236}">
                <a16:creationId xmlns:a16="http://schemas.microsoft.com/office/drawing/2014/main" id="{51B99016-E554-4221-A1C8-43F80EC171A2}"/>
              </a:ext>
            </a:extLst>
          </p:cNvPr>
          <p:cNvCxnSpPr>
            <a:cxnSpLocks/>
          </p:cNvCxnSpPr>
          <p:nvPr/>
        </p:nvCxnSpPr>
        <p:spPr>
          <a:xfrm>
            <a:off x="3115165" y="4226619"/>
            <a:ext cx="0" cy="4122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Connecteur droit avec flèche 44">
            <a:extLst>
              <a:ext uri="{FF2B5EF4-FFF2-40B4-BE49-F238E27FC236}">
                <a16:creationId xmlns:a16="http://schemas.microsoft.com/office/drawing/2014/main" id="{6AB7DEA4-F692-8642-7C4D-558C99F23824}"/>
              </a:ext>
            </a:extLst>
          </p:cNvPr>
          <p:cNvCxnSpPr>
            <a:cxnSpLocks/>
          </p:cNvCxnSpPr>
          <p:nvPr/>
        </p:nvCxnSpPr>
        <p:spPr>
          <a:xfrm>
            <a:off x="9142242" y="4283595"/>
            <a:ext cx="0" cy="4122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6" name="Connecteur droit avec flèche 45">
            <a:extLst>
              <a:ext uri="{FF2B5EF4-FFF2-40B4-BE49-F238E27FC236}">
                <a16:creationId xmlns:a16="http://schemas.microsoft.com/office/drawing/2014/main" id="{83536BA3-64D9-34C7-199A-F80D4A9E4A55}"/>
              </a:ext>
            </a:extLst>
          </p:cNvPr>
          <p:cNvCxnSpPr>
            <a:cxnSpLocks/>
            <a:stCxn id="5" idx="4"/>
          </p:cNvCxnSpPr>
          <p:nvPr/>
        </p:nvCxnSpPr>
        <p:spPr>
          <a:xfrm>
            <a:off x="6258641" y="5600940"/>
            <a:ext cx="0" cy="2193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40030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3055A-5E4D-A91D-FA42-05E667014D5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A8763D1-67B3-340A-19B5-7E106376C7E1}"/>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E34F795B-D291-DBB2-AE91-521CC93F5346}"/>
              </a:ext>
            </a:extLst>
          </p:cNvPr>
          <p:cNvSpPr>
            <a:spLocks noGrp="1"/>
          </p:cNvSpPr>
          <p:nvPr>
            <p:ph idx="1"/>
          </p:nvPr>
        </p:nvSpPr>
        <p:spPr/>
        <p:txBody>
          <a:bodyPr>
            <a:normAutofit/>
          </a:bodyPr>
          <a:lstStyle/>
          <a:p>
            <a:pPr marL="0" indent="0" algn="just">
              <a:buNone/>
            </a:pP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   Une barbiche noire taillée en pointe ornait son menton. Et ses yeux étaient d’une merveilleuse limpidité. Ils semblaient vous lancer des regards complices  pleins  d’étincelles. Tout son visage était illuminé de gaieté, de bonne humeur.</a:t>
            </a:r>
          </a:p>
          <a:p>
            <a:pPr marL="0" indent="0" algn="just">
              <a:buNone/>
            </a:pP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   Il avait de drôles de petits gestes saccadés, sa tête  bougeait  sans  cesse  et  son  vif  regard  se  posait  partout,  enregistrait tout.  </a:t>
            </a:r>
            <a:r>
              <a:rPr lang="fr-FR" sz="2200" b="1" dirty="0">
                <a:effectLst/>
                <a:latin typeface="Times New Roman" panose="02020603050405020304" pitchFamily="18" charset="0"/>
                <a:ea typeface="Calibri" panose="020F0502020204030204" pitchFamily="34" charset="0"/>
                <a:cs typeface="Times New Roman" panose="02020603050405020304" pitchFamily="18" charset="0"/>
              </a:rPr>
              <a:t>Tous  ses  mouvements  </a:t>
            </a: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étaient  rapides  comme  ceux de l’écureuil. </a:t>
            </a:r>
          </a:p>
          <a:p>
            <a:pPr marL="0" indent="0" algn="just">
              <a:buNone/>
            </a:pP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   Cet homme  ressemblait à un vieil écureuil vif et malicieux.</a:t>
            </a:r>
            <a:endParaRPr lang="fr-FR" sz="2200" dirty="0"/>
          </a:p>
        </p:txBody>
      </p:sp>
    </p:spTree>
    <p:extLst>
      <p:ext uri="{BB962C8B-B14F-4D97-AF65-F5344CB8AC3E}">
        <p14:creationId xmlns:p14="http://schemas.microsoft.com/office/powerpoint/2010/main" val="40868648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0F025-7A07-8C91-1D82-14F8A54FF2F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1386B0-08CA-04F1-045A-7BA62AA67425}"/>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F270B55E-E9E9-3AA5-5EB1-0238DC7E3C7D}"/>
              </a:ext>
            </a:extLst>
          </p:cNvPr>
          <p:cNvSpPr>
            <a:spLocks noGrp="1"/>
          </p:cNvSpPr>
          <p:nvPr>
            <p:ph idx="1"/>
          </p:nvPr>
        </p:nvSpPr>
        <p:spPr>
          <a:xfrm>
            <a:off x="351367" y="469791"/>
            <a:ext cx="11138209" cy="6237812"/>
          </a:xfrm>
        </p:spPr>
        <p:txBody>
          <a:bodyPr/>
          <a:lstStyle/>
          <a:p>
            <a:pPr marL="0" indent="0">
              <a:spcBef>
                <a:spcPts val="0"/>
              </a:spcBef>
              <a:buNone/>
            </a:pPr>
            <a:r>
              <a:rPr lang="fr-FR" dirty="0"/>
              <a:t> </a:t>
            </a: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r>
              <a:rPr lang="fr-FR" sz="1800" dirty="0">
                <a:latin typeface="Times New Roman" panose="02020603050405020304" pitchFamily="18" charset="0"/>
                <a:cs typeface="Times New Roman" panose="02020603050405020304" pitchFamily="18" charset="0"/>
              </a:rPr>
              <a:t>                                                                                      drôles.    petits.   saccadés                vif    se posait partout</a:t>
            </a: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r>
              <a:rPr lang="fr-FR" sz="1800" dirty="0">
                <a:latin typeface="Times New Roman" panose="02020603050405020304" pitchFamily="18" charset="0"/>
                <a:cs typeface="Times New Roman" panose="02020603050405020304" pitchFamily="18" charset="0"/>
              </a:rPr>
              <a:t>                                                                                                                                                                             enregistrait</a:t>
            </a:r>
          </a:p>
          <a:p>
            <a:pPr marL="0" indent="0">
              <a:spcBef>
                <a:spcPts val="0"/>
              </a:spcBef>
              <a:buNone/>
            </a:pPr>
            <a:r>
              <a:rPr lang="fr-FR" sz="1800" dirty="0">
                <a:latin typeface="Times New Roman" panose="02020603050405020304" pitchFamily="18" charset="0"/>
                <a:cs typeface="Times New Roman" panose="02020603050405020304" pitchFamily="18" charset="0"/>
              </a:rPr>
              <a:t>                                                                                                                                                                                         tout</a:t>
            </a:r>
          </a:p>
          <a:p>
            <a:pPr marL="0" indent="0">
              <a:spcBef>
                <a:spcPts val="0"/>
              </a:spcBef>
              <a:buNone/>
            </a:pPr>
            <a:r>
              <a:rPr lang="fr-FR" sz="1800" dirty="0">
                <a:latin typeface="Times New Roman" panose="02020603050405020304" pitchFamily="18" charset="0"/>
                <a:cs typeface="Times New Roman" panose="02020603050405020304" pitchFamily="18" charset="0"/>
              </a:rPr>
              <a:t>                                                               </a:t>
            </a:r>
          </a:p>
          <a:p>
            <a:pPr marL="0" indent="0">
              <a:spcBef>
                <a:spcPts val="0"/>
              </a:spcBef>
              <a:buNone/>
            </a:pPr>
            <a:r>
              <a:rPr lang="fr-FR" sz="1800" dirty="0">
                <a:latin typeface="Times New Roman" panose="02020603050405020304" pitchFamily="18" charset="0"/>
                <a:cs typeface="Times New Roman" panose="02020603050405020304" pitchFamily="18" charset="0"/>
              </a:rPr>
              <a:t>                                                                                                                                   bougeait sans cesse</a:t>
            </a:r>
          </a:p>
          <a:p>
            <a:pPr marL="0" indent="0">
              <a:spcBef>
                <a:spcPts val="0"/>
              </a:spcBef>
              <a:buNone/>
            </a:pPr>
            <a:r>
              <a:rPr lang="fr-FR" sz="1800" dirty="0">
                <a:latin typeface="Times New Roman" panose="02020603050405020304" pitchFamily="18" charset="0"/>
                <a:cs typeface="Times New Roman" panose="02020603050405020304" pitchFamily="18" charset="0"/>
              </a:rPr>
              <a:t>                                            </a:t>
            </a: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r>
              <a:rPr lang="fr-FR" sz="1800" dirty="0">
                <a:latin typeface="Times New Roman" panose="02020603050405020304" pitchFamily="18" charset="0"/>
                <a:cs typeface="Times New Roman" panose="02020603050405020304" pitchFamily="18" charset="0"/>
              </a:rPr>
              <a:t>                                                                                                                                     rapides comme ceux de l’écureuil</a:t>
            </a: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r>
              <a:rPr lang="fr-FR" sz="1800" dirty="0">
                <a:latin typeface="Times New Roman" panose="02020603050405020304" pitchFamily="18" charset="0"/>
                <a:cs typeface="Times New Roman" panose="02020603050405020304" pitchFamily="18" charset="0"/>
              </a:rPr>
              <a:t>                                                                 </a:t>
            </a:r>
          </a:p>
        </p:txBody>
      </p:sp>
      <p:sp>
        <p:nvSpPr>
          <p:cNvPr id="4" name="Ellipse 3">
            <a:extLst>
              <a:ext uri="{FF2B5EF4-FFF2-40B4-BE49-F238E27FC236}">
                <a16:creationId xmlns:a16="http://schemas.microsoft.com/office/drawing/2014/main" id="{93D3F8AA-EC95-B286-F9D4-08F84F62FABA}"/>
              </a:ext>
            </a:extLst>
          </p:cNvPr>
          <p:cNvSpPr/>
          <p:nvPr/>
        </p:nvSpPr>
        <p:spPr>
          <a:xfrm>
            <a:off x="7350513" y="3588697"/>
            <a:ext cx="3583458" cy="771576"/>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tous ses mouvements</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Ellipse 6">
            <a:extLst>
              <a:ext uri="{FF2B5EF4-FFF2-40B4-BE49-F238E27FC236}">
                <a16:creationId xmlns:a16="http://schemas.microsoft.com/office/drawing/2014/main" id="{2BF7D18D-7C2C-0351-9161-E9174F36297B}"/>
              </a:ext>
            </a:extLst>
          </p:cNvPr>
          <p:cNvSpPr/>
          <p:nvPr/>
        </p:nvSpPr>
        <p:spPr>
          <a:xfrm>
            <a:off x="9523880" y="590105"/>
            <a:ext cx="1852961" cy="628697"/>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 regard</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r>
              <a:rPr lang="fr-FR" sz="1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8" name="Ellipse 7">
            <a:extLst>
              <a:ext uri="{FF2B5EF4-FFF2-40B4-BE49-F238E27FC236}">
                <a16:creationId xmlns:a16="http://schemas.microsoft.com/office/drawing/2014/main" id="{61FAB71E-EE5E-199F-E5CA-8FE69B5C2217}"/>
              </a:ext>
            </a:extLst>
          </p:cNvPr>
          <p:cNvSpPr/>
          <p:nvPr/>
        </p:nvSpPr>
        <p:spPr>
          <a:xfrm>
            <a:off x="8068398" y="1642848"/>
            <a:ext cx="1455482" cy="628696"/>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sa tête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9" name="Ellipse 8">
            <a:extLst>
              <a:ext uri="{FF2B5EF4-FFF2-40B4-BE49-F238E27FC236}">
                <a16:creationId xmlns:a16="http://schemas.microsoft.com/office/drawing/2014/main" id="{182B8BE1-AACA-C523-4767-B3969EC148FB}"/>
              </a:ext>
            </a:extLst>
          </p:cNvPr>
          <p:cNvSpPr/>
          <p:nvPr/>
        </p:nvSpPr>
        <p:spPr>
          <a:xfrm>
            <a:off x="5633515" y="477193"/>
            <a:ext cx="2253375" cy="628696"/>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se</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 gestes</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cxnSp>
        <p:nvCxnSpPr>
          <p:cNvPr id="13" name="Connecteur droit avec flèche 12">
            <a:extLst>
              <a:ext uri="{FF2B5EF4-FFF2-40B4-BE49-F238E27FC236}">
                <a16:creationId xmlns:a16="http://schemas.microsoft.com/office/drawing/2014/main" id="{ED0EA7AC-B936-9F12-0076-82BB57F04994}"/>
              </a:ext>
            </a:extLst>
          </p:cNvPr>
          <p:cNvCxnSpPr>
            <a:cxnSpLocks/>
          </p:cNvCxnSpPr>
          <p:nvPr/>
        </p:nvCxnSpPr>
        <p:spPr>
          <a:xfrm flipH="1">
            <a:off x="9103480" y="982246"/>
            <a:ext cx="513382" cy="1918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Connecteur droit avec flèche 13">
            <a:extLst>
              <a:ext uri="{FF2B5EF4-FFF2-40B4-BE49-F238E27FC236}">
                <a16:creationId xmlns:a16="http://schemas.microsoft.com/office/drawing/2014/main" id="{D548BE87-4981-80E3-BD34-922555635DED}"/>
              </a:ext>
            </a:extLst>
          </p:cNvPr>
          <p:cNvCxnSpPr>
            <a:cxnSpLocks/>
          </p:cNvCxnSpPr>
          <p:nvPr/>
        </p:nvCxnSpPr>
        <p:spPr>
          <a:xfrm flipH="1">
            <a:off x="10057641" y="1185838"/>
            <a:ext cx="119795" cy="2157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Connecteur droit avec flèche 15">
            <a:extLst>
              <a:ext uri="{FF2B5EF4-FFF2-40B4-BE49-F238E27FC236}">
                <a16:creationId xmlns:a16="http://schemas.microsoft.com/office/drawing/2014/main" id="{A95EE8FE-8021-57C6-4AB6-2B21AF05AFF4}"/>
              </a:ext>
            </a:extLst>
          </p:cNvPr>
          <p:cNvCxnSpPr>
            <a:cxnSpLocks/>
          </p:cNvCxnSpPr>
          <p:nvPr/>
        </p:nvCxnSpPr>
        <p:spPr>
          <a:xfrm>
            <a:off x="11175200" y="1185838"/>
            <a:ext cx="0" cy="6420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Connecteur droit avec flèche 20">
            <a:extLst>
              <a:ext uri="{FF2B5EF4-FFF2-40B4-BE49-F238E27FC236}">
                <a16:creationId xmlns:a16="http://schemas.microsoft.com/office/drawing/2014/main" id="{F99BF99C-7388-24D2-2607-32BE81A0D428}"/>
              </a:ext>
            </a:extLst>
          </p:cNvPr>
          <p:cNvCxnSpPr>
            <a:cxnSpLocks/>
          </p:cNvCxnSpPr>
          <p:nvPr/>
        </p:nvCxnSpPr>
        <p:spPr>
          <a:xfrm flipH="1">
            <a:off x="5659773" y="1023853"/>
            <a:ext cx="481570" cy="3777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a:extLst>
              <a:ext uri="{FF2B5EF4-FFF2-40B4-BE49-F238E27FC236}">
                <a16:creationId xmlns:a16="http://schemas.microsoft.com/office/drawing/2014/main" id="{EB6F42BB-E08A-FF13-DA2C-726FE23A1F19}"/>
              </a:ext>
            </a:extLst>
          </p:cNvPr>
          <p:cNvCxnSpPr>
            <a:cxnSpLocks/>
          </p:cNvCxnSpPr>
          <p:nvPr/>
        </p:nvCxnSpPr>
        <p:spPr>
          <a:xfrm flipH="1">
            <a:off x="6538911" y="1105889"/>
            <a:ext cx="110260" cy="2957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a:extLst>
              <a:ext uri="{FF2B5EF4-FFF2-40B4-BE49-F238E27FC236}">
                <a16:creationId xmlns:a16="http://schemas.microsoft.com/office/drawing/2014/main" id="{3F696170-9AB3-A0FF-C036-53EF6CA561FD}"/>
              </a:ext>
            </a:extLst>
          </p:cNvPr>
          <p:cNvCxnSpPr>
            <a:cxnSpLocks/>
          </p:cNvCxnSpPr>
          <p:nvPr/>
        </p:nvCxnSpPr>
        <p:spPr>
          <a:xfrm>
            <a:off x="7182932" y="1130162"/>
            <a:ext cx="92924" cy="2714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Connecteur droit avec flèche 27">
            <a:extLst>
              <a:ext uri="{FF2B5EF4-FFF2-40B4-BE49-F238E27FC236}">
                <a16:creationId xmlns:a16="http://schemas.microsoft.com/office/drawing/2014/main" id="{28388B7F-1510-FA72-CF3C-C01D311D540E}"/>
              </a:ext>
            </a:extLst>
          </p:cNvPr>
          <p:cNvCxnSpPr>
            <a:cxnSpLocks/>
          </p:cNvCxnSpPr>
          <p:nvPr/>
        </p:nvCxnSpPr>
        <p:spPr>
          <a:xfrm>
            <a:off x="8691549" y="2216846"/>
            <a:ext cx="0" cy="4107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Connecteur droit avec flèche 44">
            <a:extLst>
              <a:ext uri="{FF2B5EF4-FFF2-40B4-BE49-F238E27FC236}">
                <a16:creationId xmlns:a16="http://schemas.microsoft.com/office/drawing/2014/main" id="{787551AE-749F-0052-22C0-96EF6504BEC2}"/>
              </a:ext>
            </a:extLst>
          </p:cNvPr>
          <p:cNvCxnSpPr>
            <a:cxnSpLocks/>
          </p:cNvCxnSpPr>
          <p:nvPr/>
        </p:nvCxnSpPr>
        <p:spPr>
          <a:xfrm>
            <a:off x="9142242" y="4283595"/>
            <a:ext cx="0" cy="4122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7" name="Flèche vers le bas 56">
            <a:extLst>
              <a:ext uri="{FF2B5EF4-FFF2-40B4-BE49-F238E27FC236}">
                <a16:creationId xmlns:a16="http://schemas.microsoft.com/office/drawing/2014/main" id="{5A0CBDDD-36D0-F7D4-9E6F-EB1FF377124A}"/>
              </a:ext>
            </a:extLst>
          </p:cNvPr>
          <p:cNvSpPr/>
          <p:nvPr/>
        </p:nvSpPr>
        <p:spPr>
          <a:xfrm rot="1120688">
            <a:off x="9851455" y="1389688"/>
            <a:ext cx="681816" cy="2309087"/>
          </a:xfrm>
          <a:prstGeom prst="downArrow">
            <a:avLst>
              <a:gd name="adj1" fmla="val 19639"/>
              <a:gd name="adj2" fmla="val 27527"/>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 name="Flèche vers le bas 57">
            <a:extLst>
              <a:ext uri="{FF2B5EF4-FFF2-40B4-BE49-F238E27FC236}">
                <a16:creationId xmlns:a16="http://schemas.microsoft.com/office/drawing/2014/main" id="{8B226613-BA24-6E84-0A5F-868A0908CBFB}"/>
              </a:ext>
            </a:extLst>
          </p:cNvPr>
          <p:cNvSpPr/>
          <p:nvPr/>
        </p:nvSpPr>
        <p:spPr>
          <a:xfrm rot="19960804">
            <a:off x="7380045" y="1586017"/>
            <a:ext cx="681816" cy="2131408"/>
          </a:xfrm>
          <a:prstGeom prst="downArrow">
            <a:avLst>
              <a:gd name="adj1" fmla="val 18996"/>
              <a:gd name="adj2" fmla="val 27527"/>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Flèche vers le bas 58">
            <a:extLst>
              <a:ext uri="{FF2B5EF4-FFF2-40B4-BE49-F238E27FC236}">
                <a16:creationId xmlns:a16="http://schemas.microsoft.com/office/drawing/2014/main" id="{BEAF3327-FDF3-171C-E183-567F4245E016}"/>
              </a:ext>
            </a:extLst>
          </p:cNvPr>
          <p:cNvSpPr/>
          <p:nvPr/>
        </p:nvSpPr>
        <p:spPr>
          <a:xfrm rot="21445714">
            <a:off x="8554241" y="2258679"/>
            <a:ext cx="681816" cy="1351725"/>
          </a:xfrm>
          <a:prstGeom prst="downArrow">
            <a:avLst>
              <a:gd name="adj1" fmla="val 18996"/>
              <a:gd name="adj2" fmla="val 27527"/>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178783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DB10A-3787-867B-A164-15E26D47CBC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AAF07AE-C190-0446-0DE3-16A69F3E9E36}"/>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A68E5DD2-AB51-A883-A652-319F2BB24729}"/>
              </a:ext>
            </a:extLst>
          </p:cNvPr>
          <p:cNvSpPr>
            <a:spLocks noGrp="1"/>
          </p:cNvSpPr>
          <p:nvPr>
            <p:ph idx="1"/>
          </p:nvPr>
        </p:nvSpPr>
        <p:spPr/>
        <p:txBody>
          <a:bodyPr>
            <a:normAutofit/>
          </a:bodyPr>
          <a:lstStyle/>
          <a:p>
            <a:pPr marL="0" indent="0" algn="just">
              <a:buNone/>
            </a:pP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   Une barbiche noire taillée en pointe ornait son menton. Et ses yeux étaient d’une merveilleuse limpidité. Ils semblaient vous lancer des regards complices  pleins  d’étincelles. </a:t>
            </a:r>
            <a:r>
              <a:rPr lang="fr-FR" sz="2200" b="1" dirty="0">
                <a:effectLst/>
                <a:latin typeface="Times New Roman" panose="02020603050405020304" pitchFamily="18" charset="0"/>
                <a:ea typeface="Calibri" panose="020F0502020204030204" pitchFamily="34" charset="0"/>
                <a:cs typeface="Times New Roman" panose="02020603050405020304" pitchFamily="18" charset="0"/>
              </a:rPr>
              <a:t>Tout son visage </a:t>
            </a: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était illuminé de gaieté, de bonne humeur.</a:t>
            </a:r>
          </a:p>
          <a:p>
            <a:pPr marL="0" indent="0" algn="just">
              <a:buNone/>
            </a:pP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   Il avait de drôles de petits gestes saccadés, sa tête  bougeait  sans  cesse  et  son  vif  regard  se  posait  partout,  enregistrait tout.  Tous  ses  mouvements  étaient  rapides  comme  ceux de l’écureuil. </a:t>
            </a:r>
          </a:p>
          <a:p>
            <a:pPr marL="0" indent="0" algn="just">
              <a:buNone/>
            </a:pP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   Cet homme  ressemblait à un vieil écureuil vif et malicieux.</a:t>
            </a:r>
            <a:endParaRPr lang="fr-FR" sz="2200" dirty="0"/>
          </a:p>
        </p:txBody>
      </p:sp>
    </p:spTree>
    <p:extLst>
      <p:ext uri="{BB962C8B-B14F-4D97-AF65-F5344CB8AC3E}">
        <p14:creationId xmlns:p14="http://schemas.microsoft.com/office/powerpoint/2010/main" val="34385930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442C4-C271-3E40-16E7-7BEDB7A3CB1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EF85363-2FED-3CC6-AE0F-DD4C8907D48A}"/>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0AED8603-A38D-0C27-E8CF-13BC0F16B6A8}"/>
              </a:ext>
            </a:extLst>
          </p:cNvPr>
          <p:cNvSpPr>
            <a:spLocks noGrp="1"/>
          </p:cNvSpPr>
          <p:nvPr>
            <p:ph idx="1"/>
          </p:nvPr>
        </p:nvSpPr>
        <p:spPr>
          <a:xfrm>
            <a:off x="351367" y="469791"/>
            <a:ext cx="11138209" cy="6237812"/>
          </a:xfrm>
        </p:spPr>
        <p:txBody>
          <a:bodyPr/>
          <a:lstStyle/>
          <a:p>
            <a:pPr marL="0" indent="0">
              <a:spcBef>
                <a:spcPts val="0"/>
              </a:spcBef>
              <a:buNone/>
            </a:pPr>
            <a:r>
              <a:rPr lang="fr-FR" dirty="0"/>
              <a:t> </a:t>
            </a: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r>
              <a:rPr lang="fr-FR" sz="1800" dirty="0">
                <a:latin typeface="Times New Roman" panose="02020603050405020304" pitchFamily="18" charset="0"/>
                <a:cs typeface="Times New Roman" panose="02020603050405020304" pitchFamily="18" charset="0"/>
              </a:rPr>
              <a:t>                                                                                      </a:t>
            </a: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r>
              <a:rPr lang="fr-FR" sz="1800" dirty="0">
                <a:latin typeface="Times New Roman" panose="02020603050405020304" pitchFamily="18" charset="0"/>
                <a:cs typeface="Times New Roman" panose="02020603050405020304" pitchFamily="18" charset="0"/>
              </a:rPr>
              <a:t>noire  taillée en pointe  ornait                                                                                                                              </a:t>
            </a:r>
          </a:p>
          <a:p>
            <a:pPr marL="0" indent="0">
              <a:spcBef>
                <a:spcPts val="0"/>
              </a:spcBef>
              <a:buNone/>
            </a:pPr>
            <a:r>
              <a:rPr lang="fr-FR" sz="1800" dirty="0">
                <a:latin typeface="Times New Roman" panose="02020603050405020304" pitchFamily="18" charset="0"/>
                <a:cs typeface="Times New Roman" panose="02020603050405020304" pitchFamily="18" charset="0"/>
              </a:rPr>
              <a:t>                                  son visage               semblaient lancer                                                                                           </a:t>
            </a:r>
          </a:p>
          <a:p>
            <a:pPr marL="0" indent="0">
              <a:spcBef>
                <a:spcPts val="0"/>
              </a:spcBef>
              <a:buNone/>
            </a:pPr>
            <a:r>
              <a:rPr lang="fr-FR" sz="1800" dirty="0">
                <a:latin typeface="Times New Roman" panose="02020603050405020304" pitchFamily="18" charset="0"/>
                <a:cs typeface="Times New Roman" panose="02020603050405020304" pitchFamily="18" charset="0"/>
              </a:rPr>
              <a:t>                                                               des regards complices</a:t>
            </a:r>
          </a:p>
          <a:p>
            <a:pPr marL="0" indent="0">
              <a:spcBef>
                <a:spcPts val="0"/>
              </a:spcBef>
              <a:buNone/>
            </a:pPr>
            <a:r>
              <a:rPr lang="fr-FR" sz="1800" dirty="0">
                <a:latin typeface="Times New Roman" panose="02020603050405020304" pitchFamily="18" charset="0"/>
                <a:cs typeface="Times New Roman" panose="02020603050405020304" pitchFamily="18" charset="0"/>
              </a:rPr>
              <a:t>                                      d’une merveilleuse                                                                  </a:t>
            </a:r>
          </a:p>
          <a:p>
            <a:pPr marL="0" indent="0">
              <a:spcBef>
                <a:spcPts val="0"/>
              </a:spcBef>
              <a:buNone/>
            </a:pPr>
            <a:r>
              <a:rPr lang="fr-FR" sz="1800" dirty="0">
                <a:latin typeface="Times New Roman" panose="02020603050405020304" pitchFamily="18" charset="0"/>
                <a:cs typeface="Times New Roman" panose="02020603050405020304" pitchFamily="18" charset="0"/>
              </a:rPr>
              <a:t>                                            limpidité</a:t>
            </a: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r>
              <a:rPr lang="fr-FR" sz="1800" dirty="0">
                <a:latin typeface="Times New Roman" panose="02020603050405020304" pitchFamily="18" charset="0"/>
                <a:cs typeface="Times New Roman" panose="02020603050405020304" pitchFamily="18" charset="0"/>
              </a:rPr>
              <a:t>                    illuminé de gaité et de bonne humeur</a:t>
            </a: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p:txBody>
      </p:sp>
      <p:sp>
        <p:nvSpPr>
          <p:cNvPr id="10" name="Ellipse 9">
            <a:extLst>
              <a:ext uri="{FF2B5EF4-FFF2-40B4-BE49-F238E27FC236}">
                <a16:creationId xmlns:a16="http://schemas.microsoft.com/office/drawing/2014/main" id="{79334218-E906-F393-DE99-7CB8FA583E84}"/>
              </a:ext>
            </a:extLst>
          </p:cNvPr>
          <p:cNvSpPr/>
          <p:nvPr/>
        </p:nvSpPr>
        <p:spPr>
          <a:xfrm>
            <a:off x="1449659" y="3526196"/>
            <a:ext cx="3371888" cy="708441"/>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tout son visage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1" name="Ellipse 10">
            <a:extLst>
              <a:ext uri="{FF2B5EF4-FFF2-40B4-BE49-F238E27FC236}">
                <a16:creationId xmlns:a16="http://schemas.microsoft.com/office/drawing/2014/main" id="{E3078476-36F4-3F43-9E7D-64746F584EBD}"/>
              </a:ext>
            </a:extLst>
          </p:cNvPr>
          <p:cNvSpPr/>
          <p:nvPr/>
        </p:nvSpPr>
        <p:spPr>
          <a:xfrm>
            <a:off x="725465" y="982246"/>
            <a:ext cx="2127421" cy="708442"/>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sa</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barbiche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2" name="Ellipse 11">
            <a:extLst>
              <a:ext uri="{FF2B5EF4-FFF2-40B4-BE49-F238E27FC236}">
                <a16:creationId xmlns:a16="http://schemas.microsoft.com/office/drawing/2014/main" id="{C034E327-CC44-F208-27A0-0E4A5F9C92D1}"/>
              </a:ext>
            </a:extLst>
          </p:cNvPr>
          <p:cNvSpPr/>
          <p:nvPr/>
        </p:nvSpPr>
        <p:spPr>
          <a:xfrm>
            <a:off x="3115165" y="950679"/>
            <a:ext cx="1706382" cy="771576"/>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ses yeux</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cxnSp>
        <p:nvCxnSpPr>
          <p:cNvPr id="30" name="Connecteur droit avec flèche 29">
            <a:extLst>
              <a:ext uri="{FF2B5EF4-FFF2-40B4-BE49-F238E27FC236}">
                <a16:creationId xmlns:a16="http://schemas.microsoft.com/office/drawing/2014/main" id="{33C00680-F1FA-6809-7B91-2E8074903A65}"/>
              </a:ext>
            </a:extLst>
          </p:cNvPr>
          <p:cNvCxnSpPr>
            <a:cxnSpLocks/>
          </p:cNvCxnSpPr>
          <p:nvPr/>
        </p:nvCxnSpPr>
        <p:spPr>
          <a:xfrm flipH="1">
            <a:off x="3472466" y="1730152"/>
            <a:ext cx="336214" cy="8706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Connecteur droit avec flèche 31">
            <a:extLst>
              <a:ext uri="{FF2B5EF4-FFF2-40B4-BE49-F238E27FC236}">
                <a16:creationId xmlns:a16="http://schemas.microsoft.com/office/drawing/2014/main" id="{A437D8E1-F2CD-5D7C-44DB-82748157FE70}"/>
              </a:ext>
            </a:extLst>
          </p:cNvPr>
          <p:cNvCxnSpPr>
            <a:cxnSpLocks/>
          </p:cNvCxnSpPr>
          <p:nvPr/>
        </p:nvCxnSpPr>
        <p:spPr>
          <a:xfrm>
            <a:off x="4510882" y="1642848"/>
            <a:ext cx="224894" cy="4452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Connecteur droit avec flèche 33">
            <a:extLst>
              <a:ext uri="{FF2B5EF4-FFF2-40B4-BE49-F238E27FC236}">
                <a16:creationId xmlns:a16="http://schemas.microsoft.com/office/drawing/2014/main" id="{BFB1297B-7FF0-B905-0569-FFCAC3F5D391}"/>
              </a:ext>
            </a:extLst>
          </p:cNvPr>
          <p:cNvCxnSpPr>
            <a:cxnSpLocks/>
          </p:cNvCxnSpPr>
          <p:nvPr/>
        </p:nvCxnSpPr>
        <p:spPr>
          <a:xfrm flipH="1">
            <a:off x="805971" y="1676573"/>
            <a:ext cx="273014" cy="2798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Connecteur droit avec flèche 35">
            <a:extLst>
              <a:ext uri="{FF2B5EF4-FFF2-40B4-BE49-F238E27FC236}">
                <a16:creationId xmlns:a16="http://schemas.microsoft.com/office/drawing/2014/main" id="{C1F3CC6D-06E6-1B08-12B7-6499EFAA8DFC}"/>
              </a:ext>
            </a:extLst>
          </p:cNvPr>
          <p:cNvCxnSpPr>
            <a:cxnSpLocks/>
          </p:cNvCxnSpPr>
          <p:nvPr/>
        </p:nvCxnSpPr>
        <p:spPr>
          <a:xfrm>
            <a:off x="1637135" y="1696075"/>
            <a:ext cx="0" cy="2603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Connecteur droit avec flèche 37">
            <a:extLst>
              <a:ext uri="{FF2B5EF4-FFF2-40B4-BE49-F238E27FC236}">
                <a16:creationId xmlns:a16="http://schemas.microsoft.com/office/drawing/2014/main" id="{72994C05-4DC7-28D2-8644-1B68EEC0CFF4}"/>
              </a:ext>
            </a:extLst>
          </p:cNvPr>
          <p:cNvCxnSpPr>
            <a:cxnSpLocks/>
          </p:cNvCxnSpPr>
          <p:nvPr/>
        </p:nvCxnSpPr>
        <p:spPr>
          <a:xfrm>
            <a:off x="2283883" y="1697253"/>
            <a:ext cx="190819" cy="2592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Connecteur droit avec flèche 40">
            <a:extLst>
              <a:ext uri="{FF2B5EF4-FFF2-40B4-BE49-F238E27FC236}">
                <a16:creationId xmlns:a16="http://schemas.microsoft.com/office/drawing/2014/main" id="{9E9C40B4-1795-E741-7E35-F68C1AF07B99}"/>
              </a:ext>
            </a:extLst>
          </p:cNvPr>
          <p:cNvCxnSpPr>
            <a:cxnSpLocks/>
          </p:cNvCxnSpPr>
          <p:nvPr/>
        </p:nvCxnSpPr>
        <p:spPr>
          <a:xfrm>
            <a:off x="3115165" y="4226619"/>
            <a:ext cx="0" cy="4122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6" name="Connecteur droit avec flèche 45">
            <a:extLst>
              <a:ext uri="{FF2B5EF4-FFF2-40B4-BE49-F238E27FC236}">
                <a16:creationId xmlns:a16="http://schemas.microsoft.com/office/drawing/2014/main" id="{9D411923-ECE4-F26B-464F-4D93ACEFC88A}"/>
              </a:ext>
            </a:extLst>
          </p:cNvPr>
          <p:cNvCxnSpPr>
            <a:cxnSpLocks/>
          </p:cNvCxnSpPr>
          <p:nvPr/>
        </p:nvCxnSpPr>
        <p:spPr>
          <a:xfrm>
            <a:off x="6258641" y="5600940"/>
            <a:ext cx="0" cy="2193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5" name="Flèche vers le bas 54">
            <a:extLst>
              <a:ext uri="{FF2B5EF4-FFF2-40B4-BE49-F238E27FC236}">
                <a16:creationId xmlns:a16="http://schemas.microsoft.com/office/drawing/2014/main" id="{43668CCB-9639-F852-FF59-4B5C1555B5B6}"/>
              </a:ext>
            </a:extLst>
          </p:cNvPr>
          <p:cNvSpPr/>
          <p:nvPr/>
        </p:nvSpPr>
        <p:spPr>
          <a:xfrm rot="19960804">
            <a:off x="2087207" y="1743365"/>
            <a:ext cx="681816" cy="1835617"/>
          </a:xfrm>
          <a:prstGeom prst="downArrow">
            <a:avLst>
              <a:gd name="adj1" fmla="val 18996"/>
              <a:gd name="adj2" fmla="val 27527"/>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Flèche vers le bas 55">
            <a:extLst>
              <a:ext uri="{FF2B5EF4-FFF2-40B4-BE49-F238E27FC236}">
                <a16:creationId xmlns:a16="http://schemas.microsoft.com/office/drawing/2014/main" id="{97B7542B-1148-6633-38BA-12FAB00491A2}"/>
              </a:ext>
            </a:extLst>
          </p:cNvPr>
          <p:cNvSpPr/>
          <p:nvPr/>
        </p:nvSpPr>
        <p:spPr>
          <a:xfrm rot="1081477">
            <a:off x="3562749" y="1763247"/>
            <a:ext cx="710048" cy="1881524"/>
          </a:xfrm>
          <a:prstGeom prst="downArrow">
            <a:avLst>
              <a:gd name="adj1" fmla="val 19639"/>
              <a:gd name="adj2" fmla="val 27527"/>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5126210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94AFF-A475-6BBB-F9AF-946E39114E9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06790D2-1025-E17A-C14E-6D0ED6B3D75C}"/>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D6FD39A-7C9D-B9C6-6D72-0F907ACCB42B}"/>
              </a:ext>
            </a:extLst>
          </p:cNvPr>
          <p:cNvSpPr>
            <a:spLocks noGrp="1"/>
          </p:cNvSpPr>
          <p:nvPr>
            <p:ph idx="1"/>
          </p:nvPr>
        </p:nvSpPr>
        <p:spPr/>
        <p:txBody>
          <a:bodyPr>
            <a:normAutofit/>
          </a:bodyPr>
          <a:lstStyle/>
          <a:p>
            <a:pPr marL="0" indent="0" algn="just">
              <a:buNone/>
            </a:pP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   Une barbiche noire taillée en pointe ornait son menton. Et ses yeux étaient d’une merveilleuse limpidité. Ils semblaient vous lancer des regards complices  pleins  d’étincelles. Tout son visage était illuminé de gaieté, de bonne humeur.</a:t>
            </a:r>
          </a:p>
          <a:p>
            <a:pPr marL="0" indent="0" algn="just">
              <a:buNone/>
            </a:pP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   Il avait de drôles de petits gestes saccadés, sa tête  bougeait  sans  cesse  et  son  vif  regard  se  posait  partout,  enregistrait tout.  Tous  ses  mouvements  étaient  rapides  comme  ceux de l’écureuil. </a:t>
            </a:r>
          </a:p>
          <a:p>
            <a:pPr marL="0" indent="0" algn="just">
              <a:buNone/>
            </a:pP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200" b="1" dirty="0">
                <a:effectLst/>
                <a:latin typeface="Times New Roman" panose="02020603050405020304" pitchFamily="18" charset="0"/>
                <a:ea typeface="Calibri" panose="020F0502020204030204" pitchFamily="34" charset="0"/>
                <a:cs typeface="Times New Roman" panose="02020603050405020304" pitchFamily="18" charset="0"/>
              </a:rPr>
              <a:t>Cet homme  </a:t>
            </a: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ressemblait à un vieil écureuil vif et malicieux.</a:t>
            </a:r>
            <a:endParaRPr lang="fr-FR" sz="2200" dirty="0"/>
          </a:p>
        </p:txBody>
      </p:sp>
    </p:spTree>
    <p:extLst>
      <p:ext uri="{BB962C8B-B14F-4D97-AF65-F5344CB8AC3E}">
        <p14:creationId xmlns:p14="http://schemas.microsoft.com/office/powerpoint/2010/main" val="8511536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1C4F78-1FD4-870D-1929-9251FC94977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7C114CE-0FD0-B60D-3236-2EEEEB1B653E}"/>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8806E786-E771-66F9-E30F-ACF153ED3B40}"/>
              </a:ext>
            </a:extLst>
          </p:cNvPr>
          <p:cNvSpPr>
            <a:spLocks noGrp="1"/>
          </p:cNvSpPr>
          <p:nvPr>
            <p:ph idx="1"/>
          </p:nvPr>
        </p:nvSpPr>
        <p:spPr>
          <a:xfrm>
            <a:off x="351367" y="469791"/>
            <a:ext cx="11138209" cy="6237812"/>
          </a:xfrm>
        </p:spPr>
        <p:txBody>
          <a:bodyPr/>
          <a:lstStyle/>
          <a:p>
            <a:pPr marL="0" indent="0">
              <a:spcBef>
                <a:spcPts val="0"/>
              </a:spcBef>
              <a:buNone/>
            </a:pPr>
            <a:r>
              <a:rPr lang="fr-FR" dirty="0"/>
              <a:t> </a:t>
            </a: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r>
              <a:rPr lang="fr-FR" sz="1800" dirty="0">
                <a:latin typeface="Times New Roman" panose="02020603050405020304" pitchFamily="18" charset="0"/>
                <a:cs typeface="Times New Roman" panose="02020603050405020304" pitchFamily="18" charset="0"/>
              </a:rPr>
              <a:t>                    illuminé de gaité et de bonne humeur                                                    rapides comme ceux de l’écureuil</a:t>
            </a: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r>
              <a:rPr lang="fr-FR" sz="1800" dirty="0">
                <a:latin typeface="Times New Roman" panose="02020603050405020304" pitchFamily="18" charset="0"/>
                <a:cs typeface="Times New Roman" panose="02020603050405020304" pitchFamily="18" charset="0"/>
              </a:rPr>
              <a:t>                                                                 ressemblait à un vieil écureuil vif et malicieux</a:t>
            </a:r>
          </a:p>
        </p:txBody>
      </p:sp>
      <p:sp>
        <p:nvSpPr>
          <p:cNvPr id="4" name="Ellipse 3">
            <a:extLst>
              <a:ext uri="{FF2B5EF4-FFF2-40B4-BE49-F238E27FC236}">
                <a16:creationId xmlns:a16="http://schemas.microsoft.com/office/drawing/2014/main" id="{012D0D75-9D5B-B94D-0639-C7B3C192B049}"/>
              </a:ext>
            </a:extLst>
          </p:cNvPr>
          <p:cNvSpPr/>
          <p:nvPr/>
        </p:nvSpPr>
        <p:spPr>
          <a:xfrm>
            <a:off x="7350513" y="3588697"/>
            <a:ext cx="3583458" cy="771576"/>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tous ses mouvements</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Ellipse 4">
            <a:extLst>
              <a:ext uri="{FF2B5EF4-FFF2-40B4-BE49-F238E27FC236}">
                <a16:creationId xmlns:a16="http://schemas.microsoft.com/office/drawing/2014/main" id="{087C3405-A53E-8B39-6C1C-14D0FD5689EF}"/>
              </a:ext>
            </a:extLst>
          </p:cNvPr>
          <p:cNvSpPr/>
          <p:nvPr/>
        </p:nvSpPr>
        <p:spPr>
          <a:xfrm>
            <a:off x="4307303" y="4829364"/>
            <a:ext cx="3902676" cy="771576"/>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le personnage en général</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0" name="Ellipse 9">
            <a:extLst>
              <a:ext uri="{FF2B5EF4-FFF2-40B4-BE49-F238E27FC236}">
                <a16:creationId xmlns:a16="http://schemas.microsoft.com/office/drawing/2014/main" id="{78A37D37-0E96-6C4E-2C83-333ACDD609D3}"/>
              </a:ext>
            </a:extLst>
          </p:cNvPr>
          <p:cNvSpPr/>
          <p:nvPr/>
        </p:nvSpPr>
        <p:spPr>
          <a:xfrm>
            <a:off x="1449659" y="3526196"/>
            <a:ext cx="3371888" cy="708441"/>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tout son visage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cxnSp>
        <p:nvCxnSpPr>
          <p:cNvPr id="41" name="Connecteur droit avec flèche 40">
            <a:extLst>
              <a:ext uri="{FF2B5EF4-FFF2-40B4-BE49-F238E27FC236}">
                <a16:creationId xmlns:a16="http://schemas.microsoft.com/office/drawing/2014/main" id="{B95CA079-2003-DDDF-EA38-77B84A1D2C51}"/>
              </a:ext>
            </a:extLst>
          </p:cNvPr>
          <p:cNvCxnSpPr>
            <a:cxnSpLocks/>
          </p:cNvCxnSpPr>
          <p:nvPr/>
        </p:nvCxnSpPr>
        <p:spPr>
          <a:xfrm>
            <a:off x="3115165" y="4226619"/>
            <a:ext cx="0" cy="4122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Connecteur droit avec flèche 44">
            <a:extLst>
              <a:ext uri="{FF2B5EF4-FFF2-40B4-BE49-F238E27FC236}">
                <a16:creationId xmlns:a16="http://schemas.microsoft.com/office/drawing/2014/main" id="{8DC6ADA6-5DAE-FE23-0389-2107B60B928D}"/>
              </a:ext>
            </a:extLst>
          </p:cNvPr>
          <p:cNvCxnSpPr>
            <a:cxnSpLocks/>
          </p:cNvCxnSpPr>
          <p:nvPr/>
        </p:nvCxnSpPr>
        <p:spPr>
          <a:xfrm>
            <a:off x="9142242" y="4283595"/>
            <a:ext cx="0" cy="4122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6" name="Connecteur droit avec flèche 45">
            <a:extLst>
              <a:ext uri="{FF2B5EF4-FFF2-40B4-BE49-F238E27FC236}">
                <a16:creationId xmlns:a16="http://schemas.microsoft.com/office/drawing/2014/main" id="{04BEFEDD-1155-A9DC-3761-382C1BBE254F}"/>
              </a:ext>
            </a:extLst>
          </p:cNvPr>
          <p:cNvCxnSpPr>
            <a:cxnSpLocks/>
            <a:stCxn id="5" idx="4"/>
          </p:cNvCxnSpPr>
          <p:nvPr/>
        </p:nvCxnSpPr>
        <p:spPr>
          <a:xfrm>
            <a:off x="6258641" y="5600940"/>
            <a:ext cx="0" cy="2193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4" name="Flèche vers le bas 53">
            <a:extLst>
              <a:ext uri="{FF2B5EF4-FFF2-40B4-BE49-F238E27FC236}">
                <a16:creationId xmlns:a16="http://schemas.microsoft.com/office/drawing/2014/main" id="{39E30A34-3AA7-7F4D-7BE2-036158EA0F5A}"/>
              </a:ext>
            </a:extLst>
          </p:cNvPr>
          <p:cNvSpPr/>
          <p:nvPr/>
        </p:nvSpPr>
        <p:spPr>
          <a:xfrm rot="18716495">
            <a:off x="3615317" y="4116844"/>
            <a:ext cx="681816" cy="1076279"/>
          </a:xfrm>
          <a:prstGeom prst="downArrow">
            <a:avLst>
              <a:gd name="adj1" fmla="val 18996"/>
              <a:gd name="adj2" fmla="val 27527"/>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 name="Flèche vers le bas 59">
            <a:extLst>
              <a:ext uri="{FF2B5EF4-FFF2-40B4-BE49-F238E27FC236}">
                <a16:creationId xmlns:a16="http://schemas.microsoft.com/office/drawing/2014/main" id="{3D0FF925-1345-23A5-5D74-E965A8B8EDD6}"/>
              </a:ext>
            </a:extLst>
          </p:cNvPr>
          <p:cNvSpPr/>
          <p:nvPr/>
        </p:nvSpPr>
        <p:spPr>
          <a:xfrm rot="2789945">
            <a:off x="7637015" y="4253320"/>
            <a:ext cx="681816" cy="846439"/>
          </a:xfrm>
          <a:prstGeom prst="downArrow">
            <a:avLst>
              <a:gd name="adj1" fmla="val 18996"/>
              <a:gd name="adj2" fmla="val 27527"/>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851921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450B4-152B-7508-36FB-59EDBCF6E04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214BB0A-91C8-BBDB-B5C4-BE8742248C79}"/>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B2FDB1FF-2FAD-5A71-B53E-FD11BCC6C079}"/>
              </a:ext>
            </a:extLst>
          </p:cNvPr>
          <p:cNvSpPr>
            <a:spLocks noGrp="1"/>
          </p:cNvSpPr>
          <p:nvPr>
            <p:ph idx="1"/>
          </p:nvPr>
        </p:nvSpPr>
        <p:spPr>
          <a:xfrm>
            <a:off x="351367" y="469791"/>
            <a:ext cx="11138209" cy="6237812"/>
          </a:xfrm>
        </p:spPr>
        <p:txBody>
          <a:bodyPr/>
          <a:lstStyle/>
          <a:p>
            <a:pPr marL="0" indent="0">
              <a:spcBef>
                <a:spcPts val="0"/>
              </a:spcBef>
              <a:buNone/>
            </a:pPr>
            <a:r>
              <a:rPr lang="fr-FR" dirty="0"/>
              <a:t> </a:t>
            </a: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r>
              <a:rPr lang="fr-FR" sz="1800" dirty="0">
                <a:latin typeface="Times New Roman" panose="02020603050405020304" pitchFamily="18" charset="0"/>
                <a:cs typeface="Times New Roman" panose="02020603050405020304" pitchFamily="18" charset="0"/>
              </a:rPr>
              <a:t>                                                                                      drôles.    petits.   saccadés                vif    se posait partout</a:t>
            </a: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r>
              <a:rPr lang="fr-FR" sz="1800" dirty="0">
                <a:latin typeface="Times New Roman" panose="02020603050405020304" pitchFamily="18" charset="0"/>
                <a:cs typeface="Times New Roman" panose="02020603050405020304" pitchFamily="18" charset="0"/>
              </a:rPr>
              <a:t>noire. taillée en pointe. ornait                                                                                                                              enregistrait</a:t>
            </a:r>
          </a:p>
          <a:p>
            <a:pPr marL="0" indent="0">
              <a:spcBef>
                <a:spcPts val="0"/>
              </a:spcBef>
              <a:buNone/>
            </a:pPr>
            <a:r>
              <a:rPr lang="fr-FR" sz="1800" dirty="0">
                <a:latin typeface="Times New Roman" panose="02020603050405020304" pitchFamily="18" charset="0"/>
                <a:cs typeface="Times New Roman" panose="02020603050405020304" pitchFamily="18" charset="0"/>
              </a:rPr>
              <a:t>                                  son visage               semblaient lancer                                                                                           tout</a:t>
            </a:r>
          </a:p>
          <a:p>
            <a:pPr marL="0" indent="0">
              <a:spcBef>
                <a:spcPts val="0"/>
              </a:spcBef>
              <a:buNone/>
            </a:pPr>
            <a:r>
              <a:rPr lang="fr-FR" sz="1800" dirty="0">
                <a:latin typeface="Times New Roman" panose="02020603050405020304" pitchFamily="18" charset="0"/>
                <a:cs typeface="Times New Roman" panose="02020603050405020304" pitchFamily="18" charset="0"/>
              </a:rPr>
              <a:t>                                                               des regards complices</a:t>
            </a:r>
          </a:p>
          <a:p>
            <a:pPr marL="0" indent="0">
              <a:spcBef>
                <a:spcPts val="0"/>
              </a:spcBef>
              <a:buNone/>
            </a:pPr>
            <a:r>
              <a:rPr lang="fr-FR" sz="1800" dirty="0">
                <a:latin typeface="Times New Roman" panose="02020603050405020304" pitchFamily="18" charset="0"/>
                <a:cs typeface="Times New Roman" panose="02020603050405020304" pitchFamily="18" charset="0"/>
              </a:rPr>
              <a:t>                                      d’une merveilleuse                                                                  bougeait sans cesse</a:t>
            </a:r>
          </a:p>
          <a:p>
            <a:pPr marL="0" indent="0">
              <a:spcBef>
                <a:spcPts val="0"/>
              </a:spcBef>
              <a:buNone/>
            </a:pPr>
            <a:r>
              <a:rPr lang="fr-FR" sz="1800" dirty="0">
                <a:latin typeface="Times New Roman" panose="02020603050405020304" pitchFamily="18" charset="0"/>
                <a:cs typeface="Times New Roman" panose="02020603050405020304" pitchFamily="18" charset="0"/>
              </a:rPr>
              <a:t>                                            limpidité</a:t>
            </a: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r>
              <a:rPr lang="fr-FR" sz="1800" dirty="0">
                <a:latin typeface="Times New Roman" panose="02020603050405020304" pitchFamily="18" charset="0"/>
                <a:cs typeface="Times New Roman" panose="02020603050405020304" pitchFamily="18" charset="0"/>
              </a:rPr>
              <a:t>                    illuminé de gaité et de bonne humeur                                                    rapides comme ceux de l’écureuil</a:t>
            </a: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endParaRPr lang="fr-FR" sz="1800" dirty="0">
              <a:latin typeface="Times New Roman" panose="02020603050405020304" pitchFamily="18" charset="0"/>
              <a:cs typeface="Times New Roman" panose="02020603050405020304" pitchFamily="18" charset="0"/>
            </a:endParaRPr>
          </a:p>
          <a:p>
            <a:pPr marL="0" indent="0">
              <a:spcBef>
                <a:spcPts val="0"/>
              </a:spcBef>
              <a:buNone/>
            </a:pPr>
            <a:r>
              <a:rPr lang="fr-FR" sz="1800" dirty="0">
                <a:latin typeface="Times New Roman" panose="02020603050405020304" pitchFamily="18" charset="0"/>
                <a:cs typeface="Times New Roman" panose="02020603050405020304" pitchFamily="18" charset="0"/>
              </a:rPr>
              <a:t>                                                                 ressemblait à un vieil écureuil vif et malicieux</a:t>
            </a:r>
          </a:p>
        </p:txBody>
      </p:sp>
      <p:sp>
        <p:nvSpPr>
          <p:cNvPr id="4" name="Ellipse 3">
            <a:extLst>
              <a:ext uri="{FF2B5EF4-FFF2-40B4-BE49-F238E27FC236}">
                <a16:creationId xmlns:a16="http://schemas.microsoft.com/office/drawing/2014/main" id="{35CB175F-AE29-C4F7-57A8-0F37571FBBEA}"/>
              </a:ext>
            </a:extLst>
          </p:cNvPr>
          <p:cNvSpPr/>
          <p:nvPr/>
        </p:nvSpPr>
        <p:spPr>
          <a:xfrm>
            <a:off x="7350513" y="3588697"/>
            <a:ext cx="3583458" cy="771576"/>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tous ses mouvements</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Ellipse 4">
            <a:extLst>
              <a:ext uri="{FF2B5EF4-FFF2-40B4-BE49-F238E27FC236}">
                <a16:creationId xmlns:a16="http://schemas.microsoft.com/office/drawing/2014/main" id="{DCD70F5A-A6EC-247E-97DA-ACD6741E2B75}"/>
              </a:ext>
            </a:extLst>
          </p:cNvPr>
          <p:cNvSpPr/>
          <p:nvPr/>
        </p:nvSpPr>
        <p:spPr>
          <a:xfrm>
            <a:off x="4307303" y="4829364"/>
            <a:ext cx="3902676" cy="771576"/>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le personnage en général</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Ellipse 6">
            <a:extLst>
              <a:ext uri="{FF2B5EF4-FFF2-40B4-BE49-F238E27FC236}">
                <a16:creationId xmlns:a16="http://schemas.microsoft.com/office/drawing/2014/main" id="{F7F207A8-3217-FF48-E2AB-7C3F22176375}"/>
              </a:ext>
            </a:extLst>
          </p:cNvPr>
          <p:cNvSpPr/>
          <p:nvPr/>
        </p:nvSpPr>
        <p:spPr>
          <a:xfrm>
            <a:off x="9523880" y="590105"/>
            <a:ext cx="1852961" cy="628697"/>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 regard</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r>
              <a:rPr lang="fr-FR" sz="1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8" name="Ellipse 7">
            <a:extLst>
              <a:ext uri="{FF2B5EF4-FFF2-40B4-BE49-F238E27FC236}">
                <a16:creationId xmlns:a16="http://schemas.microsoft.com/office/drawing/2014/main" id="{79473916-BB08-5866-AAF1-CB34D127ED1D}"/>
              </a:ext>
            </a:extLst>
          </p:cNvPr>
          <p:cNvSpPr/>
          <p:nvPr/>
        </p:nvSpPr>
        <p:spPr>
          <a:xfrm>
            <a:off x="8068398" y="1642848"/>
            <a:ext cx="1455482" cy="628696"/>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sa tête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9" name="Ellipse 8">
            <a:extLst>
              <a:ext uri="{FF2B5EF4-FFF2-40B4-BE49-F238E27FC236}">
                <a16:creationId xmlns:a16="http://schemas.microsoft.com/office/drawing/2014/main" id="{1B9F3E5B-20D1-8B99-460A-BEBD3C599F69}"/>
              </a:ext>
            </a:extLst>
          </p:cNvPr>
          <p:cNvSpPr/>
          <p:nvPr/>
        </p:nvSpPr>
        <p:spPr>
          <a:xfrm>
            <a:off x="5633515" y="477193"/>
            <a:ext cx="2253375" cy="628696"/>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se</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 gestes</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0" name="Ellipse 9">
            <a:extLst>
              <a:ext uri="{FF2B5EF4-FFF2-40B4-BE49-F238E27FC236}">
                <a16:creationId xmlns:a16="http://schemas.microsoft.com/office/drawing/2014/main" id="{D4090CA1-921F-1E13-E27D-666ECB73907C}"/>
              </a:ext>
            </a:extLst>
          </p:cNvPr>
          <p:cNvSpPr/>
          <p:nvPr/>
        </p:nvSpPr>
        <p:spPr>
          <a:xfrm>
            <a:off x="1449659" y="3526196"/>
            <a:ext cx="3371888" cy="708441"/>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tout son visage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1" name="Ellipse 10">
            <a:extLst>
              <a:ext uri="{FF2B5EF4-FFF2-40B4-BE49-F238E27FC236}">
                <a16:creationId xmlns:a16="http://schemas.microsoft.com/office/drawing/2014/main" id="{51DFAE56-66A0-2F80-243E-27013A44B496}"/>
              </a:ext>
            </a:extLst>
          </p:cNvPr>
          <p:cNvSpPr/>
          <p:nvPr/>
        </p:nvSpPr>
        <p:spPr>
          <a:xfrm>
            <a:off x="725465" y="982246"/>
            <a:ext cx="2127421" cy="708442"/>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sa</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barbiche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2" name="Ellipse 11">
            <a:extLst>
              <a:ext uri="{FF2B5EF4-FFF2-40B4-BE49-F238E27FC236}">
                <a16:creationId xmlns:a16="http://schemas.microsoft.com/office/drawing/2014/main" id="{47FAC49E-DE08-644F-D8BC-3439B734FE3A}"/>
              </a:ext>
            </a:extLst>
          </p:cNvPr>
          <p:cNvSpPr/>
          <p:nvPr/>
        </p:nvSpPr>
        <p:spPr>
          <a:xfrm>
            <a:off x="3115165" y="950679"/>
            <a:ext cx="1706382" cy="771576"/>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ses yeux</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cxnSp>
        <p:nvCxnSpPr>
          <p:cNvPr id="13" name="Connecteur droit avec flèche 12">
            <a:extLst>
              <a:ext uri="{FF2B5EF4-FFF2-40B4-BE49-F238E27FC236}">
                <a16:creationId xmlns:a16="http://schemas.microsoft.com/office/drawing/2014/main" id="{573F9B00-A0A0-BD94-8147-94F273324133}"/>
              </a:ext>
            </a:extLst>
          </p:cNvPr>
          <p:cNvCxnSpPr>
            <a:cxnSpLocks/>
          </p:cNvCxnSpPr>
          <p:nvPr/>
        </p:nvCxnSpPr>
        <p:spPr>
          <a:xfrm flipH="1">
            <a:off x="9103480" y="982246"/>
            <a:ext cx="513382" cy="1918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Connecteur droit avec flèche 13">
            <a:extLst>
              <a:ext uri="{FF2B5EF4-FFF2-40B4-BE49-F238E27FC236}">
                <a16:creationId xmlns:a16="http://schemas.microsoft.com/office/drawing/2014/main" id="{006E16F0-9357-8080-F5B6-0EE1C93F145C}"/>
              </a:ext>
            </a:extLst>
          </p:cNvPr>
          <p:cNvCxnSpPr>
            <a:cxnSpLocks/>
          </p:cNvCxnSpPr>
          <p:nvPr/>
        </p:nvCxnSpPr>
        <p:spPr>
          <a:xfrm flipH="1">
            <a:off x="10057641" y="1185838"/>
            <a:ext cx="119795" cy="2157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Connecteur droit avec flèche 15">
            <a:extLst>
              <a:ext uri="{FF2B5EF4-FFF2-40B4-BE49-F238E27FC236}">
                <a16:creationId xmlns:a16="http://schemas.microsoft.com/office/drawing/2014/main" id="{71A48E4C-9732-5B54-4F4E-20F3657B024D}"/>
              </a:ext>
            </a:extLst>
          </p:cNvPr>
          <p:cNvCxnSpPr>
            <a:cxnSpLocks/>
          </p:cNvCxnSpPr>
          <p:nvPr/>
        </p:nvCxnSpPr>
        <p:spPr>
          <a:xfrm>
            <a:off x="11175200" y="1185838"/>
            <a:ext cx="0" cy="6420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Connecteur droit avec flèche 20">
            <a:extLst>
              <a:ext uri="{FF2B5EF4-FFF2-40B4-BE49-F238E27FC236}">
                <a16:creationId xmlns:a16="http://schemas.microsoft.com/office/drawing/2014/main" id="{084BA45A-AA38-8862-7E5A-EBBF5A7BAE76}"/>
              </a:ext>
            </a:extLst>
          </p:cNvPr>
          <p:cNvCxnSpPr>
            <a:cxnSpLocks/>
          </p:cNvCxnSpPr>
          <p:nvPr/>
        </p:nvCxnSpPr>
        <p:spPr>
          <a:xfrm flipH="1">
            <a:off x="5659773" y="1023853"/>
            <a:ext cx="481570" cy="3777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a:extLst>
              <a:ext uri="{FF2B5EF4-FFF2-40B4-BE49-F238E27FC236}">
                <a16:creationId xmlns:a16="http://schemas.microsoft.com/office/drawing/2014/main" id="{150E7F2D-35FF-F9C2-A49C-0F0474C7A1E4}"/>
              </a:ext>
            </a:extLst>
          </p:cNvPr>
          <p:cNvCxnSpPr>
            <a:cxnSpLocks/>
          </p:cNvCxnSpPr>
          <p:nvPr/>
        </p:nvCxnSpPr>
        <p:spPr>
          <a:xfrm flipH="1">
            <a:off x="6538911" y="1105889"/>
            <a:ext cx="110260" cy="2957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a:extLst>
              <a:ext uri="{FF2B5EF4-FFF2-40B4-BE49-F238E27FC236}">
                <a16:creationId xmlns:a16="http://schemas.microsoft.com/office/drawing/2014/main" id="{68117480-F613-8FAA-2387-DA3533724C0D}"/>
              </a:ext>
            </a:extLst>
          </p:cNvPr>
          <p:cNvCxnSpPr>
            <a:cxnSpLocks/>
          </p:cNvCxnSpPr>
          <p:nvPr/>
        </p:nvCxnSpPr>
        <p:spPr>
          <a:xfrm>
            <a:off x="7182932" y="1130162"/>
            <a:ext cx="92924" cy="2714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Connecteur droit avec flèche 27">
            <a:extLst>
              <a:ext uri="{FF2B5EF4-FFF2-40B4-BE49-F238E27FC236}">
                <a16:creationId xmlns:a16="http://schemas.microsoft.com/office/drawing/2014/main" id="{CC9949F4-CE58-8DC3-CC46-B5591CCD3D67}"/>
              </a:ext>
            </a:extLst>
          </p:cNvPr>
          <p:cNvCxnSpPr>
            <a:cxnSpLocks/>
          </p:cNvCxnSpPr>
          <p:nvPr/>
        </p:nvCxnSpPr>
        <p:spPr>
          <a:xfrm>
            <a:off x="8691549" y="2216846"/>
            <a:ext cx="0" cy="4107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Connecteur droit avec flèche 29">
            <a:extLst>
              <a:ext uri="{FF2B5EF4-FFF2-40B4-BE49-F238E27FC236}">
                <a16:creationId xmlns:a16="http://schemas.microsoft.com/office/drawing/2014/main" id="{E91C4852-0BE9-804C-23D2-5A2F90F3753C}"/>
              </a:ext>
            </a:extLst>
          </p:cNvPr>
          <p:cNvCxnSpPr>
            <a:cxnSpLocks/>
          </p:cNvCxnSpPr>
          <p:nvPr/>
        </p:nvCxnSpPr>
        <p:spPr>
          <a:xfrm flipH="1">
            <a:off x="3472466" y="1730152"/>
            <a:ext cx="336214" cy="8706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Connecteur droit avec flèche 31">
            <a:extLst>
              <a:ext uri="{FF2B5EF4-FFF2-40B4-BE49-F238E27FC236}">
                <a16:creationId xmlns:a16="http://schemas.microsoft.com/office/drawing/2014/main" id="{B7859BBA-E705-65A1-940C-E74199109B05}"/>
              </a:ext>
            </a:extLst>
          </p:cNvPr>
          <p:cNvCxnSpPr>
            <a:cxnSpLocks/>
          </p:cNvCxnSpPr>
          <p:nvPr/>
        </p:nvCxnSpPr>
        <p:spPr>
          <a:xfrm>
            <a:off x="4510882" y="1642848"/>
            <a:ext cx="224894" cy="4452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Connecteur droit avec flèche 33">
            <a:extLst>
              <a:ext uri="{FF2B5EF4-FFF2-40B4-BE49-F238E27FC236}">
                <a16:creationId xmlns:a16="http://schemas.microsoft.com/office/drawing/2014/main" id="{91D847CB-8592-10E1-0EBC-F58D2CD75482}"/>
              </a:ext>
            </a:extLst>
          </p:cNvPr>
          <p:cNvCxnSpPr>
            <a:cxnSpLocks/>
          </p:cNvCxnSpPr>
          <p:nvPr/>
        </p:nvCxnSpPr>
        <p:spPr>
          <a:xfrm flipH="1">
            <a:off x="805971" y="1676573"/>
            <a:ext cx="273014" cy="2798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Connecteur droit avec flèche 35">
            <a:extLst>
              <a:ext uri="{FF2B5EF4-FFF2-40B4-BE49-F238E27FC236}">
                <a16:creationId xmlns:a16="http://schemas.microsoft.com/office/drawing/2014/main" id="{AA8EF5E0-1242-34A5-08BE-49A9911475A6}"/>
              </a:ext>
            </a:extLst>
          </p:cNvPr>
          <p:cNvCxnSpPr>
            <a:cxnSpLocks/>
          </p:cNvCxnSpPr>
          <p:nvPr/>
        </p:nvCxnSpPr>
        <p:spPr>
          <a:xfrm>
            <a:off x="1637135" y="1696075"/>
            <a:ext cx="0" cy="2603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Connecteur droit avec flèche 37">
            <a:extLst>
              <a:ext uri="{FF2B5EF4-FFF2-40B4-BE49-F238E27FC236}">
                <a16:creationId xmlns:a16="http://schemas.microsoft.com/office/drawing/2014/main" id="{7178EA2E-50DE-BAE4-978E-9B015E3534DB}"/>
              </a:ext>
            </a:extLst>
          </p:cNvPr>
          <p:cNvCxnSpPr>
            <a:cxnSpLocks/>
          </p:cNvCxnSpPr>
          <p:nvPr/>
        </p:nvCxnSpPr>
        <p:spPr>
          <a:xfrm>
            <a:off x="2283883" y="1697253"/>
            <a:ext cx="190819" cy="2592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Connecteur droit avec flèche 40">
            <a:extLst>
              <a:ext uri="{FF2B5EF4-FFF2-40B4-BE49-F238E27FC236}">
                <a16:creationId xmlns:a16="http://schemas.microsoft.com/office/drawing/2014/main" id="{531F7C91-EADC-7650-E32B-0F92560917DC}"/>
              </a:ext>
            </a:extLst>
          </p:cNvPr>
          <p:cNvCxnSpPr>
            <a:cxnSpLocks/>
          </p:cNvCxnSpPr>
          <p:nvPr/>
        </p:nvCxnSpPr>
        <p:spPr>
          <a:xfrm>
            <a:off x="3115165" y="4226619"/>
            <a:ext cx="0" cy="4122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Connecteur droit avec flèche 44">
            <a:extLst>
              <a:ext uri="{FF2B5EF4-FFF2-40B4-BE49-F238E27FC236}">
                <a16:creationId xmlns:a16="http://schemas.microsoft.com/office/drawing/2014/main" id="{8F4D5054-AE83-2E09-A506-3CB51B1E12AF}"/>
              </a:ext>
            </a:extLst>
          </p:cNvPr>
          <p:cNvCxnSpPr>
            <a:cxnSpLocks/>
          </p:cNvCxnSpPr>
          <p:nvPr/>
        </p:nvCxnSpPr>
        <p:spPr>
          <a:xfrm>
            <a:off x="9142242" y="4283595"/>
            <a:ext cx="0" cy="4122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6" name="Connecteur droit avec flèche 45">
            <a:extLst>
              <a:ext uri="{FF2B5EF4-FFF2-40B4-BE49-F238E27FC236}">
                <a16:creationId xmlns:a16="http://schemas.microsoft.com/office/drawing/2014/main" id="{D2617A2B-1382-C497-FF73-54585E15C7FF}"/>
              </a:ext>
            </a:extLst>
          </p:cNvPr>
          <p:cNvCxnSpPr>
            <a:cxnSpLocks/>
            <a:stCxn id="5" idx="4"/>
          </p:cNvCxnSpPr>
          <p:nvPr/>
        </p:nvCxnSpPr>
        <p:spPr>
          <a:xfrm>
            <a:off x="6258641" y="5600940"/>
            <a:ext cx="0" cy="2193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4" name="Flèche vers le bas 53">
            <a:extLst>
              <a:ext uri="{FF2B5EF4-FFF2-40B4-BE49-F238E27FC236}">
                <a16:creationId xmlns:a16="http://schemas.microsoft.com/office/drawing/2014/main" id="{C0108F81-A0D6-8FD2-D444-CA9CEC07E869}"/>
              </a:ext>
            </a:extLst>
          </p:cNvPr>
          <p:cNvSpPr/>
          <p:nvPr/>
        </p:nvSpPr>
        <p:spPr>
          <a:xfrm rot="18716495">
            <a:off x="3615317" y="4116844"/>
            <a:ext cx="681816" cy="1076279"/>
          </a:xfrm>
          <a:prstGeom prst="downArrow">
            <a:avLst>
              <a:gd name="adj1" fmla="val 18996"/>
              <a:gd name="adj2" fmla="val 27527"/>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Flèche vers le bas 54">
            <a:extLst>
              <a:ext uri="{FF2B5EF4-FFF2-40B4-BE49-F238E27FC236}">
                <a16:creationId xmlns:a16="http://schemas.microsoft.com/office/drawing/2014/main" id="{FFA10D3A-1EA6-5232-4FCF-C177251258D3}"/>
              </a:ext>
            </a:extLst>
          </p:cNvPr>
          <p:cNvSpPr/>
          <p:nvPr/>
        </p:nvSpPr>
        <p:spPr>
          <a:xfrm rot="19960804">
            <a:off x="2087207" y="1743365"/>
            <a:ext cx="681816" cy="1835617"/>
          </a:xfrm>
          <a:prstGeom prst="downArrow">
            <a:avLst>
              <a:gd name="adj1" fmla="val 18996"/>
              <a:gd name="adj2" fmla="val 27527"/>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Flèche vers le bas 55">
            <a:extLst>
              <a:ext uri="{FF2B5EF4-FFF2-40B4-BE49-F238E27FC236}">
                <a16:creationId xmlns:a16="http://schemas.microsoft.com/office/drawing/2014/main" id="{14B5ED0C-F97F-719F-9EA5-342D0C9E40E4}"/>
              </a:ext>
            </a:extLst>
          </p:cNvPr>
          <p:cNvSpPr/>
          <p:nvPr/>
        </p:nvSpPr>
        <p:spPr>
          <a:xfrm rot="1081477">
            <a:off x="3562749" y="1763247"/>
            <a:ext cx="710048" cy="1881524"/>
          </a:xfrm>
          <a:prstGeom prst="downArrow">
            <a:avLst>
              <a:gd name="adj1" fmla="val 19639"/>
              <a:gd name="adj2" fmla="val 27527"/>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Flèche vers le bas 56">
            <a:extLst>
              <a:ext uri="{FF2B5EF4-FFF2-40B4-BE49-F238E27FC236}">
                <a16:creationId xmlns:a16="http://schemas.microsoft.com/office/drawing/2014/main" id="{0AEB6912-ADF6-9A85-3103-396A0BF57785}"/>
              </a:ext>
            </a:extLst>
          </p:cNvPr>
          <p:cNvSpPr/>
          <p:nvPr/>
        </p:nvSpPr>
        <p:spPr>
          <a:xfrm rot="1120688">
            <a:off x="9823316" y="1560788"/>
            <a:ext cx="681816" cy="2133359"/>
          </a:xfrm>
          <a:prstGeom prst="downArrow">
            <a:avLst>
              <a:gd name="adj1" fmla="val 19639"/>
              <a:gd name="adj2" fmla="val 27527"/>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 name="Flèche vers le bas 57">
            <a:extLst>
              <a:ext uri="{FF2B5EF4-FFF2-40B4-BE49-F238E27FC236}">
                <a16:creationId xmlns:a16="http://schemas.microsoft.com/office/drawing/2014/main" id="{3E07D4B6-F7FA-F575-FB43-629FA8406868}"/>
              </a:ext>
            </a:extLst>
          </p:cNvPr>
          <p:cNvSpPr/>
          <p:nvPr/>
        </p:nvSpPr>
        <p:spPr>
          <a:xfrm rot="19727015">
            <a:off x="7272600" y="1614582"/>
            <a:ext cx="681816" cy="2178853"/>
          </a:xfrm>
          <a:prstGeom prst="downArrow">
            <a:avLst>
              <a:gd name="adj1" fmla="val 18996"/>
              <a:gd name="adj2" fmla="val 27527"/>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Flèche vers le bas 58">
            <a:extLst>
              <a:ext uri="{FF2B5EF4-FFF2-40B4-BE49-F238E27FC236}">
                <a16:creationId xmlns:a16="http://schemas.microsoft.com/office/drawing/2014/main" id="{095C2E02-21E1-4112-3581-A279E477785E}"/>
              </a:ext>
            </a:extLst>
          </p:cNvPr>
          <p:cNvSpPr/>
          <p:nvPr/>
        </p:nvSpPr>
        <p:spPr>
          <a:xfrm rot="21445714">
            <a:off x="8554241" y="2258679"/>
            <a:ext cx="681816" cy="1351725"/>
          </a:xfrm>
          <a:prstGeom prst="downArrow">
            <a:avLst>
              <a:gd name="adj1" fmla="val 18996"/>
              <a:gd name="adj2" fmla="val 27527"/>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 name="Flèche vers le bas 59">
            <a:extLst>
              <a:ext uri="{FF2B5EF4-FFF2-40B4-BE49-F238E27FC236}">
                <a16:creationId xmlns:a16="http://schemas.microsoft.com/office/drawing/2014/main" id="{0412E18E-C03F-48E2-7203-96D592D89C28}"/>
              </a:ext>
            </a:extLst>
          </p:cNvPr>
          <p:cNvSpPr/>
          <p:nvPr/>
        </p:nvSpPr>
        <p:spPr>
          <a:xfrm rot="2789945">
            <a:off x="7637015" y="4253320"/>
            <a:ext cx="681816" cy="846439"/>
          </a:xfrm>
          <a:prstGeom prst="downArrow">
            <a:avLst>
              <a:gd name="adj1" fmla="val 18996"/>
              <a:gd name="adj2" fmla="val 27527"/>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4594323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E3CA82-A164-98CE-4EF1-A1095C2FEE2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D8B726C6-5DC3-C31F-498D-2FDB12A6AC3F}"/>
              </a:ext>
            </a:extLst>
          </p:cNvPr>
          <p:cNvSpPr>
            <a:spLocks noGrp="1"/>
          </p:cNvSpPr>
          <p:nvPr>
            <p:ph idx="1"/>
          </p:nvPr>
        </p:nvSpPr>
        <p:spPr/>
        <p:txBody>
          <a:bodyPr/>
          <a:lstStyle/>
          <a:p>
            <a:pPr marL="0" indent="0" algn="just">
              <a:spcBef>
                <a:spcPts val="0"/>
              </a:spcBef>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Une </a:t>
            </a:r>
            <a:r>
              <a:rPr lang="fr-FR" sz="2000" u="sng"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barbiche</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noire taillée en pointe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ornait son menton. </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Et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ses </a:t>
            </a:r>
            <a:r>
              <a:rPr lang="fr-FR" sz="2000" u="sng"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yeux</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étaient d’une merveilleuse limpidité</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Ils</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semblaient vous lancer </a:t>
            </a:r>
          </a:p>
          <a:p>
            <a:pPr marL="0" indent="0" algn="just">
              <a:spcBef>
                <a:spcPts val="0"/>
              </a:spcBef>
              <a:buNone/>
            </a:pPr>
            <a:r>
              <a:rPr lang="fr-FR" sz="2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des regards complices pleins d’étincelles. </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Tout son</a:t>
            </a:r>
            <a:r>
              <a:rPr lang="fr-FR" sz="2000" b="1" i="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visage</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était illuminé de gaieté, de bonne humeur</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Il</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avait de drôles de petits </a:t>
            </a:r>
            <a:r>
              <a:rPr lang="fr-FR" sz="2000"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gestes</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saccadés</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sa </a:t>
            </a:r>
            <a:r>
              <a:rPr lang="fr-FR" sz="2000" u="sng"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tête</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bougeait sans cesse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et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son vif</a:t>
            </a:r>
            <a:r>
              <a:rPr lang="fr-FR" sz="2000" u="sng"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regard</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se posait partout, enregistrait tout</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Tous ses</a:t>
            </a:r>
            <a:r>
              <a:rPr lang="fr-FR" sz="2000" b="1" i="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mouvements</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étaient rapides comme ceux de l’écureuil</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l">
              <a:spcBef>
                <a:spcPts val="0"/>
              </a:spcBef>
              <a:buNone/>
            </a:pPr>
            <a:r>
              <a:rPr lang="fr-FR"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l">
              <a:spcBef>
                <a:spcPts val="0"/>
              </a:spcBef>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cet homme</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ressemblait à un vieil écureuil vif et malicieux</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pic>
        <p:nvPicPr>
          <p:cNvPr id="8" name="Image 7" descr="Une image contenant dessin, croquis, illustration, Dessin au trait&#10;&#10;Le contenu généré par l’IA peut être incorrect.">
            <a:extLst>
              <a:ext uri="{FF2B5EF4-FFF2-40B4-BE49-F238E27FC236}">
                <a16:creationId xmlns:a16="http://schemas.microsoft.com/office/drawing/2014/main" id="{0BA382D7-43F6-FFEF-876A-66BCF797BF49}"/>
              </a:ext>
            </a:extLst>
          </p:cNvPr>
          <p:cNvPicPr>
            <a:picLocks noChangeAspect="1"/>
          </p:cNvPicPr>
          <p:nvPr/>
        </p:nvPicPr>
        <p:blipFill>
          <a:blip r:embed="rId3"/>
          <a:stretch>
            <a:fillRect/>
          </a:stretch>
        </p:blipFill>
        <p:spPr>
          <a:xfrm>
            <a:off x="8169965" y="2433952"/>
            <a:ext cx="2885661" cy="4058923"/>
          </a:xfrm>
          <a:prstGeom prst="rect">
            <a:avLst/>
          </a:prstGeom>
        </p:spPr>
      </p:pic>
    </p:spTree>
    <p:extLst>
      <p:ext uri="{BB962C8B-B14F-4D97-AF65-F5344CB8AC3E}">
        <p14:creationId xmlns:p14="http://schemas.microsoft.com/office/powerpoint/2010/main" val="29274671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FCA4C-FBCE-1395-B047-A929440C881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775D3FA-3C29-D45C-B113-CEAC1CFB59C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1FD9AC60-2416-C92C-6E98-638B4F919D74}"/>
              </a:ext>
            </a:extLst>
          </p:cNvPr>
          <p:cNvSpPr>
            <a:spLocks noGrp="1"/>
          </p:cNvSpPr>
          <p:nvPr>
            <p:ph idx="1"/>
          </p:nvPr>
        </p:nvSpPr>
        <p:spPr/>
        <p:txBody>
          <a:bodyPr>
            <a:normAutofit/>
          </a:bodyPr>
          <a:lstStyle/>
          <a:p>
            <a:pPr marL="0" indent="0" algn="just">
              <a:buNone/>
            </a:pP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   Une barbiche noire taillée en pointe ornait son menton. Et ses yeux étaient d’une merveilleuse limpidité. Ils semblaient vous lancer des regards complices  pleins  d’étincelles. Tout son visage était illuminé de gaieté, de bonne humeur.</a:t>
            </a:r>
          </a:p>
          <a:p>
            <a:pPr marL="0" indent="0" algn="just">
              <a:buNone/>
            </a:pP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   Il avait de drôles de petits gestes saccadés, sa tête  bougeait  sans  cesse  et  son  vif  regard  se  posait  partout,  enregistrait tout.  Tous  ses  mouvements  étaient  rapides  comme  ceux de l’écureuil. </a:t>
            </a:r>
          </a:p>
          <a:p>
            <a:pPr marL="0" indent="0" algn="just">
              <a:buNone/>
            </a:pP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   Cet homme  ressemblait à un vieil écureuil vif et malicieux.</a:t>
            </a:r>
            <a:endParaRPr lang="fr-FR" sz="2200" dirty="0"/>
          </a:p>
        </p:txBody>
      </p:sp>
    </p:spTree>
    <p:extLst>
      <p:ext uri="{BB962C8B-B14F-4D97-AF65-F5344CB8AC3E}">
        <p14:creationId xmlns:p14="http://schemas.microsoft.com/office/powerpoint/2010/main" val="25412100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69075-551C-516F-630D-4ACDFAF1FD9E}"/>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DF63D61A-9AA8-3F4E-2B44-E0EC1126EC34}"/>
              </a:ext>
            </a:extLst>
          </p:cNvPr>
          <p:cNvSpPr>
            <a:spLocks noGrp="1"/>
          </p:cNvSpPr>
          <p:nvPr>
            <p:ph type="title"/>
          </p:nvPr>
        </p:nvSpPr>
        <p:spPr/>
        <p:txBody>
          <a:bodyPr/>
          <a:lstStyle/>
          <a:p>
            <a:r>
              <a:rPr lang="fr-FR" dirty="0"/>
              <a:t> </a:t>
            </a:r>
          </a:p>
        </p:txBody>
      </p:sp>
      <p:sp>
        <p:nvSpPr>
          <p:cNvPr id="5" name="Espace réservé du contenu 4">
            <a:extLst>
              <a:ext uri="{FF2B5EF4-FFF2-40B4-BE49-F238E27FC236}">
                <a16:creationId xmlns:a16="http://schemas.microsoft.com/office/drawing/2014/main" id="{5723E0E6-EC1E-E9D5-7231-7C2DC68CD24E}"/>
              </a:ext>
            </a:extLst>
          </p:cNvPr>
          <p:cNvSpPr>
            <a:spLocks noGrp="1"/>
          </p:cNvSpPr>
          <p:nvPr>
            <p:ph sz="half" idx="1"/>
          </p:nvPr>
        </p:nvSpPr>
        <p:spPr/>
        <p:txBody>
          <a:bodyPr>
            <a:normAutofit/>
          </a:bodyPr>
          <a:lstStyle/>
          <a:p>
            <a:pPr marL="0" indent="0" algn="just">
              <a:buNone/>
            </a:pPr>
            <a:endParaRPr lang="fr-FR" sz="20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endParaRPr>
          </a:p>
          <a:p>
            <a:pPr marL="0" indent="0" algn="just">
              <a:buNone/>
            </a:pPr>
            <a:endParaRPr lang="fr-FR" sz="2000" dirty="0">
              <a:solidFill>
                <a:srgbClr val="000000"/>
              </a:solidFill>
              <a:latin typeface="Times New Roman" panose="02020603050405020304" pitchFamily="18" charset="0"/>
              <a:ea typeface="Calibri" panose="020F0502020204030204" pitchFamily="34" charset="0"/>
              <a:cs typeface="Calibri" panose="020F0502020204030204" pitchFamily="34" charset="0"/>
            </a:endParaRPr>
          </a:p>
          <a:p>
            <a:pPr marL="0" indent="0" algn="just">
              <a:buNone/>
            </a:pPr>
            <a:endParaRPr lang="fr-FR" sz="20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endParaRPr>
          </a:p>
          <a:p>
            <a:pPr marL="0" indent="0" algn="just">
              <a:buNone/>
            </a:pPr>
            <a:endParaRPr lang="fr-FR" sz="2000" dirty="0">
              <a:solidFill>
                <a:srgbClr val="000000"/>
              </a:solidFill>
              <a:latin typeface="Times New Roman" panose="02020603050405020304" pitchFamily="18" charset="0"/>
              <a:ea typeface="Calibri" panose="020F0502020204030204" pitchFamily="34" charset="0"/>
              <a:cs typeface="Calibri" panose="020F0502020204030204" pitchFamily="34" charset="0"/>
            </a:endParaRPr>
          </a:p>
          <a:p>
            <a:pPr marL="0" indent="0" algn="just">
              <a:buNone/>
            </a:pPr>
            <a:endParaRPr lang="fr-FR" sz="2000" dirty="0">
              <a:solidFill>
                <a:srgbClr val="000000"/>
              </a:solidFill>
              <a:latin typeface="Times New Roman" panose="02020603050405020304" pitchFamily="18" charset="0"/>
              <a:ea typeface="Calibri" panose="020F0502020204030204" pitchFamily="34" charset="0"/>
              <a:cs typeface="Calibri" panose="020F0502020204030204" pitchFamily="34" charset="0"/>
            </a:endParaRPr>
          </a:p>
          <a:p>
            <a:pPr marL="0" indent="0" algn="just">
              <a:buNone/>
            </a:pPr>
            <a:endParaRPr lang="fr-FR" sz="2000" dirty="0">
              <a:solidFill>
                <a:srgbClr val="000000"/>
              </a:solidFill>
              <a:latin typeface="Times New Roman" panose="02020603050405020304" pitchFamily="18" charset="0"/>
              <a:ea typeface="Calibri" panose="020F0502020204030204" pitchFamily="34" charset="0"/>
              <a:cs typeface="Calibri" panose="020F0502020204030204" pitchFamily="34" charset="0"/>
            </a:endParaRPr>
          </a:p>
        </p:txBody>
      </p:sp>
      <p:sp>
        <p:nvSpPr>
          <p:cNvPr id="6" name="Espace réservé du contenu 5">
            <a:extLst>
              <a:ext uri="{FF2B5EF4-FFF2-40B4-BE49-F238E27FC236}">
                <a16:creationId xmlns:a16="http://schemas.microsoft.com/office/drawing/2014/main" id="{A207AB35-DA11-2680-F5A6-A741181060CF}"/>
              </a:ext>
            </a:extLst>
          </p:cNvPr>
          <p:cNvSpPr>
            <a:spLocks noGrp="1"/>
          </p:cNvSpPr>
          <p:nvPr>
            <p:ph sz="half" idx="2"/>
          </p:nvPr>
        </p:nvSpPr>
        <p:spPr/>
        <p:txBody>
          <a:bodyPr/>
          <a:lstStyle/>
          <a:p>
            <a:pPr marL="0" indent="0">
              <a:buNone/>
            </a:pP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endParaRPr lang="fr-F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L’homme a la barbe et une moustache brunes et il a une chemise blanche et des yeux ronds et il a les mains levées et il a peur. </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pic>
        <p:nvPicPr>
          <p:cNvPr id="7" name="Espace réservé du contenu 3" descr="utoportrait en boîte – 🎨 Artistiquement parlant🖌️">
            <a:extLst>
              <a:ext uri="{FF2B5EF4-FFF2-40B4-BE49-F238E27FC236}">
                <a16:creationId xmlns:a16="http://schemas.microsoft.com/office/drawing/2014/main" id="{49D0780C-884D-43BF-0413-7C7DBED52C0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3687" y="1690688"/>
            <a:ext cx="2797542" cy="2285315"/>
          </a:xfrm>
          <a:prstGeom prst="rect">
            <a:avLst/>
          </a:prstGeom>
          <a:noFill/>
          <a:ln>
            <a:noFill/>
          </a:ln>
        </p:spPr>
      </p:pic>
      <p:sp>
        <p:nvSpPr>
          <p:cNvPr id="10" name="Rectangle 9">
            <a:extLst>
              <a:ext uri="{FF2B5EF4-FFF2-40B4-BE49-F238E27FC236}">
                <a16:creationId xmlns:a16="http://schemas.microsoft.com/office/drawing/2014/main" id="{4CA6F3B7-539A-EC79-9177-A5588B5DD83A}"/>
              </a:ext>
            </a:extLst>
          </p:cNvPr>
          <p:cNvSpPr/>
          <p:nvPr/>
        </p:nvSpPr>
        <p:spPr>
          <a:xfrm>
            <a:off x="3926732" y="2064482"/>
            <a:ext cx="1227281" cy="13645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Tree>
    <p:extLst>
      <p:ext uri="{BB962C8B-B14F-4D97-AF65-F5344CB8AC3E}">
        <p14:creationId xmlns:p14="http://schemas.microsoft.com/office/powerpoint/2010/main" val="5421197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C71ACE12-1636-E0A0-AB32-74D704AD52C9}"/>
              </a:ext>
            </a:extLst>
          </p:cNvPr>
          <p:cNvSpPr>
            <a:spLocks noGrp="1"/>
          </p:cNvSpPr>
          <p:nvPr>
            <p:ph type="title"/>
          </p:nvPr>
        </p:nvSpPr>
        <p:spPr/>
        <p:txBody>
          <a:bodyPr/>
          <a:lstStyle/>
          <a:p>
            <a:endParaRPr lang="fr-FR"/>
          </a:p>
        </p:txBody>
      </p:sp>
      <p:sp>
        <p:nvSpPr>
          <p:cNvPr id="6" name="Espace réservé du contenu 5">
            <a:extLst>
              <a:ext uri="{FF2B5EF4-FFF2-40B4-BE49-F238E27FC236}">
                <a16:creationId xmlns:a16="http://schemas.microsoft.com/office/drawing/2014/main" id="{6DB1DE44-3FAF-B8AC-1F62-530F961B8F8F}"/>
              </a:ext>
            </a:extLst>
          </p:cNvPr>
          <p:cNvSpPr>
            <a:spLocks noGrp="1"/>
          </p:cNvSpPr>
          <p:nvPr>
            <p:ph idx="1"/>
          </p:nvPr>
        </p:nvSpPr>
        <p:spPr/>
        <p:txBody>
          <a:bodyPr/>
          <a:lstStyle/>
          <a:p>
            <a:pPr marL="0" indent="0">
              <a:buNone/>
            </a:pPr>
            <a:endParaRPr lang="fr-FR" dirty="0"/>
          </a:p>
          <a:p>
            <a:pPr marL="0" indent="0">
              <a:buNone/>
            </a:pP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L’homme a la barbe et une moustache brunes et une chemise blanche et il a des yeux ronds et il a les mains levées et il a peur. </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0364059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7B9F65-5F33-2B1C-49A7-1D5155A72461}"/>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822ABB95-77EE-47C3-1B4D-143D2E1D46DF}"/>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a:p>
            <a:pPr marL="0" indent="0">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Il a peur.</a:t>
            </a:r>
          </a:p>
          <a:p>
            <a:pPr marL="0" indent="0">
              <a:buNone/>
            </a:pPr>
            <a:endParaRPr lang="fr-FR" dirty="0"/>
          </a:p>
        </p:txBody>
      </p:sp>
    </p:spTree>
    <p:extLst>
      <p:ext uri="{BB962C8B-B14F-4D97-AF65-F5344CB8AC3E}">
        <p14:creationId xmlns:p14="http://schemas.microsoft.com/office/powerpoint/2010/main" val="28228865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DF9AC1-346B-1888-91E2-A8403B85792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9B2563C-940F-A27E-9767-59B30366C293}"/>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3463015B-4608-BEB3-CB0F-5AFD5D589F3E}"/>
              </a:ext>
            </a:extLst>
          </p:cNvPr>
          <p:cNvSpPr>
            <a:spLocks noGrp="1"/>
          </p:cNvSpPr>
          <p:nvPr>
            <p:ph idx="1"/>
          </p:nvPr>
        </p:nvSpPr>
        <p:spPr/>
        <p:txBody>
          <a:bodyPr/>
          <a:lstStyle/>
          <a:p>
            <a:pPr marL="0" indent="0">
              <a:buNone/>
            </a:pPr>
            <a:endParaRPr lang="fr-FR" dirty="0"/>
          </a:p>
          <a:p>
            <a:pPr marL="0" indent="0" algn="just">
              <a:spcBef>
                <a:spcPts val="0"/>
              </a:spcBef>
              <a:buNone/>
              <a:tabLst>
                <a:tab pos="3994150" algn="l"/>
              </a:tabLst>
            </a:pP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tabLst>
                <a:tab pos="3994150" algn="l"/>
              </a:tabLst>
            </a:pPr>
            <a:endParaRPr lang="fr-FR" sz="2000" dirty="0">
              <a:latin typeface="Times New Roman" panose="02020603050405020304" pitchFamily="18" charset="0"/>
              <a:cs typeface="Times New Roman" panose="02020603050405020304" pitchFamily="18" charset="0"/>
            </a:endParaRPr>
          </a:p>
          <a:p>
            <a:pPr marL="0" indent="0" algn="just">
              <a:spcBef>
                <a:spcPts val="0"/>
              </a:spcBef>
              <a:buNone/>
              <a:tabLst>
                <a:tab pos="3994150" algn="l"/>
              </a:tabLst>
            </a:pPr>
            <a:endParaRPr lang="fr-FR" sz="800" dirty="0"/>
          </a:p>
          <a:p>
            <a:pPr marL="0" indent="0">
              <a:spcBef>
                <a:spcPts val="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Ses mains s’accrochent à sa tête. Ses yeux s’écarquillent. </a:t>
            </a:r>
            <a:endParaRPr lang="fr-FR" sz="2000" dirty="0"/>
          </a:p>
          <a:p>
            <a:pPr marL="0" indent="0">
              <a:spcBef>
                <a:spcPts val="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Il a peur.</a:t>
            </a:r>
          </a:p>
          <a:p>
            <a:pPr marL="0" indent="0">
              <a:buNone/>
            </a:pPr>
            <a:endParaRPr lang="fr-FR" dirty="0"/>
          </a:p>
        </p:txBody>
      </p:sp>
    </p:spTree>
    <p:extLst>
      <p:ext uri="{BB962C8B-B14F-4D97-AF65-F5344CB8AC3E}">
        <p14:creationId xmlns:p14="http://schemas.microsoft.com/office/powerpoint/2010/main" val="1128283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7526B-1737-4EC0-42A5-F7667C2D418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2B131D2-9656-4776-8B02-667F81E57B59}"/>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1217CC79-898E-E458-793C-86840DFEFE51}"/>
              </a:ext>
            </a:extLst>
          </p:cNvPr>
          <p:cNvSpPr>
            <a:spLocks noGrp="1"/>
          </p:cNvSpPr>
          <p:nvPr>
            <p:ph idx="1"/>
          </p:nvPr>
        </p:nvSpPr>
        <p:spPr/>
        <p:txBody>
          <a:bodyPr/>
          <a:lstStyle/>
          <a:p>
            <a:pPr marL="0" indent="0">
              <a:buNone/>
            </a:pPr>
            <a:endParaRPr lang="fr-FR" dirty="0"/>
          </a:p>
          <a:p>
            <a:pPr marL="0" indent="0" algn="just">
              <a:spcBef>
                <a:spcPts val="0"/>
              </a:spcBef>
              <a:buNone/>
              <a:tabLst>
                <a:tab pos="3994150" algn="l"/>
              </a:tabLst>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Une barbe et une moustache brunes ornent son visage. Sa chemise est blanche. </a:t>
            </a:r>
          </a:p>
          <a:p>
            <a:pPr marL="0" indent="0" algn="just">
              <a:spcBef>
                <a:spcPts val="0"/>
              </a:spcBef>
              <a:buNone/>
              <a:tabLst>
                <a:tab pos="3994150" algn="l"/>
              </a:tabLst>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Il est bien habillé.</a:t>
            </a:r>
          </a:p>
          <a:p>
            <a:pPr marL="0" indent="0" algn="just">
              <a:spcBef>
                <a:spcPts val="0"/>
              </a:spcBef>
              <a:buNone/>
              <a:tabLst>
                <a:tab pos="3994150" algn="l"/>
              </a:tabLst>
            </a:pPr>
            <a:endParaRPr lang="fr-FR" sz="800" dirty="0"/>
          </a:p>
          <a:p>
            <a:pPr marL="0" indent="0">
              <a:spcBef>
                <a:spcPts val="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Ses mains s’accrochent à sa tête. Ses yeux s’écarquillent. </a:t>
            </a:r>
            <a:endParaRPr lang="fr-FR" sz="2000" dirty="0"/>
          </a:p>
          <a:p>
            <a:pPr marL="0" indent="0">
              <a:spcBef>
                <a:spcPts val="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Il a peur.</a:t>
            </a:r>
          </a:p>
          <a:p>
            <a:pPr marL="0" indent="0">
              <a:buNone/>
            </a:pPr>
            <a:endParaRPr lang="fr-FR" dirty="0"/>
          </a:p>
        </p:txBody>
      </p:sp>
    </p:spTree>
    <p:extLst>
      <p:ext uri="{BB962C8B-B14F-4D97-AF65-F5344CB8AC3E}">
        <p14:creationId xmlns:p14="http://schemas.microsoft.com/office/powerpoint/2010/main" val="40212565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EAB0B-E9A4-E6C6-6D03-2EFC00DE41A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195C784-0AC5-D424-E479-CB23E056941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DB9B99F1-447B-5778-54D7-49DCF661BDC9}"/>
              </a:ext>
            </a:extLst>
          </p:cNvPr>
          <p:cNvSpPr>
            <a:spLocks noGrp="1"/>
          </p:cNvSpPr>
          <p:nvPr>
            <p:ph idx="1"/>
          </p:nvPr>
        </p:nvSpPr>
        <p:spPr/>
        <p:txBody>
          <a:bodyPr/>
          <a:lstStyle/>
          <a:p>
            <a:pPr marL="0" indent="0">
              <a:buNone/>
            </a:pPr>
            <a:endParaRPr lang="fr-FR" dirty="0"/>
          </a:p>
          <a:p>
            <a:pPr marL="0" indent="0" algn="just">
              <a:spcBef>
                <a:spcPts val="0"/>
              </a:spcBef>
              <a:buNone/>
              <a:tabLst>
                <a:tab pos="3994150" algn="l"/>
              </a:tabLst>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Une barbe et une moustache brunes ornent son visage. Sa chemise est blanche. </a:t>
            </a:r>
          </a:p>
          <a:p>
            <a:pPr marL="0" indent="0" algn="just">
              <a:spcBef>
                <a:spcPts val="0"/>
              </a:spcBef>
              <a:buNone/>
              <a:tabLst>
                <a:tab pos="3994150" algn="l"/>
              </a:tabLst>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Il est bien habillé.</a:t>
            </a:r>
          </a:p>
          <a:p>
            <a:pPr marL="0" indent="0" algn="just">
              <a:spcBef>
                <a:spcPts val="0"/>
              </a:spcBef>
              <a:buNone/>
              <a:tabLst>
                <a:tab pos="3994150" algn="l"/>
              </a:tabLst>
            </a:pPr>
            <a:endParaRPr lang="fr-FR" sz="800" dirty="0"/>
          </a:p>
          <a:p>
            <a:pPr marL="0" indent="0">
              <a:spcBef>
                <a:spcPts val="0"/>
              </a:spcBef>
              <a:buNone/>
            </a:pPr>
            <a:r>
              <a:rPr lang="fr-FR" sz="2000" dirty="0">
                <a:latin typeface="Times New Roman" panose="02020603050405020304" pitchFamily="18" charset="0"/>
                <a:ea typeface="Calibri" panose="020F0502020204030204" pitchFamily="34" charset="0"/>
                <a:cs typeface="Times New Roman" panose="02020603050405020304" pitchFamily="18" charset="0"/>
              </a:rPr>
              <a:t>Mais 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es mains s’accrochent à sa tête. Ses yeux s’écarquillent. </a:t>
            </a:r>
            <a:endParaRPr lang="fr-FR" sz="2000" dirty="0"/>
          </a:p>
          <a:p>
            <a:pPr marL="0" indent="0">
              <a:spcBef>
                <a:spcPts val="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Il a peur.</a:t>
            </a:r>
          </a:p>
          <a:p>
            <a:pPr marL="0" indent="0">
              <a:buNone/>
            </a:pPr>
            <a:endParaRPr lang="fr-FR" dirty="0"/>
          </a:p>
        </p:txBody>
      </p:sp>
    </p:spTree>
    <p:extLst>
      <p:ext uri="{BB962C8B-B14F-4D97-AF65-F5344CB8AC3E}">
        <p14:creationId xmlns:p14="http://schemas.microsoft.com/office/powerpoint/2010/main" val="20325501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8B83F-0C77-D8EE-5FEE-142573C9E9D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DB21C07-4B27-A216-8BD5-584B0DDFBC41}"/>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C87DBC3A-2B7A-7B67-03AF-2E313BC85DB0}"/>
              </a:ext>
            </a:extLst>
          </p:cNvPr>
          <p:cNvSpPr>
            <a:spLocks noGrp="1"/>
          </p:cNvSpPr>
          <p:nvPr>
            <p:ph idx="1"/>
          </p:nvPr>
        </p:nvSpPr>
        <p:spPr/>
        <p:txBody>
          <a:bodyPr/>
          <a:lstStyle/>
          <a:p>
            <a:pPr marL="0" indent="0">
              <a:buNone/>
            </a:pPr>
            <a:endParaRPr lang="fr-FR" dirty="0"/>
          </a:p>
          <a:p>
            <a:pPr marL="0" indent="0" algn="just">
              <a:spcBef>
                <a:spcPts val="0"/>
              </a:spcBef>
              <a:buNone/>
              <a:tabLst>
                <a:tab pos="3994150" algn="l"/>
              </a:tabLst>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Une barbe et une moustache brunes ornent son visage. Sa chemise est blanche. </a:t>
            </a:r>
          </a:p>
          <a:p>
            <a:pPr marL="0" indent="0" algn="just">
              <a:spcBef>
                <a:spcPts val="0"/>
              </a:spcBef>
              <a:buNone/>
              <a:tabLst>
                <a:tab pos="3994150" algn="l"/>
              </a:tabLst>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Il est bien habillé.</a:t>
            </a:r>
          </a:p>
          <a:p>
            <a:pPr marL="0" indent="0" algn="just">
              <a:spcBef>
                <a:spcPts val="0"/>
              </a:spcBef>
              <a:buNone/>
              <a:tabLst>
                <a:tab pos="3994150" algn="l"/>
              </a:tabLst>
            </a:pPr>
            <a:endParaRPr lang="fr-FR" sz="800" dirty="0"/>
          </a:p>
          <a:p>
            <a:pPr marL="0" indent="0">
              <a:spcBef>
                <a:spcPts val="0"/>
              </a:spcBef>
              <a:buNone/>
            </a:pPr>
            <a:r>
              <a:rPr lang="fr-FR" sz="2000" dirty="0">
                <a:latin typeface="Times New Roman" panose="02020603050405020304" pitchFamily="18" charset="0"/>
                <a:ea typeface="Calibri" panose="020F0502020204030204" pitchFamily="34" charset="0"/>
                <a:cs typeface="Times New Roman" panose="02020603050405020304" pitchFamily="18" charset="0"/>
              </a:rPr>
              <a:t>Mais 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es mains s’accrochent à sa tête. Ses yeux s’écarquillent. </a:t>
            </a:r>
            <a:endParaRPr lang="fr-FR" sz="2000" dirty="0"/>
          </a:p>
          <a:p>
            <a:pPr marL="0" indent="0">
              <a:spcBef>
                <a:spcPts val="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Il a peur.</a:t>
            </a:r>
          </a:p>
          <a:p>
            <a:pPr marL="0" indent="0">
              <a:spcBef>
                <a:spcPts val="0"/>
              </a:spcBef>
              <a:buNone/>
            </a:pPr>
            <a:endParaRPr lang="fr-FR" sz="800" dirty="0">
              <a:latin typeface="Times New Roman" panose="02020603050405020304" pitchFamily="18" charset="0"/>
              <a:ea typeface="Calibri" panose="020F0502020204030204" pitchFamily="34" charset="0"/>
              <a:cs typeface="Times New Roman" panose="02020603050405020304" pitchFamily="18" charset="0"/>
            </a:endParaRPr>
          </a:p>
          <a:p>
            <a:pPr marL="0" indent="0">
              <a:spcBef>
                <a:spcPts val="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Cet homme est un peu inquiétant</a:t>
            </a:r>
          </a:p>
          <a:p>
            <a:pPr marL="0" indent="0">
              <a:buNone/>
            </a:pPr>
            <a:endParaRPr lang="fr-FR" dirty="0"/>
          </a:p>
        </p:txBody>
      </p:sp>
    </p:spTree>
    <p:extLst>
      <p:ext uri="{BB962C8B-B14F-4D97-AF65-F5344CB8AC3E}">
        <p14:creationId xmlns:p14="http://schemas.microsoft.com/office/powerpoint/2010/main" val="36160724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F19811-C9CB-E73A-C7E4-C2E89F287372}"/>
              </a:ext>
            </a:extLst>
          </p:cNvPr>
          <p:cNvSpPr>
            <a:spLocks noGrp="1"/>
          </p:cNvSpPr>
          <p:nvPr>
            <p:ph type="title"/>
          </p:nvPr>
        </p:nvSpPr>
        <p:spPr/>
        <p:txBody>
          <a:bodyPr>
            <a:noAutofit/>
          </a:bodyPr>
          <a:lstStyle/>
          <a:p>
            <a:pPr marL="0" indent="0">
              <a:spcBef>
                <a:spcPts val="0"/>
              </a:spcBef>
              <a:tabLst>
                <a:tab pos="3994150" algn="l"/>
              </a:tabLst>
            </a:pPr>
            <a:r>
              <a:rPr lang="fr-FR" sz="1600" dirty="0">
                <a:effectLst/>
                <a:latin typeface="Times New Roman" panose="02020603050405020304" pitchFamily="18" charset="0"/>
                <a:ea typeface="Calibri" panose="020F0502020204030204" pitchFamily="34" charset="0"/>
                <a:cs typeface="Times New Roman" panose="02020603050405020304" pitchFamily="18" charset="0"/>
              </a:rPr>
              <a:t>Une barbe et une moustache brunes ornent son visage. Sa chemise est blanche. </a:t>
            </a:r>
            <a:br>
              <a:rPr lang="fr-FR" sz="1600" dirty="0">
                <a:effectLst/>
                <a:latin typeface="Times New Roman" panose="02020603050405020304" pitchFamily="18" charset="0"/>
                <a:ea typeface="Calibri" panose="020F0502020204030204" pitchFamily="34" charset="0"/>
                <a:cs typeface="Times New Roman" panose="02020603050405020304" pitchFamily="18" charset="0"/>
              </a:rPr>
            </a:br>
            <a:r>
              <a:rPr lang="fr-FR" sz="1600" dirty="0">
                <a:effectLst/>
                <a:latin typeface="Times New Roman" panose="02020603050405020304" pitchFamily="18" charset="0"/>
                <a:ea typeface="Calibri" panose="020F0502020204030204" pitchFamily="34" charset="0"/>
                <a:cs typeface="Times New Roman" panose="02020603050405020304" pitchFamily="18" charset="0"/>
              </a:rPr>
              <a:t>Il est bien habillé.</a:t>
            </a:r>
            <a:br>
              <a:rPr lang="fr-FR" sz="1600" dirty="0">
                <a:effectLst/>
                <a:latin typeface="Times New Roman" panose="02020603050405020304" pitchFamily="18" charset="0"/>
                <a:ea typeface="Calibri" panose="020F0502020204030204" pitchFamily="34" charset="0"/>
                <a:cs typeface="Times New Roman" panose="02020603050405020304" pitchFamily="18" charset="0"/>
              </a:rPr>
            </a:br>
            <a:r>
              <a:rPr lang="fr-FR" sz="800" dirty="0">
                <a:effectLst/>
                <a:latin typeface="Times New Roman" panose="02020603050405020304" pitchFamily="18" charset="0"/>
                <a:ea typeface="Calibri" panose="020F0502020204030204" pitchFamily="34" charset="0"/>
                <a:cs typeface="Times New Roman" panose="02020603050405020304" pitchFamily="18" charset="0"/>
              </a:rPr>
              <a:t> </a:t>
            </a:r>
            <a:br>
              <a:rPr lang="fr-FR" sz="1600" dirty="0"/>
            </a:br>
            <a:r>
              <a:rPr lang="fr-FR" sz="1600" dirty="0">
                <a:latin typeface="Times New Roman" panose="02020603050405020304" pitchFamily="18" charset="0"/>
                <a:ea typeface="Calibri" panose="020F0502020204030204" pitchFamily="34" charset="0"/>
                <a:cs typeface="Times New Roman" panose="02020603050405020304" pitchFamily="18" charset="0"/>
              </a:rPr>
              <a:t>Mais s</a:t>
            </a:r>
            <a:r>
              <a:rPr lang="fr-FR" sz="1600" dirty="0">
                <a:effectLst/>
                <a:latin typeface="Times New Roman" panose="02020603050405020304" pitchFamily="18" charset="0"/>
                <a:ea typeface="Calibri" panose="020F0502020204030204" pitchFamily="34" charset="0"/>
                <a:cs typeface="Times New Roman" panose="02020603050405020304" pitchFamily="18" charset="0"/>
              </a:rPr>
              <a:t>es mains s’accrochent à sa tête. Ses yeux s’écarquillent. </a:t>
            </a:r>
            <a:br>
              <a:rPr lang="fr-FR" sz="1600" dirty="0"/>
            </a:br>
            <a:r>
              <a:rPr lang="fr-FR" sz="1600" dirty="0">
                <a:effectLst/>
                <a:latin typeface="Times New Roman" panose="02020603050405020304" pitchFamily="18" charset="0"/>
                <a:ea typeface="Calibri" panose="020F0502020204030204" pitchFamily="34" charset="0"/>
                <a:cs typeface="Times New Roman" panose="02020603050405020304" pitchFamily="18" charset="0"/>
              </a:rPr>
              <a:t>Il a peur.</a:t>
            </a:r>
            <a:br>
              <a:rPr lang="fr-FR" sz="1600" dirty="0">
                <a:effectLst/>
                <a:latin typeface="Times New Roman" panose="02020603050405020304" pitchFamily="18" charset="0"/>
                <a:ea typeface="Calibri" panose="020F0502020204030204" pitchFamily="34" charset="0"/>
                <a:cs typeface="Times New Roman" panose="02020603050405020304" pitchFamily="18" charset="0"/>
              </a:rPr>
            </a:br>
            <a:r>
              <a:rPr lang="fr-FR" sz="800" dirty="0">
                <a:effectLst/>
                <a:latin typeface="Times New Roman" panose="02020603050405020304" pitchFamily="18" charset="0"/>
                <a:ea typeface="Calibri" panose="020F0502020204030204" pitchFamily="34" charset="0"/>
                <a:cs typeface="Times New Roman" panose="02020603050405020304" pitchFamily="18" charset="0"/>
              </a:rPr>
              <a:t> </a:t>
            </a:r>
            <a:br>
              <a:rPr lang="fr-FR" sz="1600" dirty="0">
                <a:latin typeface="Times New Roman" panose="02020603050405020304" pitchFamily="18" charset="0"/>
                <a:ea typeface="Calibri" panose="020F0502020204030204" pitchFamily="34" charset="0"/>
                <a:cs typeface="Times New Roman" panose="02020603050405020304" pitchFamily="18" charset="0"/>
              </a:rPr>
            </a:br>
            <a:r>
              <a:rPr lang="fr-FR" sz="1600" dirty="0">
                <a:effectLst/>
                <a:latin typeface="Times New Roman" panose="02020603050405020304" pitchFamily="18" charset="0"/>
                <a:ea typeface="Calibri" panose="020F0502020204030204" pitchFamily="34" charset="0"/>
                <a:cs typeface="Times New Roman" panose="02020603050405020304" pitchFamily="18" charset="0"/>
              </a:rPr>
              <a:t>Cet homme est un peu inquiétant</a:t>
            </a:r>
            <a:endParaRPr lang="fr-FR" sz="1600" dirty="0"/>
          </a:p>
        </p:txBody>
      </p:sp>
      <p:sp>
        <p:nvSpPr>
          <p:cNvPr id="3" name="Espace réservé du contenu 2">
            <a:extLst>
              <a:ext uri="{FF2B5EF4-FFF2-40B4-BE49-F238E27FC236}">
                <a16:creationId xmlns:a16="http://schemas.microsoft.com/office/drawing/2014/main" id="{DAD35E0E-7EEA-6F63-30D2-2D5D4FB5FAC2}"/>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a:p>
            <a:pPr marL="0" indent="0">
              <a:buNone/>
            </a:pPr>
            <a:r>
              <a:rPr lang="fr-FR" dirty="0"/>
              <a:t>                                                              </a:t>
            </a:r>
            <a:r>
              <a:rPr lang="fr-FR" sz="2400" dirty="0">
                <a:latin typeface="Times New Roman" panose="02020603050405020304" pitchFamily="18" charset="0"/>
                <a:cs typeface="Times New Roman" panose="02020603050405020304" pitchFamily="18" charset="0"/>
              </a:rPr>
              <a:t>mais</a:t>
            </a:r>
          </a:p>
          <a:p>
            <a:pPr marL="0" indent="0">
              <a:buNone/>
            </a:pPr>
            <a:r>
              <a:rPr lang="fr-FR" dirty="0"/>
              <a:t>                                                             </a:t>
            </a:r>
            <a:endParaRPr lang="fr-FR" sz="1800" dirty="0">
              <a:latin typeface="Times New Roman" panose="02020603050405020304" pitchFamily="18" charset="0"/>
              <a:cs typeface="Times New Roman" panose="02020603050405020304" pitchFamily="18" charset="0"/>
            </a:endParaRPr>
          </a:p>
        </p:txBody>
      </p:sp>
      <p:sp>
        <p:nvSpPr>
          <p:cNvPr id="4" name="Ellipse 3">
            <a:extLst>
              <a:ext uri="{FF2B5EF4-FFF2-40B4-BE49-F238E27FC236}">
                <a16:creationId xmlns:a16="http://schemas.microsoft.com/office/drawing/2014/main" id="{A9849D88-8266-2005-78C5-E0CD6E6523DD}"/>
              </a:ext>
            </a:extLst>
          </p:cNvPr>
          <p:cNvSpPr/>
          <p:nvPr/>
        </p:nvSpPr>
        <p:spPr>
          <a:xfrm>
            <a:off x="961074" y="2142852"/>
            <a:ext cx="2498407" cy="1070610"/>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une barbe et une moustache</a:t>
            </a:r>
            <a:endParaRPr lang="fr-FR"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r>
              <a:rPr lang="fr-FR" sz="1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Ellipse 4">
            <a:extLst>
              <a:ext uri="{FF2B5EF4-FFF2-40B4-BE49-F238E27FC236}">
                <a16:creationId xmlns:a16="http://schemas.microsoft.com/office/drawing/2014/main" id="{6804C202-B590-6FB2-4BE0-813098137AFC}"/>
              </a:ext>
            </a:extLst>
          </p:cNvPr>
          <p:cNvSpPr/>
          <p:nvPr/>
        </p:nvSpPr>
        <p:spPr>
          <a:xfrm>
            <a:off x="3657605" y="2200668"/>
            <a:ext cx="1907177" cy="835706"/>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sa chemise</a:t>
            </a:r>
            <a:endParaRPr lang="fr-FR"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r>
              <a:rPr lang="fr-FR" sz="1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6" name="Ellipse 5">
            <a:extLst>
              <a:ext uri="{FF2B5EF4-FFF2-40B4-BE49-F238E27FC236}">
                <a16:creationId xmlns:a16="http://schemas.microsoft.com/office/drawing/2014/main" id="{4C94651B-231E-9D53-FA74-2A49CC3EB5AB}"/>
              </a:ext>
            </a:extLst>
          </p:cNvPr>
          <p:cNvSpPr/>
          <p:nvPr/>
        </p:nvSpPr>
        <p:spPr>
          <a:xfrm>
            <a:off x="6953789" y="2308046"/>
            <a:ext cx="1846217" cy="835705"/>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ses mains</a:t>
            </a:r>
            <a:endParaRPr lang="fr-FR"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Ellipse 6">
            <a:extLst>
              <a:ext uri="{FF2B5EF4-FFF2-40B4-BE49-F238E27FC236}">
                <a16:creationId xmlns:a16="http://schemas.microsoft.com/office/drawing/2014/main" id="{D4E54D7B-934A-2B4A-A378-BD5C5D0C0ECF}"/>
              </a:ext>
            </a:extLst>
          </p:cNvPr>
          <p:cNvSpPr/>
          <p:nvPr/>
        </p:nvSpPr>
        <p:spPr>
          <a:xfrm>
            <a:off x="9059090" y="2308046"/>
            <a:ext cx="1846217" cy="817267"/>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fr-FR"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r>
              <a:rPr lang="fr-FR"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ses yeux</a:t>
            </a:r>
            <a:endParaRPr lang="fr-FR"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r>
              <a:rPr lang="fr-FR"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r>
              <a:rPr lang="fr-FR" sz="1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8" name="Ellipse 7">
            <a:extLst>
              <a:ext uri="{FF2B5EF4-FFF2-40B4-BE49-F238E27FC236}">
                <a16:creationId xmlns:a16="http://schemas.microsoft.com/office/drawing/2014/main" id="{7480EEDC-1BE0-3239-A207-76EFEE5928C0}"/>
              </a:ext>
            </a:extLst>
          </p:cNvPr>
          <p:cNvSpPr/>
          <p:nvPr/>
        </p:nvSpPr>
        <p:spPr>
          <a:xfrm>
            <a:off x="3161214" y="3761990"/>
            <a:ext cx="1907176" cy="651126"/>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bien habillé</a:t>
            </a:r>
            <a:endParaRPr lang="fr-FR"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9" name="Ellipse 8">
            <a:extLst>
              <a:ext uri="{FF2B5EF4-FFF2-40B4-BE49-F238E27FC236}">
                <a16:creationId xmlns:a16="http://schemas.microsoft.com/office/drawing/2014/main" id="{014D33BA-8BA8-CED4-1BE4-61D3AEC5DD37}"/>
              </a:ext>
            </a:extLst>
          </p:cNvPr>
          <p:cNvSpPr/>
          <p:nvPr/>
        </p:nvSpPr>
        <p:spPr>
          <a:xfrm>
            <a:off x="7295609" y="3761991"/>
            <a:ext cx="2527659" cy="651125"/>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il a peur  </a:t>
            </a:r>
            <a:endParaRPr lang="fr-FR"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0" name="Ellipse 9">
            <a:extLst>
              <a:ext uri="{FF2B5EF4-FFF2-40B4-BE49-F238E27FC236}">
                <a16:creationId xmlns:a16="http://schemas.microsoft.com/office/drawing/2014/main" id="{1B05A073-E4FF-1B9D-30D3-43D8F2B1EF9B}"/>
              </a:ext>
            </a:extLst>
          </p:cNvPr>
          <p:cNvSpPr/>
          <p:nvPr/>
        </p:nvSpPr>
        <p:spPr>
          <a:xfrm>
            <a:off x="4909461" y="5081274"/>
            <a:ext cx="2527659" cy="651125"/>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r-FR"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cet homme est un peu inquiétant</a:t>
            </a:r>
            <a:r>
              <a:rPr lang="fr-FR"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1" name="Flèche vers le bas 10">
            <a:extLst>
              <a:ext uri="{FF2B5EF4-FFF2-40B4-BE49-F238E27FC236}">
                <a16:creationId xmlns:a16="http://schemas.microsoft.com/office/drawing/2014/main" id="{CAE3E4B0-6594-B3B3-713D-9291840734EC}"/>
              </a:ext>
            </a:extLst>
          </p:cNvPr>
          <p:cNvSpPr/>
          <p:nvPr/>
        </p:nvSpPr>
        <p:spPr>
          <a:xfrm rot="18716495">
            <a:off x="4555484" y="4255443"/>
            <a:ext cx="681816" cy="1076279"/>
          </a:xfrm>
          <a:prstGeom prst="downArrow">
            <a:avLst>
              <a:gd name="adj1" fmla="val 18996"/>
              <a:gd name="adj2" fmla="val 27527"/>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Flèche vers le bas 11">
            <a:extLst>
              <a:ext uri="{FF2B5EF4-FFF2-40B4-BE49-F238E27FC236}">
                <a16:creationId xmlns:a16="http://schemas.microsoft.com/office/drawing/2014/main" id="{29CAF3DC-63D0-CB6B-39D7-4E91E6BB6D6E}"/>
              </a:ext>
            </a:extLst>
          </p:cNvPr>
          <p:cNvSpPr/>
          <p:nvPr/>
        </p:nvSpPr>
        <p:spPr>
          <a:xfrm rot="2834351">
            <a:off x="6759837" y="4185227"/>
            <a:ext cx="681816" cy="1076279"/>
          </a:xfrm>
          <a:prstGeom prst="downArrow">
            <a:avLst>
              <a:gd name="adj1" fmla="val 18996"/>
              <a:gd name="adj2" fmla="val 27527"/>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Flèche vers le bas 12">
            <a:extLst>
              <a:ext uri="{FF2B5EF4-FFF2-40B4-BE49-F238E27FC236}">
                <a16:creationId xmlns:a16="http://schemas.microsoft.com/office/drawing/2014/main" id="{D91808C8-EAC6-04BE-964D-559CDCD2484D}"/>
              </a:ext>
            </a:extLst>
          </p:cNvPr>
          <p:cNvSpPr/>
          <p:nvPr/>
        </p:nvSpPr>
        <p:spPr>
          <a:xfrm rot="18716495">
            <a:off x="2721244" y="2958494"/>
            <a:ext cx="681816" cy="1076279"/>
          </a:xfrm>
          <a:prstGeom prst="downArrow">
            <a:avLst>
              <a:gd name="adj1" fmla="val 18996"/>
              <a:gd name="adj2" fmla="val 27527"/>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Flèche vers le bas 13">
            <a:extLst>
              <a:ext uri="{FF2B5EF4-FFF2-40B4-BE49-F238E27FC236}">
                <a16:creationId xmlns:a16="http://schemas.microsoft.com/office/drawing/2014/main" id="{1FEA9B27-5A89-8B2F-9906-F492A2E46DD5}"/>
              </a:ext>
            </a:extLst>
          </p:cNvPr>
          <p:cNvSpPr/>
          <p:nvPr/>
        </p:nvSpPr>
        <p:spPr>
          <a:xfrm rot="18716495">
            <a:off x="7581967" y="2972929"/>
            <a:ext cx="681816" cy="875827"/>
          </a:xfrm>
          <a:prstGeom prst="downArrow">
            <a:avLst>
              <a:gd name="adj1" fmla="val 18996"/>
              <a:gd name="adj2" fmla="val 27527"/>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Flèche vers le bas 14">
            <a:extLst>
              <a:ext uri="{FF2B5EF4-FFF2-40B4-BE49-F238E27FC236}">
                <a16:creationId xmlns:a16="http://schemas.microsoft.com/office/drawing/2014/main" id="{C914EF41-3891-2A50-C965-A5990B46DE7C}"/>
              </a:ext>
            </a:extLst>
          </p:cNvPr>
          <p:cNvSpPr/>
          <p:nvPr/>
        </p:nvSpPr>
        <p:spPr>
          <a:xfrm rot="1078040">
            <a:off x="4387074" y="3056319"/>
            <a:ext cx="681816" cy="832460"/>
          </a:xfrm>
          <a:prstGeom prst="downArrow">
            <a:avLst>
              <a:gd name="adj1" fmla="val 18996"/>
              <a:gd name="adj2" fmla="val 27527"/>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Flèche vers le bas 15">
            <a:extLst>
              <a:ext uri="{FF2B5EF4-FFF2-40B4-BE49-F238E27FC236}">
                <a16:creationId xmlns:a16="http://schemas.microsoft.com/office/drawing/2014/main" id="{F261BF90-ED9B-D070-1362-07BCB3892450}"/>
              </a:ext>
            </a:extLst>
          </p:cNvPr>
          <p:cNvSpPr/>
          <p:nvPr/>
        </p:nvSpPr>
        <p:spPr>
          <a:xfrm rot="2834351">
            <a:off x="9294016" y="2928819"/>
            <a:ext cx="681816" cy="1076279"/>
          </a:xfrm>
          <a:prstGeom prst="downArrow">
            <a:avLst>
              <a:gd name="adj1" fmla="val 18996"/>
              <a:gd name="adj2" fmla="val 27527"/>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508132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18853-5F6F-E3B3-272E-0D1542EDE95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CA780A2-F873-13DE-44DD-98040FB7C12C}"/>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6EF2CEA2-8632-8842-F8DF-8CB2F967D911}"/>
              </a:ext>
            </a:extLst>
          </p:cNvPr>
          <p:cNvSpPr>
            <a:spLocks noGrp="1"/>
          </p:cNvSpPr>
          <p:nvPr>
            <p:ph idx="1"/>
          </p:nvPr>
        </p:nvSpPr>
        <p:spPr/>
        <p:txBody>
          <a:bodyPr/>
          <a:lstStyle/>
          <a:p>
            <a:pPr marL="0" indent="0">
              <a:buNone/>
            </a:pPr>
            <a:endParaRPr lang="fr-FR" dirty="0"/>
          </a:p>
          <a:p>
            <a:pPr marL="0" indent="0" algn="just">
              <a:spcBef>
                <a:spcPts val="0"/>
              </a:spcBef>
              <a:buNone/>
              <a:tabLst>
                <a:tab pos="3994150" algn="l"/>
              </a:tabLst>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Une barbe et une moustache brunes ornent son visage. Sa chemise est blanche. </a:t>
            </a:r>
          </a:p>
          <a:p>
            <a:pPr marL="0" indent="0" algn="just">
              <a:spcBef>
                <a:spcPts val="0"/>
              </a:spcBef>
              <a:buNone/>
              <a:tabLst>
                <a:tab pos="3994150" algn="l"/>
              </a:tabLst>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Il est bien habillé.</a:t>
            </a:r>
          </a:p>
          <a:p>
            <a:pPr marL="0" indent="0" algn="just">
              <a:spcBef>
                <a:spcPts val="0"/>
              </a:spcBef>
              <a:buNone/>
              <a:tabLst>
                <a:tab pos="3994150" algn="l"/>
              </a:tabLst>
            </a:pPr>
            <a:endParaRPr lang="fr-FR" sz="800" dirty="0"/>
          </a:p>
          <a:p>
            <a:pPr marL="0" indent="0">
              <a:spcBef>
                <a:spcPts val="0"/>
              </a:spcBef>
              <a:buNone/>
            </a:pPr>
            <a:r>
              <a:rPr lang="fr-FR" sz="2000" dirty="0">
                <a:latin typeface="Times New Roman" panose="02020603050405020304" pitchFamily="18" charset="0"/>
                <a:ea typeface="Calibri" panose="020F0502020204030204" pitchFamily="34" charset="0"/>
                <a:cs typeface="Times New Roman" panose="02020603050405020304" pitchFamily="18" charset="0"/>
              </a:rPr>
              <a:t>Mais 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es mains s’accrochent à sa tête. Ses yeux s’écarquillent. </a:t>
            </a:r>
            <a:endParaRPr lang="fr-FR" sz="2000" dirty="0"/>
          </a:p>
          <a:p>
            <a:pPr marL="0" indent="0">
              <a:spcBef>
                <a:spcPts val="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Il a peur.</a:t>
            </a:r>
          </a:p>
          <a:p>
            <a:pPr marL="0" indent="0">
              <a:spcBef>
                <a:spcPts val="0"/>
              </a:spcBef>
              <a:buNone/>
            </a:pPr>
            <a:endParaRPr lang="fr-FR" sz="800" dirty="0">
              <a:latin typeface="Times New Roman" panose="02020603050405020304" pitchFamily="18" charset="0"/>
              <a:ea typeface="Calibri" panose="020F0502020204030204" pitchFamily="34" charset="0"/>
              <a:cs typeface="Times New Roman" panose="02020603050405020304" pitchFamily="18" charset="0"/>
            </a:endParaRPr>
          </a:p>
          <a:p>
            <a:pPr marL="0" indent="0">
              <a:spcBef>
                <a:spcPts val="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Cet homme est un peu inquiétant</a:t>
            </a:r>
          </a:p>
          <a:p>
            <a:pPr marL="0" indent="0">
              <a:buNone/>
            </a:pPr>
            <a:endParaRPr lang="fr-FR" dirty="0"/>
          </a:p>
        </p:txBody>
      </p:sp>
    </p:spTree>
    <p:extLst>
      <p:ext uri="{BB962C8B-B14F-4D97-AF65-F5344CB8AC3E}">
        <p14:creationId xmlns:p14="http://schemas.microsoft.com/office/powerpoint/2010/main" val="27538165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331D7-742F-017B-3B6C-90F3ABEECD6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0108612-EDB9-1486-1EF5-95421EC1627D}"/>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4CEDFDC0-7027-7CE4-85B6-68872359D7C5}"/>
              </a:ext>
            </a:extLst>
          </p:cNvPr>
          <p:cNvSpPr>
            <a:spLocks noGrp="1"/>
          </p:cNvSpPr>
          <p:nvPr>
            <p:ph idx="1"/>
          </p:nvPr>
        </p:nvSpPr>
        <p:spPr/>
        <p:txBody>
          <a:bodyPr/>
          <a:lstStyle/>
          <a:p>
            <a:pPr marL="0" indent="0">
              <a:buNone/>
            </a:pPr>
            <a:endParaRPr lang="fr-FR" dirty="0"/>
          </a:p>
          <a:p>
            <a:pPr marL="0" indent="0" algn="just">
              <a:spcBef>
                <a:spcPts val="0"/>
              </a:spcBef>
              <a:buNone/>
              <a:tabLst>
                <a:tab pos="3994150" algn="l"/>
              </a:tabLst>
            </a:pP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Une barbe et une moustache brunes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ornent son visage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Sa chemise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est blanche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spcBef>
                <a:spcPts val="0"/>
              </a:spcBef>
              <a:buNone/>
              <a:tabLst>
                <a:tab pos="3994150" algn="l"/>
              </a:tabLst>
            </a:pP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Il</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est bien habillé</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spcBef>
                <a:spcPts val="0"/>
              </a:spcBef>
              <a:buNone/>
              <a:tabLst>
                <a:tab pos="3994150" algn="l"/>
              </a:tabLst>
            </a:pPr>
            <a:endParaRPr lang="fr-FR" sz="800" dirty="0"/>
          </a:p>
          <a:p>
            <a:pPr marL="0" indent="0">
              <a:spcBef>
                <a:spcPts val="0"/>
              </a:spcBef>
              <a:buNone/>
            </a:pPr>
            <a:r>
              <a:rPr lang="fr-FR" sz="2000" dirty="0">
                <a:latin typeface="Times New Roman" panose="02020603050405020304" pitchFamily="18" charset="0"/>
                <a:ea typeface="Calibri" panose="020F0502020204030204" pitchFamily="34" charset="0"/>
                <a:cs typeface="Times New Roman" panose="02020603050405020304" pitchFamily="18" charset="0"/>
              </a:rPr>
              <a:t>Mais </a:t>
            </a:r>
            <a:r>
              <a:rPr lang="fr-FR" sz="2000"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s</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es mains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s’accrochent à sa tête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Ses yeux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s’écarquillent</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dirty="0"/>
          </a:p>
          <a:p>
            <a:pPr marL="0" indent="0">
              <a:spcBef>
                <a:spcPts val="0"/>
              </a:spcBef>
              <a:buNone/>
            </a:pP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Il</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 peur</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spcBef>
                <a:spcPts val="0"/>
              </a:spcBef>
              <a:buNone/>
            </a:pPr>
            <a:endParaRPr lang="fr-FR" sz="800" dirty="0">
              <a:latin typeface="Times New Roman" panose="02020603050405020304" pitchFamily="18" charset="0"/>
              <a:ea typeface="Calibri" panose="020F0502020204030204" pitchFamily="34" charset="0"/>
              <a:cs typeface="Times New Roman" panose="02020603050405020304" pitchFamily="18" charset="0"/>
            </a:endParaRPr>
          </a:p>
          <a:p>
            <a:pPr marL="0" indent="0">
              <a:spcBef>
                <a:spcPts val="0"/>
              </a:spcBef>
              <a:buNone/>
            </a:pPr>
            <a:r>
              <a:rPr lang="fr-FR" sz="20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Cet homme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est un peu inquiétant</a:t>
            </a:r>
          </a:p>
          <a:p>
            <a:pPr marL="0" indent="0">
              <a:buNone/>
            </a:pPr>
            <a:endParaRPr lang="fr-FR" dirty="0"/>
          </a:p>
        </p:txBody>
      </p:sp>
    </p:spTree>
    <p:extLst>
      <p:ext uri="{BB962C8B-B14F-4D97-AF65-F5344CB8AC3E}">
        <p14:creationId xmlns:p14="http://schemas.microsoft.com/office/powerpoint/2010/main" val="21781095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E276936A-FD02-C3BE-1411-8AD9974EB63A}"/>
              </a:ext>
            </a:extLst>
          </p:cNvPr>
          <p:cNvSpPr>
            <a:spLocks noGrp="1"/>
          </p:cNvSpPr>
          <p:nvPr>
            <p:ph type="title"/>
          </p:nvPr>
        </p:nvSpPr>
        <p:spPr/>
        <p:txBody>
          <a:bodyPr/>
          <a:lstStyle/>
          <a:p>
            <a:r>
              <a:rPr lang="fr-FR" dirty="0"/>
              <a:t> </a:t>
            </a:r>
          </a:p>
        </p:txBody>
      </p:sp>
      <p:sp>
        <p:nvSpPr>
          <p:cNvPr id="5" name="Espace réservé du contenu 4">
            <a:extLst>
              <a:ext uri="{FF2B5EF4-FFF2-40B4-BE49-F238E27FC236}">
                <a16:creationId xmlns:a16="http://schemas.microsoft.com/office/drawing/2014/main" id="{A897BB9F-4B27-AE96-EA68-27534EEF5A9A}"/>
              </a:ext>
            </a:extLst>
          </p:cNvPr>
          <p:cNvSpPr>
            <a:spLocks noGrp="1"/>
          </p:cNvSpPr>
          <p:nvPr>
            <p:ph sz="half" idx="1"/>
          </p:nvPr>
        </p:nvSpPr>
        <p:spPr/>
        <p:txBody>
          <a:bodyPr/>
          <a:lstStyle/>
          <a:p>
            <a:pPr marL="0" indent="0" algn="l">
              <a:buNone/>
            </a:pPr>
            <a:r>
              <a:rPr lang="fr-FR" sz="18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L’homme</a:t>
            </a:r>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 la barbe et une moustache brunes </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l">
              <a:buNone/>
            </a:pPr>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et </a:t>
            </a:r>
            <a:r>
              <a:rPr lang="fr-FR" sz="18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il</a:t>
            </a:r>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 une chemise blanche et des yeux ronds </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l">
              <a:buNone/>
            </a:pPr>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et </a:t>
            </a:r>
            <a:r>
              <a:rPr lang="fr-FR" sz="18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il</a:t>
            </a:r>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 les mains levées </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l">
              <a:buNone/>
            </a:pPr>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et </a:t>
            </a:r>
            <a:r>
              <a:rPr lang="fr-FR" sz="18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il</a:t>
            </a:r>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 peur. </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
        <p:nvSpPr>
          <p:cNvPr id="6" name="Espace réservé du contenu 5">
            <a:extLst>
              <a:ext uri="{FF2B5EF4-FFF2-40B4-BE49-F238E27FC236}">
                <a16:creationId xmlns:a16="http://schemas.microsoft.com/office/drawing/2014/main" id="{094B12F8-0169-2BE8-6981-F627AC81D22B}"/>
              </a:ext>
            </a:extLst>
          </p:cNvPr>
          <p:cNvSpPr>
            <a:spLocks noGrp="1"/>
          </p:cNvSpPr>
          <p:nvPr>
            <p:ph sz="half" idx="2"/>
          </p:nvPr>
        </p:nvSpPr>
        <p:spPr/>
        <p:txBody>
          <a:bodyPr/>
          <a:lstStyle/>
          <a:p>
            <a:pPr marL="0" indent="0" algn="just">
              <a:spcBef>
                <a:spcPts val="0"/>
              </a:spcBef>
              <a:buNone/>
              <a:tabLst>
                <a:tab pos="3994150" algn="l"/>
              </a:tabLst>
            </a:pP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Une barbe et une moustache brunes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ornent son visage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spcBef>
                <a:spcPts val="0"/>
              </a:spcBef>
              <a:buNone/>
              <a:tabLst>
                <a:tab pos="3994150" algn="l"/>
              </a:tabLst>
            </a:pP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Sa chemise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est blanche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spcBef>
                <a:spcPts val="0"/>
              </a:spcBef>
              <a:buNone/>
              <a:tabLst>
                <a:tab pos="3994150" algn="l"/>
              </a:tabLst>
            </a:pP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Il</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est bien habillé</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spcBef>
                <a:spcPts val="0"/>
              </a:spcBef>
              <a:buNone/>
              <a:tabLst>
                <a:tab pos="3994150" algn="l"/>
              </a:tabLst>
            </a:pPr>
            <a:endParaRPr lang="fr-FR" sz="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tabLst>
                <a:tab pos="3994150" algn="l"/>
              </a:tabLst>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Mais </a:t>
            </a: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ses mains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s’accrochent à sa tête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spcBef>
                <a:spcPts val="0"/>
              </a:spcBef>
              <a:buNone/>
              <a:tabLst>
                <a:tab pos="3994150" algn="l"/>
              </a:tabLst>
            </a:pP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Ses yeux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s’écarquillent</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spcBef>
                <a:spcPts val="0"/>
              </a:spcBef>
              <a:buNone/>
              <a:tabLst>
                <a:tab pos="3994150" algn="l"/>
              </a:tabLst>
            </a:pP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Il</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 peur</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spcBef>
                <a:spcPts val="0"/>
              </a:spcBef>
              <a:buNone/>
              <a:tabLst>
                <a:tab pos="3994150" algn="l"/>
              </a:tabLst>
            </a:pPr>
            <a:endParaRPr lang="fr-FR" sz="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spcBef>
                <a:spcPts val="0"/>
              </a:spcBef>
              <a:buNone/>
            </a:pPr>
            <a:r>
              <a:rPr lang="fr-FR" sz="1800" kern="0" dirty="0">
                <a:solidFill>
                  <a:srgbClr val="00B050"/>
                </a:solidFill>
                <a:effectLst/>
                <a:latin typeface="Times New Roman" panose="02020603050405020304" pitchFamily="18" charset="0"/>
                <a:ea typeface="Calibri" panose="020F0502020204030204" pitchFamily="34" charset="0"/>
              </a:rPr>
              <a:t>Cet homme </a:t>
            </a:r>
            <a:r>
              <a:rPr lang="fr-FR" sz="1800" kern="0" dirty="0">
                <a:effectLst/>
                <a:latin typeface="Times New Roman" panose="02020603050405020304" pitchFamily="18" charset="0"/>
                <a:ea typeface="Calibri" panose="020F0502020204030204" pitchFamily="34" charset="0"/>
              </a:rPr>
              <a:t>// </a:t>
            </a:r>
            <a:r>
              <a:rPr lang="fr-FR" sz="1800" kern="0" dirty="0">
                <a:solidFill>
                  <a:srgbClr val="FF0000"/>
                </a:solidFill>
                <a:effectLst/>
                <a:latin typeface="Times New Roman" panose="02020603050405020304" pitchFamily="18" charset="0"/>
                <a:ea typeface="Calibri" panose="020F0502020204030204" pitchFamily="34" charset="0"/>
              </a:rPr>
              <a:t>est un peu inquiétant</a:t>
            </a:r>
            <a:r>
              <a:rPr lang="fr-FR" sz="1800" kern="0" dirty="0">
                <a:effectLst/>
                <a:latin typeface="Times New Roman" panose="02020603050405020304" pitchFamily="18" charset="0"/>
                <a:ea typeface="Calibri" panose="020F0502020204030204" pitchFamily="34" charset="0"/>
              </a:rPr>
              <a:t>.</a:t>
            </a:r>
            <a:r>
              <a:rPr lang="fr-FR" dirty="0">
                <a:effectLst/>
              </a:rPr>
              <a:t> </a:t>
            </a:r>
            <a:endParaRPr lang="fr-FR" dirty="0"/>
          </a:p>
        </p:txBody>
      </p:sp>
    </p:spTree>
    <p:extLst>
      <p:ext uri="{BB962C8B-B14F-4D97-AF65-F5344CB8AC3E}">
        <p14:creationId xmlns:p14="http://schemas.microsoft.com/office/powerpoint/2010/main" val="15313121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C98C1-3E9F-564F-A07B-B25B70EF2C8C}"/>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AE10A8F1-91A4-D555-45E0-05B10AF5D2E2}"/>
              </a:ext>
            </a:extLst>
          </p:cNvPr>
          <p:cNvSpPr>
            <a:spLocks noGrp="1"/>
          </p:cNvSpPr>
          <p:nvPr>
            <p:ph type="title"/>
          </p:nvPr>
        </p:nvSpPr>
        <p:spPr/>
        <p:txBody>
          <a:bodyPr/>
          <a:lstStyle/>
          <a:p>
            <a:r>
              <a:rPr lang="fr-FR" dirty="0"/>
              <a:t> </a:t>
            </a:r>
          </a:p>
        </p:txBody>
      </p:sp>
      <p:sp>
        <p:nvSpPr>
          <p:cNvPr id="5" name="Espace réservé du contenu 4">
            <a:extLst>
              <a:ext uri="{FF2B5EF4-FFF2-40B4-BE49-F238E27FC236}">
                <a16:creationId xmlns:a16="http://schemas.microsoft.com/office/drawing/2014/main" id="{3A087D89-BC11-E613-01C3-B0B9A1C3095A}"/>
              </a:ext>
            </a:extLst>
          </p:cNvPr>
          <p:cNvSpPr>
            <a:spLocks noGrp="1"/>
          </p:cNvSpPr>
          <p:nvPr>
            <p:ph sz="half" idx="1"/>
          </p:nvPr>
        </p:nvSpPr>
        <p:spPr/>
        <p:txBody>
          <a:bodyPr/>
          <a:lstStyle/>
          <a:p>
            <a:pPr marL="0" indent="0" algn="l">
              <a:buNone/>
            </a:pPr>
            <a:r>
              <a:rPr lang="fr-FR" sz="18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L’homme</a:t>
            </a:r>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 la </a:t>
            </a:r>
            <a:r>
              <a:rPr lang="fr-FR" sz="1800" u="sng"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barbe</a:t>
            </a:r>
            <a:r>
              <a:rPr lang="fr-FR"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et une </a:t>
            </a:r>
            <a:r>
              <a:rPr lang="fr-FR" sz="1800" u="sng"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moustache</a:t>
            </a:r>
            <a:r>
              <a:rPr lang="fr-FR"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brunes </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l">
              <a:buNone/>
            </a:pPr>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et </a:t>
            </a:r>
            <a:r>
              <a:rPr lang="fr-FR" sz="18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il</a:t>
            </a:r>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 une </a:t>
            </a:r>
            <a:r>
              <a:rPr lang="fr-FR" sz="1800" u="sng"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chemise</a:t>
            </a:r>
            <a:r>
              <a:rPr lang="fr-FR"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blanche et des </a:t>
            </a:r>
            <a:r>
              <a:rPr lang="fr-FR" sz="1800" u="sng"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yeux</a:t>
            </a:r>
            <a:r>
              <a:rPr lang="fr-FR"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ronds </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l">
              <a:buNone/>
            </a:pPr>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et </a:t>
            </a:r>
            <a:r>
              <a:rPr lang="fr-FR" sz="18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il</a:t>
            </a:r>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 les </a:t>
            </a:r>
            <a:r>
              <a:rPr lang="fr-FR" sz="1800" u="sng"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mains</a:t>
            </a:r>
            <a:r>
              <a:rPr lang="fr-FR"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levées </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l">
              <a:buNone/>
            </a:pPr>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et </a:t>
            </a:r>
            <a:r>
              <a:rPr lang="fr-FR" sz="18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il</a:t>
            </a:r>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 peur. </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
        <p:nvSpPr>
          <p:cNvPr id="6" name="Espace réservé du contenu 5">
            <a:extLst>
              <a:ext uri="{FF2B5EF4-FFF2-40B4-BE49-F238E27FC236}">
                <a16:creationId xmlns:a16="http://schemas.microsoft.com/office/drawing/2014/main" id="{84BDC835-0AAB-0DF7-CB29-3332612DFFBE}"/>
              </a:ext>
            </a:extLst>
          </p:cNvPr>
          <p:cNvSpPr>
            <a:spLocks noGrp="1"/>
          </p:cNvSpPr>
          <p:nvPr>
            <p:ph sz="half" idx="2"/>
          </p:nvPr>
        </p:nvSpPr>
        <p:spPr/>
        <p:txBody>
          <a:bodyPr/>
          <a:lstStyle/>
          <a:p>
            <a:pPr marL="0" indent="0" algn="just">
              <a:spcBef>
                <a:spcPts val="0"/>
              </a:spcBef>
              <a:buNone/>
              <a:tabLst>
                <a:tab pos="3994150" algn="l"/>
              </a:tabLst>
            </a:pP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Une </a:t>
            </a:r>
            <a:r>
              <a:rPr lang="fr-FR" sz="1800" u="sng"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barbe</a:t>
            </a: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et une </a:t>
            </a:r>
            <a:r>
              <a:rPr lang="fr-FR" sz="1800" u="sng"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moustache</a:t>
            </a: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brunes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ornent son visage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spcBef>
                <a:spcPts val="0"/>
              </a:spcBef>
              <a:buNone/>
              <a:tabLst>
                <a:tab pos="3994150" algn="l"/>
              </a:tabLst>
            </a:pP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Sa </a:t>
            </a:r>
            <a:r>
              <a:rPr lang="fr-FR" sz="1800" u="sng"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chemise</a:t>
            </a: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est blanche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spcBef>
                <a:spcPts val="0"/>
              </a:spcBef>
              <a:buNone/>
              <a:tabLst>
                <a:tab pos="3994150" algn="l"/>
              </a:tabLst>
            </a:pP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Il</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est bien habillé</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spcBef>
                <a:spcPts val="0"/>
              </a:spcBef>
              <a:buNone/>
              <a:tabLst>
                <a:tab pos="3994150" algn="l"/>
              </a:tabLst>
            </a:pPr>
            <a:endParaRPr lang="fr-FR" sz="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tabLst>
                <a:tab pos="3994150" algn="l"/>
              </a:tabLst>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Mais </a:t>
            </a: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ses </a:t>
            </a:r>
            <a:r>
              <a:rPr lang="fr-FR" sz="1800" u="sng"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mains</a:t>
            </a: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s’accrochent à sa tête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spcBef>
                <a:spcPts val="0"/>
              </a:spcBef>
              <a:buNone/>
              <a:tabLst>
                <a:tab pos="3994150" algn="l"/>
              </a:tabLst>
            </a:pP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Ses </a:t>
            </a:r>
            <a:r>
              <a:rPr lang="fr-FR" sz="1800" u="sng"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yeux</a:t>
            </a: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s’écarquillent</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spcBef>
                <a:spcPts val="0"/>
              </a:spcBef>
              <a:buNone/>
              <a:tabLst>
                <a:tab pos="3994150" algn="l"/>
              </a:tabLst>
            </a:pPr>
            <a:r>
              <a:rPr lang="fr-F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Il</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 peur</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spcBef>
                <a:spcPts val="0"/>
              </a:spcBef>
              <a:buNone/>
              <a:tabLst>
                <a:tab pos="3994150" algn="l"/>
              </a:tabLst>
            </a:pPr>
            <a:endParaRPr lang="fr-FR" sz="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spcBef>
                <a:spcPts val="0"/>
              </a:spcBef>
              <a:buNone/>
            </a:pPr>
            <a:r>
              <a:rPr lang="fr-FR" sz="1800" kern="0" dirty="0">
                <a:solidFill>
                  <a:srgbClr val="00B050"/>
                </a:solidFill>
                <a:effectLst/>
                <a:latin typeface="Times New Roman" panose="02020603050405020304" pitchFamily="18" charset="0"/>
                <a:ea typeface="Calibri" panose="020F0502020204030204" pitchFamily="34" charset="0"/>
              </a:rPr>
              <a:t>Cet homme </a:t>
            </a:r>
            <a:r>
              <a:rPr lang="fr-FR" sz="1800" kern="0" dirty="0">
                <a:effectLst/>
                <a:latin typeface="Times New Roman" panose="02020603050405020304" pitchFamily="18" charset="0"/>
                <a:ea typeface="Calibri" panose="020F0502020204030204" pitchFamily="34" charset="0"/>
              </a:rPr>
              <a:t>// </a:t>
            </a:r>
            <a:r>
              <a:rPr lang="fr-FR" sz="1800" kern="0" dirty="0">
                <a:solidFill>
                  <a:srgbClr val="FF0000"/>
                </a:solidFill>
                <a:effectLst/>
                <a:latin typeface="Times New Roman" panose="02020603050405020304" pitchFamily="18" charset="0"/>
                <a:ea typeface="Calibri" panose="020F0502020204030204" pitchFamily="34" charset="0"/>
              </a:rPr>
              <a:t>est un peu inquiétant</a:t>
            </a:r>
            <a:r>
              <a:rPr lang="fr-FR" sz="1800" kern="0" dirty="0">
                <a:effectLst/>
                <a:latin typeface="Times New Roman" panose="02020603050405020304" pitchFamily="18" charset="0"/>
                <a:ea typeface="Calibri" panose="020F0502020204030204" pitchFamily="34" charset="0"/>
              </a:rPr>
              <a:t>.</a:t>
            </a:r>
            <a:r>
              <a:rPr lang="fr-FR" dirty="0">
                <a:effectLst/>
              </a:rPr>
              <a:t> </a:t>
            </a:r>
            <a:endParaRPr lang="fr-FR" dirty="0"/>
          </a:p>
        </p:txBody>
      </p:sp>
    </p:spTree>
    <p:extLst>
      <p:ext uri="{BB962C8B-B14F-4D97-AF65-F5344CB8AC3E}">
        <p14:creationId xmlns:p14="http://schemas.microsoft.com/office/powerpoint/2010/main" val="17968968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70D1B6-38FC-31A0-F59D-D8FB8041E913}"/>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887EF266-9E93-6E4F-8AFF-F7AC1F892800}"/>
              </a:ext>
            </a:extLst>
          </p:cNvPr>
          <p:cNvSpPr>
            <a:spLocks noGrp="1"/>
          </p:cNvSpPr>
          <p:nvPr>
            <p:ph sz="half" idx="1"/>
          </p:nvPr>
        </p:nvSpPr>
        <p:spPr/>
        <p:txBody>
          <a:bodyPr>
            <a:normAutofit/>
          </a:bodyPr>
          <a:lstStyle/>
          <a:p>
            <a:pPr marL="0" indent="0" algn="just">
              <a:buNone/>
            </a:pPr>
            <a:r>
              <a:rPr lang="fr-FR" sz="2200" dirty="0">
                <a:solidFill>
                  <a:srgbClr val="00B050"/>
                </a:solidFill>
                <a:effectLst/>
                <a:latin typeface="Times New Roman" panose="02020603050405020304" pitchFamily="18" charset="0"/>
                <a:ea typeface="Calibri" panose="020F0502020204030204" pitchFamily="34" charset="0"/>
                <a:cs typeface="Calibri" panose="020F0502020204030204" pitchFamily="34" charset="0"/>
              </a:rPr>
              <a:t>L’homme</a:t>
            </a:r>
            <a:r>
              <a:rPr lang="fr-FR" sz="22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apporte un tabouret.</a:t>
            </a:r>
            <a:r>
              <a:rPr lang="fr-FR" sz="2200" dirty="0">
                <a:solidFill>
                  <a:srgbClr val="00B050"/>
                </a:solidFill>
                <a:effectLst/>
                <a:latin typeface="Times New Roman" panose="02020603050405020304" pitchFamily="18" charset="0"/>
                <a:ea typeface="Calibri" panose="020F0502020204030204" pitchFamily="34" charset="0"/>
                <a:cs typeface="Calibri" panose="020F0502020204030204" pitchFamily="34" charset="0"/>
              </a:rPr>
              <a:t> Il </a:t>
            </a:r>
            <a:r>
              <a:rPr lang="fr-FR" sz="22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va mettre un tableau au mur. </a:t>
            </a:r>
            <a:r>
              <a:rPr lang="fr-FR" sz="2200" dirty="0">
                <a:solidFill>
                  <a:srgbClr val="00B050"/>
                </a:solidFill>
                <a:effectLst/>
                <a:latin typeface="Times New Roman" panose="02020603050405020304" pitchFamily="18" charset="0"/>
                <a:ea typeface="Calibri" panose="020F0502020204030204" pitchFamily="34" charset="0"/>
                <a:cs typeface="Calibri" panose="020F0502020204030204" pitchFamily="34" charset="0"/>
              </a:rPr>
              <a:t>Notre bricoleur </a:t>
            </a:r>
            <a:r>
              <a:rPr lang="fr-FR" sz="22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plante un clou et </a:t>
            </a:r>
            <a:r>
              <a:rPr lang="fr-FR" sz="2200" dirty="0">
                <a:solidFill>
                  <a:srgbClr val="00B050"/>
                </a:solidFill>
                <a:effectLst/>
                <a:latin typeface="Times New Roman" panose="02020603050405020304" pitchFamily="18" charset="0"/>
                <a:ea typeface="Calibri" panose="020F0502020204030204" pitchFamily="34" charset="0"/>
                <a:cs typeface="Calibri" panose="020F0502020204030204" pitchFamily="34" charset="0"/>
              </a:rPr>
              <a:t>il</a:t>
            </a:r>
            <a:r>
              <a:rPr lang="fr-FR" sz="22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accroche le tableau. </a:t>
            </a:r>
            <a:endParaRPr lang="fr-FR" sz="2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fr-FR" sz="2200" kern="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Mais sur le tableau, </a:t>
            </a:r>
            <a:r>
              <a:rPr lang="fr-FR" sz="2200" kern="0" dirty="0">
                <a:solidFill>
                  <a:srgbClr val="00B050"/>
                </a:solidFill>
                <a:effectLst/>
                <a:latin typeface="Times New Roman" panose="02020603050405020304" pitchFamily="18" charset="0"/>
                <a:ea typeface="Calibri" panose="020F0502020204030204" pitchFamily="34" charset="0"/>
                <a:cs typeface="Calibri" panose="020F0502020204030204" pitchFamily="34" charset="0"/>
              </a:rPr>
              <a:t>l’amateur</a:t>
            </a:r>
            <a:r>
              <a:rPr lang="fr-FR" sz="2200" kern="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a:t>
            </a:r>
            <a:r>
              <a:rPr lang="fr-FR" sz="2200" kern="0" dirty="0">
                <a:solidFill>
                  <a:srgbClr val="00B050"/>
                </a:solidFill>
                <a:effectLst/>
                <a:latin typeface="Times New Roman" panose="02020603050405020304" pitchFamily="18" charset="0"/>
                <a:ea typeface="Calibri" panose="020F0502020204030204" pitchFamily="34" charset="0"/>
                <a:cs typeface="Calibri" panose="020F0502020204030204" pitchFamily="34" charset="0"/>
              </a:rPr>
              <a:t>d’art</a:t>
            </a:r>
            <a:r>
              <a:rPr lang="fr-FR" sz="2200" kern="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voit une tour penchée. Alors </a:t>
            </a:r>
            <a:r>
              <a:rPr lang="fr-FR" sz="2200" kern="0" dirty="0">
                <a:solidFill>
                  <a:srgbClr val="00B050"/>
                </a:solidFill>
                <a:effectLst/>
                <a:latin typeface="Times New Roman" panose="02020603050405020304" pitchFamily="18" charset="0"/>
                <a:ea typeface="Calibri" panose="020F0502020204030204" pitchFamily="34" charset="0"/>
                <a:cs typeface="Calibri" panose="020F0502020204030204" pitchFamily="34" charset="0"/>
              </a:rPr>
              <a:t>il</a:t>
            </a:r>
            <a:r>
              <a:rPr lang="fr-FR" sz="2200" kern="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ne sait pas quoi faire. À la fin, </a:t>
            </a:r>
            <a:r>
              <a:rPr lang="fr-FR" sz="2200" kern="0" dirty="0">
                <a:solidFill>
                  <a:srgbClr val="00B050"/>
                </a:solidFill>
                <a:effectLst/>
                <a:latin typeface="Times New Roman" panose="02020603050405020304" pitchFamily="18" charset="0"/>
                <a:ea typeface="Calibri" panose="020F0502020204030204" pitchFamily="34" charset="0"/>
                <a:cs typeface="Calibri" panose="020F0502020204030204" pitchFamily="34" charset="0"/>
              </a:rPr>
              <a:t>il</a:t>
            </a:r>
            <a:r>
              <a:rPr lang="fr-FR" sz="2200" kern="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penche le tableau pour que la tour paraisse droite.</a:t>
            </a:r>
            <a:r>
              <a:rPr lang="fr-FR" sz="2200" dirty="0">
                <a:effectLst/>
              </a:rPr>
              <a:t> </a:t>
            </a:r>
            <a:endParaRPr lang="fr-FR" sz="2200" dirty="0"/>
          </a:p>
        </p:txBody>
      </p:sp>
      <p:sp>
        <p:nvSpPr>
          <p:cNvPr id="4" name="Espace réservé du contenu 3">
            <a:extLst>
              <a:ext uri="{FF2B5EF4-FFF2-40B4-BE49-F238E27FC236}">
                <a16:creationId xmlns:a16="http://schemas.microsoft.com/office/drawing/2014/main" id="{2DEF46FF-4315-5267-12DF-ECECE6B90E55}"/>
              </a:ext>
            </a:extLst>
          </p:cNvPr>
          <p:cNvSpPr>
            <a:spLocks noGrp="1"/>
          </p:cNvSpPr>
          <p:nvPr>
            <p:ph sz="half" idx="2"/>
          </p:nvPr>
        </p:nvSpPr>
        <p:spPr/>
        <p:txBody>
          <a:bodyPr>
            <a:normAutofit/>
          </a:bodyPr>
          <a:lstStyle/>
          <a:p>
            <a:pPr marL="0" indent="0" algn="just">
              <a:spcBef>
                <a:spcPts val="0"/>
              </a:spcBef>
              <a:buNone/>
              <a:tabLst>
                <a:tab pos="3994150" algn="l"/>
              </a:tabLst>
            </a:pPr>
            <a:r>
              <a:rPr lang="fr-FR" sz="22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Une barbe et une moustache brunes </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ornent son visage. </a:t>
            </a:r>
            <a:endParaRPr lang="fr-FR" sz="2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tabLst>
                <a:tab pos="3994150" algn="l"/>
              </a:tabLst>
            </a:pPr>
            <a:r>
              <a:rPr lang="fr-FR" sz="22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Sa chemise </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est blanche.</a:t>
            </a:r>
            <a:r>
              <a:rPr lang="fr-FR" sz="22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Il </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est bien habillé.</a:t>
            </a:r>
            <a:endParaRPr lang="fr-FR" sz="2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tabLst>
                <a:tab pos="3994150" algn="l"/>
              </a:tabLst>
            </a:pPr>
            <a:endParaRPr lang="fr-FR" sz="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tabLst>
                <a:tab pos="3994150" algn="l"/>
              </a:tabLst>
            </a:pP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Mais </a:t>
            </a:r>
            <a:r>
              <a:rPr lang="fr-FR" sz="22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ses mains </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s’accrochent à sa tête. </a:t>
            </a:r>
            <a:r>
              <a:rPr lang="fr-FR" sz="22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Ses yeux </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s’écarquillent. </a:t>
            </a:r>
            <a:r>
              <a:rPr lang="fr-FR" sz="22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Il</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 peur.</a:t>
            </a:r>
            <a:endParaRPr lang="fr-FR" sz="2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tabLst>
                <a:tab pos="3994150" algn="l"/>
              </a:tabLst>
            </a:pPr>
            <a:endParaRPr lang="fr-FR" sz="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spcBef>
                <a:spcPts val="0"/>
              </a:spcBef>
              <a:buNone/>
            </a:pPr>
            <a:r>
              <a:rPr lang="fr-FR" sz="2200" kern="0" dirty="0">
                <a:solidFill>
                  <a:srgbClr val="00B050"/>
                </a:solidFill>
                <a:effectLst/>
                <a:latin typeface="Times New Roman" panose="02020603050405020304" pitchFamily="18" charset="0"/>
                <a:ea typeface="Calibri" panose="020F0502020204030204" pitchFamily="34" charset="0"/>
              </a:rPr>
              <a:t>Cet homme </a:t>
            </a:r>
            <a:r>
              <a:rPr lang="fr-FR" sz="2200" kern="0" dirty="0">
                <a:solidFill>
                  <a:srgbClr val="000000"/>
                </a:solidFill>
                <a:effectLst/>
                <a:latin typeface="Times New Roman" panose="02020603050405020304" pitchFamily="18" charset="0"/>
                <a:ea typeface="Calibri" panose="020F0502020204030204" pitchFamily="34" charset="0"/>
              </a:rPr>
              <a:t>est un peu inquiétant.</a:t>
            </a:r>
            <a:r>
              <a:rPr lang="fr-FR" sz="2200" dirty="0">
                <a:effectLst/>
              </a:rPr>
              <a:t> </a:t>
            </a:r>
            <a:endParaRPr lang="fr-FR" sz="2200" dirty="0"/>
          </a:p>
        </p:txBody>
      </p:sp>
    </p:spTree>
    <p:extLst>
      <p:ext uri="{BB962C8B-B14F-4D97-AF65-F5344CB8AC3E}">
        <p14:creationId xmlns:p14="http://schemas.microsoft.com/office/powerpoint/2010/main" val="5996497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78B0F85A-F41F-7850-3E07-64D859734CE3}"/>
              </a:ext>
            </a:extLst>
          </p:cNvPr>
          <p:cNvSpPr>
            <a:spLocks noGrp="1"/>
          </p:cNvSpPr>
          <p:nvPr>
            <p:ph type="title"/>
          </p:nvPr>
        </p:nvSpPr>
        <p:spPr/>
        <p:txBody>
          <a:bodyPr/>
          <a:lstStyle/>
          <a:p>
            <a:endParaRPr lang="fr-FR"/>
          </a:p>
        </p:txBody>
      </p:sp>
      <p:pic>
        <p:nvPicPr>
          <p:cNvPr id="7" name="Espace réservé du contenu 6" descr="Une image contenant croquis, dessin, illustration, Dessin d’enfant&#10;&#10;Description générée automatiquement">
            <a:extLst>
              <a:ext uri="{FF2B5EF4-FFF2-40B4-BE49-F238E27FC236}">
                <a16:creationId xmlns:a16="http://schemas.microsoft.com/office/drawing/2014/main" id="{546732FD-F840-D1DD-1468-B62F79F3CCF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94703" y="1742972"/>
            <a:ext cx="2602593" cy="3372055"/>
          </a:xfrm>
          <a:prstGeom prst="rect">
            <a:avLst/>
          </a:prstGeom>
        </p:spPr>
      </p:pic>
    </p:spTree>
    <p:extLst>
      <p:ext uri="{BB962C8B-B14F-4D97-AF65-F5344CB8AC3E}">
        <p14:creationId xmlns:p14="http://schemas.microsoft.com/office/powerpoint/2010/main" val="8667220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E0A1A1-B22A-91BD-656A-54F5D4FBEF39}"/>
              </a:ext>
            </a:extLst>
          </p:cNvPr>
          <p:cNvSpPr>
            <a:spLocks noGrp="1"/>
          </p:cNvSpPr>
          <p:nvPr>
            <p:ph type="title"/>
          </p:nvPr>
        </p:nvSpPr>
        <p:spPr/>
        <p:txBody>
          <a:bodyPr/>
          <a:lstStyle/>
          <a:p>
            <a:r>
              <a:rPr lang="fr-FR" dirty="0"/>
              <a:t> </a:t>
            </a:r>
          </a:p>
        </p:txBody>
      </p:sp>
      <p:pic>
        <p:nvPicPr>
          <p:cNvPr id="4" name="Image 3">
            <a:extLst>
              <a:ext uri="{FF2B5EF4-FFF2-40B4-BE49-F238E27FC236}">
                <a16:creationId xmlns:a16="http://schemas.microsoft.com/office/drawing/2014/main" id="{48F69BB8-3E13-9BD2-DA37-5C0059937306}"/>
              </a:ext>
            </a:extLst>
          </p:cNvPr>
          <p:cNvPicPr>
            <a:picLocks noChangeAspect="1"/>
          </p:cNvPicPr>
          <p:nvPr/>
        </p:nvPicPr>
        <p:blipFill>
          <a:blip r:embed="rId3"/>
          <a:stretch>
            <a:fillRect/>
          </a:stretch>
        </p:blipFill>
        <p:spPr>
          <a:xfrm>
            <a:off x="819150" y="1466849"/>
            <a:ext cx="10177516" cy="3784419"/>
          </a:xfrm>
          <a:prstGeom prst="rect">
            <a:avLst/>
          </a:prstGeom>
        </p:spPr>
      </p:pic>
      <p:sp>
        <p:nvSpPr>
          <p:cNvPr id="6" name="Espace réservé du contenu 5">
            <a:extLst>
              <a:ext uri="{FF2B5EF4-FFF2-40B4-BE49-F238E27FC236}">
                <a16:creationId xmlns:a16="http://schemas.microsoft.com/office/drawing/2014/main" id="{FABBAA8F-589F-380B-C75A-855B155BD49F}"/>
              </a:ext>
            </a:extLst>
          </p:cNvPr>
          <p:cNvSpPr>
            <a:spLocks noGrp="1"/>
          </p:cNvSpPr>
          <p:nvPr>
            <p:ph idx="1"/>
          </p:nvPr>
        </p:nvSpPr>
        <p:spPr>
          <a:xfrm>
            <a:off x="838200" y="757646"/>
            <a:ext cx="10515600" cy="5419317"/>
          </a:xfrm>
        </p:spPr>
        <p:txBody>
          <a:bodyPr/>
          <a:lstStyle/>
          <a:p>
            <a:r>
              <a:rPr lang="fr-FR" dirty="0"/>
              <a:t> </a:t>
            </a:r>
          </a:p>
        </p:txBody>
      </p:sp>
    </p:spTree>
    <p:extLst>
      <p:ext uri="{BB962C8B-B14F-4D97-AF65-F5344CB8AC3E}">
        <p14:creationId xmlns:p14="http://schemas.microsoft.com/office/powerpoint/2010/main" val="27281016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95D197-2080-CDB9-A96C-77962704E922}"/>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EFA27FE0-D2C4-EF5F-75A0-45E16537430C}"/>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sz="3600" dirty="0">
                <a:solidFill>
                  <a:srgbClr val="FF0000"/>
                </a:solidFill>
              </a:rPr>
              <a:t>		Prolongement</a:t>
            </a:r>
          </a:p>
        </p:txBody>
      </p:sp>
    </p:spTree>
    <p:extLst>
      <p:ext uri="{BB962C8B-B14F-4D97-AF65-F5344CB8AC3E}">
        <p14:creationId xmlns:p14="http://schemas.microsoft.com/office/powerpoint/2010/main" val="4040927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70F333-EDA9-7DBE-D1D2-F0CDC2C296C7}"/>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DC663ED2-899F-6C7D-1191-37326D933DAF}"/>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dirty="0"/>
          </a:p>
          <a:p>
            <a:pPr marL="0" indent="0">
              <a:buNone/>
            </a:pPr>
            <a:r>
              <a:rPr lang="fr-FR" sz="3600" b="1" dirty="0">
                <a:solidFill>
                  <a:schemeClr val="accent2"/>
                </a:solidFill>
              </a:rPr>
              <a:t>			As-tu bien compris ?</a:t>
            </a:r>
          </a:p>
        </p:txBody>
      </p:sp>
    </p:spTree>
    <p:extLst>
      <p:ext uri="{BB962C8B-B14F-4D97-AF65-F5344CB8AC3E}">
        <p14:creationId xmlns:p14="http://schemas.microsoft.com/office/powerpoint/2010/main" val="9494377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9F95E6-75ED-EBE4-9ADE-2CE3EC65F460}"/>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A59091D0-A33B-B0B5-721E-2FE6B0604124}"/>
              </a:ext>
            </a:extLst>
          </p:cNvPr>
          <p:cNvSpPr>
            <a:spLocks noGrp="1"/>
          </p:cNvSpPr>
          <p:nvPr>
            <p:ph idx="1"/>
          </p:nvPr>
        </p:nvSpPr>
        <p:spPr>
          <a:xfrm>
            <a:off x="838200" y="1027906"/>
            <a:ext cx="10515600" cy="5210334"/>
          </a:xfrm>
        </p:spPr>
        <p:txBody>
          <a:bodyPr>
            <a:normAutofit/>
          </a:bodyPr>
          <a:lstStyle/>
          <a:p>
            <a:pPr marL="457200" indent="-457200">
              <a:buAutoNum type="arabicPeriod"/>
            </a:pPr>
            <a:r>
              <a:rPr lang="fr-FR" sz="2000" b="1" dirty="0">
                <a:latin typeface="Times New Roman" panose="02020603050405020304" pitchFamily="18" charset="0"/>
                <a:cs typeface="Times New Roman" panose="02020603050405020304" pitchFamily="18" charset="0"/>
              </a:rPr>
              <a:t>Lis le texte descriptif suivant.</a:t>
            </a:r>
          </a:p>
          <a:p>
            <a:pPr marL="457200" indent="-457200">
              <a:buAutoNum type="arabicPeriod"/>
            </a:pPr>
            <a:endParaRPr lang="fr-FR" sz="2000" dirty="0">
              <a:latin typeface="Times New Roman" panose="02020603050405020304" pitchFamily="18" charset="0"/>
              <a:cs typeface="Times New Roman" panose="02020603050405020304" pitchFamily="18" charset="0"/>
            </a:endParaRPr>
          </a:p>
          <a:p>
            <a:pPr marL="0" indent="0">
              <a:buNone/>
            </a:pPr>
            <a:endParaRPr lang="fr-FR" sz="2000" dirty="0">
              <a:latin typeface="Times New Roman" panose="02020603050405020304" pitchFamily="18" charset="0"/>
              <a:cs typeface="Times New Roman" panose="02020603050405020304" pitchFamily="18" charset="0"/>
            </a:endParaRPr>
          </a:p>
          <a:p>
            <a:pPr marL="0" indent="0">
              <a:buNone/>
            </a:pPr>
            <a:endParaRPr lang="fr-FR" sz="2000" dirty="0">
              <a:latin typeface="Times New Roman" panose="02020603050405020304" pitchFamily="18" charset="0"/>
              <a:cs typeface="Times New Roman" panose="02020603050405020304" pitchFamily="18" charset="0"/>
            </a:endParaRPr>
          </a:p>
          <a:p>
            <a:pPr marL="0" indent="0">
              <a:buNone/>
            </a:pPr>
            <a:endParaRPr lang="fr-FR" sz="2000" dirty="0">
              <a:latin typeface="Times New Roman" panose="02020603050405020304" pitchFamily="18" charset="0"/>
              <a:cs typeface="Times New Roman" panose="02020603050405020304" pitchFamily="18" charset="0"/>
            </a:endParaRPr>
          </a:p>
          <a:p>
            <a:pPr marL="0" indent="0">
              <a:buNone/>
            </a:pPr>
            <a:endParaRPr lang="fr-FR" sz="2000" dirty="0">
              <a:latin typeface="Times New Roman" panose="02020603050405020304" pitchFamily="18" charset="0"/>
              <a:cs typeface="Times New Roman" panose="02020603050405020304" pitchFamily="18" charset="0"/>
            </a:endParaRPr>
          </a:p>
          <a:p>
            <a:pPr marL="0" indent="0">
              <a:buNone/>
            </a:pPr>
            <a:endParaRPr lang="fr-FR" sz="2000" dirty="0">
              <a:latin typeface="Times New Roman" panose="02020603050405020304" pitchFamily="18" charset="0"/>
              <a:cs typeface="Times New Roman" panose="02020603050405020304" pitchFamily="18" charset="0"/>
            </a:endParaRPr>
          </a:p>
          <a:p>
            <a:pPr marL="0" indent="0">
              <a:buNone/>
            </a:pPr>
            <a:endParaRPr lang="fr-FR" sz="2000" dirty="0">
              <a:latin typeface="Times New Roman" panose="02020603050405020304" pitchFamily="18" charset="0"/>
              <a:cs typeface="Times New Roman" panose="02020603050405020304" pitchFamily="18" charset="0"/>
            </a:endParaRPr>
          </a:p>
          <a:p>
            <a:pPr marL="0" indent="0">
              <a:buNone/>
            </a:pPr>
            <a:endParaRPr lang="fr-FR" sz="2000" dirty="0">
              <a:latin typeface="Times New Roman" panose="02020603050405020304" pitchFamily="18" charset="0"/>
              <a:cs typeface="Times New Roman" panose="02020603050405020304" pitchFamily="18" charset="0"/>
            </a:endParaRPr>
          </a:p>
          <a:p>
            <a:pPr marL="0" indent="0">
              <a:spcBef>
                <a:spcPts val="0"/>
              </a:spcBef>
              <a:buNone/>
            </a:pPr>
            <a:r>
              <a:rPr lang="fr-FR" sz="1800" dirty="0"/>
              <a:t>Léonard de Vinci, tête de femme (1470)</a:t>
            </a:r>
            <a:endParaRPr lang="fr-FR" sz="1800" dirty="0">
              <a:latin typeface="Times New Roman" panose="02020603050405020304" pitchFamily="18" charset="0"/>
              <a:cs typeface="Times New Roman" panose="02020603050405020304" pitchFamily="18" charset="0"/>
            </a:endParaRPr>
          </a:p>
          <a:p>
            <a:pPr marL="0" indent="0">
              <a:spcBef>
                <a:spcPts val="0"/>
              </a:spcBef>
              <a:buNone/>
            </a:pPr>
            <a:r>
              <a:rPr lang="fr-FR" sz="1800" dirty="0">
                <a:latin typeface="Times New Roman" panose="02020603050405020304" pitchFamily="18" charset="0"/>
                <a:cs typeface="Times New Roman" panose="02020603050405020304" pitchFamily="18" charset="0"/>
              </a:rPr>
              <a:t>Galerie des offices, Florence</a:t>
            </a:r>
          </a:p>
          <a:p>
            <a:pPr marL="0" indent="0">
              <a:buNone/>
            </a:pPr>
            <a:endParaRPr lang="fr-FR" sz="2000" dirty="0">
              <a:latin typeface="Times New Roman" panose="02020603050405020304" pitchFamily="18" charset="0"/>
              <a:cs typeface="Times New Roman" panose="02020603050405020304" pitchFamily="18" charset="0"/>
            </a:endParaRPr>
          </a:p>
          <a:p>
            <a:pPr marL="0" indent="0">
              <a:spcBef>
                <a:spcPts val="0"/>
              </a:spcBef>
              <a:buNone/>
            </a:pPr>
            <a:r>
              <a:rPr lang="fr-FR" sz="2000" b="1" dirty="0">
                <a:latin typeface="Times New Roman" panose="02020603050405020304" pitchFamily="18" charset="0"/>
                <a:cs typeface="Times New Roman" panose="02020603050405020304" pitchFamily="18" charset="0"/>
              </a:rPr>
              <a:t>Entoure les détails. Souligne les impressions que donnent ces détails.</a:t>
            </a:r>
          </a:p>
          <a:p>
            <a:pPr marL="0" indent="0">
              <a:spcBef>
                <a:spcPts val="0"/>
              </a:spcBef>
              <a:buNone/>
            </a:pPr>
            <a:r>
              <a:rPr lang="fr-FR" sz="2000" b="1" dirty="0">
                <a:latin typeface="Times New Roman" panose="02020603050405020304" pitchFamily="18" charset="0"/>
                <a:cs typeface="Times New Roman" panose="02020603050405020304" pitchFamily="18" charset="0"/>
              </a:rPr>
              <a:t>Fais un trait pour montrer où il faudrait aller à la ligne</a:t>
            </a:r>
          </a:p>
        </p:txBody>
      </p:sp>
      <p:graphicFrame>
        <p:nvGraphicFramePr>
          <p:cNvPr id="4" name="Tableau 3">
            <a:extLst>
              <a:ext uri="{FF2B5EF4-FFF2-40B4-BE49-F238E27FC236}">
                <a16:creationId xmlns:a16="http://schemas.microsoft.com/office/drawing/2014/main" id="{67809013-742F-35CD-F12B-7A5F7994D529}"/>
              </a:ext>
            </a:extLst>
          </p:cNvPr>
          <p:cNvGraphicFramePr>
            <a:graphicFrameLocks noGrp="1"/>
          </p:cNvGraphicFramePr>
          <p:nvPr>
            <p:extLst>
              <p:ext uri="{D42A27DB-BD31-4B8C-83A1-F6EECF244321}">
                <p14:modId xmlns:p14="http://schemas.microsoft.com/office/powerpoint/2010/main" val="1378347825"/>
              </p:ext>
            </p:extLst>
          </p:nvPr>
        </p:nvGraphicFramePr>
        <p:xfrm>
          <a:off x="1117600" y="1500503"/>
          <a:ext cx="9956800" cy="2834640"/>
        </p:xfrm>
        <a:graphic>
          <a:graphicData uri="http://schemas.openxmlformats.org/drawingml/2006/table">
            <a:tbl>
              <a:tblPr firstRow="1" bandRow="1">
                <a:tableStyleId>{5940675A-B579-460E-94D1-54222C63F5DA}</a:tableStyleId>
              </a:tblPr>
              <a:tblGrid>
                <a:gridCol w="3698240">
                  <a:extLst>
                    <a:ext uri="{9D8B030D-6E8A-4147-A177-3AD203B41FA5}">
                      <a16:colId xmlns:a16="http://schemas.microsoft.com/office/drawing/2014/main" val="1037382958"/>
                    </a:ext>
                  </a:extLst>
                </a:gridCol>
                <a:gridCol w="6258560">
                  <a:extLst>
                    <a:ext uri="{9D8B030D-6E8A-4147-A177-3AD203B41FA5}">
                      <a16:colId xmlns:a16="http://schemas.microsoft.com/office/drawing/2014/main" val="1836050550"/>
                    </a:ext>
                  </a:extLst>
                </a:gridCol>
              </a:tblGrid>
              <a:tr h="474980">
                <a:tc>
                  <a:txBody>
                    <a:bodyPr/>
                    <a:lstStyle/>
                    <a:p>
                      <a:endParaRPr lang="fr-FR" dirty="0"/>
                    </a:p>
                    <a:p>
                      <a:endParaRPr lang="fr-FR" dirty="0"/>
                    </a:p>
                    <a:p>
                      <a:endParaRPr lang="fr-FR" dirty="0"/>
                    </a:p>
                    <a:p>
                      <a:endParaRPr lang="fr-FR" dirty="0"/>
                    </a:p>
                    <a:p>
                      <a:endParaRPr lang="fr-FR" dirty="0"/>
                    </a:p>
                    <a:p>
                      <a:endParaRPr lang="fr-FR" dirty="0"/>
                    </a:p>
                    <a:p>
                      <a:r>
                        <a:rPr lang="fr-FR" dirty="0"/>
                        <a: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just"/>
                      <a:r>
                        <a:rPr lang="fr-FR" sz="2000" b="0" kern="1200" dirty="0">
                          <a:solidFill>
                            <a:schemeClr val="tx1"/>
                          </a:solidFill>
                          <a:effectLst/>
                        </a:rPr>
                        <a:t>Le bandeau qui retient sa coiffure est orné d’un bijou et se prolonge par une sorte de foulard. Sa chevelure abondante se déploie jusque sur ses épaules. Le nez est mince et la bouche bien dessinée. Cette femme n’a pas l’air d’être dans le besoin. La tête est penchée en avant. Les yeux sont fermés. Elle est repliée sur elle-même, on a l’impression qu’elle médite. Peut-être qu’elle a vu un spectacle qui l’émeut encore. La femme a une allure modeste et tranquille. Elle inspire la tranquillité.</a:t>
                      </a:r>
                      <a:r>
                        <a:rPr lang="fr-FR" sz="2000" b="0" dirty="0">
                          <a:solidFill>
                            <a:schemeClr val="tx1"/>
                          </a:solidFill>
                          <a:effectLst/>
                        </a:rPr>
                        <a:t> </a:t>
                      </a:r>
                      <a:endParaRPr lang="fr-FR" sz="2000" b="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427699379"/>
                  </a:ext>
                </a:extLst>
              </a:tr>
            </a:tbl>
          </a:graphicData>
        </a:graphic>
      </p:graphicFrame>
      <p:pic>
        <p:nvPicPr>
          <p:cNvPr id="5" name="Image 4">
            <a:extLst>
              <a:ext uri="{FF2B5EF4-FFF2-40B4-BE49-F238E27FC236}">
                <a16:creationId xmlns:a16="http://schemas.microsoft.com/office/drawing/2014/main" id="{9927DF7E-4823-58A9-0118-57534809271A}"/>
              </a:ext>
            </a:extLst>
          </p:cNvPr>
          <p:cNvPicPr>
            <a:picLocks noChangeAspect="1"/>
          </p:cNvPicPr>
          <p:nvPr/>
        </p:nvPicPr>
        <p:blipFill>
          <a:blip r:embed="rId3"/>
          <a:stretch>
            <a:fillRect/>
          </a:stretch>
        </p:blipFill>
        <p:spPr>
          <a:xfrm>
            <a:off x="1117600" y="1543969"/>
            <a:ext cx="2133600" cy="2937894"/>
          </a:xfrm>
          <a:prstGeom prst="rect">
            <a:avLst/>
          </a:prstGeom>
        </p:spPr>
      </p:pic>
    </p:spTree>
    <p:extLst>
      <p:ext uri="{BB962C8B-B14F-4D97-AF65-F5344CB8AC3E}">
        <p14:creationId xmlns:p14="http://schemas.microsoft.com/office/powerpoint/2010/main" val="23791573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9821C-A127-0458-6048-25DF210C4E7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12F5737-CA3D-FEC5-4695-A2A431FB3C4B}"/>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EAF43DE0-7BEA-D2A6-7C42-C9D9178F4E2D}"/>
              </a:ext>
            </a:extLst>
          </p:cNvPr>
          <p:cNvSpPr>
            <a:spLocks noGrp="1"/>
          </p:cNvSpPr>
          <p:nvPr>
            <p:ph idx="1"/>
          </p:nvPr>
        </p:nvSpPr>
        <p:spPr>
          <a:xfrm>
            <a:off x="990600" y="1072753"/>
            <a:ext cx="10515600" cy="5210334"/>
          </a:xfrm>
        </p:spPr>
        <p:txBody>
          <a:bodyPr>
            <a:normAutofit/>
          </a:bodyPr>
          <a:lstStyle/>
          <a:p>
            <a:pPr marL="457200" indent="-457200">
              <a:buAutoNum type="arabicPeriod"/>
            </a:pPr>
            <a:r>
              <a:rPr lang="fr-FR" sz="2000" b="1" dirty="0">
                <a:latin typeface="Times New Roman" panose="02020603050405020304" pitchFamily="18" charset="0"/>
                <a:cs typeface="Times New Roman" panose="02020603050405020304" pitchFamily="18" charset="0"/>
              </a:rPr>
              <a:t>Lis le texte descriptif suivant.</a:t>
            </a:r>
          </a:p>
          <a:p>
            <a:pPr marL="457200" indent="-457200">
              <a:buAutoNum type="arabicPeriod"/>
            </a:pPr>
            <a:endParaRPr lang="fr-FR" sz="2000" dirty="0">
              <a:latin typeface="Times New Roman" panose="02020603050405020304" pitchFamily="18" charset="0"/>
              <a:cs typeface="Times New Roman" panose="02020603050405020304" pitchFamily="18" charset="0"/>
            </a:endParaRPr>
          </a:p>
          <a:p>
            <a:pPr marL="0" indent="0">
              <a:buNone/>
            </a:pPr>
            <a:endParaRPr lang="fr-FR" sz="2000" dirty="0">
              <a:latin typeface="Times New Roman" panose="02020603050405020304" pitchFamily="18" charset="0"/>
              <a:cs typeface="Times New Roman" panose="02020603050405020304" pitchFamily="18" charset="0"/>
            </a:endParaRPr>
          </a:p>
          <a:p>
            <a:pPr marL="0" indent="0">
              <a:buNone/>
            </a:pPr>
            <a:endParaRPr lang="fr-FR" sz="2000" dirty="0">
              <a:latin typeface="Times New Roman" panose="02020603050405020304" pitchFamily="18" charset="0"/>
              <a:cs typeface="Times New Roman" panose="02020603050405020304" pitchFamily="18" charset="0"/>
            </a:endParaRPr>
          </a:p>
          <a:p>
            <a:pPr marL="0" indent="0">
              <a:buNone/>
            </a:pPr>
            <a:endParaRPr lang="fr-FR" sz="2000" dirty="0">
              <a:latin typeface="Times New Roman" panose="02020603050405020304" pitchFamily="18" charset="0"/>
              <a:cs typeface="Times New Roman" panose="02020603050405020304" pitchFamily="18" charset="0"/>
            </a:endParaRPr>
          </a:p>
          <a:p>
            <a:pPr marL="0" indent="0">
              <a:buNone/>
            </a:pPr>
            <a:endParaRPr lang="fr-FR" sz="2000" dirty="0">
              <a:latin typeface="Times New Roman" panose="02020603050405020304" pitchFamily="18" charset="0"/>
              <a:cs typeface="Times New Roman" panose="02020603050405020304" pitchFamily="18" charset="0"/>
            </a:endParaRPr>
          </a:p>
          <a:p>
            <a:pPr marL="0" indent="0">
              <a:buNone/>
            </a:pPr>
            <a:endParaRPr lang="fr-FR" sz="2000" dirty="0">
              <a:latin typeface="Times New Roman" panose="02020603050405020304" pitchFamily="18" charset="0"/>
              <a:cs typeface="Times New Roman" panose="02020603050405020304" pitchFamily="18" charset="0"/>
            </a:endParaRPr>
          </a:p>
          <a:p>
            <a:pPr marL="0" indent="0">
              <a:buNone/>
            </a:pPr>
            <a:endParaRPr lang="fr-FR" sz="2000" dirty="0">
              <a:latin typeface="Times New Roman" panose="02020603050405020304" pitchFamily="18" charset="0"/>
              <a:cs typeface="Times New Roman" panose="02020603050405020304" pitchFamily="18" charset="0"/>
            </a:endParaRPr>
          </a:p>
          <a:p>
            <a:pPr marL="0" indent="0">
              <a:buNone/>
            </a:pPr>
            <a:endParaRPr lang="fr-FR" sz="2000" dirty="0">
              <a:latin typeface="Times New Roman" panose="02020603050405020304" pitchFamily="18" charset="0"/>
              <a:cs typeface="Times New Roman" panose="02020603050405020304" pitchFamily="18" charset="0"/>
            </a:endParaRPr>
          </a:p>
          <a:p>
            <a:pPr marL="0" indent="0">
              <a:spcBef>
                <a:spcPts val="0"/>
              </a:spcBef>
              <a:buNone/>
            </a:pPr>
            <a:r>
              <a:rPr lang="fr-FR" sz="1800" dirty="0"/>
              <a:t>Léonard de Vinci, tête de femme (1470)</a:t>
            </a:r>
            <a:endParaRPr lang="fr-FR" sz="1800" dirty="0">
              <a:latin typeface="Times New Roman" panose="02020603050405020304" pitchFamily="18" charset="0"/>
              <a:cs typeface="Times New Roman" panose="02020603050405020304" pitchFamily="18" charset="0"/>
            </a:endParaRPr>
          </a:p>
          <a:p>
            <a:pPr marL="0" indent="0">
              <a:spcBef>
                <a:spcPts val="0"/>
              </a:spcBef>
              <a:buNone/>
            </a:pPr>
            <a:r>
              <a:rPr lang="fr-FR" sz="1800" dirty="0">
                <a:latin typeface="Times New Roman" panose="02020603050405020304" pitchFamily="18" charset="0"/>
                <a:cs typeface="Times New Roman" panose="02020603050405020304" pitchFamily="18" charset="0"/>
              </a:rPr>
              <a:t>Galerie des offices, Florence</a:t>
            </a:r>
          </a:p>
          <a:p>
            <a:pPr marL="0" indent="0">
              <a:buNone/>
            </a:pPr>
            <a:endParaRPr lang="fr-FR" sz="2000" dirty="0">
              <a:latin typeface="Times New Roman" panose="02020603050405020304" pitchFamily="18" charset="0"/>
              <a:cs typeface="Times New Roman" panose="02020603050405020304" pitchFamily="18" charset="0"/>
            </a:endParaRPr>
          </a:p>
          <a:p>
            <a:pPr marL="0" indent="0">
              <a:spcBef>
                <a:spcPts val="0"/>
              </a:spcBef>
              <a:buNone/>
            </a:pPr>
            <a:r>
              <a:rPr lang="fr-FR" sz="2000" b="1" dirty="0">
                <a:latin typeface="Times New Roman" panose="02020603050405020304" pitchFamily="18" charset="0"/>
                <a:cs typeface="Times New Roman" panose="02020603050405020304" pitchFamily="18" charset="0"/>
              </a:rPr>
              <a:t>Entoure les détails. Souligne les impressions que donnent ces détails.</a:t>
            </a:r>
          </a:p>
          <a:p>
            <a:pPr marL="0" indent="0">
              <a:spcBef>
                <a:spcPts val="0"/>
              </a:spcBef>
              <a:buNone/>
            </a:pPr>
            <a:r>
              <a:rPr lang="fr-FR" sz="2000" b="1" dirty="0">
                <a:latin typeface="Times New Roman" panose="02020603050405020304" pitchFamily="18" charset="0"/>
                <a:cs typeface="Times New Roman" panose="02020603050405020304" pitchFamily="18" charset="0"/>
              </a:rPr>
              <a:t>Fais un trait pour montrer où il faudrait aller à la ligne</a:t>
            </a:r>
          </a:p>
        </p:txBody>
      </p:sp>
      <p:graphicFrame>
        <p:nvGraphicFramePr>
          <p:cNvPr id="4" name="Tableau 3">
            <a:extLst>
              <a:ext uri="{FF2B5EF4-FFF2-40B4-BE49-F238E27FC236}">
                <a16:creationId xmlns:a16="http://schemas.microsoft.com/office/drawing/2014/main" id="{33C949D1-C4A0-EE99-9CE6-45C747D940EF}"/>
              </a:ext>
            </a:extLst>
          </p:cNvPr>
          <p:cNvGraphicFramePr>
            <a:graphicFrameLocks noGrp="1"/>
          </p:cNvGraphicFramePr>
          <p:nvPr>
            <p:extLst>
              <p:ext uri="{D42A27DB-BD31-4B8C-83A1-F6EECF244321}">
                <p14:modId xmlns:p14="http://schemas.microsoft.com/office/powerpoint/2010/main" val="3637707801"/>
              </p:ext>
            </p:extLst>
          </p:nvPr>
        </p:nvGraphicFramePr>
        <p:xfrm>
          <a:off x="1117600" y="1500503"/>
          <a:ext cx="9956800" cy="3566160"/>
        </p:xfrm>
        <a:graphic>
          <a:graphicData uri="http://schemas.openxmlformats.org/drawingml/2006/table">
            <a:tbl>
              <a:tblPr firstRow="1" bandRow="1">
                <a:tableStyleId>{5940675A-B579-460E-94D1-54222C63F5DA}</a:tableStyleId>
              </a:tblPr>
              <a:tblGrid>
                <a:gridCol w="3698240">
                  <a:extLst>
                    <a:ext uri="{9D8B030D-6E8A-4147-A177-3AD203B41FA5}">
                      <a16:colId xmlns:a16="http://schemas.microsoft.com/office/drawing/2014/main" val="1037382958"/>
                    </a:ext>
                  </a:extLst>
                </a:gridCol>
                <a:gridCol w="6258560">
                  <a:extLst>
                    <a:ext uri="{9D8B030D-6E8A-4147-A177-3AD203B41FA5}">
                      <a16:colId xmlns:a16="http://schemas.microsoft.com/office/drawing/2014/main" val="1836050550"/>
                    </a:ext>
                  </a:extLst>
                </a:gridCol>
              </a:tblGrid>
              <a:tr h="474980">
                <a:tc>
                  <a:txBody>
                    <a:bodyPr/>
                    <a:lstStyle/>
                    <a:p>
                      <a:endParaRPr lang="fr-FR" dirty="0"/>
                    </a:p>
                    <a:p>
                      <a:endParaRPr lang="fr-FR" dirty="0"/>
                    </a:p>
                    <a:p>
                      <a:endParaRPr lang="fr-FR" dirty="0"/>
                    </a:p>
                    <a:p>
                      <a:endParaRPr lang="fr-FR" dirty="0"/>
                    </a:p>
                    <a:p>
                      <a:endParaRPr lang="fr-FR" dirty="0"/>
                    </a:p>
                    <a:p>
                      <a:endParaRPr lang="fr-FR" dirty="0"/>
                    </a:p>
                    <a:p>
                      <a:r>
                        <a:rPr lang="fr-FR" dirty="0"/>
                        <a:t>                               </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fr-FR" sz="2000" kern="1200" dirty="0">
                          <a:solidFill>
                            <a:schemeClr val="tx1"/>
                          </a:solidFill>
                          <a:effectLst/>
                          <a:latin typeface="Times New Roman" panose="02020603050405020304" pitchFamily="18" charset="0"/>
                          <a:ea typeface="+mn-ea"/>
                          <a:cs typeface="Times New Roman" panose="02020603050405020304" pitchFamily="18" charset="0"/>
                        </a:rPr>
                        <a:t>Le bandeau qui retient sa coiffure est orné d’un bijou et se prolonge par une sorte de foulard. Sa chevelure abondante se déploie jusque sur ses épaules. Le  nez est mince et la bouche   bien dessinée. </a:t>
                      </a:r>
                      <a:r>
                        <a:rPr lang="fr-FR" sz="2000" u="sng" kern="1200" dirty="0">
                          <a:solidFill>
                            <a:schemeClr val="tx1"/>
                          </a:solidFill>
                          <a:effectLst/>
                          <a:latin typeface="Times New Roman" panose="02020603050405020304" pitchFamily="18" charset="0"/>
                          <a:ea typeface="+mn-ea"/>
                          <a:cs typeface="Times New Roman" panose="02020603050405020304" pitchFamily="18" charset="0"/>
                        </a:rPr>
                        <a:t>Cette femme n’a pas l’air d’être dans le besoin</a:t>
                      </a:r>
                      <a:r>
                        <a:rPr lang="fr-FR" sz="2000" kern="1200" dirty="0">
                          <a:solidFill>
                            <a:schemeClr val="tx1"/>
                          </a:solidFill>
                          <a:effectLst/>
                          <a:latin typeface="Times New Roman" panose="02020603050405020304" pitchFamily="18" charset="0"/>
                          <a:ea typeface="+mn-ea"/>
                          <a:cs typeface="Times New Roman" panose="02020603050405020304" pitchFamily="18" charset="0"/>
                        </a:rPr>
                        <a:t>. </a:t>
                      </a:r>
                      <a:r>
                        <a:rPr lang="fr-FR" sz="2000" b="0" kern="1200" dirty="0">
                          <a:solidFill>
                            <a:schemeClr val="accent2"/>
                          </a:solidFill>
                          <a:effectLst/>
                          <a:latin typeface="Times New Roman" panose="02020603050405020304" pitchFamily="18" charset="0"/>
                          <a:ea typeface="+mn-ea"/>
                          <a:cs typeface="Times New Roman" panose="02020603050405020304" pitchFamily="18" charset="0"/>
                        </a:rPr>
                        <a:t>/</a:t>
                      </a:r>
                    </a:p>
                    <a:p>
                      <a:r>
                        <a:rPr lang="fr-FR" sz="2000" kern="1200" dirty="0">
                          <a:solidFill>
                            <a:schemeClr val="tx1"/>
                          </a:solidFill>
                          <a:effectLst/>
                          <a:latin typeface="Times New Roman" panose="02020603050405020304" pitchFamily="18" charset="0"/>
                          <a:ea typeface="+mn-ea"/>
                          <a:cs typeface="Times New Roman" panose="02020603050405020304" pitchFamily="18" charset="0"/>
                        </a:rPr>
                        <a:t>La tête   est penchée en avant. Les  yeux sont fermés. Elle est repliée sur elle-même, </a:t>
                      </a:r>
                      <a:r>
                        <a:rPr lang="fr-FR" sz="2000" u="sng" kern="1200" dirty="0">
                          <a:solidFill>
                            <a:schemeClr val="tx1"/>
                          </a:solidFill>
                          <a:effectLst/>
                          <a:latin typeface="Times New Roman" panose="02020603050405020304" pitchFamily="18" charset="0"/>
                          <a:ea typeface="+mn-ea"/>
                          <a:cs typeface="Times New Roman" panose="02020603050405020304" pitchFamily="18" charset="0"/>
                        </a:rPr>
                        <a:t>on a l’impression qu’elle médite.</a:t>
                      </a:r>
                      <a:r>
                        <a:rPr lang="fr-FR" sz="2000" kern="1200" dirty="0">
                          <a:solidFill>
                            <a:schemeClr val="tx1"/>
                          </a:solidFill>
                          <a:effectLst/>
                          <a:latin typeface="Times New Roman" panose="02020603050405020304" pitchFamily="18" charset="0"/>
                          <a:ea typeface="+mn-ea"/>
                          <a:cs typeface="Times New Roman" panose="02020603050405020304" pitchFamily="18" charset="0"/>
                        </a:rPr>
                        <a:t> </a:t>
                      </a:r>
                      <a:r>
                        <a:rPr lang="fr-FR" sz="2000" u="sng" kern="1200" dirty="0">
                          <a:solidFill>
                            <a:schemeClr val="tx1"/>
                          </a:solidFill>
                          <a:effectLst/>
                          <a:latin typeface="Times New Roman" panose="02020603050405020304" pitchFamily="18" charset="0"/>
                          <a:ea typeface="+mn-ea"/>
                          <a:cs typeface="Times New Roman" panose="02020603050405020304" pitchFamily="18" charset="0"/>
                        </a:rPr>
                        <a:t>Peut-être qu’elle a vu un spectacle qui l’émeut encore</a:t>
                      </a:r>
                      <a:r>
                        <a:rPr lang="fr-FR" sz="2000" kern="1200" dirty="0">
                          <a:solidFill>
                            <a:schemeClr val="tx1"/>
                          </a:solidFill>
                          <a:effectLst/>
                          <a:latin typeface="Times New Roman" panose="02020603050405020304" pitchFamily="18" charset="0"/>
                          <a:ea typeface="+mn-ea"/>
                          <a:cs typeface="Times New Roman" panose="02020603050405020304" pitchFamily="18" charset="0"/>
                        </a:rPr>
                        <a:t>.</a:t>
                      </a:r>
                      <a:r>
                        <a:rPr lang="fr-FR" sz="2000" b="0" kern="1200" dirty="0">
                          <a:solidFill>
                            <a:schemeClr val="accent2"/>
                          </a:solidFill>
                          <a:effectLst/>
                          <a:latin typeface="Times New Roman" panose="02020603050405020304" pitchFamily="18" charset="0"/>
                          <a:ea typeface="+mn-ea"/>
                          <a:cs typeface="Times New Roman" panose="02020603050405020304" pitchFamily="18" charset="0"/>
                        </a:rPr>
                        <a:t> /</a:t>
                      </a:r>
                    </a:p>
                    <a:p>
                      <a:endParaRPr lang="fr-FR" sz="800" kern="1200" dirty="0">
                        <a:solidFill>
                          <a:schemeClr val="tx1"/>
                        </a:solidFill>
                        <a:effectLst/>
                        <a:latin typeface="Times New Roman" panose="02020603050405020304" pitchFamily="18" charset="0"/>
                        <a:ea typeface="+mn-ea"/>
                        <a:cs typeface="Times New Roman" panose="02020603050405020304" pitchFamily="18" charset="0"/>
                      </a:endParaRPr>
                    </a:p>
                    <a:p>
                      <a:r>
                        <a:rPr lang="fr-FR" sz="2000" u="sng" kern="1200" dirty="0">
                          <a:solidFill>
                            <a:schemeClr val="tx1"/>
                          </a:solidFill>
                          <a:effectLst/>
                          <a:latin typeface="Times New Roman" panose="02020603050405020304" pitchFamily="18" charset="0"/>
                          <a:ea typeface="+mn-ea"/>
                          <a:cs typeface="Times New Roman" panose="02020603050405020304" pitchFamily="18" charset="0"/>
                        </a:rPr>
                        <a:t>La femme a une allure modeste et tranquille. Elle inspire la tranquillité.</a:t>
                      </a:r>
                      <a:endParaRPr lang="fr-FR" sz="2000" kern="1200" dirty="0">
                        <a:solidFill>
                          <a:schemeClr val="tx1"/>
                        </a:solidFill>
                        <a:effectLst/>
                        <a:latin typeface="Times New Roman" panose="02020603050405020304" pitchFamily="18" charset="0"/>
                        <a:ea typeface="+mn-ea"/>
                        <a:cs typeface="Times New Roman" panose="02020603050405020304" pitchFamily="18" charset="0"/>
                      </a:endParaRPr>
                    </a:p>
                    <a:p>
                      <a:pPr algn="just"/>
                      <a:endParaRPr lang="fr-FR"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27699379"/>
                  </a:ext>
                </a:extLst>
              </a:tr>
            </a:tbl>
          </a:graphicData>
        </a:graphic>
      </p:graphicFrame>
      <p:pic>
        <p:nvPicPr>
          <p:cNvPr id="5" name="Image 4">
            <a:extLst>
              <a:ext uri="{FF2B5EF4-FFF2-40B4-BE49-F238E27FC236}">
                <a16:creationId xmlns:a16="http://schemas.microsoft.com/office/drawing/2014/main" id="{87BF61B2-2F91-FBF8-EEA0-15684E0DF833}"/>
              </a:ext>
            </a:extLst>
          </p:cNvPr>
          <p:cNvPicPr>
            <a:picLocks noChangeAspect="1"/>
          </p:cNvPicPr>
          <p:nvPr/>
        </p:nvPicPr>
        <p:blipFill>
          <a:blip r:embed="rId3"/>
          <a:stretch>
            <a:fillRect/>
          </a:stretch>
        </p:blipFill>
        <p:spPr>
          <a:xfrm>
            <a:off x="1117600" y="1543969"/>
            <a:ext cx="2133600" cy="2937894"/>
          </a:xfrm>
          <a:prstGeom prst="rect">
            <a:avLst/>
          </a:prstGeom>
        </p:spPr>
      </p:pic>
      <p:sp>
        <p:nvSpPr>
          <p:cNvPr id="6" name="Rectangle 5">
            <a:extLst>
              <a:ext uri="{FF2B5EF4-FFF2-40B4-BE49-F238E27FC236}">
                <a16:creationId xmlns:a16="http://schemas.microsoft.com/office/drawing/2014/main" id="{C9BFDEE2-8C66-67D9-6E87-A00507F1872B}"/>
              </a:ext>
            </a:extLst>
          </p:cNvPr>
          <p:cNvSpPr/>
          <p:nvPr/>
        </p:nvSpPr>
        <p:spPr>
          <a:xfrm>
            <a:off x="5222240" y="3366388"/>
            <a:ext cx="2275840" cy="310036"/>
          </a:xfrm>
          <a:prstGeom prst="rect">
            <a:avLst/>
          </a:prstGeom>
          <a:noFill/>
          <a:ln w="31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9074617-B30E-2886-07D8-4C9438538DD1}"/>
              </a:ext>
            </a:extLst>
          </p:cNvPr>
          <p:cNvSpPr/>
          <p:nvPr/>
        </p:nvSpPr>
        <p:spPr>
          <a:xfrm>
            <a:off x="5222240" y="1583133"/>
            <a:ext cx="873760" cy="310037"/>
          </a:xfrm>
          <a:prstGeom prst="rect">
            <a:avLst/>
          </a:prstGeom>
          <a:noFill/>
          <a:ln w="31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57DF4123-8F00-FE64-5259-205C6EE89ACF}"/>
              </a:ext>
            </a:extLst>
          </p:cNvPr>
          <p:cNvSpPr/>
          <p:nvPr/>
        </p:nvSpPr>
        <p:spPr>
          <a:xfrm>
            <a:off x="8686800" y="1893171"/>
            <a:ext cx="1005840" cy="258883"/>
          </a:xfrm>
          <a:prstGeom prst="rect">
            <a:avLst/>
          </a:prstGeom>
          <a:noFill/>
          <a:ln w="31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5A2A89EA-D8C6-265B-4052-AEE2066B58CB}"/>
              </a:ext>
            </a:extLst>
          </p:cNvPr>
          <p:cNvSpPr/>
          <p:nvPr/>
        </p:nvSpPr>
        <p:spPr>
          <a:xfrm>
            <a:off x="8686800" y="2212223"/>
            <a:ext cx="416560" cy="206969"/>
          </a:xfrm>
          <a:prstGeom prst="rect">
            <a:avLst/>
          </a:prstGeom>
          <a:noFill/>
          <a:ln w="31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4BF28A6F-349F-FDAE-BE88-0C4D35E2800F}"/>
              </a:ext>
            </a:extLst>
          </p:cNvPr>
          <p:cNvSpPr/>
          <p:nvPr/>
        </p:nvSpPr>
        <p:spPr>
          <a:xfrm>
            <a:off x="4866640" y="2497453"/>
            <a:ext cx="873760" cy="310037"/>
          </a:xfrm>
          <a:prstGeom prst="rect">
            <a:avLst/>
          </a:prstGeom>
          <a:noFill/>
          <a:ln w="31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0A4BC438-D2C3-CC23-B8C1-C9D55EFEE4CC}"/>
              </a:ext>
            </a:extLst>
          </p:cNvPr>
          <p:cNvSpPr/>
          <p:nvPr/>
        </p:nvSpPr>
        <p:spPr>
          <a:xfrm>
            <a:off x="5196840" y="3101737"/>
            <a:ext cx="518160" cy="310036"/>
          </a:xfrm>
          <a:prstGeom prst="rect">
            <a:avLst/>
          </a:prstGeom>
          <a:noFill/>
          <a:ln w="31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852D5A93-E90B-C32F-70BB-745A3A4A0F6F}"/>
              </a:ext>
            </a:extLst>
          </p:cNvPr>
          <p:cNvSpPr/>
          <p:nvPr/>
        </p:nvSpPr>
        <p:spPr>
          <a:xfrm>
            <a:off x="8432800" y="3029601"/>
            <a:ext cx="670560" cy="382172"/>
          </a:xfrm>
          <a:prstGeom prst="rect">
            <a:avLst/>
          </a:prstGeom>
          <a:noFill/>
          <a:ln w="31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8415731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EA0EE5-E200-809E-97A0-6AB09EA4B3CA}"/>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39B45FC7-671E-26B1-1360-8F09502A7D64}"/>
              </a:ext>
            </a:extLst>
          </p:cNvPr>
          <p:cNvSpPr>
            <a:spLocks noGrp="1"/>
          </p:cNvSpPr>
          <p:nvPr>
            <p:ph idx="1"/>
          </p:nvPr>
        </p:nvSpPr>
        <p:spPr>
          <a:xfrm>
            <a:off x="838200" y="995680"/>
            <a:ext cx="10515600" cy="5181283"/>
          </a:xfrm>
        </p:spPr>
        <p:txBody>
          <a:bodyPr>
            <a:normAutofit/>
          </a:bodyPr>
          <a:lstStyle/>
          <a:p>
            <a:pPr marL="0" indent="0">
              <a:buNone/>
            </a:pPr>
            <a:r>
              <a:rPr lang="fr-FR" sz="2000" b="1" dirty="0">
                <a:latin typeface="Times New Roman" panose="02020603050405020304" pitchFamily="18" charset="0"/>
                <a:cs typeface="Times New Roman" panose="02020603050405020304" pitchFamily="18" charset="0"/>
              </a:rPr>
              <a:t>2. Réécris ce texte en mettant les détails en position de groupes sujets et en allant à la ligne quand il le faut.</a:t>
            </a:r>
          </a:p>
          <a:p>
            <a:pPr marL="0" indent="0">
              <a:buNone/>
            </a:pPr>
            <a:endParaRPr lang="fr-FR" sz="2000" dirty="0">
              <a:latin typeface="Times New Roman" panose="02020603050405020304" pitchFamily="18" charset="0"/>
              <a:cs typeface="Times New Roman" panose="02020603050405020304" pitchFamily="18" charset="0"/>
            </a:endParaRPr>
          </a:p>
          <a:p>
            <a:pPr marL="0" indent="0">
              <a:buNone/>
            </a:pPr>
            <a:r>
              <a:rPr lang="fr-FR" sz="2000" dirty="0">
                <a:latin typeface="Times New Roman" panose="02020603050405020304" pitchFamily="18" charset="0"/>
                <a:cs typeface="Times New Roman" panose="02020603050405020304" pitchFamily="18" charset="0"/>
              </a:rPr>
              <a:t>Mon quartier</a:t>
            </a:r>
          </a:p>
          <a:p>
            <a:pPr marL="0" indent="0">
              <a:buNone/>
            </a:pPr>
            <a:r>
              <a:rPr lang="fr-FR" sz="2000" dirty="0">
                <a:latin typeface="Times New Roman" panose="02020603050405020304" pitchFamily="18" charset="0"/>
                <a:cs typeface="Times New Roman" panose="02020603050405020304" pitchFamily="18" charset="0"/>
              </a:rPr>
              <a:t>Mon quartier a des </a:t>
            </a:r>
            <a:r>
              <a:rPr lang="fr-FR" sz="2000" b="1" dirty="0">
                <a:latin typeface="Times New Roman" panose="02020603050405020304" pitchFamily="18" charset="0"/>
                <a:cs typeface="Times New Roman" panose="02020603050405020304" pitchFamily="18" charset="0"/>
              </a:rPr>
              <a:t>petites maisons </a:t>
            </a:r>
            <a:r>
              <a:rPr lang="fr-FR" sz="2000" dirty="0">
                <a:latin typeface="Times New Roman" panose="02020603050405020304" pitchFamily="18" charset="0"/>
                <a:cs typeface="Times New Roman" panose="02020603050405020304" pitchFamily="18" charset="0"/>
              </a:rPr>
              <a:t>toutes éparpillées avec un </a:t>
            </a:r>
            <a:r>
              <a:rPr lang="fr-FR" sz="2000" b="1" dirty="0">
                <a:latin typeface="Times New Roman" panose="02020603050405020304" pitchFamily="18" charset="0"/>
                <a:cs typeface="Times New Roman" panose="02020603050405020304" pitchFamily="18" charset="0"/>
              </a:rPr>
              <a:t>grand immeuble </a:t>
            </a:r>
            <a:r>
              <a:rPr lang="fr-FR" sz="2000" dirty="0">
                <a:latin typeface="Times New Roman" panose="02020603050405020304" pitchFamily="18" charset="0"/>
                <a:cs typeface="Times New Roman" panose="02020603050405020304" pitchFamily="18" charset="0"/>
              </a:rPr>
              <a:t>derrière. Il a vraiment des </a:t>
            </a:r>
            <a:r>
              <a:rPr lang="fr-FR" sz="2000" b="1" dirty="0">
                <a:latin typeface="Times New Roman" panose="02020603050405020304" pitchFamily="18" charset="0"/>
                <a:cs typeface="Times New Roman" panose="02020603050405020304" pitchFamily="18" charset="0"/>
              </a:rPr>
              <a:t>habitations</a:t>
            </a:r>
            <a:r>
              <a:rPr lang="fr-FR" sz="2000" dirty="0">
                <a:latin typeface="Times New Roman" panose="02020603050405020304" pitchFamily="18" charset="0"/>
                <a:cs typeface="Times New Roman" panose="02020603050405020304" pitchFamily="18" charset="0"/>
              </a:rPr>
              <a:t> très différentes. Il a une grande </a:t>
            </a:r>
            <a:r>
              <a:rPr lang="fr-FR" sz="2000" b="1" dirty="0">
                <a:latin typeface="Times New Roman" panose="02020603050405020304" pitchFamily="18" charset="0"/>
                <a:cs typeface="Times New Roman" panose="02020603050405020304" pitchFamily="18" charset="0"/>
              </a:rPr>
              <a:t>avenue</a:t>
            </a:r>
            <a:r>
              <a:rPr lang="fr-FR" sz="2000" dirty="0">
                <a:latin typeface="Times New Roman" panose="02020603050405020304" pitchFamily="18" charset="0"/>
                <a:cs typeface="Times New Roman" panose="02020603050405020304" pitchFamily="18" charset="0"/>
              </a:rPr>
              <a:t> encombrée de voitures. Il a un </a:t>
            </a:r>
            <a:r>
              <a:rPr lang="fr-FR" sz="2000" b="1" dirty="0">
                <a:latin typeface="Times New Roman" panose="02020603050405020304" pitchFamily="18" charset="0"/>
                <a:cs typeface="Times New Roman" panose="02020603050405020304" pitchFamily="18" charset="0"/>
              </a:rPr>
              <a:t>tramway</a:t>
            </a:r>
            <a:r>
              <a:rPr lang="fr-FR" sz="2000" dirty="0">
                <a:latin typeface="Times New Roman" panose="02020603050405020304" pitchFamily="18" charset="0"/>
                <a:cs typeface="Times New Roman" panose="02020603050405020304" pitchFamily="18" charset="0"/>
              </a:rPr>
              <a:t> qui file vite et qui dépasse les voitures. Mais mon quartier a des </a:t>
            </a:r>
            <a:r>
              <a:rPr lang="fr-FR" sz="2000" b="1" dirty="0">
                <a:latin typeface="Times New Roman" panose="02020603050405020304" pitchFamily="18" charset="0"/>
                <a:cs typeface="Times New Roman" panose="02020603050405020304" pitchFamily="18" charset="0"/>
              </a:rPr>
              <a:t>bus</a:t>
            </a:r>
            <a:r>
              <a:rPr lang="fr-FR" sz="2000" dirty="0">
                <a:latin typeface="Times New Roman" panose="02020603050405020304" pitchFamily="18" charset="0"/>
                <a:cs typeface="Times New Roman" panose="02020603050405020304" pitchFamily="18" charset="0"/>
              </a:rPr>
              <a:t> qui sont pris dans les embouteillages. Mon quartier a souvent une </a:t>
            </a:r>
            <a:r>
              <a:rPr lang="fr-FR" sz="2000" b="1" dirty="0">
                <a:latin typeface="Times New Roman" panose="02020603050405020304" pitchFamily="18" charset="0"/>
                <a:cs typeface="Times New Roman" panose="02020603050405020304" pitchFamily="18" charset="0"/>
              </a:rPr>
              <a:t>circulation</a:t>
            </a:r>
            <a:r>
              <a:rPr lang="fr-FR" sz="2000" dirty="0">
                <a:latin typeface="Times New Roman" panose="02020603050405020304" pitchFamily="18" charset="0"/>
                <a:cs typeface="Times New Roman" panose="02020603050405020304" pitchFamily="18" charset="0"/>
              </a:rPr>
              <a:t> bloquée.</a:t>
            </a:r>
          </a:p>
          <a:p>
            <a:pPr marL="0" indent="0">
              <a:buNone/>
            </a:pPr>
            <a:endParaRPr lang="fr-FR" sz="2000" dirty="0">
              <a:latin typeface="Times New Roman" panose="02020603050405020304" pitchFamily="18" charset="0"/>
              <a:cs typeface="Times New Roman" panose="02020603050405020304" pitchFamily="18" charset="0"/>
            </a:endParaRPr>
          </a:p>
          <a:p>
            <a:pPr marL="0" indent="0">
              <a:buNone/>
            </a:pPr>
            <a:r>
              <a:rPr lang="fr-FR" sz="2000" dirty="0">
                <a:latin typeface="Times New Roman" panose="02020603050405020304" pitchFamily="18" charset="0"/>
                <a:cs typeface="Times New Roman" panose="02020603050405020304" pitchFamily="18" charset="0"/>
              </a:rPr>
              <a:t>…………………………………………………………………………………………………………</a:t>
            </a:r>
          </a:p>
          <a:p>
            <a:pPr marL="0" indent="0">
              <a:buNone/>
            </a:pPr>
            <a:r>
              <a:rPr lang="fr-FR" sz="2000" dirty="0">
                <a:latin typeface="Times New Roman" panose="02020603050405020304" pitchFamily="18" charset="0"/>
                <a:cs typeface="Times New Roman" panose="02020603050405020304" pitchFamily="18" charset="0"/>
              </a:rPr>
              <a:t>…………………………………………………………………………………………………………</a:t>
            </a:r>
          </a:p>
          <a:p>
            <a:pPr marL="0" indent="0">
              <a:buNone/>
            </a:pPr>
            <a:r>
              <a:rPr lang="fr-FR" sz="2000" dirty="0">
                <a:latin typeface="Times New Roman" panose="02020603050405020304" pitchFamily="18" charset="0"/>
                <a:cs typeface="Times New Roman" panose="02020603050405020304" pitchFamily="18" charset="0"/>
              </a:rPr>
              <a:t>…………………………………………………………………………………………………………</a:t>
            </a:r>
          </a:p>
          <a:p>
            <a:pPr marL="0" indent="0">
              <a:buNone/>
            </a:pPr>
            <a:r>
              <a:rPr lang="fr-FR" sz="2000" dirty="0">
                <a:latin typeface="Times New Roman" panose="02020603050405020304" pitchFamily="18" charset="0"/>
                <a:cs typeface="Times New Roman" panose="02020603050405020304" pitchFamily="18" charset="0"/>
              </a:rPr>
              <a:t>…………………………………………………………………………………………………………</a:t>
            </a:r>
          </a:p>
          <a:p>
            <a:pPr marL="0" indent="0">
              <a:buNone/>
            </a:pPr>
            <a:r>
              <a:rPr lang="fr-FR" sz="2000" dirty="0">
                <a:latin typeface="Times New Roman" panose="02020603050405020304" pitchFamily="18" charset="0"/>
                <a:cs typeface="Times New Roman" panose="02020603050405020304" pitchFamily="18" charset="0"/>
              </a:rPr>
              <a:t>…………………………………………………………………………………………………………</a:t>
            </a:r>
          </a:p>
          <a:p>
            <a:pPr marL="0" indent="0">
              <a:buNone/>
            </a:pPr>
            <a:endParaRPr lang="fr-FR" sz="2000" dirty="0">
              <a:latin typeface="Times New Roman" panose="02020603050405020304" pitchFamily="18" charset="0"/>
              <a:cs typeface="Times New Roman" panose="02020603050405020304" pitchFamily="18" charset="0"/>
            </a:endParaRPr>
          </a:p>
          <a:p>
            <a:pPr marL="0" indent="0">
              <a:buNone/>
            </a:pPr>
            <a:endParaRPr lang="fr-F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358518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AB68C-EB06-DF37-3178-0694E73EFE1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1EFF3BC-B134-C50E-0933-802D3B3E59DE}"/>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45B539F3-4B35-0348-ADB3-C855BAE2A53D}"/>
              </a:ext>
            </a:extLst>
          </p:cNvPr>
          <p:cNvSpPr>
            <a:spLocks noGrp="1"/>
          </p:cNvSpPr>
          <p:nvPr>
            <p:ph idx="1"/>
          </p:nvPr>
        </p:nvSpPr>
        <p:spPr>
          <a:xfrm>
            <a:off x="838200" y="995680"/>
            <a:ext cx="10515600" cy="5181283"/>
          </a:xfrm>
        </p:spPr>
        <p:txBody>
          <a:bodyPr>
            <a:normAutofit/>
          </a:bodyPr>
          <a:lstStyle/>
          <a:p>
            <a:pPr marL="0" indent="0">
              <a:buNone/>
            </a:pPr>
            <a:r>
              <a:rPr lang="fr-FR" sz="2000" b="1" dirty="0">
                <a:latin typeface="Times New Roman" panose="02020603050405020304" pitchFamily="18" charset="0"/>
                <a:cs typeface="Times New Roman" panose="02020603050405020304" pitchFamily="18" charset="0"/>
              </a:rPr>
              <a:t>2. Réécris ce texte en mettant les détails en position de groupes sujets et en allant à la ligne quand il le faut.</a:t>
            </a:r>
          </a:p>
          <a:p>
            <a:pPr marL="0" indent="0">
              <a:buNone/>
            </a:pPr>
            <a:endParaRPr lang="fr-FR" sz="2000" dirty="0">
              <a:latin typeface="Times New Roman" panose="02020603050405020304" pitchFamily="18" charset="0"/>
              <a:cs typeface="Times New Roman" panose="02020603050405020304" pitchFamily="18" charset="0"/>
            </a:endParaRPr>
          </a:p>
          <a:p>
            <a:pPr marL="0" indent="0">
              <a:buNone/>
            </a:pPr>
            <a:r>
              <a:rPr lang="fr-FR" sz="2000" dirty="0">
                <a:latin typeface="Times New Roman" panose="02020603050405020304" pitchFamily="18" charset="0"/>
                <a:cs typeface="Times New Roman" panose="02020603050405020304" pitchFamily="18" charset="0"/>
              </a:rPr>
              <a:t>Mon quartier</a:t>
            </a:r>
          </a:p>
          <a:p>
            <a:pPr marL="0" indent="0">
              <a:buNone/>
            </a:pPr>
            <a:r>
              <a:rPr lang="fr-FR" sz="2000" dirty="0">
                <a:latin typeface="Times New Roman" panose="02020603050405020304" pitchFamily="18" charset="0"/>
                <a:cs typeface="Times New Roman" panose="02020603050405020304" pitchFamily="18" charset="0"/>
              </a:rPr>
              <a:t>Mon quartier a des </a:t>
            </a:r>
            <a:r>
              <a:rPr lang="fr-FR" sz="2000" b="1" dirty="0">
                <a:latin typeface="Times New Roman" panose="02020603050405020304" pitchFamily="18" charset="0"/>
                <a:cs typeface="Times New Roman" panose="02020603050405020304" pitchFamily="18" charset="0"/>
              </a:rPr>
              <a:t>petites maisons </a:t>
            </a:r>
            <a:r>
              <a:rPr lang="fr-FR" sz="2000" dirty="0">
                <a:latin typeface="Times New Roman" panose="02020603050405020304" pitchFamily="18" charset="0"/>
                <a:cs typeface="Times New Roman" panose="02020603050405020304" pitchFamily="18" charset="0"/>
              </a:rPr>
              <a:t>toutes éparpillées avec un grand </a:t>
            </a:r>
            <a:r>
              <a:rPr lang="fr-FR" sz="2000" b="1" dirty="0">
                <a:latin typeface="Times New Roman" panose="02020603050405020304" pitchFamily="18" charset="0"/>
                <a:cs typeface="Times New Roman" panose="02020603050405020304" pitchFamily="18" charset="0"/>
              </a:rPr>
              <a:t>immeuble</a:t>
            </a:r>
            <a:r>
              <a:rPr lang="fr-FR" sz="2000" dirty="0">
                <a:latin typeface="Times New Roman" panose="02020603050405020304" pitchFamily="18" charset="0"/>
                <a:cs typeface="Times New Roman" panose="02020603050405020304" pitchFamily="18" charset="0"/>
              </a:rPr>
              <a:t> derrière. Il a vraiment des </a:t>
            </a:r>
            <a:r>
              <a:rPr lang="fr-FR" sz="2000" b="1" dirty="0">
                <a:latin typeface="Times New Roman" panose="02020603050405020304" pitchFamily="18" charset="0"/>
                <a:cs typeface="Times New Roman" panose="02020603050405020304" pitchFamily="18" charset="0"/>
              </a:rPr>
              <a:t>habitations</a:t>
            </a:r>
            <a:r>
              <a:rPr lang="fr-FR" sz="2000" dirty="0">
                <a:latin typeface="Times New Roman" panose="02020603050405020304" pitchFamily="18" charset="0"/>
                <a:cs typeface="Times New Roman" panose="02020603050405020304" pitchFamily="18" charset="0"/>
              </a:rPr>
              <a:t> très différentes. Il a une grande </a:t>
            </a:r>
            <a:r>
              <a:rPr lang="fr-FR" sz="2000" b="1" dirty="0">
                <a:latin typeface="Times New Roman" panose="02020603050405020304" pitchFamily="18" charset="0"/>
                <a:cs typeface="Times New Roman" panose="02020603050405020304" pitchFamily="18" charset="0"/>
              </a:rPr>
              <a:t>avenue</a:t>
            </a:r>
            <a:r>
              <a:rPr lang="fr-FR" sz="2000" dirty="0">
                <a:latin typeface="Times New Roman" panose="02020603050405020304" pitchFamily="18" charset="0"/>
                <a:cs typeface="Times New Roman" panose="02020603050405020304" pitchFamily="18" charset="0"/>
              </a:rPr>
              <a:t> encombrée de voitures. Il a un </a:t>
            </a:r>
            <a:r>
              <a:rPr lang="fr-FR" sz="2000" b="1" dirty="0">
                <a:latin typeface="Times New Roman" panose="02020603050405020304" pitchFamily="18" charset="0"/>
                <a:cs typeface="Times New Roman" panose="02020603050405020304" pitchFamily="18" charset="0"/>
              </a:rPr>
              <a:t>tramway</a:t>
            </a:r>
            <a:r>
              <a:rPr lang="fr-FR" sz="2000" dirty="0">
                <a:latin typeface="Times New Roman" panose="02020603050405020304" pitchFamily="18" charset="0"/>
                <a:cs typeface="Times New Roman" panose="02020603050405020304" pitchFamily="18" charset="0"/>
              </a:rPr>
              <a:t> qui file vite et qui dépasse les voitures. Mais mon quartier a des </a:t>
            </a:r>
            <a:r>
              <a:rPr lang="fr-FR" sz="2000" b="1" dirty="0">
                <a:latin typeface="Times New Roman" panose="02020603050405020304" pitchFamily="18" charset="0"/>
                <a:cs typeface="Times New Roman" panose="02020603050405020304" pitchFamily="18" charset="0"/>
              </a:rPr>
              <a:t>bus</a:t>
            </a:r>
            <a:r>
              <a:rPr lang="fr-FR" sz="2000" dirty="0">
                <a:latin typeface="Times New Roman" panose="02020603050405020304" pitchFamily="18" charset="0"/>
                <a:cs typeface="Times New Roman" panose="02020603050405020304" pitchFamily="18" charset="0"/>
              </a:rPr>
              <a:t> qui sont pris dans les embouteillages. Mon quartier a souvent une </a:t>
            </a:r>
            <a:r>
              <a:rPr lang="fr-FR" sz="2000" b="1" dirty="0">
                <a:latin typeface="Times New Roman" panose="02020603050405020304" pitchFamily="18" charset="0"/>
                <a:cs typeface="Times New Roman" panose="02020603050405020304" pitchFamily="18" charset="0"/>
              </a:rPr>
              <a:t>circulation</a:t>
            </a:r>
            <a:r>
              <a:rPr lang="fr-FR" sz="2000" dirty="0">
                <a:latin typeface="Times New Roman" panose="02020603050405020304" pitchFamily="18" charset="0"/>
                <a:cs typeface="Times New Roman" panose="02020603050405020304" pitchFamily="18" charset="0"/>
              </a:rPr>
              <a:t> bloquée.</a:t>
            </a:r>
          </a:p>
          <a:p>
            <a:pPr marL="0" indent="0">
              <a:buNone/>
            </a:pPr>
            <a:endParaRPr lang="fr-FR" sz="2000" dirty="0">
              <a:latin typeface="Times New Roman" panose="02020603050405020304" pitchFamily="18" charset="0"/>
              <a:cs typeface="Times New Roman" panose="02020603050405020304" pitchFamily="18" charset="0"/>
            </a:endParaRPr>
          </a:p>
          <a:p>
            <a:pPr marL="0" indent="0" algn="just">
              <a:spcBef>
                <a:spcPts val="400"/>
              </a:spcBef>
              <a:buNone/>
            </a:pP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Mon quartier</a:t>
            </a:r>
          </a:p>
          <a:p>
            <a:pPr marL="0" indent="0" algn="just">
              <a:spcBef>
                <a:spcPts val="400"/>
              </a:spcBef>
              <a:buNone/>
            </a:pP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Dans mon quartier, des petites maisons sont toutes éparpillées et un grand immeuble se trouve derrière. Les habitations sont vraiment très différentes.</a:t>
            </a:r>
          </a:p>
          <a:p>
            <a:pPr marL="0" indent="0" algn="just">
              <a:spcBef>
                <a:spcPts val="400"/>
              </a:spcBef>
              <a:buNone/>
            </a:pP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Dans mon quartier, la grande avenue est encombrée de voitures. Le tramway file vite et les dépasse, mais les bus sont pris dans les embouteillages. La circulation est souvent bloquée.</a:t>
            </a:r>
          </a:p>
          <a:p>
            <a:pPr marL="0" indent="0">
              <a:buNone/>
            </a:pPr>
            <a:endParaRPr lang="fr-F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06417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FB1756-0F56-3DC9-1B40-FC0DA09EBA56}"/>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D9BF75A8-C10D-A222-CEF0-E08996536AF6}"/>
              </a:ext>
            </a:extLst>
          </p:cNvPr>
          <p:cNvPicPr>
            <a:picLocks noGrp="1" noChangeAspect="1"/>
          </p:cNvPicPr>
          <p:nvPr>
            <p:ph idx="1"/>
          </p:nvPr>
        </p:nvPicPr>
        <p:blipFill>
          <a:blip r:embed="rId3"/>
          <a:stretch>
            <a:fillRect/>
          </a:stretch>
        </p:blipFill>
        <p:spPr>
          <a:xfrm>
            <a:off x="679220" y="1568797"/>
            <a:ext cx="10674580" cy="4553397"/>
          </a:xfrm>
        </p:spPr>
      </p:pic>
    </p:spTree>
    <p:extLst>
      <p:ext uri="{BB962C8B-B14F-4D97-AF65-F5344CB8AC3E}">
        <p14:creationId xmlns:p14="http://schemas.microsoft.com/office/powerpoint/2010/main" val="3552590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5ECE03-C032-A683-645A-702BBDBC6F5E}"/>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82E4A7B0-1448-6A48-192C-2CF751D1360C}"/>
              </a:ext>
            </a:extLst>
          </p:cNvPr>
          <p:cNvPicPr>
            <a:picLocks noGrp="1" noChangeAspect="1"/>
          </p:cNvPicPr>
          <p:nvPr>
            <p:ph idx="1"/>
          </p:nvPr>
        </p:nvPicPr>
        <p:blipFill>
          <a:blip r:embed="rId3"/>
          <a:stretch>
            <a:fillRect/>
          </a:stretch>
        </p:blipFill>
        <p:spPr>
          <a:xfrm>
            <a:off x="838199" y="1555274"/>
            <a:ext cx="9891475" cy="4601686"/>
          </a:xfrm>
        </p:spPr>
      </p:pic>
    </p:spTree>
    <p:extLst>
      <p:ext uri="{BB962C8B-B14F-4D97-AF65-F5344CB8AC3E}">
        <p14:creationId xmlns:p14="http://schemas.microsoft.com/office/powerpoint/2010/main" val="2106308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2D4C3B-C710-8949-82B1-792B92CB4425}"/>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5DABB0E7-6E14-D048-491C-44D0B902AE9C}"/>
              </a:ext>
            </a:extLst>
          </p:cNvPr>
          <p:cNvPicPr>
            <a:picLocks noGrp="1" noChangeAspect="1"/>
          </p:cNvPicPr>
          <p:nvPr>
            <p:ph idx="1"/>
          </p:nvPr>
        </p:nvPicPr>
        <p:blipFill>
          <a:blip r:embed="rId3"/>
          <a:stretch>
            <a:fillRect/>
          </a:stretch>
        </p:blipFill>
        <p:spPr>
          <a:xfrm>
            <a:off x="913906" y="2450845"/>
            <a:ext cx="10439894" cy="2902999"/>
          </a:xfrm>
        </p:spPr>
      </p:pic>
    </p:spTree>
    <p:extLst>
      <p:ext uri="{BB962C8B-B14F-4D97-AF65-F5344CB8AC3E}">
        <p14:creationId xmlns:p14="http://schemas.microsoft.com/office/powerpoint/2010/main" val="22380309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BFE41C-9C75-F245-E79B-7C246A5BC407}"/>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9408B65E-D284-08C6-343C-8C00AFFE6661}"/>
              </a:ext>
            </a:extLst>
          </p:cNvPr>
          <p:cNvPicPr>
            <a:picLocks noGrp="1" noChangeAspect="1"/>
          </p:cNvPicPr>
          <p:nvPr>
            <p:ph idx="1"/>
          </p:nvPr>
        </p:nvPicPr>
        <p:blipFill>
          <a:blip r:embed="rId3"/>
          <a:stretch>
            <a:fillRect/>
          </a:stretch>
        </p:blipFill>
        <p:spPr>
          <a:xfrm>
            <a:off x="809627" y="2370242"/>
            <a:ext cx="10515600" cy="3028052"/>
          </a:xfrm>
        </p:spPr>
      </p:pic>
    </p:spTree>
    <p:extLst>
      <p:ext uri="{BB962C8B-B14F-4D97-AF65-F5344CB8AC3E}">
        <p14:creationId xmlns:p14="http://schemas.microsoft.com/office/powerpoint/2010/main" val="36096611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E63258-FEB9-8775-BD6A-70E53F3B6FEF}"/>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A2EA7E80-1753-78D9-529D-87A6391D8E5C}"/>
              </a:ext>
            </a:extLst>
          </p:cNvPr>
          <p:cNvSpPr>
            <a:spLocks noGrp="1"/>
          </p:cNvSpPr>
          <p:nvPr>
            <p:ph idx="1"/>
          </p:nvPr>
        </p:nvSpPr>
        <p:spPr/>
        <p:txBody>
          <a:bodyPr>
            <a:normAutofit/>
          </a:bodyPr>
          <a:lstStyle/>
          <a:p>
            <a:pPr marL="0" indent="0">
              <a:buNone/>
            </a:pPr>
            <a:r>
              <a:rPr lang="fr-FR" sz="2000" b="1" dirty="0">
                <a:latin typeface="Times New Roman" panose="02020603050405020304" pitchFamily="18" charset="0"/>
                <a:cs typeface="Times New Roman" panose="02020603050405020304" pitchFamily="18" charset="0"/>
              </a:rPr>
              <a:t>Dictée :</a:t>
            </a:r>
          </a:p>
          <a:p>
            <a:pPr marL="0" indent="0">
              <a:buNone/>
            </a:pPr>
            <a:endParaRPr lang="fr-FR" sz="2000" b="1" dirty="0">
              <a:latin typeface="Times New Roman" panose="02020603050405020304" pitchFamily="18" charset="0"/>
              <a:cs typeface="Times New Roman" panose="02020603050405020304" pitchFamily="18" charset="0"/>
            </a:endParaRPr>
          </a:p>
          <a:p>
            <a:pPr marL="0" indent="0">
              <a:buNone/>
            </a:pPr>
            <a:r>
              <a:rPr lang="fr-FR" sz="2000" b="1" dirty="0">
                <a:latin typeface="Times New Roman" panose="02020603050405020304" pitchFamily="18" charset="0"/>
                <a:cs typeface="Times New Roman" panose="02020603050405020304" pitchFamily="18" charset="0"/>
              </a:rPr>
              <a:t>…………………………………………………………………………………………………………</a:t>
            </a:r>
          </a:p>
          <a:p>
            <a:pPr marL="0" indent="0">
              <a:buNone/>
            </a:pPr>
            <a:r>
              <a:rPr lang="fr-FR" sz="20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4695781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2C214-26E7-9E88-CC2A-70DE8DD01CE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0BC4E81-E5A6-44E3-19BD-7F430CE645DA}"/>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7D87EBE-9E46-956F-3F4C-DDDB32085773}"/>
              </a:ext>
            </a:extLst>
          </p:cNvPr>
          <p:cNvSpPr>
            <a:spLocks noGrp="1"/>
          </p:cNvSpPr>
          <p:nvPr>
            <p:ph idx="1"/>
          </p:nvPr>
        </p:nvSpPr>
        <p:spPr/>
        <p:txBody>
          <a:bodyPr>
            <a:normAutofit/>
          </a:bodyPr>
          <a:lstStyle/>
          <a:p>
            <a:pPr marL="0" indent="0">
              <a:buNone/>
            </a:pPr>
            <a:r>
              <a:rPr lang="fr-FR" sz="2000" b="1" dirty="0">
                <a:latin typeface="Times New Roman" panose="02020603050405020304" pitchFamily="18" charset="0"/>
                <a:cs typeface="Times New Roman" panose="02020603050405020304" pitchFamily="18" charset="0"/>
              </a:rPr>
              <a:t>Dictée :</a:t>
            </a:r>
          </a:p>
          <a:p>
            <a:pPr marL="0" indent="0">
              <a:buNone/>
            </a:pPr>
            <a:endParaRPr lang="fr-FR" sz="2000" b="1" dirty="0">
              <a:latin typeface="Times New Roman" panose="02020603050405020304" pitchFamily="18" charset="0"/>
              <a:cs typeface="Times New Roman" panose="02020603050405020304" pitchFamily="18" charset="0"/>
            </a:endParaRPr>
          </a:p>
          <a:p>
            <a:pPr marL="0" indent="0">
              <a:buNone/>
            </a:pPr>
            <a:r>
              <a:rPr lang="fr-FR" sz="2000" b="1" dirty="0">
                <a:latin typeface="Times New Roman" panose="02020603050405020304" pitchFamily="18" charset="0"/>
                <a:cs typeface="Times New Roman" panose="02020603050405020304" pitchFamily="18" charset="0"/>
              </a:rPr>
              <a:t>… </a:t>
            </a:r>
            <a:r>
              <a:rPr lang="fr-FR" sz="18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Nous avons ramassé quelques fruits et de belles fleurs des champs. Nous sommes revenus seulement en fin de soirée. </a:t>
            </a:r>
            <a:r>
              <a:rPr lang="fr-FR" sz="20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744625431"/>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1955</TotalTime>
  <Words>5309</Words>
  <Application>Microsoft Macintosh PowerPoint</Application>
  <PresentationFormat>Grand écran</PresentationFormat>
  <Paragraphs>738</Paragraphs>
  <Slides>52</Slides>
  <Notes>52</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52</vt:i4>
      </vt:variant>
    </vt:vector>
  </HeadingPairs>
  <TitlesOfParts>
    <vt:vector size="57" baseType="lpstr">
      <vt:lpstr>Arial</vt:lpstr>
      <vt:lpstr>Calibri</vt:lpstr>
      <vt:lpstr>Calibri Light</vt:lpstr>
      <vt:lpstr>Times New Roman</vt:lpstr>
      <vt:lpstr>Thème Office</vt:lpstr>
      <vt:lpstr>Décrire n’est pas raconter</vt:lpstr>
      <vt:lpstr>Décrire n’est pas raconter</vt:lpstr>
      <vt:lpstr> </vt:lpstr>
      <vt:lpstr> </vt:lpstr>
      <vt:lpstr> </vt:lpstr>
      <vt:lpstr> </vt:lpstr>
      <vt:lpstr> </vt:lpstr>
      <vt:lpstr> </vt:lpstr>
      <vt:lpstr>Présentation PowerPoint</vt:lpstr>
      <vt:lpstr>Présentation PowerPoint</vt:lpstr>
      <vt:lpstr>Présentation PowerPoint</vt:lpstr>
      <vt:lpstr>Présentation PowerPoint</vt:lpstr>
      <vt:lpstr> </vt:lpstr>
      <vt:lpstr> </vt:lpstr>
      <vt:lpstr> </vt:lpstr>
      <vt:lpstr> </vt:lpstr>
      <vt:lpstr>Présentation PowerPoint</vt:lpstr>
      <vt:lpstr> </vt:lpstr>
      <vt:lpstr>Présentation PowerPoint</vt:lpstr>
      <vt:lpstr> </vt:lpstr>
      <vt:lpstr>Présentation PowerPoint</vt:lpstr>
      <vt:lpstr> </vt:lpstr>
      <vt:lpstr> </vt:lpstr>
      <vt:lpstr>Présentation PowerPoint</vt:lpstr>
      <vt:lpstr>Présentation PowerPoint</vt:lpstr>
      <vt:lpstr> </vt:lpstr>
      <vt:lpstr>Présentation PowerPoint</vt:lpstr>
      <vt:lpstr>Présentation PowerPoint</vt:lpstr>
      <vt:lpstr>Présentation PowerPoint</vt:lpstr>
      <vt:lpstr>Présentation PowerPoint</vt:lpstr>
      <vt:lpstr>Présentation PowerPoint</vt:lpstr>
      <vt:lpstr>Présentation PowerPoint</vt:lpstr>
      <vt:lpstr>Une barbe et une moustache brunes ornent son visage. Sa chemise est blanche.  Il est bien habillé.   Mais ses mains s’accrochent à sa tête. Ses yeux s’écarquillent.  Il a peur.   Cet homme est un peu inquiétant</vt:lpstr>
      <vt:lpstr> </vt:lpstr>
      <vt:lpstr> </vt:lpstr>
      <vt:lpstr> </vt:lpstr>
      <vt:lpstr> </vt:lpstr>
      <vt:lpstr> </vt:lpstr>
      <vt:lpstr>Présentation PowerPoint</vt:lpstr>
      <vt:lpstr> </vt:lpstr>
      <vt:lpstr>Présentation PowerPoint</vt:lpstr>
      <vt:lpstr>Présentation PowerPoint</vt:lpstr>
      <vt:lpstr> </vt:lpstr>
      <vt:lpstr> </vt:lpstr>
      <vt:lpstr> </vt:lpstr>
      <vt:lpstr> </vt:lpstr>
      <vt:lpstr> </vt:lpstr>
      <vt:lpstr> </vt:lpstr>
      <vt:lpstr> </vt:lpstr>
      <vt:lpstr> </vt:lpstr>
      <vt:lpstr> </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Portraits</dc:title>
  <dc:creator>Pierre Seve</dc:creator>
  <cp:lastModifiedBy>Pierre Seve</cp:lastModifiedBy>
  <cp:revision>22</cp:revision>
  <cp:lastPrinted>2025-10-05T09:32:25Z</cp:lastPrinted>
  <dcterms:created xsi:type="dcterms:W3CDTF">2023-12-05T15:22:35Z</dcterms:created>
  <dcterms:modified xsi:type="dcterms:W3CDTF">2025-10-05T09:32:34Z</dcterms:modified>
</cp:coreProperties>
</file>