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76" r:id="rId4"/>
    <p:sldId id="277" r:id="rId5"/>
    <p:sldId id="278" r:id="rId6"/>
    <p:sldId id="279" r:id="rId7"/>
    <p:sldId id="280" r:id="rId8"/>
    <p:sldId id="258" r:id="rId9"/>
    <p:sldId id="281" r:id="rId10"/>
    <p:sldId id="275" r:id="rId11"/>
    <p:sldId id="261" r:id="rId12"/>
    <p:sldId id="262" r:id="rId13"/>
    <p:sldId id="272" r:id="rId14"/>
    <p:sldId id="282" r:id="rId15"/>
    <p:sldId id="263" r:id="rId16"/>
    <p:sldId id="283" r:id="rId17"/>
    <p:sldId id="284" r:id="rId18"/>
    <p:sldId id="266" r:id="rId19"/>
    <p:sldId id="285" r:id="rId20"/>
    <p:sldId id="268"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878"/>
    <p:restoredTop sz="68036"/>
  </p:normalViewPr>
  <p:slideViewPr>
    <p:cSldViewPr snapToGrid="0">
      <p:cViewPr varScale="1">
        <p:scale>
          <a:sx n="63" d="100"/>
          <a:sy n="63" d="100"/>
        </p:scale>
        <p:origin x="93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9AF73-F1C0-174D-BB40-076CE192C660}" type="datetimeFigureOut">
              <a:rPr lang="fr-FR" smtClean="0"/>
              <a:t>01/09/2025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A88E0-613B-8D4C-B0F0-6319101FEB23}" type="slidenum">
              <a:rPr lang="fr-FR" smtClean="0"/>
              <a:t>‹N°›</a:t>
            </a:fld>
            <a:endParaRPr lang="fr-FR"/>
          </a:p>
        </p:txBody>
      </p:sp>
    </p:spTree>
    <p:extLst>
      <p:ext uri="{BB962C8B-B14F-4D97-AF65-F5344CB8AC3E}">
        <p14:creationId xmlns:p14="http://schemas.microsoft.com/office/powerpoint/2010/main" val="1164081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1" dirty="0">
                <a:solidFill>
                  <a:schemeClr val="tx1"/>
                </a:solidFill>
                <a:latin typeface="+mn-lt"/>
              </a:rPr>
              <a:t>Cette situation d’écriture peut être proposée après la leçon CM1-60 </a:t>
            </a:r>
            <a:r>
              <a:rPr lang="fr-FR" sz="1200" i="0" dirty="0">
                <a:solidFill>
                  <a:schemeClr val="tx1"/>
                </a:solidFill>
                <a:latin typeface="+mn-lt"/>
              </a:rPr>
              <a:t>Écrire [e] à la fin des mots</a:t>
            </a:r>
          </a:p>
          <a:p>
            <a:endParaRPr lang="fr-FR" sz="1200" i="1" dirty="0">
              <a:solidFill>
                <a:schemeClr val="tx1"/>
              </a:solidFill>
              <a:latin typeface="+mn-lt"/>
            </a:endParaRPr>
          </a:p>
          <a:p>
            <a:pPr algn="l"/>
            <a:r>
              <a:rPr lang="fr-FR" sz="1200" b="1" i="0" u="none" strike="noStrike" baseline="0" dirty="0">
                <a:solidFill>
                  <a:schemeClr val="tx1"/>
                </a:solidFill>
                <a:latin typeface="+mn-lt"/>
              </a:rPr>
              <a:t>Objectif langagier </a:t>
            </a:r>
            <a:r>
              <a:rPr lang="fr-FR" sz="1200" b="0" i="0" u="none" strike="noStrike" baseline="0" dirty="0">
                <a:solidFill>
                  <a:schemeClr val="tx1"/>
                </a:solidFill>
                <a:latin typeface="+mn-lt"/>
              </a:rPr>
              <a:t>: </a:t>
            </a:r>
            <a:r>
              <a:rPr lang="fr-FR" sz="1200" dirty="0">
                <a:solidFill>
                  <a:schemeClr val="tx1"/>
                </a:solidFill>
                <a:effectLst/>
                <a:latin typeface="+mn-lt"/>
                <a:ea typeface="Times New Roman" panose="02020603050405020304" pitchFamily="18" charset="0"/>
              </a:rPr>
              <a:t>Écrire un poème rimé, à structure fixe, de tonalité burlesque, avec des assonances en [</a:t>
            </a:r>
            <a:r>
              <a:rPr lang="fr-FR" sz="1200" u="sng" dirty="0">
                <a:solidFill>
                  <a:schemeClr val="tx1"/>
                </a:solidFill>
                <a:effectLst/>
                <a:latin typeface="+mn-lt"/>
                <a:ea typeface="Times New Roman" panose="02020603050405020304" pitchFamily="18" charset="0"/>
                <a:hlinkClick r:id="rId3">
                  <a:extLst>
                    <a:ext uri="{A12FA001-AC4F-418D-AE19-62706E023703}">
                      <ahyp:hlinkClr xmlns:ahyp="http://schemas.microsoft.com/office/drawing/2018/hyperlinkcolor" val="tx"/>
                    </a:ext>
                  </a:extLst>
                </a:hlinkClick>
              </a:rPr>
              <a:t>ɛ</a:t>
            </a:r>
            <a:r>
              <a:rPr lang="fr-FR" sz="1200" dirty="0">
                <a:solidFill>
                  <a:schemeClr val="tx1"/>
                </a:solidFill>
                <a:effectLst/>
                <a:latin typeface="+mn-lt"/>
                <a:ea typeface="Times New Roman" panose="02020603050405020304" pitchFamily="18" charset="0"/>
              </a:rPr>
              <a:t>] et [e] </a:t>
            </a:r>
          </a:p>
          <a:p>
            <a:r>
              <a:rPr lang="fr-FR" sz="1200" b="1" i="0" u="none" strike="noStrike" baseline="0" dirty="0">
                <a:solidFill>
                  <a:schemeClr val="tx1"/>
                </a:solidFill>
                <a:latin typeface="+mn-lt"/>
              </a:rPr>
              <a:t>Objectif grammatical </a:t>
            </a:r>
            <a:r>
              <a:rPr lang="fr-FR" sz="1200" b="0" i="0" u="none" strike="noStrike" baseline="0" dirty="0">
                <a:solidFill>
                  <a:schemeClr val="tx1"/>
                </a:solidFill>
                <a:latin typeface="+mn-lt"/>
              </a:rPr>
              <a:t>: </a:t>
            </a:r>
            <a:r>
              <a:rPr lang="fr-FR" sz="1200" dirty="0">
                <a:solidFill>
                  <a:schemeClr val="tx1"/>
                </a:solidFill>
                <a:effectLst/>
                <a:latin typeface="+mn-lt"/>
                <a:ea typeface="Times New Roman" panose="02020603050405020304" pitchFamily="18" charset="0"/>
              </a:rPr>
              <a:t>Mobiliser les diverses graphies des phonèmes </a:t>
            </a:r>
            <a:r>
              <a:rPr lang="fr-FR" sz="1200" dirty="0">
                <a:solidFill>
                  <a:schemeClr val="tx1"/>
                </a:solidFill>
                <a:effectLst/>
                <a:latin typeface="+mn-lt"/>
                <a:ea typeface="Calibri" panose="020F0502020204030204" pitchFamily="34" charset="0"/>
              </a:rPr>
              <a:t>[</a:t>
            </a:r>
            <a:r>
              <a:rPr lang="fr-FR" sz="1200" u="sng" dirty="0">
                <a:solidFill>
                  <a:schemeClr val="tx1"/>
                </a:solidFill>
                <a:effectLst/>
                <a:latin typeface="+mn-lt"/>
                <a:ea typeface="Times New Roman" panose="02020603050405020304" pitchFamily="18" charset="0"/>
                <a:hlinkClick r:id="rId3">
                  <a:extLst>
                    <a:ext uri="{A12FA001-AC4F-418D-AE19-62706E023703}">
                      <ahyp:hlinkClr xmlns:ahyp="http://schemas.microsoft.com/office/drawing/2018/hyperlinkcolor" val="tx"/>
                    </a:ext>
                  </a:extLst>
                </a:hlinkClick>
              </a:rPr>
              <a:t>ɛ</a:t>
            </a:r>
            <a:r>
              <a:rPr lang="fr-FR" sz="1200" dirty="0">
                <a:solidFill>
                  <a:schemeClr val="tx1"/>
                </a:solidFill>
                <a:effectLst/>
                <a:latin typeface="+mn-lt"/>
                <a:ea typeface="Calibri" panose="020F0502020204030204" pitchFamily="34" charset="0"/>
              </a:rPr>
              <a:t>] </a:t>
            </a:r>
            <a:r>
              <a:rPr lang="fr-FR" sz="1200" dirty="0">
                <a:solidFill>
                  <a:schemeClr val="tx1"/>
                </a:solidFill>
                <a:effectLst/>
                <a:latin typeface="+mn-lt"/>
                <a:ea typeface="Times New Roman" panose="02020603050405020304" pitchFamily="18" charset="0"/>
              </a:rPr>
              <a:t>et</a:t>
            </a:r>
            <a:r>
              <a:rPr lang="fr-FR" sz="1200" dirty="0">
                <a:solidFill>
                  <a:schemeClr val="tx1"/>
                </a:solidFill>
                <a:effectLst/>
                <a:latin typeface="+mn-lt"/>
                <a:ea typeface="Calibri" panose="020F0502020204030204" pitchFamily="34" charset="0"/>
              </a:rPr>
              <a:t> [e]</a:t>
            </a:r>
            <a:r>
              <a:rPr lang="fr-FR" sz="1200" dirty="0">
                <a:solidFill>
                  <a:schemeClr val="tx1"/>
                </a:solidFill>
                <a:effectLst/>
                <a:latin typeface="+mn-lt"/>
                <a:ea typeface="Times New Roman" panose="02020603050405020304" pitchFamily="18" charset="0"/>
              </a:rPr>
              <a:t> en utilisant notamment la morphologie verbale ou nominale. </a:t>
            </a:r>
          </a:p>
          <a:p>
            <a:endParaRPr lang="fr-FR" sz="1200" dirty="0">
              <a:solidFill>
                <a:schemeClr val="tx1"/>
              </a:solidFill>
              <a:latin typeface="+mn-lt"/>
            </a:endParaRPr>
          </a:p>
          <a:p>
            <a:r>
              <a:rPr lang="fr-FR" sz="1200" i="1" dirty="0">
                <a:solidFill>
                  <a:schemeClr val="tx1"/>
                </a:solidFill>
                <a:effectLst/>
                <a:latin typeface="+mn-lt"/>
                <a:ea typeface="Calibri" panose="020F0502020204030204" pitchFamily="34" charset="0"/>
              </a:rPr>
              <a:t>Certaines diapositives ont été dupliquées afin de scinder le commentaire du mode présentateur en deux parties lorsque le propos est long. Cela vous permettra de poursuivre vos explications de manière plus fluide</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a:t>
            </a:fld>
            <a:endParaRPr lang="fr-FR"/>
          </a:p>
        </p:txBody>
      </p:sp>
    </p:spTree>
    <p:extLst>
      <p:ext uri="{BB962C8B-B14F-4D97-AF65-F5344CB8AC3E}">
        <p14:creationId xmlns:p14="http://schemas.microsoft.com/office/powerpoint/2010/main" val="76315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1</a:t>
            </a:r>
            <a:r>
              <a:rPr lang="fr-FR" sz="1200" b="1" u="none" dirty="0">
                <a:solidFill>
                  <a:schemeClr val="tx1"/>
                </a:solidFill>
                <a:effectLst/>
                <a:latin typeface="+mn-lt"/>
                <a:ea typeface="Times New Roman" panose="02020603050405020304" pitchFamily="18" charset="0"/>
              </a:rPr>
              <a:t> : LANCEMENT DE LA SITUATION</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Découvrir la situation d’écriture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ou </a:t>
            </a:r>
            <a:r>
              <a:rPr lang="fr-FR" sz="1200" b="1" dirty="0">
                <a:solidFill>
                  <a:schemeClr val="tx1"/>
                </a:solidFill>
                <a:effectLst/>
                <a:latin typeface="+mn-lt"/>
                <a:ea typeface="Times New Roman" panose="02020603050405020304" pitchFamily="18" charset="0"/>
              </a:rPr>
              <a:t>faire lire</a:t>
            </a:r>
            <a:r>
              <a:rPr lang="fr-FR" sz="1200" dirty="0">
                <a:solidFill>
                  <a:schemeClr val="tx1"/>
                </a:solidFill>
                <a:effectLst/>
                <a:latin typeface="+mn-lt"/>
                <a:ea typeface="Times New Roman" panose="02020603050405020304" pitchFamily="18" charset="0"/>
              </a:rPr>
              <a:t> le texte.</a:t>
            </a:r>
          </a:p>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Reconnaissez-vous ce type de texte  ? À quoi le reconnaissez-vous ? » puis : « Comment ce poème est-il construit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C’est un poème. Il y a des strophes et des vers qui riment.</a:t>
            </a:r>
          </a:p>
          <a:p>
            <a:pPr algn="just"/>
            <a:r>
              <a:rPr lang="fr-FR" sz="1200" dirty="0">
                <a:solidFill>
                  <a:schemeClr val="tx1"/>
                </a:solidFill>
                <a:effectLst/>
                <a:latin typeface="+mn-lt"/>
                <a:ea typeface="Times New Roman" panose="02020603050405020304" pitchFamily="18" charset="0"/>
              </a:rPr>
              <a:t>Il raconte de drôle de choses.</a:t>
            </a:r>
          </a:p>
          <a:p>
            <a:pPr algn="just"/>
            <a:r>
              <a:rPr lang="fr-FR" sz="1200" dirty="0">
                <a:solidFill>
                  <a:schemeClr val="tx1"/>
                </a:solidFill>
                <a:effectLst/>
                <a:latin typeface="+mn-lt"/>
                <a:ea typeface="Times New Roman" panose="02020603050405020304" pitchFamily="18" charset="0"/>
              </a:rPr>
              <a:t> </a:t>
            </a:r>
          </a:p>
          <a:p>
            <a:pPr algn="just"/>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Ce poème appartient à une tradition de poèmes burlesques. Peut-être vous connaissez des chansons de la même tradition comme </a:t>
            </a:r>
            <a:r>
              <a:rPr lang="fr-FR" sz="1200" i="1" dirty="0">
                <a:solidFill>
                  <a:schemeClr val="tx1"/>
                </a:solidFill>
                <a:effectLst/>
                <a:latin typeface="+mn-lt"/>
                <a:ea typeface="Times New Roman" panose="02020603050405020304" pitchFamily="18" charset="0"/>
              </a:rPr>
              <a:t>La souris verte</a:t>
            </a:r>
            <a:r>
              <a:rPr lang="fr-FR" sz="1200" dirty="0">
                <a:solidFill>
                  <a:schemeClr val="tx1"/>
                </a:solidFill>
                <a:effectLst/>
                <a:latin typeface="+mn-lt"/>
                <a:ea typeface="Times New Roman" panose="02020603050405020304" pitchFamily="18" charset="0"/>
              </a:rPr>
              <a:t> ou d’autres. »</a:t>
            </a:r>
          </a:p>
          <a:p>
            <a:pPr algn="just"/>
            <a:r>
              <a:rPr lang="fr-FR" sz="1200" dirty="0">
                <a:solidFill>
                  <a:schemeClr val="tx1"/>
                </a:solidFill>
                <a:effectLst/>
                <a:latin typeface="+mn-lt"/>
                <a:ea typeface="Times New Roman" panose="02020603050405020304" pitchFamily="18" charset="0"/>
              </a:rPr>
              <a:t> </a:t>
            </a:r>
          </a:p>
          <a:p>
            <a:pPr algn="just"/>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 On va essayer de mieux voir comment le poème est fabriqué. »</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a:t>
            </a:fld>
            <a:endParaRPr lang="fr-FR"/>
          </a:p>
        </p:txBody>
      </p:sp>
    </p:spTree>
    <p:extLst>
      <p:ext uri="{BB962C8B-B14F-4D97-AF65-F5344CB8AC3E}">
        <p14:creationId xmlns:p14="http://schemas.microsoft.com/office/powerpoint/2010/main" val="209307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6080A-1E92-E308-4B4C-E9CC5D01C3C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BF5549-CD39-E89F-C546-E8323820AF9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6F243E6-9C97-F390-E5E3-AFFD342E20A2}"/>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PHASE 2 : </a:t>
            </a:r>
            <a:r>
              <a:rPr lang="fr-FR" sz="1200" b="1" i="1" dirty="0">
                <a:solidFill>
                  <a:schemeClr val="tx1"/>
                </a:solidFill>
                <a:effectLst/>
                <a:latin typeface="+mn-lt"/>
                <a:ea typeface="Times New Roman" panose="02020603050405020304" pitchFamily="18" charset="0"/>
              </a:rPr>
              <a:t>Mieux comprendre le texte</a:t>
            </a:r>
          </a:p>
          <a:p>
            <a:pPr algn="just"/>
            <a:endParaRPr lang="fr-FR" sz="1200" b="1" dirty="0">
              <a:solidFill>
                <a:schemeClr val="tx1"/>
              </a:solidFill>
              <a:effectLst/>
              <a:latin typeface="+mn-lt"/>
              <a:ea typeface="Times New Roman" panose="02020603050405020304" pitchFamily="18" charset="0"/>
            </a:endParaRPr>
          </a:p>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Quels mots sont répétés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i="1" dirty="0">
                <a:solidFill>
                  <a:schemeClr val="tx1"/>
                </a:solidFill>
                <a:effectLst/>
                <a:latin typeface="+mn-lt"/>
                <a:ea typeface="Times New Roman" panose="02020603050405020304" pitchFamily="18" charset="0"/>
              </a:rPr>
              <a:t>J’ai vu…</a:t>
            </a:r>
            <a:endParaRPr lang="fr-FR" sz="1200" dirty="0">
              <a:solidFill>
                <a:schemeClr val="tx1"/>
              </a:solidFill>
              <a:effectLst/>
              <a:latin typeface="+mn-lt"/>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F73B7532-75FC-C808-09A9-4C8709AE8532}"/>
              </a:ext>
            </a:extLst>
          </p:cNvPr>
          <p:cNvSpPr>
            <a:spLocks noGrp="1"/>
          </p:cNvSpPr>
          <p:nvPr>
            <p:ph type="sldNum" sz="quarter" idx="5"/>
          </p:nvPr>
        </p:nvSpPr>
        <p:spPr/>
        <p:txBody>
          <a:bodyPr/>
          <a:lstStyle/>
          <a:p>
            <a:fld id="{CCCA88E0-613B-8D4C-B0F0-6319101FEB23}" type="slidenum">
              <a:rPr lang="fr-FR" smtClean="0"/>
              <a:t>3</a:t>
            </a:fld>
            <a:endParaRPr lang="fr-FR"/>
          </a:p>
        </p:txBody>
      </p:sp>
    </p:spTree>
    <p:extLst>
      <p:ext uri="{BB962C8B-B14F-4D97-AF65-F5344CB8AC3E}">
        <p14:creationId xmlns:p14="http://schemas.microsoft.com/office/powerpoint/2010/main" val="2590198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62572-2683-4882-E718-4878573764E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94EDF98-3041-009E-426E-197878D4752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778B993-1771-D733-7103-ED9DE0164374}"/>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Est-ce qu’il n’y a pas une façon de fabriquer la phrase qui se répète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i="1" dirty="0">
                <a:solidFill>
                  <a:schemeClr val="tx1"/>
                </a:solidFill>
                <a:effectLst/>
                <a:latin typeface="+mn-lt"/>
                <a:ea typeface="Times New Roman" panose="02020603050405020304" pitchFamily="18" charset="0"/>
              </a:rPr>
              <a:t>J’ai vu</a:t>
            </a:r>
            <a:r>
              <a:rPr lang="fr-FR" sz="1200" dirty="0">
                <a:solidFill>
                  <a:schemeClr val="tx1"/>
                </a:solidFill>
                <a:effectLst/>
                <a:latin typeface="+mn-lt"/>
                <a:ea typeface="Times New Roman" panose="02020603050405020304" pitchFamily="18" charset="0"/>
              </a:rPr>
              <a:t> qqn + infinitif</a:t>
            </a:r>
          </a:p>
          <a:p>
            <a:endParaRPr lang="fr-FR" dirty="0"/>
          </a:p>
        </p:txBody>
      </p:sp>
      <p:sp>
        <p:nvSpPr>
          <p:cNvPr id="4" name="Espace réservé du numéro de diapositive 3">
            <a:extLst>
              <a:ext uri="{FF2B5EF4-FFF2-40B4-BE49-F238E27FC236}">
                <a16:creationId xmlns:a16="http://schemas.microsoft.com/office/drawing/2014/main" id="{2E5D91E0-BF9E-F1FC-6518-252629CE895D}"/>
              </a:ext>
            </a:extLst>
          </p:cNvPr>
          <p:cNvSpPr>
            <a:spLocks noGrp="1"/>
          </p:cNvSpPr>
          <p:nvPr>
            <p:ph type="sldNum" sz="quarter" idx="5"/>
          </p:nvPr>
        </p:nvSpPr>
        <p:spPr/>
        <p:txBody>
          <a:bodyPr/>
          <a:lstStyle/>
          <a:p>
            <a:fld id="{CCCA88E0-613B-8D4C-B0F0-6319101FEB23}" type="slidenum">
              <a:rPr lang="fr-FR" smtClean="0"/>
              <a:t>4</a:t>
            </a:fld>
            <a:endParaRPr lang="fr-FR"/>
          </a:p>
        </p:txBody>
      </p:sp>
    </p:spTree>
    <p:extLst>
      <p:ext uri="{BB962C8B-B14F-4D97-AF65-F5344CB8AC3E}">
        <p14:creationId xmlns:p14="http://schemas.microsoft.com/office/powerpoint/2010/main" val="3490271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08201-C133-AA57-38AB-75825B63E4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D9A537F-B3C9-5958-C5E4-41A7577F1F0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90BF37E-7971-8645-DC80-C6214437AB7E}"/>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Est-ce qu’il n’y a pas autre chose qui se répète ? Regardez la fin des vers.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C’est le son [e]. Ça rime.</a:t>
            </a:r>
          </a:p>
          <a:p>
            <a:endParaRPr lang="fr-FR" dirty="0"/>
          </a:p>
        </p:txBody>
      </p:sp>
      <p:sp>
        <p:nvSpPr>
          <p:cNvPr id="4" name="Espace réservé du numéro de diapositive 3">
            <a:extLst>
              <a:ext uri="{FF2B5EF4-FFF2-40B4-BE49-F238E27FC236}">
                <a16:creationId xmlns:a16="http://schemas.microsoft.com/office/drawing/2014/main" id="{45E3E8AC-CF3C-451E-AFFE-E82603500B5F}"/>
              </a:ext>
            </a:extLst>
          </p:cNvPr>
          <p:cNvSpPr>
            <a:spLocks noGrp="1"/>
          </p:cNvSpPr>
          <p:nvPr>
            <p:ph type="sldNum" sz="quarter" idx="5"/>
          </p:nvPr>
        </p:nvSpPr>
        <p:spPr/>
        <p:txBody>
          <a:bodyPr/>
          <a:lstStyle/>
          <a:p>
            <a:fld id="{CCCA88E0-613B-8D4C-B0F0-6319101FEB23}" type="slidenum">
              <a:rPr lang="fr-FR" smtClean="0"/>
              <a:t>5</a:t>
            </a:fld>
            <a:endParaRPr lang="fr-FR"/>
          </a:p>
        </p:txBody>
      </p:sp>
    </p:spTree>
    <p:extLst>
      <p:ext uri="{BB962C8B-B14F-4D97-AF65-F5344CB8AC3E}">
        <p14:creationId xmlns:p14="http://schemas.microsoft.com/office/powerpoint/2010/main" val="2961551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7548C-B588-1E43-2753-71F3A05D61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4811D9F-9E1C-D623-CAF2-D8FFB5F66F7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DA62518-1E32-826F-D18A-2BCECFD7ECD3}"/>
              </a:ext>
            </a:extLst>
          </p:cNvPr>
          <p:cNvSpPr>
            <a:spLocks noGrp="1"/>
          </p:cNvSpPr>
          <p:nvPr>
            <p:ph type="body" idx="1"/>
          </p:nvPr>
        </p:nvSpPr>
        <p:spPr/>
        <p:txBody>
          <a:bodyPr/>
          <a:lstStyle/>
          <a:p>
            <a:r>
              <a:rPr lang="fr-FR" sz="1200" b="1" dirty="0">
                <a:solidFill>
                  <a:schemeClr val="tx1"/>
                </a:solidFill>
                <a:latin typeface="+mn-lt"/>
              </a:rPr>
              <a:t>Distribuer </a:t>
            </a:r>
            <a:r>
              <a:rPr lang="fr-FR" sz="1200" b="0" dirty="0">
                <a:solidFill>
                  <a:schemeClr val="tx1"/>
                </a:solidFill>
                <a:latin typeface="+mn-lt"/>
              </a:rPr>
              <a:t>le texte (cf. </a:t>
            </a:r>
            <a:r>
              <a:rPr lang="fr-FR" sz="1200" b="0" i="1" dirty="0">
                <a:solidFill>
                  <a:schemeClr val="tx1"/>
                </a:solidFill>
                <a:latin typeface="+mn-lt"/>
              </a:rPr>
              <a:t>Fiche photocopiable</a:t>
            </a:r>
            <a:r>
              <a:rPr lang="fr-FR" sz="1200" b="0" dirty="0">
                <a:solidFill>
                  <a:schemeClr val="tx1"/>
                </a:solidFill>
                <a:latin typeface="+mn-lt"/>
              </a:rPr>
              <a:t>).</a:t>
            </a:r>
          </a:p>
          <a:p>
            <a:r>
              <a:rPr lang="fr-FR" sz="1200" b="1" dirty="0">
                <a:solidFill>
                  <a:schemeClr val="tx1"/>
                </a:solidFill>
                <a:latin typeface="+mn-lt"/>
              </a:rPr>
              <a:t>Demander</a:t>
            </a:r>
            <a:r>
              <a:rPr lang="fr-FR" sz="1200" dirty="0">
                <a:solidFill>
                  <a:schemeClr val="tx1"/>
                </a:solidFill>
                <a:latin typeface="+mn-lt"/>
              </a:rPr>
              <a:t> : « Combien y a-t-il de sons </a:t>
            </a:r>
            <a:r>
              <a:rPr lang="fr-FR" sz="1200" dirty="0">
                <a:solidFill>
                  <a:schemeClr val="tx1"/>
                </a:solidFill>
                <a:effectLst/>
                <a:latin typeface="+mn-lt"/>
                <a:ea typeface="Calibri" panose="020F0502020204030204" pitchFamily="34" charset="0"/>
              </a:rPr>
              <a:t>[</a:t>
            </a:r>
            <a:r>
              <a:rPr lang="fr-FR" sz="1200" u="sng" dirty="0">
                <a:solidFill>
                  <a:schemeClr val="tx1"/>
                </a:solidFill>
                <a:effectLst/>
                <a:latin typeface="+mn-lt"/>
                <a:ea typeface="Times New Roman" panose="02020603050405020304" pitchFamily="18" charset="0"/>
                <a:hlinkClick r:id="rId3">
                  <a:extLst>
                    <a:ext uri="{A12FA001-AC4F-418D-AE19-62706E023703}">
                      <ahyp:hlinkClr xmlns:ahyp="http://schemas.microsoft.com/office/drawing/2018/hyperlinkcolor" val="tx"/>
                    </a:ext>
                  </a:extLst>
                </a:hlinkClick>
              </a:rPr>
              <a:t>ɛ</a:t>
            </a:r>
            <a:r>
              <a:rPr lang="fr-FR" sz="1200" dirty="0">
                <a:solidFill>
                  <a:schemeClr val="tx1"/>
                </a:solidFill>
                <a:effectLst/>
                <a:latin typeface="+mn-lt"/>
                <a:ea typeface="Calibri" panose="020F0502020204030204" pitchFamily="34" charset="0"/>
              </a:rPr>
              <a:t>] ou [e] à la fin des mots ? » </a:t>
            </a:r>
            <a:r>
              <a:rPr lang="fr-FR" sz="1200" b="1" dirty="0">
                <a:solidFill>
                  <a:schemeClr val="tx1"/>
                </a:solidFill>
                <a:effectLst/>
                <a:latin typeface="+mn-lt"/>
                <a:ea typeface="Calibri" panose="020F0502020204030204" pitchFamily="34" charset="0"/>
              </a:rPr>
              <a:t>Préciser</a:t>
            </a:r>
            <a:r>
              <a:rPr lang="fr-FR" sz="1200" dirty="0">
                <a:solidFill>
                  <a:schemeClr val="tx1"/>
                </a:solidFill>
                <a:effectLst/>
                <a:latin typeface="+mn-lt"/>
                <a:ea typeface="Calibri" panose="020F0502020204030204" pitchFamily="34" charset="0"/>
              </a:rPr>
              <a:t> : « Entourez-les et comptez-les vers par vers, puis additionnez les nombres pour avoir le total. »</a:t>
            </a:r>
            <a:r>
              <a:rPr lang="fr-FR" sz="1200" dirty="0">
                <a:solidFill>
                  <a:schemeClr val="tx1"/>
                </a:solidFill>
                <a:effectLst/>
                <a:latin typeface="+mn-lt"/>
                <a:ea typeface="Times New Roman" panose="02020603050405020304" pitchFamily="18" charset="0"/>
              </a:rPr>
              <a:t>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1D0A44EC-AC8E-E04D-9E8E-18DB13569B9C}"/>
              </a:ext>
            </a:extLst>
          </p:cNvPr>
          <p:cNvSpPr>
            <a:spLocks noGrp="1"/>
          </p:cNvSpPr>
          <p:nvPr>
            <p:ph type="sldNum" sz="quarter" idx="5"/>
          </p:nvPr>
        </p:nvSpPr>
        <p:spPr/>
        <p:txBody>
          <a:bodyPr/>
          <a:lstStyle/>
          <a:p>
            <a:fld id="{CCCA88E0-613B-8D4C-B0F0-6319101FEB23}" type="slidenum">
              <a:rPr lang="fr-FR" smtClean="0"/>
              <a:t>6</a:t>
            </a:fld>
            <a:endParaRPr lang="fr-FR"/>
          </a:p>
        </p:txBody>
      </p:sp>
    </p:spTree>
    <p:extLst>
      <p:ext uri="{BB962C8B-B14F-4D97-AF65-F5344CB8AC3E}">
        <p14:creationId xmlns:p14="http://schemas.microsoft.com/office/powerpoint/2010/main" val="74354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A96EF-D76D-BB0A-02F0-7023392FD73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795D8ED-21AC-D6FA-DCEB-FAD5BC468F0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FCA0D11-E0D2-4877-A87F-EB6ECB72BB69}"/>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Quels temps sont utilisés dans ce poème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Le passé composé (</a:t>
            </a:r>
            <a:r>
              <a:rPr lang="fr-FR" sz="1200" i="1" dirty="0">
                <a:solidFill>
                  <a:schemeClr val="tx1"/>
                </a:solidFill>
                <a:effectLst/>
                <a:latin typeface="+mn-lt"/>
                <a:ea typeface="Times New Roman" panose="02020603050405020304" pitchFamily="18" charset="0"/>
              </a:rPr>
              <a:t>j’ai vu</a:t>
            </a:r>
            <a:r>
              <a:rPr lang="fr-FR" sz="1200" dirty="0">
                <a:solidFill>
                  <a:schemeClr val="tx1"/>
                </a:solidFill>
                <a:effectLst/>
                <a:latin typeface="+mn-lt"/>
                <a:ea typeface="Times New Roman" panose="02020603050405020304" pitchFamily="18" charset="0"/>
              </a:rPr>
              <a:t>) et le présent (</a:t>
            </a:r>
            <a:r>
              <a:rPr lang="fr-FR" sz="1200" i="1" dirty="0">
                <a:solidFill>
                  <a:schemeClr val="tx1"/>
                </a:solidFill>
                <a:effectLst/>
                <a:latin typeface="+mn-lt"/>
                <a:ea typeface="Times New Roman" panose="02020603050405020304" pitchFamily="18" charset="0"/>
              </a:rPr>
              <a:t>c’est parfait</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a:extLst>
              <a:ext uri="{FF2B5EF4-FFF2-40B4-BE49-F238E27FC236}">
                <a16:creationId xmlns:a16="http://schemas.microsoft.com/office/drawing/2014/main" id="{1A5B1E21-0A2E-2D7A-BDCB-FB224103AFA7}"/>
              </a:ext>
            </a:extLst>
          </p:cNvPr>
          <p:cNvSpPr>
            <a:spLocks noGrp="1"/>
          </p:cNvSpPr>
          <p:nvPr>
            <p:ph type="sldNum" sz="quarter" idx="5"/>
          </p:nvPr>
        </p:nvSpPr>
        <p:spPr/>
        <p:txBody>
          <a:bodyPr/>
          <a:lstStyle/>
          <a:p>
            <a:fld id="{CCCA88E0-613B-8D4C-B0F0-6319101FEB23}" type="slidenum">
              <a:rPr lang="fr-FR" smtClean="0"/>
              <a:t>7</a:t>
            </a:fld>
            <a:endParaRPr lang="fr-FR"/>
          </a:p>
        </p:txBody>
      </p:sp>
    </p:spTree>
    <p:extLst>
      <p:ext uri="{BB962C8B-B14F-4D97-AF65-F5344CB8AC3E}">
        <p14:creationId xmlns:p14="http://schemas.microsoft.com/office/powerpoint/2010/main" val="3498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PHASE 3 – </a:t>
            </a:r>
            <a:r>
              <a:rPr lang="fr-FR" b="1" i="1" dirty="0">
                <a:solidFill>
                  <a:schemeClr val="tx1"/>
                </a:solidFill>
              </a:rPr>
              <a:t>Préparation de l’écriture</a:t>
            </a:r>
          </a:p>
          <a:p>
            <a:endParaRPr lang="fr-FR" b="1" dirty="0">
              <a:solidFill>
                <a:schemeClr val="tx1"/>
              </a:solidFill>
            </a:endParaRPr>
          </a:p>
          <a:p>
            <a:r>
              <a:rPr lang="fr-FR" b="1" dirty="0">
                <a:solidFill>
                  <a:schemeClr val="tx1"/>
                </a:solidFill>
              </a:rPr>
              <a:t>Lire</a:t>
            </a:r>
            <a:r>
              <a:rPr lang="fr-FR" dirty="0">
                <a:solidFill>
                  <a:schemeClr val="tx1"/>
                </a:solidFill>
              </a:rPr>
              <a:t> la consigne d’écriture.</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8</a:t>
            </a:fld>
            <a:endParaRPr lang="fr-FR"/>
          </a:p>
        </p:txBody>
      </p:sp>
    </p:spTree>
    <p:extLst>
      <p:ext uri="{BB962C8B-B14F-4D97-AF65-F5344CB8AC3E}">
        <p14:creationId xmlns:p14="http://schemas.microsoft.com/office/powerpoint/2010/main" val="1760876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2E09C-7217-48B9-0151-B91914D1D19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562D8E5-86F8-BDBA-A108-75FAC77C276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85FA98-C6F9-425F-70D4-4F7F47D8C10C}"/>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a:t>
            </a:r>
            <a:r>
              <a:rPr lang="fr-FR" sz="1200" b="1" dirty="0">
                <a:solidFill>
                  <a:schemeClr val="tx1"/>
                </a:solidFill>
                <a:effectLst/>
                <a:latin typeface="+mn-lt"/>
                <a:ea typeface="Times New Roman" panose="02020603050405020304" pitchFamily="18" charset="0"/>
              </a:rPr>
              <a:t> </a:t>
            </a:r>
            <a:r>
              <a:rPr lang="fr-FR" sz="1200" dirty="0">
                <a:solidFill>
                  <a:schemeClr val="tx1"/>
                </a:solidFill>
                <a:effectLst/>
                <a:latin typeface="+mn-lt"/>
                <a:ea typeface="Times New Roman" panose="02020603050405020304" pitchFamily="18" charset="0"/>
              </a:rPr>
              <a:t>« À quoi faut-il faire attention pour écrire un poème avec le plus de </a:t>
            </a:r>
            <a:r>
              <a:rPr lang="fr-FR" sz="1200" dirty="0">
                <a:solidFill>
                  <a:schemeClr val="tx1"/>
                </a:solidFill>
                <a:effectLst/>
                <a:latin typeface="+mn-lt"/>
                <a:ea typeface="Calibri" panose="020F0502020204030204" pitchFamily="34" charset="0"/>
              </a:rPr>
              <a:t>[</a:t>
            </a:r>
            <a:r>
              <a:rPr lang="fr-FR" sz="1200" u="sng" dirty="0">
                <a:solidFill>
                  <a:schemeClr val="tx1"/>
                </a:solidFill>
                <a:effectLst/>
                <a:latin typeface="+mn-lt"/>
                <a:ea typeface="Times New Roman" panose="02020603050405020304" pitchFamily="18" charset="0"/>
                <a:hlinkClick r:id="rId3">
                  <a:extLst>
                    <a:ext uri="{A12FA001-AC4F-418D-AE19-62706E023703}">
                      <ahyp:hlinkClr xmlns:ahyp="http://schemas.microsoft.com/office/drawing/2018/hyperlinkcolor" val="tx"/>
                    </a:ext>
                  </a:extLst>
                </a:hlinkClick>
              </a:rPr>
              <a:t>ɛ</a:t>
            </a:r>
            <a:r>
              <a:rPr lang="fr-FR" sz="1200" dirty="0">
                <a:solidFill>
                  <a:schemeClr val="tx1"/>
                </a:solidFill>
                <a:effectLst/>
                <a:latin typeface="+mn-lt"/>
                <a:ea typeface="Calibri" panose="020F0502020204030204" pitchFamily="34" charset="0"/>
              </a:rPr>
              <a:t>] </a:t>
            </a:r>
            <a:r>
              <a:rPr lang="fr-FR" sz="1200" dirty="0">
                <a:solidFill>
                  <a:schemeClr val="tx1"/>
                </a:solidFill>
                <a:effectLst/>
                <a:latin typeface="+mn-lt"/>
                <a:ea typeface="Times New Roman" panose="02020603050405020304" pitchFamily="18" charset="0"/>
              </a:rPr>
              <a:t>et</a:t>
            </a:r>
            <a:r>
              <a:rPr lang="fr-FR" sz="1200" dirty="0">
                <a:solidFill>
                  <a:schemeClr val="tx1"/>
                </a:solidFill>
                <a:effectLst/>
                <a:latin typeface="+mn-lt"/>
                <a:ea typeface="Calibri" panose="020F0502020204030204" pitchFamily="34" charset="0"/>
              </a:rPr>
              <a:t> [e]</a:t>
            </a:r>
            <a:r>
              <a:rPr lang="fr-FR" sz="1200" dirty="0">
                <a:solidFill>
                  <a:schemeClr val="tx1"/>
                </a:solidFill>
                <a:effectLst/>
                <a:latin typeface="+mn-lt"/>
                <a:ea typeface="Times New Roman" panose="02020603050405020304" pitchFamily="18" charset="0"/>
                <a:cs typeface="Calibri" panose="020F0502020204030204" pitchFamily="34" charset="0"/>
              </a:rPr>
              <a:t> en fin de mot possible </a:t>
            </a:r>
            <a:r>
              <a:rPr lang="fr-FR" sz="1200" dirty="0">
                <a:solidFill>
                  <a:schemeClr val="tx1"/>
                </a:solidFill>
                <a:effectLst/>
                <a:latin typeface="+mn-lt"/>
                <a:ea typeface="Times New Roman" panose="02020603050405020304" pitchFamily="18" charset="0"/>
              </a:rPr>
              <a:t>? » </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Choisir le pluriel pour avoir les déterminants </a:t>
            </a:r>
            <a:r>
              <a:rPr lang="fr-FR" sz="1200" i="1" dirty="0">
                <a:solidFill>
                  <a:schemeClr val="tx1"/>
                </a:solidFill>
                <a:effectLst/>
                <a:latin typeface="+mn-lt"/>
                <a:ea typeface="Times New Roman" panose="02020603050405020304" pitchFamily="18" charset="0"/>
              </a:rPr>
              <a:t>les</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des</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ces</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Choisir des mots où on entend [</a:t>
            </a:r>
            <a:r>
              <a:rPr lang="fr-FR" sz="1200" dirty="0" err="1">
                <a:solidFill>
                  <a:schemeClr val="tx1"/>
                </a:solidFill>
                <a:effectLst/>
                <a:latin typeface="+mn-lt"/>
                <a:ea typeface="Times New Roman" panose="02020603050405020304" pitchFamily="18" charset="0"/>
              </a:rPr>
              <a:t>ɛ</a:t>
            </a:r>
            <a:r>
              <a:rPr lang="fr-FR" sz="1200" dirty="0">
                <a:solidFill>
                  <a:schemeClr val="tx1"/>
                </a:solidFill>
                <a:effectLst/>
                <a:latin typeface="+mn-lt"/>
                <a:ea typeface="Times New Roman" panose="02020603050405020304" pitchFamily="18" charset="0"/>
              </a:rPr>
              <a:t>] ou [e] en fin de mot : c’est à dire où il y a : -</a:t>
            </a:r>
            <a:r>
              <a:rPr lang="fr-FR" sz="1200" dirty="0" err="1">
                <a:solidFill>
                  <a:schemeClr val="tx1"/>
                </a:solidFill>
                <a:effectLst/>
                <a:latin typeface="+mn-lt"/>
                <a:ea typeface="Times New Roman" panose="02020603050405020304" pitchFamily="18" charset="0"/>
              </a:rPr>
              <a:t>é</a:t>
            </a:r>
            <a:r>
              <a:rPr lang="fr-FR" sz="1200" dirty="0">
                <a:solidFill>
                  <a:schemeClr val="tx1"/>
                </a:solidFill>
                <a:effectLst/>
                <a:latin typeface="+mn-lt"/>
                <a:ea typeface="Times New Roman" panose="02020603050405020304" pitchFamily="18" charset="0"/>
              </a:rPr>
              <a:t>, -</a:t>
            </a:r>
            <a:r>
              <a:rPr lang="fr-FR" sz="1200" dirty="0" err="1">
                <a:solidFill>
                  <a:schemeClr val="tx1"/>
                </a:solidFill>
                <a:effectLst/>
                <a:latin typeface="+mn-lt"/>
                <a:ea typeface="Times New Roman" panose="02020603050405020304" pitchFamily="18" charset="0"/>
              </a:rPr>
              <a:t>è</a:t>
            </a:r>
            <a:r>
              <a:rPr lang="fr-FR" sz="1200" dirty="0">
                <a:solidFill>
                  <a:schemeClr val="tx1"/>
                </a:solidFill>
                <a:effectLst/>
                <a:latin typeface="+mn-lt"/>
                <a:ea typeface="Times New Roman" panose="02020603050405020304" pitchFamily="18" charset="0"/>
              </a:rPr>
              <a:t>-, -et, -er, -ez, -ai-…</a:t>
            </a:r>
          </a:p>
          <a:p>
            <a:r>
              <a:rPr lang="fr-FR" sz="1200" dirty="0">
                <a:solidFill>
                  <a:schemeClr val="tx1"/>
                </a:solidFill>
                <a:effectLst/>
                <a:latin typeface="+mn-lt"/>
                <a:ea typeface="Times New Roman" panose="02020603050405020304" pitchFamily="18" charset="0"/>
              </a:rPr>
              <a:t>- Utiliser des noms de métiers, de fruitiers.</a:t>
            </a:r>
          </a:p>
          <a:p>
            <a:r>
              <a:rPr lang="fr-FR" sz="1200" dirty="0">
                <a:solidFill>
                  <a:schemeClr val="tx1"/>
                </a:solidFill>
                <a:effectLst/>
                <a:latin typeface="+mn-lt"/>
                <a:ea typeface="Times New Roman" panose="02020603050405020304" pitchFamily="18" charset="0"/>
              </a:rPr>
              <a:t>- Utiliser les temps du passé (passé composé, imparfait), l’infinitif, les verbes conjugués à la personne 5 ou certains verbes au présent (fait, sait).</a:t>
            </a:r>
          </a:p>
          <a:p>
            <a:r>
              <a:rPr lang="fr-FR" sz="1200" dirty="0">
                <a:solidFill>
                  <a:schemeClr val="tx1"/>
                </a:solidFill>
                <a:effectLst/>
                <a:latin typeface="+mn-lt"/>
                <a:ea typeface="Times New Roman" panose="02020603050405020304" pitchFamily="18" charset="0"/>
              </a:rPr>
              <a:t>- Utiliser le modèle de structure proposé.</a:t>
            </a:r>
          </a:p>
          <a:p>
            <a:r>
              <a:rPr lang="fr-FR" sz="1200" dirty="0">
                <a:solidFill>
                  <a:schemeClr val="tx1"/>
                </a:solidFill>
                <a:effectLst/>
                <a:latin typeface="+mn-lt"/>
                <a:ea typeface="Times New Roman" panose="02020603050405020304" pitchFamily="18" charset="0"/>
              </a:rPr>
              <a:t>- Faire des vers qui font sourire ou rêver et donner de l’émotion.</a:t>
            </a:r>
          </a:p>
          <a:p>
            <a:endParaRPr lang="fr-FR" b="0" dirty="0"/>
          </a:p>
        </p:txBody>
      </p:sp>
      <p:sp>
        <p:nvSpPr>
          <p:cNvPr id="4" name="Espace réservé du numéro de diapositive 3">
            <a:extLst>
              <a:ext uri="{FF2B5EF4-FFF2-40B4-BE49-F238E27FC236}">
                <a16:creationId xmlns:a16="http://schemas.microsoft.com/office/drawing/2014/main" id="{20EEC598-5672-766E-F90B-9208C32D2047}"/>
              </a:ext>
            </a:extLst>
          </p:cNvPr>
          <p:cNvSpPr>
            <a:spLocks noGrp="1"/>
          </p:cNvSpPr>
          <p:nvPr>
            <p:ph type="sldNum" sz="quarter" idx="5"/>
          </p:nvPr>
        </p:nvSpPr>
        <p:spPr/>
        <p:txBody>
          <a:bodyPr/>
          <a:lstStyle/>
          <a:p>
            <a:fld id="{CCCA88E0-613B-8D4C-B0F0-6319101FEB23}" type="slidenum">
              <a:rPr lang="fr-FR" smtClean="0"/>
              <a:t>9</a:t>
            </a:fld>
            <a:endParaRPr lang="fr-FR"/>
          </a:p>
        </p:txBody>
      </p:sp>
    </p:spTree>
    <p:extLst>
      <p:ext uri="{BB962C8B-B14F-4D97-AF65-F5344CB8AC3E}">
        <p14:creationId xmlns:p14="http://schemas.microsoft.com/office/powerpoint/2010/main" val="44922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C4C1C-0364-F488-3B1E-71931DA3B0E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D86FE5E-8790-C5AA-0C52-CE47582D8A3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76D6DF8-52DE-64E1-A860-6356A2E4CDAC}"/>
              </a:ext>
            </a:extLst>
          </p:cNvPr>
          <p:cNvSpPr>
            <a:spLocks noGrp="1"/>
          </p:cNvSpPr>
          <p:nvPr>
            <p:ph type="body" idx="1"/>
          </p:nvPr>
        </p:nvSpPr>
        <p:spPr/>
        <p:txBody>
          <a:bodyPr/>
          <a:lstStyle/>
          <a:p>
            <a:r>
              <a:rPr lang="fr-FR" sz="1200" dirty="0">
                <a:solidFill>
                  <a:schemeClr val="tx1"/>
                </a:solidFill>
                <a:effectLst/>
                <a:latin typeface="+mn-lt"/>
                <a:ea typeface="Times New Roman" panose="02020603050405020304" pitchFamily="18" charset="0"/>
              </a:rPr>
              <a:t>Chercher avec les élèves des idées et du lexique à utiliser (mots qui se terminent par les sons [</a:t>
            </a:r>
            <a:r>
              <a:rPr lang="fr-FR" sz="1200" u="sng" dirty="0">
                <a:solidFill>
                  <a:schemeClr val="tx1"/>
                </a:solidFill>
                <a:effectLst/>
                <a:latin typeface="+mn-lt"/>
                <a:ea typeface="Times New Roman" panose="02020603050405020304" pitchFamily="18" charset="0"/>
                <a:hlinkClick r:id="rId3">
                  <a:extLst>
                    <a:ext uri="{A12FA001-AC4F-418D-AE19-62706E023703}">
                      <ahyp:hlinkClr xmlns:ahyp="http://schemas.microsoft.com/office/drawing/2018/hyperlinkcolor" val="tx"/>
                    </a:ext>
                  </a:extLst>
                </a:hlinkClick>
              </a:rPr>
              <a:t>ɛ</a:t>
            </a:r>
            <a:r>
              <a:rPr lang="fr-FR" sz="1200" dirty="0">
                <a:solidFill>
                  <a:schemeClr val="tx1"/>
                </a:solidFill>
                <a:effectLst/>
                <a:latin typeface="+mn-lt"/>
                <a:ea typeface="Times New Roman" panose="02020603050405020304" pitchFamily="18" charset="0"/>
              </a:rPr>
              <a:t>] ou [e]).</a:t>
            </a:r>
          </a:p>
          <a:p>
            <a:r>
              <a:rPr lang="fr-FR" sz="1200" dirty="0">
                <a:solidFill>
                  <a:schemeClr val="tx1"/>
                </a:solidFill>
                <a:effectLst/>
                <a:latin typeface="+mn-lt"/>
                <a:ea typeface="Times New Roman" panose="02020603050405020304" pitchFamily="18" charset="0"/>
                <a:cs typeface="Times New Roman" panose="02020603050405020304" pitchFamily="18" charset="0"/>
              </a:rPr>
              <a:t>Les écrire au tableau</a:t>
            </a:r>
            <a:r>
              <a:rPr lang="fr-FR" sz="1200" b="1" dirty="0">
                <a:solidFill>
                  <a:schemeClr val="tx1"/>
                </a:solidFill>
                <a:effectLst/>
                <a:latin typeface="+mn-lt"/>
                <a:ea typeface="Times New Roman" panose="02020603050405020304" pitchFamily="18" charset="0"/>
                <a:cs typeface="Times New Roman" panose="02020603050405020304" pitchFamily="18" charset="0"/>
              </a:rPr>
              <a:t> </a:t>
            </a:r>
            <a:r>
              <a:rPr lang="fr-FR" sz="1200" b="0" dirty="0">
                <a:solidFill>
                  <a:schemeClr val="tx1"/>
                </a:solidFill>
                <a:effectLst/>
                <a:latin typeface="+mn-lt"/>
                <a:ea typeface="Times New Roman" panose="02020603050405020304" pitchFamily="18" charset="0"/>
                <a:cs typeface="Times New Roman" panose="02020603050405020304" pitchFamily="18" charset="0"/>
              </a:rPr>
              <a:t>ou non</a:t>
            </a:r>
            <a:r>
              <a:rPr lang="fr-FR" sz="1200" b="1" dirty="0">
                <a:solidFill>
                  <a:schemeClr val="tx1"/>
                </a:solidFill>
                <a:effectLst/>
                <a:latin typeface="+mn-lt"/>
                <a:ea typeface="Times New Roman" panose="02020603050405020304" pitchFamily="18" charset="0"/>
                <a:cs typeface="Times New Roman" panose="02020603050405020304" pitchFamily="18" charset="0"/>
              </a:rPr>
              <a:t>, </a:t>
            </a:r>
            <a:r>
              <a:rPr lang="fr-FR" sz="1200" dirty="0">
                <a:solidFill>
                  <a:schemeClr val="tx1"/>
                </a:solidFill>
                <a:effectLst/>
                <a:latin typeface="+mn-lt"/>
                <a:ea typeface="Times New Roman" panose="02020603050405020304" pitchFamily="18" charset="0"/>
                <a:cs typeface="Times New Roman" panose="02020603050405020304" pitchFamily="18" charset="0"/>
              </a:rPr>
              <a:t>selon que vous souhaitez ou non donner l’orthographe des mots.</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899160"/>
            <a:r>
              <a:rPr lang="fr-FR" sz="1200" b="1" dirty="0">
                <a:solidFill>
                  <a:schemeClr val="tx1"/>
                </a:solidFill>
                <a:effectLst/>
                <a:latin typeface="+mn-lt"/>
                <a:ea typeface="Times New Roman" panose="02020603050405020304" pitchFamily="18" charset="0"/>
              </a:rPr>
              <a:t>Différenciation</a:t>
            </a:r>
            <a:endParaRPr lang="fr-FR" sz="1200" dirty="0">
              <a:solidFill>
                <a:schemeClr val="tx1"/>
              </a:solidFill>
              <a:effectLst/>
              <a:latin typeface="+mn-lt"/>
              <a:ea typeface="Times New Roman" panose="02020603050405020304" pitchFamily="18" charset="0"/>
            </a:endParaRPr>
          </a:p>
          <a:p>
            <a:pPr marL="899160"/>
            <a:r>
              <a:rPr lang="fr-FR" sz="1200" dirty="0">
                <a:solidFill>
                  <a:schemeClr val="tx1"/>
                </a:solidFill>
                <a:effectLst/>
                <a:latin typeface="+mn-lt"/>
                <a:ea typeface="Times New Roman" panose="02020603050405020304" pitchFamily="18" charset="0"/>
              </a:rPr>
              <a:t>Pour les élèves en difficulté, les regrouper et écrire sur leur feuille les mots qui leur manqueraient (dans la marge ou là où le mot doit s’insérer). Il est aussi possible de leur distribuer l’aider lexicale proposée (cf.</a:t>
            </a:r>
            <a:r>
              <a:rPr lang="fr-FR" sz="1200" i="1" dirty="0">
                <a:solidFill>
                  <a:schemeClr val="tx1"/>
                </a:solidFill>
                <a:effectLst/>
                <a:latin typeface="+mn-lt"/>
                <a:ea typeface="Times New Roman" panose="02020603050405020304" pitchFamily="18" charset="0"/>
              </a:rPr>
              <a:t> Fiche photocopiable</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a:extLst>
              <a:ext uri="{FF2B5EF4-FFF2-40B4-BE49-F238E27FC236}">
                <a16:creationId xmlns:a16="http://schemas.microsoft.com/office/drawing/2014/main" id="{90E09820-CD32-2DC9-5BF6-595698CE1F53}"/>
              </a:ext>
            </a:extLst>
          </p:cNvPr>
          <p:cNvSpPr>
            <a:spLocks noGrp="1"/>
          </p:cNvSpPr>
          <p:nvPr>
            <p:ph type="sldNum" sz="quarter" idx="5"/>
          </p:nvPr>
        </p:nvSpPr>
        <p:spPr/>
        <p:txBody>
          <a:bodyPr/>
          <a:lstStyle/>
          <a:p>
            <a:fld id="{CCCA88E0-613B-8D4C-B0F0-6319101FEB23}" type="slidenum">
              <a:rPr lang="fr-FR" smtClean="0"/>
              <a:t>10</a:t>
            </a:fld>
            <a:endParaRPr lang="fr-FR"/>
          </a:p>
        </p:txBody>
      </p:sp>
    </p:spTree>
    <p:extLst>
      <p:ext uri="{BB962C8B-B14F-4D97-AF65-F5344CB8AC3E}">
        <p14:creationId xmlns:p14="http://schemas.microsoft.com/office/powerpoint/2010/main" val="2305173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4 :</a:t>
            </a:r>
            <a:r>
              <a:rPr lang="fr-FR" sz="1200" b="1"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Écrire le texte</a:t>
            </a:r>
          </a:p>
          <a:p>
            <a:endParaRPr lang="fr-FR" dirty="0">
              <a:solidFill>
                <a:schemeClr val="tx1"/>
              </a:solidFill>
              <a:latin typeface="+mn-lt"/>
            </a:endParaRPr>
          </a:p>
          <a:p>
            <a:pPr marL="0" lvl="0" indent="0">
              <a:lnSpc>
                <a:spcPct val="107000"/>
              </a:lnSpc>
              <a:spcAft>
                <a:spcPts val="800"/>
              </a:spcAft>
              <a:buClr>
                <a:srgbClr val="2EAC68"/>
              </a:buClr>
              <a:buFont typeface="Wingdings 3" panose="05040102010807070707" pitchFamily="18" charset="2"/>
              <a:buNone/>
            </a:pPr>
            <a:r>
              <a:rPr lang="fr-FR" sz="1200" i="1" dirty="0">
                <a:solidFill>
                  <a:schemeClr val="tx1"/>
                </a:solidFill>
                <a:effectLst/>
                <a:latin typeface="+mn-lt"/>
                <a:ea typeface="Calibri" panose="020F0502020204030204" pitchFamily="34" charset="0"/>
                <a:cs typeface="Arial" panose="020B0604020202020204" pitchFamily="34" charset="0"/>
              </a:rPr>
              <a:t>Les élèves peuvent soit dicter leur texte à l’adulte, soit l’écrire seul, soit par deux.</a:t>
            </a:r>
          </a:p>
          <a:p>
            <a:pPr marL="0" lvl="0" indent="0">
              <a:lnSpc>
                <a:spcPct val="107000"/>
              </a:lnSpc>
              <a:spcAft>
                <a:spcPts val="800"/>
              </a:spcAft>
              <a:buClr>
                <a:srgbClr val="2EAC68"/>
              </a:buClr>
              <a:buFont typeface="Wingdings 3" panose="05040102010807070707" pitchFamily="18" charset="2"/>
              <a:buNone/>
            </a:pPr>
            <a:endParaRPr lang="fr-FR" sz="1200" i="1"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
                <a:srgbClr val="2EAC68"/>
              </a:buClr>
              <a:buSzTx/>
              <a:buFont typeface="Wingdings 3" panose="05040102010807070707" pitchFamily="18" charset="2"/>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À la fin de cette 1</a:t>
            </a:r>
            <a:r>
              <a:rPr lang="fr-FR" sz="1200" b="1" baseline="30000" dirty="0">
                <a:solidFill>
                  <a:schemeClr val="tx1"/>
                </a:solidFill>
                <a:effectLst/>
                <a:latin typeface="+mn-lt"/>
                <a:ea typeface="Calibri" panose="020F0502020204030204" pitchFamily="34" charset="0"/>
                <a:cs typeface="Arial" panose="020B0604020202020204" pitchFamily="34" charset="0"/>
              </a:rPr>
              <a:t>re</a:t>
            </a:r>
            <a:r>
              <a:rPr lang="fr-FR" sz="1200" b="1" dirty="0">
                <a:solidFill>
                  <a:schemeClr val="tx1"/>
                </a:solidFill>
                <a:effectLst/>
                <a:latin typeface="+mn-lt"/>
                <a:ea typeface="Calibri" panose="020F0502020204030204" pitchFamily="34" charset="0"/>
                <a:cs typeface="Arial" panose="020B0604020202020204" pitchFamily="34" charset="0"/>
              </a:rPr>
              <a:t> séance, </a:t>
            </a:r>
            <a:r>
              <a:rPr lang="fr-FR" sz="1200" b="0" dirty="0">
                <a:solidFill>
                  <a:schemeClr val="tx1"/>
                </a:solidFill>
                <a:effectLst/>
                <a:latin typeface="+mn-lt"/>
                <a:ea typeface="Calibri" panose="020F0502020204030204" pitchFamily="34" charset="0"/>
                <a:cs typeface="Arial" panose="020B0604020202020204" pitchFamily="34" charset="0"/>
              </a:rPr>
              <a:t>ramasser les production</a:t>
            </a:r>
            <a:r>
              <a:rPr lang="fr-FR" sz="1200" dirty="0">
                <a:solidFill>
                  <a:schemeClr val="tx1"/>
                </a:solidFill>
                <a:effectLst/>
                <a:latin typeface="+mn-lt"/>
                <a:ea typeface="Calibri" panose="020F0502020204030204" pitchFamily="34" charset="0"/>
                <a:cs typeface="Arial" panose="020B0604020202020204" pitchFamily="34" charset="0"/>
              </a:rPr>
              <a:t>s pour prendre connaissance des compétences et des maladresses. Entourer les mots qui présentent des erreurs correspondant à l’objectif, corriger les autres.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11</a:t>
            </a:fld>
            <a:endParaRPr lang="fr-FR"/>
          </a:p>
        </p:txBody>
      </p:sp>
    </p:spTree>
    <p:extLst>
      <p:ext uri="{BB962C8B-B14F-4D97-AF65-F5344CB8AC3E}">
        <p14:creationId xmlns:p14="http://schemas.microsoft.com/office/powerpoint/2010/main" val="607016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2</a:t>
            </a:r>
            <a:r>
              <a:rPr lang="fr-FR" sz="1200" b="1" u="none" dirty="0">
                <a:solidFill>
                  <a:schemeClr val="tx1"/>
                </a:solidFill>
                <a:effectLst/>
                <a:latin typeface="+mn-lt"/>
                <a:ea typeface="Times New Roman" panose="02020603050405020304" pitchFamily="18" charset="0"/>
              </a:rPr>
              <a:t> : RÉVISION DE TEXTE</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Analyser le texte d’Aristobule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Rappeler </a:t>
            </a:r>
            <a:r>
              <a:rPr lang="fr-FR" sz="1200" dirty="0">
                <a:solidFill>
                  <a:schemeClr val="tx1"/>
                </a:solidFill>
                <a:effectLst/>
                <a:latin typeface="+mn-lt"/>
                <a:ea typeface="Calibri" panose="020F0502020204030204" pitchFamily="34" charset="0"/>
                <a:cs typeface="Arial" panose="020B0604020202020204" pitchFamily="34" charset="0"/>
              </a:rPr>
              <a:t>la consigne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u="none"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12</a:t>
            </a:fld>
            <a:endParaRPr lang="fr-FR"/>
          </a:p>
        </p:txBody>
      </p:sp>
    </p:spTree>
    <p:extLst>
      <p:ext uri="{BB962C8B-B14F-4D97-AF65-F5344CB8AC3E}">
        <p14:creationId xmlns:p14="http://schemas.microsoft.com/office/powerpoint/2010/main" val="244107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729D-088B-5264-C1E7-C10E28DDF5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68CDCA-7C4D-4835-7E88-C04EAA4BC0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006A42-04DB-3F89-BC9F-993B9FB8E1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sans le montrer le texte d’Aristobule confronté à la même situation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r>
              <a:rPr lang="fr-FR" sz="1200" dirty="0">
                <a:solidFill>
                  <a:schemeClr val="tx1"/>
                </a:solidFill>
                <a:effectLst/>
                <a:latin typeface="+mn-lt"/>
                <a:ea typeface="Times New Roman" panose="02020603050405020304" pitchFamily="18" charset="0"/>
              </a:rPr>
              <a:t>J’ai vu Hugo caché des </a:t>
            </a:r>
            <a:r>
              <a:rPr lang="fr-FR" sz="1200" dirty="0" err="1">
                <a:solidFill>
                  <a:schemeClr val="tx1"/>
                </a:solidFill>
                <a:effectLst/>
                <a:latin typeface="+mn-lt"/>
                <a:ea typeface="Times New Roman" panose="02020603050405020304" pitchFamily="18" charset="0"/>
              </a:rPr>
              <a:t>galès</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Dans la trousse d’un </a:t>
            </a:r>
            <a:r>
              <a:rPr lang="fr-FR" sz="1200" dirty="0" err="1">
                <a:solidFill>
                  <a:schemeClr val="tx1"/>
                </a:solidFill>
                <a:effectLst/>
                <a:latin typeface="+mn-lt"/>
                <a:ea typeface="Times New Roman" panose="02020603050405020304" pitchFamily="18" charset="0"/>
              </a:rPr>
              <a:t>sorcié</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J’ai vu Mémé chanté sur un </a:t>
            </a:r>
            <a:r>
              <a:rPr lang="fr-FR" sz="1200" dirty="0" err="1">
                <a:solidFill>
                  <a:schemeClr val="tx1"/>
                </a:solidFill>
                <a:effectLst/>
                <a:latin typeface="+mn-lt"/>
                <a:ea typeface="Times New Roman" panose="02020603050405020304" pitchFamily="18" charset="0"/>
              </a:rPr>
              <a:t>panié</a:t>
            </a:r>
            <a:r>
              <a:rPr lang="fr-FR" sz="1200" dirty="0">
                <a:solidFill>
                  <a:schemeClr val="tx1"/>
                </a:solidFill>
                <a:effectLst/>
                <a:latin typeface="+mn-lt"/>
                <a:ea typeface="Times New Roman" panose="02020603050405020304" pitchFamily="18" charset="0"/>
              </a:rPr>
              <a:t>,</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Avec un pigeon poser sur l’épaule.</a:t>
            </a:r>
          </a:p>
          <a:p>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J’ai vu des lapins danser au marché,</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En jonglant avec du pain bien doré.</a:t>
            </a:r>
          </a:p>
          <a:p>
            <a:r>
              <a:rPr lang="fr-FR" sz="1200" dirty="0">
                <a:solidFill>
                  <a:schemeClr val="tx1"/>
                </a:solidFill>
                <a:effectLst/>
                <a:latin typeface="+mn-lt"/>
                <a:ea typeface="Times New Roman" panose="02020603050405020304" pitchFamily="18" charset="0"/>
              </a:rPr>
              <a:t>J’ai vu un bébé courir sur des billets,</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Poursuivi par un lama bien fâché.</a:t>
            </a:r>
          </a:p>
          <a:p>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J’ai vu un chien voler un gilet.</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Et s’enfuir au fond du jardin.</a:t>
            </a:r>
          </a:p>
          <a:p>
            <a:r>
              <a:rPr lang="fr-FR" sz="1200" dirty="0">
                <a:solidFill>
                  <a:schemeClr val="tx1"/>
                </a:solidFill>
                <a:effectLst/>
                <a:latin typeface="+mn-lt"/>
                <a:ea typeface="Times New Roman" panose="02020603050405020304" pitchFamily="18" charset="0"/>
              </a:rPr>
              <a:t>J’ai vu un bébé très concentré</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Souffler très fort pour tout arroser.</a:t>
            </a:r>
          </a:p>
          <a:p>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Et j’ai souffler, un peu fatigué :</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 L’été, c’est parfait pour rêvé ! »</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72BE7C2A-33C2-5703-1478-EB3E566C3750}"/>
              </a:ext>
            </a:extLst>
          </p:cNvPr>
          <p:cNvSpPr>
            <a:spLocks noGrp="1"/>
          </p:cNvSpPr>
          <p:nvPr>
            <p:ph type="sldNum" sz="quarter" idx="5"/>
          </p:nvPr>
        </p:nvSpPr>
        <p:spPr/>
        <p:txBody>
          <a:bodyPr/>
          <a:lstStyle/>
          <a:p>
            <a:fld id="{CCCA88E0-613B-8D4C-B0F0-6319101FEB23}" type="slidenum">
              <a:rPr lang="fr-FR" smtClean="0"/>
              <a:t>13</a:t>
            </a:fld>
            <a:endParaRPr lang="fr-FR"/>
          </a:p>
        </p:txBody>
      </p:sp>
    </p:spTree>
    <p:extLst>
      <p:ext uri="{BB962C8B-B14F-4D97-AF65-F5344CB8AC3E}">
        <p14:creationId xmlns:p14="http://schemas.microsoft.com/office/powerpoint/2010/main" val="3934853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B75E7-F652-BEEB-475D-1FC7F58A51D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36145EB-1012-AEFA-3C54-80DCB3CFA4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AAC00AB-DD9C-A900-9CB7-FBFB10A415C5}"/>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vous trouvez bien dans le texte d’Aristobule ? »</a:t>
            </a:r>
          </a:p>
          <a:p>
            <a:r>
              <a:rPr lang="fr-FR" sz="1200" dirty="0">
                <a:solidFill>
                  <a:schemeClr val="tx1"/>
                </a:solidFill>
                <a:effectLst/>
                <a:latin typeface="+mn-lt"/>
                <a:ea typeface="Times New Roman" panose="02020603050405020304" pitchFamily="18" charset="0"/>
              </a:rPr>
              <a:t>Et recueillir les réponses et les préciser ou corriger si nécessaire.</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C’est marrant parfois : </a:t>
            </a:r>
            <a:r>
              <a:rPr lang="fr-FR" sz="1200" i="1" dirty="0">
                <a:solidFill>
                  <a:schemeClr val="tx1"/>
                </a:solidFill>
                <a:effectLst/>
                <a:latin typeface="+mn-lt"/>
                <a:ea typeface="Times New Roman" panose="02020603050405020304" pitchFamily="18" charset="0"/>
              </a:rPr>
              <a:t>Mémé qui chante sur un panier, un bébé très concentré qui souffle très fort pour tout arroser… </a:t>
            </a:r>
            <a:r>
              <a:rPr lang="fr-FR" sz="1200" dirty="0">
                <a:solidFill>
                  <a:schemeClr val="tx1"/>
                </a:solidFill>
                <a:effectLst/>
                <a:latin typeface="+mn-lt"/>
                <a:ea typeface="Times New Roman" panose="02020603050405020304" pitchFamily="18" charset="0"/>
              </a:rPr>
              <a:t>Il nous fait rêver aussi.</a:t>
            </a:r>
          </a:p>
          <a:p>
            <a:r>
              <a:rPr lang="fr-FR" sz="1200" dirty="0">
                <a:solidFill>
                  <a:schemeClr val="tx1"/>
                </a:solidFill>
                <a:effectLst/>
                <a:latin typeface="+mn-lt"/>
                <a:ea typeface="Times New Roman" panose="02020603050405020304" pitchFamily="18" charset="0"/>
              </a:rPr>
              <a:t>- Il a utilisé plein de mots où on entend [</a:t>
            </a:r>
            <a:r>
              <a:rPr lang="fr-FR" sz="1200" u="sng" dirty="0">
                <a:solidFill>
                  <a:schemeClr val="tx1"/>
                </a:solidFill>
                <a:effectLst/>
                <a:latin typeface="+mn-lt"/>
                <a:ea typeface="Times New Roman" panose="02020603050405020304" pitchFamily="18" charset="0"/>
                <a:hlinkClick r:id="rId3">
                  <a:extLst>
                    <a:ext uri="{A12FA001-AC4F-418D-AE19-62706E023703}">
                      <ahyp:hlinkClr xmlns:ahyp="http://schemas.microsoft.com/office/drawing/2018/hyperlinkcolor" val="tx"/>
                    </a:ext>
                  </a:extLst>
                </a:hlinkClick>
              </a:rPr>
              <a:t>ɛ</a:t>
            </a:r>
            <a:r>
              <a:rPr lang="fr-FR" sz="1200" dirty="0">
                <a:solidFill>
                  <a:schemeClr val="tx1"/>
                </a:solidFill>
                <a:effectLst/>
                <a:latin typeface="+mn-lt"/>
                <a:ea typeface="Times New Roman" panose="02020603050405020304" pitchFamily="18" charset="0"/>
              </a:rPr>
              <a:t>] ou [e] à la fin.</a:t>
            </a:r>
          </a:p>
          <a:p>
            <a:r>
              <a:rPr lang="fr-FR" sz="1200" dirty="0">
                <a:solidFill>
                  <a:schemeClr val="tx1"/>
                </a:solidFill>
                <a:effectLst/>
                <a:latin typeface="+mn-lt"/>
                <a:ea typeface="Times New Roman" panose="02020603050405020304" pitchFamily="18" charset="0"/>
              </a:rPr>
              <a:t>- Il a bien utilisé la structure du poème.</a:t>
            </a:r>
          </a:p>
          <a:p>
            <a:r>
              <a:rPr lang="fr-FR" sz="1200" dirty="0">
                <a:solidFill>
                  <a:schemeClr val="tx1"/>
                </a:solidFill>
                <a:effectLst/>
                <a:latin typeface="+mn-lt"/>
                <a:ea typeface="Times New Roman" panose="02020603050405020304" pitchFamily="18" charset="0"/>
              </a:rPr>
              <a:t>- Il en a écrit long !</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6C81583C-8806-DF01-37D7-ACC1C9F0F971}"/>
              </a:ext>
            </a:extLst>
          </p:cNvPr>
          <p:cNvSpPr>
            <a:spLocks noGrp="1"/>
          </p:cNvSpPr>
          <p:nvPr>
            <p:ph type="sldNum" sz="quarter" idx="5"/>
          </p:nvPr>
        </p:nvSpPr>
        <p:spPr/>
        <p:txBody>
          <a:bodyPr/>
          <a:lstStyle/>
          <a:p>
            <a:fld id="{CCCA88E0-613B-8D4C-B0F0-6319101FEB23}" type="slidenum">
              <a:rPr lang="fr-FR" smtClean="0"/>
              <a:t>14</a:t>
            </a:fld>
            <a:endParaRPr lang="fr-FR"/>
          </a:p>
        </p:txBody>
      </p:sp>
    </p:spTree>
    <p:extLst>
      <p:ext uri="{BB962C8B-B14F-4D97-AF65-F5344CB8AC3E}">
        <p14:creationId xmlns:p14="http://schemas.microsoft.com/office/powerpoint/2010/main" val="14917785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qu’Aristobule a bien réussi ? »</a:t>
            </a:r>
          </a:p>
          <a:p>
            <a:r>
              <a:rPr lang="fr-FR" sz="1200" b="1" u="none" dirty="0">
                <a:solidFill>
                  <a:schemeClr val="tx1"/>
                </a:solidFill>
                <a:effectLst/>
                <a:latin typeface="+mn-lt"/>
                <a:ea typeface="Times New Roman" panose="02020603050405020304" pitchFamily="18" charset="0"/>
              </a:rPr>
              <a:t>Recueillir</a:t>
            </a:r>
            <a:r>
              <a:rPr lang="fr-FR" sz="1200" u="none" dirty="0">
                <a:solidFill>
                  <a:schemeClr val="tx1"/>
                </a:solidFill>
                <a:effectLst/>
                <a:latin typeface="+mn-lt"/>
                <a:ea typeface="Times New Roman" panose="02020603050405020304" pitchFamily="18" charset="0"/>
              </a:rPr>
              <a:t> les commentaires.</a:t>
            </a:r>
          </a:p>
          <a:p>
            <a:r>
              <a:rPr lang="fr-FR" sz="1200" u="none" dirty="0">
                <a:solidFill>
                  <a:schemeClr val="tx1"/>
                </a:solidFill>
                <a:effectLst/>
                <a:latin typeface="+mn-lt"/>
                <a:ea typeface="Times New Roman" panose="02020603050405020304" pitchFamily="18" charset="0"/>
              </a:rPr>
              <a:t> </a:t>
            </a:r>
          </a:p>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qui ne va pas dans le texte d’Aristobule en grammaire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a souvent écrit les [</a:t>
            </a:r>
            <a:r>
              <a:rPr lang="fr-FR" sz="1200" dirty="0" err="1">
                <a:solidFill>
                  <a:schemeClr val="tx1"/>
                </a:solidFill>
                <a:effectLst/>
                <a:latin typeface="+mn-lt"/>
                <a:ea typeface="Times New Roman" panose="02020603050405020304" pitchFamily="18" charset="0"/>
              </a:rPr>
              <a:t>ɛ</a:t>
            </a:r>
            <a:r>
              <a:rPr lang="fr-FR" sz="1200" dirty="0">
                <a:solidFill>
                  <a:schemeClr val="tx1"/>
                </a:solidFill>
                <a:effectLst/>
                <a:latin typeface="+mn-lt"/>
                <a:ea typeface="Times New Roman" panose="02020603050405020304" pitchFamily="18" charset="0"/>
              </a:rPr>
              <a:t>] ou [e] avec -</a:t>
            </a:r>
            <a:r>
              <a:rPr lang="fr-FR" sz="1200" dirty="0" err="1">
                <a:solidFill>
                  <a:schemeClr val="tx1"/>
                </a:solidFill>
                <a:effectLst/>
                <a:latin typeface="+mn-lt"/>
                <a:ea typeface="Times New Roman" panose="02020603050405020304" pitchFamily="18" charset="0"/>
              </a:rPr>
              <a:t>é</a:t>
            </a:r>
            <a:r>
              <a:rPr lang="fr-FR" sz="1200" dirty="0">
                <a:solidFill>
                  <a:schemeClr val="tx1"/>
                </a:solidFill>
                <a:effectLst/>
                <a:latin typeface="+mn-lt"/>
                <a:ea typeface="Times New Roman" panose="02020603050405020304" pitchFamily="18" charset="0"/>
              </a:rPr>
              <a:t> mais, nous, on sait que ce n’est pas toujours comme ça qu’il faut les écrire pour les verbes et les autres mots.</a:t>
            </a:r>
          </a:p>
          <a:p>
            <a:r>
              <a:rPr lang="fr-FR" sz="1200" dirty="0">
                <a:solidFill>
                  <a:schemeClr val="tx1"/>
                </a:solidFill>
                <a:effectLst/>
                <a:latin typeface="+mn-lt"/>
                <a:ea typeface="Times New Roman" panose="02020603050405020304" pitchFamily="18" charset="0"/>
              </a:rPr>
              <a:t>- Il n’a pas mis certains verbes à l’infinitif.</a:t>
            </a:r>
          </a:p>
          <a:p>
            <a:r>
              <a:rPr lang="fr-FR" sz="1200" dirty="0">
                <a:solidFill>
                  <a:schemeClr val="tx1"/>
                </a:solidFill>
                <a:effectLst/>
                <a:latin typeface="+mn-lt"/>
                <a:ea typeface="Times New Roman" panose="02020603050405020304" pitchFamily="18" charset="0"/>
              </a:rPr>
              <a:t>- Il a oublié de chercher la famille de certains mots.</a:t>
            </a:r>
          </a:p>
          <a:p>
            <a:r>
              <a:rPr lang="fr-FR" sz="1200" dirty="0">
                <a:solidFill>
                  <a:schemeClr val="tx1"/>
                </a:solidFill>
                <a:effectLst/>
                <a:latin typeface="+mn-lt"/>
                <a:ea typeface="Times New Roman" panose="02020603050405020304" pitchFamily="18" charset="0"/>
              </a:rPr>
              <a:t>- Il a confondu l’adjectif avec le verbe.</a:t>
            </a:r>
          </a:p>
          <a:p>
            <a:pPr marL="0" indent="0">
              <a:buFontTx/>
              <a:buNone/>
            </a:pPr>
            <a:endParaRPr lang="fr-FR" sz="1800" b="1" u="none" dirty="0">
              <a:solidFill>
                <a:srgbClr val="008080"/>
              </a:solidFill>
              <a:effectLst/>
              <a:latin typeface="Times New Roman" panose="02020603050405020304" pitchFamily="18" charset="0"/>
              <a:ea typeface="Times New Roman" panose="02020603050405020304" pitchFamily="18" charset="0"/>
            </a:endParaRPr>
          </a:p>
          <a:p>
            <a:pPr marL="0" indent="0">
              <a:buFontTx/>
              <a:buNone/>
            </a:pPr>
            <a:r>
              <a:rPr lang="fr-FR" sz="1800" b="1" dirty="0">
                <a:effectLst/>
                <a:latin typeface="Times New Roman" panose="02020603050405020304" pitchFamily="18" charset="0"/>
                <a:ea typeface="Times New Roman" panose="02020603050405020304" pitchFamily="18" charset="0"/>
              </a:rPr>
              <a:t>Commenter</a:t>
            </a:r>
            <a:r>
              <a:rPr lang="fr-FR" sz="1800" dirty="0">
                <a:effectLst/>
                <a:latin typeface="Times New Roman" panose="02020603050405020304" pitchFamily="18" charset="0"/>
                <a:ea typeface="Times New Roman" panose="02020603050405020304" pitchFamily="18" charset="0"/>
              </a:rPr>
              <a:t> ou faire commenter les version corrigée [voir dispositive suivante]</a:t>
            </a:r>
          </a:p>
          <a:p>
            <a:pPr marL="285750" indent="-285750">
              <a:buFontTx/>
              <a:buChar char="-"/>
            </a:pPr>
            <a:endParaRPr lang="fr-FR" sz="1800" u="none"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15</a:t>
            </a:fld>
            <a:endParaRPr lang="fr-FR"/>
          </a:p>
        </p:txBody>
      </p:sp>
    </p:spTree>
    <p:extLst>
      <p:ext uri="{BB962C8B-B14F-4D97-AF65-F5344CB8AC3E}">
        <p14:creationId xmlns:p14="http://schemas.microsoft.com/office/powerpoint/2010/main" val="1007767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6FFED-3668-C2AD-7D3C-19705B45DD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0EA02C7-6AF6-87E9-4838-3F4215F1FCC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E62D7D9-5E65-A62E-050B-94219E517A30}"/>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Pourquoi s’est-il trompé, d’après vous ? »</a:t>
            </a:r>
          </a:p>
          <a:p>
            <a:r>
              <a:rPr lang="fr-FR" sz="1200" u="sng" dirty="0">
                <a:solidFill>
                  <a:schemeClr val="tx1"/>
                </a:solidFill>
                <a:effectLst/>
                <a:latin typeface="+mn-lt"/>
                <a:ea typeface="Times New Roman" panose="02020603050405020304" pitchFamily="18" charset="0"/>
              </a:rPr>
              <a:t>Réponses attendues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Aristobule oublie souvent de se relire </a:t>
            </a:r>
          </a:p>
          <a:p>
            <a:r>
              <a:rPr lang="fr-FR" sz="1200" dirty="0">
                <a:solidFill>
                  <a:schemeClr val="tx1"/>
                </a:solidFill>
                <a:effectLst/>
                <a:latin typeface="+mn-lt"/>
                <a:ea typeface="Times New Roman" panose="02020603050405020304" pitchFamily="18" charset="0"/>
              </a:rPr>
              <a:t>- Il écrit souvent comme il entend. </a:t>
            </a:r>
          </a:p>
          <a:p>
            <a:r>
              <a:rPr lang="fr-FR" sz="1200" dirty="0">
                <a:solidFill>
                  <a:schemeClr val="tx1"/>
                </a:solidFill>
                <a:effectLst/>
                <a:latin typeface="+mn-lt"/>
                <a:ea typeface="Times New Roman" panose="02020603050405020304" pitchFamily="18" charset="0"/>
              </a:rPr>
              <a:t>- Il oublie que parfois les verbes sont à l’infinitif, qu’il faut bien faire la différence entre l’adjectif et le verbe à l’infinitif </a:t>
            </a:r>
          </a:p>
          <a:p>
            <a:r>
              <a:rPr lang="fr-FR" sz="1200" dirty="0">
                <a:solidFill>
                  <a:schemeClr val="tx1"/>
                </a:solidFill>
                <a:effectLst/>
                <a:latin typeface="+mn-lt"/>
                <a:ea typeface="Times New Roman" panose="02020603050405020304" pitchFamily="18" charset="0"/>
              </a:rPr>
              <a:t>- Il oublie que les mots de la même famille s’écrivent avec des lettres qu’on n’entend pas. </a:t>
            </a:r>
          </a:p>
          <a:p>
            <a:pPr marL="285750" indent="-285750">
              <a:buFontTx/>
              <a:buChar char="-"/>
            </a:pPr>
            <a:endParaRPr lang="fr-FR" sz="1800" u="none"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0F3543A8-3231-0C9B-855F-6211B24765FB}"/>
              </a:ext>
            </a:extLst>
          </p:cNvPr>
          <p:cNvSpPr>
            <a:spLocks noGrp="1"/>
          </p:cNvSpPr>
          <p:nvPr>
            <p:ph type="sldNum" sz="quarter" idx="5"/>
          </p:nvPr>
        </p:nvSpPr>
        <p:spPr/>
        <p:txBody>
          <a:bodyPr/>
          <a:lstStyle/>
          <a:p>
            <a:fld id="{CCCA88E0-613B-8D4C-B0F0-6319101FEB23}" type="slidenum">
              <a:rPr lang="fr-FR" smtClean="0"/>
              <a:t>16</a:t>
            </a:fld>
            <a:endParaRPr lang="fr-FR"/>
          </a:p>
        </p:txBody>
      </p:sp>
    </p:spTree>
    <p:extLst>
      <p:ext uri="{BB962C8B-B14F-4D97-AF65-F5344CB8AC3E}">
        <p14:creationId xmlns:p14="http://schemas.microsoft.com/office/powerpoint/2010/main" val="31440395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16A4C-A40B-061F-48DE-C6FE19198D5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5E4770-9A04-B7BF-9A50-3805F803FF2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5BC0E60-5F84-2FEF-2B50-F23E0583C48C}"/>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Préciser la recherche </a:t>
            </a:r>
            <a:r>
              <a:rPr lang="fr-FR" sz="1200" dirty="0">
                <a:solidFill>
                  <a:schemeClr val="tx1"/>
                </a:solidFill>
                <a:effectLst/>
                <a:latin typeface="+mn-lt"/>
                <a:ea typeface="Times New Roman" panose="02020603050405020304" pitchFamily="18" charset="0"/>
              </a:rPr>
              <a:t>: « Qu’est-ce que vous conseilleriez à Aristobule en grammaire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Lorsqu’on peut remplacer le verbe par un groupe du nom (</a:t>
            </a:r>
            <a:r>
              <a:rPr lang="fr-FR" sz="1200" i="1" dirty="0">
                <a:solidFill>
                  <a:schemeClr val="tx1"/>
                </a:solidFill>
                <a:effectLst/>
                <a:latin typeface="+mn-lt"/>
                <a:ea typeface="Times New Roman" panose="02020603050405020304" pitchFamily="18" charset="0"/>
              </a:rPr>
              <a:t>rêver</a:t>
            </a:r>
            <a:r>
              <a:rPr lang="fr-FR" sz="1200" dirty="0">
                <a:solidFill>
                  <a:schemeClr val="tx1"/>
                </a:solidFill>
                <a:effectLst/>
                <a:latin typeface="+mn-lt"/>
                <a:ea typeface="Times New Roman" panose="02020603050405020304" pitchFamily="18" charset="0"/>
              </a:rPr>
              <a:t> par </a:t>
            </a:r>
            <a:r>
              <a:rPr lang="fr-FR" sz="1200" i="1" dirty="0">
                <a:solidFill>
                  <a:schemeClr val="tx1"/>
                </a:solidFill>
                <a:effectLst/>
                <a:latin typeface="+mn-lt"/>
                <a:ea typeface="Times New Roman" panose="02020603050405020304" pitchFamily="18" charset="0"/>
              </a:rPr>
              <a:t>le rêve</a:t>
            </a:r>
            <a:r>
              <a:rPr lang="fr-FR" sz="1200" dirty="0">
                <a:solidFill>
                  <a:schemeClr val="tx1"/>
                </a:solidFill>
                <a:effectLst/>
                <a:latin typeface="+mn-lt"/>
                <a:ea typeface="Times New Roman" panose="02020603050405020304" pitchFamily="18" charset="0"/>
              </a:rPr>
              <a:t>), le verbe est à l’infinitif.</a:t>
            </a:r>
          </a:p>
          <a:p>
            <a:r>
              <a:rPr lang="fr-FR" sz="1200" dirty="0">
                <a:solidFill>
                  <a:schemeClr val="tx1"/>
                </a:solidFill>
                <a:effectLst/>
                <a:latin typeface="+mn-lt"/>
                <a:ea typeface="Times New Roman" panose="02020603050405020304" pitchFamily="18" charset="0"/>
              </a:rPr>
              <a:t>- Lorsqu’on a </a:t>
            </a:r>
            <a:r>
              <a:rPr lang="fr-FR" sz="1200" i="1" dirty="0">
                <a:solidFill>
                  <a:schemeClr val="tx1"/>
                </a:solidFill>
                <a:effectLst/>
                <a:latin typeface="+mn-lt"/>
                <a:ea typeface="Times New Roman" panose="02020603050405020304" pitchFamily="18" charset="0"/>
              </a:rPr>
              <a:t>j’ai vu</a:t>
            </a:r>
            <a:r>
              <a:rPr lang="fr-FR" sz="1200" dirty="0">
                <a:solidFill>
                  <a:schemeClr val="tx1"/>
                </a:solidFill>
                <a:effectLst/>
                <a:latin typeface="+mn-lt"/>
                <a:ea typeface="Times New Roman" panose="02020603050405020304" pitchFamily="18" charset="0"/>
              </a:rPr>
              <a:t>… qqn ou qqch... verbe…, alors le verbe est à l’infinitif.</a:t>
            </a:r>
          </a:p>
          <a:p>
            <a:r>
              <a:rPr lang="fr-FR" sz="1200" dirty="0">
                <a:solidFill>
                  <a:schemeClr val="tx1"/>
                </a:solidFill>
                <a:effectLst/>
                <a:latin typeface="+mn-lt"/>
                <a:ea typeface="Times New Roman" panose="02020603050405020304" pitchFamily="18" charset="0"/>
              </a:rPr>
              <a:t>- Lorsqu’on tombe sur un mot qui ressemble aussi bien à un verbe qu’à un adjectif, il faut chercher à savoir si c’est l’un ou l’autre. Si c’est un adjectif (dit comment est la chose désignée par le nom), il prend un </a:t>
            </a:r>
            <a:r>
              <a:rPr lang="fr-FR" sz="1200" i="1" dirty="0">
                <a:solidFill>
                  <a:schemeClr val="tx1"/>
                </a:solidFill>
                <a:effectLst/>
                <a:latin typeface="+mn-lt"/>
                <a:ea typeface="Times New Roman" panose="02020603050405020304" pitchFamily="18" charset="0"/>
              </a:rPr>
              <a:t>-</a:t>
            </a:r>
            <a:r>
              <a:rPr lang="fr-FR" sz="1200" i="1" dirty="0" err="1">
                <a:solidFill>
                  <a:schemeClr val="tx1"/>
                </a:solidFill>
                <a:effectLst/>
                <a:latin typeface="+mn-lt"/>
                <a:ea typeface="Times New Roman" panose="02020603050405020304" pitchFamily="18" charset="0"/>
              </a:rPr>
              <a:t>é</a:t>
            </a:r>
            <a:r>
              <a:rPr lang="fr-FR" sz="1200" dirty="0">
                <a:solidFill>
                  <a:schemeClr val="tx1"/>
                </a:solidFill>
                <a:effectLst/>
                <a:latin typeface="+mn-lt"/>
                <a:ea typeface="Times New Roman" panose="02020603050405020304" pitchFamily="18" charset="0"/>
              </a:rPr>
              <a:t>.  Si c’est un verbe, il prend soit </a:t>
            </a:r>
            <a:r>
              <a:rPr lang="fr-FR" sz="1200" i="1" dirty="0">
                <a:solidFill>
                  <a:schemeClr val="tx1"/>
                </a:solidFill>
                <a:effectLst/>
                <a:latin typeface="+mn-lt"/>
                <a:ea typeface="Times New Roman" panose="02020603050405020304" pitchFamily="18" charset="0"/>
              </a:rPr>
              <a:t>-er</a:t>
            </a:r>
            <a:r>
              <a:rPr lang="fr-FR" sz="1200" dirty="0">
                <a:solidFill>
                  <a:schemeClr val="tx1"/>
                </a:solidFill>
                <a:effectLst/>
                <a:latin typeface="+mn-lt"/>
                <a:ea typeface="Times New Roman" panose="02020603050405020304" pitchFamily="18" charset="0"/>
              </a:rPr>
              <a:t> (infinitif), soit </a:t>
            </a:r>
            <a:r>
              <a:rPr lang="fr-FR" sz="1200" i="1" dirty="0">
                <a:solidFill>
                  <a:schemeClr val="tx1"/>
                </a:solidFill>
                <a:effectLst/>
                <a:latin typeface="+mn-lt"/>
                <a:ea typeface="Times New Roman" panose="02020603050405020304" pitchFamily="18" charset="0"/>
              </a:rPr>
              <a:t>-</a:t>
            </a:r>
            <a:r>
              <a:rPr lang="fr-FR" sz="1200" i="1" dirty="0" err="1">
                <a:solidFill>
                  <a:schemeClr val="tx1"/>
                </a:solidFill>
                <a:effectLst/>
                <a:latin typeface="+mn-lt"/>
                <a:ea typeface="Times New Roman" panose="02020603050405020304" pitchFamily="18" charset="0"/>
              </a:rPr>
              <a:t>é</a:t>
            </a:r>
            <a:r>
              <a:rPr lang="fr-FR" sz="1200" dirty="0">
                <a:solidFill>
                  <a:schemeClr val="tx1"/>
                </a:solidFill>
                <a:effectLst/>
                <a:latin typeface="+mn-lt"/>
                <a:ea typeface="Times New Roman" panose="02020603050405020304" pitchFamily="18" charset="0"/>
              </a:rPr>
              <a:t> (participe passé dans un passé composé).</a:t>
            </a:r>
          </a:p>
          <a:p>
            <a:r>
              <a:rPr lang="fr-FR" sz="1200" dirty="0">
                <a:solidFill>
                  <a:schemeClr val="tx1"/>
                </a:solidFill>
                <a:effectLst/>
                <a:latin typeface="+mn-lt"/>
                <a:ea typeface="Times New Roman" panose="02020603050405020304" pitchFamily="18" charset="0"/>
              </a:rPr>
              <a:t>- Pour la fin des noms, on peut s’aider des mots de la même famille (</a:t>
            </a:r>
            <a:r>
              <a:rPr lang="fr-FR" sz="1200" i="1" dirty="0">
                <a:solidFill>
                  <a:schemeClr val="tx1"/>
                </a:solidFill>
                <a:effectLst/>
                <a:latin typeface="+mn-lt"/>
                <a:ea typeface="Times New Roman" panose="02020603050405020304" pitchFamily="18" charset="0"/>
              </a:rPr>
              <a:t>un sorcier</a:t>
            </a:r>
            <a:r>
              <a:rPr lang="fr-FR" sz="1200" dirty="0">
                <a:solidFill>
                  <a:schemeClr val="tx1"/>
                </a:solidFill>
                <a:effectLst/>
                <a:latin typeface="+mn-lt"/>
                <a:ea typeface="Times New Roman" panose="02020603050405020304" pitchFamily="18" charset="0"/>
              </a:rPr>
              <a:t> car </a:t>
            </a:r>
            <a:r>
              <a:rPr lang="fr-FR" sz="1200" i="1" dirty="0">
                <a:solidFill>
                  <a:schemeClr val="tx1"/>
                </a:solidFill>
                <a:effectLst/>
                <a:latin typeface="+mn-lt"/>
                <a:ea typeface="Times New Roman" panose="02020603050405020304" pitchFamily="18" charset="0"/>
              </a:rPr>
              <a:t>une sorcière, un panier </a:t>
            </a:r>
            <a:r>
              <a:rPr lang="fr-FR" sz="1200" i="0" dirty="0">
                <a:solidFill>
                  <a:schemeClr val="tx1"/>
                </a:solidFill>
                <a:effectLst/>
                <a:latin typeface="+mn-lt"/>
                <a:ea typeface="Times New Roman" panose="02020603050405020304" pitchFamily="18" charset="0"/>
              </a:rPr>
              <a:t>car</a:t>
            </a:r>
            <a:r>
              <a:rPr lang="fr-FR" sz="1200" i="1" dirty="0">
                <a:solidFill>
                  <a:schemeClr val="tx1"/>
                </a:solidFill>
                <a:effectLst/>
                <a:latin typeface="+mn-lt"/>
                <a:ea typeface="Times New Roman" panose="02020603050405020304" pitchFamily="18" charset="0"/>
              </a:rPr>
              <a:t> la panière</a:t>
            </a:r>
            <a:r>
              <a:rPr lang="fr-FR" sz="1200" dirty="0">
                <a:solidFill>
                  <a:schemeClr val="tx1"/>
                </a:solidFill>
                <a:effectLst/>
                <a:latin typeface="+mn-lt"/>
                <a:ea typeface="Times New Roman" panose="02020603050405020304" pitchFamily="18" charset="0"/>
              </a:rPr>
              <a:t>).</a:t>
            </a:r>
          </a:p>
          <a:p>
            <a:pPr marL="285750" indent="-285750">
              <a:buFontTx/>
              <a:buChar char="-"/>
            </a:pPr>
            <a:endParaRPr lang="fr-FR" sz="1800" u="none"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32D3FFA7-FB64-FBCB-6827-78E875265721}"/>
              </a:ext>
            </a:extLst>
          </p:cNvPr>
          <p:cNvSpPr>
            <a:spLocks noGrp="1"/>
          </p:cNvSpPr>
          <p:nvPr>
            <p:ph type="sldNum" sz="quarter" idx="5"/>
          </p:nvPr>
        </p:nvSpPr>
        <p:spPr/>
        <p:txBody>
          <a:bodyPr/>
          <a:lstStyle/>
          <a:p>
            <a:fld id="{CCCA88E0-613B-8D4C-B0F0-6319101FEB23}" type="slidenum">
              <a:rPr lang="fr-FR" smtClean="0"/>
              <a:t>17</a:t>
            </a:fld>
            <a:endParaRPr lang="fr-FR"/>
          </a:p>
        </p:txBody>
      </p:sp>
    </p:spTree>
    <p:extLst>
      <p:ext uri="{BB962C8B-B14F-4D97-AF65-F5344CB8AC3E}">
        <p14:creationId xmlns:p14="http://schemas.microsoft.com/office/powerpoint/2010/main" val="3742705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Demander</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 « D’après vous, qu</a:t>
            </a:r>
            <a:r>
              <a:rPr lang="fr-FR" sz="1200" b="0" dirty="0">
                <a:solidFill>
                  <a:schemeClr val="tx1"/>
                </a:solidFill>
                <a:effectLst/>
                <a:latin typeface="+mn-lt"/>
                <a:ea typeface="Times New Roman" panose="02020603050405020304" pitchFamily="18" charset="0"/>
              </a:rPr>
              <a:t>elle </a:t>
            </a:r>
            <a:r>
              <a:rPr lang="fr-FR" sz="1200" dirty="0">
                <a:solidFill>
                  <a:schemeClr val="tx1"/>
                </a:solidFill>
                <a:effectLst/>
                <a:latin typeface="+mn-lt"/>
                <a:ea typeface="Times New Roman" panose="02020603050405020304" pitchFamily="18" charset="0"/>
              </a:rPr>
              <a:t>est l’aide apportée dans cette aide grammaticale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ea typeface="Times New Roman" panose="02020603050405020304" pitchFamily="18" charset="0"/>
              </a:rPr>
              <a:t>C’est pour rappeler ce à quoi il faut penser :</a:t>
            </a:r>
          </a:p>
          <a:p>
            <a:r>
              <a:rPr lang="fr-FR" sz="1200" dirty="0">
                <a:solidFill>
                  <a:schemeClr val="tx1"/>
                </a:solidFill>
                <a:effectLst/>
                <a:latin typeface="+mn-lt"/>
                <a:ea typeface="Times New Roman" panose="02020603050405020304" pitchFamily="18" charset="0"/>
              </a:rPr>
              <a:t>- faire la différence entre l’infinitif et le participe passé</a:t>
            </a:r>
          </a:p>
          <a:p>
            <a:r>
              <a:rPr lang="fr-FR" sz="1200" dirty="0">
                <a:solidFill>
                  <a:schemeClr val="tx1"/>
                </a:solidFill>
                <a:effectLst/>
                <a:latin typeface="+mn-lt"/>
                <a:ea typeface="Times New Roman" panose="02020603050405020304" pitchFamily="18" charset="0"/>
              </a:rPr>
              <a:t>- chercher la famille de mots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18</a:t>
            </a:fld>
            <a:endParaRPr lang="fr-FR"/>
          </a:p>
        </p:txBody>
      </p:sp>
    </p:spTree>
    <p:extLst>
      <p:ext uri="{BB962C8B-B14F-4D97-AF65-F5344CB8AC3E}">
        <p14:creationId xmlns:p14="http://schemas.microsoft.com/office/powerpoint/2010/main" val="496354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A6492-B7B8-436F-2FF9-5C71D1E9B1C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B9B5C38-FFC6-EB44-ED21-C0A400ADF91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992C088-8DB9-32A4-4A9A-62276022FD8E}"/>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highlight>
                  <a:srgbClr val="D3D3D3"/>
                </a:highlight>
                <a:latin typeface="+mn-lt"/>
                <a:ea typeface="Times New Roman" panose="02020603050405020304" pitchFamily="18" charset="0"/>
              </a:rPr>
              <a:t>PHASE 2</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Relire son texte et le réécrire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Rendre </a:t>
            </a:r>
            <a:r>
              <a:rPr lang="fr-FR" sz="1200" dirty="0">
                <a:solidFill>
                  <a:schemeClr val="tx1"/>
                </a:solidFill>
                <a:effectLst/>
                <a:latin typeface="+mn-lt"/>
                <a:ea typeface="Calibri" panose="020F0502020204030204" pitchFamily="34" charset="0"/>
                <a:cs typeface="Arial" panose="020B0604020202020204" pitchFamily="34" charset="0"/>
              </a:rPr>
              <a:t>les textes corrigés et annotés. </a:t>
            </a:r>
          </a:p>
          <a:p>
            <a:pPr marL="0" lvl="0" indent="0">
              <a:lnSpc>
                <a:spcPct val="107000"/>
              </a:lnSpc>
              <a:buClr>
                <a:srgbClr val="2EAC68"/>
              </a:buClr>
              <a:buFont typeface="Wingdings 3" panose="05040102010807070707" pitchFamily="18" charset="2"/>
              <a:buNone/>
            </a:pPr>
            <a:r>
              <a:rPr lang="fr-FR" sz="1200" dirty="0">
                <a:solidFill>
                  <a:schemeClr val="tx1"/>
                </a:solidFill>
                <a:effectLst/>
                <a:latin typeface="+mn-lt"/>
                <a:ea typeface="Calibri" panose="020F0502020204030204" pitchFamily="34" charset="0"/>
                <a:cs typeface="Arial" panose="020B0604020202020204" pitchFamily="34" charset="0"/>
              </a:rPr>
              <a:t>    À noter : les erreurs que l’élève doit corriger seul ont été entourées.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latin typeface="+mn-lt"/>
                <a:ea typeface="Times New Roman" panose="02020603050405020304" pitchFamily="18" charset="0"/>
              </a:rPr>
              <a:t>Engager</a:t>
            </a:r>
            <a:r>
              <a:rPr lang="fr-FR" sz="1200" dirty="0">
                <a:solidFill>
                  <a:schemeClr val="tx1"/>
                </a:solidFill>
                <a:effectLst/>
                <a:latin typeface="+mn-lt"/>
                <a:ea typeface="Times New Roman" panose="02020603050405020304" pitchFamily="18" charset="0"/>
              </a:rPr>
              <a:t> les élèves à reprendre les mots qui ont été signalés.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00ACBA88-6A4B-6A13-0B78-47A983CBC15F}"/>
              </a:ext>
            </a:extLst>
          </p:cNvPr>
          <p:cNvSpPr>
            <a:spLocks noGrp="1"/>
          </p:cNvSpPr>
          <p:nvPr>
            <p:ph type="sldNum" sz="quarter" idx="5"/>
          </p:nvPr>
        </p:nvSpPr>
        <p:spPr/>
        <p:txBody>
          <a:bodyPr/>
          <a:lstStyle/>
          <a:p>
            <a:fld id="{CCCA88E0-613B-8D4C-B0F0-6319101FEB23}" type="slidenum">
              <a:rPr lang="fr-FR" smtClean="0"/>
              <a:t>19</a:t>
            </a:fld>
            <a:endParaRPr lang="fr-FR"/>
          </a:p>
        </p:txBody>
      </p:sp>
    </p:spTree>
    <p:extLst>
      <p:ext uri="{BB962C8B-B14F-4D97-AF65-F5344CB8AC3E}">
        <p14:creationId xmlns:p14="http://schemas.microsoft.com/office/powerpoint/2010/main" val="3575344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Arial" panose="020B0604020202020204" pitchFamily="34" charset="0"/>
              </a:rPr>
              <a:t>Prolongements possibles</a:t>
            </a:r>
          </a:p>
          <a:p>
            <a:endParaRPr lang="fr-FR" sz="1200" b="1" i="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0" dirty="0">
                <a:solidFill>
                  <a:srgbClr val="000000"/>
                </a:solidFill>
                <a:effectLst/>
                <a:latin typeface="Times New Roman" panose="02020603050405020304" pitchFamily="18" charset="0"/>
                <a:ea typeface="Times New Roman" panose="02020603050405020304" pitchFamily="18" charset="0"/>
              </a:rPr>
              <a:t>- Les élèves peuvent réécrire des passages de leur texte pour l’améliorer.</a:t>
            </a:r>
            <a:endParaRPr lang="fr-FR" sz="1200" b="1" i="0" dirty="0">
              <a:solidFill>
                <a:schemeClr val="tx1"/>
              </a:solidFill>
              <a:effectLst/>
              <a:latin typeface="+mn-lt"/>
              <a:ea typeface="Calibri" panose="020F0502020204030204" pitchFamily="34" charset="0"/>
              <a:cs typeface="Arial" panose="020B0604020202020204" pitchFamily="34" charset="0"/>
            </a:endParaRP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élèves s’entrainent à lire leur texte à voix haute. La classe commente ce qui est réussi.</a:t>
            </a: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textes de la classe sont rassemblés dans un classeur mis à disposition pour être lus par d’autres élèves.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20</a:t>
            </a:fld>
            <a:endParaRPr lang="fr-FR"/>
          </a:p>
        </p:txBody>
      </p:sp>
    </p:spTree>
    <p:extLst>
      <p:ext uri="{BB962C8B-B14F-4D97-AF65-F5344CB8AC3E}">
        <p14:creationId xmlns:p14="http://schemas.microsoft.com/office/powerpoint/2010/main" val="915819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98277-4D0E-4F29-17D3-E0DC072CDF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AEE59EA-6BD8-627D-F41E-899959014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57B4232-BB6D-6323-63CB-DA9849D16D7A}"/>
              </a:ext>
            </a:extLst>
          </p:cNvPr>
          <p:cNvSpPr>
            <a:spLocks noGrp="1"/>
          </p:cNvSpPr>
          <p:nvPr>
            <p:ph type="dt" sz="half" idx="10"/>
          </p:nvPr>
        </p:nvSpPr>
        <p:spPr/>
        <p:txBody>
          <a:bodyPr/>
          <a:lstStyle/>
          <a:p>
            <a:fld id="{47A4F2FC-9F6D-7C4A-81D5-465266D8D53C}" type="datetimeFigureOut">
              <a:rPr lang="fr-FR" smtClean="0"/>
              <a:t>01/09/2025</a:t>
            </a:fld>
            <a:endParaRPr lang="fr-FR"/>
          </a:p>
        </p:txBody>
      </p:sp>
      <p:sp>
        <p:nvSpPr>
          <p:cNvPr id="5" name="Espace réservé du pied de page 4">
            <a:extLst>
              <a:ext uri="{FF2B5EF4-FFF2-40B4-BE49-F238E27FC236}">
                <a16:creationId xmlns:a16="http://schemas.microsoft.com/office/drawing/2014/main" id="{D450454D-F8A1-B0C0-DC34-126F339B4A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F19BFF-57DE-7FE3-2E5B-1348FDCCCB0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61063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C8143-9D90-D307-6112-5C0E0FF9E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EBFD38-C04A-06A9-74FD-BD42310C0E2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0EF7E4-C910-89BA-EEDB-759D9B289670}"/>
              </a:ext>
            </a:extLst>
          </p:cNvPr>
          <p:cNvSpPr>
            <a:spLocks noGrp="1"/>
          </p:cNvSpPr>
          <p:nvPr>
            <p:ph type="dt" sz="half" idx="10"/>
          </p:nvPr>
        </p:nvSpPr>
        <p:spPr/>
        <p:txBody>
          <a:bodyPr/>
          <a:lstStyle/>
          <a:p>
            <a:fld id="{47A4F2FC-9F6D-7C4A-81D5-465266D8D53C}" type="datetimeFigureOut">
              <a:rPr lang="fr-FR" smtClean="0"/>
              <a:t>01/09/2025</a:t>
            </a:fld>
            <a:endParaRPr lang="fr-FR"/>
          </a:p>
        </p:txBody>
      </p:sp>
      <p:sp>
        <p:nvSpPr>
          <p:cNvPr id="5" name="Espace réservé du pied de page 4">
            <a:extLst>
              <a:ext uri="{FF2B5EF4-FFF2-40B4-BE49-F238E27FC236}">
                <a16:creationId xmlns:a16="http://schemas.microsoft.com/office/drawing/2014/main" id="{A0157662-22A4-34BC-888A-59C43645EF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9C61A-7809-EEB1-C46F-D1282D6992AD}"/>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19931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C4894-92E7-1952-262F-B4AF8EA650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7300F1-208C-B0A2-56EF-5D247A8255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0FE104F-7BAB-634D-B369-4494C9BFB8FB}"/>
              </a:ext>
            </a:extLst>
          </p:cNvPr>
          <p:cNvSpPr>
            <a:spLocks noGrp="1"/>
          </p:cNvSpPr>
          <p:nvPr>
            <p:ph type="dt" sz="half" idx="10"/>
          </p:nvPr>
        </p:nvSpPr>
        <p:spPr/>
        <p:txBody>
          <a:bodyPr/>
          <a:lstStyle/>
          <a:p>
            <a:fld id="{47A4F2FC-9F6D-7C4A-81D5-465266D8D53C}" type="datetimeFigureOut">
              <a:rPr lang="fr-FR" smtClean="0"/>
              <a:t>01/09/2025</a:t>
            </a:fld>
            <a:endParaRPr lang="fr-FR"/>
          </a:p>
        </p:txBody>
      </p:sp>
      <p:sp>
        <p:nvSpPr>
          <p:cNvPr id="5" name="Espace réservé du pied de page 4">
            <a:extLst>
              <a:ext uri="{FF2B5EF4-FFF2-40B4-BE49-F238E27FC236}">
                <a16:creationId xmlns:a16="http://schemas.microsoft.com/office/drawing/2014/main" id="{0BB3459A-7C16-2852-7040-50F93C5AEB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9F73AA-7A0C-46BC-F27A-2553A1511841}"/>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26713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8D3AC-3619-63F6-DDD0-75034359066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C8A9219-AC73-7286-B7D6-740AAB75BDB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3C3926-B2CC-2CA7-90D5-F652266140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CFA026-7A9E-5AF7-1A6D-151B9175441F}"/>
              </a:ext>
            </a:extLst>
          </p:cNvPr>
          <p:cNvSpPr>
            <a:spLocks noGrp="1"/>
          </p:cNvSpPr>
          <p:nvPr>
            <p:ph type="dt" sz="half" idx="10"/>
          </p:nvPr>
        </p:nvSpPr>
        <p:spPr/>
        <p:txBody>
          <a:bodyPr/>
          <a:lstStyle/>
          <a:p>
            <a:fld id="{47A4F2FC-9F6D-7C4A-81D5-465266D8D53C}" type="datetimeFigureOut">
              <a:rPr lang="fr-FR" smtClean="0"/>
              <a:t>01/09/2025</a:t>
            </a:fld>
            <a:endParaRPr lang="fr-FR"/>
          </a:p>
        </p:txBody>
      </p:sp>
      <p:sp>
        <p:nvSpPr>
          <p:cNvPr id="6" name="Espace réservé du pied de page 5">
            <a:extLst>
              <a:ext uri="{FF2B5EF4-FFF2-40B4-BE49-F238E27FC236}">
                <a16:creationId xmlns:a16="http://schemas.microsoft.com/office/drawing/2014/main" id="{8EF1179D-42DE-96C7-FE20-A5D070E4D7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12672A-F85B-B219-BF5C-190773EA1A4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43857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3D95E-D100-DEB8-DBDD-780C182DE9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999453-C5C8-127E-D720-31F330A136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06D254E-1391-1B83-9934-2C9DAFEC99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955DAD1-FB7A-444B-A41A-24B19C3C2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EACEC13-E603-6B44-591E-70D80FFFF9D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6BDECA-F7D1-CD6F-70BE-07CD9B244BA1}"/>
              </a:ext>
            </a:extLst>
          </p:cNvPr>
          <p:cNvSpPr>
            <a:spLocks noGrp="1"/>
          </p:cNvSpPr>
          <p:nvPr>
            <p:ph type="dt" sz="half" idx="10"/>
          </p:nvPr>
        </p:nvSpPr>
        <p:spPr/>
        <p:txBody>
          <a:bodyPr/>
          <a:lstStyle/>
          <a:p>
            <a:fld id="{47A4F2FC-9F6D-7C4A-81D5-465266D8D53C}" type="datetimeFigureOut">
              <a:rPr lang="fr-FR" smtClean="0"/>
              <a:t>01/09/2025</a:t>
            </a:fld>
            <a:endParaRPr lang="fr-FR"/>
          </a:p>
        </p:txBody>
      </p:sp>
      <p:sp>
        <p:nvSpPr>
          <p:cNvPr id="8" name="Espace réservé du pied de page 7">
            <a:extLst>
              <a:ext uri="{FF2B5EF4-FFF2-40B4-BE49-F238E27FC236}">
                <a16:creationId xmlns:a16="http://schemas.microsoft.com/office/drawing/2014/main" id="{4FD884C4-3900-F226-6FC8-E4906D753A0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54ADB15-7874-AF6D-CCF7-1A81E678F8AE}"/>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3559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9B8A8-DF92-788F-BB77-10F4294058D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E7D4991-2845-A457-724E-992187E850BE}"/>
              </a:ext>
            </a:extLst>
          </p:cNvPr>
          <p:cNvSpPr>
            <a:spLocks noGrp="1"/>
          </p:cNvSpPr>
          <p:nvPr>
            <p:ph type="dt" sz="half" idx="10"/>
          </p:nvPr>
        </p:nvSpPr>
        <p:spPr/>
        <p:txBody>
          <a:bodyPr/>
          <a:lstStyle/>
          <a:p>
            <a:fld id="{47A4F2FC-9F6D-7C4A-81D5-465266D8D53C}" type="datetimeFigureOut">
              <a:rPr lang="fr-FR" smtClean="0"/>
              <a:t>01/09/2025</a:t>
            </a:fld>
            <a:endParaRPr lang="fr-FR"/>
          </a:p>
        </p:txBody>
      </p:sp>
      <p:sp>
        <p:nvSpPr>
          <p:cNvPr id="4" name="Espace réservé du pied de page 3">
            <a:extLst>
              <a:ext uri="{FF2B5EF4-FFF2-40B4-BE49-F238E27FC236}">
                <a16:creationId xmlns:a16="http://schemas.microsoft.com/office/drawing/2014/main" id="{6361229F-6743-3BF4-F075-38D9F44E6E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9DCFDE2-4F8E-63BE-DE9F-FFCFB68B94A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88269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14582-6BBD-E559-225A-BC416B2DB8D9}"/>
              </a:ext>
            </a:extLst>
          </p:cNvPr>
          <p:cNvSpPr>
            <a:spLocks noGrp="1"/>
          </p:cNvSpPr>
          <p:nvPr>
            <p:ph type="dt" sz="half" idx="10"/>
          </p:nvPr>
        </p:nvSpPr>
        <p:spPr/>
        <p:txBody>
          <a:bodyPr/>
          <a:lstStyle/>
          <a:p>
            <a:fld id="{47A4F2FC-9F6D-7C4A-81D5-465266D8D53C}" type="datetimeFigureOut">
              <a:rPr lang="fr-FR" smtClean="0"/>
              <a:t>01/09/2025</a:t>
            </a:fld>
            <a:endParaRPr lang="fr-FR"/>
          </a:p>
        </p:txBody>
      </p:sp>
      <p:sp>
        <p:nvSpPr>
          <p:cNvPr id="3" name="Espace réservé du pied de page 2">
            <a:extLst>
              <a:ext uri="{FF2B5EF4-FFF2-40B4-BE49-F238E27FC236}">
                <a16:creationId xmlns:a16="http://schemas.microsoft.com/office/drawing/2014/main" id="{6FCECB09-A8DC-2FC4-B75F-EF76B07526E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B3BCCD-9A31-76C0-6A17-525E9F038D14}"/>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49537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9B609-4750-EA2C-4392-7EDDA81E7E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D769B-1A00-FB1B-26EF-26CB2D6B7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D0BB0E-DDCA-91E5-6EDC-3430DD6C9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282112-FD4B-9510-0F99-47959A9D4728}"/>
              </a:ext>
            </a:extLst>
          </p:cNvPr>
          <p:cNvSpPr>
            <a:spLocks noGrp="1"/>
          </p:cNvSpPr>
          <p:nvPr>
            <p:ph type="dt" sz="half" idx="10"/>
          </p:nvPr>
        </p:nvSpPr>
        <p:spPr/>
        <p:txBody>
          <a:bodyPr/>
          <a:lstStyle/>
          <a:p>
            <a:fld id="{47A4F2FC-9F6D-7C4A-81D5-465266D8D53C}" type="datetimeFigureOut">
              <a:rPr lang="fr-FR" smtClean="0"/>
              <a:t>01/09/2025</a:t>
            </a:fld>
            <a:endParaRPr lang="fr-FR"/>
          </a:p>
        </p:txBody>
      </p:sp>
      <p:sp>
        <p:nvSpPr>
          <p:cNvPr id="6" name="Espace réservé du pied de page 5">
            <a:extLst>
              <a:ext uri="{FF2B5EF4-FFF2-40B4-BE49-F238E27FC236}">
                <a16:creationId xmlns:a16="http://schemas.microsoft.com/office/drawing/2014/main" id="{83594FF7-4E21-C9F4-01CB-F77CEDFC52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9AB9A2D-B580-8DE7-5AB1-C0029F6994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021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505C9-0656-0EF5-2E6A-AAAFDD4539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5792C1F-EAB0-9F46-430C-463FBD07E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3E59035-06B0-8693-EB54-3B61A83343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990A6D-3BA6-98AB-ACCE-E5BC14EFEDC6}"/>
              </a:ext>
            </a:extLst>
          </p:cNvPr>
          <p:cNvSpPr>
            <a:spLocks noGrp="1"/>
          </p:cNvSpPr>
          <p:nvPr>
            <p:ph type="dt" sz="half" idx="10"/>
          </p:nvPr>
        </p:nvSpPr>
        <p:spPr/>
        <p:txBody>
          <a:bodyPr/>
          <a:lstStyle/>
          <a:p>
            <a:fld id="{47A4F2FC-9F6D-7C4A-81D5-465266D8D53C}" type="datetimeFigureOut">
              <a:rPr lang="fr-FR" smtClean="0"/>
              <a:t>01/09/2025</a:t>
            </a:fld>
            <a:endParaRPr lang="fr-FR"/>
          </a:p>
        </p:txBody>
      </p:sp>
      <p:sp>
        <p:nvSpPr>
          <p:cNvPr id="6" name="Espace réservé du pied de page 5">
            <a:extLst>
              <a:ext uri="{FF2B5EF4-FFF2-40B4-BE49-F238E27FC236}">
                <a16:creationId xmlns:a16="http://schemas.microsoft.com/office/drawing/2014/main" id="{3405D42B-5169-0942-F467-5E7F0BA06C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854FE3F-C776-3F73-A3F0-B1DFFCE67D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317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FA6DD-CA4D-A1AB-3A7B-5A88939B85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9FCEB6-2778-C8C2-28DE-073193EF6BC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A000C3-311F-827F-27C2-617261257E52}"/>
              </a:ext>
            </a:extLst>
          </p:cNvPr>
          <p:cNvSpPr>
            <a:spLocks noGrp="1"/>
          </p:cNvSpPr>
          <p:nvPr>
            <p:ph type="dt" sz="half" idx="10"/>
          </p:nvPr>
        </p:nvSpPr>
        <p:spPr/>
        <p:txBody>
          <a:bodyPr/>
          <a:lstStyle/>
          <a:p>
            <a:fld id="{47A4F2FC-9F6D-7C4A-81D5-465266D8D53C}" type="datetimeFigureOut">
              <a:rPr lang="fr-FR" smtClean="0"/>
              <a:t>01/09/2025</a:t>
            </a:fld>
            <a:endParaRPr lang="fr-FR"/>
          </a:p>
        </p:txBody>
      </p:sp>
      <p:sp>
        <p:nvSpPr>
          <p:cNvPr id="5" name="Espace réservé du pied de page 4">
            <a:extLst>
              <a:ext uri="{FF2B5EF4-FFF2-40B4-BE49-F238E27FC236}">
                <a16:creationId xmlns:a16="http://schemas.microsoft.com/office/drawing/2014/main" id="{5617E3DF-A06D-DDA7-1B5F-B698A7D801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52B9F09-3042-D905-80FC-CF75951DAECA}"/>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426780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71D934-ACA5-D2BC-3522-CEA0281C133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4EC8E96-8FD6-9D77-B870-322B8F8D45E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BD2717-A10B-4F4A-5777-DB1D3695BCB9}"/>
              </a:ext>
            </a:extLst>
          </p:cNvPr>
          <p:cNvSpPr>
            <a:spLocks noGrp="1"/>
          </p:cNvSpPr>
          <p:nvPr>
            <p:ph type="dt" sz="half" idx="10"/>
          </p:nvPr>
        </p:nvSpPr>
        <p:spPr/>
        <p:txBody>
          <a:bodyPr/>
          <a:lstStyle/>
          <a:p>
            <a:fld id="{47A4F2FC-9F6D-7C4A-81D5-465266D8D53C}" type="datetimeFigureOut">
              <a:rPr lang="fr-FR" smtClean="0"/>
              <a:t>01/09/2025</a:t>
            </a:fld>
            <a:endParaRPr lang="fr-FR"/>
          </a:p>
        </p:txBody>
      </p:sp>
      <p:sp>
        <p:nvSpPr>
          <p:cNvPr id="5" name="Espace réservé du pied de page 4">
            <a:extLst>
              <a:ext uri="{FF2B5EF4-FFF2-40B4-BE49-F238E27FC236}">
                <a16:creationId xmlns:a16="http://schemas.microsoft.com/office/drawing/2014/main" id="{9544A8B6-CF43-E393-380E-24345D4847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000DF-73C1-0B58-DB7C-1503F3A307B7}"/>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00211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3933A0-E2B6-37B6-08A4-BA92B861E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5A9B2A5-1EBA-7AF4-AECB-E4F91FB5CB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82A0FF-1A3C-7DBA-1DC4-9E2817509D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4F2FC-9F6D-7C4A-81D5-465266D8D53C}" type="datetimeFigureOut">
              <a:rPr lang="fr-FR" smtClean="0"/>
              <a:t>01/09/2025</a:t>
            </a:fld>
            <a:endParaRPr lang="fr-FR"/>
          </a:p>
        </p:txBody>
      </p:sp>
      <p:sp>
        <p:nvSpPr>
          <p:cNvPr id="5" name="Espace réservé du pied de page 4">
            <a:extLst>
              <a:ext uri="{FF2B5EF4-FFF2-40B4-BE49-F238E27FC236}">
                <a16:creationId xmlns:a16="http://schemas.microsoft.com/office/drawing/2014/main" id="{2C84736D-3385-A609-C90F-49E45F562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152070-9758-BF76-FFF7-216F2B79C1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E60BA-F6AA-C745-B55D-9AA72D6FA60E}" type="slidenum">
              <a:rPr lang="fr-FR" smtClean="0"/>
              <a:t>‹N°›</a:t>
            </a:fld>
            <a:endParaRPr lang="fr-FR"/>
          </a:p>
        </p:txBody>
      </p:sp>
    </p:spTree>
    <p:extLst>
      <p:ext uri="{BB962C8B-B14F-4D97-AF65-F5344CB8AC3E}">
        <p14:creationId xmlns:p14="http://schemas.microsoft.com/office/powerpoint/2010/main" val="1079745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65939-12AE-AD17-9322-AE44A0360D8B}"/>
              </a:ext>
            </a:extLst>
          </p:cNvPr>
          <p:cNvSpPr>
            <a:spLocks noGrp="1"/>
          </p:cNvSpPr>
          <p:nvPr>
            <p:ph type="ctrTitle"/>
          </p:nvPr>
        </p:nvSpPr>
        <p:spPr>
          <a:xfrm>
            <a:off x="1524000" y="1122362"/>
            <a:ext cx="9144000" cy="2774723"/>
          </a:xfrm>
        </p:spPr>
        <p:txBody>
          <a:bodyPr/>
          <a:lstStyle/>
          <a:p>
            <a:r>
              <a:rPr lang="fr-FR" dirty="0"/>
              <a:t>Des -</a:t>
            </a:r>
            <a:r>
              <a:rPr lang="fr-FR" i="1" dirty="0" err="1"/>
              <a:t>é</a:t>
            </a:r>
            <a:r>
              <a:rPr lang="fr-FR" dirty="0"/>
              <a:t>- de tous </a:t>
            </a:r>
            <a:r>
              <a:rPr lang="fr-FR" dirty="0" err="1"/>
              <a:t>côtés</a:t>
            </a:r>
            <a:r>
              <a:rPr lang="fr-FR" dirty="0"/>
              <a:t> </a:t>
            </a:r>
          </a:p>
        </p:txBody>
      </p:sp>
      <p:sp>
        <p:nvSpPr>
          <p:cNvPr id="3" name="Sous-titre 2">
            <a:extLst>
              <a:ext uri="{FF2B5EF4-FFF2-40B4-BE49-F238E27FC236}">
                <a16:creationId xmlns:a16="http://schemas.microsoft.com/office/drawing/2014/main" id="{AF07FAA0-D4AF-82F8-AF03-FF329C8E0694}"/>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61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DD067E-6A05-09AB-942C-FBB2A44ABDC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ECEDA89-9226-F780-3B00-4A911BB8C464}"/>
              </a:ext>
            </a:extLst>
          </p:cNvPr>
          <p:cNvSpPr>
            <a:spLocks noGrp="1"/>
          </p:cNvSpPr>
          <p:nvPr>
            <p:ph idx="1"/>
          </p:nvPr>
        </p:nvSpPr>
        <p:spPr>
          <a:xfrm>
            <a:off x="1785256" y="1349829"/>
            <a:ext cx="9568543" cy="4827134"/>
          </a:xfrm>
        </p:spPr>
        <p:txBody>
          <a:bodyPr>
            <a:normAutofit/>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J’ai vu René manger des beignets,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Puis tomber en glissant sur son tablier.</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J’ai vu Estelle jeter des galets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Sur une chèvre cachée dans les rosiers.</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J’ai vu Mémé faire des galettes,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Avec du lait et... des chaussettes !</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J’ai vu des poules faire la fête,</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En chantant faux sur une tablette.</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J’ai vu des bêtes très énervées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Courir après un chat déguisé.</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J’ai vu un bébé hérisson pressé</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Mettre des lunettes pour mieux danser.</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Et j’ai pensé, l’air amusé :</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 L’été, c’est parfait pour rigoler ! »</a:t>
            </a:r>
            <a:endParaRPr lang="fr-F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8545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7F380-847C-CD0C-DB74-789BE1FB23E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B0E128-5EF2-E036-80F4-B24FF74D2CF5}"/>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EA13EEFE-2742-F51B-2FAB-B921A813E71A}"/>
              </a:ext>
            </a:extLst>
          </p:cNvPr>
          <p:cNvSpPr>
            <a:spLocks noGrp="1"/>
          </p:cNvSpPr>
          <p:nvPr>
            <p:ph idx="1"/>
          </p:nvPr>
        </p:nvSpPr>
        <p:spPr>
          <a:xfrm>
            <a:off x="1785256" y="1349829"/>
            <a:ext cx="9568543" cy="4827134"/>
          </a:xfrm>
        </p:spPr>
        <p:txBody>
          <a:bodyPr>
            <a:normAutofit/>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J’ai vu René manger des beignets,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Puis tomber en glissant sur son tablier.</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J’ai vu Estelle jeter des galets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Sur une chèvre cachée dans les rosiers.</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103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A2EEA-72AF-B4A5-8647-E6B085516B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F48486D-D0EF-816C-7F37-1315A3CDA26A}"/>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96F238EA-0F5F-AD21-861F-FC9900F15832}"/>
              </a:ext>
            </a:extLst>
          </p:cNvPr>
          <p:cNvSpPr>
            <a:spLocks noGrp="1"/>
          </p:cNvSpPr>
          <p:nvPr>
            <p:ph idx="1"/>
          </p:nvPr>
        </p:nvSpPr>
        <p:spPr>
          <a:xfrm>
            <a:off x="1785256" y="1349829"/>
            <a:ext cx="9568543" cy="4827134"/>
          </a:xfrm>
        </p:spPr>
        <p:txBody>
          <a:bodyPr>
            <a:normAutofit/>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J’ai vu René manger des beignets,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J’ai vu Estelle jeter des galets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2016462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C7A02-F4DA-15C6-B46E-AFE34EAFC4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FAC2ED1-D9B3-A13D-E072-DB416A836459}"/>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4A659AE2-4B54-53A0-64EC-2F0450D05F0C}"/>
              </a:ext>
            </a:extLst>
          </p:cNvPr>
          <p:cNvSpPr>
            <a:spLocks noGrp="1"/>
          </p:cNvSpPr>
          <p:nvPr>
            <p:ph idx="1"/>
          </p:nvPr>
        </p:nvSpPr>
        <p:spPr>
          <a:xfrm>
            <a:off x="1785256" y="1349829"/>
            <a:ext cx="9568543" cy="4827134"/>
          </a:xfrm>
        </p:spPr>
        <p:txBody>
          <a:bodyPr>
            <a:normAutofit/>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J’ai vu René manger des beignets,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Puis tomber en glissant sur son tablier.</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J’ai vu Estelle jeter des galets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Sur une chèvre cachée dans les rosiers.</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J’ai vu Mémé faire des galettes,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Avec du lait et... des chaussettes !</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J’ai vu des poules faire la fête,</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En chantant faux sur une tablette.</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J’ai vu des bêtes très énervées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Courir après un chat déguisé.</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J’ai vu un bébé hérisson pressé</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Mettre des lunettes pour mieux danser.</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Et j’ai pensé, l’air amusé :</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 L’été, c’est parfait pour rigoler ! »</a:t>
            </a:r>
            <a:endParaRPr lang="fr-F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305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D88AC-6A3E-8CC9-2965-5A3C46A6E6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3D5E67-8B69-8F38-3A14-7E97D2368903}"/>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48EEE000-CA9B-65A8-6DFA-6632EDE66FD7}"/>
              </a:ext>
            </a:extLst>
          </p:cNvPr>
          <p:cNvSpPr>
            <a:spLocks noGrp="1"/>
          </p:cNvSpPr>
          <p:nvPr>
            <p:ph idx="1"/>
          </p:nvPr>
        </p:nvSpPr>
        <p:spPr>
          <a:xfrm>
            <a:off x="1785256" y="1349829"/>
            <a:ext cx="9568543" cy="4827134"/>
          </a:xfrm>
        </p:spPr>
        <p:txBody>
          <a:bodyPr>
            <a:normAutofit/>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J’ai vu René manger des beignets,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Puis tomber en glissant sur son tablier.</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J’ai vu Estelle jeter des galets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Sur une chèvre cachée dans les rosiers.</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J’ai vu Mémé faire des galettes,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Avec du lait et... des chaussettes !</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J’ai vu des poules faire la fête,</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En chantant faux sur une tablette.</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J’ai vu des bêtes très énervées</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Courir après un chat déguisé.</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J’ai vu un bébé hérisson pressé</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Mettre des lunettes pour mieux danser.</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Et j’ai pensé, l’air amusé :</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 L’été, c’est parfait pour rigoler ! »</a:t>
            </a:r>
            <a:endParaRPr lang="fr-F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25515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A079B-B846-ED43-A995-8BCA52F536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5698034-7055-66CD-0BED-01D14762A878}"/>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9674E24E-DE9B-7369-03B3-2CDF4E042A16}"/>
              </a:ext>
            </a:extLst>
          </p:cNvPr>
          <p:cNvSpPr>
            <a:spLocks noGrp="1"/>
          </p:cNvSpPr>
          <p:nvPr>
            <p:ph idx="1"/>
          </p:nvPr>
        </p:nvSpPr>
        <p:spPr>
          <a:xfrm>
            <a:off x="1785256" y="929898"/>
            <a:ext cx="9568543" cy="5247065"/>
          </a:xfrm>
        </p:spPr>
        <p:txBody>
          <a:bodyPr>
            <a:normAutofit/>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t>
            </a:r>
            <a:r>
              <a:rPr lang="fr-FR" sz="2000" dirty="0">
                <a:solidFill>
                  <a:srgbClr val="FF0000"/>
                </a:solidFill>
                <a:effectLst/>
                <a:latin typeface="Times New Roman" panose="02020603050405020304" pitchFamily="18" charset="0"/>
                <a:ea typeface="Times New Roman" panose="02020603050405020304" pitchFamily="18" charset="0"/>
              </a:rPr>
              <a:t>ai</a:t>
            </a:r>
            <a:r>
              <a:rPr lang="fr-FR" sz="2000" dirty="0">
                <a:solidFill>
                  <a:srgbClr val="000000"/>
                </a:solidFill>
                <a:effectLst/>
                <a:latin typeface="Times New Roman" panose="02020603050405020304" pitchFamily="18" charset="0"/>
                <a:ea typeface="Times New Roman" panose="02020603050405020304" pitchFamily="18" charset="0"/>
              </a:rPr>
              <a:t> vu Ren</a:t>
            </a:r>
            <a:r>
              <a:rPr lang="fr-FR" sz="2000" dirty="0">
                <a:solidFill>
                  <a:srgbClr val="FF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 mang</a:t>
            </a:r>
            <a:r>
              <a:rPr lang="fr-FR" sz="2000" dirty="0">
                <a:solidFill>
                  <a:srgbClr val="FF0000"/>
                </a:solidFill>
                <a:effectLst/>
                <a:latin typeface="Times New Roman" panose="02020603050405020304" pitchFamily="18" charset="0"/>
                <a:ea typeface="Times New Roman" panose="02020603050405020304" pitchFamily="18" charset="0"/>
              </a:rPr>
              <a:t>er</a:t>
            </a:r>
            <a:r>
              <a:rPr lang="fr-FR" sz="2000" dirty="0">
                <a:solidFill>
                  <a:srgbClr val="000000"/>
                </a:solidFill>
                <a:effectLst/>
                <a:latin typeface="Times New Roman" panose="02020603050405020304" pitchFamily="18" charset="0"/>
                <a:ea typeface="Times New Roman" panose="02020603050405020304" pitchFamily="18" charset="0"/>
              </a:rPr>
              <a:t> d</a:t>
            </a:r>
            <a:r>
              <a:rPr lang="fr-FR" sz="2000" dirty="0">
                <a:solidFill>
                  <a:srgbClr val="FF0000"/>
                </a:solidFill>
                <a:effectLst/>
                <a:latin typeface="Times New Roman" panose="02020603050405020304" pitchFamily="18" charset="0"/>
                <a:ea typeface="Times New Roman" panose="02020603050405020304" pitchFamily="18" charset="0"/>
              </a:rPr>
              <a:t>es</a:t>
            </a:r>
            <a:r>
              <a:rPr lang="fr-FR" sz="2000" dirty="0">
                <a:solidFill>
                  <a:srgbClr val="000000"/>
                </a:solidFill>
                <a:effectLst/>
                <a:latin typeface="Times New Roman" panose="02020603050405020304" pitchFamily="18" charset="0"/>
                <a:ea typeface="Times New Roman" panose="02020603050405020304" pitchFamily="18" charset="0"/>
              </a:rPr>
              <a:t> beignets,				5</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Puis tomb</a:t>
            </a:r>
            <a:r>
              <a:rPr lang="fr-FR" sz="2000" dirty="0">
                <a:solidFill>
                  <a:srgbClr val="FF0000"/>
                </a:solidFill>
                <a:effectLst/>
                <a:latin typeface="Times New Roman" panose="02020603050405020304" pitchFamily="18" charset="0"/>
                <a:ea typeface="Times New Roman" panose="02020603050405020304" pitchFamily="18" charset="0"/>
              </a:rPr>
              <a:t>er</a:t>
            </a:r>
            <a:r>
              <a:rPr lang="fr-FR" sz="2000" dirty="0">
                <a:solidFill>
                  <a:srgbClr val="000000"/>
                </a:solidFill>
                <a:effectLst/>
                <a:latin typeface="Times New Roman" panose="02020603050405020304" pitchFamily="18" charset="0"/>
                <a:ea typeface="Times New Roman" panose="02020603050405020304" pitchFamily="18" charset="0"/>
              </a:rPr>
              <a:t> en glissant sur son tabli</a:t>
            </a:r>
            <a:r>
              <a:rPr lang="fr-FR" sz="2000" dirty="0">
                <a:solidFill>
                  <a:srgbClr val="FF0000"/>
                </a:solidFill>
                <a:effectLst/>
                <a:latin typeface="Times New Roman" panose="02020603050405020304" pitchFamily="18" charset="0"/>
                <a:ea typeface="Times New Roman" panose="02020603050405020304" pitchFamily="18" charset="0"/>
              </a:rPr>
              <a:t>er</a:t>
            </a:r>
            <a:r>
              <a:rPr lang="fr-FR" sz="2000" dirty="0">
                <a:solidFill>
                  <a:srgbClr val="000000"/>
                </a:solidFill>
                <a:effectLst/>
                <a:latin typeface="Times New Roman" panose="02020603050405020304" pitchFamily="18" charset="0"/>
                <a:ea typeface="Times New Roman" panose="02020603050405020304" pitchFamily="18" charset="0"/>
              </a:rPr>
              <a:t>.			2</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t>
            </a:r>
            <a:r>
              <a:rPr lang="fr-FR" sz="2000" dirty="0">
                <a:solidFill>
                  <a:srgbClr val="FF0000"/>
                </a:solidFill>
                <a:effectLst/>
                <a:latin typeface="Times New Roman" panose="02020603050405020304" pitchFamily="18" charset="0"/>
                <a:ea typeface="Times New Roman" panose="02020603050405020304" pitchFamily="18" charset="0"/>
              </a:rPr>
              <a:t>ai</a:t>
            </a:r>
            <a:r>
              <a:rPr lang="fr-FR" sz="2000" dirty="0">
                <a:solidFill>
                  <a:srgbClr val="000000"/>
                </a:solidFill>
                <a:effectLst/>
                <a:latin typeface="Times New Roman" panose="02020603050405020304" pitchFamily="18" charset="0"/>
                <a:ea typeface="Times New Roman" panose="02020603050405020304" pitchFamily="18" charset="0"/>
              </a:rPr>
              <a:t> vu Estelle jet</a:t>
            </a:r>
            <a:r>
              <a:rPr lang="fr-FR" sz="2000" dirty="0">
                <a:solidFill>
                  <a:srgbClr val="FF0000"/>
                </a:solidFill>
                <a:effectLst/>
                <a:latin typeface="Times New Roman" panose="02020603050405020304" pitchFamily="18" charset="0"/>
                <a:ea typeface="Times New Roman" panose="02020603050405020304" pitchFamily="18" charset="0"/>
              </a:rPr>
              <a:t>er</a:t>
            </a:r>
            <a:r>
              <a:rPr lang="fr-FR" sz="2000" dirty="0">
                <a:solidFill>
                  <a:srgbClr val="000000"/>
                </a:solidFill>
                <a:effectLst/>
                <a:latin typeface="Times New Roman" panose="02020603050405020304" pitchFamily="18" charset="0"/>
                <a:ea typeface="Times New Roman" panose="02020603050405020304" pitchFamily="18" charset="0"/>
              </a:rPr>
              <a:t> des gal</a:t>
            </a:r>
            <a:r>
              <a:rPr lang="fr-FR" sz="2000" dirty="0">
                <a:solidFill>
                  <a:srgbClr val="FF0000"/>
                </a:solidFill>
                <a:effectLst/>
                <a:latin typeface="Times New Roman" panose="02020603050405020304" pitchFamily="18" charset="0"/>
                <a:ea typeface="Times New Roman" panose="02020603050405020304" pitchFamily="18" charset="0"/>
              </a:rPr>
              <a:t>et</a:t>
            </a:r>
            <a:r>
              <a:rPr lang="fr-FR" sz="2000" dirty="0">
                <a:solidFill>
                  <a:srgbClr val="000000"/>
                </a:solidFill>
                <a:effectLst/>
                <a:latin typeface="Times New Roman" panose="02020603050405020304" pitchFamily="18" charset="0"/>
                <a:ea typeface="Times New Roman" panose="02020603050405020304" pitchFamily="18" charset="0"/>
              </a:rPr>
              <a:t>s				3</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Sur une chèvre cach</a:t>
            </a:r>
            <a:r>
              <a:rPr lang="fr-FR" sz="2000" dirty="0">
                <a:solidFill>
                  <a:srgbClr val="FF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e dans l</a:t>
            </a:r>
            <a:r>
              <a:rPr lang="fr-FR" sz="2000" dirty="0">
                <a:solidFill>
                  <a:srgbClr val="FF0000"/>
                </a:solidFill>
                <a:effectLst/>
                <a:latin typeface="Times New Roman" panose="02020603050405020304" pitchFamily="18" charset="0"/>
                <a:ea typeface="Times New Roman" panose="02020603050405020304" pitchFamily="18" charset="0"/>
              </a:rPr>
              <a:t>es</a:t>
            </a:r>
            <a:r>
              <a:rPr lang="fr-FR" sz="2000" dirty="0">
                <a:solidFill>
                  <a:srgbClr val="000000"/>
                </a:solidFill>
                <a:effectLst/>
                <a:latin typeface="Times New Roman" panose="02020603050405020304" pitchFamily="18" charset="0"/>
                <a:ea typeface="Times New Roman" panose="02020603050405020304" pitchFamily="18" charset="0"/>
              </a:rPr>
              <a:t> rosi</a:t>
            </a:r>
            <a:r>
              <a:rPr lang="fr-FR" sz="2000" dirty="0">
                <a:solidFill>
                  <a:srgbClr val="FF0000"/>
                </a:solidFill>
                <a:effectLst/>
                <a:latin typeface="Times New Roman" panose="02020603050405020304" pitchFamily="18" charset="0"/>
                <a:ea typeface="Times New Roman" panose="02020603050405020304" pitchFamily="18" charset="0"/>
              </a:rPr>
              <a:t>er</a:t>
            </a:r>
            <a:r>
              <a:rPr lang="fr-FR" sz="2000" dirty="0">
                <a:solidFill>
                  <a:srgbClr val="000000"/>
                </a:solidFill>
                <a:effectLst/>
                <a:latin typeface="Times New Roman" panose="02020603050405020304" pitchFamily="18" charset="0"/>
                <a:ea typeface="Times New Roman" panose="02020603050405020304" pitchFamily="18" charset="0"/>
              </a:rPr>
              <a:t>s.			3</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t>
            </a:r>
            <a:r>
              <a:rPr lang="fr-FR" sz="2000" dirty="0">
                <a:solidFill>
                  <a:srgbClr val="FF0000"/>
                </a:solidFill>
                <a:effectLst/>
                <a:latin typeface="Times New Roman" panose="02020603050405020304" pitchFamily="18" charset="0"/>
                <a:ea typeface="Times New Roman" panose="02020603050405020304" pitchFamily="18" charset="0"/>
              </a:rPr>
              <a:t>ai</a:t>
            </a:r>
            <a:r>
              <a:rPr lang="fr-FR" sz="2000" dirty="0">
                <a:solidFill>
                  <a:srgbClr val="000000"/>
                </a:solidFill>
                <a:effectLst/>
                <a:latin typeface="Times New Roman" panose="02020603050405020304" pitchFamily="18" charset="0"/>
                <a:ea typeface="Times New Roman" panose="02020603050405020304" pitchFamily="18" charset="0"/>
              </a:rPr>
              <a:t> vu Mém</a:t>
            </a:r>
            <a:r>
              <a:rPr lang="fr-FR" sz="2000" dirty="0">
                <a:solidFill>
                  <a:srgbClr val="FF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 faire d</a:t>
            </a:r>
            <a:r>
              <a:rPr lang="fr-FR" sz="2000" dirty="0">
                <a:solidFill>
                  <a:srgbClr val="FF0000"/>
                </a:solidFill>
                <a:effectLst/>
                <a:latin typeface="Times New Roman" panose="02020603050405020304" pitchFamily="18" charset="0"/>
                <a:ea typeface="Times New Roman" panose="02020603050405020304" pitchFamily="18" charset="0"/>
              </a:rPr>
              <a:t>es</a:t>
            </a:r>
            <a:r>
              <a:rPr lang="fr-FR" sz="2000" dirty="0">
                <a:solidFill>
                  <a:srgbClr val="000000"/>
                </a:solidFill>
                <a:effectLst/>
                <a:latin typeface="Times New Roman" panose="02020603050405020304" pitchFamily="18" charset="0"/>
                <a:ea typeface="Times New Roman" panose="02020603050405020304" pitchFamily="18" charset="0"/>
              </a:rPr>
              <a:t> galettes,				3</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Avec du l</a:t>
            </a:r>
            <a:r>
              <a:rPr lang="fr-FR" sz="2000" dirty="0">
                <a:solidFill>
                  <a:srgbClr val="FF0000"/>
                </a:solidFill>
                <a:effectLst/>
                <a:latin typeface="Times New Roman" panose="02020603050405020304" pitchFamily="18" charset="0"/>
                <a:ea typeface="Times New Roman" panose="02020603050405020304" pitchFamily="18" charset="0"/>
              </a:rPr>
              <a:t>ai</a:t>
            </a:r>
            <a:r>
              <a:rPr lang="fr-FR" sz="2000" dirty="0">
                <a:solidFill>
                  <a:srgbClr val="000000"/>
                </a:solidFill>
                <a:effectLst/>
                <a:latin typeface="Times New Roman" panose="02020603050405020304" pitchFamily="18" charset="0"/>
                <a:ea typeface="Times New Roman" panose="02020603050405020304" pitchFamily="18" charset="0"/>
              </a:rPr>
              <a:t>t </a:t>
            </a:r>
            <a:r>
              <a:rPr lang="fr-FR" sz="2000" dirty="0">
                <a:solidFill>
                  <a:srgbClr val="FF0000"/>
                </a:solidFill>
                <a:effectLst/>
                <a:latin typeface="Times New Roman" panose="02020603050405020304" pitchFamily="18" charset="0"/>
                <a:ea typeface="Times New Roman" panose="02020603050405020304" pitchFamily="18" charset="0"/>
              </a:rPr>
              <a:t>et</a:t>
            </a:r>
            <a:r>
              <a:rPr lang="fr-FR" sz="2000" dirty="0">
                <a:solidFill>
                  <a:srgbClr val="000000"/>
                </a:solidFill>
                <a:effectLst/>
                <a:latin typeface="Times New Roman" panose="02020603050405020304" pitchFamily="18" charset="0"/>
                <a:ea typeface="Times New Roman" panose="02020603050405020304" pitchFamily="18" charset="0"/>
              </a:rPr>
              <a:t>... d</a:t>
            </a:r>
            <a:r>
              <a:rPr lang="fr-FR" sz="2000" dirty="0">
                <a:solidFill>
                  <a:srgbClr val="FF0000"/>
                </a:solidFill>
                <a:effectLst/>
                <a:latin typeface="Times New Roman" panose="02020603050405020304" pitchFamily="18" charset="0"/>
                <a:ea typeface="Times New Roman" panose="02020603050405020304" pitchFamily="18" charset="0"/>
              </a:rPr>
              <a:t>es</a:t>
            </a:r>
            <a:r>
              <a:rPr lang="fr-FR" sz="2000" dirty="0">
                <a:solidFill>
                  <a:srgbClr val="000000"/>
                </a:solidFill>
                <a:effectLst/>
                <a:latin typeface="Times New Roman" panose="02020603050405020304" pitchFamily="18" charset="0"/>
                <a:ea typeface="Times New Roman" panose="02020603050405020304" pitchFamily="18" charset="0"/>
              </a:rPr>
              <a:t> chaussettes !				3</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t>
            </a:r>
            <a:r>
              <a:rPr lang="fr-FR" sz="2000" dirty="0">
                <a:solidFill>
                  <a:srgbClr val="FF0000"/>
                </a:solidFill>
                <a:effectLst/>
                <a:latin typeface="Times New Roman" panose="02020603050405020304" pitchFamily="18" charset="0"/>
                <a:ea typeface="Times New Roman" panose="02020603050405020304" pitchFamily="18" charset="0"/>
              </a:rPr>
              <a:t>ai</a:t>
            </a:r>
            <a:r>
              <a:rPr lang="fr-FR" sz="2000" dirty="0">
                <a:solidFill>
                  <a:srgbClr val="000000"/>
                </a:solidFill>
                <a:effectLst/>
                <a:latin typeface="Times New Roman" panose="02020603050405020304" pitchFamily="18" charset="0"/>
                <a:ea typeface="Times New Roman" panose="02020603050405020304" pitchFamily="18" charset="0"/>
              </a:rPr>
              <a:t> vu d</a:t>
            </a:r>
            <a:r>
              <a:rPr lang="fr-FR" sz="2000" dirty="0">
                <a:solidFill>
                  <a:srgbClr val="FF0000"/>
                </a:solidFill>
                <a:effectLst/>
                <a:latin typeface="Times New Roman" panose="02020603050405020304" pitchFamily="18" charset="0"/>
                <a:ea typeface="Times New Roman" panose="02020603050405020304" pitchFamily="18" charset="0"/>
              </a:rPr>
              <a:t>es</a:t>
            </a:r>
            <a:r>
              <a:rPr lang="fr-FR" sz="2000" dirty="0">
                <a:solidFill>
                  <a:srgbClr val="000000"/>
                </a:solidFill>
                <a:effectLst/>
                <a:latin typeface="Times New Roman" panose="02020603050405020304" pitchFamily="18" charset="0"/>
                <a:ea typeface="Times New Roman" panose="02020603050405020304" pitchFamily="18" charset="0"/>
              </a:rPr>
              <a:t> poules faire la fête,				2</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En chantant faux sur une tablette.				0</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J’</a:t>
            </a:r>
            <a:r>
              <a:rPr lang="fr-FR" sz="2000" dirty="0">
                <a:solidFill>
                  <a:srgbClr val="FF0000"/>
                </a:solidFill>
                <a:effectLst/>
                <a:latin typeface="Times New Roman" panose="02020603050405020304" pitchFamily="18" charset="0"/>
                <a:ea typeface="Times New Roman" panose="02020603050405020304" pitchFamily="18" charset="0"/>
              </a:rPr>
              <a:t>ai</a:t>
            </a:r>
            <a:r>
              <a:rPr lang="fr-FR" sz="2000" dirty="0">
                <a:solidFill>
                  <a:srgbClr val="000000"/>
                </a:solidFill>
                <a:effectLst/>
                <a:latin typeface="Times New Roman" panose="02020603050405020304" pitchFamily="18" charset="0"/>
                <a:ea typeface="Times New Roman" panose="02020603050405020304" pitchFamily="18" charset="0"/>
              </a:rPr>
              <a:t> vu d</a:t>
            </a:r>
            <a:r>
              <a:rPr lang="fr-FR" sz="2000" dirty="0">
                <a:solidFill>
                  <a:srgbClr val="FF0000"/>
                </a:solidFill>
                <a:effectLst/>
                <a:latin typeface="Times New Roman" panose="02020603050405020304" pitchFamily="18" charset="0"/>
                <a:ea typeface="Times New Roman" panose="02020603050405020304" pitchFamily="18" charset="0"/>
              </a:rPr>
              <a:t>es</a:t>
            </a:r>
            <a:r>
              <a:rPr lang="fr-FR" sz="2000" dirty="0">
                <a:solidFill>
                  <a:srgbClr val="000000"/>
                </a:solidFill>
                <a:effectLst/>
                <a:latin typeface="Times New Roman" panose="02020603050405020304" pitchFamily="18" charset="0"/>
                <a:ea typeface="Times New Roman" panose="02020603050405020304" pitchFamily="18" charset="0"/>
              </a:rPr>
              <a:t> bêtes tr</a:t>
            </a:r>
            <a:r>
              <a:rPr lang="fr-FR" sz="2000" dirty="0">
                <a:solidFill>
                  <a:srgbClr val="FF0000"/>
                </a:solidFill>
                <a:effectLst/>
                <a:latin typeface="Times New Roman" panose="02020603050405020304" pitchFamily="18" charset="0"/>
                <a:ea typeface="Times New Roman" panose="02020603050405020304" pitchFamily="18" charset="0"/>
              </a:rPr>
              <a:t>è</a:t>
            </a:r>
            <a:r>
              <a:rPr lang="fr-FR" sz="2000" dirty="0">
                <a:solidFill>
                  <a:srgbClr val="000000"/>
                </a:solidFill>
                <a:effectLst/>
                <a:latin typeface="Times New Roman" panose="02020603050405020304" pitchFamily="18" charset="0"/>
                <a:ea typeface="Times New Roman" panose="02020603050405020304" pitchFamily="18" charset="0"/>
              </a:rPr>
              <a:t>s énerv</a:t>
            </a:r>
            <a:r>
              <a:rPr lang="fr-FR" sz="2000" dirty="0">
                <a:solidFill>
                  <a:srgbClr val="FF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es				4</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Courir apr</a:t>
            </a:r>
            <a:r>
              <a:rPr lang="fr-FR" sz="2000" dirty="0">
                <a:solidFill>
                  <a:srgbClr val="FF0000"/>
                </a:solidFill>
                <a:effectLst/>
                <a:latin typeface="Times New Roman" panose="02020603050405020304" pitchFamily="18" charset="0"/>
                <a:ea typeface="Times New Roman" panose="02020603050405020304" pitchFamily="18" charset="0"/>
              </a:rPr>
              <a:t>è</a:t>
            </a:r>
            <a:r>
              <a:rPr lang="fr-FR" sz="2000" dirty="0">
                <a:solidFill>
                  <a:srgbClr val="000000"/>
                </a:solidFill>
                <a:effectLst/>
                <a:latin typeface="Times New Roman" panose="02020603050405020304" pitchFamily="18" charset="0"/>
                <a:ea typeface="Times New Roman" panose="02020603050405020304" pitchFamily="18" charset="0"/>
              </a:rPr>
              <a:t>s un chat d</a:t>
            </a:r>
            <a:r>
              <a:rPr lang="fr-FR" sz="2000" dirty="0">
                <a:solidFill>
                  <a:srgbClr val="FF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guis</a:t>
            </a:r>
            <a:r>
              <a:rPr lang="fr-FR" sz="2000" dirty="0">
                <a:solidFill>
                  <a:srgbClr val="FF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				3</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J’</a:t>
            </a:r>
            <a:r>
              <a:rPr lang="fr-FR" sz="2000" dirty="0">
                <a:solidFill>
                  <a:srgbClr val="FF0000"/>
                </a:solidFill>
                <a:effectLst/>
                <a:latin typeface="Times New Roman" panose="02020603050405020304" pitchFamily="18" charset="0"/>
                <a:ea typeface="Times New Roman" panose="02020603050405020304" pitchFamily="18" charset="0"/>
              </a:rPr>
              <a:t>ai</a:t>
            </a:r>
            <a:r>
              <a:rPr lang="fr-FR" sz="2000" dirty="0">
                <a:solidFill>
                  <a:srgbClr val="000000"/>
                </a:solidFill>
                <a:effectLst/>
                <a:latin typeface="Times New Roman" panose="02020603050405020304" pitchFamily="18" charset="0"/>
                <a:ea typeface="Times New Roman" panose="02020603050405020304" pitchFamily="18" charset="0"/>
              </a:rPr>
              <a:t> vu un béb</a:t>
            </a:r>
            <a:r>
              <a:rPr lang="fr-FR" sz="2000" dirty="0">
                <a:solidFill>
                  <a:srgbClr val="FF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 hérisson press</a:t>
            </a:r>
            <a:r>
              <a:rPr lang="fr-FR" sz="2000" dirty="0">
                <a:solidFill>
                  <a:srgbClr val="FF0000"/>
                </a:solidFill>
                <a:effectLst/>
                <a:latin typeface="Times New Roman" panose="02020603050405020304" pitchFamily="18" charset="0"/>
                <a:ea typeface="Times New Roman" panose="02020603050405020304" pitchFamily="18" charset="0"/>
              </a:rPr>
              <a:t>é				</a:t>
            </a:r>
            <a:r>
              <a:rPr lang="fr-FR" sz="2000" dirty="0">
                <a:effectLst/>
                <a:latin typeface="Times New Roman" panose="02020603050405020304" pitchFamily="18" charset="0"/>
                <a:ea typeface="Times New Roman" panose="02020603050405020304" pitchFamily="18" charset="0"/>
              </a:rPr>
              <a:t>3</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Mettre d</a:t>
            </a:r>
            <a:r>
              <a:rPr lang="fr-FR" sz="2000" dirty="0">
                <a:solidFill>
                  <a:srgbClr val="FF0000"/>
                </a:solidFill>
                <a:effectLst/>
                <a:latin typeface="Times New Roman" panose="02020603050405020304" pitchFamily="18" charset="0"/>
                <a:ea typeface="Times New Roman" panose="02020603050405020304" pitchFamily="18" charset="0"/>
              </a:rPr>
              <a:t>es</a:t>
            </a:r>
            <a:r>
              <a:rPr lang="fr-FR" sz="2000" dirty="0">
                <a:solidFill>
                  <a:srgbClr val="000000"/>
                </a:solidFill>
                <a:effectLst/>
                <a:latin typeface="Times New Roman" panose="02020603050405020304" pitchFamily="18" charset="0"/>
                <a:ea typeface="Times New Roman" panose="02020603050405020304" pitchFamily="18" charset="0"/>
              </a:rPr>
              <a:t> lunettes pour mieux dans</a:t>
            </a:r>
            <a:r>
              <a:rPr lang="fr-FR" sz="2000" dirty="0">
                <a:solidFill>
                  <a:srgbClr val="FF0000"/>
                </a:solidFill>
                <a:effectLst/>
                <a:latin typeface="Times New Roman" panose="02020603050405020304" pitchFamily="18" charset="0"/>
                <a:ea typeface="Times New Roman" panose="02020603050405020304" pitchFamily="18" charset="0"/>
              </a:rPr>
              <a:t>er</a:t>
            </a:r>
            <a:r>
              <a:rPr lang="fr-FR" sz="2000" dirty="0">
                <a:solidFill>
                  <a:srgbClr val="000000"/>
                </a:solidFill>
                <a:effectLst/>
                <a:latin typeface="Times New Roman" panose="02020603050405020304" pitchFamily="18" charset="0"/>
                <a:ea typeface="Times New Roman" panose="02020603050405020304" pitchFamily="18" charset="0"/>
              </a:rPr>
              <a:t>.			2</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Et j’</a:t>
            </a:r>
            <a:r>
              <a:rPr lang="fr-FR" sz="2000" dirty="0">
                <a:solidFill>
                  <a:srgbClr val="FF0000"/>
                </a:solidFill>
                <a:effectLst/>
                <a:latin typeface="Times New Roman" panose="02020603050405020304" pitchFamily="18" charset="0"/>
                <a:ea typeface="Times New Roman" panose="02020603050405020304" pitchFamily="18" charset="0"/>
              </a:rPr>
              <a:t>ai</a:t>
            </a:r>
            <a:r>
              <a:rPr lang="fr-FR" sz="2000" dirty="0">
                <a:solidFill>
                  <a:srgbClr val="000000"/>
                </a:solidFill>
                <a:effectLst/>
                <a:latin typeface="Times New Roman" panose="02020603050405020304" pitchFamily="18" charset="0"/>
                <a:ea typeface="Times New Roman" panose="02020603050405020304" pitchFamily="18" charset="0"/>
              </a:rPr>
              <a:t> pens</a:t>
            </a:r>
            <a:r>
              <a:rPr lang="fr-FR" sz="2000" dirty="0">
                <a:solidFill>
                  <a:srgbClr val="FF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 l’air amus</a:t>
            </a:r>
            <a:r>
              <a:rPr lang="fr-FR" sz="2000" dirty="0">
                <a:solidFill>
                  <a:srgbClr val="FF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 :					3</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 L’ét</a:t>
            </a:r>
            <a:r>
              <a:rPr lang="fr-FR" sz="2000" dirty="0">
                <a:solidFill>
                  <a:srgbClr val="FF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 c’</a:t>
            </a:r>
            <a:r>
              <a:rPr lang="fr-FR" sz="2000" dirty="0">
                <a:solidFill>
                  <a:srgbClr val="FF0000"/>
                </a:solidFill>
                <a:effectLst/>
                <a:latin typeface="Times New Roman" panose="02020603050405020304" pitchFamily="18" charset="0"/>
                <a:ea typeface="Times New Roman" panose="02020603050405020304" pitchFamily="18" charset="0"/>
              </a:rPr>
              <a:t>est</a:t>
            </a:r>
            <a:r>
              <a:rPr lang="fr-FR" sz="2000" dirty="0">
                <a:solidFill>
                  <a:srgbClr val="000000"/>
                </a:solidFill>
                <a:effectLst/>
                <a:latin typeface="Times New Roman" panose="02020603050405020304" pitchFamily="18" charset="0"/>
                <a:ea typeface="Times New Roman" panose="02020603050405020304" pitchFamily="18" charset="0"/>
              </a:rPr>
              <a:t> parf</a:t>
            </a:r>
            <a:r>
              <a:rPr lang="fr-FR" sz="2000" dirty="0">
                <a:solidFill>
                  <a:srgbClr val="FF0000"/>
                </a:solidFill>
                <a:effectLst/>
                <a:latin typeface="Times New Roman" panose="02020603050405020304" pitchFamily="18" charset="0"/>
                <a:ea typeface="Times New Roman" panose="02020603050405020304" pitchFamily="18" charset="0"/>
              </a:rPr>
              <a:t>ai</a:t>
            </a:r>
            <a:r>
              <a:rPr lang="fr-FR" sz="2000" dirty="0">
                <a:solidFill>
                  <a:srgbClr val="000000"/>
                </a:solidFill>
                <a:effectLst/>
                <a:latin typeface="Times New Roman" panose="02020603050405020304" pitchFamily="18" charset="0"/>
                <a:ea typeface="Times New Roman" panose="02020603050405020304" pitchFamily="18" charset="0"/>
              </a:rPr>
              <a:t>t pour rigol</a:t>
            </a:r>
            <a:r>
              <a:rPr lang="fr-FR" sz="2000" dirty="0">
                <a:solidFill>
                  <a:srgbClr val="FF0000"/>
                </a:solidFill>
                <a:effectLst/>
                <a:latin typeface="Times New Roman" panose="02020603050405020304" pitchFamily="18" charset="0"/>
                <a:ea typeface="Times New Roman" panose="02020603050405020304" pitchFamily="18" charset="0"/>
              </a:rPr>
              <a:t>er</a:t>
            </a:r>
            <a:r>
              <a:rPr lang="fr-FR" sz="2000" dirty="0">
                <a:solidFill>
                  <a:srgbClr val="000000"/>
                </a:solidFill>
                <a:effectLst/>
                <a:latin typeface="Times New Roman" panose="02020603050405020304" pitchFamily="18" charset="0"/>
                <a:ea typeface="Times New Roman" panose="02020603050405020304" pitchFamily="18" charset="0"/>
              </a:rPr>
              <a:t> ! »				4</a:t>
            </a:r>
          </a:p>
          <a:p>
            <a:pPr marL="0" indent="0">
              <a:buNone/>
            </a:pPr>
            <a:r>
              <a:rPr lang="fr-FR" sz="2000" dirty="0">
                <a:solidFill>
                  <a:srgbClr val="000000"/>
                </a:solidFill>
                <a:latin typeface="Times New Roman" panose="02020603050405020304" pitchFamily="18" charset="0"/>
                <a:ea typeface="Times New Roman" panose="02020603050405020304" pitchFamily="18" charset="0"/>
              </a:rPr>
              <a:t>						          --------</a:t>
            </a:r>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40  </a:t>
            </a:r>
            <a:r>
              <a:rPr lang="fr-FR" sz="1800" dirty="0">
                <a:effectLst/>
                <a:latin typeface="Times New Roman" panose="02020603050405020304" pitchFamily="18" charset="0"/>
                <a:ea typeface="Times New Roman" panose="02020603050405020304" pitchFamily="18" charset="0"/>
              </a:rPr>
              <a:t>[</a:t>
            </a:r>
            <a:r>
              <a:rPr lang="fr-FR" sz="1800" u="sng" dirty="0">
                <a:solidFill>
                  <a:srgbClr val="000000"/>
                </a:solidFill>
                <a:effectLst/>
                <a:latin typeface="Times New Roman" panose="02020603050405020304" pitchFamily="18" charset="0"/>
                <a:ea typeface="Times New Roman" panose="02020603050405020304" pitchFamily="18" charset="0"/>
                <a:hlinkClick r:id="rId3"/>
              </a:rPr>
              <a:t>ɛ</a:t>
            </a:r>
            <a:r>
              <a:rPr lang="fr-FR" sz="1800" dirty="0">
                <a:solidFill>
                  <a:srgbClr val="000000"/>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ou [e</a:t>
            </a:r>
            <a:r>
              <a:rPr lang="fr-FR" sz="1800" dirty="0">
                <a:solidFill>
                  <a:srgbClr val="000000"/>
                </a:solidFill>
                <a:effectLst/>
                <a:latin typeface="Times New Roman" panose="02020603050405020304" pitchFamily="18" charset="0"/>
                <a:ea typeface="Times New Roman" panose="02020603050405020304" pitchFamily="18" charset="0"/>
              </a:rPr>
              <a:t>] en fin de mot</a:t>
            </a:r>
            <a:endParaRPr lang="fr-FR" sz="1800" dirty="0">
              <a:effectLst/>
              <a:latin typeface="Times New Roman" panose="02020603050405020304" pitchFamily="18" charset="0"/>
              <a:ea typeface="Times New Roman" panose="02020603050405020304" pitchFamily="18" charset="0"/>
            </a:endParaRPr>
          </a:p>
          <a:p>
            <a:pPr marL="0" indent="0">
              <a:buNone/>
            </a:pPr>
            <a:endParaRPr lang="fr-F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17644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F88D31-865C-7EE6-1B27-392C6FD090B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32271C7-AF21-4056-D463-E1E39B7E0525}"/>
              </a:ext>
            </a:extLst>
          </p:cNvPr>
          <p:cNvSpPr>
            <a:spLocks noGrp="1"/>
          </p:cNvSpPr>
          <p:nvPr>
            <p:ph idx="1"/>
          </p:nvPr>
        </p:nvSpPr>
        <p:spPr/>
        <p:txBody>
          <a:bodyPr/>
          <a:lstStyle/>
          <a:p>
            <a:pPr marL="0" indent="0">
              <a:buNone/>
            </a:pPr>
            <a:endParaRPr lang="fr-FR" dirty="0"/>
          </a:p>
          <a:p>
            <a:pPr marL="0" indent="0" algn="just">
              <a:buNone/>
            </a:pPr>
            <a:r>
              <a:rPr lang="fr-FR" sz="2000" dirty="0">
                <a:solidFill>
                  <a:srgbClr val="0070C0"/>
                </a:solidFill>
                <a:effectLst/>
                <a:latin typeface="Times New Roman" panose="02020603050405020304" pitchFamily="18" charset="0"/>
                <a:ea typeface="Times New Roman" panose="02020603050405020304" pitchFamily="18" charset="0"/>
              </a:rPr>
              <a:t>Écris un poème où on entend le plus de fois possible les sons [</a:t>
            </a:r>
            <a:r>
              <a:rPr lang="fr-FR" sz="2000" u="sng" dirty="0">
                <a:solidFill>
                  <a:srgbClr val="0563C1"/>
                </a:solidFill>
                <a:effectLst/>
                <a:latin typeface="Times New Roman" panose="02020603050405020304" pitchFamily="18" charset="0"/>
                <a:ea typeface="Times New Roman" panose="02020603050405020304" pitchFamily="18" charset="0"/>
                <a:hlinkClick r:id="rId3"/>
              </a:rPr>
              <a:t>ɛ</a:t>
            </a:r>
            <a:r>
              <a:rPr lang="fr-FR" sz="2000" dirty="0">
                <a:solidFill>
                  <a:srgbClr val="0070C0"/>
                </a:solidFill>
                <a:effectLst/>
                <a:latin typeface="Times New Roman" panose="02020603050405020304" pitchFamily="18" charset="0"/>
                <a:ea typeface="Times New Roman" panose="02020603050405020304" pitchFamily="18" charset="0"/>
              </a:rPr>
              <a:t>] ou [e] en fin de mot. Compte-les pour connaître ton score</a:t>
            </a:r>
            <a:r>
              <a:rPr lang="fr-FR" sz="2000" i="1" dirty="0">
                <a:solidFill>
                  <a:srgbClr val="0070C0"/>
                </a:solidFill>
                <a:effectLst/>
                <a:latin typeface="Times New Roman" panose="02020603050405020304" pitchFamily="18" charset="0"/>
                <a:ea typeface="Times New Roman" panose="02020603050405020304" pitchFamily="18" charset="0"/>
              </a:rPr>
              <a:t>.</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337621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B05D3-AD0C-0134-6490-560ACFD063F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BA1CED-B171-BA19-CC0C-6B076502D22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E7CF7FF-8BCB-4156-D2A9-026B8B4E886D}"/>
              </a:ext>
            </a:extLst>
          </p:cNvPr>
          <p:cNvSpPr>
            <a:spLocks noGrp="1"/>
          </p:cNvSpPr>
          <p:nvPr>
            <p:ph idx="1"/>
          </p:nvPr>
        </p:nvSpPr>
        <p:spPr/>
        <p:txBody>
          <a:bodyPr/>
          <a:lstStyle/>
          <a:p>
            <a:pPr marL="0" indent="0">
              <a:buNone/>
            </a:pPr>
            <a:endParaRPr lang="fr-FR" dirty="0"/>
          </a:p>
          <a:p>
            <a:pPr marL="0" indent="0" algn="just">
              <a:buNone/>
            </a:pPr>
            <a:r>
              <a:rPr lang="fr-FR" sz="2000" dirty="0">
                <a:solidFill>
                  <a:srgbClr val="0070C0"/>
                </a:solidFill>
                <a:effectLst/>
                <a:latin typeface="Times New Roman" panose="02020603050405020304" pitchFamily="18" charset="0"/>
                <a:ea typeface="Times New Roman" panose="02020603050405020304" pitchFamily="18" charset="0"/>
              </a:rPr>
              <a:t>Écris un poème où on entend le plus de fois possible les sons [</a:t>
            </a:r>
            <a:r>
              <a:rPr lang="fr-FR" sz="2000" u="sng" dirty="0">
                <a:solidFill>
                  <a:srgbClr val="0563C1"/>
                </a:solidFill>
                <a:effectLst/>
                <a:latin typeface="Times New Roman" panose="02020603050405020304" pitchFamily="18" charset="0"/>
                <a:ea typeface="Times New Roman" panose="02020603050405020304" pitchFamily="18" charset="0"/>
                <a:hlinkClick r:id="rId3"/>
              </a:rPr>
              <a:t>ɛ</a:t>
            </a:r>
            <a:r>
              <a:rPr lang="fr-FR" sz="2000" dirty="0">
                <a:solidFill>
                  <a:srgbClr val="0070C0"/>
                </a:solidFill>
                <a:effectLst/>
                <a:latin typeface="Times New Roman" panose="02020603050405020304" pitchFamily="18" charset="0"/>
                <a:ea typeface="Times New Roman" panose="02020603050405020304" pitchFamily="18" charset="0"/>
              </a:rPr>
              <a:t>] ou [e] en fin de mot. Compte-les pour connaître ton score</a:t>
            </a:r>
            <a:r>
              <a:rPr lang="fr-FR" sz="2000" i="1" dirty="0">
                <a:solidFill>
                  <a:srgbClr val="0070C0"/>
                </a:solidFill>
                <a:effectLst/>
                <a:latin typeface="Times New Roman" panose="02020603050405020304" pitchFamily="18" charset="0"/>
                <a:ea typeface="Times New Roman" panose="02020603050405020304" pitchFamily="18" charset="0"/>
              </a:rPr>
              <a:t>.</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018635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2591F-B12A-70ED-E86B-09EBBADBCF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07E416-29C6-4569-C2EB-2CA1D8A0F15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F268D26-0295-3E2C-1CD5-A2C91B692CA1}"/>
              </a:ext>
            </a:extLst>
          </p:cNvPr>
          <p:cNvSpPr>
            <a:spLocks noGrp="1"/>
          </p:cNvSpPr>
          <p:nvPr>
            <p:ph idx="1"/>
          </p:nvPr>
        </p:nvSpPr>
        <p:spPr/>
        <p:txBody>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Choisir le pluriel pour avoir les déterminants </a:t>
            </a:r>
            <a:r>
              <a:rPr lang="fr-FR" sz="2000" i="1" dirty="0">
                <a:solidFill>
                  <a:srgbClr val="000000"/>
                </a:solidFill>
                <a:effectLst/>
                <a:latin typeface="Times New Roman" panose="02020603050405020304" pitchFamily="18" charset="0"/>
                <a:ea typeface="Times New Roman" panose="02020603050405020304" pitchFamily="18" charset="0"/>
              </a:rPr>
              <a:t>les</a:t>
            </a:r>
            <a:r>
              <a:rPr lang="fr-FR" sz="2000" dirty="0">
                <a:solidFill>
                  <a:srgbClr val="000000"/>
                </a:solidFill>
                <a:effectLst/>
                <a:latin typeface="Times New Roman" panose="02020603050405020304" pitchFamily="18" charset="0"/>
                <a:ea typeface="Times New Roman" panose="02020603050405020304" pitchFamily="18" charset="0"/>
              </a:rPr>
              <a:t>, </a:t>
            </a:r>
            <a:r>
              <a:rPr lang="fr-FR" sz="2000" i="1" dirty="0">
                <a:solidFill>
                  <a:srgbClr val="000000"/>
                </a:solidFill>
                <a:effectLst/>
                <a:latin typeface="Times New Roman" panose="02020603050405020304" pitchFamily="18" charset="0"/>
                <a:ea typeface="Times New Roman" panose="02020603050405020304" pitchFamily="18" charset="0"/>
              </a:rPr>
              <a:t>des</a:t>
            </a:r>
            <a:r>
              <a:rPr lang="fr-FR" sz="2000" dirty="0">
                <a:solidFill>
                  <a:srgbClr val="000000"/>
                </a:solidFill>
                <a:effectLst/>
                <a:latin typeface="Times New Roman" panose="02020603050405020304" pitchFamily="18" charset="0"/>
                <a:ea typeface="Times New Roman" panose="02020603050405020304" pitchFamily="18" charset="0"/>
              </a:rPr>
              <a:t>, </a:t>
            </a:r>
            <a:r>
              <a:rPr lang="fr-FR" sz="2000" i="1" dirty="0">
                <a:solidFill>
                  <a:srgbClr val="000000"/>
                </a:solidFill>
                <a:effectLst/>
                <a:latin typeface="Times New Roman" panose="02020603050405020304" pitchFamily="18" charset="0"/>
                <a:ea typeface="Times New Roman" panose="02020603050405020304" pitchFamily="18" charset="0"/>
              </a:rPr>
              <a:t>ces</a:t>
            </a:r>
            <a:r>
              <a:rPr lang="fr-FR" sz="2000" dirty="0">
                <a:solidFill>
                  <a:srgbClr val="000000"/>
                </a:solidFill>
                <a:effectLst/>
                <a:latin typeface="Times New Roman" panose="02020603050405020304" pitchFamily="18" charset="0"/>
                <a:ea typeface="Times New Roman" panose="02020603050405020304" pitchFamily="18" charset="0"/>
              </a:rPr>
              <a:t>…</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Choisir des mots où on entend [</a:t>
            </a:r>
            <a:r>
              <a:rPr lang="fr-FR" sz="2000" dirty="0" err="1">
                <a:solidFill>
                  <a:srgbClr val="000000"/>
                </a:solidFill>
                <a:effectLst/>
                <a:latin typeface="Times New Roman" panose="02020603050405020304" pitchFamily="18" charset="0"/>
                <a:ea typeface="Times New Roman" panose="02020603050405020304" pitchFamily="18" charset="0"/>
              </a:rPr>
              <a:t>ɛ</a:t>
            </a:r>
            <a:r>
              <a:rPr lang="fr-FR" sz="2000" dirty="0">
                <a:solidFill>
                  <a:srgbClr val="000000"/>
                </a:solidFill>
                <a:effectLst/>
                <a:latin typeface="Times New Roman" panose="02020603050405020304" pitchFamily="18" charset="0"/>
                <a:ea typeface="Times New Roman" panose="02020603050405020304" pitchFamily="18" charset="0"/>
              </a:rPr>
              <a:t>] ou [e] en fin de mot : c’est à dire où il y a : -</a:t>
            </a:r>
            <a:r>
              <a:rPr lang="fr-FR" sz="2000" dirty="0" err="1">
                <a:solidFill>
                  <a:srgbClr val="00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 -</a:t>
            </a:r>
            <a:r>
              <a:rPr lang="fr-FR" sz="2000" dirty="0" err="1">
                <a:solidFill>
                  <a:srgbClr val="000000"/>
                </a:solidFill>
                <a:effectLst/>
                <a:latin typeface="Times New Roman" panose="02020603050405020304" pitchFamily="18" charset="0"/>
                <a:ea typeface="Times New Roman" panose="02020603050405020304" pitchFamily="18" charset="0"/>
              </a:rPr>
              <a:t>è</a:t>
            </a:r>
            <a:r>
              <a:rPr lang="fr-FR" sz="2000" dirty="0">
                <a:solidFill>
                  <a:srgbClr val="000000"/>
                </a:solidFill>
                <a:effectLst/>
                <a:latin typeface="Times New Roman" panose="02020603050405020304" pitchFamily="18" charset="0"/>
                <a:ea typeface="Times New Roman" panose="02020603050405020304" pitchFamily="18" charset="0"/>
              </a:rPr>
              <a:t>-, -et, -er, -ez, -ai-…</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Utiliser des noms de métiers, de fruitiers.</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Utiliser les temps du passé (passé composé, imparfait), l’infinitif, les verbes conjugués à la personne 5 ou certains verbes au présent (fait, sait).</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Utiliser le modèle de structure proposé.</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Faire des vers qui font sourire ou rêver et donner de l’émotion.</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dirty="0"/>
          </a:p>
          <a:p>
            <a:pPr marL="0" indent="0">
              <a:buNone/>
            </a:pPr>
            <a:r>
              <a:rPr lang="fr-FR" sz="2000" i="1" dirty="0"/>
              <a:t>J’ai vu </a:t>
            </a:r>
            <a:r>
              <a:rPr lang="fr-FR" sz="2000" dirty="0"/>
              <a:t>qqn + infinitif</a:t>
            </a:r>
          </a:p>
        </p:txBody>
      </p:sp>
    </p:spTree>
    <p:extLst>
      <p:ext uri="{BB962C8B-B14F-4D97-AF65-F5344CB8AC3E}">
        <p14:creationId xmlns:p14="http://schemas.microsoft.com/office/powerpoint/2010/main" val="2445396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BBB9F4-2098-A044-E1DF-7271B03BFAF4}"/>
              </a:ext>
            </a:extLst>
          </p:cNvPr>
          <p:cNvSpPr>
            <a:spLocks noGrp="1"/>
          </p:cNvSpPr>
          <p:nvPr>
            <p:ph type="title"/>
          </p:nvPr>
        </p:nvSpPr>
        <p:spPr/>
        <p:txBody>
          <a:bodyPr/>
          <a:lstStyle/>
          <a:p>
            <a:endParaRPr lang="fr-FR"/>
          </a:p>
        </p:txBody>
      </p:sp>
      <p:pic>
        <p:nvPicPr>
          <p:cNvPr id="5" name="Espace réservé du contenu 4" descr="Livre ouvert avec stylo sur bureau">
            <a:extLst>
              <a:ext uri="{FF2B5EF4-FFF2-40B4-BE49-F238E27FC236}">
                <a16:creationId xmlns:a16="http://schemas.microsoft.com/office/drawing/2014/main" id="{EB9A185E-2D1D-EBD4-58E4-F2ED2268AB52}"/>
              </a:ext>
            </a:extLst>
          </p:cNvPr>
          <p:cNvPicPr>
            <a:picLocks noGrp="1" noChangeAspect="1"/>
          </p:cNvPicPr>
          <p:nvPr>
            <p:ph idx="1"/>
          </p:nvPr>
        </p:nvPicPr>
        <p:blipFill>
          <a:blip r:embed="rId3"/>
          <a:stretch>
            <a:fillRect/>
          </a:stretch>
        </p:blipFill>
        <p:spPr>
          <a:xfrm>
            <a:off x="2824509" y="868695"/>
            <a:ext cx="6542981" cy="4351338"/>
          </a:xfrm>
        </p:spPr>
      </p:pic>
    </p:spTree>
    <p:extLst>
      <p:ext uri="{BB962C8B-B14F-4D97-AF65-F5344CB8AC3E}">
        <p14:creationId xmlns:p14="http://schemas.microsoft.com/office/powerpoint/2010/main" val="4094947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202D75-BBA4-4E1C-B4E2-0E73B4A8019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FF24423-2A55-2DC1-D6E9-71DD7F6A885B}"/>
              </a:ext>
            </a:extLst>
          </p:cNvPr>
          <p:cNvSpPr>
            <a:spLocks noGrp="1"/>
          </p:cNvSpPr>
          <p:nvPr>
            <p:ph idx="1"/>
          </p:nvPr>
        </p:nvSpPr>
        <p:spPr/>
        <p:txBody>
          <a:bodyPr>
            <a:normAutofit/>
          </a:bodyPr>
          <a:lstStyle/>
          <a:p>
            <a:pPr marL="0" indent="0" algn="just">
              <a:buNone/>
            </a:pPr>
            <a:r>
              <a:rPr lang="fr-FR" sz="2400" dirty="0">
                <a:solidFill>
                  <a:srgbClr val="0070C0"/>
                </a:solidFill>
                <a:effectLst/>
                <a:latin typeface="Times New Roman" panose="02020603050405020304" pitchFamily="18" charset="0"/>
                <a:ea typeface="Times New Roman" panose="02020603050405020304" pitchFamily="18" charset="0"/>
              </a:rPr>
              <a:t>Écris un poème où on entend le plus de fois possible les sons [</a:t>
            </a:r>
            <a:r>
              <a:rPr lang="fr-FR" sz="2400" u="sng" dirty="0">
                <a:solidFill>
                  <a:srgbClr val="0563C1"/>
                </a:solidFill>
                <a:effectLst/>
                <a:latin typeface="Times New Roman" panose="02020603050405020304" pitchFamily="18" charset="0"/>
                <a:ea typeface="Times New Roman" panose="02020603050405020304" pitchFamily="18" charset="0"/>
                <a:hlinkClick r:id="rId3"/>
              </a:rPr>
              <a:t>ɛ</a:t>
            </a:r>
            <a:r>
              <a:rPr lang="fr-FR" sz="2400" dirty="0">
                <a:solidFill>
                  <a:srgbClr val="0070C0"/>
                </a:solidFill>
                <a:effectLst/>
                <a:latin typeface="Times New Roman" panose="02020603050405020304" pitchFamily="18" charset="0"/>
                <a:ea typeface="Times New Roman" panose="02020603050405020304" pitchFamily="18" charset="0"/>
              </a:rPr>
              <a:t>] ou [e] en fin de mot. Compte-les pour connaître ton score</a:t>
            </a:r>
            <a:r>
              <a:rPr lang="fr-FR" sz="2400" i="1" dirty="0">
                <a:solidFill>
                  <a:srgbClr val="0070C0"/>
                </a:solidFill>
                <a:effectLst/>
                <a:latin typeface="Times New Roman" panose="02020603050405020304" pitchFamily="18"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42937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791C-EFCD-F265-4F78-6E7B1B1245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877F45-59C0-992D-0F5C-5C7AC99C08CB}"/>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104412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6CAA9-D701-84A6-068B-68BE512DC13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20105-027E-4BA7-EF36-27B07C882422}"/>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B5016181-18BB-BB58-F88A-8D74C06438C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802141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AB1C7F-C371-52D8-BDDE-2F070F46151B}"/>
              </a:ext>
            </a:extLst>
          </p:cNvPr>
          <p:cNvSpPr>
            <a:spLocks noGrp="1"/>
          </p:cNvSpPr>
          <p:nvPr>
            <p:ph type="title"/>
          </p:nvPr>
        </p:nvSpPr>
        <p:spPr>
          <a:xfrm>
            <a:off x="838200" y="365125"/>
            <a:ext cx="10515600" cy="1752433"/>
          </a:xfrm>
        </p:spPr>
        <p:txBody>
          <a:bodyPr>
            <a:normAutofit fontScale="90000"/>
          </a:bodyPr>
          <a:lstStyle/>
          <a:p>
            <a:pPr marL="0" indent="0">
              <a:buNone/>
            </a:pPr>
            <a:br>
              <a:rPr lang="fr-FR" sz="2000" dirty="0">
                <a:solidFill>
                  <a:srgbClr val="000000"/>
                </a:solidFill>
                <a:effectLst/>
                <a:latin typeface="Times New Roman" panose="02020603050405020304" pitchFamily="18" charset="0"/>
                <a:ea typeface="Times New Roman" panose="02020603050405020304" pitchFamily="18" charset="0"/>
              </a:rPr>
            </a:br>
            <a:br>
              <a:rPr lang="fr-FR" sz="2000" dirty="0">
                <a:solidFill>
                  <a:srgbClr val="000000"/>
                </a:solidFill>
                <a:effectLst/>
                <a:latin typeface="Times New Roman" panose="02020603050405020304" pitchFamily="18" charset="0"/>
                <a:ea typeface="Times New Roman" panose="02020603050405020304" pitchFamily="18" charset="0"/>
              </a:rPr>
            </a:b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Choisir le pluriel pour avoir les déterminants </a:t>
            </a:r>
            <a:r>
              <a:rPr lang="fr-FR" sz="2000" i="1" dirty="0">
                <a:solidFill>
                  <a:schemeClr val="accent1"/>
                </a:solidFill>
                <a:effectLst/>
                <a:latin typeface="Times New Roman" panose="02020603050405020304" pitchFamily="18" charset="0"/>
                <a:ea typeface="Times New Roman" panose="02020603050405020304" pitchFamily="18" charset="0"/>
              </a:rPr>
              <a:t>les</a:t>
            </a:r>
            <a:r>
              <a:rPr lang="fr-FR" sz="2000" dirty="0">
                <a:solidFill>
                  <a:schemeClr val="accent1"/>
                </a:solidFill>
                <a:effectLst/>
                <a:latin typeface="Times New Roman" panose="02020603050405020304" pitchFamily="18" charset="0"/>
                <a:ea typeface="Times New Roman" panose="02020603050405020304" pitchFamily="18" charset="0"/>
              </a:rPr>
              <a:t>, </a:t>
            </a:r>
            <a:r>
              <a:rPr lang="fr-FR" sz="2000" i="1" dirty="0">
                <a:solidFill>
                  <a:schemeClr val="accent1"/>
                </a:solidFill>
                <a:effectLst/>
                <a:latin typeface="Times New Roman" panose="02020603050405020304" pitchFamily="18" charset="0"/>
                <a:ea typeface="Times New Roman" panose="02020603050405020304" pitchFamily="18" charset="0"/>
              </a:rPr>
              <a:t>des</a:t>
            </a:r>
            <a:r>
              <a:rPr lang="fr-FR" sz="2000" dirty="0">
                <a:solidFill>
                  <a:schemeClr val="accent1"/>
                </a:solidFill>
                <a:effectLst/>
                <a:latin typeface="Times New Roman" panose="02020603050405020304" pitchFamily="18" charset="0"/>
                <a:ea typeface="Times New Roman" panose="02020603050405020304" pitchFamily="18" charset="0"/>
              </a:rPr>
              <a:t>, </a:t>
            </a:r>
            <a:r>
              <a:rPr lang="fr-FR" sz="2000" i="1" dirty="0">
                <a:solidFill>
                  <a:schemeClr val="accent1"/>
                </a:solidFill>
                <a:effectLst/>
                <a:latin typeface="Times New Roman" panose="02020603050405020304" pitchFamily="18" charset="0"/>
                <a:ea typeface="Times New Roman" panose="02020603050405020304" pitchFamily="18" charset="0"/>
              </a:rPr>
              <a:t>ces</a:t>
            </a:r>
            <a:r>
              <a:rPr lang="fr-FR" sz="2000" dirty="0">
                <a:solidFill>
                  <a:schemeClr val="accent1"/>
                </a:solidFill>
                <a:effectLst/>
                <a:latin typeface="Times New Roman" panose="02020603050405020304" pitchFamily="18" charset="0"/>
                <a:ea typeface="Times New Roman" panose="02020603050405020304" pitchFamily="18" charset="0"/>
              </a:rPr>
              <a: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Choisir des mots où on entend [</a:t>
            </a:r>
            <a:r>
              <a:rPr lang="fr-FR" sz="2000" dirty="0" err="1">
                <a:solidFill>
                  <a:schemeClr val="accent1"/>
                </a:solidFill>
                <a:effectLst/>
                <a:latin typeface="Times New Roman" panose="02020603050405020304" pitchFamily="18" charset="0"/>
                <a:ea typeface="Times New Roman" panose="02020603050405020304" pitchFamily="18" charset="0"/>
              </a:rPr>
              <a:t>ɛ</a:t>
            </a:r>
            <a:r>
              <a:rPr lang="fr-FR" sz="2000" dirty="0">
                <a:solidFill>
                  <a:schemeClr val="accent1"/>
                </a:solidFill>
                <a:effectLst/>
                <a:latin typeface="Times New Roman" panose="02020603050405020304" pitchFamily="18" charset="0"/>
                <a:ea typeface="Times New Roman" panose="02020603050405020304" pitchFamily="18" charset="0"/>
              </a:rPr>
              <a:t>] ou [e] en fin de mot : c’est à dire où il y a : -</a:t>
            </a:r>
            <a:r>
              <a:rPr lang="fr-FR" sz="2000" dirty="0" err="1">
                <a:solidFill>
                  <a:schemeClr val="accent1"/>
                </a:solidFill>
                <a:effectLst/>
                <a:latin typeface="Times New Roman" panose="02020603050405020304" pitchFamily="18" charset="0"/>
                <a:ea typeface="Times New Roman" panose="02020603050405020304" pitchFamily="18" charset="0"/>
              </a:rPr>
              <a:t>é</a:t>
            </a:r>
            <a:r>
              <a:rPr lang="fr-FR" sz="2000" dirty="0">
                <a:solidFill>
                  <a:schemeClr val="accent1"/>
                </a:solidFill>
                <a:effectLst/>
                <a:latin typeface="Times New Roman" panose="02020603050405020304" pitchFamily="18" charset="0"/>
                <a:ea typeface="Times New Roman" panose="02020603050405020304" pitchFamily="18" charset="0"/>
              </a:rPr>
              <a:t>, -</a:t>
            </a:r>
            <a:r>
              <a:rPr lang="fr-FR" sz="2000" dirty="0" err="1">
                <a:solidFill>
                  <a:schemeClr val="accent1"/>
                </a:solidFill>
                <a:effectLst/>
                <a:latin typeface="Times New Roman" panose="02020603050405020304" pitchFamily="18" charset="0"/>
                <a:ea typeface="Times New Roman" panose="02020603050405020304" pitchFamily="18" charset="0"/>
              </a:rPr>
              <a:t>è</a:t>
            </a:r>
            <a:r>
              <a:rPr lang="fr-FR" sz="2000" dirty="0">
                <a:solidFill>
                  <a:schemeClr val="accent1"/>
                </a:solidFill>
                <a:effectLst/>
                <a:latin typeface="Times New Roman" panose="02020603050405020304" pitchFamily="18" charset="0"/>
                <a:ea typeface="Times New Roman" panose="02020603050405020304" pitchFamily="18" charset="0"/>
              </a:rPr>
              <a:t>-, -et, -er, -ez, -ai-…</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Utiliser des noms de métiers, de fruitiers.</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Utiliser les temps du passé (passé composé, imparfait), l’infinitif, les verbes conjugués à la personne 5 ou certains verbes au présent (fait, sait).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Utiliser le modèle de structure proposé.</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Faire des vers qui font sourire ou rêver et donner de l’émotion.</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800" dirty="0">
                <a:solidFill>
                  <a:schemeClr val="accent1"/>
                </a:solidFill>
                <a:effectLst/>
                <a:latin typeface="Times New Roman" panose="02020603050405020304" pitchFamily="18" charset="0"/>
                <a:ea typeface="Times New Roman" panose="02020603050405020304" pitchFamily="18" charset="0"/>
              </a:rPr>
              <a:t> </a:t>
            </a:r>
            <a:br>
              <a:rPr lang="fr-FR" sz="1200" dirty="0">
                <a:solidFill>
                  <a:schemeClr val="accent1"/>
                </a:solidFill>
              </a:rPr>
            </a:br>
            <a:r>
              <a:rPr lang="fr-FR" sz="2000" i="1" dirty="0">
                <a:solidFill>
                  <a:schemeClr val="accent1"/>
                </a:solidFill>
              </a:rPr>
              <a:t>J’ai vu </a:t>
            </a:r>
            <a:r>
              <a:rPr lang="fr-FR" sz="2000" dirty="0">
                <a:solidFill>
                  <a:schemeClr val="accent1"/>
                </a:solidFill>
              </a:rPr>
              <a:t>qqn + infinitif</a:t>
            </a:r>
            <a:br>
              <a:rPr lang="fr-FR" sz="2000" dirty="0">
                <a:solidFill>
                  <a:schemeClr val="accent1"/>
                </a:solidFill>
              </a:rPr>
            </a:br>
            <a:r>
              <a:rPr lang="fr-FR" sz="2000" dirty="0">
                <a:solidFill>
                  <a:schemeClr val="accent1"/>
                </a:solidFill>
                <a:latin typeface="Times New Roman" panose="02020603050405020304" pitchFamily="18" charset="0"/>
                <a:cs typeface="Times New Roman" panose="02020603050405020304" pitchFamily="18" charset="0"/>
              </a:rPr>
              <a:t> </a:t>
            </a:r>
          </a:p>
        </p:txBody>
      </p:sp>
      <p:sp>
        <p:nvSpPr>
          <p:cNvPr id="3" name="Espace réservé du contenu 2">
            <a:extLst>
              <a:ext uri="{FF2B5EF4-FFF2-40B4-BE49-F238E27FC236}">
                <a16:creationId xmlns:a16="http://schemas.microsoft.com/office/drawing/2014/main" id="{B527EDEA-6770-E41D-B133-1BD699345741}"/>
              </a:ext>
            </a:extLst>
          </p:cNvPr>
          <p:cNvSpPr>
            <a:spLocks noGrp="1"/>
          </p:cNvSpPr>
          <p:nvPr>
            <p:ph idx="1"/>
          </p:nvPr>
        </p:nvSpPr>
        <p:spPr>
          <a:xfrm>
            <a:off x="2458720" y="2749466"/>
            <a:ext cx="5750560" cy="3468453"/>
          </a:xfrm>
        </p:spPr>
        <p:txBody>
          <a:bodyPr>
            <a:noAutofit/>
          </a:bodyPr>
          <a:lstStyle/>
          <a:p>
            <a:pPr marL="0" indent="0">
              <a:buNone/>
            </a:pPr>
            <a:r>
              <a:rPr lang="fr-FR" dirty="0">
                <a:solidFill>
                  <a:srgbClr val="000000"/>
                </a:solidFill>
                <a:effectLst/>
                <a:latin typeface="SignPainter-HouseScript" panose="02000006070000020004" pitchFamily="2" charset="0"/>
                <a:ea typeface="Times New Roman" panose="02020603050405020304" pitchFamily="18" charset="0"/>
              </a:rPr>
              <a:t>J’ai vu Hugo caché des </a:t>
            </a:r>
            <a:r>
              <a:rPr lang="fr-FR" dirty="0" err="1">
                <a:solidFill>
                  <a:srgbClr val="000000"/>
                </a:solidFill>
                <a:effectLst/>
                <a:latin typeface="SignPainter-HouseScript" panose="02000006070000020004" pitchFamily="2" charset="0"/>
                <a:ea typeface="Times New Roman" panose="02020603050405020304" pitchFamily="18" charset="0"/>
              </a:rPr>
              <a:t>galès</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Dans la trousse d’un </a:t>
            </a:r>
            <a:r>
              <a:rPr lang="fr-FR" dirty="0" err="1">
                <a:solidFill>
                  <a:srgbClr val="000000"/>
                </a:solidFill>
                <a:effectLst/>
                <a:latin typeface="SignPainter-HouseScript" panose="02000006070000020004" pitchFamily="2" charset="0"/>
                <a:ea typeface="Times New Roman" panose="02020603050405020304" pitchFamily="18" charset="0"/>
              </a:rPr>
              <a:t>sorcié</a:t>
            </a:r>
            <a:r>
              <a:rPr lang="fr-FR" dirty="0">
                <a:solidFill>
                  <a:srgbClr val="000000"/>
                </a:solidFill>
                <a:effectLst/>
                <a:latin typeface="SignPainter-HouseScript" panose="02000006070000020004" pitchFamily="2" charset="0"/>
                <a:ea typeface="Times New Roman" panose="02020603050405020304" pitchFamily="18" charset="0"/>
              </a:rPr>
              <a:t>.</a:t>
            </a:r>
            <a:endParaRPr lang="fr-FR" dirty="0">
              <a:effectLst/>
              <a:latin typeface="SignPainter-HouseScript" panose="02000006070000020004" pitchFamily="2" charset="0"/>
              <a:ea typeface="Times New Roman" panose="02020603050405020304" pitchFamily="18" charset="0"/>
            </a:endParaRPr>
          </a:p>
          <a:p>
            <a:pPr marL="0" indent="0">
              <a:spcBef>
                <a:spcPts val="0"/>
              </a:spcBef>
              <a:buNone/>
            </a:pPr>
            <a:r>
              <a:rPr lang="fr-FR" dirty="0">
                <a:solidFill>
                  <a:srgbClr val="000000"/>
                </a:solidFill>
                <a:effectLst/>
                <a:latin typeface="SignPainter-HouseScript" panose="02000006070000020004" pitchFamily="2" charset="0"/>
                <a:ea typeface="Times New Roman" panose="02020603050405020304" pitchFamily="18" charset="0"/>
              </a:rPr>
              <a:t>J’ai vu Mémé chanté sur un </a:t>
            </a:r>
            <a:r>
              <a:rPr lang="fr-FR" dirty="0" err="1">
                <a:solidFill>
                  <a:srgbClr val="000000"/>
                </a:solidFill>
                <a:effectLst/>
                <a:latin typeface="SignPainter-HouseScript" panose="02000006070000020004" pitchFamily="2" charset="0"/>
                <a:ea typeface="Times New Roman" panose="02020603050405020304" pitchFamily="18" charset="0"/>
              </a:rPr>
              <a:t>panié</a:t>
            </a:r>
            <a:r>
              <a:rPr lang="fr-FR" dirty="0">
                <a:solidFill>
                  <a:srgbClr val="000000"/>
                </a:solidFill>
                <a:effectLst/>
                <a:latin typeface="SignPainter-HouseScript" panose="02000006070000020004" pitchFamily="2" charset="0"/>
                <a:ea typeface="Times New Roman" panose="02020603050405020304" pitchFamily="18" charset="0"/>
              </a:rPr>
              <a:t>,</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Avec un pigeon poser sur l’épaule.</a:t>
            </a:r>
          </a:p>
          <a:p>
            <a:pPr marL="0" indent="0">
              <a:spcBef>
                <a:spcPts val="0"/>
              </a:spcBef>
              <a:buNone/>
            </a:pPr>
            <a:endParaRPr lang="fr-FR" sz="800" dirty="0">
              <a:effectLst/>
              <a:latin typeface="SignPainter-HouseScript" panose="02000006070000020004" pitchFamily="2"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0" indent="0">
              <a:buNone/>
            </a:pPr>
            <a:r>
              <a:rPr lang="fr-FR" sz="800" dirty="0">
                <a:solidFill>
                  <a:srgbClr val="000000"/>
                </a:solidFill>
                <a:effectLst/>
                <a:latin typeface="SignPainter-HouseScript" panose="02000006070000020004" pitchFamily="2" charset="0"/>
                <a:ea typeface="Times New Roman" panose="02020603050405020304" pitchFamily="18" charset="0"/>
              </a:rPr>
              <a:t> </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Et j’ai souffler, un peu fatigué :</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 L’été, c’est parfait pour rêvé ! »</a:t>
            </a:r>
            <a:endParaRPr lang="fr-FR" dirty="0">
              <a:effectLst/>
              <a:latin typeface="SignPainter-HouseScript" panose="02000006070000020004" pitchFamily="2" charset="0"/>
              <a:ea typeface="Times New Roman" panose="02020603050405020304" pitchFamily="18" charset="0"/>
            </a:endParaRPr>
          </a:p>
        </p:txBody>
      </p:sp>
      <p:pic>
        <p:nvPicPr>
          <p:cNvPr id="4" name="Image 3" descr="Une image contenant clipart, poupée&#10;&#10;Description générée automatiquement">
            <a:extLst>
              <a:ext uri="{FF2B5EF4-FFF2-40B4-BE49-F238E27FC236}">
                <a16:creationId xmlns:a16="http://schemas.microsoft.com/office/drawing/2014/main" id="{6646631C-BA48-CC6D-05DD-CAAE6916BC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8701755" y="2749466"/>
            <a:ext cx="2296227" cy="320030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ADBD904C-ABA4-94A3-0AE4-B115F7F8C9DE}"/>
              </a:ext>
            </a:extLst>
          </p:cNvPr>
          <p:cNvSpPr/>
          <p:nvPr/>
        </p:nvSpPr>
        <p:spPr>
          <a:xfrm>
            <a:off x="838200" y="365125"/>
            <a:ext cx="10159782" cy="227448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52860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ED154-71C2-7898-E1C3-0BF7E5E723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4E14D9F-BAF4-A715-5A93-D0B73D172F15}"/>
              </a:ext>
            </a:extLst>
          </p:cNvPr>
          <p:cNvSpPr>
            <a:spLocks noGrp="1"/>
          </p:cNvSpPr>
          <p:nvPr>
            <p:ph type="title"/>
          </p:nvPr>
        </p:nvSpPr>
        <p:spPr>
          <a:xfrm>
            <a:off x="838200" y="365125"/>
            <a:ext cx="10515600" cy="1752433"/>
          </a:xfrm>
        </p:spPr>
        <p:txBody>
          <a:bodyPr>
            <a:normAutofit fontScale="90000"/>
          </a:bodyPr>
          <a:lstStyle/>
          <a:p>
            <a:pPr marL="0" indent="0">
              <a:buNone/>
            </a:pPr>
            <a:br>
              <a:rPr lang="fr-FR" sz="2000" dirty="0">
                <a:solidFill>
                  <a:srgbClr val="000000"/>
                </a:solidFill>
                <a:effectLst/>
                <a:latin typeface="Times New Roman" panose="02020603050405020304" pitchFamily="18" charset="0"/>
                <a:ea typeface="Times New Roman" panose="02020603050405020304" pitchFamily="18" charset="0"/>
              </a:rPr>
            </a:br>
            <a:br>
              <a:rPr lang="fr-FR" sz="2000" dirty="0">
                <a:solidFill>
                  <a:srgbClr val="000000"/>
                </a:solidFill>
                <a:effectLst/>
                <a:latin typeface="Times New Roman" panose="02020603050405020304" pitchFamily="18" charset="0"/>
                <a:ea typeface="Times New Roman" panose="02020603050405020304" pitchFamily="18" charset="0"/>
              </a:rPr>
            </a:b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Choisir le pluriel pour avoir les déterminants </a:t>
            </a:r>
            <a:r>
              <a:rPr lang="fr-FR" sz="2000" i="1" dirty="0">
                <a:solidFill>
                  <a:schemeClr val="accent1"/>
                </a:solidFill>
                <a:effectLst/>
                <a:latin typeface="Times New Roman" panose="02020603050405020304" pitchFamily="18" charset="0"/>
                <a:ea typeface="Times New Roman" panose="02020603050405020304" pitchFamily="18" charset="0"/>
              </a:rPr>
              <a:t>les</a:t>
            </a:r>
            <a:r>
              <a:rPr lang="fr-FR" sz="2000" dirty="0">
                <a:solidFill>
                  <a:schemeClr val="accent1"/>
                </a:solidFill>
                <a:effectLst/>
                <a:latin typeface="Times New Roman" panose="02020603050405020304" pitchFamily="18" charset="0"/>
                <a:ea typeface="Times New Roman" panose="02020603050405020304" pitchFamily="18" charset="0"/>
              </a:rPr>
              <a:t>, </a:t>
            </a:r>
            <a:r>
              <a:rPr lang="fr-FR" sz="2000" i="1" dirty="0">
                <a:solidFill>
                  <a:schemeClr val="accent1"/>
                </a:solidFill>
                <a:effectLst/>
                <a:latin typeface="Times New Roman" panose="02020603050405020304" pitchFamily="18" charset="0"/>
                <a:ea typeface="Times New Roman" panose="02020603050405020304" pitchFamily="18" charset="0"/>
              </a:rPr>
              <a:t>des</a:t>
            </a:r>
            <a:r>
              <a:rPr lang="fr-FR" sz="2000" dirty="0">
                <a:solidFill>
                  <a:schemeClr val="accent1"/>
                </a:solidFill>
                <a:effectLst/>
                <a:latin typeface="Times New Roman" panose="02020603050405020304" pitchFamily="18" charset="0"/>
                <a:ea typeface="Times New Roman" panose="02020603050405020304" pitchFamily="18" charset="0"/>
              </a:rPr>
              <a:t>, </a:t>
            </a:r>
            <a:r>
              <a:rPr lang="fr-FR" sz="2000" i="1" dirty="0">
                <a:solidFill>
                  <a:schemeClr val="accent1"/>
                </a:solidFill>
                <a:effectLst/>
                <a:latin typeface="Times New Roman" panose="02020603050405020304" pitchFamily="18" charset="0"/>
                <a:ea typeface="Times New Roman" panose="02020603050405020304" pitchFamily="18" charset="0"/>
              </a:rPr>
              <a:t>ces</a:t>
            </a:r>
            <a:r>
              <a:rPr lang="fr-FR" sz="2000" dirty="0">
                <a:solidFill>
                  <a:schemeClr val="accent1"/>
                </a:solidFill>
                <a:effectLst/>
                <a:latin typeface="Times New Roman" panose="02020603050405020304" pitchFamily="18" charset="0"/>
                <a:ea typeface="Times New Roman" panose="02020603050405020304" pitchFamily="18" charset="0"/>
              </a:rPr>
              <a: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Choisir des mots où on entend [</a:t>
            </a:r>
            <a:r>
              <a:rPr lang="fr-FR" sz="2000" dirty="0" err="1">
                <a:solidFill>
                  <a:schemeClr val="accent1"/>
                </a:solidFill>
                <a:effectLst/>
                <a:latin typeface="Times New Roman" panose="02020603050405020304" pitchFamily="18" charset="0"/>
                <a:ea typeface="Times New Roman" panose="02020603050405020304" pitchFamily="18" charset="0"/>
              </a:rPr>
              <a:t>ɛ</a:t>
            </a:r>
            <a:r>
              <a:rPr lang="fr-FR" sz="2000" dirty="0">
                <a:solidFill>
                  <a:schemeClr val="accent1"/>
                </a:solidFill>
                <a:effectLst/>
                <a:latin typeface="Times New Roman" panose="02020603050405020304" pitchFamily="18" charset="0"/>
                <a:ea typeface="Times New Roman" panose="02020603050405020304" pitchFamily="18" charset="0"/>
              </a:rPr>
              <a:t>] ou [e] en fin de mot : c’est à dire où il y a : -</a:t>
            </a:r>
            <a:r>
              <a:rPr lang="fr-FR" sz="2000" dirty="0" err="1">
                <a:solidFill>
                  <a:schemeClr val="accent1"/>
                </a:solidFill>
                <a:effectLst/>
                <a:latin typeface="Times New Roman" panose="02020603050405020304" pitchFamily="18" charset="0"/>
                <a:ea typeface="Times New Roman" panose="02020603050405020304" pitchFamily="18" charset="0"/>
              </a:rPr>
              <a:t>é</a:t>
            </a:r>
            <a:r>
              <a:rPr lang="fr-FR" sz="2000" dirty="0">
                <a:solidFill>
                  <a:schemeClr val="accent1"/>
                </a:solidFill>
                <a:effectLst/>
                <a:latin typeface="Times New Roman" panose="02020603050405020304" pitchFamily="18" charset="0"/>
                <a:ea typeface="Times New Roman" panose="02020603050405020304" pitchFamily="18" charset="0"/>
              </a:rPr>
              <a:t>, -</a:t>
            </a:r>
            <a:r>
              <a:rPr lang="fr-FR" sz="2000" dirty="0" err="1">
                <a:solidFill>
                  <a:schemeClr val="accent1"/>
                </a:solidFill>
                <a:effectLst/>
                <a:latin typeface="Times New Roman" panose="02020603050405020304" pitchFamily="18" charset="0"/>
                <a:ea typeface="Times New Roman" panose="02020603050405020304" pitchFamily="18" charset="0"/>
              </a:rPr>
              <a:t>è</a:t>
            </a:r>
            <a:r>
              <a:rPr lang="fr-FR" sz="2000" dirty="0">
                <a:solidFill>
                  <a:schemeClr val="accent1"/>
                </a:solidFill>
                <a:effectLst/>
                <a:latin typeface="Times New Roman" panose="02020603050405020304" pitchFamily="18" charset="0"/>
                <a:ea typeface="Times New Roman" panose="02020603050405020304" pitchFamily="18" charset="0"/>
              </a:rPr>
              <a:t>-, -et, -er, -ez, -ai-…</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Utiliser des noms de métiers, de fruitiers.</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Utiliser les temps du passé (passé composé, imparfait), l’infinitif, les verbes conjugués à la personne 5 ou certains verbes au présent (fait, sait).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Utiliser le modèle de structure proposé.</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Faire des vers qui font sourire ou rêver et donner de l’émotion.</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800" dirty="0">
                <a:solidFill>
                  <a:schemeClr val="accent1"/>
                </a:solidFill>
                <a:effectLst/>
                <a:latin typeface="Times New Roman" panose="02020603050405020304" pitchFamily="18" charset="0"/>
                <a:ea typeface="Times New Roman" panose="02020603050405020304" pitchFamily="18" charset="0"/>
              </a:rPr>
              <a:t> </a:t>
            </a:r>
            <a:br>
              <a:rPr lang="fr-FR" sz="1200" dirty="0">
                <a:solidFill>
                  <a:schemeClr val="accent1"/>
                </a:solidFill>
              </a:rPr>
            </a:br>
            <a:r>
              <a:rPr lang="fr-FR" sz="2000" i="1" dirty="0">
                <a:solidFill>
                  <a:schemeClr val="accent1"/>
                </a:solidFill>
              </a:rPr>
              <a:t>J’ai vu </a:t>
            </a:r>
            <a:r>
              <a:rPr lang="fr-FR" sz="2000" dirty="0">
                <a:solidFill>
                  <a:schemeClr val="accent1"/>
                </a:solidFill>
              </a:rPr>
              <a:t>qqn + infinitif</a:t>
            </a:r>
            <a:br>
              <a:rPr lang="fr-FR" sz="2000" dirty="0">
                <a:solidFill>
                  <a:schemeClr val="accent1"/>
                </a:solidFill>
              </a:rPr>
            </a:br>
            <a:r>
              <a:rPr lang="fr-FR" sz="2000" dirty="0">
                <a:solidFill>
                  <a:schemeClr val="accent1"/>
                </a:solidFill>
                <a:latin typeface="Times New Roman" panose="02020603050405020304" pitchFamily="18" charset="0"/>
                <a:cs typeface="Times New Roman" panose="02020603050405020304" pitchFamily="18" charset="0"/>
              </a:rPr>
              <a:t> </a:t>
            </a:r>
          </a:p>
        </p:txBody>
      </p:sp>
      <p:sp>
        <p:nvSpPr>
          <p:cNvPr id="3" name="Espace réservé du contenu 2">
            <a:extLst>
              <a:ext uri="{FF2B5EF4-FFF2-40B4-BE49-F238E27FC236}">
                <a16:creationId xmlns:a16="http://schemas.microsoft.com/office/drawing/2014/main" id="{0624E96B-6536-60E5-17EA-EF0FF5DC5CFE}"/>
              </a:ext>
            </a:extLst>
          </p:cNvPr>
          <p:cNvSpPr>
            <a:spLocks noGrp="1"/>
          </p:cNvSpPr>
          <p:nvPr>
            <p:ph idx="1"/>
          </p:nvPr>
        </p:nvSpPr>
        <p:spPr>
          <a:xfrm>
            <a:off x="2458720" y="2749466"/>
            <a:ext cx="5750560" cy="3468453"/>
          </a:xfrm>
        </p:spPr>
        <p:txBody>
          <a:bodyPr>
            <a:noAutofit/>
          </a:bodyPr>
          <a:lstStyle/>
          <a:p>
            <a:pPr marL="0" indent="0">
              <a:buNone/>
            </a:pPr>
            <a:r>
              <a:rPr lang="fr-FR" dirty="0">
                <a:solidFill>
                  <a:srgbClr val="000000"/>
                </a:solidFill>
                <a:effectLst/>
                <a:latin typeface="SignPainter-HouseScript" panose="02000006070000020004" pitchFamily="2" charset="0"/>
                <a:ea typeface="Times New Roman" panose="02020603050405020304" pitchFamily="18" charset="0"/>
              </a:rPr>
              <a:t>J’ai vu Hugo caché des gal</a:t>
            </a:r>
            <a:r>
              <a:rPr lang="fr-FR" dirty="0">
                <a:solidFill>
                  <a:schemeClr val="accent2"/>
                </a:solidFill>
                <a:effectLst/>
                <a:latin typeface="SignPainter-HouseScript" panose="02000006070000020004" pitchFamily="2" charset="0"/>
                <a:ea typeface="Times New Roman" panose="02020603050405020304" pitchFamily="18" charset="0"/>
              </a:rPr>
              <a:t>et</a:t>
            </a:r>
            <a:r>
              <a:rPr lang="fr-FR" dirty="0">
                <a:solidFill>
                  <a:srgbClr val="000000"/>
                </a:solidFill>
                <a:effectLst/>
                <a:latin typeface="SignPainter-HouseScript" panose="02000006070000020004" pitchFamily="2" charset="0"/>
                <a:ea typeface="Times New Roman" panose="02020603050405020304" pitchFamily="18" charset="0"/>
              </a:rPr>
              <a:t>s</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Dans la trousse d’un sorci</a:t>
            </a:r>
            <a:r>
              <a:rPr lang="fr-FR" dirty="0">
                <a:solidFill>
                  <a:schemeClr val="accent2"/>
                </a:solidFill>
                <a:effectLst/>
                <a:latin typeface="SignPainter-HouseScript" panose="02000006070000020004" pitchFamily="2" charset="0"/>
                <a:ea typeface="Times New Roman" panose="02020603050405020304" pitchFamily="18" charset="0"/>
              </a:rPr>
              <a:t>er</a:t>
            </a:r>
            <a:r>
              <a:rPr lang="fr-FR" dirty="0">
                <a:solidFill>
                  <a:srgbClr val="000000"/>
                </a:solidFill>
                <a:effectLst/>
                <a:latin typeface="SignPainter-HouseScript" panose="02000006070000020004" pitchFamily="2" charset="0"/>
                <a:ea typeface="Times New Roman" panose="02020603050405020304" pitchFamily="18" charset="0"/>
              </a:rPr>
              <a:t>.</a:t>
            </a:r>
            <a:endParaRPr lang="fr-FR" dirty="0">
              <a:effectLst/>
              <a:latin typeface="SignPainter-HouseScript" panose="02000006070000020004" pitchFamily="2" charset="0"/>
              <a:ea typeface="Times New Roman" panose="02020603050405020304" pitchFamily="18" charset="0"/>
            </a:endParaRPr>
          </a:p>
          <a:p>
            <a:pPr marL="0" indent="0">
              <a:spcBef>
                <a:spcPts val="0"/>
              </a:spcBef>
              <a:buNone/>
            </a:pPr>
            <a:r>
              <a:rPr lang="fr-FR" dirty="0">
                <a:solidFill>
                  <a:srgbClr val="000000"/>
                </a:solidFill>
                <a:effectLst/>
                <a:latin typeface="SignPainter-HouseScript" panose="02000006070000020004" pitchFamily="2" charset="0"/>
                <a:ea typeface="Times New Roman" panose="02020603050405020304" pitchFamily="18" charset="0"/>
              </a:rPr>
              <a:t>J’ai vu Mémé chant</a:t>
            </a:r>
            <a:r>
              <a:rPr lang="fr-FR" dirty="0">
                <a:solidFill>
                  <a:schemeClr val="accent2"/>
                </a:solidFill>
                <a:effectLst/>
                <a:latin typeface="SignPainter-HouseScript" panose="02000006070000020004" pitchFamily="2" charset="0"/>
                <a:ea typeface="Times New Roman" panose="02020603050405020304" pitchFamily="18" charset="0"/>
              </a:rPr>
              <a:t>er</a:t>
            </a:r>
            <a:r>
              <a:rPr lang="fr-FR" dirty="0">
                <a:solidFill>
                  <a:srgbClr val="000000"/>
                </a:solidFill>
                <a:effectLst/>
                <a:latin typeface="SignPainter-HouseScript" panose="02000006070000020004" pitchFamily="2" charset="0"/>
                <a:ea typeface="Times New Roman" panose="02020603050405020304" pitchFamily="18" charset="0"/>
              </a:rPr>
              <a:t> sur un pani</a:t>
            </a:r>
            <a:r>
              <a:rPr lang="fr-FR" dirty="0">
                <a:solidFill>
                  <a:schemeClr val="accent2"/>
                </a:solidFill>
                <a:effectLst/>
                <a:latin typeface="SignPainter-HouseScript" panose="02000006070000020004" pitchFamily="2" charset="0"/>
                <a:ea typeface="Times New Roman" panose="02020603050405020304" pitchFamily="18" charset="0"/>
              </a:rPr>
              <a:t>er</a:t>
            </a:r>
            <a:r>
              <a:rPr lang="fr-FR" dirty="0">
                <a:solidFill>
                  <a:srgbClr val="000000"/>
                </a:solidFill>
                <a:effectLst/>
                <a:latin typeface="SignPainter-HouseScript" panose="02000006070000020004" pitchFamily="2" charset="0"/>
                <a:ea typeface="Times New Roman" panose="02020603050405020304" pitchFamily="18" charset="0"/>
              </a:rPr>
              <a:t>,</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Avec un pigeon pos</a:t>
            </a:r>
            <a:r>
              <a:rPr lang="fr-FR" dirty="0">
                <a:solidFill>
                  <a:schemeClr val="accent2"/>
                </a:solidFill>
                <a:effectLst/>
                <a:latin typeface="SignPainter-HouseScript" panose="02000006070000020004" pitchFamily="2" charset="0"/>
                <a:ea typeface="Times New Roman" panose="02020603050405020304" pitchFamily="18" charset="0"/>
              </a:rPr>
              <a:t>é</a:t>
            </a:r>
            <a:r>
              <a:rPr lang="fr-FR" dirty="0">
                <a:solidFill>
                  <a:srgbClr val="000000"/>
                </a:solidFill>
                <a:effectLst/>
                <a:latin typeface="SignPainter-HouseScript" panose="02000006070000020004" pitchFamily="2" charset="0"/>
                <a:ea typeface="Times New Roman" panose="02020603050405020304" pitchFamily="18" charset="0"/>
              </a:rPr>
              <a:t> sur l’épaule.</a:t>
            </a:r>
          </a:p>
          <a:p>
            <a:pPr marL="0" indent="0">
              <a:spcBef>
                <a:spcPts val="0"/>
              </a:spcBef>
              <a:buNone/>
            </a:pPr>
            <a:endParaRPr lang="fr-FR" sz="800" dirty="0">
              <a:effectLst/>
              <a:latin typeface="SignPainter-HouseScript" panose="02000006070000020004" pitchFamily="2"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0" indent="0">
              <a:buNone/>
            </a:pPr>
            <a:r>
              <a:rPr lang="fr-FR" sz="800" dirty="0">
                <a:solidFill>
                  <a:srgbClr val="000000"/>
                </a:solidFill>
                <a:effectLst/>
                <a:latin typeface="SignPainter-HouseScript" panose="02000006070000020004" pitchFamily="2" charset="0"/>
                <a:ea typeface="Times New Roman" panose="02020603050405020304" pitchFamily="18" charset="0"/>
              </a:rPr>
              <a:t> </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Et j’ai souffl</a:t>
            </a:r>
            <a:r>
              <a:rPr lang="fr-FR" dirty="0">
                <a:solidFill>
                  <a:schemeClr val="accent2"/>
                </a:solidFill>
                <a:effectLst/>
                <a:latin typeface="SignPainter-HouseScript" panose="02000006070000020004" pitchFamily="2" charset="0"/>
                <a:ea typeface="Times New Roman" panose="02020603050405020304" pitchFamily="18" charset="0"/>
              </a:rPr>
              <a:t>é</a:t>
            </a:r>
            <a:r>
              <a:rPr lang="fr-FR" dirty="0">
                <a:solidFill>
                  <a:srgbClr val="000000"/>
                </a:solidFill>
                <a:effectLst/>
                <a:latin typeface="SignPainter-HouseScript" panose="02000006070000020004" pitchFamily="2" charset="0"/>
                <a:ea typeface="Times New Roman" panose="02020603050405020304" pitchFamily="18" charset="0"/>
              </a:rPr>
              <a:t>, un peu fatigué :</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 L’été, c’est parfait pour rêv</a:t>
            </a:r>
            <a:r>
              <a:rPr lang="fr-FR" dirty="0">
                <a:solidFill>
                  <a:schemeClr val="accent2"/>
                </a:solidFill>
                <a:effectLst/>
                <a:latin typeface="SignPainter-HouseScript" panose="02000006070000020004" pitchFamily="2" charset="0"/>
                <a:ea typeface="Times New Roman" panose="02020603050405020304" pitchFamily="18" charset="0"/>
              </a:rPr>
              <a:t>er</a:t>
            </a:r>
            <a:r>
              <a:rPr lang="fr-FR" dirty="0">
                <a:solidFill>
                  <a:srgbClr val="000000"/>
                </a:solidFill>
                <a:effectLst/>
                <a:latin typeface="SignPainter-HouseScript" panose="02000006070000020004" pitchFamily="2" charset="0"/>
                <a:ea typeface="Times New Roman" panose="02020603050405020304" pitchFamily="18" charset="0"/>
              </a:rPr>
              <a:t> ! »</a:t>
            </a:r>
            <a:endParaRPr lang="fr-FR" dirty="0">
              <a:effectLst/>
              <a:latin typeface="SignPainter-HouseScript" panose="02000006070000020004" pitchFamily="2" charset="0"/>
              <a:ea typeface="Times New Roman" panose="02020603050405020304" pitchFamily="18" charset="0"/>
            </a:endParaRPr>
          </a:p>
        </p:txBody>
      </p:sp>
      <p:pic>
        <p:nvPicPr>
          <p:cNvPr id="4" name="Image 3" descr="Une image contenant clipart, poupée&#10;&#10;Description générée automatiquement">
            <a:extLst>
              <a:ext uri="{FF2B5EF4-FFF2-40B4-BE49-F238E27FC236}">
                <a16:creationId xmlns:a16="http://schemas.microsoft.com/office/drawing/2014/main" id="{C7C14948-3119-A4EE-0B64-E49A2DF5363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8701755" y="2749466"/>
            <a:ext cx="2296227" cy="320030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5478694C-B3BF-F0A5-874F-E798C787D4E1}"/>
              </a:ext>
            </a:extLst>
          </p:cNvPr>
          <p:cNvSpPr/>
          <p:nvPr/>
        </p:nvSpPr>
        <p:spPr>
          <a:xfrm>
            <a:off x="838200" y="365125"/>
            <a:ext cx="10159782" cy="227448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57530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9413C-CC18-C61A-12F3-BFF2AA44C68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4829570-B99F-6D92-9053-DD51B2DD9625}"/>
              </a:ext>
            </a:extLst>
          </p:cNvPr>
          <p:cNvSpPr>
            <a:spLocks noGrp="1"/>
          </p:cNvSpPr>
          <p:nvPr>
            <p:ph type="title"/>
          </p:nvPr>
        </p:nvSpPr>
        <p:spPr>
          <a:xfrm>
            <a:off x="838200" y="365125"/>
            <a:ext cx="10515600" cy="1752433"/>
          </a:xfrm>
        </p:spPr>
        <p:txBody>
          <a:bodyPr>
            <a:normAutofit fontScale="90000"/>
          </a:bodyPr>
          <a:lstStyle/>
          <a:p>
            <a:pPr marL="0" indent="0">
              <a:buNone/>
            </a:pPr>
            <a:br>
              <a:rPr lang="fr-FR" sz="2000" dirty="0">
                <a:solidFill>
                  <a:srgbClr val="000000"/>
                </a:solidFill>
                <a:effectLst/>
                <a:latin typeface="Times New Roman" panose="02020603050405020304" pitchFamily="18" charset="0"/>
                <a:ea typeface="Times New Roman" panose="02020603050405020304" pitchFamily="18" charset="0"/>
              </a:rPr>
            </a:br>
            <a:br>
              <a:rPr lang="fr-FR" sz="2000" dirty="0">
                <a:solidFill>
                  <a:srgbClr val="000000"/>
                </a:solidFill>
                <a:effectLst/>
                <a:latin typeface="Times New Roman" panose="02020603050405020304" pitchFamily="18" charset="0"/>
                <a:ea typeface="Times New Roman" panose="02020603050405020304" pitchFamily="18" charset="0"/>
              </a:rPr>
            </a:b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Choisir le pluriel pour avoir les déterminants </a:t>
            </a:r>
            <a:r>
              <a:rPr lang="fr-FR" sz="2000" i="1" dirty="0">
                <a:solidFill>
                  <a:schemeClr val="accent1"/>
                </a:solidFill>
                <a:effectLst/>
                <a:latin typeface="Times New Roman" panose="02020603050405020304" pitchFamily="18" charset="0"/>
                <a:ea typeface="Times New Roman" panose="02020603050405020304" pitchFamily="18" charset="0"/>
              </a:rPr>
              <a:t>les</a:t>
            </a:r>
            <a:r>
              <a:rPr lang="fr-FR" sz="2000" dirty="0">
                <a:solidFill>
                  <a:schemeClr val="accent1"/>
                </a:solidFill>
                <a:effectLst/>
                <a:latin typeface="Times New Roman" panose="02020603050405020304" pitchFamily="18" charset="0"/>
                <a:ea typeface="Times New Roman" panose="02020603050405020304" pitchFamily="18" charset="0"/>
              </a:rPr>
              <a:t>, </a:t>
            </a:r>
            <a:r>
              <a:rPr lang="fr-FR" sz="2000" i="1" dirty="0">
                <a:solidFill>
                  <a:schemeClr val="accent1"/>
                </a:solidFill>
                <a:effectLst/>
                <a:latin typeface="Times New Roman" panose="02020603050405020304" pitchFamily="18" charset="0"/>
                <a:ea typeface="Times New Roman" panose="02020603050405020304" pitchFamily="18" charset="0"/>
              </a:rPr>
              <a:t>des</a:t>
            </a:r>
            <a:r>
              <a:rPr lang="fr-FR" sz="2000" dirty="0">
                <a:solidFill>
                  <a:schemeClr val="accent1"/>
                </a:solidFill>
                <a:effectLst/>
                <a:latin typeface="Times New Roman" panose="02020603050405020304" pitchFamily="18" charset="0"/>
                <a:ea typeface="Times New Roman" panose="02020603050405020304" pitchFamily="18" charset="0"/>
              </a:rPr>
              <a:t>, </a:t>
            </a:r>
            <a:r>
              <a:rPr lang="fr-FR" sz="2000" i="1" dirty="0">
                <a:solidFill>
                  <a:schemeClr val="accent1"/>
                </a:solidFill>
                <a:effectLst/>
                <a:latin typeface="Times New Roman" panose="02020603050405020304" pitchFamily="18" charset="0"/>
                <a:ea typeface="Times New Roman" panose="02020603050405020304" pitchFamily="18" charset="0"/>
              </a:rPr>
              <a:t>ces</a:t>
            </a:r>
            <a:r>
              <a:rPr lang="fr-FR" sz="2000" dirty="0">
                <a:solidFill>
                  <a:schemeClr val="accent1"/>
                </a:solidFill>
                <a:effectLst/>
                <a:latin typeface="Times New Roman" panose="02020603050405020304" pitchFamily="18" charset="0"/>
                <a:ea typeface="Times New Roman" panose="02020603050405020304" pitchFamily="18" charset="0"/>
              </a:rPr>
              <a: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Choisir des mots où on entend [</a:t>
            </a:r>
            <a:r>
              <a:rPr lang="fr-FR" sz="2000" dirty="0" err="1">
                <a:solidFill>
                  <a:schemeClr val="accent1"/>
                </a:solidFill>
                <a:effectLst/>
                <a:latin typeface="Times New Roman" panose="02020603050405020304" pitchFamily="18" charset="0"/>
                <a:ea typeface="Times New Roman" panose="02020603050405020304" pitchFamily="18" charset="0"/>
              </a:rPr>
              <a:t>ɛ</a:t>
            </a:r>
            <a:r>
              <a:rPr lang="fr-FR" sz="2000" dirty="0">
                <a:solidFill>
                  <a:schemeClr val="accent1"/>
                </a:solidFill>
                <a:effectLst/>
                <a:latin typeface="Times New Roman" panose="02020603050405020304" pitchFamily="18" charset="0"/>
                <a:ea typeface="Times New Roman" panose="02020603050405020304" pitchFamily="18" charset="0"/>
              </a:rPr>
              <a:t>] ou [e] en fin de mot : c’est à dire où il y a : -</a:t>
            </a:r>
            <a:r>
              <a:rPr lang="fr-FR" sz="2000" dirty="0" err="1">
                <a:solidFill>
                  <a:schemeClr val="accent1"/>
                </a:solidFill>
                <a:effectLst/>
                <a:latin typeface="Times New Roman" panose="02020603050405020304" pitchFamily="18" charset="0"/>
                <a:ea typeface="Times New Roman" panose="02020603050405020304" pitchFamily="18" charset="0"/>
              </a:rPr>
              <a:t>é</a:t>
            </a:r>
            <a:r>
              <a:rPr lang="fr-FR" sz="2000" dirty="0">
                <a:solidFill>
                  <a:schemeClr val="accent1"/>
                </a:solidFill>
                <a:effectLst/>
                <a:latin typeface="Times New Roman" panose="02020603050405020304" pitchFamily="18" charset="0"/>
                <a:ea typeface="Times New Roman" panose="02020603050405020304" pitchFamily="18" charset="0"/>
              </a:rPr>
              <a:t>, -</a:t>
            </a:r>
            <a:r>
              <a:rPr lang="fr-FR" sz="2000" dirty="0" err="1">
                <a:solidFill>
                  <a:schemeClr val="accent1"/>
                </a:solidFill>
                <a:effectLst/>
                <a:latin typeface="Times New Roman" panose="02020603050405020304" pitchFamily="18" charset="0"/>
                <a:ea typeface="Times New Roman" panose="02020603050405020304" pitchFamily="18" charset="0"/>
              </a:rPr>
              <a:t>è</a:t>
            </a:r>
            <a:r>
              <a:rPr lang="fr-FR" sz="2000" dirty="0">
                <a:solidFill>
                  <a:schemeClr val="accent1"/>
                </a:solidFill>
                <a:effectLst/>
                <a:latin typeface="Times New Roman" panose="02020603050405020304" pitchFamily="18" charset="0"/>
                <a:ea typeface="Times New Roman" panose="02020603050405020304" pitchFamily="18" charset="0"/>
              </a:rPr>
              <a:t>-, -et, -er, -ez, -ai-…</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Utiliser des noms de métiers, de fruitiers.</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Utiliser les temps du passé (passé composé, imparfait), l’infinitif, les verbes conjugués à la personne 5 ou certains verbes au présent (fait, sait).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Utiliser le modèle de structure proposé.</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Faire des vers qui font sourire ou rêver et donner de l’émotion.</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800" dirty="0">
                <a:solidFill>
                  <a:schemeClr val="accent1"/>
                </a:solidFill>
                <a:effectLst/>
                <a:latin typeface="Times New Roman" panose="02020603050405020304" pitchFamily="18" charset="0"/>
                <a:ea typeface="Times New Roman" panose="02020603050405020304" pitchFamily="18" charset="0"/>
              </a:rPr>
              <a:t> </a:t>
            </a:r>
            <a:br>
              <a:rPr lang="fr-FR" sz="1200" dirty="0">
                <a:solidFill>
                  <a:schemeClr val="accent1"/>
                </a:solidFill>
              </a:rPr>
            </a:br>
            <a:r>
              <a:rPr lang="fr-FR" sz="2000" i="1" dirty="0">
                <a:solidFill>
                  <a:schemeClr val="accent1"/>
                </a:solidFill>
              </a:rPr>
              <a:t>J’ai vu </a:t>
            </a:r>
            <a:r>
              <a:rPr lang="fr-FR" sz="2000" dirty="0">
                <a:solidFill>
                  <a:schemeClr val="accent1"/>
                </a:solidFill>
              </a:rPr>
              <a:t>qqn + infinitif</a:t>
            </a:r>
            <a:br>
              <a:rPr lang="fr-FR" sz="2000" dirty="0">
                <a:solidFill>
                  <a:schemeClr val="accent1"/>
                </a:solidFill>
              </a:rPr>
            </a:br>
            <a:r>
              <a:rPr lang="fr-FR" sz="2000" dirty="0">
                <a:solidFill>
                  <a:schemeClr val="accent1"/>
                </a:solidFill>
                <a:latin typeface="Times New Roman" panose="02020603050405020304" pitchFamily="18" charset="0"/>
                <a:cs typeface="Times New Roman" panose="02020603050405020304" pitchFamily="18" charset="0"/>
              </a:rPr>
              <a:t> </a:t>
            </a:r>
          </a:p>
        </p:txBody>
      </p:sp>
      <p:sp>
        <p:nvSpPr>
          <p:cNvPr id="3" name="Espace réservé du contenu 2">
            <a:extLst>
              <a:ext uri="{FF2B5EF4-FFF2-40B4-BE49-F238E27FC236}">
                <a16:creationId xmlns:a16="http://schemas.microsoft.com/office/drawing/2014/main" id="{FB849694-76AE-A45E-1743-848824165DBA}"/>
              </a:ext>
            </a:extLst>
          </p:cNvPr>
          <p:cNvSpPr>
            <a:spLocks noGrp="1"/>
          </p:cNvSpPr>
          <p:nvPr>
            <p:ph idx="1"/>
          </p:nvPr>
        </p:nvSpPr>
        <p:spPr>
          <a:xfrm>
            <a:off x="2458720" y="2749466"/>
            <a:ext cx="5750560" cy="3468453"/>
          </a:xfrm>
        </p:spPr>
        <p:txBody>
          <a:bodyPr>
            <a:noAutofit/>
          </a:bodyPr>
          <a:lstStyle/>
          <a:p>
            <a:pPr marL="0" indent="0">
              <a:buNone/>
            </a:pPr>
            <a:r>
              <a:rPr lang="fr-FR" dirty="0">
                <a:solidFill>
                  <a:srgbClr val="000000"/>
                </a:solidFill>
                <a:effectLst/>
                <a:latin typeface="SignPainter-HouseScript" panose="02000006070000020004" pitchFamily="2" charset="0"/>
                <a:ea typeface="Times New Roman" panose="02020603050405020304" pitchFamily="18" charset="0"/>
              </a:rPr>
              <a:t>J’ai vu Hugo caché des gal</a:t>
            </a:r>
            <a:r>
              <a:rPr lang="fr-FR" dirty="0">
                <a:solidFill>
                  <a:schemeClr val="accent2"/>
                </a:solidFill>
                <a:effectLst/>
                <a:latin typeface="SignPainter-HouseScript" panose="02000006070000020004" pitchFamily="2" charset="0"/>
                <a:ea typeface="Times New Roman" panose="02020603050405020304" pitchFamily="18" charset="0"/>
              </a:rPr>
              <a:t>et</a:t>
            </a:r>
            <a:r>
              <a:rPr lang="fr-FR" dirty="0">
                <a:solidFill>
                  <a:srgbClr val="000000"/>
                </a:solidFill>
                <a:effectLst/>
                <a:latin typeface="SignPainter-HouseScript" panose="02000006070000020004" pitchFamily="2" charset="0"/>
                <a:ea typeface="Times New Roman" panose="02020603050405020304" pitchFamily="18" charset="0"/>
              </a:rPr>
              <a:t>s</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Dans la trousse d’un sorci</a:t>
            </a:r>
            <a:r>
              <a:rPr lang="fr-FR" dirty="0">
                <a:solidFill>
                  <a:schemeClr val="accent2"/>
                </a:solidFill>
                <a:effectLst/>
                <a:latin typeface="SignPainter-HouseScript" panose="02000006070000020004" pitchFamily="2" charset="0"/>
                <a:ea typeface="Times New Roman" panose="02020603050405020304" pitchFamily="18" charset="0"/>
              </a:rPr>
              <a:t>er</a:t>
            </a:r>
            <a:r>
              <a:rPr lang="fr-FR" dirty="0">
                <a:solidFill>
                  <a:srgbClr val="000000"/>
                </a:solidFill>
                <a:effectLst/>
                <a:latin typeface="SignPainter-HouseScript" panose="02000006070000020004" pitchFamily="2" charset="0"/>
                <a:ea typeface="Times New Roman" panose="02020603050405020304" pitchFamily="18" charset="0"/>
              </a:rPr>
              <a:t>.</a:t>
            </a:r>
            <a:endParaRPr lang="fr-FR" dirty="0">
              <a:effectLst/>
              <a:latin typeface="SignPainter-HouseScript" panose="02000006070000020004" pitchFamily="2" charset="0"/>
              <a:ea typeface="Times New Roman" panose="02020603050405020304" pitchFamily="18" charset="0"/>
            </a:endParaRPr>
          </a:p>
          <a:p>
            <a:pPr marL="0" indent="0">
              <a:spcBef>
                <a:spcPts val="0"/>
              </a:spcBef>
              <a:buNone/>
            </a:pPr>
            <a:r>
              <a:rPr lang="fr-FR" dirty="0">
                <a:solidFill>
                  <a:srgbClr val="000000"/>
                </a:solidFill>
                <a:effectLst/>
                <a:latin typeface="SignPainter-HouseScript" panose="02000006070000020004" pitchFamily="2" charset="0"/>
                <a:ea typeface="Times New Roman" panose="02020603050405020304" pitchFamily="18" charset="0"/>
              </a:rPr>
              <a:t>J’ai vu Mémé chant</a:t>
            </a:r>
            <a:r>
              <a:rPr lang="fr-FR" dirty="0">
                <a:solidFill>
                  <a:schemeClr val="accent2"/>
                </a:solidFill>
                <a:effectLst/>
                <a:latin typeface="SignPainter-HouseScript" panose="02000006070000020004" pitchFamily="2" charset="0"/>
                <a:ea typeface="Times New Roman" panose="02020603050405020304" pitchFamily="18" charset="0"/>
              </a:rPr>
              <a:t>er</a:t>
            </a:r>
            <a:r>
              <a:rPr lang="fr-FR" dirty="0">
                <a:solidFill>
                  <a:srgbClr val="000000"/>
                </a:solidFill>
                <a:effectLst/>
                <a:latin typeface="SignPainter-HouseScript" panose="02000006070000020004" pitchFamily="2" charset="0"/>
                <a:ea typeface="Times New Roman" panose="02020603050405020304" pitchFamily="18" charset="0"/>
              </a:rPr>
              <a:t> sur un pani</a:t>
            </a:r>
            <a:r>
              <a:rPr lang="fr-FR" dirty="0">
                <a:solidFill>
                  <a:schemeClr val="accent2"/>
                </a:solidFill>
                <a:effectLst/>
                <a:latin typeface="SignPainter-HouseScript" panose="02000006070000020004" pitchFamily="2" charset="0"/>
                <a:ea typeface="Times New Roman" panose="02020603050405020304" pitchFamily="18" charset="0"/>
              </a:rPr>
              <a:t>er</a:t>
            </a:r>
            <a:r>
              <a:rPr lang="fr-FR" dirty="0">
                <a:solidFill>
                  <a:srgbClr val="000000"/>
                </a:solidFill>
                <a:effectLst/>
                <a:latin typeface="SignPainter-HouseScript" panose="02000006070000020004" pitchFamily="2" charset="0"/>
                <a:ea typeface="Times New Roman" panose="02020603050405020304" pitchFamily="18" charset="0"/>
              </a:rPr>
              <a:t>,</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Avec un pigeon pos</a:t>
            </a:r>
            <a:r>
              <a:rPr lang="fr-FR" dirty="0">
                <a:solidFill>
                  <a:schemeClr val="accent2"/>
                </a:solidFill>
                <a:effectLst/>
                <a:latin typeface="SignPainter-HouseScript" panose="02000006070000020004" pitchFamily="2" charset="0"/>
                <a:ea typeface="Times New Roman" panose="02020603050405020304" pitchFamily="18" charset="0"/>
              </a:rPr>
              <a:t>é</a:t>
            </a:r>
            <a:r>
              <a:rPr lang="fr-FR" dirty="0">
                <a:solidFill>
                  <a:srgbClr val="000000"/>
                </a:solidFill>
                <a:effectLst/>
                <a:latin typeface="SignPainter-HouseScript" panose="02000006070000020004" pitchFamily="2" charset="0"/>
                <a:ea typeface="Times New Roman" panose="02020603050405020304" pitchFamily="18" charset="0"/>
              </a:rPr>
              <a:t> sur l’épaule.</a:t>
            </a:r>
          </a:p>
          <a:p>
            <a:pPr marL="0" indent="0">
              <a:spcBef>
                <a:spcPts val="0"/>
              </a:spcBef>
              <a:buNone/>
            </a:pPr>
            <a:endParaRPr lang="fr-FR" sz="800" dirty="0">
              <a:effectLst/>
              <a:latin typeface="SignPainter-HouseScript" panose="02000006070000020004" pitchFamily="2"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0" indent="0">
              <a:buNone/>
            </a:pPr>
            <a:r>
              <a:rPr lang="fr-FR" sz="800" dirty="0">
                <a:solidFill>
                  <a:srgbClr val="000000"/>
                </a:solidFill>
                <a:effectLst/>
                <a:latin typeface="SignPainter-HouseScript" panose="02000006070000020004" pitchFamily="2" charset="0"/>
                <a:ea typeface="Times New Roman" panose="02020603050405020304" pitchFamily="18" charset="0"/>
              </a:rPr>
              <a:t> </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Et j’ai souffl</a:t>
            </a:r>
            <a:r>
              <a:rPr lang="fr-FR" dirty="0">
                <a:solidFill>
                  <a:schemeClr val="accent2"/>
                </a:solidFill>
                <a:effectLst/>
                <a:latin typeface="SignPainter-HouseScript" panose="02000006070000020004" pitchFamily="2" charset="0"/>
                <a:ea typeface="Times New Roman" panose="02020603050405020304" pitchFamily="18" charset="0"/>
              </a:rPr>
              <a:t>é</a:t>
            </a:r>
            <a:r>
              <a:rPr lang="fr-FR" dirty="0">
                <a:solidFill>
                  <a:srgbClr val="000000"/>
                </a:solidFill>
                <a:effectLst/>
                <a:latin typeface="SignPainter-HouseScript" panose="02000006070000020004" pitchFamily="2" charset="0"/>
                <a:ea typeface="Times New Roman" panose="02020603050405020304" pitchFamily="18" charset="0"/>
              </a:rPr>
              <a:t>, un peu fatigué :</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 L’été, c’est parfait pour rêv</a:t>
            </a:r>
            <a:r>
              <a:rPr lang="fr-FR" dirty="0">
                <a:solidFill>
                  <a:schemeClr val="accent2"/>
                </a:solidFill>
                <a:effectLst/>
                <a:latin typeface="SignPainter-HouseScript" panose="02000006070000020004" pitchFamily="2" charset="0"/>
                <a:ea typeface="Times New Roman" panose="02020603050405020304" pitchFamily="18" charset="0"/>
              </a:rPr>
              <a:t>er</a:t>
            </a:r>
            <a:r>
              <a:rPr lang="fr-FR" dirty="0">
                <a:solidFill>
                  <a:srgbClr val="000000"/>
                </a:solidFill>
                <a:effectLst/>
                <a:latin typeface="SignPainter-HouseScript" panose="02000006070000020004" pitchFamily="2" charset="0"/>
                <a:ea typeface="Times New Roman" panose="02020603050405020304" pitchFamily="18" charset="0"/>
              </a:rPr>
              <a:t> ! »</a:t>
            </a:r>
            <a:endParaRPr lang="fr-FR" dirty="0">
              <a:effectLst/>
              <a:latin typeface="SignPainter-HouseScript" panose="02000006070000020004" pitchFamily="2" charset="0"/>
              <a:ea typeface="Times New Roman" panose="02020603050405020304" pitchFamily="18" charset="0"/>
            </a:endParaRPr>
          </a:p>
        </p:txBody>
      </p:sp>
      <p:pic>
        <p:nvPicPr>
          <p:cNvPr id="4" name="Image 3" descr="Une image contenant clipart, poupée&#10;&#10;Description générée automatiquement">
            <a:extLst>
              <a:ext uri="{FF2B5EF4-FFF2-40B4-BE49-F238E27FC236}">
                <a16:creationId xmlns:a16="http://schemas.microsoft.com/office/drawing/2014/main" id="{EC11F43E-4FCE-9D3E-E94A-DB8D4FF4E90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8701755" y="2749466"/>
            <a:ext cx="2296227" cy="320030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0A14A104-A0C1-7F46-CC57-44A822E60A40}"/>
              </a:ext>
            </a:extLst>
          </p:cNvPr>
          <p:cNvSpPr/>
          <p:nvPr/>
        </p:nvSpPr>
        <p:spPr>
          <a:xfrm>
            <a:off x="838200" y="365125"/>
            <a:ext cx="10159782" cy="227448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75835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78C26-BE17-A7EA-F1C8-4D36EC366DF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C2A713F-F6E7-6C2A-25C5-18D672979321}"/>
              </a:ext>
            </a:extLst>
          </p:cNvPr>
          <p:cNvSpPr>
            <a:spLocks noGrp="1"/>
          </p:cNvSpPr>
          <p:nvPr>
            <p:ph idx="1"/>
          </p:nvPr>
        </p:nvSpPr>
        <p:spPr/>
        <p:txBody>
          <a:bodyPr/>
          <a:lstStyle/>
          <a:p>
            <a:pPr marL="0" indent="0" algn="just">
              <a:buNone/>
            </a:pPr>
            <a:endParaRPr lang="fr-FR" dirty="0"/>
          </a:p>
          <a:p>
            <a:pPr marL="0" indent="0" algn="just">
              <a:buNone/>
            </a:pPr>
            <a:endParaRPr lang="fr-FR" dirty="0"/>
          </a:p>
          <a:p>
            <a:pPr marL="0" indent="0">
              <a:buNone/>
            </a:pPr>
            <a:r>
              <a:rPr lang="fr-FR" sz="2000" dirty="0">
                <a:effectLst/>
                <a:latin typeface="Times New Roman" panose="02020603050405020304" pitchFamily="18" charset="0"/>
                <a:ea typeface="Times New Roman" panose="02020603050405020304" pitchFamily="18" charset="0"/>
              </a:rPr>
              <a:t>	</a:t>
            </a:r>
            <a:r>
              <a:rPr lang="fr-FR" sz="2000" i="1" dirty="0">
                <a:effectLst/>
                <a:latin typeface="Times New Roman" panose="02020603050405020304" pitchFamily="18" charset="0"/>
                <a:ea typeface="Times New Roman" panose="02020603050405020304" pitchFamily="18" charset="0"/>
              </a:rPr>
              <a:t>J’ai vu </a:t>
            </a:r>
            <a:r>
              <a:rPr lang="fr-FR" sz="2000" dirty="0">
                <a:effectLst/>
                <a:latin typeface="Times New Roman" panose="02020603050405020304" pitchFamily="18" charset="0"/>
                <a:ea typeface="Times New Roman" panose="02020603050405020304" pitchFamily="18" charset="0"/>
              </a:rPr>
              <a:t>Hugo </a:t>
            </a:r>
            <a:r>
              <a:rPr lang="fr-FR" sz="2000" i="1" dirty="0">
                <a:effectLst/>
                <a:latin typeface="Times New Roman" panose="02020603050405020304" pitchFamily="18" charset="0"/>
                <a:ea typeface="Times New Roman" panose="02020603050405020304" pitchFamily="18" charset="0"/>
              </a:rPr>
              <a:t>cach</a:t>
            </a:r>
            <a:r>
              <a:rPr lang="fr-FR" sz="2000" i="1" dirty="0">
                <a:solidFill>
                  <a:srgbClr val="FF0000"/>
                </a:solidFill>
                <a:effectLst/>
                <a:latin typeface="Times New Roman" panose="02020603050405020304" pitchFamily="18" charset="0"/>
                <a:ea typeface="Times New Roman" panose="02020603050405020304" pitchFamily="18" charset="0"/>
              </a:rPr>
              <a:t>er</a:t>
            </a:r>
            <a:r>
              <a:rPr lang="fr-FR" sz="2000" dirty="0">
                <a:effectLst/>
                <a:latin typeface="Times New Roman" panose="02020603050405020304" pitchFamily="18" charset="0"/>
                <a:ea typeface="Times New Roman" panose="02020603050405020304" pitchFamily="18" charset="0"/>
              </a:rPr>
              <a:t> des…		du pain bien dor</a:t>
            </a:r>
            <a:r>
              <a:rPr lang="fr-FR" sz="2000" dirty="0">
                <a:solidFill>
                  <a:srgbClr val="FF0000"/>
                </a:solidFill>
                <a:effectLst/>
                <a:latin typeface="Times New Roman" panose="02020603050405020304" pitchFamily="18" charset="0"/>
                <a:ea typeface="Times New Roman" panose="02020603050405020304" pitchFamily="18" charset="0"/>
              </a:rPr>
              <a:t>é		</a:t>
            </a:r>
            <a:r>
              <a:rPr lang="fr-FR" sz="2000" dirty="0">
                <a:solidFill>
                  <a:srgbClr val="000000"/>
                </a:solidFill>
                <a:effectLst/>
                <a:latin typeface="Times New Roman" panose="02020603050405020304" pitchFamily="18" charset="0"/>
                <a:ea typeface="Times New Roman" panose="02020603050405020304" pitchFamily="18" charset="0"/>
              </a:rPr>
              <a:t>une sorcière / un sorci</a:t>
            </a:r>
            <a:r>
              <a:rPr lang="fr-FR" sz="2000" dirty="0">
                <a:solidFill>
                  <a:srgbClr val="FF0000"/>
                </a:solidFill>
                <a:effectLst/>
                <a:latin typeface="Times New Roman" panose="02020603050405020304" pitchFamily="18" charset="0"/>
                <a:ea typeface="Times New Roman" panose="02020603050405020304" pitchFamily="18" charset="0"/>
              </a:rPr>
              <a:t>er</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effectLst/>
                <a:latin typeface="Times New Roman" panose="02020603050405020304" pitchFamily="18" charset="0"/>
                <a:ea typeface="Times New Roman" panose="02020603050405020304" pitchFamily="18" charset="0"/>
              </a:rPr>
              <a:t>	C’est parfait pour rêv</a:t>
            </a:r>
            <a:r>
              <a:rPr lang="fr-FR" sz="2000" dirty="0">
                <a:solidFill>
                  <a:srgbClr val="FF0000"/>
                </a:solidFill>
                <a:effectLst/>
                <a:latin typeface="Times New Roman" panose="02020603050405020304" pitchFamily="18" charset="0"/>
                <a:ea typeface="Times New Roman" panose="02020603050405020304" pitchFamily="18" charset="0"/>
              </a:rPr>
              <a:t>er.		</a:t>
            </a:r>
            <a:r>
              <a:rPr lang="fr-FR" sz="2000" dirty="0">
                <a:solidFill>
                  <a:srgbClr val="000000"/>
                </a:solidFill>
                <a:effectLst/>
                <a:latin typeface="Times New Roman" panose="02020603050405020304" pitchFamily="18" charset="0"/>
                <a:ea typeface="Times New Roman" panose="02020603050405020304" pitchFamily="18" charset="0"/>
              </a:rPr>
              <a:t>J’ai dor</a:t>
            </a:r>
            <a:r>
              <a:rPr lang="fr-FR" sz="2000" dirty="0">
                <a:solidFill>
                  <a:srgbClr val="FF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 la tarte</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effectLst/>
                <a:latin typeface="Times New Roman" panose="02020603050405020304" pitchFamily="18" charset="0"/>
                <a:ea typeface="Times New Roman" panose="02020603050405020304" pitchFamily="18" charset="0"/>
              </a:rPr>
              <a:t>		            (le rêve)		du jaune d’œuf pour dor</a:t>
            </a:r>
            <a:r>
              <a:rPr lang="fr-FR" sz="2000" dirty="0">
                <a:solidFill>
                  <a:srgbClr val="FF0000"/>
                </a:solidFill>
                <a:effectLst/>
                <a:latin typeface="Times New Roman" panose="02020603050405020304" pitchFamily="18" charset="0"/>
                <a:ea typeface="Times New Roman" panose="02020603050405020304" pitchFamily="18" charset="0"/>
              </a:rPr>
              <a:t>er</a:t>
            </a:r>
            <a:r>
              <a:rPr lang="fr-FR" sz="2000" dirty="0">
                <a:effectLst/>
                <a:latin typeface="Times New Roman" panose="02020603050405020304" pitchFamily="18" charset="0"/>
                <a:ea typeface="Times New Roman" panose="02020603050405020304" pitchFamily="18" charset="0"/>
              </a:rPr>
              <a:t> la tarte</a:t>
            </a:r>
          </a:p>
          <a:p>
            <a:pPr marL="0" indent="0" algn="just">
              <a:buNone/>
            </a:pPr>
            <a:endParaRPr lang="fr-FR" dirty="0"/>
          </a:p>
        </p:txBody>
      </p:sp>
    </p:spTree>
    <p:extLst>
      <p:ext uri="{BB962C8B-B14F-4D97-AF65-F5344CB8AC3E}">
        <p14:creationId xmlns:p14="http://schemas.microsoft.com/office/powerpoint/2010/main" val="2912361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BB07A-405F-2BB4-0452-7B10D62E6A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EAEB5E-91FE-437F-838D-4767417BDA4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0987249-0983-099F-A2ED-40F085F633D2}"/>
              </a:ext>
            </a:extLst>
          </p:cNvPr>
          <p:cNvSpPr>
            <a:spLocks noGrp="1"/>
          </p:cNvSpPr>
          <p:nvPr>
            <p:ph idx="1"/>
          </p:nvPr>
        </p:nvSpPr>
        <p:spPr/>
        <p:txBody>
          <a:bodyPr/>
          <a:lstStyle/>
          <a:p>
            <a:pPr marL="0" indent="0" algn="just">
              <a:buNone/>
            </a:pPr>
            <a:endParaRPr lang="fr-FR" dirty="0"/>
          </a:p>
          <a:p>
            <a:pPr marL="0" indent="0" algn="just">
              <a:buNone/>
            </a:pPr>
            <a:endParaRPr lang="fr-FR" dirty="0"/>
          </a:p>
          <a:p>
            <a:pPr marL="0" indent="0">
              <a:buNone/>
            </a:pPr>
            <a:r>
              <a:rPr lang="fr-FR" sz="2000" dirty="0">
                <a:effectLst/>
                <a:latin typeface="Times New Roman" panose="02020603050405020304" pitchFamily="18" charset="0"/>
                <a:ea typeface="Times New Roman" panose="02020603050405020304" pitchFamily="18" charset="0"/>
              </a:rPr>
              <a:t>	</a:t>
            </a:r>
            <a:r>
              <a:rPr lang="fr-FR" sz="2000" i="1" dirty="0">
                <a:effectLst/>
                <a:latin typeface="Times New Roman" panose="02020603050405020304" pitchFamily="18" charset="0"/>
                <a:ea typeface="Times New Roman" panose="02020603050405020304" pitchFamily="18" charset="0"/>
              </a:rPr>
              <a:t>J’ai vu </a:t>
            </a:r>
            <a:r>
              <a:rPr lang="fr-FR" sz="2000" dirty="0">
                <a:effectLst/>
                <a:latin typeface="Times New Roman" panose="02020603050405020304" pitchFamily="18" charset="0"/>
                <a:ea typeface="Times New Roman" panose="02020603050405020304" pitchFamily="18" charset="0"/>
              </a:rPr>
              <a:t>Hugo </a:t>
            </a:r>
            <a:r>
              <a:rPr lang="fr-FR" sz="2000" i="1" dirty="0">
                <a:effectLst/>
                <a:latin typeface="Times New Roman" panose="02020603050405020304" pitchFamily="18" charset="0"/>
                <a:ea typeface="Times New Roman" panose="02020603050405020304" pitchFamily="18" charset="0"/>
              </a:rPr>
              <a:t>cach</a:t>
            </a:r>
            <a:r>
              <a:rPr lang="fr-FR" sz="2000" i="1" dirty="0">
                <a:solidFill>
                  <a:srgbClr val="FF0000"/>
                </a:solidFill>
                <a:effectLst/>
                <a:latin typeface="Times New Roman" panose="02020603050405020304" pitchFamily="18" charset="0"/>
                <a:ea typeface="Times New Roman" panose="02020603050405020304" pitchFamily="18" charset="0"/>
              </a:rPr>
              <a:t>er</a:t>
            </a:r>
            <a:r>
              <a:rPr lang="fr-FR" sz="2000" dirty="0">
                <a:effectLst/>
                <a:latin typeface="Times New Roman" panose="02020603050405020304" pitchFamily="18" charset="0"/>
                <a:ea typeface="Times New Roman" panose="02020603050405020304" pitchFamily="18" charset="0"/>
              </a:rPr>
              <a:t> des…		du pain bien dor</a:t>
            </a:r>
            <a:r>
              <a:rPr lang="fr-FR" sz="2000" dirty="0">
                <a:solidFill>
                  <a:srgbClr val="FF0000"/>
                </a:solidFill>
                <a:effectLst/>
                <a:latin typeface="Times New Roman" panose="02020603050405020304" pitchFamily="18" charset="0"/>
                <a:ea typeface="Times New Roman" panose="02020603050405020304" pitchFamily="18" charset="0"/>
              </a:rPr>
              <a:t>é		</a:t>
            </a:r>
            <a:r>
              <a:rPr lang="fr-FR" sz="2000" dirty="0">
                <a:solidFill>
                  <a:srgbClr val="000000"/>
                </a:solidFill>
                <a:effectLst/>
                <a:latin typeface="Times New Roman" panose="02020603050405020304" pitchFamily="18" charset="0"/>
                <a:ea typeface="Times New Roman" panose="02020603050405020304" pitchFamily="18" charset="0"/>
              </a:rPr>
              <a:t>une sorcière / un sorci</a:t>
            </a:r>
            <a:r>
              <a:rPr lang="fr-FR" sz="2000" dirty="0">
                <a:solidFill>
                  <a:srgbClr val="FF0000"/>
                </a:solidFill>
                <a:effectLst/>
                <a:latin typeface="Times New Roman" panose="02020603050405020304" pitchFamily="18" charset="0"/>
                <a:ea typeface="Times New Roman" panose="02020603050405020304" pitchFamily="18" charset="0"/>
              </a:rPr>
              <a:t>er</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effectLst/>
                <a:latin typeface="Times New Roman" panose="02020603050405020304" pitchFamily="18" charset="0"/>
                <a:ea typeface="Times New Roman" panose="02020603050405020304" pitchFamily="18" charset="0"/>
              </a:rPr>
              <a:t>	C’est parfait pour rêv</a:t>
            </a:r>
            <a:r>
              <a:rPr lang="fr-FR" sz="2000" dirty="0">
                <a:solidFill>
                  <a:srgbClr val="FF0000"/>
                </a:solidFill>
                <a:effectLst/>
                <a:latin typeface="Times New Roman" panose="02020603050405020304" pitchFamily="18" charset="0"/>
                <a:ea typeface="Times New Roman" panose="02020603050405020304" pitchFamily="18" charset="0"/>
              </a:rPr>
              <a:t>er.		</a:t>
            </a:r>
            <a:r>
              <a:rPr lang="fr-FR" sz="2000" dirty="0">
                <a:solidFill>
                  <a:srgbClr val="000000"/>
                </a:solidFill>
                <a:effectLst/>
                <a:latin typeface="Times New Roman" panose="02020603050405020304" pitchFamily="18" charset="0"/>
                <a:ea typeface="Times New Roman" panose="02020603050405020304" pitchFamily="18" charset="0"/>
              </a:rPr>
              <a:t>J’ai dor</a:t>
            </a:r>
            <a:r>
              <a:rPr lang="fr-FR" sz="2000" dirty="0">
                <a:solidFill>
                  <a:srgbClr val="FF0000"/>
                </a:solidFill>
                <a:effectLst/>
                <a:latin typeface="Times New Roman" panose="02020603050405020304" pitchFamily="18" charset="0"/>
                <a:ea typeface="Times New Roman" panose="02020603050405020304" pitchFamily="18" charset="0"/>
              </a:rPr>
              <a:t>é</a:t>
            </a:r>
            <a:r>
              <a:rPr lang="fr-FR" sz="2000" dirty="0">
                <a:solidFill>
                  <a:srgbClr val="000000"/>
                </a:solidFill>
                <a:effectLst/>
                <a:latin typeface="Times New Roman" panose="02020603050405020304" pitchFamily="18" charset="0"/>
                <a:ea typeface="Times New Roman" panose="02020603050405020304" pitchFamily="18" charset="0"/>
              </a:rPr>
              <a:t> la tarte</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effectLst/>
                <a:latin typeface="Times New Roman" panose="02020603050405020304" pitchFamily="18" charset="0"/>
                <a:ea typeface="Times New Roman" panose="02020603050405020304" pitchFamily="18" charset="0"/>
              </a:rPr>
              <a:t>		            (le rêve)		du jaune d’œuf pour dor</a:t>
            </a:r>
            <a:r>
              <a:rPr lang="fr-FR" sz="2000" dirty="0">
                <a:solidFill>
                  <a:srgbClr val="FF0000"/>
                </a:solidFill>
                <a:effectLst/>
                <a:latin typeface="Times New Roman" panose="02020603050405020304" pitchFamily="18" charset="0"/>
                <a:ea typeface="Times New Roman" panose="02020603050405020304" pitchFamily="18" charset="0"/>
              </a:rPr>
              <a:t>er</a:t>
            </a:r>
            <a:r>
              <a:rPr lang="fr-FR" sz="2000" dirty="0">
                <a:effectLst/>
                <a:latin typeface="Times New Roman" panose="02020603050405020304" pitchFamily="18" charset="0"/>
                <a:ea typeface="Times New Roman" panose="02020603050405020304" pitchFamily="18" charset="0"/>
              </a:rPr>
              <a:t> la tarte</a:t>
            </a:r>
          </a:p>
          <a:p>
            <a:pPr marL="0" indent="0" algn="just">
              <a:buNone/>
            </a:pPr>
            <a:endParaRPr lang="fr-FR" dirty="0"/>
          </a:p>
        </p:txBody>
      </p:sp>
    </p:spTree>
    <p:extLst>
      <p:ext uri="{BB962C8B-B14F-4D97-AF65-F5344CB8AC3E}">
        <p14:creationId xmlns:p14="http://schemas.microsoft.com/office/powerpoint/2010/main" val="3269367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38F9BD-7C8B-58CF-7E4C-17745151FF9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19A672-4887-1E82-07F9-2FB6FE0D7CD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i="1" dirty="0">
                <a:solidFill>
                  <a:srgbClr val="FF0000"/>
                </a:solidFill>
              </a:rPr>
              <a:t>		Pour aller plus loin</a:t>
            </a:r>
          </a:p>
        </p:txBody>
      </p:sp>
    </p:spTree>
    <p:extLst>
      <p:ext uri="{BB962C8B-B14F-4D97-AF65-F5344CB8AC3E}">
        <p14:creationId xmlns:p14="http://schemas.microsoft.com/office/powerpoint/2010/main" val="28750349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3960</TotalTime>
  <Words>2972</Words>
  <Application>Microsoft Macintosh PowerPoint</Application>
  <PresentationFormat>Grand écran</PresentationFormat>
  <Paragraphs>217</Paragraphs>
  <Slides>20</Slides>
  <Notes>20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20</vt:i4>
      </vt:variant>
    </vt:vector>
  </HeadingPairs>
  <TitlesOfParts>
    <vt:vector size="27" baseType="lpstr">
      <vt:lpstr>Arial</vt:lpstr>
      <vt:lpstr>Calibri</vt:lpstr>
      <vt:lpstr>Calibri Light</vt:lpstr>
      <vt:lpstr>SignPainter-HouseScript</vt:lpstr>
      <vt:lpstr>Times New Roman</vt:lpstr>
      <vt:lpstr>Wingdings 3</vt:lpstr>
      <vt:lpstr>Thème Office</vt:lpstr>
      <vt:lpstr>Des -é- de tous côtés </vt:lpstr>
      <vt:lpstr> </vt:lpstr>
      <vt:lpstr> </vt:lpstr>
      <vt:lpstr> </vt:lpstr>
      <vt:lpstr> </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 Choisir le pluriel pour avoir les déterminants les, des, ces… - Choisir des mots où on entend [ɛ] ou [e] en fin de mot : c’est à dire où il y a : -é, -è-, -et, -er, -ez, -ai-… - Utiliser des noms de métiers, de fruitiers. - Utiliser les temps du passé (passé composé, imparfait), l’infinitif, les verbes conjugués à la personne 5 ou certains verbes au présent (fait, sait). - Utiliser le modèle de structure proposé. - Faire des vers qui font sourire ou rêver et donner de l’émotion.   J’ai vu qqn + infinitif  </vt:lpstr>
      <vt:lpstr>   - Choisir le pluriel pour avoir les déterminants les, des, ces… - Choisir des mots où on entend [ɛ] ou [e] en fin de mot : c’est à dire où il y a : -é, -è-, -et, -er, -ez, -ai-… - Utiliser des noms de métiers, de fruitiers. - Utiliser les temps du passé (passé composé, imparfait), l’infinitif, les verbes conjugués à la personne 5 ou certains verbes au présent (fait, sait). - Utiliser le modèle de structure proposé. - Faire des vers qui font sourire ou rêver et donner de l’émotion.   J’ai vu qqn + infinitif  </vt:lpstr>
      <vt:lpstr>   - Choisir le pluriel pour avoir les déterminants les, des, ces… - Choisir des mots où on entend [ɛ] ou [e] en fin de mot : c’est à dire où il y a : -é, -è-, -et, -er, -ez, -ai-… - Utiliser des noms de métiers, de fruitiers. - Utiliser les temps du passé (passé composé, imparfait), l’infinitif, les verbes conjugués à la personne 5 ou certains verbes au présent (fait, sait). - Utiliser le modèle de structure proposé. - Faire des vers qui font sourire ou rêver et donner de l’émotion.   J’ai vu qqn + infinitif  </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J’écris</dc:title>
  <dc:creator>Pierre Seve</dc:creator>
  <cp:lastModifiedBy>Pierre Seve</cp:lastModifiedBy>
  <cp:revision>23</cp:revision>
  <cp:lastPrinted>2025-09-02T12:17:52Z</cp:lastPrinted>
  <dcterms:created xsi:type="dcterms:W3CDTF">2024-02-08T18:08:53Z</dcterms:created>
  <dcterms:modified xsi:type="dcterms:W3CDTF">2025-09-02T12:18:03Z</dcterms:modified>
</cp:coreProperties>
</file>