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77" r:id="rId4"/>
    <p:sldId id="278" r:id="rId5"/>
    <p:sldId id="279" r:id="rId6"/>
    <p:sldId id="280" r:id="rId7"/>
    <p:sldId id="281" r:id="rId8"/>
    <p:sldId id="282" r:id="rId9"/>
    <p:sldId id="283" r:id="rId10"/>
    <p:sldId id="284" r:id="rId11"/>
    <p:sldId id="276" r:id="rId12"/>
    <p:sldId id="285" r:id="rId13"/>
    <p:sldId id="260" r:id="rId14"/>
    <p:sldId id="261" r:id="rId15"/>
    <p:sldId id="286" r:id="rId16"/>
    <p:sldId id="272" r:id="rId17"/>
    <p:sldId id="291" r:id="rId18"/>
    <p:sldId id="287" r:id="rId19"/>
    <p:sldId id="288" r:id="rId20"/>
    <p:sldId id="289" r:id="rId21"/>
    <p:sldId id="266" r:id="rId22"/>
    <p:sldId id="290" r:id="rId23"/>
    <p:sldId id="268"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462"/>
    <p:restoredTop sz="61709"/>
  </p:normalViewPr>
  <p:slideViewPr>
    <p:cSldViewPr snapToGrid="0">
      <p:cViewPr varScale="1">
        <p:scale>
          <a:sx n="59" d="100"/>
          <a:sy n="59" d="100"/>
        </p:scale>
        <p:origin x="15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02/09/2025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CM1-53 </a:t>
            </a:r>
            <a:r>
              <a:rPr lang="fr-FR" sz="1200" i="0" dirty="0">
                <a:solidFill>
                  <a:schemeClr val="tx1"/>
                </a:solidFill>
                <a:latin typeface="+mn-lt"/>
              </a:rPr>
              <a:t>Portrait</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Écrire une description</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Adopter le format textuel d’une description (progression à thème éclaté), utiliser des expansions du GN pour faire partager un point de vue.</a:t>
            </a:r>
            <a:endParaRPr lang="fr-FR" sz="1200" i="0" dirty="0">
              <a:solidFill>
                <a:schemeClr val="tx1"/>
              </a:solidFill>
              <a:latin typeface="+mn-lt"/>
            </a:endParaRP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 « </a:t>
            </a:r>
            <a:r>
              <a:rPr lang="fr-FR" sz="1200" dirty="0">
                <a:solidFill>
                  <a:schemeClr val="tx1"/>
                </a:solidFill>
                <a:effectLst/>
                <a:latin typeface="+mn-lt"/>
                <a:ea typeface="Calibri" panose="020F0502020204030204" pitchFamily="34" charset="0"/>
              </a:rPr>
              <a:t>Reconnaissez-vous ce type de texte ? Quelle impression veut-il donner au lecteur ? Qui parle ? </a:t>
            </a:r>
            <a:r>
              <a:rPr lang="fr-FR" sz="1200" dirty="0">
                <a:solidFill>
                  <a:schemeClr val="tx1"/>
                </a:solidFill>
                <a:effectLst/>
                <a:latin typeface="+mn-lt"/>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Arial" panose="020B0604020202020204" pitchFamily="34" charset="0"/>
              </a:rPr>
              <a:t>Réponses attendues </a:t>
            </a:r>
            <a:r>
              <a:rPr lang="fr-FR" sz="1200" dirty="0">
                <a:solidFill>
                  <a:schemeClr val="tx1"/>
                </a:solidFill>
                <a:effectLst/>
                <a:latin typeface="+mn-lt"/>
                <a:ea typeface="Calibri" panose="020F0502020204030204" pitchFamily="34" charset="0"/>
                <a:cs typeface="Arial" panose="020B0604020202020204" pitchFamily="34" charset="0"/>
              </a:rPr>
              <a:t>:</a:t>
            </a:r>
          </a:p>
          <a:p>
            <a:pPr algn="just"/>
            <a:r>
              <a:rPr lang="fr-FR" sz="1200" dirty="0">
                <a:solidFill>
                  <a:schemeClr val="tx1"/>
                </a:solidFill>
                <a:effectLst/>
                <a:latin typeface="+mn-lt"/>
                <a:ea typeface="Times New Roman" panose="02020603050405020304" pitchFamily="18" charset="0"/>
              </a:rPr>
              <a:t>C’est une histoire, un récit.</a:t>
            </a:r>
          </a:p>
          <a:p>
            <a:pPr algn="just"/>
            <a:r>
              <a:rPr lang="fr-FR" sz="1200" dirty="0">
                <a:solidFill>
                  <a:schemeClr val="tx1"/>
                </a:solidFill>
                <a:effectLst/>
                <a:latin typeface="+mn-lt"/>
                <a:ea typeface="Times New Roman" panose="02020603050405020304" pitchFamily="18" charset="0"/>
              </a:rPr>
              <a:t>C’est un personnage qui vit certainement dans une barre d’immeubles et qui décrit un vieux quartier qu’il semble apprécier, à côté de sa barre. </a:t>
            </a:r>
          </a:p>
          <a:p>
            <a:pPr algn="just"/>
            <a:r>
              <a:rPr lang="fr-FR" sz="1200" dirty="0">
                <a:solidFill>
                  <a:schemeClr val="tx1"/>
                </a:solidFill>
                <a:effectLst/>
                <a:latin typeface="+mn-lt"/>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un rappel de texte pour s’assurer de la compréhension globale.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Relire</a:t>
            </a:r>
            <a:r>
              <a:rPr lang="fr-FR" sz="1200" dirty="0">
                <a:solidFill>
                  <a:schemeClr val="tx1"/>
                </a:solidFill>
                <a:effectLst/>
                <a:latin typeface="+mn-lt"/>
                <a:ea typeface="Calibri" panose="020F0502020204030204" pitchFamily="34" charset="0"/>
                <a:cs typeface="Arial" panose="020B0604020202020204" pitchFamily="34" charset="0"/>
              </a:rPr>
              <a:t> le texte si nécessaire.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FEA62-53AB-ED7A-221B-DCC58466EB3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B7A94D-9C5C-1F94-C6DD-D5C49B30A37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3629FE-EFDA-9F13-E399-A870C48193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Mieux comprendre le texte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Fais le plan du quartier des jardins potagers. »</a:t>
            </a:r>
            <a:r>
              <a:rPr lang="fr-FR" sz="1200" dirty="0">
                <a:solidFill>
                  <a:schemeClr val="tx1"/>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ea typeface="Calibri" panose="020F0502020204030204" pitchFamily="34" charset="0"/>
                <a:cs typeface="Calibri" panose="020F0502020204030204" pitchFamily="34" charset="0"/>
                <a:sym typeface="Wingdings 3" pitchFamily="2" charset="2"/>
              </a:rPr>
              <a:t>Une réponse possible </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[Voir diapositive suivante]</a:t>
            </a:r>
          </a:p>
        </p:txBody>
      </p:sp>
      <p:sp>
        <p:nvSpPr>
          <p:cNvPr id="4" name="Espace réservé du numéro de diapositive 3">
            <a:extLst>
              <a:ext uri="{FF2B5EF4-FFF2-40B4-BE49-F238E27FC236}">
                <a16:creationId xmlns:a16="http://schemas.microsoft.com/office/drawing/2014/main" id="{BCADB1A4-D32E-51EE-E075-C72270D6C4E8}"/>
              </a:ext>
            </a:extLst>
          </p:cNvPr>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3391079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2139427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CA20E-A65D-F0D4-436C-470E033D400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F574C8-93F7-B0A6-2860-27B6E9D19F1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B78B9D5-06C4-D31B-EAD0-329494A7C818}"/>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 : </a:t>
            </a:r>
            <a:r>
              <a:rPr lang="fr-FR" sz="1200" b="0" dirty="0">
                <a:solidFill>
                  <a:schemeClr val="tx1"/>
                </a:solidFill>
                <a:effectLst/>
                <a:latin typeface="+mn-lt"/>
                <a:ea typeface="Times New Roman" panose="02020603050405020304" pitchFamily="18" charset="0"/>
              </a:rPr>
              <a:t>« Est-ce que ce dessin respecte bien le texte ? »</a:t>
            </a:r>
          </a:p>
          <a:p>
            <a:r>
              <a:rPr lang="fr-FR" sz="1200" b="0" u="sng" dirty="0">
                <a:solidFill>
                  <a:schemeClr val="tx1"/>
                </a:solidFill>
                <a:effectLst/>
                <a:latin typeface="+mn-lt"/>
                <a:ea typeface="Times New Roman" panose="02020603050405020304" pitchFamily="18" charset="0"/>
              </a:rPr>
              <a:t>Réponse probable </a:t>
            </a:r>
            <a:r>
              <a:rPr lang="fr-FR" sz="1200" b="0" dirty="0">
                <a:solidFill>
                  <a:schemeClr val="tx1"/>
                </a:solidFill>
                <a:effectLst/>
                <a:latin typeface="+mn-lt"/>
                <a:ea typeface="Times New Roman" panose="02020603050405020304" pitchFamily="18" charset="0"/>
              </a:rPr>
              <a:t>:</a:t>
            </a:r>
          </a:p>
          <a:p>
            <a:r>
              <a:rPr lang="fr-FR" sz="1200" b="0" dirty="0">
                <a:solidFill>
                  <a:schemeClr val="tx1"/>
                </a:solidFill>
                <a:effectLst/>
                <a:latin typeface="+mn-lt"/>
                <a:ea typeface="Times New Roman" panose="02020603050405020304" pitchFamily="18" charset="0"/>
              </a:rPr>
              <a:t>On ne voyait pas ça come ça, mais ça respecte bien.</a:t>
            </a:r>
          </a:p>
          <a:p>
            <a:endParaRPr lang="fr-FR" sz="1200" b="1" dirty="0">
              <a:solidFill>
                <a:schemeClr val="tx1"/>
              </a:solidFill>
              <a:effectLst/>
              <a:latin typeface="+mn-lt"/>
              <a:ea typeface="Times New Roman" panose="02020603050405020304" pitchFamily="18" charset="0"/>
            </a:endParaRPr>
          </a:p>
          <a:p>
            <a:endParaRPr lang="fr-FR" sz="1200" b="1" dirty="0">
              <a:solidFill>
                <a:schemeClr val="tx1"/>
              </a:solidFill>
              <a:effectLst/>
              <a:latin typeface="+mn-lt"/>
              <a:ea typeface="Times New Roman" panose="02020603050405020304" pitchFamily="18" charset="0"/>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qui aidait à bien situer les différentes choses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Les mots </a:t>
            </a:r>
            <a:r>
              <a:rPr lang="fr-FR" sz="1200" i="1" dirty="0">
                <a:solidFill>
                  <a:schemeClr val="tx1"/>
                </a:solidFill>
                <a:effectLst/>
                <a:latin typeface="+mn-lt"/>
                <a:ea typeface="Times New Roman" panose="02020603050405020304" pitchFamily="18" charset="0"/>
              </a:rPr>
              <a:t>derrière - à leurs bords - partout - au fond, derrière - ici.</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33968705-0467-5F88-3C02-0F7956BF9967}"/>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1827398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80CEE-30BD-8B4B-B2AC-3E3C690AC3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07AB255-821E-E404-C564-3E013ED3D5A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E71A6D-A23B-94DD-CE15-E593AA156C3F}"/>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Est-ce que vous reconnaissez ce que c’est, ces expressions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Ce sont des compléments circonstanciels de phrase.</a:t>
            </a:r>
          </a:p>
          <a:p>
            <a:endParaRPr lang="fr-FR" sz="120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Il y a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 des groupes du nom avec prépositions : </a:t>
            </a:r>
            <a:r>
              <a:rPr lang="fr-FR" sz="1200" i="1" dirty="0">
                <a:solidFill>
                  <a:schemeClr val="tx1"/>
                </a:solidFill>
                <a:effectLst/>
                <a:latin typeface="+mn-lt"/>
                <a:ea typeface="Times New Roman" panose="02020603050405020304" pitchFamily="18" charset="0"/>
              </a:rPr>
              <a:t>derrière les maisons, à leurs bords, au fond ;</a:t>
            </a:r>
            <a:endParaRPr lang="fr-FR" sz="120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 des adverbes : </a:t>
            </a:r>
            <a:r>
              <a:rPr lang="fr-FR" sz="1200" i="1" dirty="0">
                <a:solidFill>
                  <a:schemeClr val="tx1"/>
                </a:solidFill>
                <a:effectLst/>
                <a:latin typeface="+mn-lt"/>
                <a:ea typeface="Times New Roman" panose="02020603050405020304" pitchFamily="18" charset="0"/>
              </a:rPr>
              <a:t>partout</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derrière</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ici.</a:t>
            </a:r>
            <a:endParaRPr lang="fr-FR" sz="1200" dirty="0">
              <a:solidFill>
                <a:schemeClr val="tx1"/>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Tous ces mots sont des compléments circonstanciels de phrase. Ils permettent au lecteur de bien situer les différents éléments dans le paysage. »</a:t>
            </a:r>
          </a:p>
          <a:p>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15AAFB5A-6108-1489-2865-A01C40E62D12}"/>
              </a:ext>
            </a:extLst>
          </p:cNvPr>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4091473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7FCB3-5680-042D-FD7B-E16FDC3A11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E1AD08-FD3E-FACC-E4FE-7DB3203CB25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7E86952-9A73-AEC5-3CC5-55A241E787F2}"/>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 nous dit la dernière phrase ‘</a:t>
            </a:r>
            <a:r>
              <a:rPr lang="fr-FR" sz="1200" i="1" dirty="0">
                <a:solidFill>
                  <a:schemeClr val="tx1"/>
                </a:solidFill>
                <a:effectLst/>
                <a:latin typeface="+mn-lt"/>
                <a:ea typeface="Times New Roman" panose="02020603050405020304" pitchFamily="18" charset="0"/>
              </a:rPr>
              <a:t>Ici, on peut vraiment se croire dans un autre monde</a:t>
            </a:r>
            <a:r>
              <a:rPr lang="fr-FR" sz="1200" dirty="0">
                <a:solidFill>
                  <a:schemeClr val="tx1"/>
                </a:solidFill>
                <a:effectLst/>
                <a:latin typeface="+mn-lt"/>
                <a:ea typeface="Times New Roman" panose="02020603050405020304" pitchFamily="18" charset="0"/>
              </a:rPr>
              <a:t>’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Elle nous donne l’impression d’ensemble du narrateur. Tout ce quartier donne l’impression d’un monde très différent de celui de sa barre d’immeuble. Le narrateur l’aime bien.</a:t>
            </a:r>
          </a:p>
          <a:p>
            <a:endParaRPr lang="fr-FR" sz="1200" dirty="0">
              <a:solidFill>
                <a:schemeClr val="tx1"/>
              </a:solidFill>
              <a:effectLst/>
              <a:latin typeface="+mn-lt"/>
              <a:ea typeface="Times New Roman" panose="02020603050405020304" pitchFamily="18" charset="0"/>
            </a:endParaRPr>
          </a:p>
          <a:p>
            <a:r>
              <a:rPr lang="fr-FR" sz="1200" dirty="0">
                <a:solidFill>
                  <a:schemeClr val="tx1"/>
                </a:solidFill>
                <a:effectLst/>
                <a:latin typeface="+mn-lt"/>
                <a:ea typeface="Times New Roman" panose="02020603050405020304" pitchFamily="18" charset="0"/>
              </a:rPr>
              <a:t>« Pourquoi peut-on penser que le narrateur aime bien ce quartier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Il y a les adjectifs </a:t>
            </a:r>
            <a:r>
              <a:rPr lang="fr-FR" sz="1200" i="1" dirty="0">
                <a:solidFill>
                  <a:schemeClr val="tx1"/>
                </a:solidFill>
                <a:effectLst/>
                <a:latin typeface="+mn-lt"/>
                <a:ea typeface="Times New Roman" panose="02020603050405020304" pitchFamily="18" charset="0"/>
              </a:rPr>
              <a:t>jolis</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paisibles, tranquille</a:t>
            </a:r>
            <a:r>
              <a:rPr lang="fr-FR" sz="1200" dirty="0">
                <a:solidFill>
                  <a:schemeClr val="tx1"/>
                </a:solidFill>
                <a:effectLst/>
                <a:latin typeface="+mn-lt"/>
                <a:ea typeface="Times New Roman" panose="02020603050405020304" pitchFamily="18" charset="0"/>
              </a:rPr>
              <a:t>…</a:t>
            </a:r>
          </a:p>
          <a:p>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D52F5851-1F6D-26AA-E92A-19CC65F5E354}"/>
              </a:ext>
            </a:extLst>
          </p:cNvPr>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1775197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2D000-D311-E446-68A4-423DB0BBB1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1E5815-D643-09C5-8E0A-67F3747EC76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F9B0EC-59FC-13C1-4C10-E7DC9113541C}"/>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Combien de ‘il y a’ est-ce que vous comptez dans le texte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Il n’y en a pas.</a:t>
            </a:r>
          </a:p>
          <a:p>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8D70D7AB-823F-733A-73FB-D8CF02AF8937}"/>
              </a:ext>
            </a:extLst>
          </p:cNvPr>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854856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Comment sont faites les deux phrases suivantes ? »</a:t>
            </a:r>
          </a:p>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latin typeface="+mn-lt"/>
              </a:rPr>
              <a:t>[ Voir diapositive suivante ]</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1883797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AF4B0-C5DB-9AEC-8C3F-27CD295840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21F6FE3-0CBA-D656-792A-E8AAE14BC78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ED8CE91-4C28-6487-EDEC-35084FA2B1D6}"/>
              </a:ext>
            </a:extLst>
          </p:cNvPr>
          <p:cNvSpPr>
            <a:spLocks noGrp="1"/>
          </p:cNvSpPr>
          <p:nvPr>
            <p:ph type="body" idx="1"/>
          </p:nvPr>
        </p:nvSpPr>
        <p:spPr/>
        <p:txBody>
          <a:bodyPr/>
          <a:lstStyle/>
          <a:p>
            <a:r>
              <a:rPr lang="fr-FR" sz="1200" u="sng" dirty="0">
                <a:solidFill>
                  <a:schemeClr val="tx1"/>
                </a:solidFill>
                <a:latin typeface="+mn-lt"/>
              </a:rPr>
              <a:t>Réponse attendue </a:t>
            </a:r>
            <a:r>
              <a:rPr lang="fr-FR" sz="1200" dirty="0">
                <a:solidFill>
                  <a:schemeClr val="tx1"/>
                </a:solidFill>
                <a:latin typeface="+mn-lt"/>
              </a:rPr>
              <a:t>:</a:t>
            </a:r>
          </a:p>
          <a:p>
            <a:r>
              <a:rPr lang="fr-FR" sz="1200" dirty="0">
                <a:solidFill>
                  <a:schemeClr val="tx1"/>
                </a:solidFill>
                <a:effectLst/>
                <a:latin typeface="+mn-lt"/>
                <a:ea typeface="Times New Roman" panose="02020603050405020304" pitchFamily="18" charset="0"/>
              </a:rPr>
              <a:t>Il y a deux briques-sujets </a:t>
            </a:r>
            <a:r>
              <a:rPr lang="fr-FR" sz="1200" i="1" dirty="0">
                <a:solidFill>
                  <a:schemeClr val="tx1"/>
                </a:solidFill>
                <a:effectLst/>
                <a:latin typeface="+mn-lt"/>
                <a:ea typeface="Times New Roman" panose="02020603050405020304" pitchFamily="18" charset="0"/>
              </a:rPr>
              <a:t>des canaux</a:t>
            </a:r>
            <a:r>
              <a:rPr lang="fr-FR" sz="1200" dirty="0">
                <a:solidFill>
                  <a:schemeClr val="tx1"/>
                </a:solidFill>
                <a:effectLst/>
                <a:latin typeface="+mn-lt"/>
                <a:ea typeface="Times New Roman" panose="02020603050405020304" pitchFamily="18" charset="0"/>
              </a:rPr>
              <a:t> et </a:t>
            </a:r>
            <a:r>
              <a:rPr lang="fr-FR" sz="1200" i="1" dirty="0">
                <a:solidFill>
                  <a:schemeClr val="tx1"/>
                </a:solidFill>
                <a:effectLst/>
                <a:latin typeface="+mn-lt"/>
                <a:ea typeface="Times New Roman" panose="02020603050405020304" pitchFamily="18" charset="0"/>
              </a:rPr>
              <a:t>des arbres, des ponts, des cabanes </a:t>
            </a:r>
            <a:r>
              <a:rPr lang="fr-FR" sz="1200" dirty="0">
                <a:solidFill>
                  <a:schemeClr val="tx1"/>
                </a:solidFill>
                <a:effectLst/>
                <a:latin typeface="+mn-lt"/>
                <a:ea typeface="Times New Roman" panose="02020603050405020304" pitchFamily="18" charset="0"/>
              </a:rPr>
              <a:t>et il y a deux briques du verbe : </a:t>
            </a:r>
            <a:r>
              <a:rPr lang="fr-FR" sz="1200" i="1" dirty="0">
                <a:solidFill>
                  <a:schemeClr val="tx1"/>
                </a:solidFill>
                <a:effectLst/>
                <a:latin typeface="+mn-lt"/>
                <a:ea typeface="Times New Roman" panose="02020603050405020304" pitchFamily="18" charset="0"/>
              </a:rPr>
              <a:t>baignent les jardins </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parsèment cette tranquille étendue</a:t>
            </a:r>
          </a:p>
          <a:p>
            <a:pPr algn="just"/>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 Est-ce que vous voyez pourquoi l’auteur n’utilise pas de ‘il y a’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Il met en brique-sujet ce qu’il aurait pu introduire par un « il y a ».</a:t>
            </a:r>
          </a:p>
        </p:txBody>
      </p:sp>
      <p:sp>
        <p:nvSpPr>
          <p:cNvPr id="4" name="Espace réservé du numéro de diapositive 3">
            <a:extLst>
              <a:ext uri="{FF2B5EF4-FFF2-40B4-BE49-F238E27FC236}">
                <a16:creationId xmlns:a16="http://schemas.microsoft.com/office/drawing/2014/main" id="{18E0EE24-4500-96B5-0B23-3BA148311B05}"/>
              </a:ext>
            </a:extLst>
          </p:cNvPr>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3488372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Distribuer</a:t>
            </a:r>
            <a:r>
              <a:rPr lang="fr-FR" sz="1200" dirty="0">
                <a:solidFill>
                  <a:schemeClr val="tx1"/>
                </a:solidFill>
                <a:effectLst/>
                <a:latin typeface="+mn-lt"/>
                <a:ea typeface="Times New Roman" panose="02020603050405020304" pitchFamily="18" charset="0"/>
              </a:rPr>
              <a:t> le plan (cf. </a:t>
            </a:r>
            <a:r>
              <a:rPr lang="fr-FR" sz="1200" i="1" dirty="0">
                <a:solidFill>
                  <a:schemeClr val="tx1"/>
                </a:solidFill>
                <a:effectLst/>
                <a:latin typeface="+mn-lt"/>
                <a:ea typeface="Times New Roman" panose="02020603050405020304" pitchFamily="18" charset="0"/>
              </a:rPr>
              <a:t>Fiche photocopiable</a:t>
            </a:r>
            <a:r>
              <a:rPr lang="fr-FR" sz="1200" dirty="0">
                <a:solidFill>
                  <a:schemeClr val="tx1"/>
                </a:solidFill>
                <a:effectLst/>
                <a:latin typeface="+mn-lt"/>
                <a:ea typeface="Times New Roman" panose="02020603050405020304" pitchFamily="18" charset="0"/>
              </a:rPr>
              <a:t>) et lire la consigne d’écriture.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2811341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DB8A-F13E-0C1F-9290-BD22371424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1E32FF-C5A1-55B4-07A7-8B300C83FBF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F19F871-AD3B-5835-DF99-48277C8944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PHASE 3 : </a:t>
            </a:r>
            <a:r>
              <a:rPr lang="fr-FR" sz="1200" b="1" i="1" dirty="0">
                <a:solidFill>
                  <a:schemeClr val="tx1"/>
                </a:solidFill>
                <a:latin typeface="+mn-lt"/>
              </a:rPr>
              <a:t>Préparation de l’écriture</a:t>
            </a:r>
            <a:endParaRPr lang="fr-FR" sz="1200" i="1" dirty="0">
              <a:solidFill>
                <a:schemeClr val="tx1"/>
              </a:solidFill>
              <a:latin typeface="+mn-lt"/>
            </a:endParaRPr>
          </a:p>
          <a:p>
            <a:endParaRPr lang="fr-FR" sz="1200" dirty="0">
              <a:solidFill>
                <a:schemeClr val="tx1"/>
              </a:solidFill>
              <a:latin typeface="+mn-lt"/>
            </a:endParaRPr>
          </a:p>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a:t>
            </a:r>
            <a:r>
              <a:rPr lang="fr-FR" sz="1200" b="1" dirty="0">
                <a:solidFill>
                  <a:schemeClr val="tx1"/>
                </a:solidFill>
                <a:effectLst/>
                <a:latin typeface="+mn-lt"/>
                <a:ea typeface="Times New Roman" panose="02020603050405020304" pitchFamily="18" charset="0"/>
              </a:rPr>
              <a:t> </a:t>
            </a:r>
            <a:r>
              <a:rPr lang="fr-FR" sz="1200" dirty="0">
                <a:solidFill>
                  <a:schemeClr val="tx1"/>
                </a:solidFill>
                <a:effectLst/>
                <a:latin typeface="+mn-lt"/>
                <a:ea typeface="Times New Roman" panose="02020603050405020304" pitchFamily="18" charset="0"/>
              </a:rPr>
              <a:t>« À quoi va-t-il falloir faire attention pour bien se faire comprendre dans le texte que vous allez écrire ? » </a:t>
            </a:r>
          </a:p>
          <a:p>
            <a:r>
              <a:rPr lang="fr-FR" sz="1200" u="sng" dirty="0">
                <a:solidFill>
                  <a:schemeClr val="tx1"/>
                </a:solidFill>
                <a:effectLst/>
                <a:latin typeface="+mn-lt"/>
                <a:ea typeface="Times New Roman" panose="02020603050405020304" pitchFamily="18" charset="0"/>
              </a:rPr>
              <a:t>Réponse possible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va falloir qu’on dise ce qu’il y a dans le salon.</a:t>
            </a:r>
          </a:p>
          <a:p>
            <a:r>
              <a:rPr lang="fr-FR" sz="1200" dirty="0">
                <a:solidFill>
                  <a:schemeClr val="tx1"/>
                </a:solidFill>
                <a:effectLst/>
                <a:latin typeface="+mn-lt"/>
                <a:ea typeface="Times New Roman" panose="02020603050405020304" pitchFamily="18" charset="0"/>
              </a:rPr>
              <a:t>- Il va falloir qu’on aide notre lecteur à bien se repérer.</a:t>
            </a:r>
          </a:p>
          <a:p>
            <a:r>
              <a:rPr lang="fr-FR" sz="1200" dirty="0">
                <a:solidFill>
                  <a:schemeClr val="tx1"/>
                </a:solidFill>
                <a:effectLst/>
                <a:latin typeface="+mn-lt"/>
                <a:ea typeface="Times New Roman" panose="02020603050405020304" pitchFamily="18" charset="0"/>
              </a:rPr>
              <a:t>- Il faut donner une impression d’ensemble</a:t>
            </a:r>
          </a:p>
          <a:p>
            <a:r>
              <a:rPr lang="fr-FR" sz="1200" dirty="0">
                <a:solidFill>
                  <a:schemeClr val="tx1"/>
                </a:solidFill>
                <a:effectLst/>
                <a:latin typeface="+mn-lt"/>
                <a:ea typeface="Times New Roman" panose="02020603050405020304" pitchFamily="18" charset="0"/>
              </a:rPr>
              <a:t>- Il ne faut pas mettre de ‘il y a’</a:t>
            </a:r>
          </a:p>
          <a:p>
            <a:endParaRPr lang="fr-FR" dirty="0"/>
          </a:p>
        </p:txBody>
      </p:sp>
      <p:sp>
        <p:nvSpPr>
          <p:cNvPr id="4" name="Espace réservé du numéro de diapositive 3">
            <a:extLst>
              <a:ext uri="{FF2B5EF4-FFF2-40B4-BE49-F238E27FC236}">
                <a16:creationId xmlns:a16="http://schemas.microsoft.com/office/drawing/2014/main" id="{FB9DC61E-BE2C-0454-03FB-89C62DA58553}"/>
              </a:ext>
            </a:extLst>
          </p:cNvPr>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2534997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les contraintes d’écriture.</a:t>
            </a:r>
            <a:endParaRPr lang="fr-FR" sz="1200" dirty="0">
              <a:solidFill>
                <a:schemeClr val="tx1"/>
              </a:solidFill>
              <a:latin typeface="+mn-lt"/>
            </a:endParaRPr>
          </a:p>
          <a:p>
            <a:endParaRPr lang="fr-FR" sz="1200" dirty="0">
              <a:solidFill>
                <a:schemeClr val="tx1"/>
              </a:solidFill>
              <a:latin typeface="+mn-lt"/>
            </a:endParaRPr>
          </a:p>
          <a:p>
            <a:r>
              <a:rPr lang="fr-FR" sz="1200" b="1" dirty="0">
                <a:solidFill>
                  <a:schemeClr val="tx1"/>
                </a:solidFill>
                <a:effectLst/>
                <a:latin typeface="+mn-lt"/>
                <a:ea typeface="Times New Roman" panose="02020603050405020304" pitchFamily="18" charset="0"/>
              </a:rPr>
              <a:t>Chercher avec les élèves du lexique à utiliser </a:t>
            </a:r>
            <a:r>
              <a:rPr lang="fr-FR" sz="1200" dirty="0">
                <a:solidFill>
                  <a:schemeClr val="tx1"/>
                </a:solidFill>
                <a:effectLst/>
                <a:latin typeface="+mn-lt"/>
                <a:ea typeface="Times New Roman" panose="02020603050405020304" pitchFamily="18" charset="0"/>
              </a:rPr>
              <a:t>(compléments circonstanciels).</a:t>
            </a:r>
          </a:p>
          <a:p>
            <a:pPr>
              <a:spcAft>
                <a:spcPts val="800"/>
              </a:spcAft>
            </a:pPr>
            <a:r>
              <a:rPr lang="fr-FR" sz="1200" dirty="0">
                <a:solidFill>
                  <a:schemeClr val="tx1"/>
                </a:solidFill>
                <a:effectLst/>
                <a:latin typeface="+mn-lt"/>
                <a:ea typeface="Times New Roman" panose="02020603050405020304" pitchFamily="18" charset="0"/>
                <a:cs typeface="Times New Roman" panose="02020603050405020304" pitchFamily="18" charset="0"/>
              </a:rPr>
              <a:t>Et écrire au tableau</a:t>
            </a:r>
            <a:r>
              <a:rPr lang="fr-FR" sz="1200" b="1" dirty="0">
                <a:solidFill>
                  <a:schemeClr val="tx1"/>
                </a:solidFill>
                <a:effectLst/>
                <a:latin typeface="+mn-lt"/>
                <a:ea typeface="Times New Roman" panose="02020603050405020304" pitchFamily="18" charset="0"/>
                <a:cs typeface="Times New Roman" panose="02020603050405020304" pitchFamily="18" charset="0"/>
              </a:rPr>
              <a:t> </a:t>
            </a:r>
            <a:r>
              <a:rPr lang="fr-FR" sz="1200" dirty="0">
                <a:solidFill>
                  <a:schemeClr val="tx1"/>
                </a:solidFill>
                <a:effectLst/>
                <a:latin typeface="+mn-lt"/>
                <a:ea typeface="Times New Roman" panose="02020603050405020304" pitchFamily="18" charset="0"/>
                <a:cs typeface="Times New Roman" panose="02020603050405020304" pitchFamily="18" charset="0"/>
              </a:rPr>
              <a:t>les propositions qui peuvent être utiles aux élèves.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Différenciation :</a:t>
            </a:r>
            <a:r>
              <a:rPr lang="fr-FR" sz="1200" b="0" dirty="0">
                <a:solidFill>
                  <a:schemeClr val="tx1"/>
                </a:solidFill>
                <a:effectLst/>
                <a:latin typeface="+mn-lt"/>
                <a:ea typeface="Times New Roman" panose="02020603050405020304" pitchFamily="18" charset="0"/>
              </a:rPr>
              <a:t> pour </a:t>
            </a:r>
            <a:r>
              <a:rPr lang="fr-FR" sz="1200" dirty="0">
                <a:solidFill>
                  <a:schemeClr val="tx1"/>
                </a:solidFill>
                <a:effectLst/>
                <a:latin typeface="+mn-lt"/>
                <a:ea typeface="Times New Roman" panose="02020603050405020304" pitchFamily="18" charset="0"/>
              </a:rPr>
              <a:t>les élèves en difficulté, les regrouper et écrire sur leur feuille les mots qui leur manqueraient (dans la marge ou là où le mot doit s’insérer). Il est aussi possible de leur distribuer l’aide proposée </a:t>
            </a:r>
            <a:r>
              <a:rPr lang="fr-FR" sz="1200" i="1" dirty="0">
                <a:solidFill>
                  <a:schemeClr val="tx1"/>
                </a:solidFill>
                <a:effectLst/>
                <a:latin typeface="+mn-lt"/>
                <a:ea typeface="Times New Roman" panose="02020603050405020304" pitchFamily="18" charset="0"/>
              </a:rPr>
              <a:t>(</a:t>
            </a:r>
            <a:r>
              <a:rPr lang="fr-FR" sz="1200" i="0" dirty="0">
                <a:solidFill>
                  <a:schemeClr val="tx1"/>
                </a:solidFill>
                <a:effectLst/>
                <a:latin typeface="+mn-lt"/>
                <a:ea typeface="Times New Roman" panose="02020603050405020304" pitchFamily="18" charset="0"/>
              </a:rPr>
              <a:t>cf. </a:t>
            </a:r>
            <a:r>
              <a:rPr lang="fr-FR" sz="1200" i="1" u="none" dirty="0">
                <a:solidFill>
                  <a:schemeClr val="tx1"/>
                </a:solidFill>
                <a:effectLst/>
                <a:highlight>
                  <a:srgbClr val="FFFF00"/>
                </a:highlight>
                <a:latin typeface="+mn-lt"/>
                <a:ea typeface="Times New Roman" panose="02020603050405020304" pitchFamily="18" charset="0"/>
              </a:rPr>
              <a:t>Fiche photocopiable</a:t>
            </a:r>
            <a:r>
              <a:rPr lang="fr-FR" sz="1200" i="1" dirty="0">
                <a:solidFill>
                  <a:schemeClr val="tx1"/>
                </a:solidFill>
                <a:effectLst/>
                <a:latin typeface="+mn-lt"/>
                <a:ea typeface="Times New Roman" panose="02020603050405020304" pitchFamily="18" charset="0"/>
              </a:rPr>
              <a:t>)</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2091758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production</a:t>
            </a:r>
            <a:r>
              <a:rPr lang="fr-FR" sz="1200" dirty="0">
                <a:solidFill>
                  <a:schemeClr val="tx1"/>
                </a:solidFill>
                <a:effectLst/>
                <a:latin typeface="+mn-lt"/>
                <a:ea typeface="Calibri" panose="020F0502020204030204" pitchFamily="34" charset="0"/>
                <a:cs typeface="Arial" panose="020B0604020202020204" pitchFamily="34" charset="0"/>
              </a:rPr>
              <a: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376AD-25D3-84D2-E2F1-D3798EDF69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402CB9-48FB-5471-C63B-3DF555A6F66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508BE5-9C12-5A54-B31D-7CBE05DCC7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p:txBody>
      </p:sp>
      <p:sp>
        <p:nvSpPr>
          <p:cNvPr id="4" name="Espace réservé du numéro de diapositive 3">
            <a:extLst>
              <a:ext uri="{FF2B5EF4-FFF2-40B4-BE49-F238E27FC236}">
                <a16:creationId xmlns:a16="http://schemas.microsoft.com/office/drawing/2014/main" id="{AF3597E1-C60F-C03F-8E5C-7545CDED7A57}"/>
              </a:ext>
            </a:extLst>
          </p:cNvPr>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2487536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none" dirty="0">
              <a:solidFill>
                <a:schemeClr val="tx1"/>
              </a:solidFill>
              <a:effectLst/>
              <a:latin typeface="+mn-lt"/>
              <a:ea typeface="Calibri" panose="020F0502020204030204" pitchFamily="34" charset="0"/>
              <a:cs typeface="Arial" panose="020B0604020202020204" pitchFamily="34" charset="0"/>
            </a:endParaRPr>
          </a:p>
          <a:p>
            <a:pPr algn="just">
              <a:tabLst>
                <a:tab pos="861695" algn="l"/>
              </a:tabLst>
            </a:pPr>
            <a:r>
              <a:rPr lang="fr-FR" sz="1200" dirty="0">
                <a:solidFill>
                  <a:schemeClr val="tx1"/>
                </a:solidFill>
                <a:effectLst/>
                <a:latin typeface="+mn-lt"/>
                <a:ea typeface="Times New Roman" panose="02020603050405020304" pitchFamily="18" charset="0"/>
              </a:rPr>
              <a:t>La femme entre.</a:t>
            </a:r>
          </a:p>
          <a:p>
            <a:pPr algn="just">
              <a:tabLst>
                <a:tab pos="861695" algn="l"/>
              </a:tabLst>
            </a:pPr>
            <a:r>
              <a:rPr lang="fr-FR" sz="1200" dirty="0">
                <a:solidFill>
                  <a:schemeClr val="tx1"/>
                </a:solidFill>
                <a:effectLst/>
                <a:latin typeface="+mn-lt"/>
                <a:ea typeface="Times New Roman" panose="02020603050405020304" pitchFamily="18" charset="0"/>
              </a:rPr>
              <a:t>Le salon a peu de meubles. Devant elle, sur la droite, un canapé est en face d’une grande télévision. Devant le canapé, une table basse porte un vase avec des fleurs. Il y a une vitrine avec des verres et des carafes. Des livres sur des étagères en bois. Au fond de la pièce, une grande fenêtre donne sur un petit jardin. Une table ronde est entourée par quatre chaises. </a:t>
            </a:r>
          </a:p>
          <a:p>
            <a:pPr algn="just">
              <a:tabLst>
                <a:tab pos="861695" algn="l"/>
              </a:tabLst>
            </a:pPr>
            <a:r>
              <a:rPr lang="fr-FR" sz="1200" dirty="0">
                <a:solidFill>
                  <a:schemeClr val="tx1"/>
                </a:solidFill>
                <a:effectLst/>
                <a:latin typeface="+mn-lt"/>
                <a:ea typeface="Times New Roman" panose="02020603050405020304" pitchFamily="18" charset="0"/>
              </a:rPr>
              <a:t>La pièce donne envie de s’y installer.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Arial" panose="020B0604020202020204" pitchFamily="34"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AB723-694B-280A-E4FA-B1695FEEB1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AFD816-2133-3C9D-7806-8C8E88C53F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343952-146A-08B3-E131-245CC30C0B34}"/>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explique qui voit : </a:t>
            </a:r>
            <a:r>
              <a:rPr lang="fr-FR" sz="1200" i="1" dirty="0">
                <a:solidFill>
                  <a:schemeClr val="tx1"/>
                </a:solidFill>
                <a:effectLst/>
                <a:latin typeface="+mn-lt"/>
                <a:ea typeface="Times New Roman" panose="02020603050405020304" pitchFamily="18" charset="0"/>
              </a:rPr>
              <a:t>la femme entre</a:t>
            </a:r>
            <a:r>
              <a:rPr lang="fr-FR" sz="1200" dirty="0">
                <a:solidFill>
                  <a:schemeClr val="tx1"/>
                </a:solidFill>
                <a:effectLst/>
                <a:latin typeface="+mn-lt"/>
                <a:ea typeface="Times New Roman" panose="02020603050405020304" pitchFamily="18" charset="0"/>
              </a:rPr>
              <a:t>. On est avec la femme, on voit avec ses yeux.</a:t>
            </a:r>
          </a:p>
          <a:p>
            <a:r>
              <a:rPr lang="fr-FR" sz="1200" dirty="0">
                <a:solidFill>
                  <a:schemeClr val="tx1"/>
                </a:solidFill>
                <a:effectLst/>
                <a:latin typeface="+mn-lt"/>
                <a:ea typeface="Times New Roman" panose="02020603050405020304" pitchFamily="18" charset="0"/>
              </a:rPr>
              <a:t>- Il a bien décrit toutes les choses qu’on peut voir dans le salon. Il y a ajouté des choses (</a:t>
            </a:r>
            <a:r>
              <a:rPr lang="fr-FR" sz="1200" i="1" dirty="0">
                <a:solidFill>
                  <a:schemeClr val="tx1"/>
                </a:solidFill>
                <a:effectLst/>
                <a:latin typeface="+mn-lt"/>
                <a:ea typeface="Times New Roman" panose="02020603050405020304" pitchFamily="18" charset="0"/>
              </a:rPr>
              <a:t>étagères en bois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Au début du texte, on situe bien les choses dans le salon.</a:t>
            </a:r>
          </a:p>
          <a:p>
            <a:r>
              <a:rPr lang="fr-FR" sz="1200" dirty="0">
                <a:solidFill>
                  <a:schemeClr val="tx1"/>
                </a:solidFill>
                <a:effectLst/>
                <a:latin typeface="+mn-lt"/>
                <a:ea typeface="Times New Roman" panose="02020603050405020304" pitchFamily="18" charset="0"/>
              </a:rPr>
              <a:t>- Il a fait des phrases avec des briques-sujets et des briques du verbe (</a:t>
            </a:r>
            <a:r>
              <a:rPr lang="fr-FR" sz="1200" i="1" dirty="0">
                <a:solidFill>
                  <a:schemeClr val="tx1"/>
                </a:solidFill>
                <a:effectLst/>
                <a:latin typeface="+mn-lt"/>
                <a:ea typeface="Times New Roman" panose="02020603050405020304" pitchFamily="18" charset="0"/>
              </a:rPr>
              <a:t>une table basse porte un vase de fleurs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donne à la fin une impression d’ensemble (</a:t>
            </a:r>
            <a:r>
              <a:rPr lang="fr-FR" sz="1200" i="1" dirty="0">
                <a:solidFill>
                  <a:schemeClr val="tx1"/>
                </a:solidFill>
                <a:effectLst/>
                <a:latin typeface="+mn-lt"/>
                <a:ea typeface="Times New Roman" panose="02020603050405020304" pitchFamily="18" charset="0"/>
              </a:rPr>
              <a:t>la pièce donne envie de s’y installer</a:t>
            </a:r>
            <a:r>
              <a:rPr lang="fr-FR" sz="1200" dirty="0">
                <a:solidFill>
                  <a:schemeClr val="tx1"/>
                </a:solidFill>
                <a:effectLst/>
                <a:latin typeface="+mn-lt"/>
                <a:ea typeface="Times New Roman" panose="02020603050405020304" pitchFamily="18" charset="0"/>
              </a:rPr>
              <a:t>).</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EBC07849-8DB8-289D-FEAB-5E178D01E54D}"/>
              </a:ext>
            </a:extLst>
          </p:cNvPr>
          <p:cNvSpPr>
            <a:spLocks noGrp="1"/>
          </p:cNvSpPr>
          <p:nvPr>
            <p:ph type="sldNum" sz="quarter" idx="5"/>
          </p:nvPr>
        </p:nvSpPr>
        <p:spPr/>
        <p:txBody>
          <a:bodyPr/>
          <a:lstStyle/>
          <a:p>
            <a:fld id="{CCCA88E0-613B-8D4C-B0F0-6319101FEB23}" type="slidenum">
              <a:rPr lang="fr-FR" smtClean="0"/>
              <a:t>17</a:t>
            </a:fld>
            <a:endParaRPr lang="fr-FR"/>
          </a:p>
        </p:txBody>
      </p:sp>
    </p:spTree>
    <p:extLst>
      <p:ext uri="{BB962C8B-B14F-4D97-AF65-F5344CB8AC3E}">
        <p14:creationId xmlns:p14="http://schemas.microsoft.com/office/powerpoint/2010/main" val="2303773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9BD0C-190F-778D-E847-F496C470BE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7BA60D-F85F-6266-0FA4-2FB9F0088C2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9727E7B-3097-66D2-FEE3-528BE2CAE418}"/>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qu’Aristobule a bien réussi ? » </a:t>
            </a:r>
          </a:p>
          <a:p>
            <a:r>
              <a:rPr lang="fr-FR" sz="1200" dirty="0">
                <a:solidFill>
                  <a:schemeClr val="tx1"/>
                </a:solidFill>
                <a:effectLst/>
                <a:latin typeface="+mn-lt"/>
                <a:ea typeface="Times New Roman" panose="02020603050405020304" pitchFamily="18" charset="0"/>
              </a:rPr>
              <a:t>Recueillir les éventuels commentaires.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On ne sait pas toujours bien où sont les choses (la vitrine, l’étagère, la table…).</a:t>
            </a:r>
          </a:p>
          <a:p>
            <a:r>
              <a:rPr lang="fr-FR" sz="1200" dirty="0">
                <a:solidFill>
                  <a:schemeClr val="tx1"/>
                </a:solidFill>
                <a:effectLst/>
                <a:latin typeface="+mn-lt"/>
                <a:ea typeface="Times New Roman" panose="02020603050405020304" pitchFamily="18" charset="0"/>
              </a:rPr>
              <a:t>- Il a laissé un « il y a » et une phrase sans verbe (</a:t>
            </a:r>
            <a:r>
              <a:rPr lang="fr-FR" sz="1200" i="1" dirty="0">
                <a:solidFill>
                  <a:schemeClr val="tx1"/>
                </a:solidFill>
                <a:effectLst/>
                <a:latin typeface="+mn-lt"/>
                <a:ea typeface="Times New Roman" panose="02020603050405020304" pitchFamily="18" charset="0"/>
              </a:rPr>
              <a:t>Des livres sur des étagères en bois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n’y a pas beaucoup d’expansions du groupe du nom pour faire une impression. Il dit une impression d’ensemble à la fin (donne envie), mais on ne sait pas pourquoi ça donne envie.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A721FFA7-A455-6074-7F2A-4E82E61F1CF3}"/>
              </a:ext>
            </a:extLst>
          </p:cNvPr>
          <p:cNvSpPr>
            <a:spLocks noGrp="1"/>
          </p:cNvSpPr>
          <p:nvPr>
            <p:ph type="sldNum" sz="quarter" idx="5"/>
          </p:nvPr>
        </p:nvSpPr>
        <p:spPr/>
        <p:txBody>
          <a:bodyPr/>
          <a:lstStyle/>
          <a:p>
            <a:fld id="{CCCA88E0-613B-8D4C-B0F0-6319101FEB23}" type="slidenum">
              <a:rPr lang="fr-FR" smtClean="0"/>
              <a:t>18</a:t>
            </a:fld>
            <a:endParaRPr lang="fr-FR"/>
          </a:p>
        </p:txBody>
      </p:sp>
    </p:spTree>
    <p:extLst>
      <p:ext uri="{BB962C8B-B14F-4D97-AF65-F5344CB8AC3E}">
        <p14:creationId xmlns:p14="http://schemas.microsoft.com/office/powerpoint/2010/main" val="2646079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5CB8A-F451-910E-628A-D7C0C7522C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2F4EFB6-3BE7-FF34-B375-A231F3CDD6A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828144-29F1-EFA9-C2AD-F579A21EEEFC}"/>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Commenter </a:t>
            </a:r>
            <a:r>
              <a:rPr lang="fr-FR" sz="1200" b="0" dirty="0">
                <a:solidFill>
                  <a:schemeClr val="tx1"/>
                </a:solidFill>
                <a:effectLst/>
                <a:latin typeface="+mn-lt"/>
                <a:ea typeface="Times New Roman" panose="02020603050405020304" pitchFamily="18" charset="0"/>
              </a:rPr>
              <a:t>ou faire commenter la version corrigée.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386E423A-F22B-B920-835C-959B120E6E40}"/>
              </a:ext>
            </a:extLst>
          </p:cNvPr>
          <p:cNvSpPr>
            <a:spLocks noGrp="1"/>
          </p:cNvSpPr>
          <p:nvPr>
            <p:ph type="sldNum" sz="quarter" idx="5"/>
          </p:nvPr>
        </p:nvSpPr>
        <p:spPr/>
        <p:txBody>
          <a:bodyPr/>
          <a:lstStyle/>
          <a:p>
            <a:fld id="{CCCA88E0-613B-8D4C-B0F0-6319101FEB23}" type="slidenum">
              <a:rPr lang="fr-FR" smtClean="0"/>
              <a:t>19</a:t>
            </a:fld>
            <a:endParaRPr lang="fr-FR"/>
          </a:p>
        </p:txBody>
      </p:sp>
    </p:spTree>
    <p:extLst>
      <p:ext uri="{BB962C8B-B14F-4D97-AF65-F5344CB8AC3E}">
        <p14:creationId xmlns:p14="http://schemas.microsoft.com/office/powerpoint/2010/main" val="1281221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A2C8E-9F00-060D-855F-2E239EBCC0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E62E380-90C1-9A85-06FA-A219519A95F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C3AA74-C77E-4ED7-5C47-2C6750444835}"/>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a oublié de se mettre à la place de son lecteur et il a oublié de situer les choses dans le salon.</a:t>
            </a:r>
          </a:p>
          <a:p>
            <a:r>
              <a:rPr lang="fr-FR" sz="1200" dirty="0">
                <a:solidFill>
                  <a:schemeClr val="tx1"/>
                </a:solidFill>
                <a:effectLst/>
                <a:latin typeface="+mn-lt"/>
                <a:ea typeface="Times New Roman" panose="02020603050405020304" pitchFamily="18" charset="0"/>
              </a:rPr>
              <a:t>- Il a pensé qu’il suffisait de mettre une phrase à la fin pour donner l’impression d’ensemble.</a:t>
            </a:r>
          </a:p>
          <a:p>
            <a:r>
              <a:rPr lang="fr-FR" sz="1200" dirty="0">
                <a:solidFill>
                  <a:schemeClr val="tx1"/>
                </a:solidFill>
                <a:effectLst/>
                <a:latin typeface="+mn-lt"/>
                <a:ea typeface="Times New Roman" panose="02020603050405020304" pitchFamily="18" charset="0"/>
              </a:rPr>
              <a:t>- C’est pas facile de faire chaque fois des briques-sujets.</a:t>
            </a:r>
          </a:p>
          <a:p>
            <a:r>
              <a:rPr lang="fr-FR" sz="1200" b="1" dirty="0">
                <a:solidFill>
                  <a:schemeClr val="tx1"/>
                </a:solidFill>
                <a:effectLst/>
                <a:latin typeface="+mn-lt"/>
                <a:ea typeface="Times New Roman" panose="02020603050405020304" pitchFamily="18" charset="0"/>
              </a:rPr>
              <a:t> </a:t>
            </a:r>
            <a:endParaRPr lang="fr-FR" sz="1200" dirty="0">
              <a:solidFill>
                <a:schemeClr val="tx1"/>
              </a:solidFill>
              <a:effectLst/>
              <a:latin typeface="+mn-lt"/>
              <a:ea typeface="Times New Roman" panose="02020603050405020304" pitchFamily="18" charset="0"/>
            </a:endParaRPr>
          </a:p>
          <a:p>
            <a:r>
              <a:rPr lang="fr-FR" sz="1200" b="1" dirty="0">
                <a:solidFill>
                  <a:schemeClr val="tx1"/>
                </a:solidFill>
                <a:effectLst/>
                <a:latin typeface="+mn-lt"/>
                <a:ea typeface="Times New Roman" panose="02020603050405020304" pitchFamily="18" charset="0"/>
              </a:rPr>
              <a:t>Préciser la recherche </a:t>
            </a:r>
            <a:r>
              <a:rPr lang="fr-FR" sz="1200"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penser à aider son lecteur à bien se repérer en utilisant des compléments circonstanciels.</a:t>
            </a:r>
          </a:p>
          <a:p>
            <a:r>
              <a:rPr lang="fr-FR" sz="1200" dirty="0">
                <a:solidFill>
                  <a:schemeClr val="tx1"/>
                </a:solidFill>
                <a:effectLst/>
                <a:latin typeface="+mn-lt"/>
                <a:ea typeface="Times New Roman" panose="02020603050405020304" pitchFamily="18" charset="0"/>
              </a:rPr>
              <a:t>- bien créer une impression d’ensemble en ajoutant des expansions aux noms qui justifient l’impression de la fin.</a:t>
            </a:r>
          </a:p>
          <a:p>
            <a:r>
              <a:rPr lang="fr-FR" sz="1200" dirty="0">
                <a:solidFill>
                  <a:schemeClr val="tx1"/>
                </a:solidFill>
                <a:effectLst/>
                <a:latin typeface="+mn-lt"/>
                <a:ea typeface="Times New Roman" panose="02020603050405020304" pitchFamily="18" charset="0"/>
              </a:rPr>
              <a:t>- faire le plus souvent des choses décrites des briques-sujets.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80AC8B73-9C2F-1089-04EF-24A38806C81B}"/>
              </a:ext>
            </a:extLst>
          </p:cNvPr>
          <p:cNvSpPr>
            <a:spLocks noGrp="1"/>
          </p:cNvSpPr>
          <p:nvPr>
            <p:ph type="sldNum" sz="quarter" idx="5"/>
          </p:nvPr>
        </p:nvSpPr>
        <p:spPr/>
        <p:txBody>
          <a:bodyPr/>
          <a:lstStyle/>
          <a:p>
            <a:fld id="{CCCA88E0-613B-8D4C-B0F0-6319101FEB23}" type="slidenum">
              <a:rPr lang="fr-FR" smtClean="0"/>
              <a:t>20</a:t>
            </a:fld>
            <a:endParaRPr lang="fr-FR"/>
          </a:p>
        </p:txBody>
      </p:sp>
    </p:spTree>
    <p:extLst>
      <p:ext uri="{BB962C8B-B14F-4D97-AF65-F5344CB8AC3E}">
        <p14:creationId xmlns:p14="http://schemas.microsoft.com/office/powerpoint/2010/main" val="37520603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Elle nous aide à penser à tous ces conseils:</a:t>
            </a:r>
          </a:p>
          <a:p>
            <a:r>
              <a:rPr lang="fr-FR" sz="1200" dirty="0">
                <a:solidFill>
                  <a:schemeClr val="tx1"/>
                </a:solidFill>
                <a:effectLst/>
                <a:latin typeface="+mn-lt"/>
                <a:ea typeface="Times New Roman" panose="02020603050405020304" pitchFamily="18" charset="0"/>
              </a:rPr>
              <a:t>- penser à aider son lecteur à bien se repérer en utilisant des compléments circonstanciels.</a:t>
            </a:r>
          </a:p>
          <a:p>
            <a:r>
              <a:rPr lang="fr-FR" sz="1200" dirty="0">
                <a:solidFill>
                  <a:schemeClr val="tx1"/>
                </a:solidFill>
                <a:effectLst/>
                <a:latin typeface="+mn-lt"/>
                <a:ea typeface="Times New Roman" panose="02020603050405020304" pitchFamily="18" charset="0"/>
              </a:rPr>
              <a:t>- bien créer une impression d’ensemble en ajoutant des expansions aux noms qui justifient l’impression de la fin.</a:t>
            </a:r>
          </a:p>
          <a:p>
            <a:r>
              <a:rPr lang="fr-FR" sz="1200" dirty="0">
                <a:solidFill>
                  <a:schemeClr val="tx1"/>
                </a:solidFill>
                <a:effectLst/>
                <a:latin typeface="+mn-lt"/>
                <a:ea typeface="Times New Roman" panose="02020603050405020304" pitchFamily="18" charset="0"/>
              </a:rPr>
              <a:t>- faire le plus souvent des choses décrites des briques-sujets.</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21</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2E204-AB1E-B0B2-BC04-C891A9EAB0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D95EAA4-7E4A-6821-0E9E-303CA918036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A3F58C-53B4-2DE8-392D-FD70A2D1054B}"/>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C6E02FD8-7AF1-5EC0-4F08-F66DEA050968}"/>
              </a:ext>
            </a:extLst>
          </p:cNvPr>
          <p:cNvSpPr>
            <a:spLocks noGrp="1"/>
          </p:cNvSpPr>
          <p:nvPr>
            <p:ph type="sldNum" sz="quarter" idx="5"/>
          </p:nvPr>
        </p:nvSpPr>
        <p:spPr/>
        <p:txBody>
          <a:bodyPr/>
          <a:lstStyle/>
          <a:p>
            <a:fld id="{CCCA88E0-613B-8D4C-B0F0-6319101FEB23}" type="slidenum">
              <a:rPr lang="fr-FR" smtClean="0"/>
              <a:t>22</a:t>
            </a:fld>
            <a:endParaRPr lang="fr-FR"/>
          </a:p>
        </p:txBody>
      </p:sp>
    </p:spTree>
    <p:extLst>
      <p:ext uri="{BB962C8B-B14F-4D97-AF65-F5344CB8AC3E}">
        <p14:creationId xmlns:p14="http://schemas.microsoft.com/office/powerpoint/2010/main" val="2660004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marL="171450" indent="-171450">
              <a:buFontTx/>
              <a:buChar char="-"/>
            </a:pPr>
            <a:r>
              <a:rPr lang="fr-FR" sz="1200" i="0" dirty="0">
                <a:solidFill>
                  <a:schemeClr val="tx1"/>
                </a:solidFill>
                <a:effectLst/>
                <a:latin typeface="+mn-lt"/>
                <a:ea typeface="Calibri" panose="020F0502020204030204" pitchFamily="34" charset="0"/>
                <a:cs typeface="Arial" panose="020B0604020202020204" pitchFamily="34" charset="0"/>
              </a:rPr>
              <a:t>Les textes de la classe sont rassemblés dans un classeur mis à disposition pour être lus par d’autres élèves.</a:t>
            </a:r>
          </a:p>
          <a:p>
            <a:pPr marL="171450" indent="-171450">
              <a:buFontTx/>
              <a:buChar char="-"/>
            </a:pPr>
            <a:r>
              <a:rPr lang="fr-FR" sz="1200" i="0" dirty="0">
                <a:solidFill>
                  <a:schemeClr val="tx1"/>
                </a:solidFill>
                <a:effectLst/>
                <a:latin typeface="+mn-lt"/>
                <a:ea typeface="Calibri" panose="020F0502020204030204" pitchFamily="34" charset="0"/>
                <a:cs typeface="Arial" panose="020B0604020202020204" pitchFamily="34" charset="0"/>
              </a:rPr>
              <a:t>D’autres textes descriptifs sont lus et étudiés dans la classe.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23</a:t>
            </a:fld>
            <a:endParaRPr lang="fr-FR"/>
          </a:p>
        </p:txBody>
      </p:sp>
    </p:spTree>
    <p:extLst>
      <p:ext uri="{BB962C8B-B14F-4D97-AF65-F5344CB8AC3E}">
        <p14:creationId xmlns:p14="http://schemas.microsoft.com/office/powerpoint/2010/main" val="91581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02/09/2025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02/09/2025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p:txBody>
          <a:bodyPr/>
          <a:lstStyle/>
          <a:p>
            <a:r>
              <a:rPr lang="fr-FR" dirty="0"/>
              <a:t>Description</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p:txBody>
          <a:bodyPr>
            <a:normAutofit/>
          </a:bodyPr>
          <a:lstStyle/>
          <a:p>
            <a:pPr marL="0" indent="0" algn="just">
              <a:lnSpc>
                <a:spcPct val="150000"/>
              </a:lnSpc>
              <a:buNone/>
            </a:pPr>
            <a:r>
              <a:rPr lang="fr-FR" sz="2000" dirty="0">
                <a:solidFill>
                  <a:srgbClr val="000000"/>
                </a:solidFill>
                <a:effectLst/>
                <a:latin typeface="Times New Roman" panose="02020603050405020304" pitchFamily="18" charset="0"/>
                <a:ea typeface="Times New Roman" panose="02020603050405020304" pitchFamily="18" charset="0"/>
              </a:rPr>
              <a:t>Ce quartier, je le connais vachement bien.  C'est un pâté de petites maisons grises où habitent des vieux. Derrière les maisons, sur l'emplacement d'un ancien marécage, un tas de jolis jardins potagers s’étalent de toutes parts. À leurs bords, des canaux baignent les jardins – ça fait comme de paisibles petites iles.  Partout des arbres, des ponts, des cabanes parsèment cette étendue. Au fond, derrière, la ZUP où j'habite, avec les grandes barres, domine ce quartier. Ici, on peut vraiment se croire dans un autre monde.</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A185D-8795-2052-37B3-98491D9E2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7B3773-F582-9E8C-BDC5-660CA70B93B8}"/>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60703344-56AF-5199-D53E-701FCB51EFA9}"/>
              </a:ext>
            </a:extLst>
          </p:cNvPr>
          <p:cNvSpPr>
            <a:spLocks noGrp="1"/>
          </p:cNvSpPr>
          <p:nvPr>
            <p:ph idx="1"/>
          </p:nvPr>
        </p:nvSpPr>
        <p:spPr/>
        <p:txBody>
          <a:bodyPr>
            <a:normAutofit/>
          </a:bodyPr>
          <a:lstStyle/>
          <a:p>
            <a:pPr marL="0" indent="0" algn="just">
              <a:lnSpc>
                <a:spcPct val="150000"/>
              </a:lnSpc>
              <a:buNone/>
            </a:pPr>
            <a:r>
              <a:rPr lang="fr-FR" sz="2000" dirty="0">
                <a:solidFill>
                  <a:srgbClr val="000000"/>
                </a:solidFill>
                <a:effectLst/>
                <a:latin typeface="Times New Roman" panose="02020603050405020304" pitchFamily="18" charset="0"/>
                <a:ea typeface="Times New Roman" panose="02020603050405020304" pitchFamily="18" charset="0"/>
              </a:rPr>
              <a:t>Ce quartier, je le connais vachement bien.  C'est un pâté de petites maisons grises où habitent des vieux. Derrière les maisons, sur l'emplacement d'un ancien marécage, un tas de jolis jardins potagers s’étalent de toutes parts. À leurs bords, des canaux baignent les jardins – ça fait comme de paisibles petites iles.  Partout des arbres, des ponts, des cabanes parsèment cette étendue. Au fond, derrière, la ZUP où j'habite, avec les grandes barres, domine ce quartier. Ici, on peut vraiment se croire dans un autre monde.</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7661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9E577C-680B-A5ED-1185-3BEBB4E6788A}"/>
              </a:ext>
            </a:extLst>
          </p:cNvPr>
          <p:cNvSpPr>
            <a:spLocks noGrp="1"/>
          </p:cNvSpPr>
          <p:nvPr>
            <p:ph type="title"/>
          </p:nvPr>
        </p:nvSpPr>
        <p:spPr/>
        <p:txBody>
          <a:bodyPr/>
          <a:lstStyle/>
          <a:p>
            <a:endParaRPr lang="fr-FR"/>
          </a:p>
        </p:txBody>
      </p:sp>
      <p:pic>
        <p:nvPicPr>
          <p:cNvPr id="4" name="Espace réservé du contenu 3" descr="Une image contenant dessin, croquis, Dessin au trait, illustration&#10;&#10;Le contenu généré par l’IA peut être incorrect.">
            <a:extLst>
              <a:ext uri="{FF2B5EF4-FFF2-40B4-BE49-F238E27FC236}">
                <a16:creationId xmlns:a16="http://schemas.microsoft.com/office/drawing/2014/main" id="{B7454602-0BA6-8C57-68B8-DEA39EBDAB1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3264804" y="-343153"/>
            <a:ext cx="5662392" cy="7544307"/>
          </a:xfrm>
          <a:prstGeom prst="rect">
            <a:avLst/>
          </a:prstGeom>
        </p:spPr>
      </p:pic>
    </p:spTree>
    <p:extLst>
      <p:ext uri="{BB962C8B-B14F-4D97-AF65-F5344CB8AC3E}">
        <p14:creationId xmlns:p14="http://schemas.microsoft.com/office/powerpoint/2010/main" val="351008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26C46-B9B2-A0A9-F3C5-5B7940A97C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276BC2-6D4E-76F8-B870-6D087C29E970}"/>
              </a:ext>
            </a:extLst>
          </p:cNvPr>
          <p:cNvSpPr>
            <a:spLocks noGrp="1"/>
          </p:cNvSpPr>
          <p:nvPr>
            <p:ph type="title"/>
          </p:nvPr>
        </p:nvSpPr>
        <p:spPr/>
        <p:txBody>
          <a:bodyPr/>
          <a:lstStyle/>
          <a:p>
            <a:r>
              <a:rPr lang="fr-FR" dirty="0"/>
              <a:t> </a:t>
            </a:r>
          </a:p>
        </p:txBody>
      </p:sp>
      <p:pic>
        <p:nvPicPr>
          <p:cNvPr id="4" name="Espace réservé du contenu 3" descr="Une image contenant dessin, croquis, Dessin au trait, illustration&#10;&#10;Le contenu généré par l’IA peut être incorrect.">
            <a:extLst>
              <a:ext uri="{FF2B5EF4-FFF2-40B4-BE49-F238E27FC236}">
                <a16:creationId xmlns:a16="http://schemas.microsoft.com/office/drawing/2014/main" id="{50FFAACE-547B-0B23-02C5-240169CB773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6961540" y="1618556"/>
            <a:ext cx="3766376" cy="5018144"/>
          </a:xfrm>
          <a:prstGeom prst="rect">
            <a:avLst/>
          </a:prstGeom>
        </p:spPr>
      </p:pic>
      <p:sp>
        <p:nvSpPr>
          <p:cNvPr id="5" name="ZoneTexte 4">
            <a:extLst>
              <a:ext uri="{FF2B5EF4-FFF2-40B4-BE49-F238E27FC236}">
                <a16:creationId xmlns:a16="http://schemas.microsoft.com/office/drawing/2014/main" id="{2E235CDB-FEF5-7914-CF56-946F3C234ADF}"/>
              </a:ext>
            </a:extLst>
          </p:cNvPr>
          <p:cNvSpPr txBox="1"/>
          <p:nvPr/>
        </p:nvSpPr>
        <p:spPr>
          <a:xfrm>
            <a:off x="983673" y="1247056"/>
            <a:ext cx="4565073" cy="5028492"/>
          </a:xfrm>
          <a:prstGeom prst="rect">
            <a:avLst/>
          </a:prstGeom>
          <a:noFill/>
        </p:spPr>
        <p:txBody>
          <a:bodyPr wrap="square">
            <a:spAutoFit/>
          </a:bodyPr>
          <a:lstStyle/>
          <a:p>
            <a:pPr marL="0" indent="0" algn="just">
              <a:lnSpc>
                <a:spcPct val="150000"/>
              </a:lnSpc>
              <a:buNone/>
            </a:pPr>
            <a:r>
              <a:rPr lang="fr-FR" sz="1800" dirty="0">
                <a:solidFill>
                  <a:srgbClr val="000000"/>
                </a:solidFill>
                <a:effectLst/>
                <a:latin typeface="Times New Roman" panose="02020603050405020304" pitchFamily="18" charset="0"/>
                <a:ea typeface="Times New Roman" panose="02020603050405020304" pitchFamily="18" charset="0"/>
              </a:rPr>
              <a:t>Ce quartier, je le connais vachement bien.  C'est un pâté de petites maisons grises où habitent des vieux. Derrière les maisons, sur l'emplacement d'un ancien marécage, un tas de jolis jardins potagers s’étalent de toutes parts. À leurs bords, des canaux baignent les jardins – ça fait comme de paisibles petites iles.  Partout des arbres, des ponts, des cabanes parsèment cette étendue. Au fond, derrière, la ZUP où j'habite, avec les grandes barres, domine ce quartier. Ici, on peut vraiment se croire dans un autre monde.</a:t>
            </a:r>
            <a:endParaRPr lang="fr-F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32353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B275C-D433-0EF3-040A-E8C734F4FC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E19F4D-7499-463F-2524-653ED5D3F3F0}"/>
              </a:ext>
            </a:extLst>
          </p:cNvPr>
          <p:cNvSpPr>
            <a:spLocks noGrp="1"/>
          </p:cNvSpPr>
          <p:nvPr>
            <p:ph type="title"/>
          </p:nvPr>
        </p:nvSpPr>
        <p:spPr/>
        <p:txBody>
          <a:bodyPr/>
          <a:lstStyle/>
          <a:p>
            <a:r>
              <a:rPr lang="fr-FR" dirty="0"/>
              <a:t> </a:t>
            </a:r>
          </a:p>
        </p:txBody>
      </p:sp>
      <p:pic>
        <p:nvPicPr>
          <p:cNvPr id="4" name="Espace réservé du contenu 3" descr="Une image contenant dessin, croquis, Dessin au trait, illustration&#10;&#10;Le contenu généré par l’IA peut être incorrect.">
            <a:extLst>
              <a:ext uri="{FF2B5EF4-FFF2-40B4-BE49-F238E27FC236}">
                <a16:creationId xmlns:a16="http://schemas.microsoft.com/office/drawing/2014/main" id="{1F58182A-81FB-6A99-4EAE-68DEF3AAEE2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6961540" y="1618556"/>
            <a:ext cx="3766376" cy="5018144"/>
          </a:xfrm>
          <a:prstGeom prst="rect">
            <a:avLst/>
          </a:prstGeom>
        </p:spPr>
      </p:pic>
      <p:sp>
        <p:nvSpPr>
          <p:cNvPr id="5" name="ZoneTexte 4">
            <a:extLst>
              <a:ext uri="{FF2B5EF4-FFF2-40B4-BE49-F238E27FC236}">
                <a16:creationId xmlns:a16="http://schemas.microsoft.com/office/drawing/2014/main" id="{7F043504-9EEA-2E92-AE5B-3CE2462EDE14}"/>
              </a:ext>
            </a:extLst>
          </p:cNvPr>
          <p:cNvSpPr txBox="1"/>
          <p:nvPr/>
        </p:nvSpPr>
        <p:spPr>
          <a:xfrm>
            <a:off x="983673" y="1247056"/>
            <a:ext cx="4565073" cy="5028492"/>
          </a:xfrm>
          <a:prstGeom prst="rect">
            <a:avLst/>
          </a:prstGeom>
          <a:noFill/>
        </p:spPr>
        <p:txBody>
          <a:bodyPr wrap="square">
            <a:spAutoFit/>
          </a:bodyPr>
          <a:lstStyle/>
          <a:p>
            <a:pPr marL="0" indent="0" algn="just">
              <a:lnSpc>
                <a:spcPct val="150000"/>
              </a:lnSpc>
              <a:buNone/>
            </a:pPr>
            <a:r>
              <a:rPr lang="fr-FR" sz="1800" dirty="0">
                <a:solidFill>
                  <a:srgbClr val="000000"/>
                </a:solidFill>
                <a:effectLst/>
                <a:latin typeface="Times New Roman" panose="02020603050405020304" pitchFamily="18" charset="0"/>
                <a:ea typeface="Times New Roman" panose="02020603050405020304" pitchFamily="18" charset="0"/>
              </a:rPr>
              <a:t>Ce quartier, je le connais vachement bien.  C'est un pâté de petites maisons grises où habitent des vieux. </a:t>
            </a:r>
            <a:r>
              <a:rPr lang="fr-FR" sz="1800" b="1" u="sng" dirty="0">
                <a:solidFill>
                  <a:srgbClr val="000000"/>
                </a:solidFill>
                <a:effectLst/>
                <a:latin typeface="Times New Roman" panose="02020603050405020304" pitchFamily="18" charset="0"/>
                <a:ea typeface="Times New Roman" panose="02020603050405020304" pitchFamily="18" charset="0"/>
              </a:rPr>
              <a:t>Derrière </a:t>
            </a:r>
            <a:r>
              <a:rPr lang="fr-FR" sz="1800" u="sng" dirty="0">
                <a:solidFill>
                  <a:srgbClr val="000000"/>
                </a:solidFill>
                <a:effectLst/>
                <a:latin typeface="Times New Roman" panose="02020603050405020304" pitchFamily="18" charset="0"/>
                <a:ea typeface="Times New Roman" panose="02020603050405020304" pitchFamily="18" charset="0"/>
              </a:rPr>
              <a:t>les maisons</a:t>
            </a:r>
            <a:r>
              <a:rPr lang="fr-FR" sz="1800" dirty="0">
                <a:solidFill>
                  <a:srgbClr val="000000"/>
                </a:solidFill>
                <a:effectLst/>
                <a:latin typeface="Times New Roman" panose="02020603050405020304" pitchFamily="18" charset="0"/>
                <a:ea typeface="Times New Roman" panose="02020603050405020304" pitchFamily="18" charset="0"/>
              </a:rPr>
              <a:t>, sur l'emplacement d'un ancien marécage, un tas de jolis jardins potagers s’étalent de toutes parts. </a:t>
            </a:r>
            <a:r>
              <a:rPr lang="fr-FR" sz="1800" u="sng" dirty="0">
                <a:solidFill>
                  <a:srgbClr val="000000"/>
                </a:solidFill>
                <a:effectLst/>
                <a:latin typeface="Times New Roman" panose="02020603050405020304" pitchFamily="18" charset="0"/>
                <a:ea typeface="Times New Roman" panose="02020603050405020304" pitchFamily="18" charset="0"/>
              </a:rPr>
              <a:t>À leurs bords</a:t>
            </a:r>
            <a:r>
              <a:rPr lang="fr-FR" sz="1800" dirty="0">
                <a:solidFill>
                  <a:srgbClr val="000000"/>
                </a:solidFill>
                <a:effectLst/>
                <a:latin typeface="Times New Roman" panose="02020603050405020304" pitchFamily="18" charset="0"/>
                <a:ea typeface="Times New Roman" panose="02020603050405020304" pitchFamily="18" charset="0"/>
              </a:rPr>
              <a:t>, des canaux baignent les jardins – ça fait comme de paisibles petites iles.  </a:t>
            </a:r>
            <a:r>
              <a:rPr lang="fr-FR" sz="1800" b="1" u="sng" dirty="0">
                <a:solidFill>
                  <a:srgbClr val="000000"/>
                </a:solidFill>
                <a:effectLst/>
                <a:latin typeface="Times New Roman" panose="02020603050405020304" pitchFamily="18" charset="0"/>
                <a:ea typeface="Times New Roman" panose="02020603050405020304" pitchFamily="18" charset="0"/>
              </a:rPr>
              <a:t>Partout</a:t>
            </a:r>
            <a:r>
              <a:rPr lang="fr-FR" sz="1800" dirty="0">
                <a:solidFill>
                  <a:srgbClr val="000000"/>
                </a:solidFill>
                <a:effectLst/>
                <a:latin typeface="Times New Roman" panose="02020603050405020304" pitchFamily="18" charset="0"/>
                <a:ea typeface="Times New Roman" panose="02020603050405020304" pitchFamily="18" charset="0"/>
              </a:rPr>
              <a:t> des arbres, des ponts, des cabanes parsèment cette étendue. </a:t>
            </a:r>
            <a:r>
              <a:rPr lang="fr-FR" sz="1800" b="1" u="sng" dirty="0">
                <a:solidFill>
                  <a:srgbClr val="000000"/>
                </a:solidFill>
                <a:effectLst/>
                <a:latin typeface="Times New Roman" panose="02020603050405020304" pitchFamily="18" charset="0"/>
                <a:ea typeface="Times New Roman" panose="02020603050405020304" pitchFamily="18" charset="0"/>
              </a:rPr>
              <a:t>Au fond</a:t>
            </a:r>
            <a:r>
              <a:rPr lang="fr-FR" sz="1800" dirty="0">
                <a:solidFill>
                  <a:srgbClr val="000000"/>
                </a:solidFill>
                <a:effectLst/>
                <a:latin typeface="Times New Roman" panose="02020603050405020304" pitchFamily="18" charset="0"/>
                <a:ea typeface="Times New Roman" panose="02020603050405020304" pitchFamily="18" charset="0"/>
              </a:rPr>
              <a:t>, </a:t>
            </a:r>
            <a:r>
              <a:rPr lang="fr-FR" sz="1800" u="sng" dirty="0">
                <a:solidFill>
                  <a:srgbClr val="000000"/>
                </a:solidFill>
                <a:effectLst/>
                <a:latin typeface="Times New Roman" panose="02020603050405020304" pitchFamily="18" charset="0"/>
                <a:ea typeface="Times New Roman" panose="02020603050405020304" pitchFamily="18" charset="0"/>
              </a:rPr>
              <a:t>derrière</a:t>
            </a:r>
            <a:r>
              <a:rPr lang="fr-FR" sz="1800" dirty="0">
                <a:solidFill>
                  <a:srgbClr val="000000"/>
                </a:solidFill>
                <a:effectLst/>
                <a:latin typeface="Times New Roman" panose="02020603050405020304" pitchFamily="18" charset="0"/>
                <a:ea typeface="Times New Roman" panose="02020603050405020304" pitchFamily="18" charset="0"/>
              </a:rPr>
              <a:t>, la ZUP où j'habite, avec les grandes barres, domine ce quartier. </a:t>
            </a:r>
            <a:r>
              <a:rPr lang="fr-FR" sz="1800" b="1" u="sng" dirty="0">
                <a:solidFill>
                  <a:srgbClr val="000000"/>
                </a:solidFill>
                <a:effectLst/>
                <a:latin typeface="Times New Roman" panose="02020603050405020304" pitchFamily="18" charset="0"/>
                <a:ea typeface="Times New Roman" panose="02020603050405020304" pitchFamily="18" charset="0"/>
              </a:rPr>
              <a:t>Ici</a:t>
            </a:r>
            <a:r>
              <a:rPr lang="fr-FR" sz="1800" dirty="0">
                <a:solidFill>
                  <a:srgbClr val="000000"/>
                </a:solidFill>
                <a:effectLst/>
                <a:latin typeface="Times New Roman" panose="02020603050405020304" pitchFamily="18" charset="0"/>
                <a:ea typeface="Times New Roman" panose="02020603050405020304" pitchFamily="18" charset="0"/>
              </a:rPr>
              <a:t>, on peut vraiment se croire dans un autre monde.</a:t>
            </a:r>
            <a:endParaRPr lang="fr-F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26534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EC4F7-4DF6-87CA-743D-745755B700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EC6AE1-3460-4FCE-8B95-D218A417D26A}"/>
              </a:ext>
            </a:extLst>
          </p:cNvPr>
          <p:cNvSpPr>
            <a:spLocks noGrp="1"/>
          </p:cNvSpPr>
          <p:nvPr>
            <p:ph type="title"/>
          </p:nvPr>
        </p:nvSpPr>
        <p:spPr/>
        <p:txBody>
          <a:bodyPr/>
          <a:lstStyle/>
          <a:p>
            <a:r>
              <a:rPr lang="fr-FR" dirty="0"/>
              <a:t> </a:t>
            </a:r>
          </a:p>
        </p:txBody>
      </p:sp>
      <p:pic>
        <p:nvPicPr>
          <p:cNvPr id="4" name="Espace réservé du contenu 3" descr="Une image contenant dessin, croquis, Dessin au trait, illustration&#10;&#10;Le contenu généré par l’IA peut être incorrect.">
            <a:extLst>
              <a:ext uri="{FF2B5EF4-FFF2-40B4-BE49-F238E27FC236}">
                <a16:creationId xmlns:a16="http://schemas.microsoft.com/office/drawing/2014/main" id="{9FE4F970-71C5-B599-46DB-402E16CA264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6961540" y="1618556"/>
            <a:ext cx="3766376" cy="5018144"/>
          </a:xfrm>
          <a:prstGeom prst="rect">
            <a:avLst/>
          </a:prstGeom>
        </p:spPr>
      </p:pic>
      <p:sp>
        <p:nvSpPr>
          <p:cNvPr id="5" name="ZoneTexte 4">
            <a:extLst>
              <a:ext uri="{FF2B5EF4-FFF2-40B4-BE49-F238E27FC236}">
                <a16:creationId xmlns:a16="http://schemas.microsoft.com/office/drawing/2014/main" id="{33A15877-D7BF-3F96-E264-2FD7A5D6C1EC}"/>
              </a:ext>
            </a:extLst>
          </p:cNvPr>
          <p:cNvSpPr txBox="1"/>
          <p:nvPr/>
        </p:nvSpPr>
        <p:spPr>
          <a:xfrm>
            <a:off x="983673" y="1247056"/>
            <a:ext cx="4565073" cy="5028492"/>
          </a:xfrm>
          <a:prstGeom prst="rect">
            <a:avLst/>
          </a:prstGeom>
          <a:noFill/>
        </p:spPr>
        <p:txBody>
          <a:bodyPr wrap="square">
            <a:spAutoFit/>
          </a:bodyPr>
          <a:lstStyle/>
          <a:p>
            <a:pPr marL="0" indent="0" algn="just">
              <a:lnSpc>
                <a:spcPct val="150000"/>
              </a:lnSpc>
              <a:buNone/>
            </a:pPr>
            <a:r>
              <a:rPr lang="fr-FR" sz="1800" dirty="0">
                <a:solidFill>
                  <a:srgbClr val="000000"/>
                </a:solidFill>
                <a:effectLst/>
                <a:latin typeface="Times New Roman" panose="02020603050405020304" pitchFamily="18" charset="0"/>
                <a:ea typeface="Times New Roman" panose="02020603050405020304" pitchFamily="18" charset="0"/>
              </a:rPr>
              <a:t>Ce quartier, je le connais vachement bien.  C'est un pâté de petites maisons grises où habitent des vieux. Derrière les maisons, sur l'emplacement d'un ancien marécage, un tas de jolis jardins potagers s’étalent de toutes parts. À leurs bords, des canaux baignent les jardins – ça fait comme de paisibles petites iles.  Partout des arbres, des ponts, des cabanes parsèment cette étendue. Au fond, derrière, la ZUP où j'habite, avec les grandes barres, domine ce quartier. Ici, on peut vraiment se croire dans un autre monde.</a:t>
            </a:r>
            <a:endParaRPr lang="fr-F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79561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9F831-E42E-9F24-9230-D76ECFD302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FCE101-2F7E-4903-5C6D-054914393FB9}"/>
              </a:ext>
            </a:extLst>
          </p:cNvPr>
          <p:cNvSpPr>
            <a:spLocks noGrp="1"/>
          </p:cNvSpPr>
          <p:nvPr>
            <p:ph type="title"/>
          </p:nvPr>
        </p:nvSpPr>
        <p:spPr/>
        <p:txBody>
          <a:bodyPr/>
          <a:lstStyle/>
          <a:p>
            <a:r>
              <a:rPr lang="fr-FR" dirty="0"/>
              <a:t> </a:t>
            </a:r>
          </a:p>
        </p:txBody>
      </p:sp>
      <p:pic>
        <p:nvPicPr>
          <p:cNvPr id="4" name="Espace réservé du contenu 3" descr="Une image contenant dessin, croquis, Dessin au trait, illustration&#10;&#10;Le contenu généré par l’IA peut être incorrect.">
            <a:extLst>
              <a:ext uri="{FF2B5EF4-FFF2-40B4-BE49-F238E27FC236}">
                <a16:creationId xmlns:a16="http://schemas.microsoft.com/office/drawing/2014/main" id="{1818FA48-CCCD-66C7-094C-96E1C127F27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6961540" y="1618556"/>
            <a:ext cx="3766376" cy="5018144"/>
          </a:xfrm>
          <a:prstGeom prst="rect">
            <a:avLst/>
          </a:prstGeom>
        </p:spPr>
      </p:pic>
      <p:sp>
        <p:nvSpPr>
          <p:cNvPr id="5" name="ZoneTexte 4">
            <a:extLst>
              <a:ext uri="{FF2B5EF4-FFF2-40B4-BE49-F238E27FC236}">
                <a16:creationId xmlns:a16="http://schemas.microsoft.com/office/drawing/2014/main" id="{72F76813-EF85-B3F7-2C08-F9A3E914F986}"/>
              </a:ext>
            </a:extLst>
          </p:cNvPr>
          <p:cNvSpPr txBox="1"/>
          <p:nvPr/>
        </p:nvSpPr>
        <p:spPr>
          <a:xfrm>
            <a:off x="983673" y="1247056"/>
            <a:ext cx="4565073" cy="5028492"/>
          </a:xfrm>
          <a:prstGeom prst="rect">
            <a:avLst/>
          </a:prstGeom>
          <a:noFill/>
        </p:spPr>
        <p:txBody>
          <a:bodyPr wrap="square">
            <a:spAutoFit/>
          </a:bodyPr>
          <a:lstStyle/>
          <a:p>
            <a:pPr marL="0" indent="0" algn="just">
              <a:lnSpc>
                <a:spcPct val="150000"/>
              </a:lnSpc>
              <a:buNone/>
            </a:pPr>
            <a:r>
              <a:rPr lang="fr-FR" sz="1800" dirty="0">
                <a:solidFill>
                  <a:srgbClr val="000000"/>
                </a:solidFill>
                <a:effectLst/>
                <a:latin typeface="Times New Roman" panose="02020603050405020304" pitchFamily="18" charset="0"/>
                <a:ea typeface="Times New Roman" panose="02020603050405020304" pitchFamily="18" charset="0"/>
              </a:rPr>
              <a:t>Ce quartier, je le connais vachement bien.  C'est un pâté de petites maisons grises où habitent des vieux. Derrière les maisons, sur l'emplacement d'un ancien marécage, un tas de jolis jardins potagers s’étalent de toutes parts. À leurs bords, des canaux baignent les jardins – ça fait comme de paisibles petites iles.  Partout des arbres, des ponts, des cabanes parsèment cette étendue. Au fond, derrière, la ZUP où j'habite, avec les grandes barres, domine ce quartier. Ici, on peut vraiment se croire dans un autre monde.</a:t>
            </a:r>
            <a:endParaRPr lang="fr-F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4454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1DCE0C-1194-BABF-5E75-2E96D1FB839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26CF335-5E07-FF9B-23B5-1A12633C2CE4}"/>
              </a:ext>
            </a:extLst>
          </p:cNvPr>
          <p:cNvSpPr>
            <a:spLocks noGrp="1"/>
          </p:cNvSpPr>
          <p:nvPr>
            <p:ph idx="1"/>
          </p:nvPr>
        </p:nvSpPr>
        <p:spPr/>
        <p:txBody>
          <a:bodyPr/>
          <a:lstStyle/>
          <a:p>
            <a:pPr marL="0" indent="0">
              <a:buNone/>
            </a:pPr>
            <a:endParaRPr lang="fr-FR" dirty="0"/>
          </a:p>
          <a:p>
            <a:pPr marL="0" indent="0">
              <a:buNone/>
            </a:pPr>
            <a:r>
              <a:rPr lang="fr-FR" sz="2000" dirty="0">
                <a:solidFill>
                  <a:srgbClr val="000000"/>
                </a:solidFill>
                <a:latin typeface="Times New Roman" panose="02020603050405020304" pitchFamily="18" charset="0"/>
                <a:ea typeface="Times New Roman" panose="02020603050405020304" pitchFamily="18" charset="0"/>
              </a:rPr>
              <a:t>	</a:t>
            </a:r>
            <a:r>
              <a:rPr lang="fr-FR" sz="2000" dirty="0">
                <a:solidFill>
                  <a:srgbClr val="000000"/>
                </a:solidFill>
                <a:effectLst/>
                <a:latin typeface="Times New Roman" panose="02020603050405020304" pitchFamily="18" charset="0"/>
                <a:ea typeface="Times New Roman" panose="02020603050405020304" pitchFamily="18" charset="0"/>
              </a:rPr>
              <a:t>… des canaux baignent les jardins. </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b="1" dirty="0">
                <a:solidFill>
                  <a:srgbClr val="000000"/>
                </a:solidFill>
                <a:latin typeface="Times New Roman" panose="02020603050405020304" pitchFamily="18" charset="0"/>
                <a:ea typeface="Times New Roman" panose="02020603050405020304" pitchFamily="18" charset="0"/>
              </a:rPr>
              <a:t>	…</a:t>
            </a:r>
            <a:r>
              <a:rPr lang="fr-FR" sz="2000" b="1" dirty="0">
                <a:solidFill>
                  <a:srgbClr val="000000"/>
                </a:solidFill>
                <a:effectLst/>
                <a:latin typeface="Times New Roman" panose="02020603050405020304" pitchFamily="18" charset="0"/>
                <a:ea typeface="Times New Roman" panose="02020603050405020304" pitchFamily="18" charset="0"/>
              </a:rPr>
              <a:t> </a:t>
            </a:r>
            <a:r>
              <a:rPr lang="fr-FR" sz="2000" dirty="0">
                <a:solidFill>
                  <a:srgbClr val="000000"/>
                </a:solidFill>
                <a:effectLst/>
                <a:latin typeface="Times New Roman" panose="02020603050405020304" pitchFamily="18" charset="0"/>
                <a:ea typeface="Times New Roman" panose="02020603050405020304" pitchFamily="18" charset="0"/>
              </a:rPr>
              <a:t>des arbres, des ponts, des cabanes parsèment cette tranquille étendue</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796178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4023C-60CD-EB32-7E96-F550143F3B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1C0C89-F526-A06E-1F8B-36FF05435CC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2BD46FE-3B5E-2186-3091-A1E73F6447E8}"/>
              </a:ext>
            </a:extLst>
          </p:cNvPr>
          <p:cNvSpPr>
            <a:spLocks noGrp="1"/>
          </p:cNvSpPr>
          <p:nvPr>
            <p:ph idx="1"/>
          </p:nvPr>
        </p:nvSpPr>
        <p:spPr/>
        <p:txBody>
          <a:bodyPr/>
          <a:lstStyle/>
          <a:p>
            <a:pPr marL="0" indent="0">
              <a:buNone/>
            </a:pPr>
            <a:endParaRPr lang="fr-FR" dirty="0"/>
          </a:p>
          <a:p>
            <a:pPr marL="0" indent="0">
              <a:buNone/>
            </a:pPr>
            <a:r>
              <a:rPr lang="fr-FR" sz="2000" dirty="0">
                <a:solidFill>
                  <a:srgbClr val="000000"/>
                </a:solidFill>
                <a:latin typeface="Times New Roman" panose="02020603050405020304" pitchFamily="18" charset="0"/>
                <a:ea typeface="Times New Roman" panose="02020603050405020304" pitchFamily="18" charset="0"/>
              </a:rPr>
              <a:t>	</a:t>
            </a:r>
            <a:r>
              <a:rPr lang="fr-FR" sz="2000" dirty="0">
                <a:solidFill>
                  <a:srgbClr val="000000"/>
                </a:solidFill>
                <a:effectLst/>
                <a:latin typeface="Times New Roman" panose="02020603050405020304" pitchFamily="18" charset="0"/>
                <a:ea typeface="Times New Roman" panose="02020603050405020304" pitchFamily="18" charset="0"/>
              </a:rPr>
              <a:t>… </a:t>
            </a:r>
            <a:r>
              <a:rPr lang="fr-FR" sz="2000" dirty="0">
                <a:solidFill>
                  <a:srgbClr val="00B050"/>
                </a:solidFill>
                <a:effectLst/>
                <a:latin typeface="Times New Roman" panose="02020603050405020304" pitchFamily="18" charset="0"/>
                <a:ea typeface="Times New Roman" panose="02020603050405020304" pitchFamily="18" charset="0"/>
              </a:rPr>
              <a:t>des canaux </a:t>
            </a:r>
            <a:r>
              <a:rPr lang="fr-FR" sz="2000" dirty="0">
                <a:solidFill>
                  <a:srgbClr val="000000"/>
                </a:solidFill>
                <a:effectLst/>
                <a:latin typeface="Times New Roman" panose="02020603050405020304" pitchFamily="18" charset="0"/>
                <a:ea typeface="Times New Roman" panose="02020603050405020304" pitchFamily="18" charset="0"/>
              </a:rPr>
              <a:t>// </a:t>
            </a:r>
            <a:r>
              <a:rPr lang="fr-FR" sz="2000" dirty="0">
                <a:solidFill>
                  <a:srgbClr val="FF0000"/>
                </a:solidFill>
                <a:effectLst/>
                <a:latin typeface="Times New Roman" panose="02020603050405020304" pitchFamily="18" charset="0"/>
                <a:ea typeface="Times New Roman" panose="02020603050405020304" pitchFamily="18" charset="0"/>
              </a:rPr>
              <a:t>baignent les jardins</a:t>
            </a:r>
            <a:r>
              <a:rPr lang="fr-FR" sz="2000" dirty="0">
                <a:solidFill>
                  <a:srgbClr val="000000"/>
                </a:solidFill>
                <a:effectLst/>
                <a:latin typeface="Times New Roman" panose="02020603050405020304" pitchFamily="18" charset="0"/>
                <a:ea typeface="Times New Roman" panose="02020603050405020304" pitchFamily="18" charset="0"/>
              </a:rPr>
              <a:t>. </a:t>
            </a:r>
            <a:endParaRPr lang="fr-FR" sz="2000" dirty="0">
              <a:effectLst/>
              <a:latin typeface="Times New Roman" panose="02020603050405020304" pitchFamily="18" charset="0"/>
              <a:ea typeface="Times New Roman" panose="02020603050405020304" pitchFamily="18" charset="0"/>
            </a:endParaRPr>
          </a:p>
          <a:p>
            <a:pPr marL="0" indent="0">
              <a:buNone/>
            </a:pPr>
            <a:r>
              <a:rPr lang="fr-FR" sz="2000" b="1" dirty="0">
                <a:solidFill>
                  <a:srgbClr val="000000"/>
                </a:solidFill>
                <a:latin typeface="Times New Roman" panose="02020603050405020304" pitchFamily="18" charset="0"/>
                <a:ea typeface="Times New Roman" panose="02020603050405020304" pitchFamily="18" charset="0"/>
              </a:rPr>
              <a:t>	…</a:t>
            </a:r>
            <a:r>
              <a:rPr lang="fr-FR" sz="2000" b="1" dirty="0">
                <a:solidFill>
                  <a:srgbClr val="000000"/>
                </a:solidFill>
                <a:effectLst/>
                <a:latin typeface="Times New Roman" panose="02020603050405020304" pitchFamily="18" charset="0"/>
                <a:ea typeface="Times New Roman" panose="02020603050405020304" pitchFamily="18" charset="0"/>
              </a:rPr>
              <a:t> </a:t>
            </a:r>
            <a:r>
              <a:rPr lang="fr-FR" sz="2000" dirty="0">
                <a:solidFill>
                  <a:srgbClr val="00B050"/>
                </a:solidFill>
                <a:effectLst/>
                <a:latin typeface="Times New Roman" panose="02020603050405020304" pitchFamily="18" charset="0"/>
                <a:ea typeface="Times New Roman" panose="02020603050405020304" pitchFamily="18" charset="0"/>
              </a:rPr>
              <a:t>des arbres, des ponts, des cabanes </a:t>
            </a:r>
            <a:r>
              <a:rPr lang="fr-FR" sz="2000" dirty="0">
                <a:solidFill>
                  <a:srgbClr val="000000"/>
                </a:solidFill>
                <a:effectLst/>
                <a:latin typeface="Times New Roman" panose="02020603050405020304" pitchFamily="18" charset="0"/>
                <a:ea typeface="Times New Roman" panose="02020603050405020304" pitchFamily="18" charset="0"/>
              </a:rPr>
              <a:t>// </a:t>
            </a:r>
            <a:r>
              <a:rPr lang="fr-FR" sz="2000" dirty="0">
                <a:solidFill>
                  <a:srgbClr val="FF0000"/>
                </a:solidFill>
                <a:effectLst/>
                <a:latin typeface="Times New Roman" panose="02020603050405020304" pitchFamily="18" charset="0"/>
                <a:ea typeface="Times New Roman" panose="02020603050405020304" pitchFamily="18" charset="0"/>
              </a:rPr>
              <a:t>parsèment cette tranquille étendue</a:t>
            </a:r>
          </a:p>
          <a:p>
            <a:pPr marL="0" indent="0">
              <a:buNone/>
            </a:pPr>
            <a:endParaRPr lang="fr-FR" dirty="0"/>
          </a:p>
        </p:txBody>
      </p:sp>
    </p:spTree>
    <p:extLst>
      <p:ext uri="{BB962C8B-B14F-4D97-AF65-F5344CB8AC3E}">
        <p14:creationId xmlns:p14="http://schemas.microsoft.com/office/powerpoint/2010/main" val="3089523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61C7BC-22CD-E0B4-787B-3182FF12B75A}"/>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35111D3-24A8-9433-FEB6-7878E624508F}"/>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          « </a:t>
            </a:r>
            <a:r>
              <a:rPr lang="fr-FR" sz="2000" dirty="0">
                <a:solidFill>
                  <a:srgbClr val="4472C4"/>
                </a:solidFill>
                <a:effectLst/>
                <a:latin typeface="Times New Roman" panose="02020603050405020304" pitchFamily="18" charset="0"/>
                <a:ea typeface="Times New Roman" panose="02020603050405020304" pitchFamily="18" charset="0"/>
              </a:rPr>
              <a:t>Voici le plan d’un salon. Ton personnage entre dans ce salon : écris ce qu’il voit</a:t>
            </a:r>
            <a:r>
              <a:rPr lang="fr-FR" sz="2000" dirty="0">
                <a:effectLst/>
                <a:latin typeface="Times New Roman" panose="02020603050405020304" pitchFamily="18" charset="0"/>
                <a:ea typeface="Times New Roman" panose="02020603050405020304" pitchFamily="18" charset="0"/>
              </a:rPr>
              <a:t>. »</a:t>
            </a:r>
          </a:p>
          <a:p>
            <a:pPr marL="0" indent="0">
              <a:buNone/>
            </a:pPr>
            <a:endParaRPr lang="fr-FR" dirty="0"/>
          </a:p>
        </p:txBody>
      </p:sp>
      <p:pic>
        <p:nvPicPr>
          <p:cNvPr id="4" name="Image 3" descr="Une image contenant croquis, dessin, Produit en papier, papier&#10;&#10;Le contenu généré par l’IA peut être incorrect.">
            <a:extLst>
              <a:ext uri="{FF2B5EF4-FFF2-40B4-BE49-F238E27FC236}">
                <a16:creationId xmlns:a16="http://schemas.microsoft.com/office/drawing/2014/main" id="{8946133D-228B-DF90-FF82-3DD85A151B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7" t="9406" r="910" b="5742"/>
          <a:stretch>
            <a:fillRect/>
          </a:stretch>
        </p:blipFill>
        <p:spPr bwMode="auto">
          <a:xfrm>
            <a:off x="2303808" y="414049"/>
            <a:ext cx="7027228" cy="45398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66916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FB9D7-B98A-7B8E-04FF-1091BA4BC1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7D8F84-71F4-885B-5D55-49802912FAD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EF37435-852F-6CD1-C924-2A615D521EB0}"/>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          « </a:t>
            </a:r>
            <a:r>
              <a:rPr lang="fr-FR" sz="2000" dirty="0">
                <a:solidFill>
                  <a:srgbClr val="4472C4"/>
                </a:solidFill>
                <a:effectLst/>
                <a:latin typeface="Times New Roman" panose="02020603050405020304" pitchFamily="18" charset="0"/>
                <a:ea typeface="Times New Roman" panose="02020603050405020304" pitchFamily="18" charset="0"/>
              </a:rPr>
              <a:t>Voici le plan d’un salon. Ton personnage entre dans ce salon : écris ce qu’il voit</a:t>
            </a:r>
            <a:r>
              <a:rPr lang="fr-FR" sz="2000" dirty="0">
                <a:effectLst/>
                <a:latin typeface="Times New Roman" panose="02020603050405020304" pitchFamily="18" charset="0"/>
                <a:ea typeface="Times New Roman" panose="02020603050405020304" pitchFamily="18" charset="0"/>
              </a:rPr>
              <a:t>. »</a:t>
            </a:r>
          </a:p>
          <a:p>
            <a:pPr marL="0" indent="0">
              <a:buNone/>
            </a:pPr>
            <a:endParaRPr lang="fr-FR" dirty="0"/>
          </a:p>
        </p:txBody>
      </p:sp>
      <p:pic>
        <p:nvPicPr>
          <p:cNvPr id="4" name="Image 3" descr="Une image contenant croquis, dessin, Produit en papier, papier&#10;&#10;Le contenu généré par l’IA peut être incorrect.">
            <a:extLst>
              <a:ext uri="{FF2B5EF4-FFF2-40B4-BE49-F238E27FC236}">
                <a16:creationId xmlns:a16="http://schemas.microsoft.com/office/drawing/2014/main" id="{712C563A-7C18-0384-0A2F-6FD17098E2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7" t="9406" r="910" b="5742"/>
          <a:stretch>
            <a:fillRect/>
          </a:stretch>
        </p:blipFill>
        <p:spPr bwMode="auto">
          <a:xfrm>
            <a:off x="2303808" y="414049"/>
            <a:ext cx="7027228" cy="45398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7785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BF422-971E-A29E-5F64-D407A5F273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A66537-2756-0747-F028-16AB0BB20CFB}"/>
              </a:ext>
            </a:extLst>
          </p:cNvPr>
          <p:cNvSpPr>
            <a:spLocks noGrp="1"/>
          </p:cNvSpPr>
          <p:nvPr>
            <p:ph idx="1"/>
          </p:nvPr>
        </p:nvSpPr>
        <p:spPr/>
        <p:txBody>
          <a:bodyPr/>
          <a:lstStyle/>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Il va falloir qu’on décrive ce qu’il y a dans le salon.</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Il va falloir qu’on aide notre lecteur à bien se repérer dans le paysage en mettant des compléments de phrase.</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Il va falloir faire des phrases avec des briques-sujets et des briques du verbes.</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Il va falloir créer une impression d’ensemble et la dire à la fin.</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b="1" dirty="0"/>
          </a:p>
        </p:txBody>
      </p:sp>
    </p:spTree>
    <p:extLst>
      <p:ext uri="{BB962C8B-B14F-4D97-AF65-F5344CB8AC3E}">
        <p14:creationId xmlns:p14="http://schemas.microsoft.com/office/powerpoint/2010/main" val="1896436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5BFC4-BD0F-392F-5B37-3664213304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A58A99-3F98-988C-ED49-59ED7BD78BA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A39AAEC-CC7B-504E-13A0-75D9DF995B6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r>
              <a:rPr lang="fr-FR" sz="2000" dirty="0">
                <a:effectLst/>
                <a:latin typeface="Times New Roman" panose="02020603050405020304" pitchFamily="18" charset="0"/>
                <a:ea typeface="Times New Roman" panose="02020603050405020304" pitchFamily="18" charset="0"/>
              </a:rPr>
              <a:t>          « </a:t>
            </a:r>
            <a:r>
              <a:rPr lang="fr-FR" sz="2000" dirty="0">
                <a:solidFill>
                  <a:srgbClr val="4472C4"/>
                </a:solidFill>
                <a:effectLst/>
                <a:latin typeface="Times New Roman" panose="02020603050405020304" pitchFamily="18" charset="0"/>
                <a:ea typeface="Times New Roman" panose="02020603050405020304" pitchFamily="18" charset="0"/>
              </a:rPr>
              <a:t>Voici le plan d’un salon. Ton personnage entre dans ce salon : écris ce qu’il voit</a:t>
            </a:r>
            <a:r>
              <a:rPr lang="fr-FR" sz="2000" dirty="0">
                <a:effectLst/>
                <a:latin typeface="Times New Roman" panose="02020603050405020304" pitchFamily="18" charset="0"/>
                <a:ea typeface="Times New Roman" panose="02020603050405020304" pitchFamily="18" charset="0"/>
              </a:rPr>
              <a:t>. »</a:t>
            </a:r>
          </a:p>
          <a:p>
            <a:pPr marL="0" indent="0">
              <a:buNone/>
            </a:pPr>
            <a:endParaRPr lang="fr-FR" dirty="0"/>
          </a:p>
        </p:txBody>
      </p:sp>
      <p:pic>
        <p:nvPicPr>
          <p:cNvPr id="4" name="Image 3" descr="Une image contenant croquis, dessin, Produit en papier, papier&#10;&#10;Le contenu généré par l’IA peut être incorrect.">
            <a:extLst>
              <a:ext uri="{FF2B5EF4-FFF2-40B4-BE49-F238E27FC236}">
                <a16:creationId xmlns:a16="http://schemas.microsoft.com/office/drawing/2014/main" id="{591B6C22-1BDF-A8EC-178E-C0E51EB9D9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7" t="9406" r="910" b="5742"/>
          <a:stretch>
            <a:fillRect/>
          </a:stretch>
        </p:blipFill>
        <p:spPr bwMode="auto">
          <a:xfrm>
            <a:off x="2303808" y="414049"/>
            <a:ext cx="7027228" cy="45398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3584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41570-99B4-31E7-EFCE-9CCF4E2324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DF73B9-9AC7-5F77-4DAB-B52827AD4173}"/>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BF5A6BB6-4A85-954F-4DA8-8A49B4E2C6A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807407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BD3D7-021E-51A4-E712-F182552F57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1B9285-3544-0AEC-80CA-C05715E7738A}"/>
              </a:ext>
            </a:extLst>
          </p:cNvPr>
          <p:cNvSpPr>
            <a:spLocks noGrp="1"/>
          </p:cNvSpPr>
          <p:nvPr>
            <p:ph type="title"/>
          </p:nvPr>
        </p:nvSpPr>
        <p:spPr/>
        <p:txBody>
          <a:bodyPr>
            <a:normAutofit fontScale="90000"/>
          </a:bodyPr>
          <a:lstStyle/>
          <a:p>
            <a:pPr marL="0" indent="0">
              <a:buNone/>
            </a:pPr>
            <a:r>
              <a:rPr lang="fr-FR" sz="2000" dirty="0">
                <a:solidFill>
                  <a:schemeClr val="accent1"/>
                </a:solidFill>
                <a:effectLst/>
                <a:latin typeface="Times New Roman" panose="02020603050405020304" pitchFamily="18" charset="0"/>
                <a:ea typeface="Times New Roman" panose="02020603050405020304" pitchFamily="18" charset="0"/>
              </a:rPr>
              <a:t>- Il va falloir qu’on décrive ce qu’il y a dans le salon.</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Il va falloir qu’on aide notre lecteur à bien se repérer dans le paysage en mettant des compléments de phrase.</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Il va falloir faire des phrases avec des briques-sujets et des briques du verbes.</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Il va falloir créer une impression d’ensemble et la dire à la fin.</a:t>
            </a:r>
          </a:p>
        </p:txBody>
      </p:sp>
      <p:sp>
        <p:nvSpPr>
          <p:cNvPr id="3" name="Espace réservé du contenu 2">
            <a:extLst>
              <a:ext uri="{FF2B5EF4-FFF2-40B4-BE49-F238E27FC236}">
                <a16:creationId xmlns:a16="http://schemas.microsoft.com/office/drawing/2014/main" id="{B3435F90-47A5-FDE7-6D33-03DF786E654F}"/>
              </a:ext>
            </a:extLst>
          </p:cNvPr>
          <p:cNvSpPr>
            <a:spLocks noGrp="1"/>
          </p:cNvSpPr>
          <p:nvPr>
            <p:ph idx="1"/>
          </p:nvPr>
        </p:nvSpPr>
        <p:spPr>
          <a:xfrm>
            <a:off x="5818909" y="2179926"/>
            <a:ext cx="5534891" cy="4351338"/>
          </a:xfrm>
        </p:spPr>
        <p:txBody>
          <a:bodyPr>
            <a:normAutofit/>
          </a:bodyPr>
          <a:lstStyle/>
          <a:p>
            <a:pPr marL="0" indent="0" algn="just">
              <a:buNone/>
              <a:tabLst>
                <a:tab pos="861695" algn="l"/>
              </a:tabLst>
            </a:pPr>
            <a:r>
              <a:rPr lang="fr-FR" sz="2400" dirty="0">
                <a:effectLst/>
                <a:latin typeface="SignPainter-HouseScript" panose="02000006070000020004" pitchFamily="2" charset="0"/>
                <a:ea typeface="Times New Roman" panose="02020603050405020304" pitchFamily="18" charset="0"/>
              </a:rPr>
              <a:t>La femme entre.</a:t>
            </a:r>
          </a:p>
          <a:p>
            <a:pPr marL="0" indent="0" algn="just">
              <a:buNone/>
              <a:tabLst>
                <a:tab pos="861695" algn="l"/>
              </a:tabLst>
            </a:pPr>
            <a:r>
              <a:rPr lang="fr-FR" sz="2400" dirty="0">
                <a:effectLst/>
                <a:latin typeface="SignPainter-HouseScript" panose="02000006070000020004" pitchFamily="2" charset="0"/>
                <a:ea typeface="Times New Roman" panose="02020603050405020304" pitchFamily="18" charset="0"/>
              </a:rPr>
              <a:t>Le salon a peu de meubles. Devant elle, sur la droite, un canapé est en face d’une grande télévision. Devant le canapé, une table basse porte un vase avec des fleurs. Il y a une vitrine avec des verres et des carafes. Des livres sur des étagères en bois. Au fond de la pièce, une grande fenêtre donne sur un petit jardin. Une table ronde est entourée par quatre chaises. </a:t>
            </a:r>
          </a:p>
          <a:p>
            <a:pPr marL="0" indent="0" algn="just">
              <a:buNone/>
              <a:tabLst>
                <a:tab pos="861695" algn="l"/>
              </a:tabLst>
            </a:pPr>
            <a:r>
              <a:rPr lang="fr-FR" sz="2400" dirty="0">
                <a:effectLst/>
                <a:latin typeface="SignPainter-HouseScript" panose="02000006070000020004" pitchFamily="2" charset="0"/>
                <a:ea typeface="Times New Roman" panose="02020603050405020304" pitchFamily="18" charset="0"/>
              </a:rPr>
              <a:t>La pièce donne envie de s’y installer.</a:t>
            </a:r>
          </a:p>
          <a:p>
            <a:pPr marL="0" indent="0">
              <a:buNone/>
            </a:pPr>
            <a:r>
              <a:rPr lang="fr-FR" sz="2000" dirty="0">
                <a:effectLst/>
                <a:latin typeface="Times New Roman" panose="02020603050405020304" pitchFamily="18" charset="0"/>
                <a:ea typeface="Times New Roman" panose="02020603050405020304" pitchFamily="18" charset="0"/>
              </a:rPr>
              <a:t>« </a:t>
            </a:r>
            <a:r>
              <a:rPr lang="fr-FR" sz="2000" dirty="0">
                <a:solidFill>
                  <a:srgbClr val="4472C4"/>
                </a:solidFill>
                <a:effectLst/>
                <a:latin typeface="Times New Roman" panose="02020603050405020304" pitchFamily="18" charset="0"/>
                <a:ea typeface="Times New Roman" panose="02020603050405020304" pitchFamily="18" charset="0"/>
              </a:rPr>
              <a:t>Voici le plan d’un salon. Ton personnage entre dans ce salon : écris ce qu’il voit</a:t>
            </a:r>
            <a:r>
              <a:rPr lang="fr-FR" sz="2000" dirty="0">
                <a:effectLst/>
                <a:latin typeface="Times New Roman" panose="02020603050405020304" pitchFamily="18" charset="0"/>
                <a:ea typeface="Times New Roman" panose="02020603050405020304" pitchFamily="18" charset="0"/>
              </a:rPr>
              <a:t>. »</a:t>
            </a:r>
          </a:p>
          <a:p>
            <a:pPr marL="0" indent="0">
              <a:buNone/>
            </a:pPr>
            <a:endParaRPr lang="fr-FR" dirty="0"/>
          </a:p>
        </p:txBody>
      </p:sp>
      <p:pic>
        <p:nvPicPr>
          <p:cNvPr id="4" name="Image 3" descr="Une image contenant croquis, dessin, Produit en papier, papier&#10;&#10;Le contenu généré par l’IA peut être incorrect.">
            <a:extLst>
              <a:ext uri="{FF2B5EF4-FFF2-40B4-BE49-F238E27FC236}">
                <a16:creationId xmlns:a16="http://schemas.microsoft.com/office/drawing/2014/main" id="{4AFBB3F5-6399-230E-FA5B-AB11B7E00E0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7" t="9406" r="910" b="5742"/>
          <a:stretch>
            <a:fillRect/>
          </a:stretch>
        </p:blipFill>
        <p:spPr bwMode="auto">
          <a:xfrm>
            <a:off x="838200" y="2815939"/>
            <a:ext cx="4766502" cy="3079311"/>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7CB760AE-E2B4-C1D3-0EC0-BD9BD315C807}"/>
              </a:ext>
            </a:extLst>
          </p:cNvPr>
          <p:cNvSpPr/>
          <p:nvPr/>
        </p:nvSpPr>
        <p:spPr>
          <a:xfrm>
            <a:off x="838200" y="365125"/>
            <a:ext cx="10159782" cy="132556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95375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DCC22-D1E1-DD29-53DD-8E923779DD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A8258F7-B04A-90E8-04EC-35BBE03509C4}"/>
              </a:ext>
            </a:extLst>
          </p:cNvPr>
          <p:cNvSpPr>
            <a:spLocks noGrp="1"/>
          </p:cNvSpPr>
          <p:nvPr>
            <p:ph type="title"/>
          </p:nvPr>
        </p:nvSpPr>
        <p:spPr/>
        <p:txBody>
          <a:bodyPr>
            <a:normAutofit/>
          </a:bodyPr>
          <a:lstStyle/>
          <a:p>
            <a:pPr marL="0" indent="0">
              <a:buNone/>
            </a:pPr>
            <a:r>
              <a:rPr lang="fr-FR" sz="2000" dirty="0">
                <a:solidFill>
                  <a:schemeClr val="accent1"/>
                </a:solidFill>
                <a:effectLst/>
                <a:latin typeface="Times New Roman" panose="02020603050405020304" pitchFamily="18" charset="0"/>
                <a:ea typeface="Times New Roman" panose="02020603050405020304" pitchFamily="18" charset="0"/>
              </a:rPr>
              <a:t> </a:t>
            </a:r>
          </a:p>
        </p:txBody>
      </p:sp>
      <p:sp>
        <p:nvSpPr>
          <p:cNvPr id="3" name="Espace réservé du contenu 2">
            <a:extLst>
              <a:ext uri="{FF2B5EF4-FFF2-40B4-BE49-F238E27FC236}">
                <a16:creationId xmlns:a16="http://schemas.microsoft.com/office/drawing/2014/main" id="{B9770EE3-1230-00C4-0CB6-163CEA699418}"/>
              </a:ext>
            </a:extLst>
          </p:cNvPr>
          <p:cNvSpPr>
            <a:spLocks noGrp="1"/>
          </p:cNvSpPr>
          <p:nvPr>
            <p:ph idx="1"/>
          </p:nvPr>
        </p:nvSpPr>
        <p:spPr>
          <a:xfrm>
            <a:off x="838201" y="2179926"/>
            <a:ext cx="10515600" cy="4351338"/>
          </a:xfrm>
        </p:spPr>
        <p:txBody>
          <a:bodyPr>
            <a:normAutofit/>
          </a:bodyPr>
          <a:lstStyle/>
          <a:p>
            <a:pPr marL="0" indent="0" algn="just">
              <a:buNone/>
              <a:tabLst>
                <a:tab pos="861695" algn="l"/>
              </a:tabLst>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La femme entre.</a:t>
            </a:r>
          </a:p>
          <a:p>
            <a:pPr marL="0" indent="0" algn="just">
              <a:buNone/>
              <a:tabLst>
                <a:tab pos="861695" algn="l"/>
              </a:tabLst>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Le salon a peu de meubles. Devant elle, sur la droite, un canapé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confortable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est en face d’une grande télévision. Devant le canapé, une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élégante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table basse porte un vase avec des fleurs. </a:t>
            </a:r>
            <a:r>
              <a:rPr lang="fr-FR" sz="20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À gauche, contre le mur,</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strike="sngStrike" dirty="0">
                <a:effectLst/>
                <a:latin typeface="Times New Roman" panose="02020603050405020304" pitchFamily="18" charset="0"/>
                <a:ea typeface="Times New Roman" panose="02020603050405020304" pitchFamily="18" charset="0"/>
                <a:cs typeface="Times New Roman" panose="02020603050405020304" pitchFamily="18" charset="0"/>
              </a:rPr>
              <a:t>Il y a</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U</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ne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jolie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vitrine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est remplie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avec des verres et des carafes </a:t>
            </a:r>
            <a:r>
              <a:rPr lang="fr-FR" sz="200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en</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 cristal</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solidFill>
                  <a:schemeClr val="accent2"/>
                </a:solidFill>
                <a:latin typeface="Times New Roman" panose="02020603050405020304" pitchFamily="18" charset="0"/>
                <a:ea typeface="Times New Roman" panose="02020603050405020304" pitchFamily="18" charset="0"/>
                <a:cs typeface="Times New Roman" panose="02020603050405020304" pitchFamily="18" charset="0"/>
              </a:rPr>
              <a:t>À côté</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d</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es livres </a:t>
            </a:r>
            <a:r>
              <a:rPr lang="fr-FR"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reposent</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sur</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de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fines</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étagères en bois. Au fond de la pièce, une grande fenêtre donne sur un petit jardin. </a:t>
            </a:r>
            <a:r>
              <a:rPr lang="fr-FR" sz="20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Devant la fenêtre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une table ronde est entourée par quatre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jolies</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chaises. </a:t>
            </a:r>
          </a:p>
          <a:p>
            <a:pPr marL="0" indent="0" algn="just">
              <a:buNone/>
              <a:tabLst>
                <a:tab pos="861695" algn="l"/>
              </a:tabLst>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La pièce donne envie de s’y installer.</a:t>
            </a:r>
          </a:p>
        </p:txBody>
      </p:sp>
    </p:spTree>
    <p:extLst>
      <p:ext uri="{BB962C8B-B14F-4D97-AF65-F5344CB8AC3E}">
        <p14:creationId xmlns:p14="http://schemas.microsoft.com/office/powerpoint/2010/main" val="3138619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571DF-6A81-86F0-E949-375B3905C9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650FCC-DA70-C956-B12B-6FBD7E90967F}"/>
              </a:ext>
            </a:extLst>
          </p:cNvPr>
          <p:cNvSpPr>
            <a:spLocks noGrp="1"/>
          </p:cNvSpPr>
          <p:nvPr>
            <p:ph type="title"/>
          </p:nvPr>
        </p:nvSpPr>
        <p:spPr/>
        <p:txBody>
          <a:bodyPr>
            <a:normAutofit/>
          </a:bodyPr>
          <a:lstStyle/>
          <a:p>
            <a:pPr marL="0" indent="0">
              <a:buNone/>
            </a:pPr>
            <a:r>
              <a:rPr lang="fr-FR" sz="2000" dirty="0">
                <a:solidFill>
                  <a:schemeClr val="accent1"/>
                </a:solidFill>
                <a:effectLst/>
                <a:latin typeface="Times New Roman" panose="02020603050405020304" pitchFamily="18" charset="0"/>
                <a:ea typeface="Times New Roman" panose="02020603050405020304" pitchFamily="18" charset="0"/>
              </a:rPr>
              <a:t> </a:t>
            </a:r>
          </a:p>
        </p:txBody>
      </p:sp>
      <p:sp>
        <p:nvSpPr>
          <p:cNvPr id="3" name="Espace réservé du contenu 2">
            <a:extLst>
              <a:ext uri="{FF2B5EF4-FFF2-40B4-BE49-F238E27FC236}">
                <a16:creationId xmlns:a16="http://schemas.microsoft.com/office/drawing/2014/main" id="{F105C651-370C-0361-54E9-23A90597F393}"/>
              </a:ext>
            </a:extLst>
          </p:cNvPr>
          <p:cNvSpPr>
            <a:spLocks noGrp="1"/>
          </p:cNvSpPr>
          <p:nvPr>
            <p:ph idx="1"/>
          </p:nvPr>
        </p:nvSpPr>
        <p:spPr>
          <a:xfrm>
            <a:off x="838201" y="2179926"/>
            <a:ext cx="10515600" cy="4351338"/>
          </a:xfrm>
        </p:spPr>
        <p:txBody>
          <a:bodyPr>
            <a:normAutofit/>
          </a:bodyPr>
          <a:lstStyle/>
          <a:p>
            <a:pPr marL="0" indent="0" algn="just">
              <a:buNone/>
              <a:tabLst>
                <a:tab pos="861695" algn="l"/>
              </a:tabLst>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La femme entre.</a:t>
            </a:r>
          </a:p>
          <a:p>
            <a:pPr marL="0" indent="0" algn="just">
              <a:buNone/>
              <a:tabLst>
                <a:tab pos="861695" algn="l"/>
              </a:tabLst>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Le salon a peu de meubles. Devant elle, sur la droite, un canapé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confortable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est en face d’une grande télévision. Devant le canapé, une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élégante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table basse porte un vase avec des fleurs. </a:t>
            </a:r>
            <a:r>
              <a:rPr lang="fr-FR" sz="20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À gauche, contre le mur,</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strike="sngStrike" dirty="0">
                <a:effectLst/>
                <a:latin typeface="Times New Roman" panose="02020603050405020304" pitchFamily="18" charset="0"/>
                <a:ea typeface="Times New Roman" panose="02020603050405020304" pitchFamily="18" charset="0"/>
                <a:cs typeface="Times New Roman" panose="02020603050405020304" pitchFamily="18" charset="0"/>
              </a:rPr>
              <a:t>Il y a</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U</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ne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jolie</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vitrine </a:t>
            </a:r>
            <a:r>
              <a:rPr lang="fr-FR"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est remplie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avec des verres et des carafes </a:t>
            </a:r>
            <a:r>
              <a:rPr lang="fr-FR" sz="200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en</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 cristal</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000" dirty="0">
                <a:solidFill>
                  <a:schemeClr val="accent2"/>
                </a:solidFill>
                <a:latin typeface="Times New Roman" panose="02020603050405020304" pitchFamily="18" charset="0"/>
                <a:ea typeface="Times New Roman" panose="02020603050405020304" pitchFamily="18" charset="0"/>
                <a:cs typeface="Times New Roman" panose="02020603050405020304" pitchFamily="18" charset="0"/>
              </a:rPr>
              <a:t>À côté</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d</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es livres </a:t>
            </a:r>
            <a:r>
              <a:rPr lang="fr-FR"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reposent</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sur</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de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fines</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étagères en bois. Au fond de la pièce, une grande fenêtre donne sur un petit jardin. </a:t>
            </a:r>
            <a:r>
              <a:rPr lang="fr-FR" sz="2000" dirty="0">
                <a:solidFill>
                  <a:schemeClr val="accent2"/>
                </a:solidFill>
                <a:effectLst/>
                <a:latin typeface="Times New Roman" panose="02020603050405020304" pitchFamily="18" charset="0"/>
                <a:ea typeface="Times New Roman" panose="02020603050405020304" pitchFamily="18" charset="0"/>
                <a:cs typeface="Times New Roman" panose="02020603050405020304" pitchFamily="18" charset="0"/>
              </a:rPr>
              <a:t>Devant la fenêtre </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une table ronde est entourée par quatre </a:t>
            </a:r>
            <a:r>
              <a:rPr lang="fr-FR" sz="20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jolies</a:t>
            </a: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 chaises. </a:t>
            </a:r>
          </a:p>
          <a:p>
            <a:pPr marL="0" indent="0" algn="just">
              <a:buNone/>
              <a:tabLst>
                <a:tab pos="861695" algn="l"/>
              </a:tabLst>
            </a:pPr>
            <a:r>
              <a:rPr lang="fr-FR" sz="2000" dirty="0">
                <a:effectLst/>
                <a:latin typeface="Times New Roman" panose="02020603050405020304" pitchFamily="18" charset="0"/>
                <a:ea typeface="Times New Roman" panose="02020603050405020304" pitchFamily="18" charset="0"/>
                <a:cs typeface="Times New Roman" panose="02020603050405020304" pitchFamily="18" charset="0"/>
              </a:rPr>
              <a:t>La pièce donne envie de s’y installer.</a:t>
            </a:r>
          </a:p>
        </p:txBody>
      </p:sp>
    </p:spTree>
    <p:extLst>
      <p:ext uri="{BB962C8B-B14F-4D97-AF65-F5344CB8AC3E}">
        <p14:creationId xmlns:p14="http://schemas.microsoft.com/office/powerpoint/2010/main" val="863614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p:txBody>
          <a:bodyPr/>
          <a:lstStyle/>
          <a:p>
            <a:pPr marL="0" indent="0" algn="just">
              <a:buNone/>
            </a:pPr>
            <a:endParaRPr lang="fr-FR" dirty="0"/>
          </a:p>
          <a:p>
            <a:pPr marL="0" indent="0" algn="just">
              <a:buNone/>
              <a:tabLst>
                <a:tab pos="861695" algn="l"/>
              </a:tabLst>
            </a:pPr>
            <a:r>
              <a:rPr lang="fr-FR" sz="1800" dirty="0">
                <a:solidFill>
                  <a:srgbClr val="00B050"/>
                </a:solidFill>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À gauche, contre le mur</a:t>
            </a:r>
            <a:r>
              <a:rPr lang="fr-FR" sz="1800" dirty="0">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une jolie vitrine… </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algn="just">
              <a:buNone/>
              <a:tabLst>
                <a:tab pos="861695" algn="l"/>
              </a:tabLst>
            </a:pPr>
            <a:r>
              <a:rPr lang="fr-FR" sz="1800" dirty="0">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…sur la droite, un canapé </a:t>
            </a:r>
            <a:r>
              <a:rPr lang="fr-FR" sz="1800" dirty="0">
                <a:solidFill>
                  <a:srgbClr val="4472C4"/>
                </a:solidFill>
                <a:effectLst/>
                <a:latin typeface="Times New Roman" panose="02020603050405020304" pitchFamily="18" charset="0"/>
                <a:ea typeface="Times New Roman" panose="02020603050405020304" pitchFamily="18" charset="0"/>
              </a:rPr>
              <a:t>confortable</a:t>
            </a:r>
            <a:r>
              <a:rPr lang="fr-FR" sz="1800" dirty="0">
                <a:effectLst/>
                <a:latin typeface="Times New Roman" panose="02020603050405020304" pitchFamily="18" charset="0"/>
                <a:ea typeface="Times New Roman" panose="02020603050405020304" pitchFamily="18" charset="0"/>
              </a:rPr>
              <a:t> est en face… La pièce donne envie de s’y installer.</a:t>
            </a:r>
          </a:p>
          <a:p>
            <a:pPr marL="0" indent="0" algn="just">
              <a:buNone/>
              <a:tabLst>
                <a:tab pos="861695" algn="l"/>
              </a:tabLst>
            </a:pP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ED7D31"/>
                </a:solidFill>
                <a:latin typeface="Times New Roman" panose="02020603050405020304" pitchFamily="18" charset="0"/>
                <a:ea typeface="Times New Roman" panose="02020603050405020304" pitchFamily="18" charset="0"/>
              </a:rPr>
              <a:t>     </a:t>
            </a:r>
            <a:r>
              <a:rPr lang="fr-FR" sz="1800" dirty="0">
                <a:solidFill>
                  <a:srgbClr val="FF0000"/>
                </a:solidFill>
                <a:effectLst/>
                <a:latin typeface="Times New Roman" panose="02020603050405020304" pitchFamily="18" charset="0"/>
                <a:ea typeface="Times New Roman" panose="02020603050405020304" pitchFamily="18" charset="0"/>
              </a:rPr>
              <a:t>Il y a </a:t>
            </a:r>
            <a:r>
              <a:rPr lang="fr-FR" sz="1800" dirty="0">
                <a:effectLst/>
                <a:latin typeface="Times New Roman" panose="02020603050405020304" pitchFamily="18" charset="0"/>
                <a:ea typeface="Times New Roman" panose="02020603050405020304" pitchFamily="18" charset="0"/>
              </a:rPr>
              <a:t>une vitrine avec des verres et des carafes. -&gt; Une vitrine </a:t>
            </a:r>
            <a:r>
              <a:rPr lang="fr-FR" sz="1800" dirty="0">
                <a:solidFill>
                  <a:srgbClr val="FF0000"/>
                </a:solidFill>
                <a:effectLst/>
                <a:latin typeface="Times New Roman" panose="02020603050405020304" pitchFamily="18" charset="0"/>
                <a:ea typeface="Times New Roman" panose="02020603050405020304" pitchFamily="18" charset="0"/>
              </a:rPr>
              <a:t>est remplie avec </a:t>
            </a:r>
            <a:r>
              <a:rPr lang="fr-FR" sz="1800" dirty="0">
                <a:effectLst/>
                <a:latin typeface="Times New Roman" panose="02020603050405020304" pitchFamily="18" charset="0"/>
                <a:ea typeface="Times New Roman" panose="02020603050405020304" pitchFamily="18" charset="0"/>
              </a:rPr>
              <a:t>des</a:t>
            </a:r>
            <a:r>
              <a:rPr lang="fr-FR" sz="1800" dirty="0">
                <a:solidFill>
                  <a:srgbClr val="ED7D31"/>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verres et de carafes.</a:t>
            </a:r>
          </a:p>
          <a:p>
            <a:pPr marL="0" indent="0" algn="just">
              <a:buNone/>
            </a:pPr>
            <a:endParaRPr lang="fr-FR" dirty="0"/>
          </a:p>
        </p:txBody>
      </p:sp>
    </p:spTree>
    <p:extLst>
      <p:ext uri="{BB962C8B-B14F-4D97-AF65-F5344CB8AC3E}">
        <p14:creationId xmlns:p14="http://schemas.microsoft.com/office/powerpoint/2010/main" val="2912361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10774-E81C-513C-16CC-1BBC614B79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74BAC2-0BB0-AB66-893A-44F53AE1371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E86B380-4A5A-C070-C5C8-6B612EBAB780}"/>
              </a:ext>
            </a:extLst>
          </p:cNvPr>
          <p:cNvSpPr>
            <a:spLocks noGrp="1"/>
          </p:cNvSpPr>
          <p:nvPr>
            <p:ph idx="1"/>
          </p:nvPr>
        </p:nvSpPr>
        <p:spPr/>
        <p:txBody>
          <a:bodyPr/>
          <a:lstStyle/>
          <a:p>
            <a:pPr marL="0" indent="0" algn="just">
              <a:buNone/>
            </a:pPr>
            <a:endParaRPr lang="fr-FR" dirty="0"/>
          </a:p>
          <a:p>
            <a:pPr marL="0" indent="0" algn="just">
              <a:buNone/>
              <a:tabLst>
                <a:tab pos="861695" algn="l"/>
              </a:tabLst>
            </a:pPr>
            <a:r>
              <a:rPr lang="fr-FR" sz="1800" dirty="0">
                <a:solidFill>
                  <a:srgbClr val="00B050"/>
                </a:solidFill>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À gauche, contre le mur</a:t>
            </a:r>
            <a:r>
              <a:rPr lang="fr-FR" sz="1800" dirty="0">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une jolie vitrine… </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algn="just">
              <a:buNone/>
              <a:tabLst>
                <a:tab pos="861695" algn="l"/>
              </a:tabLst>
            </a:pPr>
            <a:r>
              <a:rPr lang="fr-FR" sz="1800" dirty="0">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…sur la droite, un canapé </a:t>
            </a:r>
            <a:r>
              <a:rPr lang="fr-FR" sz="1800" dirty="0">
                <a:solidFill>
                  <a:srgbClr val="4472C4"/>
                </a:solidFill>
                <a:effectLst/>
                <a:latin typeface="Times New Roman" panose="02020603050405020304" pitchFamily="18" charset="0"/>
                <a:ea typeface="Times New Roman" panose="02020603050405020304" pitchFamily="18" charset="0"/>
              </a:rPr>
              <a:t>confortable</a:t>
            </a:r>
            <a:r>
              <a:rPr lang="fr-FR" sz="1800" dirty="0">
                <a:effectLst/>
                <a:latin typeface="Times New Roman" panose="02020603050405020304" pitchFamily="18" charset="0"/>
                <a:ea typeface="Times New Roman" panose="02020603050405020304" pitchFamily="18" charset="0"/>
              </a:rPr>
              <a:t> est en face… La pièce donne envie de s’y installer.</a:t>
            </a:r>
          </a:p>
          <a:p>
            <a:pPr marL="0" indent="0" algn="just">
              <a:buNone/>
              <a:tabLst>
                <a:tab pos="861695" algn="l"/>
              </a:tabLst>
            </a:pP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ED7D31"/>
                </a:solidFill>
                <a:latin typeface="Times New Roman" panose="02020603050405020304" pitchFamily="18" charset="0"/>
                <a:ea typeface="Times New Roman" panose="02020603050405020304" pitchFamily="18" charset="0"/>
              </a:rPr>
              <a:t>     </a:t>
            </a:r>
            <a:r>
              <a:rPr lang="fr-FR" sz="1800" dirty="0">
                <a:solidFill>
                  <a:srgbClr val="FF0000"/>
                </a:solidFill>
                <a:effectLst/>
                <a:latin typeface="Times New Roman" panose="02020603050405020304" pitchFamily="18" charset="0"/>
                <a:ea typeface="Times New Roman" panose="02020603050405020304" pitchFamily="18" charset="0"/>
              </a:rPr>
              <a:t>Il y a </a:t>
            </a:r>
            <a:r>
              <a:rPr lang="fr-FR" sz="1800" dirty="0">
                <a:effectLst/>
                <a:latin typeface="Times New Roman" panose="02020603050405020304" pitchFamily="18" charset="0"/>
                <a:ea typeface="Times New Roman" panose="02020603050405020304" pitchFamily="18" charset="0"/>
              </a:rPr>
              <a:t>une vitrine avec des verres et des carafes. -&gt; Une vitrine </a:t>
            </a:r>
            <a:r>
              <a:rPr lang="fr-FR" sz="1800" dirty="0">
                <a:solidFill>
                  <a:srgbClr val="FF0000"/>
                </a:solidFill>
                <a:effectLst/>
                <a:latin typeface="Times New Roman" panose="02020603050405020304" pitchFamily="18" charset="0"/>
                <a:ea typeface="Times New Roman" panose="02020603050405020304" pitchFamily="18" charset="0"/>
              </a:rPr>
              <a:t>est remplie avec </a:t>
            </a:r>
            <a:r>
              <a:rPr lang="fr-FR" sz="1800" dirty="0">
                <a:effectLst/>
                <a:latin typeface="Times New Roman" panose="02020603050405020304" pitchFamily="18" charset="0"/>
                <a:ea typeface="Times New Roman" panose="02020603050405020304" pitchFamily="18" charset="0"/>
              </a:rPr>
              <a:t>des</a:t>
            </a:r>
            <a:r>
              <a:rPr lang="fr-FR" sz="1800" dirty="0">
                <a:solidFill>
                  <a:srgbClr val="ED7D31"/>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verres et de carafes.</a:t>
            </a:r>
          </a:p>
          <a:p>
            <a:pPr marL="0" indent="0" algn="just">
              <a:buNone/>
            </a:pPr>
            <a:endParaRPr lang="fr-FR" dirty="0"/>
          </a:p>
        </p:txBody>
      </p:sp>
    </p:spTree>
    <p:extLst>
      <p:ext uri="{BB962C8B-B14F-4D97-AF65-F5344CB8AC3E}">
        <p14:creationId xmlns:p14="http://schemas.microsoft.com/office/powerpoint/2010/main" val="2301276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1343</TotalTime>
  <Words>2912</Words>
  <Application>Microsoft Macintosh PowerPoint</Application>
  <PresentationFormat>Grand écran</PresentationFormat>
  <Paragraphs>250</Paragraphs>
  <Slides>23</Slides>
  <Notes>23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23</vt:i4>
      </vt:variant>
    </vt:vector>
  </HeadingPairs>
  <TitlesOfParts>
    <vt:vector size="30" baseType="lpstr">
      <vt:lpstr>Arial</vt:lpstr>
      <vt:lpstr>Calibri</vt:lpstr>
      <vt:lpstr>Calibri Light</vt:lpstr>
      <vt:lpstr>SignPainter-HouseScript</vt:lpstr>
      <vt:lpstr>Times New Roman</vt:lpstr>
      <vt:lpstr>Wingdings 3</vt:lpstr>
      <vt:lpstr>Thème Office</vt:lpstr>
      <vt:lpstr>Description</vt:lpstr>
      <vt:lpstr> </vt:lpstr>
      <vt:lpstr> </vt:lpstr>
      <vt:lpstr>Présentation PowerPoint</vt:lpstr>
      <vt:lpstr> </vt:lpstr>
      <vt:lpstr> </vt:lpstr>
      <vt:lpstr> </vt:lpstr>
      <vt:lpstr> </vt:lpstr>
      <vt:lpstr>Présentation PowerPoint</vt:lpstr>
      <vt:lpstr>Présentation PowerPoint</vt:lpstr>
      <vt:lpstr> </vt:lpstr>
      <vt:lpstr> </vt:lpstr>
      <vt:lpstr>Présentation PowerPoint</vt:lpstr>
      <vt:lpstr>Présentation PowerPoint</vt:lpstr>
      <vt:lpstr> </vt:lpstr>
      <vt:lpstr>Présentation PowerPoint</vt:lpstr>
      <vt:lpstr>Présentation PowerPoint</vt:lpstr>
      <vt:lpstr>- Il va falloir qu’on décrive ce qu’il y a dans le salon. - Il va falloir qu’on aide notre lecteur à bien se repérer dans le paysage en mettant des compléments de phrase. - Il va falloir faire des phrases avec des briques-sujets et des briques du verbes. - Il va falloir créer une impression d’ensemble et la dire à la fin.</vt:lpstr>
      <vt:lpstr> </vt:lpstr>
      <vt:lpstr> </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23</cp:revision>
  <cp:lastPrinted>2025-09-03T07:07:06Z</cp:lastPrinted>
  <dcterms:created xsi:type="dcterms:W3CDTF">2024-02-08T18:08:53Z</dcterms:created>
  <dcterms:modified xsi:type="dcterms:W3CDTF">2025-09-03T07:07:24Z</dcterms:modified>
</cp:coreProperties>
</file>