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ink/ink2.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74" r:id="rId4"/>
    <p:sldId id="258" r:id="rId5"/>
    <p:sldId id="259" r:id="rId6"/>
    <p:sldId id="264" r:id="rId7"/>
    <p:sldId id="260" r:id="rId8"/>
    <p:sldId id="263" r:id="rId9"/>
    <p:sldId id="262" r:id="rId10"/>
    <p:sldId id="261" r:id="rId11"/>
    <p:sldId id="275" r:id="rId12"/>
    <p:sldId id="276" r:id="rId13"/>
    <p:sldId id="277" r:id="rId14"/>
    <p:sldId id="265" r:id="rId15"/>
    <p:sldId id="267" r:id="rId16"/>
    <p:sldId id="271" r:id="rId17"/>
    <p:sldId id="272" r:id="rId18"/>
    <p:sldId id="273" r:id="rId19"/>
    <p:sldId id="268" r:id="rId20"/>
    <p:sldId id="278" r:id="rId21"/>
    <p:sldId id="279" r:id="rId22"/>
    <p:sldId id="280" r:id="rId23"/>
    <p:sldId id="281" r:id="rId24"/>
    <p:sldId id="270" r:id="rId25"/>
    <p:sldId id="269" r:id="rId26"/>
    <p:sldId id="282" r:id="rId27"/>
    <p:sldId id="283" r:id="rId28"/>
    <p:sldId id="284" r:id="rId29"/>
    <p:sldId id="285"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37"/>
    <p:restoredTop sz="58944"/>
  </p:normalViewPr>
  <p:slideViewPr>
    <p:cSldViewPr snapToGrid="0">
      <p:cViewPr varScale="1">
        <p:scale>
          <a:sx n="56" d="100"/>
          <a:sy n="56" d="100"/>
        </p:scale>
        <p:origin x="183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13T10:24:37.223"/>
    </inkml:context>
    <inkml:brush xml:id="br0">
      <inkml:brushProperty name="width" value="0.2" units="cm"/>
      <inkml:brushProperty name="height" value="0.4" units="cm"/>
      <inkml:brushProperty name="tip" value="rectangle"/>
      <inkml:brushProperty name="rasterOp" value="maskPen"/>
    </inkml:brush>
  </inkml:definitions>
  <inkml:trace contextRef="#ctx0" brushRef="#br0">1 1553,'45'-28,"0"0,5-3,2-2,6-6,2-3,2-2,0-1,2-4,0-2,1-4,0-1,-1-1,1 1,-2 0,-1 2,-7 6,-2 3,-7 8,-1 1,31-21,-18 16,-7 6,-7 5,-3-1,0-4,0-3,-3 0,-6 6,-5 7,-5 4,3 2,6-5,4-2,-2-1,-6 4,-9 7,-9 8,-3 2,-3-4,5-1,5-8,4 3,-2-1,-6 7,-1-1,-4 4,0-2,1-1,-1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13T10:24:34.507"/>
    </inkml:context>
    <inkml:brush xml:id="br0">
      <inkml:brushProperty name="width" value="0.2" units="cm"/>
      <inkml:brushProperty name="height" value="0.4" units="cm"/>
      <inkml:brushProperty name="tip" value="rectangle"/>
      <inkml:brushProperty name="rasterOp" value="maskPen"/>
    </inkml:brush>
  </inkml:definitions>
  <inkml:trace contextRef="#ctx0" brushRef="#br0">1 0,'80'46,"0"-1,-11-9,3-2,-7-5,1 1,-6 0,-9 0,-6-4,-7-2,-7-3,-4-3,-5-2,-2-1,-2-2,-3-1,-2 0,-1 0,2 4,3 3,5 9,4 5,4 4,1 2,-1 0,-2 3,-6-3,-3-2,-4-3,-1-1,-1 2,1 2,0 0,0-3,1-3,2-4,2-1,2 1,1 0,0 3,-1 2,-2-2,0 0,-1-1,2 0,4 5,1 5,2 5,-1 2,-3-1,-2-8,-5-10,-4-8,0-4,-4-7,2 1,-4-6,4 4,-3 1,1 2,-3 0,4 2,2 2,1 3,0-1,0 1,0-2,-1-1,-1 1,0-1,-1 1,1 1,0 0,1 2,1 2,0 0,-2 1,-2-3,-1-2,-4-7,-1-1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806741-BE10-C046-A455-1124BB8524EF}" type="datetimeFigureOut">
              <a:rPr lang="fr-FR" smtClean="0"/>
              <a:t>20/08/2025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FBAA38-9D9E-8C49-82A5-CAB694A48CFF}" type="slidenum">
              <a:rPr lang="fr-FR" smtClean="0"/>
              <a:t>‹N°›</a:t>
            </a:fld>
            <a:endParaRPr lang="fr-FR"/>
          </a:p>
        </p:txBody>
      </p:sp>
    </p:spTree>
    <p:extLst>
      <p:ext uri="{BB962C8B-B14F-4D97-AF65-F5344CB8AC3E}">
        <p14:creationId xmlns:p14="http://schemas.microsoft.com/office/powerpoint/2010/main" val="594765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GROUPE DU NOM – </a:t>
            </a:r>
            <a:r>
              <a:rPr lang="fr-FR" sz="1200" i="1" dirty="0">
                <a:solidFill>
                  <a:schemeClr val="tx1"/>
                </a:solidFill>
                <a:effectLst/>
                <a:latin typeface="+mn-lt"/>
                <a:ea typeface="Calibri" panose="020F0502020204030204" pitchFamily="34" charset="0"/>
                <a:cs typeface="Times New Roman" panose="02020603050405020304" pitchFamily="18" charset="0"/>
              </a:rPr>
              <a:t>Accord de l’adjectif</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49 : À quoi servent les marques de genre et de nombre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1</a:t>
            </a:fld>
            <a:endParaRPr lang="fr-FR"/>
          </a:p>
        </p:txBody>
      </p:sp>
    </p:spTree>
    <p:extLst>
      <p:ext uri="{BB962C8B-B14F-4D97-AF65-F5344CB8AC3E}">
        <p14:creationId xmlns:p14="http://schemas.microsoft.com/office/powerpoint/2010/main" val="2844880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a:t>
            </a:r>
            <a:r>
              <a:rPr lang="fr-FR" sz="1200" b="1" dirty="0">
                <a:solidFill>
                  <a:schemeClr val="tx1"/>
                </a:solidFill>
                <a:effectLst/>
                <a:latin typeface="+mn-lt"/>
                <a:ea typeface="Times New Roman" panose="02020603050405020304" pitchFamily="18" charset="0"/>
              </a:rPr>
              <a:t> </a:t>
            </a:r>
            <a:r>
              <a:rPr lang="fr-FR" sz="1200" dirty="0">
                <a:solidFill>
                  <a:schemeClr val="tx1"/>
                </a:solidFill>
                <a:effectLst/>
                <a:latin typeface="+mn-lt"/>
                <a:ea typeface="Times New Roman" panose="02020603050405020304" pitchFamily="18" charset="0"/>
              </a:rPr>
              <a:t>Aristobule est embêté. Dans la conversation, son amie Frédégonde, vient de lui dire : ‘Je t’ai acheté une écharpe et une casquette vertes.’ Aristobule se demande de quelle couleur est l’écharpe. »</a:t>
            </a: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Comment Aristobule peut-il le savoir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Il ne peut pas le savoir. Elle peut être de n’importe quelle couleur.</a:t>
            </a:r>
          </a:p>
          <a:p>
            <a:r>
              <a:rPr lang="fr-FR" sz="1200" dirty="0">
                <a:solidFill>
                  <a:schemeClr val="tx1"/>
                </a:solidFill>
                <a:effectLst/>
                <a:latin typeface="+mn-lt"/>
                <a:ea typeface="Times New Roman" panose="02020603050405020304" pitchFamily="18" charset="0"/>
              </a:rPr>
              <a:t>Il faut qu’il le voie écrit, elle est peut-être verte aussi.</a:t>
            </a:r>
          </a:p>
          <a:p>
            <a:endParaRPr lang="fr-FR" dirty="0">
              <a:latin typeface="Lucida Handwriting" panose="03010101010101010101" pitchFamily="66" charset="77"/>
            </a:endParaRPr>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2</a:t>
            </a:fld>
            <a:endParaRPr lang="fr-FR"/>
          </a:p>
        </p:txBody>
      </p:sp>
    </p:spTree>
    <p:extLst>
      <p:ext uri="{BB962C8B-B14F-4D97-AF65-F5344CB8AC3E}">
        <p14:creationId xmlns:p14="http://schemas.microsoft.com/office/powerpoint/2010/main" val="168640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De quelle couleur est l’écharpe ? »</a:t>
            </a:r>
          </a:p>
          <a:p>
            <a:r>
              <a:rPr lang="fr-FR" sz="1200" u="sng" dirty="0">
                <a:solidFill>
                  <a:schemeClr val="tx1"/>
                </a:solidFill>
                <a:effectLst/>
                <a:latin typeface="+mn-lt"/>
                <a:ea typeface="Times New Roman" panose="02020603050405020304" pitchFamily="18" charset="0"/>
              </a:rPr>
              <a:t>Réponses probables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Elle est verte parce qu’il y a un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à </a:t>
            </a:r>
            <a:r>
              <a:rPr lang="fr-FR" sz="1200" i="1" dirty="0">
                <a:solidFill>
                  <a:schemeClr val="tx1"/>
                </a:solidFill>
                <a:effectLst/>
                <a:latin typeface="+mn-lt"/>
                <a:ea typeface="Times New Roman" panose="02020603050405020304" pitchFamily="18" charset="0"/>
              </a:rPr>
              <a:t>vertes</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y a une erreur, </a:t>
            </a:r>
            <a:r>
              <a:rPr lang="fr-FR" sz="1200" i="1" dirty="0">
                <a:solidFill>
                  <a:schemeClr val="tx1"/>
                </a:solidFill>
                <a:effectLst/>
                <a:latin typeface="+mn-lt"/>
                <a:ea typeface="Times New Roman" panose="02020603050405020304" pitchFamily="18" charset="0"/>
              </a:rPr>
              <a:t>vertes</a:t>
            </a:r>
            <a:r>
              <a:rPr lang="fr-FR" sz="1200" dirty="0">
                <a:solidFill>
                  <a:schemeClr val="tx1"/>
                </a:solidFill>
                <a:effectLst/>
                <a:latin typeface="+mn-lt"/>
                <a:ea typeface="Times New Roman" panose="02020603050405020304" pitchFamily="18" charset="0"/>
              </a:rPr>
              <a:t> ne peut pas s’écrire avec un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ici. </a:t>
            </a:r>
            <a:r>
              <a:rPr lang="fr-FR" sz="1200" i="1" dirty="0">
                <a:solidFill>
                  <a:schemeClr val="tx1"/>
                </a:solidFill>
                <a:effectLst/>
                <a:latin typeface="+mn-lt"/>
                <a:ea typeface="Times New Roman" panose="02020603050405020304" pitchFamily="18" charset="0"/>
              </a:rPr>
              <a:t>Verte</a:t>
            </a:r>
            <a:r>
              <a:rPr lang="fr-FR" sz="1200" dirty="0">
                <a:solidFill>
                  <a:schemeClr val="tx1"/>
                </a:solidFill>
                <a:effectLst/>
                <a:latin typeface="+mn-lt"/>
                <a:ea typeface="Times New Roman" panose="02020603050405020304" pitchFamily="18" charset="0"/>
              </a:rPr>
              <a:t> s’accorde avec casquette.</a:t>
            </a:r>
          </a:p>
          <a:p>
            <a:r>
              <a:rPr lang="fr-FR" sz="1200" i="1" dirty="0">
                <a:solidFill>
                  <a:schemeClr val="tx1"/>
                </a:solidFill>
                <a:effectLst/>
                <a:latin typeface="+mn-lt"/>
                <a:ea typeface="Times New Roman" panose="02020603050405020304" pitchFamily="18" charset="0"/>
              </a:rPr>
              <a:t>- verte</a:t>
            </a:r>
            <a:r>
              <a:rPr lang="fr-FR" sz="1200" dirty="0">
                <a:solidFill>
                  <a:schemeClr val="tx1"/>
                </a:solidFill>
                <a:effectLst/>
                <a:latin typeface="+mn-lt"/>
                <a:ea typeface="Times New Roman" panose="02020603050405020304" pitchFamily="18" charset="0"/>
              </a:rPr>
              <a:t> ne peut aller qu’avec </a:t>
            </a:r>
            <a:r>
              <a:rPr lang="fr-FR" sz="1200" i="1" dirty="0">
                <a:solidFill>
                  <a:schemeClr val="tx1"/>
                </a:solidFill>
                <a:effectLst/>
                <a:latin typeface="+mn-lt"/>
                <a:ea typeface="Times New Roman" panose="02020603050405020304" pitchFamily="18" charset="0"/>
              </a:rPr>
              <a:t>casquette</a:t>
            </a:r>
            <a:r>
              <a:rPr lang="fr-FR" sz="1200" dirty="0">
                <a:solidFill>
                  <a:schemeClr val="tx1"/>
                </a:solidFill>
                <a:effectLst/>
                <a:latin typeface="+mn-lt"/>
                <a:ea typeface="Times New Roman" panose="02020603050405020304" pitchFamily="18" charset="0"/>
              </a:rPr>
              <a:t>, car sinon, on aurait dit « une écharpe verte et une casquette verte ».</a:t>
            </a:r>
          </a:p>
          <a:p>
            <a:r>
              <a:rPr lang="fr-FR" sz="1200" dirty="0">
                <a:solidFill>
                  <a:schemeClr val="tx1"/>
                </a:solidFill>
                <a:effectLst/>
                <a:latin typeface="+mn-lt"/>
                <a:ea typeface="Times New Roman" panose="02020603050405020304" pitchFamily="18" charset="0"/>
              </a:rPr>
              <a:t> </a:t>
            </a:r>
          </a:p>
          <a:p>
            <a:pPr algn="just"/>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 Aujourd’hui,  on va s’intéresser aux accords dans le groupe du nom. On va voir ce que l’on peut comprendre en regardant de près ces accords. »</a:t>
            </a: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3</a:t>
            </a:fld>
            <a:endParaRPr lang="fr-FR"/>
          </a:p>
        </p:txBody>
      </p:sp>
    </p:spTree>
    <p:extLst>
      <p:ext uri="{BB962C8B-B14F-4D97-AF65-F5344CB8AC3E}">
        <p14:creationId xmlns:p14="http://schemas.microsoft.com/office/powerpoint/2010/main" val="2683794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PHASE 2 - </a:t>
            </a:r>
            <a:r>
              <a:rPr lang="fr-FR" sz="1200" b="1" i="1" dirty="0">
                <a:solidFill>
                  <a:schemeClr val="tx1"/>
                </a:solidFill>
                <a:effectLst/>
                <a:highlight>
                  <a:srgbClr val="D3D3D3"/>
                </a:highlight>
                <a:latin typeface="+mn-lt"/>
                <a:ea typeface="Times New Roman" panose="02020603050405020304" pitchFamily="18" charset="0"/>
              </a:rPr>
              <a:t>Observation</a:t>
            </a:r>
            <a:r>
              <a:rPr lang="fr-FR" sz="1200" b="1" dirty="0">
                <a:solidFill>
                  <a:schemeClr val="tx1"/>
                </a:solidFill>
                <a:effectLst/>
                <a:latin typeface="+mn-lt"/>
                <a:ea typeface="Times New Roman" panose="02020603050405020304" pitchFamily="18" charset="0"/>
              </a:rPr>
              <a:t> - Identifier les accords dans des groupes nominaux</a:t>
            </a:r>
            <a:endParaRPr lang="fr-FR" sz="1200" dirty="0">
              <a:solidFill>
                <a:schemeClr val="tx1"/>
              </a:solidFill>
              <a:effectLst/>
              <a:latin typeface="+mn-lt"/>
              <a:ea typeface="Times New Roman" panose="02020603050405020304" pitchFamily="18" charset="0"/>
            </a:endParaRPr>
          </a:p>
          <a:p>
            <a:endParaRPr lang="fr-FR" sz="1200" dirty="0">
              <a:solidFill>
                <a:schemeClr val="tx1"/>
              </a:solidFill>
              <a:latin typeface="+mn-lt"/>
            </a:endParaRPr>
          </a:p>
          <a:p>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 Je vais vous proposer un texte qui parle de trésors de pirates. </a:t>
            </a:r>
          </a:p>
          <a:p>
            <a:r>
              <a:rPr lang="fr-FR" sz="1200" dirty="0">
                <a:solidFill>
                  <a:schemeClr val="tx1"/>
                </a:solidFill>
                <a:effectLst/>
                <a:latin typeface="+mn-lt"/>
                <a:ea typeface="Times New Roman" panose="02020603050405020304" pitchFamily="18" charset="0"/>
              </a:rPr>
              <a:t>Il s’agit de Barberousse le célèbre chef des pirates qui a décidé de partager une partie du trésor entre ses cinq meilleurs pirates. Pour cela, Barberousse, qui sait écrire, a fait des listes. </a:t>
            </a:r>
          </a:p>
          <a:p>
            <a:r>
              <a:rPr lang="fr-FR" sz="1200" dirty="0">
                <a:solidFill>
                  <a:schemeClr val="tx1"/>
                </a:solidFill>
                <a:effectLst/>
                <a:latin typeface="+mn-lt"/>
                <a:ea typeface="Times New Roman" panose="02020603050405020304" pitchFamily="18" charset="0"/>
              </a:rPr>
              <a:t>Seulement voilà, les cinq autres pirates ne savent pas bien lire et ne savent pas bien l’orthographe. Afin d’éviter que ce partage  tourne mal, il faut vérifier que chaque pirate a bien pris ce que Barberousse avait décidé. Y arriverez-vous ?</a:t>
            </a:r>
          </a:p>
          <a:p>
            <a:r>
              <a:rPr lang="fr-FR" sz="1200" dirty="0">
                <a:solidFill>
                  <a:schemeClr val="tx1"/>
                </a:solidFill>
                <a:effectLst/>
                <a:latin typeface="+mn-lt"/>
                <a:ea typeface="Times New Roman" panose="02020603050405020304" pitchFamily="18" charset="0"/>
              </a:rPr>
              <a:t>Pour cela vous devrez vous servir de la liste, des dessins. Vous vous servirez de vos connaissances orthographiques surtout pour vérifier si tout correspond. »</a:t>
            </a: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4</a:t>
            </a:fld>
            <a:endParaRPr lang="fr-FR"/>
          </a:p>
        </p:txBody>
      </p:sp>
    </p:spTree>
    <p:extLst>
      <p:ext uri="{BB962C8B-B14F-4D97-AF65-F5344CB8AC3E}">
        <p14:creationId xmlns:p14="http://schemas.microsoft.com/office/powerpoint/2010/main" val="1447550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liste des parts de butin (</a:t>
            </a:r>
            <a:r>
              <a:rPr lang="fr-FR" i="1" dirty="0">
                <a:solidFill>
                  <a:schemeClr val="tx1"/>
                </a:solidFill>
              </a:rPr>
              <a:t>Fiche photocopiable</a:t>
            </a:r>
            <a:r>
              <a:rPr lang="fr-FR" dirty="0">
                <a:solidFill>
                  <a:schemeClr val="tx1"/>
                </a:solidFill>
              </a:rPr>
              <a:t>).</a:t>
            </a:r>
          </a:p>
          <a:p>
            <a:r>
              <a:rPr lang="fr-FR" b="1" dirty="0">
                <a:solidFill>
                  <a:schemeClr val="tx1"/>
                </a:solidFill>
              </a:rPr>
              <a:t>Faire colorier </a:t>
            </a:r>
            <a:r>
              <a:rPr lang="fr-FR" dirty="0">
                <a:solidFill>
                  <a:schemeClr val="tx1"/>
                </a:solidFill>
              </a:rPr>
              <a:t>:</a:t>
            </a:r>
          </a:p>
          <a:p>
            <a:r>
              <a:rPr lang="fr-FR" dirty="0">
                <a:solidFill>
                  <a:schemeClr val="tx1"/>
                </a:solidFill>
              </a:rPr>
              <a:t>- en jaune : les 4 pièces (</a:t>
            </a:r>
            <a:r>
              <a:rPr lang="fr-FR" dirty="0" err="1">
                <a:solidFill>
                  <a:schemeClr val="tx1"/>
                </a:solidFill>
              </a:rPr>
              <a:t>Quiquengrogne</a:t>
            </a:r>
            <a:r>
              <a:rPr lang="fr-FR" dirty="0">
                <a:solidFill>
                  <a:schemeClr val="tx1"/>
                </a:solidFill>
              </a:rPr>
              <a:t> et </a:t>
            </a:r>
            <a:r>
              <a:rPr lang="fr-FR" dirty="0" err="1">
                <a:solidFill>
                  <a:schemeClr val="tx1"/>
                </a:solidFill>
              </a:rPr>
              <a:t>Quiroupille</a:t>
            </a:r>
            <a:r>
              <a:rPr lang="fr-FR" dirty="0">
                <a:solidFill>
                  <a:schemeClr val="tx1"/>
                </a:solidFill>
              </a:rPr>
              <a:t>) et le bracelet (</a:t>
            </a:r>
            <a:r>
              <a:rPr lang="fr-FR" dirty="0" err="1">
                <a:solidFill>
                  <a:schemeClr val="tx1"/>
                </a:solidFill>
              </a:rPr>
              <a:t>Quiquenronfle</a:t>
            </a:r>
            <a:r>
              <a:rPr lang="fr-FR" dirty="0">
                <a:solidFill>
                  <a:schemeClr val="tx1"/>
                </a:solidFill>
              </a:rPr>
              <a:t>)</a:t>
            </a:r>
          </a:p>
          <a:p>
            <a:r>
              <a:rPr lang="fr-FR" dirty="0">
                <a:solidFill>
                  <a:schemeClr val="tx1"/>
                </a:solidFill>
              </a:rPr>
              <a:t>- en vert le chapeau (</a:t>
            </a:r>
            <a:r>
              <a:rPr lang="fr-FR" dirty="0" err="1">
                <a:solidFill>
                  <a:schemeClr val="tx1"/>
                </a:solidFill>
              </a:rPr>
              <a:t>Quitempête</a:t>
            </a:r>
            <a:r>
              <a:rPr lang="fr-FR" dirty="0">
                <a:solidFill>
                  <a:schemeClr val="tx1"/>
                </a:solidFill>
              </a:rPr>
              <a:t>)</a:t>
            </a:r>
          </a:p>
          <a:p>
            <a:r>
              <a:rPr lang="fr-FR" dirty="0">
                <a:solidFill>
                  <a:schemeClr val="tx1"/>
                </a:solidFill>
              </a:rPr>
              <a:t>- en bleu, la plume du chapeau (</a:t>
            </a:r>
            <a:r>
              <a:rPr lang="fr-FR" dirty="0" err="1">
                <a:solidFill>
                  <a:schemeClr val="tx1"/>
                </a:solidFill>
              </a:rPr>
              <a:t>Quitempête</a:t>
            </a:r>
            <a:r>
              <a:rPr lang="fr-FR" dirty="0">
                <a:solidFill>
                  <a:schemeClr val="tx1"/>
                </a:solidFill>
              </a:rPr>
              <a:t>)</a:t>
            </a:r>
          </a:p>
          <a:p>
            <a:endParaRPr lang="fr-FR" dirty="0">
              <a:solidFill>
                <a:schemeClr val="tx1"/>
              </a:solidFill>
            </a:endParaRPr>
          </a:p>
          <a:p>
            <a:r>
              <a:rPr lang="fr-FR" b="1" dirty="0">
                <a:solidFill>
                  <a:schemeClr val="tx1"/>
                </a:solidFill>
              </a:rPr>
              <a:t>Distribuer</a:t>
            </a:r>
            <a:r>
              <a:rPr lang="fr-FR" dirty="0">
                <a:solidFill>
                  <a:schemeClr val="tx1"/>
                </a:solidFill>
              </a:rPr>
              <a:t> la liste de Barberousse (</a:t>
            </a:r>
            <a:r>
              <a:rPr lang="fr-FR" i="1" dirty="0">
                <a:solidFill>
                  <a:schemeClr val="tx1"/>
                </a:solidFill>
              </a:rPr>
              <a:t>Fiche photocopiable</a:t>
            </a:r>
            <a:r>
              <a:rPr lang="fr-FR" dirty="0">
                <a:solidFill>
                  <a:schemeClr val="tx1"/>
                </a:solidFill>
              </a:rPr>
              <a:t>)</a:t>
            </a:r>
          </a:p>
          <a:p>
            <a:r>
              <a:rPr lang="fr-FR" dirty="0">
                <a:solidFill>
                  <a:schemeClr val="tx1"/>
                </a:solidFill>
              </a:rPr>
              <a:t>Donner la consigne : « Vérifiez que chaque pirate a pris ce que Barberousse avait prévu. Entourez le ou les objets que ses copains n’auraient pas dû prendre. »</a:t>
            </a:r>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5</a:t>
            </a:fld>
            <a:endParaRPr lang="fr-FR"/>
          </a:p>
        </p:txBody>
      </p:sp>
    </p:spTree>
    <p:extLst>
      <p:ext uri="{BB962C8B-B14F-4D97-AF65-F5344CB8AC3E}">
        <p14:creationId xmlns:p14="http://schemas.microsoft.com/office/powerpoint/2010/main" val="175530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 Comment avez-vous fait pour vérifier ? Est-ce qu’il a pris ce qu’il devait prendre ? »</a:t>
            </a:r>
          </a:p>
          <a:p>
            <a:r>
              <a:rPr lang="fr-FR" sz="1200" u="sng" dirty="0">
                <a:solidFill>
                  <a:schemeClr val="tx1"/>
                </a:solidFill>
                <a:latin typeface="+mn-lt"/>
              </a:rPr>
              <a:t>Réponse attendue :</a:t>
            </a:r>
          </a:p>
          <a:p>
            <a:r>
              <a:rPr lang="fr-FR" sz="1200" dirty="0">
                <a:solidFill>
                  <a:schemeClr val="tx1"/>
                </a:solidFill>
                <a:effectLst/>
                <a:latin typeface="+mn-lt"/>
                <a:ea typeface="Times New Roman" panose="02020603050405020304" pitchFamily="18" charset="0"/>
              </a:rPr>
              <a:t>Oui, il a pris ce qu’il devait prendre.</a:t>
            </a:r>
          </a:p>
          <a:p>
            <a:r>
              <a:rPr lang="fr-FR" sz="1200" dirty="0">
                <a:solidFill>
                  <a:schemeClr val="tx1"/>
                </a:solidFill>
                <a:effectLst/>
                <a:latin typeface="+mn-lt"/>
                <a:ea typeface="Times New Roman" panose="02020603050405020304" pitchFamily="18" charset="0"/>
              </a:rPr>
              <a:t>Le mot</a:t>
            </a:r>
            <a:r>
              <a:rPr lang="fr-FR" sz="1200" i="1" dirty="0">
                <a:solidFill>
                  <a:schemeClr val="tx1"/>
                </a:solidFill>
                <a:effectLst/>
                <a:latin typeface="+mn-lt"/>
                <a:ea typeface="Times New Roman" panose="02020603050405020304" pitchFamily="18" charset="0"/>
              </a:rPr>
              <a:t> dorées</a:t>
            </a:r>
            <a:r>
              <a:rPr lang="fr-FR" sz="1200" dirty="0">
                <a:solidFill>
                  <a:schemeClr val="tx1"/>
                </a:solidFill>
                <a:effectLst/>
                <a:latin typeface="+mn-lt"/>
                <a:ea typeface="Times New Roman" panose="02020603050405020304" pitchFamily="18" charset="0"/>
              </a:rPr>
              <a:t> va avec </a:t>
            </a:r>
            <a:r>
              <a:rPr lang="fr-FR" sz="1200" i="1" dirty="0">
                <a:solidFill>
                  <a:schemeClr val="tx1"/>
                </a:solidFill>
                <a:effectLst/>
                <a:latin typeface="+mn-lt"/>
                <a:ea typeface="Times New Roman" panose="02020603050405020304" pitchFamily="18" charset="0"/>
              </a:rPr>
              <a:t>pièces </a:t>
            </a:r>
            <a:r>
              <a:rPr lang="fr-FR" sz="1200" dirty="0">
                <a:solidFill>
                  <a:schemeClr val="tx1"/>
                </a:solidFill>
                <a:effectLst/>
                <a:latin typeface="+mn-lt"/>
                <a:ea typeface="Times New Roman" panose="02020603050405020304" pitchFamily="18" charset="0"/>
              </a:rPr>
              <a:t>car </a:t>
            </a:r>
            <a:r>
              <a:rPr lang="fr-FR" sz="1200" i="1" dirty="0">
                <a:solidFill>
                  <a:schemeClr val="tx1"/>
                </a:solidFill>
                <a:effectLst/>
                <a:latin typeface="+mn-lt"/>
                <a:ea typeface="Times New Roman" panose="02020603050405020304" pitchFamily="18" charset="0"/>
              </a:rPr>
              <a:t>pièces</a:t>
            </a:r>
            <a:r>
              <a:rPr lang="fr-FR" sz="1200" dirty="0">
                <a:solidFill>
                  <a:schemeClr val="tx1"/>
                </a:solidFill>
                <a:effectLst/>
                <a:latin typeface="+mn-lt"/>
                <a:ea typeface="Times New Roman" panose="02020603050405020304" pitchFamily="18" charset="0"/>
              </a:rPr>
              <a:t> est au féminin pluriel (on dit </a:t>
            </a:r>
            <a:r>
              <a:rPr lang="fr-FR" sz="1200" b="1" i="1" dirty="0">
                <a:solidFill>
                  <a:schemeClr val="tx1"/>
                </a:solidFill>
                <a:effectLst/>
                <a:latin typeface="+mn-lt"/>
                <a:ea typeface="Times New Roman" panose="02020603050405020304" pitchFamily="18" charset="0"/>
              </a:rPr>
              <a:t>une</a:t>
            </a:r>
            <a:r>
              <a:rPr lang="fr-FR" sz="1200" i="1" dirty="0">
                <a:solidFill>
                  <a:schemeClr val="tx1"/>
                </a:solidFill>
                <a:effectLst/>
                <a:latin typeface="+mn-lt"/>
                <a:ea typeface="Times New Roman" panose="02020603050405020304" pitchFamily="18" charset="0"/>
              </a:rPr>
              <a:t> pièce</a:t>
            </a:r>
            <a:r>
              <a:rPr lang="fr-FR" sz="1200" dirty="0">
                <a:solidFill>
                  <a:schemeClr val="tx1"/>
                </a:solidFill>
                <a:effectLst/>
                <a:latin typeface="+mn-lt"/>
                <a:ea typeface="Times New Roman" panose="02020603050405020304" pitchFamily="18" charset="0"/>
              </a:rPr>
              <a:t>) et </a:t>
            </a:r>
            <a:r>
              <a:rPr lang="fr-FR" sz="1200" i="1" dirty="0">
                <a:solidFill>
                  <a:schemeClr val="tx1"/>
                </a:solidFill>
                <a:effectLst/>
                <a:latin typeface="+mn-lt"/>
                <a:ea typeface="Times New Roman" panose="02020603050405020304" pitchFamily="18" charset="0"/>
              </a:rPr>
              <a:t>dorées</a:t>
            </a:r>
            <a:r>
              <a:rPr lang="fr-FR" sz="1200" dirty="0">
                <a:solidFill>
                  <a:schemeClr val="tx1"/>
                </a:solidFill>
                <a:effectLst/>
                <a:latin typeface="+mn-lt"/>
                <a:ea typeface="Times New Roman" panose="02020603050405020304" pitchFamily="18" charset="0"/>
              </a:rPr>
              <a:t> a la marque du féminin (-</a:t>
            </a:r>
            <a:r>
              <a:rPr lang="fr-FR" sz="1200" i="1" dirty="0">
                <a:solidFill>
                  <a:schemeClr val="tx1"/>
                </a:solidFill>
                <a:effectLst/>
                <a:latin typeface="+mn-lt"/>
                <a:ea typeface="Times New Roman" panose="02020603050405020304" pitchFamily="18" charset="0"/>
              </a:rPr>
              <a:t>e</a:t>
            </a:r>
            <a:r>
              <a:rPr lang="fr-FR" sz="1200" dirty="0">
                <a:solidFill>
                  <a:schemeClr val="tx1"/>
                </a:solidFill>
                <a:effectLst/>
                <a:latin typeface="+mn-lt"/>
                <a:ea typeface="Times New Roman" panose="02020603050405020304" pitchFamily="18" charset="0"/>
              </a:rPr>
              <a:t>-) et celle du pluriel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a:t>
            </a:r>
          </a:p>
          <a:p>
            <a:r>
              <a:rPr lang="fr-FR" sz="1200" i="1" dirty="0">
                <a:solidFill>
                  <a:schemeClr val="tx1"/>
                </a:solidFill>
                <a:effectLst/>
                <a:latin typeface="+mn-lt"/>
                <a:ea typeface="Times New Roman" panose="02020603050405020304" pitchFamily="18" charset="0"/>
              </a:rPr>
              <a:t>Vases </a:t>
            </a:r>
            <a:r>
              <a:rPr lang="fr-FR" sz="1200" dirty="0">
                <a:solidFill>
                  <a:schemeClr val="tx1"/>
                </a:solidFill>
                <a:effectLst/>
                <a:latin typeface="+mn-lt"/>
                <a:ea typeface="Times New Roman" panose="02020603050405020304" pitchFamily="18" charset="0"/>
              </a:rPr>
              <a:t>est au masculin pluriel (on dit </a:t>
            </a:r>
            <a:r>
              <a:rPr lang="fr-FR" sz="1200" b="1" i="1" dirty="0">
                <a:solidFill>
                  <a:schemeClr val="tx1"/>
                </a:solidFill>
                <a:effectLst/>
                <a:latin typeface="+mn-lt"/>
                <a:ea typeface="Times New Roman" panose="02020603050405020304" pitchFamily="18" charset="0"/>
              </a:rPr>
              <a:t>un</a:t>
            </a:r>
            <a:r>
              <a:rPr lang="fr-FR" sz="1200" i="1" dirty="0">
                <a:solidFill>
                  <a:schemeClr val="tx1"/>
                </a:solidFill>
                <a:effectLst/>
                <a:latin typeface="+mn-lt"/>
                <a:ea typeface="Times New Roman" panose="02020603050405020304" pitchFamily="18" charset="0"/>
              </a:rPr>
              <a:t> vase</a:t>
            </a:r>
            <a:r>
              <a:rPr lang="fr-FR" sz="1200" dirty="0">
                <a:solidFill>
                  <a:schemeClr val="tx1"/>
                </a:solidFill>
                <a:effectLst/>
                <a:latin typeface="+mn-lt"/>
                <a:ea typeface="Times New Roman" panose="02020603050405020304" pitchFamily="18" charset="0"/>
              </a:rPr>
              <a:t>), c’est </a:t>
            </a:r>
            <a:r>
              <a:rPr lang="fr-FR" sz="1200" i="1" dirty="0">
                <a:solidFill>
                  <a:schemeClr val="tx1"/>
                </a:solidFill>
                <a:effectLst/>
                <a:latin typeface="+mn-lt"/>
                <a:ea typeface="Times New Roman" panose="02020603050405020304" pitchFamily="18" charset="0"/>
              </a:rPr>
              <a:t>argentés</a:t>
            </a:r>
            <a:r>
              <a:rPr lang="fr-FR" sz="1200" dirty="0">
                <a:solidFill>
                  <a:schemeClr val="tx1"/>
                </a:solidFill>
                <a:effectLst/>
                <a:latin typeface="+mn-lt"/>
                <a:ea typeface="Times New Roman" panose="02020603050405020304" pitchFamily="18" charset="0"/>
              </a:rPr>
              <a:t> qui a la marque du masculin (absence de marque) et celle du pluriel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qui va avec </a:t>
            </a:r>
            <a:r>
              <a:rPr lang="fr-FR" sz="1200" i="1" dirty="0">
                <a:solidFill>
                  <a:schemeClr val="tx1"/>
                </a:solidFill>
                <a:effectLst/>
                <a:latin typeface="+mn-lt"/>
                <a:ea typeface="Times New Roman" panose="02020603050405020304" pitchFamily="18" charset="0"/>
              </a:rPr>
              <a:t>vases</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6</a:t>
            </a:fld>
            <a:endParaRPr lang="fr-FR"/>
          </a:p>
        </p:txBody>
      </p:sp>
    </p:spTree>
    <p:extLst>
      <p:ext uri="{BB962C8B-B14F-4D97-AF65-F5344CB8AC3E}">
        <p14:creationId xmlns:p14="http://schemas.microsoft.com/office/powerpoint/2010/main" val="293893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 Comment avez-vous fait pour vérifier ? Est-ce qu’il a pris ce qu’il devait prendre ? »</a:t>
            </a:r>
          </a:p>
          <a:p>
            <a:r>
              <a:rPr lang="fr-FR" sz="1200" u="sng" dirty="0">
                <a:solidFill>
                  <a:schemeClr val="tx1"/>
                </a:solidFill>
                <a:latin typeface="+mn-lt"/>
              </a:rPr>
              <a:t>Réponse attendue :</a:t>
            </a:r>
          </a:p>
          <a:p>
            <a:r>
              <a:rPr lang="fr-FR" sz="1200" dirty="0">
                <a:solidFill>
                  <a:schemeClr val="tx1"/>
                </a:solidFill>
                <a:effectLst/>
                <a:latin typeface="+mn-lt"/>
                <a:ea typeface="Times New Roman" panose="02020603050405020304" pitchFamily="18" charset="0"/>
              </a:rPr>
              <a:t>Le mot </a:t>
            </a:r>
            <a:r>
              <a:rPr lang="fr-FR" sz="1200" i="1" dirty="0">
                <a:solidFill>
                  <a:schemeClr val="tx1"/>
                </a:solidFill>
                <a:effectLst/>
                <a:latin typeface="+mn-lt"/>
                <a:ea typeface="Times New Roman" panose="02020603050405020304" pitchFamily="18" charset="0"/>
              </a:rPr>
              <a:t>argentés</a:t>
            </a:r>
            <a:r>
              <a:rPr lang="fr-FR" sz="1200" dirty="0">
                <a:solidFill>
                  <a:schemeClr val="tx1"/>
                </a:solidFill>
                <a:effectLst/>
                <a:latin typeface="+mn-lt"/>
                <a:ea typeface="Times New Roman" panose="02020603050405020304" pitchFamily="18" charset="0"/>
              </a:rPr>
              <a:t> a la marque du pluriel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et il n’a pas la marque du féminin (-</a:t>
            </a:r>
            <a:r>
              <a:rPr lang="fr-FR" sz="1200" i="0" dirty="0">
                <a:solidFill>
                  <a:schemeClr val="tx1"/>
                </a:solidFill>
                <a:effectLst/>
                <a:latin typeface="+mn-lt"/>
                <a:ea typeface="Times New Roman" panose="02020603050405020304" pitchFamily="18" charset="0"/>
              </a:rPr>
              <a:t>e</a:t>
            </a:r>
            <a:r>
              <a:rPr lang="fr-FR" sz="1200" dirty="0">
                <a:solidFill>
                  <a:schemeClr val="tx1"/>
                </a:solidFill>
                <a:effectLst/>
                <a:latin typeface="+mn-lt"/>
                <a:ea typeface="Times New Roman" panose="02020603050405020304" pitchFamily="18" charset="0"/>
              </a:rPr>
              <a:t>), il doit donc aller donc avec un nom au pluriel. Il n’y a pas de nom au pluriel, c’est donc qu’il va avec deux noms masculins. Il y a deux noms masculins reliés par </a:t>
            </a:r>
            <a:r>
              <a:rPr lang="fr-FR" sz="1200" i="1" dirty="0">
                <a:solidFill>
                  <a:schemeClr val="tx1"/>
                </a:solidFill>
                <a:effectLst/>
                <a:latin typeface="+mn-lt"/>
                <a:ea typeface="Times New Roman" panose="02020603050405020304" pitchFamily="18" charset="0"/>
              </a:rPr>
              <a:t>et</a:t>
            </a:r>
            <a:r>
              <a:rPr lang="fr-FR" sz="1200" dirty="0">
                <a:solidFill>
                  <a:schemeClr val="tx1"/>
                </a:solidFill>
                <a:effectLst/>
                <a:latin typeface="+mn-lt"/>
                <a:ea typeface="Times New Roman" panose="02020603050405020304" pitchFamily="18" charset="0"/>
              </a:rPr>
              <a:t> : </a:t>
            </a:r>
            <a:r>
              <a:rPr lang="fr-FR" sz="1200" i="1" dirty="0">
                <a:solidFill>
                  <a:schemeClr val="tx1"/>
                </a:solidFill>
                <a:effectLst/>
                <a:latin typeface="+mn-lt"/>
                <a:ea typeface="Times New Roman" panose="02020603050405020304" pitchFamily="18" charset="0"/>
              </a:rPr>
              <a:t>bracelet </a:t>
            </a:r>
            <a:r>
              <a:rPr lang="fr-FR" sz="1200" i="0" dirty="0">
                <a:solidFill>
                  <a:schemeClr val="tx1"/>
                </a:solidFill>
                <a:effectLst/>
                <a:latin typeface="+mn-lt"/>
                <a:ea typeface="Times New Roman" panose="02020603050405020304" pitchFamily="18" charset="0"/>
              </a:rPr>
              <a:t>et</a:t>
            </a:r>
            <a:r>
              <a:rPr lang="fr-FR" sz="1200" i="1" dirty="0">
                <a:solidFill>
                  <a:schemeClr val="tx1"/>
                </a:solidFill>
                <a:effectLst/>
                <a:latin typeface="+mn-lt"/>
                <a:ea typeface="Times New Roman" panose="02020603050405020304" pitchFamily="18" charset="0"/>
              </a:rPr>
              <a:t> collier</a:t>
            </a:r>
            <a:r>
              <a:rPr lang="fr-FR" sz="1200" dirty="0">
                <a:solidFill>
                  <a:schemeClr val="tx1"/>
                </a:solidFill>
                <a:effectLst/>
                <a:latin typeface="+mn-lt"/>
                <a:ea typeface="Times New Roman" panose="02020603050405020304" pitchFamily="18" charset="0"/>
              </a:rPr>
              <a:t>.</a:t>
            </a:r>
          </a:p>
          <a:p>
            <a:r>
              <a:rPr lang="fr-FR" sz="1200" dirty="0" err="1">
                <a:solidFill>
                  <a:schemeClr val="tx1"/>
                </a:solidFill>
                <a:effectLst/>
                <a:latin typeface="+mn-lt"/>
                <a:ea typeface="Times New Roman" panose="02020603050405020304" pitchFamily="18" charset="0"/>
              </a:rPr>
              <a:t>Quiquenronfle</a:t>
            </a:r>
            <a:r>
              <a:rPr lang="fr-FR" sz="1200" dirty="0">
                <a:solidFill>
                  <a:schemeClr val="tx1"/>
                </a:solidFill>
                <a:effectLst/>
                <a:latin typeface="+mn-lt"/>
                <a:ea typeface="Times New Roman" panose="02020603050405020304" pitchFamily="18" charset="0"/>
              </a:rPr>
              <a:t> s’est trompé car il a pris un bracelet doré, pas argenté. S’il n’y avait pas eu de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à </a:t>
            </a:r>
            <a:r>
              <a:rPr lang="fr-FR" sz="1200" i="1" dirty="0">
                <a:solidFill>
                  <a:schemeClr val="tx1"/>
                </a:solidFill>
                <a:effectLst/>
                <a:latin typeface="+mn-lt"/>
                <a:ea typeface="Times New Roman" panose="02020603050405020304" pitchFamily="18" charset="0"/>
              </a:rPr>
              <a:t>argentés</a:t>
            </a:r>
            <a:r>
              <a:rPr lang="fr-FR" sz="1200" dirty="0">
                <a:solidFill>
                  <a:schemeClr val="tx1"/>
                </a:solidFill>
                <a:effectLst/>
                <a:latin typeface="+mn-lt"/>
                <a:ea typeface="Times New Roman" panose="02020603050405020304" pitchFamily="18" charset="0"/>
              </a:rPr>
              <a:t>, il aurait pu prendre un bracelet de n’importe quelle couleur.</a:t>
            </a:r>
          </a:p>
          <a:p>
            <a:endParaRPr lang="fr-FR" sz="1200" dirty="0">
              <a:solidFill>
                <a:schemeClr val="tx1"/>
              </a:solidFill>
              <a:effectLst/>
              <a:latin typeface="+mn-lt"/>
              <a:ea typeface="Times New Roman" panose="02020603050405020304" pitchFamily="18" charset="0"/>
            </a:endParaRPr>
          </a:p>
          <a:p>
            <a:r>
              <a:rPr lang="fr-FR" sz="1200" b="1" dirty="0">
                <a:solidFill>
                  <a:schemeClr val="tx1"/>
                </a:solidFill>
                <a:effectLst/>
                <a:latin typeface="+mn-lt"/>
                <a:ea typeface="Times New Roman" panose="02020603050405020304" pitchFamily="18" charset="0"/>
              </a:rPr>
              <a:t>Commenter</a:t>
            </a:r>
            <a:r>
              <a:rPr lang="fr-FR" sz="1200" dirty="0">
                <a:solidFill>
                  <a:schemeClr val="tx1"/>
                </a:solidFill>
                <a:effectLst/>
                <a:latin typeface="+mn-lt"/>
                <a:ea typeface="Times New Roman" panose="02020603050405020304" pitchFamily="18" charset="0"/>
              </a:rPr>
              <a:t> : « Il fallait donc entourer le bracelet. »</a:t>
            </a: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7</a:t>
            </a:fld>
            <a:endParaRPr lang="fr-FR"/>
          </a:p>
        </p:txBody>
      </p:sp>
    </p:spTree>
    <p:extLst>
      <p:ext uri="{BB962C8B-B14F-4D97-AF65-F5344CB8AC3E}">
        <p14:creationId xmlns:p14="http://schemas.microsoft.com/office/powerpoint/2010/main" val="1771507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latin typeface="+mn-lt"/>
              </a:rPr>
              <a:t>« Comment avez-vous fait pour vérifier ? Est-ce qu’il a pris ce qu’il devait prendre ? »</a:t>
            </a:r>
          </a:p>
          <a:p>
            <a:r>
              <a:rPr lang="fr-FR" sz="1200" u="sng" dirty="0">
                <a:latin typeface="+mn-lt"/>
              </a:rPr>
              <a:t>Réponse attendue :</a:t>
            </a:r>
          </a:p>
          <a:p>
            <a:r>
              <a:rPr lang="fr-FR" sz="1200" dirty="0">
                <a:solidFill>
                  <a:srgbClr val="000000"/>
                </a:solidFill>
                <a:effectLst/>
                <a:latin typeface="+mn-lt"/>
                <a:ea typeface="Times New Roman" panose="02020603050405020304" pitchFamily="18" charset="0"/>
              </a:rPr>
              <a:t>Le mot </a:t>
            </a:r>
            <a:r>
              <a:rPr lang="fr-FR" sz="1200" i="1" dirty="0">
                <a:solidFill>
                  <a:srgbClr val="000000"/>
                </a:solidFill>
                <a:effectLst/>
                <a:latin typeface="+mn-lt"/>
                <a:ea typeface="Times New Roman" panose="02020603050405020304" pitchFamily="18" charset="0"/>
              </a:rPr>
              <a:t>bleu</a:t>
            </a:r>
            <a:r>
              <a:rPr lang="fr-FR" sz="1200" dirty="0">
                <a:solidFill>
                  <a:srgbClr val="000000"/>
                </a:solidFill>
                <a:effectLst/>
                <a:latin typeface="+mn-lt"/>
                <a:ea typeface="Times New Roman" panose="02020603050405020304" pitchFamily="18" charset="0"/>
              </a:rPr>
              <a:t> n’a pas la marque du féminin (-</a:t>
            </a:r>
            <a:r>
              <a:rPr lang="fr-FR" sz="1200" i="1" dirty="0">
                <a:solidFill>
                  <a:srgbClr val="000000"/>
                </a:solidFill>
                <a:effectLst/>
                <a:latin typeface="+mn-lt"/>
                <a:ea typeface="Times New Roman" panose="02020603050405020304" pitchFamily="18" charset="0"/>
              </a:rPr>
              <a:t>e</a:t>
            </a:r>
            <a:r>
              <a:rPr lang="fr-FR" sz="1200" dirty="0">
                <a:solidFill>
                  <a:srgbClr val="000000"/>
                </a:solidFill>
                <a:effectLst/>
                <a:latin typeface="+mn-lt"/>
                <a:ea typeface="Times New Roman" panose="02020603050405020304" pitchFamily="18" charset="0"/>
              </a:rPr>
              <a:t>), il ne va donc pas avec le mot </a:t>
            </a:r>
            <a:r>
              <a:rPr lang="fr-FR" sz="1200" i="1" dirty="0">
                <a:solidFill>
                  <a:srgbClr val="000000"/>
                </a:solidFill>
                <a:effectLst/>
                <a:latin typeface="+mn-lt"/>
                <a:ea typeface="Times New Roman" panose="02020603050405020304" pitchFamily="18" charset="0"/>
              </a:rPr>
              <a:t>plume</a:t>
            </a:r>
            <a:r>
              <a:rPr lang="fr-FR" sz="1200" dirty="0">
                <a:solidFill>
                  <a:srgbClr val="000000"/>
                </a:solidFill>
                <a:effectLst/>
                <a:latin typeface="+mn-lt"/>
                <a:ea typeface="Times New Roman" panose="02020603050405020304" pitchFamily="18" charset="0"/>
              </a:rPr>
              <a:t> qui est féminin (on dit </a:t>
            </a:r>
            <a:r>
              <a:rPr lang="fr-FR" sz="1200" b="1" i="1" dirty="0">
                <a:solidFill>
                  <a:srgbClr val="000000"/>
                </a:solidFill>
                <a:effectLst/>
                <a:latin typeface="+mn-lt"/>
                <a:ea typeface="Times New Roman" panose="02020603050405020304" pitchFamily="18" charset="0"/>
              </a:rPr>
              <a:t>une</a:t>
            </a:r>
            <a:r>
              <a:rPr lang="fr-FR" sz="1200" i="1" dirty="0">
                <a:solidFill>
                  <a:srgbClr val="000000"/>
                </a:solidFill>
                <a:effectLst/>
                <a:latin typeface="+mn-lt"/>
                <a:ea typeface="Times New Roman" panose="02020603050405020304" pitchFamily="18" charset="0"/>
              </a:rPr>
              <a:t> plume</a:t>
            </a:r>
            <a:r>
              <a:rPr lang="fr-FR" sz="1200" dirty="0">
                <a:solidFill>
                  <a:srgbClr val="000000"/>
                </a:solidFill>
                <a:effectLst/>
                <a:latin typeface="+mn-lt"/>
                <a:ea typeface="Times New Roman" panose="02020603050405020304" pitchFamily="18" charset="0"/>
              </a:rPr>
              <a:t>), il doit aller avec un nom masculin : </a:t>
            </a:r>
            <a:r>
              <a:rPr lang="fr-FR" sz="1200" i="1" dirty="0">
                <a:solidFill>
                  <a:srgbClr val="000000"/>
                </a:solidFill>
                <a:effectLst/>
                <a:latin typeface="+mn-lt"/>
                <a:ea typeface="Times New Roman" panose="02020603050405020304" pitchFamily="18" charset="0"/>
              </a:rPr>
              <a:t>chapeau.</a:t>
            </a:r>
            <a:endParaRPr lang="fr-FR" sz="1200" dirty="0">
              <a:effectLst/>
              <a:latin typeface="+mn-lt"/>
              <a:ea typeface="Times New Roman" panose="02020603050405020304" pitchFamily="18" charset="0"/>
            </a:endParaRPr>
          </a:p>
          <a:p>
            <a:r>
              <a:rPr lang="fr-FR" sz="1200" dirty="0">
                <a:solidFill>
                  <a:srgbClr val="000000"/>
                </a:solidFill>
                <a:effectLst/>
                <a:latin typeface="+mn-lt"/>
                <a:ea typeface="Times New Roman" panose="02020603050405020304" pitchFamily="18" charset="0"/>
              </a:rPr>
              <a:t>On ne sait pas de quelle couleur est la plume : il n’y a pas d’adjectif avec la marque du féminin.</a:t>
            </a:r>
            <a:endParaRPr lang="fr-FR" sz="1200" dirty="0">
              <a:effectLst/>
              <a:latin typeface="+mn-lt"/>
              <a:ea typeface="Times New Roman" panose="02020603050405020304" pitchFamily="18" charset="0"/>
            </a:endParaRPr>
          </a:p>
          <a:p>
            <a:r>
              <a:rPr lang="fr-FR" sz="1200" dirty="0" err="1">
                <a:solidFill>
                  <a:srgbClr val="000000"/>
                </a:solidFill>
                <a:effectLst/>
                <a:latin typeface="+mn-lt"/>
                <a:ea typeface="Times New Roman" panose="02020603050405020304" pitchFamily="18" charset="0"/>
              </a:rPr>
              <a:t>Quitempête</a:t>
            </a:r>
            <a:r>
              <a:rPr lang="fr-FR" sz="1200" dirty="0">
                <a:solidFill>
                  <a:srgbClr val="000000"/>
                </a:solidFill>
                <a:effectLst/>
                <a:latin typeface="+mn-lt"/>
                <a:ea typeface="Times New Roman" panose="02020603050405020304" pitchFamily="18" charset="0"/>
              </a:rPr>
              <a:t> s’est trompé puisqu’il a pris un chapeau vert. Il aurait dû prendre un chapeau bleu.</a:t>
            </a:r>
          </a:p>
          <a:p>
            <a:endParaRPr lang="fr-FR" sz="1200" dirty="0">
              <a:solidFill>
                <a:srgbClr val="000000"/>
              </a:solidFill>
              <a:effectLst/>
              <a:latin typeface="+mn-lt"/>
              <a:ea typeface="Times New Roman" panose="02020603050405020304" pitchFamily="18" charset="0"/>
            </a:endParaRPr>
          </a:p>
          <a:p>
            <a:r>
              <a:rPr lang="fr-FR" sz="1200" b="1" dirty="0">
                <a:solidFill>
                  <a:srgbClr val="000000"/>
                </a:solidFill>
                <a:effectLst/>
                <a:latin typeface="+mn-lt"/>
                <a:ea typeface="Times New Roman" panose="02020603050405020304" pitchFamily="18" charset="0"/>
              </a:rPr>
              <a:t>Commenter</a:t>
            </a:r>
            <a:r>
              <a:rPr lang="fr-FR" sz="1200" dirty="0">
                <a:solidFill>
                  <a:srgbClr val="000000"/>
                </a:solidFill>
                <a:effectLst/>
                <a:latin typeface="+mn-lt"/>
                <a:ea typeface="Times New Roman" panose="02020603050405020304" pitchFamily="18" charset="0"/>
              </a:rPr>
              <a:t> : « Il fallait donc entourer le chapeau. »</a:t>
            </a:r>
            <a:endParaRPr lang="fr-FR" sz="1200" dirty="0">
              <a:effectLst/>
              <a:latin typeface="+mn-lt"/>
              <a:ea typeface="Times New Roman" panose="02020603050405020304" pitchFamily="18" charset="0"/>
            </a:endParaRPr>
          </a:p>
          <a:p>
            <a:endParaRPr lang="fr-FR" sz="1200" dirty="0">
              <a:effectLst/>
              <a:latin typeface="Times New Roman" panose="02020603050405020304" pitchFamily="18" charset="0"/>
              <a:ea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8</a:t>
            </a:fld>
            <a:endParaRPr lang="fr-FR"/>
          </a:p>
        </p:txBody>
      </p:sp>
    </p:spTree>
    <p:extLst>
      <p:ext uri="{BB962C8B-B14F-4D97-AF65-F5344CB8AC3E}">
        <p14:creationId xmlns:p14="http://schemas.microsoft.com/office/powerpoint/2010/main" val="2055193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 Comment avez-vous fait pour vérifier ? Est-ce qu’il a pris ce qu’il devait prendre ? »</a:t>
            </a:r>
          </a:p>
          <a:p>
            <a:r>
              <a:rPr lang="fr-FR" sz="1200" u="sng" dirty="0">
                <a:solidFill>
                  <a:schemeClr val="tx1"/>
                </a:solidFill>
                <a:latin typeface="+mn-lt"/>
              </a:rPr>
              <a:t>Réponse attendue :</a:t>
            </a:r>
          </a:p>
          <a:p>
            <a:r>
              <a:rPr lang="fr-FR" sz="1200" dirty="0">
                <a:solidFill>
                  <a:schemeClr val="tx1"/>
                </a:solidFill>
                <a:effectLst/>
                <a:latin typeface="+mn-lt"/>
                <a:ea typeface="Times New Roman" panose="02020603050405020304" pitchFamily="18" charset="0"/>
              </a:rPr>
              <a:t>Le mot </a:t>
            </a:r>
            <a:r>
              <a:rPr lang="fr-FR" sz="1200" i="1" dirty="0">
                <a:solidFill>
                  <a:schemeClr val="tx1"/>
                </a:solidFill>
                <a:effectLst/>
                <a:latin typeface="+mn-lt"/>
                <a:ea typeface="Times New Roman" panose="02020603050405020304" pitchFamily="18" charset="0"/>
              </a:rPr>
              <a:t>argenté</a:t>
            </a:r>
            <a:r>
              <a:rPr lang="fr-FR" sz="1200" dirty="0">
                <a:solidFill>
                  <a:schemeClr val="tx1"/>
                </a:solidFill>
                <a:effectLst/>
                <a:latin typeface="+mn-lt"/>
                <a:ea typeface="Times New Roman" panose="02020603050405020304" pitchFamily="18" charset="0"/>
              </a:rPr>
              <a:t> n’a pas la marque de féminin (-</a:t>
            </a:r>
            <a:r>
              <a:rPr lang="fr-FR" sz="1200" i="1" dirty="0">
                <a:solidFill>
                  <a:schemeClr val="tx1"/>
                </a:solidFill>
                <a:effectLst/>
                <a:latin typeface="+mn-lt"/>
                <a:ea typeface="Times New Roman" panose="02020603050405020304" pitchFamily="18" charset="0"/>
              </a:rPr>
              <a:t>e</a:t>
            </a:r>
            <a:r>
              <a:rPr lang="fr-FR" sz="1200" dirty="0">
                <a:solidFill>
                  <a:schemeClr val="tx1"/>
                </a:solidFill>
                <a:effectLst/>
                <a:latin typeface="+mn-lt"/>
                <a:ea typeface="Times New Roman" panose="02020603050405020304" pitchFamily="18" charset="0"/>
              </a:rPr>
              <a:t>) et pas la marque de pluriel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donc il va avec gobelet qui est au masculin et au singulier. </a:t>
            </a:r>
          </a:p>
          <a:p>
            <a:r>
              <a:rPr lang="fr-FR" sz="1200" dirty="0">
                <a:solidFill>
                  <a:schemeClr val="tx1"/>
                </a:solidFill>
                <a:effectLst/>
                <a:latin typeface="+mn-lt"/>
                <a:ea typeface="Times New Roman" panose="02020603050405020304" pitchFamily="18" charset="0"/>
              </a:rPr>
              <a:t>On ne sait pas de quelle couleur sont les pièces, Barberousse ne le dit pas. </a:t>
            </a:r>
            <a:r>
              <a:rPr lang="fr-FR" sz="1200" dirty="0" err="1">
                <a:solidFill>
                  <a:schemeClr val="tx1"/>
                </a:solidFill>
                <a:effectLst/>
                <a:latin typeface="+mn-lt"/>
                <a:ea typeface="Times New Roman" panose="02020603050405020304" pitchFamily="18" charset="0"/>
              </a:rPr>
              <a:t>Quiroupille</a:t>
            </a:r>
            <a:r>
              <a:rPr lang="fr-FR" sz="1200" dirty="0">
                <a:solidFill>
                  <a:schemeClr val="tx1"/>
                </a:solidFill>
                <a:effectLst/>
                <a:latin typeface="+mn-lt"/>
                <a:ea typeface="Times New Roman" panose="02020603050405020304" pitchFamily="18" charset="0"/>
              </a:rPr>
              <a:t> peut prendre les pièces dorées s’il veut. Il ne s’est pas trompé.</a:t>
            </a: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9</a:t>
            </a:fld>
            <a:endParaRPr lang="fr-FR"/>
          </a:p>
        </p:txBody>
      </p:sp>
    </p:spTree>
    <p:extLst>
      <p:ext uri="{BB962C8B-B14F-4D97-AF65-F5344CB8AC3E}">
        <p14:creationId xmlns:p14="http://schemas.microsoft.com/office/powerpoint/2010/main" val="2527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 Comment avez-vous fait pour vérifier ? Est-ce qu’il a pris ce qu’il devait prendre ? »</a:t>
            </a:r>
          </a:p>
          <a:p>
            <a:r>
              <a:rPr lang="fr-FR" sz="1200" u="sng" dirty="0">
                <a:solidFill>
                  <a:schemeClr val="tx1"/>
                </a:solidFill>
                <a:latin typeface="+mn-lt"/>
              </a:rPr>
              <a:t>Réponse attendue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Le mot </a:t>
            </a:r>
            <a:r>
              <a:rPr lang="fr-FR" sz="1200" i="1" dirty="0">
                <a:solidFill>
                  <a:schemeClr val="tx1"/>
                </a:solidFill>
                <a:effectLst/>
                <a:latin typeface="+mn-lt"/>
                <a:ea typeface="Times New Roman" panose="02020603050405020304" pitchFamily="18" charset="0"/>
              </a:rPr>
              <a:t>argentée</a:t>
            </a:r>
            <a:r>
              <a:rPr lang="fr-FR" sz="1200" dirty="0">
                <a:solidFill>
                  <a:schemeClr val="tx1"/>
                </a:solidFill>
                <a:effectLst/>
                <a:latin typeface="+mn-lt"/>
                <a:ea typeface="Times New Roman" panose="02020603050405020304" pitchFamily="18" charset="0"/>
              </a:rPr>
              <a:t> a la marque du féminin (-</a:t>
            </a:r>
            <a:r>
              <a:rPr lang="fr-FR" sz="1200" i="1" dirty="0">
                <a:solidFill>
                  <a:schemeClr val="tx1"/>
                </a:solidFill>
                <a:effectLst/>
                <a:latin typeface="+mn-lt"/>
                <a:ea typeface="Times New Roman" panose="02020603050405020304" pitchFamily="18" charset="0"/>
              </a:rPr>
              <a:t>e</a:t>
            </a:r>
            <a:r>
              <a:rPr lang="fr-FR" sz="1200" dirty="0">
                <a:solidFill>
                  <a:schemeClr val="tx1"/>
                </a:solidFill>
                <a:effectLst/>
                <a:latin typeface="+mn-lt"/>
                <a:ea typeface="Times New Roman" panose="02020603050405020304" pitchFamily="18" charset="0"/>
              </a:rPr>
              <a:t>). Il va donc avec la bague, mais il ne va pas avec le collier : si le mot était allé aussi pour le mot </a:t>
            </a:r>
            <a:r>
              <a:rPr lang="fr-FR" sz="1200" i="1" dirty="0">
                <a:solidFill>
                  <a:schemeClr val="tx1"/>
                </a:solidFill>
                <a:effectLst/>
                <a:latin typeface="+mn-lt"/>
                <a:ea typeface="Times New Roman" panose="02020603050405020304" pitchFamily="18" charset="0"/>
              </a:rPr>
              <a:t>collier</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argentée</a:t>
            </a:r>
            <a:r>
              <a:rPr lang="fr-FR" sz="1200" dirty="0">
                <a:solidFill>
                  <a:schemeClr val="tx1"/>
                </a:solidFill>
                <a:effectLst/>
                <a:latin typeface="+mn-lt"/>
                <a:ea typeface="Times New Roman" panose="02020603050405020304" pitchFamily="18" charset="0"/>
              </a:rPr>
              <a:t> aurait  pris la marque du pluriel. </a:t>
            </a: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10</a:t>
            </a:fld>
            <a:endParaRPr lang="fr-FR"/>
          </a:p>
        </p:txBody>
      </p:sp>
    </p:spTree>
    <p:extLst>
      <p:ext uri="{BB962C8B-B14F-4D97-AF65-F5344CB8AC3E}">
        <p14:creationId xmlns:p14="http://schemas.microsoft.com/office/powerpoint/2010/main" val="2253911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Annoncer</a:t>
            </a:r>
            <a:r>
              <a:rPr lang="fr-FR" sz="1200" dirty="0">
                <a:solidFill>
                  <a:schemeClr val="tx1"/>
                </a:solidFill>
                <a:latin typeface="+mn-lt"/>
              </a:rPr>
              <a:t> : « Voilà la phrase que Barberousse a écrite, et en dessous celle qu’il aurait pu écrire s’il avait voulu que </a:t>
            </a:r>
            <a:r>
              <a:rPr lang="fr-FR" sz="1200" dirty="0" err="1">
                <a:solidFill>
                  <a:schemeClr val="tx1"/>
                </a:solidFill>
                <a:latin typeface="+mn-lt"/>
              </a:rPr>
              <a:t>Quironchonne</a:t>
            </a:r>
            <a:r>
              <a:rPr lang="fr-FR" sz="1200" dirty="0">
                <a:solidFill>
                  <a:schemeClr val="tx1"/>
                </a:solidFill>
                <a:latin typeface="+mn-lt"/>
              </a:rPr>
              <a:t> prenne un collier argenté et une bague argentée. »</a:t>
            </a:r>
          </a:p>
          <a:p>
            <a:r>
              <a:rPr lang="fr-FR" sz="1200" b="1" dirty="0">
                <a:solidFill>
                  <a:schemeClr val="tx1"/>
                </a:solidFill>
                <a:latin typeface="+mn-lt"/>
              </a:rPr>
              <a:t>Demander</a:t>
            </a:r>
            <a:r>
              <a:rPr lang="fr-FR" sz="1200" dirty="0">
                <a:solidFill>
                  <a:schemeClr val="tx1"/>
                </a:solidFill>
                <a:latin typeface="+mn-lt"/>
              </a:rPr>
              <a:t> : </a:t>
            </a:r>
            <a:r>
              <a:rPr lang="fr-FR" sz="1200" dirty="0">
                <a:solidFill>
                  <a:schemeClr val="tx1"/>
                </a:solidFill>
                <a:effectLst/>
                <a:latin typeface="+mn-lt"/>
                <a:ea typeface="Times New Roman" panose="02020603050405020304" pitchFamily="18" charset="0"/>
              </a:rPr>
              <a:t>« Quelle marque y a-t-il au mot </a:t>
            </a:r>
            <a:r>
              <a:rPr lang="fr-FR" sz="1200" i="1" dirty="0">
                <a:solidFill>
                  <a:schemeClr val="tx1"/>
                </a:solidFill>
                <a:effectLst/>
                <a:latin typeface="+mn-lt"/>
                <a:ea typeface="Times New Roman" panose="02020603050405020304" pitchFamily="18" charset="0"/>
              </a:rPr>
              <a:t>argentés</a:t>
            </a:r>
            <a:r>
              <a:rPr lang="fr-FR" sz="1200" dirty="0">
                <a:solidFill>
                  <a:schemeClr val="tx1"/>
                </a:solidFill>
                <a:effectLst/>
                <a:latin typeface="+mn-lt"/>
                <a:ea typeface="Times New Roman" panose="02020603050405020304" pitchFamily="18" charset="0"/>
              </a:rPr>
              <a:t> dans la seconde phrase ? Est-ce qu’il n’y a pas quelque chose d’intriguant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Le mot </a:t>
            </a:r>
            <a:r>
              <a:rPr lang="fr-FR" sz="1200" i="1" dirty="0">
                <a:solidFill>
                  <a:schemeClr val="tx1"/>
                </a:solidFill>
                <a:effectLst/>
                <a:latin typeface="+mn-lt"/>
                <a:ea typeface="Times New Roman" panose="02020603050405020304" pitchFamily="18" charset="0"/>
              </a:rPr>
              <a:t>argentés</a:t>
            </a:r>
            <a:r>
              <a:rPr lang="fr-FR" sz="1200" dirty="0">
                <a:solidFill>
                  <a:schemeClr val="tx1"/>
                </a:solidFill>
                <a:effectLst/>
                <a:latin typeface="+mn-lt"/>
                <a:ea typeface="Times New Roman" panose="02020603050405020304" pitchFamily="18" charset="0"/>
              </a:rPr>
              <a:t> a un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pour montrer qu’il va avec deux noms (</a:t>
            </a:r>
            <a:r>
              <a:rPr lang="fr-FR" sz="1200" i="1" dirty="0">
                <a:solidFill>
                  <a:schemeClr val="tx1"/>
                </a:solidFill>
                <a:effectLst/>
                <a:latin typeface="+mn-lt"/>
                <a:ea typeface="Times New Roman" panose="02020603050405020304" pitchFamily="18" charset="0"/>
              </a:rPr>
              <a:t>collier</a:t>
            </a:r>
            <a:r>
              <a:rPr lang="fr-FR" sz="1200" dirty="0">
                <a:solidFill>
                  <a:schemeClr val="tx1"/>
                </a:solidFill>
                <a:effectLst/>
                <a:latin typeface="+mn-lt"/>
                <a:ea typeface="Times New Roman" panose="02020603050405020304" pitchFamily="18" charset="0"/>
              </a:rPr>
              <a:t> et </a:t>
            </a:r>
            <a:r>
              <a:rPr lang="fr-FR" sz="1200" i="1" dirty="0">
                <a:solidFill>
                  <a:schemeClr val="tx1"/>
                </a:solidFill>
                <a:effectLst/>
                <a:latin typeface="+mn-lt"/>
                <a:ea typeface="Times New Roman" panose="02020603050405020304" pitchFamily="18" charset="0"/>
              </a:rPr>
              <a:t>bague</a:t>
            </a:r>
            <a:r>
              <a:rPr lang="fr-FR" sz="1200" dirty="0">
                <a:solidFill>
                  <a:schemeClr val="tx1"/>
                </a:solidFill>
                <a:effectLst/>
                <a:latin typeface="+mn-lt"/>
                <a:ea typeface="Times New Roman" panose="02020603050405020304" pitchFamily="18" charset="0"/>
              </a:rPr>
              <a:t>), mais il n’y a plus de -</a:t>
            </a:r>
            <a:r>
              <a:rPr lang="fr-FR" sz="1200" i="1" dirty="0">
                <a:solidFill>
                  <a:schemeClr val="tx1"/>
                </a:solidFill>
                <a:effectLst/>
                <a:latin typeface="+mn-lt"/>
                <a:ea typeface="Times New Roman" panose="02020603050405020304" pitchFamily="18" charset="0"/>
              </a:rPr>
              <a:t>e</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a:t>
            </a:r>
          </a:p>
          <a:p>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Quand un adjectif va avec deux noms, un nom masculin et un nom féminin, on met la marque du nombre mais on simplifie et on ne met pas la marque du genre. S’il y a aussi une marque de féminin -</a:t>
            </a:r>
            <a:r>
              <a:rPr lang="fr-FR" sz="1200" i="1" dirty="0">
                <a:solidFill>
                  <a:schemeClr val="tx1"/>
                </a:solidFill>
                <a:effectLst/>
                <a:latin typeface="+mn-lt"/>
                <a:ea typeface="Times New Roman" panose="02020603050405020304" pitchFamily="18" charset="0"/>
              </a:rPr>
              <a:t>e</a:t>
            </a:r>
            <a:r>
              <a:rPr lang="fr-FR" sz="1200" dirty="0">
                <a:solidFill>
                  <a:schemeClr val="tx1"/>
                </a:solidFill>
                <a:effectLst/>
                <a:latin typeface="+mn-lt"/>
                <a:ea typeface="Times New Roman" panose="02020603050405020304" pitchFamily="18" charset="0"/>
              </a:rPr>
              <a:t>, c’est que l’adjectif va avec deux noms féminins. »</a:t>
            </a: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11</a:t>
            </a:fld>
            <a:endParaRPr lang="fr-FR"/>
          </a:p>
        </p:txBody>
      </p:sp>
    </p:spTree>
    <p:extLst>
      <p:ext uri="{BB962C8B-B14F-4D97-AF65-F5344CB8AC3E}">
        <p14:creationId xmlns:p14="http://schemas.microsoft.com/office/powerpoint/2010/main" val="1519085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BC715-0D13-B482-F55C-E3AD858B7DB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E46071D-02B0-9D87-5C90-981BF31734F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1A24562-E4C3-3B86-E3A5-4D3D3F7DFD8D}"/>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Alors, Est-ce que </a:t>
            </a:r>
            <a:r>
              <a:rPr lang="fr-FR" sz="1200" dirty="0" err="1">
                <a:solidFill>
                  <a:schemeClr val="tx1"/>
                </a:solidFill>
                <a:effectLst/>
                <a:latin typeface="+mn-lt"/>
                <a:ea typeface="Times New Roman" panose="02020603050405020304" pitchFamily="18" charset="0"/>
              </a:rPr>
              <a:t>Quironchonne</a:t>
            </a:r>
            <a:r>
              <a:rPr lang="fr-FR" sz="1200" dirty="0">
                <a:solidFill>
                  <a:schemeClr val="tx1"/>
                </a:solidFill>
                <a:effectLst/>
                <a:latin typeface="+mn-lt"/>
                <a:ea typeface="Times New Roman" panose="02020603050405020304" pitchFamily="18" charset="0"/>
              </a:rPr>
              <a:t> pouvait prendre un collier argenté ? »</a:t>
            </a:r>
          </a:p>
          <a:p>
            <a:r>
              <a:rPr lang="fr-FR" sz="1200" u="sng" dirty="0">
                <a:solidFill>
                  <a:schemeClr val="tx1"/>
                </a:solidFill>
                <a:effectLst/>
                <a:latin typeface="+mn-lt"/>
                <a:ea typeface="Times New Roman" panose="02020603050405020304" pitchFamily="18" charset="0"/>
              </a:rPr>
              <a:t>Réponse attendue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Il n’y a pas d’adjectif pour dire comment est le collier. </a:t>
            </a:r>
            <a:r>
              <a:rPr lang="fr-FR" sz="1200" dirty="0" err="1">
                <a:solidFill>
                  <a:schemeClr val="tx1"/>
                </a:solidFill>
                <a:effectLst/>
                <a:latin typeface="+mn-lt"/>
                <a:ea typeface="Times New Roman" panose="02020603050405020304" pitchFamily="18" charset="0"/>
              </a:rPr>
              <a:t>Quironchonne</a:t>
            </a:r>
            <a:r>
              <a:rPr lang="fr-FR" sz="1200" dirty="0">
                <a:solidFill>
                  <a:schemeClr val="tx1"/>
                </a:solidFill>
                <a:effectLst/>
                <a:latin typeface="+mn-lt"/>
                <a:ea typeface="Times New Roman" panose="02020603050405020304" pitchFamily="18" charset="0"/>
              </a:rPr>
              <a:t> a choisi un collier argenté, c’était possible, il n’a pas fait d’erreur.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0B70BF7A-988B-4E22-5495-1069EEED0F39}"/>
              </a:ext>
            </a:extLst>
          </p:cNvPr>
          <p:cNvSpPr>
            <a:spLocks noGrp="1"/>
          </p:cNvSpPr>
          <p:nvPr>
            <p:ph type="sldNum" sz="quarter" idx="5"/>
          </p:nvPr>
        </p:nvSpPr>
        <p:spPr/>
        <p:txBody>
          <a:bodyPr/>
          <a:lstStyle/>
          <a:p>
            <a:fld id="{70FBAA38-9D9E-8C49-82A5-CAB694A48CFF}" type="slidenum">
              <a:rPr lang="fr-FR" smtClean="0"/>
              <a:t>12</a:t>
            </a:fld>
            <a:endParaRPr lang="fr-FR"/>
          </a:p>
        </p:txBody>
      </p:sp>
    </p:spTree>
    <p:extLst>
      <p:ext uri="{BB962C8B-B14F-4D97-AF65-F5344CB8AC3E}">
        <p14:creationId xmlns:p14="http://schemas.microsoft.com/office/powerpoint/2010/main" val="4009068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De quelle couleur est l’écharpe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L’adjectif </a:t>
            </a:r>
            <a:r>
              <a:rPr lang="fr-FR" sz="1200" i="1" dirty="0">
                <a:solidFill>
                  <a:schemeClr val="tx1"/>
                </a:solidFill>
                <a:effectLst/>
                <a:latin typeface="+mn-lt"/>
                <a:ea typeface="Times New Roman" panose="02020603050405020304" pitchFamily="18" charset="0"/>
              </a:rPr>
              <a:t>vertes</a:t>
            </a:r>
            <a:r>
              <a:rPr lang="fr-FR" sz="1200" dirty="0">
                <a:solidFill>
                  <a:schemeClr val="tx1"/>
                </a:solidFill>
                <a:effectLst/>
                <a:latin typeface="+mn-lt"/>
                <a:ea typeface="Times New Roman" panose="02020603050405020304" pitchFamily="18" charset="0"/>
              </a:rPr>
              <a:t> va avec les deux noms </a:t>
            </a:r>
            <a:r>
              <a:rPr lang="fr-FR" sz="1200" i="1" dirty="0">
                <a:solidFill>
                  <a:schemeClr val="tx1"/>
                </a:solidFill>
                <a:effectLst/>
                <a:latin typeface="+mn-lt"/>
                <a:ea typeface="Times New Roman" panose="02020603050405020304" pitchFamily="18" charset="0"/>
              </a:rPr>
              <a:t>écharpe</a:t>
            </a:r>
            <a:r>
              <a:rPr lang="fr-FR" sz="1200" dirty="0">
                <a:solidFill>
                  <a:schemeClr val="tx1"/>
                </a:solidFill>
                <a:effectLst/>
                <a:latin typeface="+mn-lt"/>
                <a:ea typeface="Times New Roman" panose="02020603050405020304" pitchFamily="18" charset="0"/>
              </a:rPr>
              <a:t> et </a:t>
            </a:r>
            <a:r>
              <a:rPr lang="fr-FR" sz="1200" i="1" dirty="0">
                <a:solidFill>
                  <a:schemeClr val="tx1"/>
                </a:solidFill>
                <a:effectLst/>
                <a:latin typeface="+mn-lt"/>
                <a:ea typeface="Times New Roman" panose="02020603050405020304" pitchFamily="18" charset="0"/>
              </a:rPr>
              <a:t>casquette</a:t>
            </a:r>
            <a:r>
              <a:rPr lang="fr-FR" sz="1200" dirty="0">
                <a:solidFill>
                  <a:schemeClr val="tx1"/>
                </a:solidFill>
                <a:effectLst/>
                <a:latin typeface="+mn-lt"/>
                <a:ea typeface="Times New Roman" panose="02020603050405020304" pitchFamily="18" charset="0"/>
              </a:rPr>
              <a:t> parce qu’il porte la marque du pluriel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L’écharpe est donc verte.</a:t>
            </a:r>
          </a:p>
          <a:p>
            <a:endParaRPr lang="fr-FR" sz="1200" dirty="0">
              <a:solidFill>
                <a:schemeClr val="tx1"/>
              </a:solidFill>
              <a:latin typeface="+mn-lt"/>
            </a:endParaRP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Pourquoi l’adjectif </a:t>
            </a:r>
            <a:r>
              <a:rPr lang="fr-FR" sz="1200" i="1" dirty="0">
                <a:solidFill>
                  <a:schemeClr val="tx1"/>
                </a:solidFill>
                <a:effectLst/>
                <a:latin typeface="+mn-lt"/>
                <a:ea typeface="Times New Roman" panose="02020603050405020304" pitchFamily="18" charset="0"/>
              </a:rPr>
              <a:t>vertes</a:t>
            </a:r>
            <a:r>
              <a:rPr lang="fr-FR" sz="1200" dirty="0">
                <a:solidFill>
                  <a:schemeClr val="tx1"/>
                </a:solidFill>
                <a:effectLst/>
                <a:latin typeface="+mn-lt"/>
                <a:ea typeface="Times New Roman" panose="02020603050405020304" pitchFamily="18" charset="0"/>
              </a:rPr>
              <a:t> a-t-il deux marques, le -</a:t>
            </a:r>
            <a:r>
              <a:rPr lang="fr-FR" sz="1200" i="1" dirty="0">
                <a:solidFill>
                  <a:schemeClr val="tx1"/>
                </a:solidFill>
                <a:effectLst/>
                <a:latin typeface="+mn-lt"/>
                <a:ea typeface="Times New Roman" panose="02020603050405020304" pitchFamily="18" charset="0"/>
              </a:rPr>
              <a:t>e</a:t>
            </a:r>
            <a:r>
              <a:rPr lang="fr-FR" sz="1200" dirty="0">
                <a:solidFill>
                  <a:schemeClr val="tx1"/>
                </a:solidFill>
                <a:effectLst/>
                <a:latin typeface="+mn-lt"/>
                <a:ea typeface="Times New Roman" panose="02020603050405020304" pitchFamily="18" charset="0"/>
              </a:rPr>
              <a:t> qui marque le genre et le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qui marque le nombre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le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dit que l’adjectif va avec un nom au pluriel ou avec deux noms</a:t>
            </a:r>
          </a:p>
          <a:p>
            <a:r>
              <a:rPr lang="fr-FR" sz="1200" dirty="0">
                <a:solidFill>
                  <a:schemeClr val="tx1"/>
                </a:solidFill>
                <a:effectLst/>
                <a:latin typeface="+mn-lt"/>
                <a:ea typeface="Times New Roman" panose="02020603050405020304" pitchFamily="18" charset="0"/>
              </a:rPr>
              <a:t>- le -</a:t>
            </a:r>
            <a:r>
              <a:rPr lang="fr-FR" sz="1200" i="1" dirty="0">
                <a:solidFill>
                  <a:schemeClr val="tx1"/>
                </a:solidFill>
                <a:effectLst/>
                <a:latin typeface="+mn-lt"/>
                <a:ea typeface="Times New Roman" panose="02020603050405020304" pitchFamily="18" charset="0"/>
              </a:rPr>
              <a:t>e</a:t>
            </a:r>
            <a:r>
              <a:rPr lang="fr-FR" sz="1200" dirty="0">
                <a:solidFill>
                  <a:schemeClr val="tx1"/>
                </a:solidFill>
                <a:effectLst/>
                <a:latin typeface="+mn-lt"/>
                <a:ea typeface="Times New Roman" panose="02020603050405020304" pitchFamily="18" charset="0"/>
              </a:rPr>
              <a:t> dit que l’adjectif va avec des noms qui sont tous féminins.</a:t>
            </a: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13</a:t>
            </a:fld>
            <a:endParaRPr lang="fr-FR"/>
          </a:p>
        </p:txBody>
      </p:sp>
    </p:spTree>
    <p:extLst>
      <p:ext uri="{BB962C8B-B14F-4D97-AF65-F5344CB8AC3E}">
        <p14:creationId xmlns:p14="http://schemas.microsoft.com/office/powerpoint/2010/main" val="3045053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appris.</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Qu’est-ce que l’on peut comprendre en regardant de près les accords ?</a:t>
            </a:r>
            <a:endParaRPr lang="fr-FR" sz="1200" dirty="0">
              <a:solidFill>
                <a:schemeClr val="tx1"/>
              </a:solidFill>
              <a:latin typeface="+mn-lt"/>
            </a:endParaRPr>
          </a:p>
          <a:p>
            <a:endParaRPr lang="fr-FR" sz="1200" dirty="0">
              <a:solidFill>
                <a:schemeClr val="tx1"/>
              </a:solidFill>
              <a:latin typeface="+mn-lt"/>
            </a:endParaRPr>
          </a:p>
          <a:p>
            <a:r>
              <a:rPr lang="fr-FR" sz="1200" dirty="0">
                <a:solidFill>
                  <a:schemeClr val="tx1"/>
                </a:solidFill>
                <a:effectLst/>
                <a:latin typeface="+mn-lt"/>
                <a:ea typeface="Times New Roman" panose="02020603050405020304" pitchFamily="18" charset="0"/>
              </a:rPr>
              <a:t>Dans cette leçon qui s’appelle </a:t>
            </a:r>
            <a:r>
              <a:rPr lang="fr-FR" sz="1200" i="1" dirty="0">
                <a:solidFill>
                  <a:schemeClr val="tx1"/>
                </a:solidFill>
                <a:effectLst/>
                <a:latin typeface="+mn-lt"/>
                <a:ea typeface="Times New Roman" panose="02020603050405020304" pitchFamily="18" charset="0"/>
              </a:rPr>
              <a:t>le trésor des pirates</a:t>
            </a:r>
            <a:r>
              <a:rPr lang="fr-FR" sz="1200" dirty="0">
                <a:solidFill>
                  <a:schemeClr val="tx1"/>
                </a:solidFill>
                <a:effectLst/>
                <a:latin typeface="+mn-lt"/>
                <a:ea typeface="Times New Roman" panose="02020603050405020304" pitchFamily="18" charset="0"/>
              </a:rPr>
              <a:t>, on a vu que les accords servent à faire comprendre ce qu’on veut dire : à l’écrit, les marques du féminin et celles du pluriel nous indiquent quels mots vont ensemble. C’est pour cela que Barberousse a préféré faire sa liste à l’écrit plutôt que de dire à l’oral les choses partagées.</a:t>
            </a:r>
          </a:p>
          <a:p>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C’est aussi pour cela qu’il faut bien accorder tous les mots qui vont ensemble dans un groupe nominal, pour que celui qui nous lit comprenne bien ce qu’on veut dire.</a:t>
            </a: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14</a:t>
            </a:fld>
            <a:endParaRPr lang="fr-FR"/>
          </a:p>
        </p:txBody>
      </p:sp>
    </p:spTree>
    <p:extLst>
      <p:ext uri="{BB962C8B-B14F-4D97-AF65-F5344CB8AC3E}">
        <p14:creationId xmlns:p14="http://schemas.microsoft.com/office/powerpoint/2010/main" val="3031589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Distribuer</a:t>
            </a:r>
            <a:r>
              <a:rPr lang="fr-FR" sz="1200" dirty="0">
                <a:solidFill>
                  <a:schemeClr val="tx1"/>
                </a:solidFill>
                <a:effectLst/>
                <a:latin typeface="+mn-lt"/>
                <a:ea typeface="Times New Roman" panose="02020603050405020304" pitchFamily="18" charset="0"/>
              </a:rPr>
              <a:t> la trace écrite (</a:t>
            </a:r>
            <a:r>
              <a:rPr lang="fr-FR" sz="1200" i="1" dirty="0">
                <a:solidFill>
                  <a:schemeClr val="tx1"/>
                </a:solidFill>
                <a:effectLst/>
                <a:latin typeface="+mn-lt"/>
                <a:ea typeface="Times New Roman" panose="02020603050405020304" pitchFamily="18" charset="0"/>
              </a:rPr>
              <a:t>Fiche photocopiable</a:t>
            </a:r>
            <a:r>
              <a:rPr lang="fr-FR" sz="1200" dirty="0">
                <a:solidFill>
                  <a:schemeClr val="tx1"/>
                </a:solidFill>
                <a:effectLst/>
                <a:latin typeface="+mn-lt"/>
                <a:ea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 Avec votre crayon jaune, coloriez le bracelet qui est barré et les deux pièces.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Avec votre crayon vert, repasser le S encadré. »</a:t>
            </a: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15</a:t>
            </a:fld>
            <a:endParaRPr lang="fr-FR"/>
          </a:p>
        </p:txBody>
      </p:sp>
    </p:spTree>
    <p:extLst>
      <p:ext uri="{BB962C8B-B14F-4D97-AF65-F5344CB8AC3E}">
        <p14:creationId xmlns:p14="http://schemas.microsoft.com/office/powerpoint/2010/main" val="1545254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16</a:t>
            </a:fld>
            <a:endParaRPr lang="fr-FR"/>
          </a:p>
        </p:txBody>
      </p:sp>
    </p:spTree>
    <p:extLst>
      <p:ext uri="{BB962C8B-B14F-4D97-AF65-F5344CB8AC3E}">
        <p14:creationId xmlns:p14="http://schemas.microsoft.com/office/powerpoint/2010/main" val="25031688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cs typeface="Arial" panose="020B0604020202020204" pitchFamily="34" charset="0"/>
              </a:rPr>
              <a:t>« </a:t>
            </a:r>
            <a:r>
              <a:rPr lang="fr-FR" sz="1200" kern="0" dirty="0">
                <a:solidFill>
                  <a:schemeClr val="tx1"/>
                </a:solidFill>
                <a:effectLst/>
                <a:latin typeface="+mn-lt"/>
                <a:ea typeface="Times New Roman" panose="02020603050405020304" pitchFamily="18" charset="0"/>
                <a:cs typeface="Arial" panose="020B0604020202020204" pitchFamily="34" charset="0"/>
              </a:rPr>
              <a:t>Voilà comment on dit en anglais des formules qui ressemblent.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Arial" panose="020B0604020202020204" pitchFamily="34" charset="0"/>
              </a:rPr>
              <a:t>Préciser</a:t>
            </a:r>
            <a:r>
              <a:rPr lang="fr-FR" sz="1200" dirty="0">
                <a:solidFill>
                  <a:schemeClr val="tx1"/>
                </a:solidFill>
                <a:effectLst/>
                <a:latin typeface="+mn-lt"/>
                <a:ea typeface="Times New Roman" panose="02020603050405020304" pitchFamily="18" charset="0"/>
                <a:cs typeface="Arial" panose="020B0604020202020204" pitchFamily="34" charset="0"/>
              </a:rPr>
              <a:t> : « </a:t>
            </a:r>
            <a:r>
              <a:rPr lang="fr-FR" sz="1200" i="1" dirty="0" err="1">
                <a:solidFill>
                  <a:schemeClr val="tx1"/>
                </a:solidFill>
                <a:effectLst/>
                <a:latin typeface="+mn-lt"/>
                <a:ea typeface="Times New Roman" panose="02020603050405020304" pitchFamily="18" charset="0"/>
                <a:cs typeface="Arial" panose="020B0604020202020204" pitchFamily="34" charset="0"/>
              </a:rPr>
              <a:t>Necklace</a:t>
            </a:r>
            <a:r>
              <a:rPr lang="fr-FR" sz="1200" dirty="0">
                <a:solidFill>
                  <a:schemeClr val="tx1"/>
                </a:solidFill>
                <a:effectLst/>
                <a:latin typeface="+mn-lt"/>
                <a:ea typeface="Times New Roman" panose="02020603050405020304" pitchFamily="18" charset="0"/>
                <a:cs typeface="Arial" panose="020B0604020202020204" pitchFamily="34" charset="0"/>
              </a:rPr>
              <a:t> (littéralement : </a:t>
            </a:r>
            <a:r>
              <a:rPr lang="fr-FR" sz="1200" i="1" dirty="0">
                <a:solidFill>
                  <a:schemeClr val="tx1"/>
                </a:solidFill>
                <a:effectLst/>
                <a:latin typeface="+mn-lt"/>
                <a:ea typeface="Times New Roman" panose="02020603050405020304" pitchFamily="18" charset="0"/>
                <a:cs typeface="Arial" panose="020B0604020202020204" pitchFamily="34" charset="0"/>
              </a:rPr>
              <a:t>lacet pour le cou</a:t>
            </a:r>
            <a:r>
              <a:rPr lang="fr-FR" sz="1200" dirty="0">
                <a:solidFill>
                  <a:schemeClr val="tx1"/>
                </a:solidFill>
                <a:effectLst/>
                <a:latin typeface="+mn-lt"/>
                <a:ea typeface="Times New Roman" panose="02020603050405020304" pitchFamily="18" charset="0"/>
                <a:cs typeface="Arial" panose="020B0604020202020204" pitchFamily="34" charset="0"/>
              </a:rPr>
              <a:t>) veut dire </a:t>
            </a:r>
            <a:r>
              <a:rPr lang="fr-FR" sz="1200" i="1" dirty="0">
                <a:solidFill>
                  <a:schemeClr val="tx1"/>
                </a:solidFill>
                <a:effectLst/>
                <a:latin typeface="+mn-lt"/>
                <a:ea typeface="Times New Roman" panose="02020603050405020304" pitchFamily="18" charset="0"/>
                <a:cs typeface="Arial" panose="020B0604020202020204" pitchFamily="34" charset="0"/>
              </a:rPr>
              <a:t>collier</a:t>
            </a:r>
            <a:r>
              <a:rPr lang="fr-FR" sz="1200" dirty="0">
                <a:solidFill>
                  <a:schemeClr val="tx1"/>
                </a:solidFill>
                <a:effectLst/>
                <a:latin typeface="+mn-lt"/>
                <a:ea typeface="Times New Roman" panose="02020603050405020304" pitchFamily="18" charset="0"/>
                <a:cs typeface="Arial" panose="020B0604020202020204" pitchFamily="34" charset="0"/>
              </a:rPr>
              <a:t> et </a:t>
            </a:r>
            <a:r>
              <a:rPr lang="fr-FR" sz="1200" i="1" dirty="0" err="1">
                <a:solidFill>
                  <a:schemeClr val="tx1"/>
                </a:solidFill>
                <a:effectLst/>
                <a:latin typeface="+mn-lt"/>
                <a:ea typeface="Times New Roman" panose="02020603050405020304" pitchFamily="18" charset="0"/>
                <a:cs typeface="Arial" panose="020B0604020202020204" pitchFamily="34" charset="0"/>
              </a:rPr>
              <a:t>brooch</a:t>
            </a:r>
            <a:r>
              <a:rPr lang="fr-FR" sz="1200" dirty="0">
                <a:solidFill>
                  <a:schemeClr val="tx1"/>
                </a:solidFill>
                <a:effectLst/>
                <a:latin typeface="+mn-lt"/>
                <a:ea typeface="Times New Roman" panose="02020603050405020304" pitchFamily="18" charset="0"/>
                <a:cs typeface="Arial" panose="020B0604020202020204" pitchFamily="34" charset="0"/>
              </a:rPr>
              <a:t> (mot emprunté au français </a:t>
            </a:r>
            <a:r>
              <a:rPr lang="fr-FR" sz="1200" i="1" dirty="0">
                <a:solidFill>
                  <a:schemeClr val="tx1"/>
                </a:solidFill>
                <a:effectLst/>
                <a:latin typeface="+mn-lt"/>
                <a:ea typeface="Times New Roman" panose="02020603050405020304" pitchFamily="18" charset="0"/>
                <a:cs typeface="Arial" panose="020B0604020202020204" pitchFamily="34" charset="0"/>
              </a:rPr>
              <a:t>broche</a:t>
            </a:r>
            <a:r>
              <a:rPr lang="fr-FR" sz="1200" dirty="0">
                <a:solidFill>
                  <a:schemeClr val="tx1"/>
                </a:solidFill>
                <a:effectLst/>
                <a:latin typeface="+mn-lt"/>
                <a:ea typeface="Times New Roman" panose="02020603050405020304" pitchFamily="18" charset="0"/>
                <a:cs typeface="Arial" panose="020B0604020202020204" pitchFamily="34" charset="0"/>
              </a:rPr>
              <a:t>) veut dire </a:t>
            </a:r>
            <a:r>
              <a:rPr lang="fr-FR" sz="1200" i="1" dirty="0">
                <a:solidFill>
                  <a:schemeClr val="tx1"/>
                </a:solidFill>
                <a:effectLst/>
                <a:latin typeface="+mn-lt"/>
                <a:ea typeface="Times New Roman" panose="02020603050405020304" pitchFamily="18" charset="0"/>
                <a:cs typeface="Arial" panose="020B0604020202020204" pitchFamily="34" charset="0"/>
              </a:rPr>
              <a:t>broche</a:t>
            </a:r>
            <a:r>
              <a:rPr lang="fr-FR" sz="1200" dirty="0">
                <a:solidFill>
                  <a:schemeClr val="tx1"/>
                </a:solidFill>
                <a:effectLst/>
                <a:latin typeface="+mn-lt"/>
                <a:ea typeface="Times New Roman" panose="02020603050405020304" pitchFamily="18" charset="0"/>
                <a:cs typeface="Arial" panose="020B0604020202020204" pitchFamily="34" charset="0"/>
              </a:rPr>
              <a:t>. </a:t>
            </a:r>
            <a:r>
              <a:rPr lang="fr-FR" sz="1200" i="1" dirty="0" err="1">
                <a:solidFill>
                  <a:schemeClr val="tx1"/>
                </a:solidFill>
                <a:effectLst/>
                <a:latin typeface="+mn-lt"/>
                <a:ea typeface="Times New Roman" panose="02020603050405020304" pitchFamily="18" charset="0"/>
                <a:cs typeface="Arial" panose="020B0604020202020204" pitchFamily="34" charset="0"/>
              </a:rPr>
              <a:t>Gilded</a:t>
            </a:r>
            <a:r>
              <a:rPr lang="fr-FR" sz="1200" dirty="0">
                <a:solidFill>
                  <a:schemeClr val="tx1"/>
                </a:solidFill>
                <a:effectLst/>
                <a:latin typeface="+mn-lt"/>
                <a:ea typeface="Times New Roman" panose="02020603050405020304" pitchFamily="18" charset="0"/>
                <a:cs typeface="Arial" panose="020B0604020202020204" pitchFamily="34" charset="0"/>
              </a:rPr>
              <a:t> est un adjectif qui veut dire </a:t>
            </a:r>
            <a:r>
              <a:rPr lang="fr-FR" sz="1200" i="1" dirty="0">
                <a:solidFill>
                  <a:schemeClr val="tx1"/>
                </a:solidFill>
                <a:effectLst/>
                <a:latin typeface="+mn-lt"/>
                <a:ea typeface="Times New Roman" panose="02020603050405020304" pitchFamily="18" charset="0"/>
                <a:cs typeface="Arial" panose="020B0604020202020204" pitchFamily="34" charset="0"/>
              </a:rPr>
              <a:t>doré</a:t>
            </a:r>
            <a:r>
              <a:rPr lang="fr-FR" sz="1200" dirty="0">
                <a:solidFill>
                  <a:schemeClr val="tx1"/>
                </a:solidFill>
                <a:effectLst/>
                <a:latin typeface="+mn-lt"/>
                <a:ea typeface="Times New Roman" panose="02020603050405020304" pitchFamily="18"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Arial" panose="020B0604020202020204" pitchFamily="34" charset="0"/>
              </a:rPr>
              <a:t>Demander</a:t>
            </a:r>
            <a:r>
              <a:rPr lang="fr-FR" sz="1200" dirty="0">
                <a:solidFill>
                  <a:schemeClr val="tx1"/>
                </a:solidFill>
                <a:effectLst/>
                <a:latin typeface="+mn-lt"/>
                <a:ea typeface="Times New Roman" panose="02020603050405020304" pitchFamily="18" charset="0"/>
                <a:cs typeface="Arial" panose="020B0604020202020204" pitchFamily="34" charset="0"/>
              </a:rPr>
              <a:t> : « Est-ce qu’en anglais, ça se passe comme en français ? Est-ce que vous voyez pourquoi ?</a:t>
            </a:r>
            <a:r>
              <a:rPr lang="fr-FR" sz="1200" kern="0" dirty="0">
                <a:solidFill>
                  <a:schemeClr val="tx1"/>
                </a:solidFill>
                <a:effectLst/>
                <a:latin typeface="+mn-lt"/>
                <a:ea typeface="Times New Roman" panose="02020603050405020304" pitchFamily="18" charset="0"/>
                <a:cs typeface="Arial" panose="020B0604020202020204" pitchFamily="34" charset="0"/>
              </a:rPr>
              <a:t> Quelles sont les différences entre les phrases ? Quelle conclusion est-ce que vous en tirez ? »</a:t>
            </a:r>
            <a:r>
              <a:rPr lang="fr-FR" sz="1200" dirty="0">
                <a:solidFill>
                  <a:schemeClr val="tx1"/>
                </a:solidFill>
                <a:effectLst/>
                <a:latin typeface="+mn-lt"/>
                <a:cs typeface="Arial" panose="020B0604020202020204" pitchFamily="34" charset="0"/>
              </a:rPr>
              <a:t> </a:t>
            </a:r>
          </a:p>
          <a:p>
            <a:r>
              <a:rPr lang="fr-FR" sz="1200" u="sng" dirty="0">
                <a:solidFill>
                  <a:schemeClr val="tx1"/>
                </a:solidFill>
                <a:effectLst/>
                <a:latin typeface="+mn-lt"/>
                <a:ea typeface="Times New Roman" panose="02020603050405020304" pitchFamily="18" charset="0"/>
                <a:cs typeface="Arial" panose="020B0604020202020204" pitchFamily="34" charset="0"/>
              </a:rPr>
              <a:t>Réponses attendues </a:t>
            </a:r>
            <a:r>
              <a:rPr lang="fr-FR" sz="1200" dirty="0">
                <a:solidFill>
                  <a:schemeClr val="tx1"/>
                </a:solidFill>
                <a:effectLst/>
                <a:latin typeface="+mn-lt"/>
                <a:ea typeface="Times New Roman" panose="02020603050405020304" pitchFamily="18" charset="0"/>
                <a:cs typeface="Arial" panose="020B0604020202020204" pitchFamily="34" charset="0"/>
              </a:rPr>
              <a:t>:</a:t>
            </a:r>
          </a:p>
          <a:p>
            <a:r>
              <a:rPr lang="fr-FR" sz="1200" dirty="0">
                <a:solidFill>
                  <a:schemeClr val="tx1"/>
                </a:solidFill>
                <a:effectLst/>
                <a:latin typeface="+mn-lt"/>
                <a:ea typeface="Times New Roman" panose="02020603050405020304" pitchFamily="18" charset="0"/>
                <a:cs typeface="Arial" panose="020B0604020202020204" pitchFamily="34" charset="0"/>
              </a:rPr>
              <a:t>Entre la phrase A et la phrase B, l’adjectif a changé de place. L’adjectif est devant le nom et il ne porte que sur le nom d’après.</a:t>
            </a:r>
          </a:p>
          <a:p>
            <a:r>
              <a:rPr lang="fr-FR" sz="1200" dirty="0">
                <a:solidFill>
                  <a:schemeClr val="tx1"/>
                </a:solidFill>
                <a:effectLst/>
                <a:latin typeface="+mn-lt"/>
                <a:ea typeface="Times New Roman" panose="02020603050405020304" pitchFamily="18" charset="0"/>
                <a:cs typeface="Arial" panose="020B0604020202020204" pitchFamily="34" charset="0"/>
              </a:rPr>
              <a:t>Entre la phrase B et la phrase C, il y a un déterminant présent devant le nom </a:t>
            </a:r>
            <a:r>
              <a:rPr lang="fr-FR" sz="1200" i="1" dirty="0" err="1">
                <a:solidFill>
                  <a:schemeClr val="tx1"/>
                </a:solidFill>
                <a:effectLst/>
                <a:latin typeface="+mn-lt"/>
                <a:ea typeface="Times New Roman" panose="02020603050405020304" pitchFamily="18" charset="0"/>
                <a:cs typeface="Arial" panose="020B0604020202020204" pitchFamily="34" charset="0"/>
              </a:rPr>
              <a:t>brooch</a:t>
            </a:r>
            <a:r>
              <a:rPr lang="fr-FR" sz="1200" dirty="0">
                <a:solidFill>
                  <a:schemeClr val="tx1"/>
                </a:solidFill>
                <a:effectLst/>
                <a:latin typeface="+mn-lt"/>
                <a:ea typeface="Times New Roman" panose="02020603050405020304" pitchFamily="18" charset="0"/>
                <a:cs typeface="Arial" panose="020B0604020202020204" pitchFamily="34" charset="0"/>
              </a:rPr>
              <a:t> dans la phrase B. Il n’y est plus dans la phrase C. Du coup, l’adjectif vaut pour les deux noms : le collier et la broche.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17</a:t>
            </a:fld>
            <a:endParaRPr lang="fr-FR"/>
          </a:p>
        </p:txBody>
      </p:sp>
    </p:spTree>
    <p:extLst>
      <p:ext uri="{BB962C8B-B14F-4D97-AF65-F5344CB8AC3E}">
        <p14:creationId xmlns:p14="http://schemas.microsoft.com/office/powerpoint/2010/main" val="1622930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cs typeface="Arial" panose="020B0604020202020204" pitchFamily="34" charset="0"/>
              </a:rPr>
              <a:t>Expliquer</a:t>
            </a:r>
            <a:r>
              <a:rPr lang="fr-FR" sz="1200" dirty="0">
                <a:solidFill>
                  <a:schemeClr val="tx1"/>
                </a:solidFill>
                <a:effectLst/>
                <a:latin typeface="+mn-lt"/>
                <a:ea typeface="Times New Roman" panose="02020603050405020304" pitchFamily="18" charset="0"/>
                <a:cs typeface="Arial" panose="020B0604020202020204" pitchFamily="34" charset="0"/>
              </a:rPr>
              <a:t> : « En anglais, les adjectifs ne s’accordent pas, ils sont invariables. Alors, pour dire sur quoi porte un adjectif, il faut trouver une autre solution que ce qu’on fait en français, une autre solution que les accords. En anglais, c’est la place de l’adjectif qui compte, et aussi la présence ou l’absence d’un déterminant : le second déterminant indique que c’est un nouveau groupe du nom qui commence et où il n’y a plus d’adjectif…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18</a:t>
            </a:fld>
            <a:endParaRPr lang="fr-FR"/>
          </a:p>
        </p:txBody>
      </p:sp>
    </p:spTree>
    <p:extLst>
      <p:ext uri="{BB962C8B-B14F-4D97-AF65-F5344CB8AC3E}">
        <p14:creationId xmlns:p14="http://schemas.microsoft.com/office/powerpoint/2010/main" val="1166190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19</a:t>
            </a:fld>
            <a:endParaRPr lang="fr-FR"/>
          </a:p>
        </p:txBody>
      </p:sp>
    </p:spTree>
    <p:extLst>
      <p:ext uri="{BB962C8B-B14F-4D97-AF65-F5344CB8AC3E}">
        <p14:creationId xmlns:p14="http://schemas.microsoft.com/office/powerpoint/2010/main" val="3988520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20</a:t>
            </a:fld>
            <a:endParaRPr lang="fr-FR"/>
          </a:p>
        </p:txBody>
      </p:sp>
    </p:spTree>
    <p:extLst>
      <p:ext uri="{BB962C8B-B14F-4D97-AF65-F5344CB8AC3E}">
        <p14:creationId xmlns:p14="http://schemas.microsoft.com/office/powerpoint/2010/main" val="454760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Aristobule a raison : L’adjectif</a:t>
            </a:r>
            <a:r>
              <a:rPr lang="fr-FR" sz="1200" i="1" dirty="0">
                <a:solidFill>
                  <a:schemeClr val="tx1"/>
                </a:solidFill>
                <a:effectLst/>
                <a:latin typeface="+mn-lt"/>
                <a:ea typeface="Times New Roman" panose="02020603050405020304" pitchFamily="18" charset="0"/>
              </a:rPr>
              <a:t> noirs</a:t>
            </a:r>
            <a:r>
              <a:rPr lang="fr-FR" sz="1200" dirty="0">
                <a:solidFill>
                  <a:schemeClr val="tx1"/>
                </a:solidFill>
                <a:effectLst/>
                <a:latin typeface="+mn-lt"/>
                <a:ea typeface="Times New Roman" panose="02020603050405020304" pitchFamily="18" charset="0"/>
              </a:rPr>
              <a:t> (dit comment sont la merlette et la corneille) va avec les deux noms </a:t>
            </a:r>
            <a:r>
              <a:rPr lang="fr-FR" sz="1200" i="1" dirty="0">
                <a:solidFill>
                  <a:schemeClr val="tx1"/>
                </a:solidFill>
                <a:effectLst/>
                <a:latin typeface="+mn-lt"/>
                <a:ea typeface="Times New Roman" panose="02020603050405020304" pitchFamily="18" charset="0"/>
              </a:rPr>
              <a:t>merlette</a:t>
            </a:r>
            <a:r>
              <a:rPr lang="fr-FR" sz="1200" dirty="0">
                <a:solidFill>
                  <a:schemeClr val="tx1"/>
                </a:solidFill>
                <a:effectLst/>
                <a:latin typeface="+mn-lt"/>
                <a:ea typeface="Times New Roman" panose="02020603050405020304" pitchFamily="18" charset="0"/>
              </a:rPr>
              <a:t> et </a:t>
            </a:r>
            <a:r>
              <a:rPr lang="fr-FR" sz="1200" i="1" dirty="0">
                <a:solidFill>
                  <a:schemeClr val="tx1"/>
                </a:solidFill>
                <a:effectLst/>
                <a:latin typeface="+mn-lt"/>
                <a:ea typeface="Times New Roman" panose="02020603050405020304" pitchFamily="18" charset="0"/>
              </a:rPr>
              <a:t>corneille</a:t>
            </a:r>
            <a:r>
              <a:rPr lang="fr-FR" sz="1200" dirty="0">
                <a:solidFill>
                  <a:schemeClr val="tx1"/>
                </a:solidFill>
                <a:effectLst/>
                <a:latin typeface="+mn-lt"/>
                <a:ea typeface="Times New Roman" panose="02020603050405020304" pitchFamily="18" charset="0"/>
              </a:rPr>
              <a:t> (précédés d’un déterminant, désignent un être vivant). Il a donc raison d’accorder l’adjectif avec les deux noms et donc de lui ajouter la marque de pluriel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Là où Aristobule se trompe, c’est qu’il a oublié d’accorder l’adjectif en genre. Les deux noms </a:t>
            </a:r>
            <a:r>
              <a:rPr lang="fr-FR" sz="1200" i="1" dirty="0">
                <a:solidFill>
                  <a:schemeClr val="tx1"/>
                </a:solidFill>
                <a:effectLst/>
                <a:latin typeface="+mn-lt"/>
                <a:ea typeface="Times New Roman" panose="02020603050405020304" pitchFamily="18" charset="0"/>
              </a:rPr>
              <a:t>merlette</a:t>
            </a:r>
            <a:r>
              <a:rPr lang="fr-FR" sz="1200" dirty="0">
                <a:solidFill>
                  <a:schemeClr val="tx1"/>
                </a:solidFill>
                <a:effectLst/>
                <a:latin typeface="+mn-lt"/>
                <a:ea typeface="Times New Roman" panose="02020603050405020304" pitchFamily="18" charset="0"/>
              </a:rPr>
              <a:t> et </a:t>
            </a:r>
            <a:r>
              <a:rPr lang="fr-FR" sz="1200" i="1" dirty="0">
                <a:solidFill>
                  <a:schemeClr val="tx1"/>
                </a:solidFill>
                <a:effectLst/>
                <a:latin typeface="+mn-lt"/>
                <a:ea typeface="Times New Roman" panose="02020603050405020304" pitchFamily="18" charset="0"/>
              </a:rPr>
              <a:t>corneille </a:t>
            </a:r>
            <a:r>
              <a:rPr lang="fr-FR" sz="1200" dirty="0">
                <a:solidFill>
                  <a:schemeClr val="tx1"/>
                </a:solidFill>
                <a:effectLst/>
                <a:latin typeface="+mn-lt"/>
                <a:ea typeface="Times New Roman" panose="02020603050405020304" pitchFamily="18" charset="0"/>
              </a:rPr>
              <a:t>sont féminins (précédés du déterminant féminin </a:t>
            </a:r>
            <a:r>
              <a:rPr lang="fr-FR" sz="1200" i="1" dirty="0">
                <a:solidFill>
                  <a:schemeClr val="tx1"/>
                </a:solidFill>
                <a:effectLst/>
                <a:latin typeface="+mn-lt"/>
                <a:ea typeface="Times New Roman" panose="02020603050405020304" pitchFamily="18" charset="0"/>
              </a:rPr>
              <a:t>une</a:t>
            </a:r>
            <a:r>
              <a:rPr lang="fr-FR" sz="1200" dirty="0">
                <a:solidFill>
                  <a:schemeClr val="tx1"/>
                </a:solidFill>
                <a:effectLst/>
                <a:latin typeface="+mn-lt"/>
                <a:ea typeface="Times New Roman" panose="02020603050405020304" pitchFamily="18" charset="0"/>
              </a:rPr>
              <a:t>), il doit donc ajouter la marque du féminin </a:t>
            </a:r>
            <a:r>
              <a:rPr lang="fr-FR" sz="1200" i="1" dirty="0">
                <a:solidFill>
                  <a:schemeClr val="tx1"/>
                </a:solidFill>
                <a:effectLst/>
                <a:latin typeface="+mn-lt"/>
                <a:ea typeface="Times New Roman" panose="02020603050405020304" pitchFamily="18" charset="0"/>
              </a:rPr>
              <a:t>-e </a:t>
            </a:r>
            <a:r>
              <a:rPr lang="fr-FR" sz="1200" dirty="0">
                <a:solidFill>
                  <a:schemeClr val="tx1"/>
                </a:solidFill>
                <a:effectLst/>
                <a:latin typeface="+mn-lt"/>
                <a:ea typeface="Times New Roman" panose="02020603050405020304" pitchFamily="18" charset="0"/>
              </a:rPr>
              <a:t>à l’adjectif et donc écrire </a:t>
            </a:r>
            <a:r>
              <a:rPr lang="fr-FR" sz="1200" i="1" dirty="0">
                <a:solidFill>
                  <a:schemeClr val="tx1"/>
                </a:solidFill>
                <a:effectLst/>
                <a:latin typeface="+mn-lt"/>
                <a:ea typeface="Times New Roman" panose="02020603050405020304" pitchFamily="18" charset="0"/>
              </a:rPr>
              <a:t>noires</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21</a:t>
            </a:fld>
            <a:endParaRPr lang="fr-FR"/>
          </a:p>
        </p:txBody>
      </p:sp>
    </p:spTree>
    <p:extLst>
      <p:ext uri="{BB962C8B-B14F-4D97-AF65-F5344CB8AC3E}">
        <p14:creationId xmlns:p14="http://schemas.microsoft.com/office/powerpoint/2010/main" val="3331568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22</a:t>
            </a:fld>
            <a:endParaRPr lang="fr-FR"/>
          </a:p>
        </p:txBody>
      </p:sp>
    </p:spTree>
    <p:extLst>
      <p:ext uri="{BB962C8B-B14F-4D97-AF65-F5344CB8AC3E}">
        <p14:creationId xmlns:p14="http://schemas.microsoft.com/office/powerpoint/2010/main" val="25592913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 </a:t>
            </a:r>
            <a:r>
              <a:rPr lang="fr-FR" sz="1200" dirty="0">
                <a:solidFill>
                  <a:schemeClr val="tx1"/>
                </a:solidFill>
                <a:effectLst/>
                <a:latin typeface="+mn-lt"/>
                <a:ea typeface="Times New Roman" panose="02020603050405020304" pitchFamily="18" charset="0"/>
              </a:rPr>
              <a:t>2. a. </a:t>
            </a:r>
            <a:r>
              <a:rPr lang="fr-FR" sz="1200" i="1" dirty="0">
                <a:solidFill>
                  <a:schemeClr val="tx1"/>
                </a:solidFill>
                <a:effectLst/>
                <a:latin typeface="+mn-lt"/>
                <a:ea typeface="Times New Roman" panose="02020603050405020304" pitchFamily="18" charset="0"/>
              </a:rPr>
              <a:t>Bleues </a:t>
            </a:r>
            <a:r>
              <a:rPr lang="fr-FR" sz="1200" dirty="0">
                <a:solidFill>
                  <a:schemeClr val="tx1"/>
                </a:solidFill>
                <a:effectLst/>
                <a:latin typeface="+mn-lt"/>
                <a:ea typeface="Times New Roman" panose="02020603050405020304" pitchFamily="18" charset="0"/>
              </a:rPr>
              <a:t>est un adjectif (dit comment sont la trousse et la gomme) qui doit s’accorder avec les deux noms </a:t>
            </a:r>
            <a:r>
              <a:rPr lang="fr-FR" sz="1200" i="1" dirty="0">
                <a:solidFill>
                  <a:schemeClr val="tx1"/>
                </a:solidFill>
                <a:effectLst/>
                <a:latin typeface="+mn-lt"/>
                <a:ea typeface="Times New Roman" panose="02020603050405020304" pitchFamily="18" charset="0"/>
              </a:rPr>
              <a:t>trousse </a:t>
            </a:r>
            <a:r>
              <a:rPr lang="fr-FR" sz="1200" dirty="0">
                <a:solidFill>
                  <a:schemeClr val="tx1"/>
                </a:solidFill>
                <a:effectLst/>
                <a:latin typeface="+mn-lt"/>
                <a:ea typeface="Times New Roman" panose="02020603050405020304" pitchFamily="18" charset="0"/>
              </a:rPr>
              <a:t>et</a:t>
            </a:r>
            <a:r>
              <a:rPr lang="fr-FR" sz="1200" i="1" dirty="0">
                <a:solidFill>
                  <a:schemeClr val="tx1"/>
                </a:solidFill>
                <a:effectLst/>
                <a:latin typeface="+mn-lt"/>
                <a:ea typeface="Times New Roman" panose="02020603050405020304" pitchFamily="18" charset="0"/>
              </a:rPr>
              <a:t> gomme</a:t>
            </a:r>
            <a:r>
              <a:rPr lang="fr-FR" sz="1200" dirty="0">
                <a:solidFill>
                  <a:schemeClr val="tx1"/>
                </a:solidFill>
                <a:effectLst/>
                <a:latin typeface="+mn-lt"/>
                <a:ea typeface="Times New Roman" panose="02020603050405020304" pitchFamily="18" charset="0"/>
              </a:rPr>
              <a:t>. Ces deux noms sont féminins, l’adjectif doit donc prendre la marque de féminin </a:t>
            </a:r>
            <a:r>
              <a:rPr lang="fr-FR" sz="1200" i="1" dirty="0">
                <a:solidFill>
                  <a:schemeClr val="tx1"/>
                </a:solidFill>
                <a:effectLst/>
                <a:latin typeface="+mn-lt"/>
                <a:ea typeface="Times New Roman" panose="02020603050405020304" pitchFamily="18" charset="0"/>
              </a:rPr>
              <a:t>-e</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b. </a:t>
            </a:r>
            <a:r>
              <a:rPr lang="fr-FR" sz="1200" i="1" dirty="0">
                <a:solidFill>
                  <a:schemeClr val="tx1"/>
                </a:solidFill>
                <a:effectLst/>
                <a:latin typeface="+mn-lt"/>
                <a:ea typeface="Times New Roman" panose="02020603050405020304" pitchFamily="18" charset="0"/>
              </a:rPr>
              <a:t>Bleues </a:t>
            </a:r>
            <a:r>
              <a:rPr lang="fr-FR" sz="1200" dirty="0">
                <a:solidFill>
                  <a:schemeClr val="tx1"/>
                </a:solidFill>
                <a:effectLst/>
                <a:latin typeface="+mn-lt"/>
                <a:ea typeface="Times New Roman" panose="02020603050405020304" pitchFamily="18" charset="0"/>
              </a:rPr>
              <a:t>est un adjectif qui doit s’accorder avec les deux noms </a:t>
            </a:r>
            <a:r>
              <a:rPr lang="fr-FR" sz="1200" i="1" dirty="0">
                <a:solidFill>
                  <a:schemeClr val="tx1"/>
                </a:solidFill>
                <a:effectLst/>
                <a:latin typeface="+mn-lt"/>
                <a:ea typeface="Times New Roman" panose="02020603050405020304" pitchFamily="18" charset="0"/>
              </a:rPr>
              <a:t>trousse </a:t>
            </a:r>
            <a:r>
              <a:rPr lang="fr-FR" sz="1200" dirty="0">
                <a:solidFill>
                  <a:schemeClr val="tx1"/>
                </a:solidFill>
                <a:effectLst/>
                <a:latin typeface="+mn-lt"/>
                <a:ea typeface="Times New Roman" panose="02020603050405020304" pitchFamily="18" charset="0"/>
              </a:rPr>
              <a:t>et</a:t>
            </a:r>
            <a:r>
              <a:rPr lang="fr-FR" sz="1200" i="1" dirty="0">
                <a:solidFill>
                  <a:schemeClr val="tx1"/>
                </a:solidFill>
                <a:effectLst/>
                <a:latin typeface="+mn-lt"/>
                <a:ea typeface="Times New Roman" panose="02020603050405020304" pitchFamily="18" charset="0"/>
              </a:rPr>
              <a:t> gomme</a:t>
            </a:r>
            <a:r>
              <a:rPr lang="fr-FR" sz="1200" dirty="0">
                <a:solidFill>
                  <a:schemeClr val="tx1"/>
                </a:solidFill>
                <a:effectLst/>
                <a:latin typeface="+mn-lt"/>
                <a:ea typeface="Times New Roman" panose="02020603050405020304" pitchFamily="18" charset="0"/>
              </a:rPr>
              <a:t>. L’adjectif doit donc prendre la marque du pluriel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23</a:t>
            </a:fld>
            <a:endParaRPr lang="fr-FR"/>
          </a:p>
        </p:txBody>
      </p:sp>
    </p:spTree>
    <p:extLst>
      <p:ext uri="{BB962C8B-B14F-4D97-AF65-F5344CB8AC3E}">
        <p14:creationId xmlns:p14="http://schemas.microsoft.com/office/powerpoint/2010/main" val="27892544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24</a:t>
            </a:fld>
            <a:endParaRPr lang="fr-FR"/>
          </a:p>
        </p:txBody>
      </p:sp>
    </p:spTree>
    <p:extLst>
      <p:ext uri="{BB962C8B-B14F-4D97-AF65-F5344CB8AC3E}">
        <p14:creationId xmlns:p14="http://schemas.microsoft.com/office/powerpoint/2010/main" val="36011578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25</a:t>
            </a:fld>
            <a:endParaRPr lang="fr-FR"/>
          </a:p>
        </p:txBody>
      </p:sp>
    </p:spTree>
    <p:extLst>
      <p:ext uri="{BB962C8B-B14F-4D97-AF65-F5344CB8AC3E}">
        <p14:creationId xmlns:p14="http://schemas.microsoft.com/office/powerpoint/2010/main" val="3711078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26</a:t>
            </a:fld>
            <a:endParaRPr lang="fr-FR"/>
          </a:p>
        </p:txBody>
      </p:sp>
    </p:spTree>
    <p:extLst>
      <p:ext uri="{BB962C8B-B14F-4D97-AF65-F5344CB8AC3E}">
        <p14:creationId xmlns:p14="http://schemas.microsoft.com/office/powerpoint/2010/main" val="2365357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27</a:t>
            </a:fld>
            <a:endParaRPr lang="fr-FR"/>
          </a:p>
        </p:txBody>
      </p:sp>
    </p:spTree>
    <p:extLst>
      <p:ext uri="{BB962C8B-B14F-4D97-AF65-F5344CB8AC3E}">
        <p14:creationId xmlns:p14="http://schemas.microsoft.com/office/powerpoint/2010/main" val="2059861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Ton chat et ton chien noirs sont adorables. Leurs poils sombres ressortent constamment parmi les autres animaux.</a:t>
            </a:r>
          </a:p>
          <a:p>
            <a:endParaRPr lang="fr-FR" sz="1200" dirty="0">
              <a:solidFill>
                <a:schemeClr val="tx1"/>
              </a:solidFill>
              <a:latin typeface="+mn-lt"/>
            </a:endParaRPr>
          </a:p>
          <a:p>
            <a:r>
              <a:rPr lang="fr-FR" sz="1200" dirty="0">
                <a:solidFill>
                  <a:schemeClr val="tx1"/>
                </a:solidFill>
                <a:effectLst/>
                <a:latin typeface="+mn-lt"/>
                <a:ea typeface="Times New Roman" panose="02020603050405020304" pitchFamily="18" charset="0"/>
              </a:rPr>
              <a:t>Points à traiter à privilégier :</a:t>
            </a:r>
          </a:p>
          <a:p>
            <a:r>
              <a:rPr lang="fr-FR" sz="1200" dirty="0">
                <a:solidFill>
                  <a:schemeClr val="tx1"/>
                </a:solidFill>
                <a:effectLst/>
                <a:latin typeface="+mn-lt"/>
                <a:ea typeface="Times New Roman" panose="02020603050405020304" pitchFamily="18" charset="0"/>
              </a:rPr>
              <a:t>- accord dans le GN (D/N/A, D/A/N, N+N/A)</a:t>
            </a:r>
          </a:p>
          <a:p>
            <a:r>
              <a:rPr lang="fr-FR" sz="1200" dirty="0">
                <a:solidFill>
                  <a:schemeClr val="tx1"/>
                </a:solidFill>
                <a:effectLst/>
                <a:latin typeface="+mn-lt"/>
                <a:ea typeface="Times New Roman" panose="02020603050405020304" pitchFamily="18" charset="0"/>
              </a:rPr>
              <a:t>- accord de l’adjectif attribut</a:t>
            </a:r>
          </a:p>
          <a:p>
            <a:r>
              <a:rPr lang="fr-FR" sz="1200" dirty="0">
                <a:solidFill>
                  <a:schemeClr val="tx1"/>
                </a:solidFill>
                <a:effectLst/>
                <a:latin typeface="+mn-lt"/>
                <a:ea typeface="Times New Roman" panose="02020603050405020304" pitchFamily="18" charset="0"/>
              </a:rPr>
              <a:t>- accord S/V</a:t>
            </a:r>
          </a:p>
          <a:p>
            <a:r>
              <a:rPr lang="fr-FR" sz="1200" dirty="0">
                <a:solidFill>
                  <a:schemeClr val="tx1"/>
                </a:solidFill>
                <a:effectLst/>
                <a:latin typeface="+mn-lt"/>
                <a:ea typeface="Times New Roman" panose="02020603050405020304" pitchFamily="18" charset="0"/>
              </a:rPr>
              <a:t>- déterminant </a:t>
            </a:r>
            <a:r>
              <a:rPr lang="fr-FR" sz="1200" i="1" dirty="0">
                <a:solidFill>
                  <a:schemeClr val="tx1"/>
                </a:solidFill>
                <a:effectLst/>
                <a:latin typeface="+mn-lt"/>
                <a:ea typeface="Times New Roman" panose="02020603050405020304" pitchFamily="18" charset="0"/>
              </a:rPr>
              <a:t>leur</a:t>
            </a:r>
            <a:endParaRPr lang="fr-FR" sz="1200" dirty="0">
              <a:solidFill>
                <a:schemeClr val="tx1"/>
              </a:solidFill>
              <a:effectLst/>
              <a:latin typeface="+mn-lt"/>
              <a:ea typeface="Times New Roman" panose="02020603050405020304" pitchFamily="18" charset="0"/>
            </a:endParaRPr>
          </a:p>
          <a:p>
            <a:r>
              <a:rPr lang="fr-FR" sz="1200" dirty="0">
                <a:solidFill>
                  <a:schemeClr val="tx1"/>
                </a:solidFill>
                <a:effectLst/>
                <a:latin typeface="+mn-lt"/>
                <a:ea typeface="Times New Roman" panose="02020603050405020304" pitchFamily="18" charset="0"/>
              </a:rPr>
              <a:t>- orthographe des adverbes en </a:t>
            </a:r>
            <a:r>
              <a:rPr lang="fr-FR" sz="1200" i="1" dirty="0">
                <a:solidFill>
                  <a:schemeClr val="tx1"/>
                </a:solidFill>
                <a:effectLst/>
                <a:latin typeface="+mn-lt"/>
                <a:ea typeface="Times New Roman" panose="02020603050405020304" pitchFamily="18" charset="0"/>
              </a:rPr>
              <a:t>-ment</a:t>
            </a:r>
            <a:endParaRPr lang="fr-FR" sz="1200" dirty="0">
              <a:solidFill>
                <a:schemeClr val="tx1"/>
              </a:solidFill>
              <a:effectLst/>
              <a:latin typeface="+mn-lt"/>
              <a:ea typeface="Times New Roman" panose="02020603050405020304" pitchFamily="18" charset="0"/>
            </a:endParaRPr>
          </a:p>
          <a:p>
            <a:r>
              <a:rPr lang="fr-FR" sz="1200" i="1" dirty="0">
                <a:solidFill>
                  <a:schemeClr val="tx1"/>
                </a:solidFill>
                <a:effectLst/>
                <a:latin typeface="+mn-lt"/>
                <a:ea typeface="Times New Roman" panose="02020603050405020304" pitchFamily="18" charset="0"/>
              </a:rPr>
              <a:t>- et</a:t>
            </a:r>
            <a:endParaRPr lang="fr-FR" sz="1200" dirty="0">
              <a:solidFill>
                <a:schemeClr val="tx1"/>
              </a:solidFill>
              <a:effectLst/>
              <a:latin typeface="+mn-lt"/>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0FBAA38-9D9E-8C49-82A5-CAB694A48CFF}" type="slidenum">
              <a:rPr lang="fr-FR" smtClean="0"/>
              <a:t>28</a:t>
            </a:fld>
            <a:endParaRPr lang="fr-FR"/>
          </a:p>
        </p:txBody>
      </p:sp>
    </p:spTree>
    <p:extLst>
      <p:ext uri="{BB962C8B-B14F-4D97-AF65-F5344CB8AC3E}">
        <p14:creationId xmlns:p14="http://schemas.microsoft.com/office/powerpoint/2010/main" val="16294602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7D0B2-16C7-AA1D-25E1-0DFCB239E7B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F36FC7-526C-C592-580A-6DC8175E588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52D2478-E249-39FB-F1DF-280A9BF0690D}"/>
              </a:ext>
            </a:extLst>
          </p:cNvPr>
          <p:cNvSpPr>
            <a:spLocks noGrp="1"/>
          </p:cNvSpPr>
          <p:nvPr>
            <p:ph type="body" idx="1"/>
          </p:nvPr>
        </p:nvSpPr>
        <p:spPr/>
        <p:txBody>
          <a:bodyPr/>
          <a:lstStyle/>
          <a:p>
            <a:r>
              <a:rPr lang="fr-FR" sz="1200" dirty="0">
                <a:solidFill>
                  <a:schemeClr val="tx1"/>
                </a:solidFill>
                <a:effectLst/>
                <a:latin typeface="+mn-lt"/>
                <a:ea typeface="Times New Roman" panose="02020603050405020304" pitchFamily="18" charset="0"/>
              </a:rPr>
              <a:t>Points à traiter à privilégier :</a:t>
            </a:r>
          </a:p>
          <a:p>
            <a:r>
              <a:rPr lang="fr-FR" sz="1200" dirty="0">
                <a:solidFill>
                  <a:schemeClr val="tx1"/>
                </a:solidFill>
                <a:effectLst/>
                <a:latin typeface="+mn-lt"/>
                <a:ea typeface="Times New Roman" panose="02020603050405020304" pitchFamily="18" charset="0"/>
              </a:rPr>
              <a:t>- accord dans le GN (D/N/A, D/A/N, N+N/A)</a:t>
            </a:r>
          </a:p>
          <a:p>
            <a:r>
              <a:rPr lang="fr-FR" sz="1200" dirty="0">
                <a:solidFill>
                  <a:schemeClr val="tx1"/>
                </a:solidFill>
                <a:effectLst/>
                <a:latin typeface="+mn-lt"/>
                <a:ea typeface="Times New Roman" panose="02020603050405020304" pitchFamily="18" charset="0"/>
              </a:rPr>
              <a:t>- accord de l’adjectif attribut</a:t>
            </a:r>
          </a:p>
          <a:p>
            <a:r>
              <a:rPr lang="fr-FR" sz="1200" dirty="0">
                <a:solidFill>
                  <a:schemeClr val="tx1"/>
                </a:solidFill>
                <a:effectLst/>
                <a:latin typeface="+mn-lt"/>
                <a:ea typeface="Times New Roman" panose="02020603050405020304" pitchFamily="18" charset="0"/>
              </a:rPr>
              <a:t>- accord S/V</a:t>
            </a:r>
          </a:p>
          <a:p>
            <a:r>
              <a:rPr lang="fr-FR" sz="1200" dirty="0">
                <a:solidFill>
                  <a:schemeClr val="tx1"/>
                </a:solidFill>
                <a:effectLst/>
                <a:latin typeface="+mn-lt"/>
                <a:ea typeface="Times New Roman" panose="02020603050405020304" pitchFamily="18" charset="0"/>
              </a:rPr>
              <a:t>- déterminant </a:t>
            </a:r>
            <a:r>
              <a:rPr lang="fr-FR" sz="1200" i="1" dirty="0">
                <a:solidFill>
                  <a:schemeClr val="tx1"/>
                </a:solidFill>
                <a:effectLst/>
                <a:latin typeface="+mn-lt"/>
                <a:ea typeface="Times New Roman" panose="02020603050405020304" pitchFamily="18" charset="0"/>
              </a:rPr>
              <a:t>leur</a:t>
            </a:r>
            <a:endParaRPr lang="fr-FR" sz="1200" dirty="0">
              <a:solidFill>
                <a:schemeClr val="tx1"/>
              </a:solidFill>
              <a:effectLst/>
              <a:latin typeface="+mn-lt"/>
              <a:ea typeface="Times New Roman" panose="02020603050405020304" pitchFamily="18" charset="0"/>
            </a:endParaRPr>
          </a:p>
          <a:p>
            <a:r>
              <a:rPr lang="fr-FR" sz="1200" dirty="0">
                <a:solidFill>
                  <a:schemeClr val="tx1"/>
                </a:solidFill>
                <a:effectLst/>
                <a:latin typeface="+mn-lt"/>
                <a:ea typeface="Times New Roman" panose="02020603050405020304" pitchFamily="18" charset="0"/>
              </a:rPr>
              <a:t>- orthographe des adverbes en </a:t>
            </a:r>
            <a:r>
              <a:rPr lang="fr-FR" sz="1200" i="1" dirty="0">
                <a:solidFill>
                  <a:schemeClr val="tx1"/>
                </a:solidFill>
                <a:effectLst/>
                <a:latin typeface="+mn-lt"/>
                <a:ea typeface="Times New Roman" panose="02020603050405020304" pitchFamily="18" charset="0"/>
              </a:rPr>
              <a:t>-ment</a:t>
            </a:r>
            <a:endParaRPr lang="fr-FR" sz="1200" dirty="0">
              <a:solidFill>
                <a:schemeClr val="tx1"/>
              </a:solidFill>
              <a:effectLst/>
              <a:latin typeface="+mn-lt"/>
              <a:ea typeface="Times New Roman" panose="02020603050405020304" pitchFamily="18" charset="0"/>
            </a:endParaRPr>
          </a:p>
          <a:p>
            <a:r>
              <a:rPr lang="fr-FR" sz="1200" i="1" dirty="0">
                <a:solidFill>
                  <a:schemeClr val="tx1"/>
                </a:solidFill>
                <a:effectLst/>
                <a:latin typeface="+mn-lt"/>
                <a:ea typeface="Times New Roman" panose="02020603050405020304" pitchFamily="18" charset="0"/>
              </a:rPr>
              <a:t>- et</a:t>
            </a:r>
            <a:endParaRPr lang="fr-FR" sz="1200" dirty="0">
              <a:solidFill>
                <a:schemeClr val="tx1"/>
              </a:solidFill>
              <a:effectLst/>
              <a:latin typeface="+mn-lt"/>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09A25DB8-0FB1-1F09-3B13-0A48665CDF20}"/>
              </a:ext>
            </a:extLst>
          </p:cNvPr>
          <p:cNvSpPr>
            <a:spLocks noGrp="1"/>
          </p:cNvSpPr>
          <p:nvPr>
            <p:ph type="sldNum" sz="quarter" idx="5"/>
          </p:nvPr>
        </p:nvSpPr>
        <p:spPr/>
        <p:txBody>
          <a:bodyPr/>
          <a:lstStyle/>
          <a:p>
            <a:fld id="{70FBAA38-9D9E-8C49-82A5-CAB694A48CFF}" type="slidenum">
              <a:rPr lang="fr-FR" smtClean="0"/>
              <a:t>29</a:t>
            </a:fld>
            <a:endParaRPr lang="fr-FR"/>
          </a:p>
        </p:txBody>
      </p:sp>
    </p:spTree>
    <p:extLst>
      <p:ext uri="{BB962C8B-B14F-4D97-AF65-F5344CB8AC3E}">
        <p14:creationId xmlns:p14="http://schemas.microsoft.com/office/powerpoint/2010/main" val="827502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EFF6F2-2FED-24C6-05B1-0ECF41AA9F7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17072A5-13D2-3A42-226D-9E5896D322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3FC11BE-2CD7-E9F6-176F-D248E885FADE}"/>
              </a:ext>
            </a:extLst>
          </p:cNvPr>
          <p:cNvSpPr>
            <a:spLocks noGrp="1"/>
          </p:cNvSpPr>
          <p:nvPr>
            <p:ph type="dt" sz="half" idx="10"/>
          </p:nvPr>
        </p:nvSpPr>
        <p:spPr/>
        <p:txBody>
          <a:bodyPr/>
          <a:lstStyle/>
          <a:p>
            <a:fld id="{D8CC8D95-5960-1E41-987D-D9BB6896DFFE}" type="datetimeFigureOut">
              <a:rPr lang="fr-FR" smtClean="0"/>
              <a:t>20/08/2025</a:t>
            </a:fld>
            <a:endParaRPr lang="fr-FR"/>
          </a:p>
        </p:txBody>
      </p:sp>
      <p:sp>
        <p:nvSpPr>
          <p:cNvPr id="5" name="Espace réservé du pied de page 4">
            <a:extLst>
              <a:ext uri="{FF2B5EF4-FFF2-40B4-BE49-F238E27FC236}">
                <a16:creationId xmlns:a16="http://schemas.microsoft.com/office/drawing/2014/main" id="{8BA31275-FCAF-27DC-019F-4DAAD1CB4CD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413049E-6271-DF6A-F69B-22B2D5382F5F}"/>
              </a:ext>
            </a:extLst>
          </p:cNvPr>
          <p:cNvSpPr>
            <a:spLocks noGrp="1"/>
          </p:cNvSpPr>
          <p:nvPr>
            <p:ph type="sldNum" sz="quarter" idx="12"/>
          </p:nvPr>
        </p:nvSpPr>
        <p:spPr/>
        <p:txBody>
          <a:bodyPr/>
          <a:lstStyle/>
          <a:p>
            <a:fld id="{D9BDCD3D-618B-844C-B58D-26F545458AD8}" type="slidenum">
              <a:rPr lang="fr-FR" smtClean="0"/>
              <a:t>‹N°›</a:t>
            </a:fld>
            <a:endParaRPr lang="fr-FR"/>
          </a:p>
        </p:txBody>
      </p:sp>
    </p:spTree>
    <p:extLst>
      <p:ext uri="{BB962C8B-B14F-4D97-AF65-F5344CB8AC3E}">
        <p14:creationId xmlns:p14="http://schemas.microsoft.com/office/powerpoint/2010/main" val="1733276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0AE11-F028-B6A1-5ED3-66B58C7ED74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F54EE5A-90D8-349D-F484-2CAD7B4983C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1C666C-C8C2-0BE1-86DD-50CD327B3805}"/>
              </a:ext>
            </a:extLst>
          </p:cNvPr>
          <p:cNvSpPr>
            <a:spLocks noGrp="1"/>
          </p:cNvSpPr>
          <p:nvPr>
            <p:ph type="dt" sz="half" idx="10"/>
          </p:nvPr>
        </p:nvSpPr>
        <p:spPr/>
        <p:txBody>
          <a:bodyPr/>
          <a:lstStyle/>
          <a:p>
            <a:fld id="{D8CC8D95-5960-1E41-987D-D9BB6896DFFE}" type="datetimeFigureOut">
              <a:rPr lang="fr-FR" smtClean="0"/>
              <a:t>20/08/2025</a:t>
            </a:fld>
            <a:endParaRPr lang="fr-FR"/>
          </a:p>
        </p:txBody>
      </p:sp>
      <p:sp>
        <p:nvSpPr>
          <p:cNvPr id="5" name="Espace réservé du pied de page 4">
            <a:extLst>
              <a:ext uri="{FF2B5EF4-FFF2-40B4-BE49-F238E27FC236}">
                <a16:creationId xmlns:a16="http://schemas.microsoft.com/office/drawing/2014/main" id="{F7EBB8EA-EC66-D7B1-4F07-14256C58F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3417D5D-9A9B-CCA6-739F-2AA874A3616B}"/>
              </a:ext>
            </a:extLst>
          </p:cNvPr>
          <p:cNvSpPr>
            <a:spLocks noGrp="1"/>
          </p:cNvSpPr>
          <p:nvPr>
            <p:ph type="sldNum" sz="quarter" idx="12"/>
          </p:nvPr>
        </p:nvSpPr>
        <p:spPr/>
        <p:txBody>
          <a:bodyPr/>
          <a:lstStyle/>
          <a:p>
            <a:fld id="{D9BDCD3D-618B-844C-B58D-26F545458AD8}" type="slidenum">
              <a:rPr lang="fr-FR" smtClean="0"/>
              <a:t>‹N°›</a:t>
            </a:fld>
            <a:endParaRPr lang="fr-FR"/>
          </a:p>
        </p:txBody>
      </p:sp>
    </p:spTree>
    <p:extLst>
      <p:ext uri="{BB962C8B-B14F-4D97-AF65-F5344CB8AC3E}">
        <p14:creationId xmlns:p14="http://schemas.microsoft.com/office/powerpoint/2010/main" val="1350467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012003-E861-B769-A2BF-B5756AEA2B9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94A933A-997D-3550-0819-0191E6FC68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7AB53EA-E1E3-B0F8-CFF4-1DF10DCCB680}"/>
              </a:ext>
            </a:extLst>
          </p:cNvPr>
          <p:cNvSpPr>
            <a:spLocks noGrp="1"/>
          </p:cNvSpPr>
          <p:nvPr>
            <p:ph type="dt" sz="half" idx="10"/>
          </p:nvPr>
        </p:nvSpPr>
        <p:spPr/>
        <p:txBody>
          <a:bodyPr/>
          <a:lstStyle/>
          <a:p>
            <a:fld id="{D8CC8D95-5960-1E41-987D-D9BB6896DFFE}" type="datetimeFigureOut">
              <a:rPr lang="fr-FR" smtClean="0"/>
              <a:t>20/08/2025</a:t>
            </a:fld>
            <a:endParaRPr lang="fr-FR"/>
          </a:p>
        </p:txBody>
      </p:sp>
      <p:sp>
        <p:nvSpPr>
          <p:cNvPr id="5" name="Espace réservé du pied de page 4">
            <a:extLst>
              <a:ext uri="{FF2B5EF4-FFF2-40B4-BE49-F238E27FC236}">
                <a16:creationId xmlns:a16="http://schemas.microsoft.com/office/drawing/2014/main" id="{F78B8FDE-5D7C-B3D7-DB31-AEB2C26BD7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3722BFF-2B07-C9BC-B407-B1D5EE079960}"/>
              </a:ext>
            </a:extLst>
          </p:cNvPr>
          <p:cNvSpPr>
            <a:spLocks noGrp="1"/>
          </p:cNvSpPr>
          <p:nvPr>
            <p:ph type="sldNum" sz="quarter" idx="12"/>
          </p:nvPr>
        </p:nvSpPr>
        <p:spPr/>
        <p:txBody>
          <a:bodyPr/>
          <a:lstStyle/>
          <a:p>
            <a:fld id="{D9BDCD3D-618B-844C-B58D-26F545458AD8}" type="slidenum">
              <a:rPr lang="fr-FR" smtClean="0"/>
              <a:t>‹N°›</a:t>
            </a:fld>
            <a:endParaRPr lang="fr-FR"/>
          </a:p>
        </p:txBody>
      </p:sp>
    </p:spTree>
    <p:extLst>
      <p:ext uri="{BB962C8B-B14F-4D97-AF65-F5344CB8AC3E}">
        <p14:creationId xmlns:p14="http://schemas.microsoft.com/office/powerpoint/2010/main" val="1039617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664ACA-DB92-20A7-F2C5-332EAA7E04C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57C02E3-C2D2-3F41-35C0-2379199CEB2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E4506F6-5461-2E63-6A17-D99F7B501F7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3D1572-DA28-4C79-1992-72A670B7BA33}"/>
              </a:ext>
            </a:extLst>
          </p:cNvPr>
          <p:cNvSpPr>
            <a:spLocks noGrp="1"/>
          </p:cNvSpPr>
          <p:nvPr>
            <p:ph type="dt" sz="half" idx="10"/>
          </p:nvPr>
        </p:nvSpPr>
        <p:spPr/>
        <p:txBody>
          <a:bodyPr/>
          <a:lstStyle/>
          <a:p>
            <a:fld id="{D8CC8D95-5960-1E41-987D-D9BB6896DFFE}" type="datetimeFigureOut">
              <a:rPr lang="fr-FR" smtClean="0"/>
              <a:t>20/08/2025</a:t>
            </a:fld>
            <a:endParaRPr lang="fr-FR"/>
          </a:p>
        </p:txBody>
      </p:sp>
      <p:sp>
        <p:nvSpPr>
          <p:cNvPr id="6" name="Espace réservé du pied de page 5">
            <a:extLst>
              <a:ext uri="{FF2B5EF4-FFF2-40B4-BE49-F238E27FC236}">
                <a16:creationId xmlns:a16="http://schemas.microsoft.com/office/drawing/2014/main" id="{AC0ADC23-985C-8E41-447D-FD5DC5805D0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BEA77BF-9F54-C506-7C70-23CD0DA53782}"/>
              </a:ext>
            </a:extLst>
          </p:cNvPr>
          <p:cNvSpPr>
            <a:spLocks noGrp="1"/>
          </p:cNvSpPr>
          <p:nvPr>
            <p:ph type="sldNum" sz="quarter" idx="12"/>
          </p:nvPr>
        </p:nvSpPr>
        <p:spPr/>
        <p:txBody>
          <a:bodyPr/>
          <a:lstStyle/>
          <a:p>
            <a:fld id="{D9BDCD3D-618B-844C-B58D-26F545458AD8}" type="slidenum">
              <a:rPr lang="fr-FR" smtClean="0"/>
              <a:t>‹N°›</a:t>
            </a:fld>
            <a:endParaRPr lang="fr-FR"/>
          </a:p>
        </p:txBody>
      </p:sp>
    </p:spTree>
    <p:extLst>
      <p:ext uri="{BB962C8B-B14F-4D97-AF65-F5344CB8AC3E}">
        <p14:creationId xmlns:p14="http://schemas.microsoft.com/office/powerpoint/2010/main" val="1589846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F73B85-5DEA-88BB-9FDA-38E090B9F26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63F0653-BE41-EE39-7F07-C27E179347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F8303C2-AE89-CE68-E21D-3F3120C821F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8BDA0B3-9D22-3108-D1BF-EFDAF913EF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0EFBF64-D817-1AB4-647F-0C65438C4E6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6E2AAB5-4ECC-DD61-D26C-D283BB82D50D}"/>
              </a:ext>
            </a:extLst>
          </p:cNvPr>
          <p:cNvSpPr>
            <a:spLocks noGrp="1"/>
          </p:cNvSpPr>
          <p:nvPr>
            <p:ph type="dt" sz="half" idx="10"/>
          </p:nvPr>
        </p:nvSpPr>
        <p:spPr/>
        <p:txBody>
          <a:bodyPr/>
          <a:lstStyle/>
          <a:p>
            <a:fld id="{D8CC8D95-5960-1E41-987D-D9BB6896DFFE}" type="datetimeFigureOut">
              <a:rPr lang="fr-FR" smtClean="0"/>
              <a:t>20/08/2025</a:t>
            </a:fld>
            <a:endParaRPr lang="fr-FR"/>
          </a:p>
        </p:txBody>
      </p:sp>
      <p:sp>
        <p:nvSpPr>
          <p:cNvPr id="8" name="Espace réservé du pied de page 7">
            <a:extLst>
              <a:ext uri="{FF2B5EF4-FFF2-40B4-BE49-F238E27FC236}">
                <a16:creationId xmlns:a16="http://schemas.microsoft.com/office/drawing/2014/main" id="{D4276A61-8A03-AD5B-5E60-32C33B3C1DF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39702EA-479E-C9A0-663C-B9B3186DF2DC}"/>
              </a:ext>
            </a:extLst>
          </p:cNvPr>
          <p:cNvSpPr>
            <a:spLocks noGrp="1"/>
          </p:cNvSpPr>
          <p:nvPr>
            <p:ph type="sldNum" sz="quarter" idx="12"/>
          </p:nvPr>
        </p:nvSpPr>
        <p:spPr/>
        <p:txBody>
          <a:bodyPr/>
          <a:lstStyle/>
          <a:p>
            <a:fld id="{D9BDCD3D-618B-844C-B58D-26F545458AD8}" type="slidenum">
              <a:rPr lang="fr-FR" smtClean="0"/>
              <a:t>‹N°›</a:t>
            </a:fld>
            <a:endParaRPr lang="fr-FR"/>
          </a:p>
        </p:txBody>
      </p:sp>
    </p:spTree>
    <p:extLst>
      <p:ext uri="{BB962C8B-B14F-4D97-AF65-F5344CB8AC3E}">
        <p14:creationId xmlns:p14="http://schemas.microsoft.com/office/powerpoint/2010/main" val="2723751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856383-C7D4-F09D-58CF-6687BA9DBDC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88A5A68-5568-7318-5073-8E0C6B63A9E9}"/>
              </a:ext>
            </a:extLst>
          </p:cNvPr>
          <p:cNvSpPr>
            <a:spLocks noGrp="1"/>
          </p:cNvSpPr>
          <p:nvPr>
            <p:ph type="dt" sz="half" idx="10"/>
          </p:nvPr>
        </p:nvSpPr>
        <p:spPr/>
        <p:txBody>
          <a:bodyPr/>
          <a:lstStyle/>
          <a:p>
            <a:fld id="{D8CC8D95-5960-1E41-987D-D9BB6896DFFE}" type="datetimeFigureOut">
              <a:rPr lang="fr-FR" smtClean="0"/>
              <a:t>20/08/2025</a:t>
            </a:fld>
            <a:endParaRPr lang="fr-FR"/>
          </a:p>
        </p:txBody>
      </p:sp>
      <p:sp>
        <p:nvSpPr>
          <p:cNvPr id="4" name="Espace réservé du pied de page 3">
            <a:extLst>
              <a:ext uri="{FF2B5EF4-FFF2-40B4-BE49-F238E27FC236}">
                <a16:creationId xmlns:a16="http://schemas.microsoft.com/office/drawing/2014/main" id="{25F736A3-3DDD-11DB-A3EC-019B62BC53B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B47B468-D77E-1722-219E-D6E492EA2673}"/>
              </a:ext>
            </a:extLst>
          </p:cNvPr>
          <p:cNvSpPr>
            <a:spLocks noGrp="1"/>
          </p:cNvSpPr>
          <p:nvPr>
            <p:ph type="sldNum" sz="quarter" idx="12"/>
          </p:nvPr>
        </p:nvSpPr>
        <p:spPr/>
        <p:txBody>
          <a:bodyPr/>
          <a:lstStyle/>
          <a:p>
            <a:fld id="{D9BDCD3D-618B-844C-B58D-26F545458AD8}" type="slidenum">
              <a:rPr lang="fr-FR" smtClean="0"/>
              <a:t>‹N°›</a:t>
            </a:fld>
            <a:endParaRPr lang="fr-FR"/>
          </a:p>
        </p:txBody>
      </p:sp>
    </p:spTree>
    <p:extLst>
      <p:ext uri="{BB962C8B-B14F-4D97-AF65-F5344CB8AC3E}">
        <p14:creationId xmlns:p14="http://schemas.microsoft.com/office/powerpoint/2010/main" val="848718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128BFA2-EF62-7CA7-FCBD-3528A825C58D}"/>
              </a:ext>
            </a:extLst>
          </p:cNvPr>
          <p:cNvSpPr>
            <a:spLocks noGrp="1"/>
          </p:cNvSpPr>
          <p:nvPr>
            <p:ph type="dt" sz="half" idx="10"/>
          </p:nvPr>
        </p:nvSpPr>
        <p:spPr/>
        <p:txBody>
          <a:bodyPr/>
          <a:lstStyle/>
          <a:p>
            <a:fld id="{D8CC8D95-5960-1E41-987D-D9BB6896DFFE}" type="datetimeFigureOut">
              <a:rPr lang="fr-FR" smtClean="0"/>
              <a:t>20/08/2025</a:t>
            </a:fld>
            <a:endParaRPr lang="fr-FR"/>
          </a:p>
        </p:txBody>
      </p:sp>
      <p:sp>
        <p:nvSpPr>
          <p:cNvPr id="3" name="Espace réservé du pied de page 2">
            <a:extLst>
              <a:ext uri="{FF2B5EF4-FFF2-40B4-BE49-F238E27FC236}">
                <a16:creationId xmlns:a16="http://schemas.microsoft.com/office/drawing/2014/main" id="{ACEC7A69-B7F1-04FA-114A-0165F194265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D576709-3696-D9C3-D14C-8D30E54DD491}"/>
              </a:ext>
            </a:extLst>
          </p:cNvPr>
          <p:cNvSpPr>
            <a:spLocks noGrp="1"/>
          </p:cNvSpPr>
          <p:nvPr>
            <p:ph type="sldNum" sz="quarter" idx="12"/>
          </p:nvPr>
        </p:nvSpPr>
        <p:spPr/>
        <p:txBody>
          <a:bodyPr/>
          <a:lstStyle/>
          <a:p>
            <a:fld id="{D9BDCD3D-618B-844C-B58D-26F545458AD8}" type="slidenum">
              <a:rPr lang="fr-FR" smtClean="0"/>
              <a:t>‹N°›</a:t>
            </a:fld>
            <a:endParaRPr lang="fr-FR"/>
          </a:p>
        </p:txBody>
      </p:sp>
    </p:spTree>
    <p:extLst>
      <p:ext uri="{BB962C8B-B14F-4D97-AF65-F5344CB8AC3E}">
        <p14:creationId xmlns:p14="http://schemas.microsoft.com/office/powerpoint/2010/main" val="1821055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636A42-F243-4DEA-5750-B65E36F5B7A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B7559FD-F795-BB4C-DEDE-1ECD0CBA01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A0E3208-6B12-4FAA-195C-1EF6ED2968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203851-E07B-C14C-E3C2-B985DAE49FA1}"/>
              </a:ext>
            </a:extLst>
          </p:cNvPr>
          <p:cNvSpPr>
            <a:spLocks noGrp="1"/>
          </p:cNvSpPr>
          <p:nvPr>
            <p:ph type="dt" sz="half" idx="10"/>
          </p:nvPr>
        </p:nvSpPr>
        <p:spPr/>
        <p:txBody>
          <a:bodyPr/>
          <a:lstStyle/>
          <a:p>
            <a:fld id="{D8CC8D95-5960-1E41-987D-D9BB6896DFFE}" type="datetimeFigureOut">
              <a:rPr lang="fr-FR" smtClean="0"/>
              <a:t>20/08/2025</a:t>
            </a:fld>
            <a:endParaRPr lang="fr-FR"/>
          </a:p>
        </p:txBody>
      </p:sp>
      <p:sp>
        <p:nvSpPr>
          <p:cNvPr id="6" name="Espace réservé du pied de page 5">
            <a:extLst>
              <a:ext uri="{FF2B5EF4-FFF2-40B4-BE49-F238E27FC236}">
                <a16:creationId xmlns:a16="http://schemas.microsoft.com/office/drawing/2014/main" id="{5CF16325-2427-3CDB-C4E8-741994523B5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5E20872-0C1D-D56A-C646-7C44A98E7F00}"/>
              </a:ext>
            </a:extLst>
          </p:cNvPr>
          <p:cNvSpPr>
            <a:spLocks noGrp="1"/>
          </p:cNvSpPr>
          <p:nvPr>
            <p:ph type="sldNum" sz="quarter" idx="12"/>
          </p:nvPr>
        </p:nvSpPr>
        <p:spPr/>
        <p:txBody>
          <a:bodyPr/>
          <a:lstStyle/>
          <a:p>
            <a:fld id="{D9BDCD3D-618B-844C-B58D-26F545458AD8}" type="slidenum">
              <a:rPr lang="fr-FR" smtClean="0"/>
              <a:t>‹N°›</a:t>
            </a:fld>
            <a:endParaRPr lang="fr-FR"/>
          </a:p>
        </p:txBody>
      </p:sp>
    </p:spTree>
    <p:extLst>
      <p:ext uri="{BB962C8B-B14F-4D97-AF65-F5344CB8AC3E}">
        <p14:creationId xmlns:p14="http://schemas.microsoft.com/office/powerpoint/2010/main" val="954662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F3F69-EDD4-FB0C-58B9-4E9883E9B38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66E154A-27C9-46A7-5E7D-62E20ECDF6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E6687A3-1E24-B65A-FD54-D0BA8C243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239BCBC-6C43-2F46-40D4-5109F5A3FFD0}"/>
              </a:ext>
            </a:extLst>
          </p:cNvPr>
          <p:cNvSpPr>
            <a:spLocks noGrp="1"/>
          </p:cNvSpPr>
          <p:nvPr>
            <p:ph type="dt" sz="half" idx="10"/>
          </p:nvPr>
        </p:nvSpPr>
        <p:spPr/>
        <p:txBody>
          <a:bodyPr/>
          <a:lstStyle/>
          <a:p>
            <a:fld id="{D8CC8D95-5960-1E41-987D-D9BB6896DFFE}" type="datetimeFigureOut">
              <a:rPr lang="fr-FR" smtClean="0"/>
              <a:t>20/08/2025</a:t>
            </a:fld>
            <a:endParaRPr lang="fr-FR"/>
          </a:p>
        </p:txBody>
      </p:sp>
      <p:sp>
        <p:nvSpPr>
          <p:cNvPr id="6" name="Espace réservé du pied de page 5">
            <a:extLst>
              <a:ext uri="{FF2B5EF4-FFF2-40B4-BE49-F238E27FC236}">
                <a16:creationId xmlns:a16="http://schemas.microsoft.com/office/drawing/2014/main" id="{D5EBFFE2-74CE-64D0-ACCD-52F9D02355B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EE248A1-E2C4-1317-87BD-01117514DCF2}"/>
              </a:ext>
            </a:extLst>
          </p:cNvPr>
          <p:cNvSpPr>
            <a:spLocks noGrp="1"/>
          </p:cNvSpPr>
          <p:nvPr>
            <p:ph type="sldNum" sz="quarter" idx="12"/>
          </p:nvPr>
        </p:nvSpPr>
        <p:spPr/>
        <p:txBody>
          <a:bodyPr/>
          <a:lstStyle/>
          <a:p>
            <a:fld id="{D9BDCD3D-618B-844C-B58D-26F545458AD8}" type="slidenum">
              <a:rPr lang="fr-FR" smtClean="0"/>
              <a:t>‹N°›</a:t>
            </a:fld>
            <a:endParaRPr lang="fr-FR"/>
          </a:p>
        </p:txBody>
      </p:sp>
    </p:spTree>
    <p:extLst>
      <p:ext uri="{BB962C8B-B14F-4D97-AF65-F5344CB8AC3E}">
        <p14:creationId xmlns:p14="http://schemas.microsoft.com/office/powerpoint/2010/main" val="3816153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1905BA-EDD1-2C78-D00A-5FA6F8898D5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5B9C2F3-566E-F3BB-B479-6A38015E895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2FC4D4-4B4B-6BBD-0B55-12A884F69827}"/>
              </a:ext>
            </a:extLst>
          </p:cNvPr>
          <p:cNvSpPr>
            <a:spLocks noGrp="1"/>
          </p:cNvSpPr>
          <p:nvPr>
            <p:ph type="dt" sz="half" idx="10"/>
          </p:nvPr>
        </p:nvSpPr>
        <p:spPr/>
        <p:txBody>
          <a:bodyPr/>
          <a:lstStyle/>
          <a:p>
            <a:fld id="{D8CC8D95-5960-1E41-987D-D9BB6896DFFE}" type="datetimeFigureOut">
              <a:rPr lang="fr-FR" smtClean="0"/>
              <a:t>20/08/2025</a:t>
            </a:fld>
            <a:endParaRPr lang="fr-FR"/>
          </a:p>
        </p:txBody>
      </p:sp>
      <p:sp>
        <p:nvSpPr>
          <p:cNvPr id="5" name="Espace réservé du pied de page 4">
            <a:extLst>
              <a:ext uri="{FF2B5EF4-FFF2-40B4-BE49-F238E27FC236}">
                <a16:creationId xmlns:a16="http://schemas.microsoft.com/office/drawing/2014/main" id="{2BDB88B6-15F1-7E80-BD97-7A3210D050C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759AECE-08BF-DD49-0EF8-B698E7F94E70}"/>
              </a:ext>
            </a:extLst>
          </p:cNvPr>
          <p:cNvSpPr>
            <a:spLocks noGrp="1"/>
          </p:cNvSpPr>
          <p:nvPr>
            <p:ph type="sldNum" sz="quarter" idx="12"/>
          </p:nvPr>
        </p:nvSpPr>
        <p:spPr/>
        <p:txBody>
          <a:bodyPr/>
          <a:lstStyle/>
          <a:p>
            <a:fld id="{D9BDCD3D-618B-844C-B58D-26F545458AD8}" type="slidenum">
              <a:rPr lang="fr-FR" smtClean="0"/>
              <a:t>‹N°›</a:t>
            </a:fld>
            <a:endParaRPr lang="fr-FR"/>
          </a:p>
        </p:txBody>
      </p:sp>
    </p:spTree>
    <p:extLst>
      <p:ext uri="{BB962C8B-B14F-4D97-AF65-F5344CB8AC3E}">
        <p14:creationId xmlns:p14="http://schemas.microsoft.com/office/powerpoint/2010/main" val="813196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780E378-AA04-5A3D-355E-071E244C8BE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7E89C68-9D16-388F-C692-DE81488828B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7B1E012-0567-C7AB-B288-3646CF5D30F7}"/>
              </a:ext>
            </a:extLst>
          </p:cNvPr>
          <p:cNvSpPr>
            <a:spLocks noGrp="1"/>
          </p:cNvSpPr>
          <p:nvPr>
            <p:ph type="dt" sz="half" idx="10"/>
          </p:nvPr>
        </p:nvSpPr>
        <p:spPr/>
        <p:txBody>
          <a:bodyPr/>
          <a:lstStyle/>
          <a:p>
            <a:fld id="{D8CC8D95-5960-1E41-987D-D9BB6896DFFE}" type="datetimeFigureOut">
              <a:rPr lang="fr-FR" smtClean="0"/>
              <a:t>20/08/2025</a:t>
            </a:fld>
            <a:endParaRPr lang="fr-FR"/>
          </a:p>
        </p:txBody>
      </p:sp>
      <p:sp>
        <p:nvSpPr>
          <p:cNvPr id="5" name="Espace réservé du pied de page 4">
            <a:extLst>
              <a:ext uri="{FF2B5EF4-FFF2-40B4-BE49-F238E27FC236}">
                <a16:creationId xmlns:a16="http://schemas.microsoft.com/office/drawing/2014/main" id="{B2EC7615-3BAB-64FF-91C1-37E5997F59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CF42810-2A06-74EA-BC18-8A87632B28AA}"/>
              </a:ext>
            </a:extLst>
          </p:cNvPr>
          <p:cNvSpPr>
            <a:spLocks noGrp="1"/>
          </p:cNvSpPr>
          <p:nvPr>
            <p:ph type="sldNum" sz="quarter" idx="12"/>
          </p:nvPr>
        </p:nvSpPr>
        <p:spPr/>
        <p:txBody>
          <a:bodyPr/>
          <a:lstStyle/>
          <a:p>
            <a:fld id="{D9BDCD3D-618B-844C-B58D-26F545458AD8}" type="slidenum">
              <a:rPr lang="fr-FR" smtClean="0"/>
              <a:t>‹N°›</a:t>
            </a:fld>
            <a:endParaRPr lang="fr-FR"/>
          </a:p>
        </p:txBody>
      </p:sp>
    </p:spTree>
    <p:extLst>
      <p:ext uri="{BB962C8B-B14F-4D97-AF65-F5344CB8AC3E}">
        <p14:creationId xmlns:p14="http://schemas.microsoft.com/office/powerpoint/2010/main" val="2930615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79BAA91-7085-92B3-97B3-441DEEFD2C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7EA7CEA-22CE-1B4E-C7A4-EDBF74F717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593331-F53A-03D7-F2FE-1AACB4381F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CC8D95-5960-1E41-987D-D9BB6896DFFE}" type="datetimeFigureOut">
              <a:rPr lang="fr-FR" smtClean="0"/>
              <a:t>20/08/2025</a:t>
            </a:fld>
            <a:endParaRPr lang="fr-FR"/>
          </a:p>
        </p:txBody>
      </p:sp>
      <p:sp>
        <p:nvSpPr>
          <p:cNvPr id="5" name="Espace réservé du pied de page 4">
            <a:extLst>
              <a:ext uri="{FF2B5EF4-FFF2-40B4-BE49-F238E27FC236}">
                <a16:creationId xmlns:a16="http://schemas.microsoft.com/office/drawing/2014/main" id="{04CE053E-2FDA-53C3-DB7B-2A006E7FDA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B596741-975F-1354-1D63-2EC564C474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BDCD3D-618B-844C-B58D-26F545458AD8}" type="slidenum">
              <a:rPr lang="fr-FR" smtClean="0"/>
              <a:t>‹N°›</a:t>
            </a:fld>
            <a:endParaRPr lang="fr-FR"/>
          </a:p>
        </p:txBody>
      </p:sp>
    </p:spTree>
    <p:extLst>
      <p:ext uri="{BB962C8B-B14F-4D97-AF65-F5344CB8AC3E}">
        <p14:creationId xmlns:p14="http://schemas.microsoft.com/office/powerpoint/2010/main" val="1209232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https://cdn.pixabay.com/photo/2016/04/02/11/45/bangle-1302668_960_720.png" TargetMode="External"/><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https://cdn.pixabay.com/photo/2013/07/13/12/41/bird-160134__340.png" TargetMode="External"/><Relationship Id="rId17" Type="http://schemas.openxmlformats.org/officeDocument/2006/relationships/image" Target="../media/image9.png"/><Relationship Id="rId2" Type="http://schemas.openxmlformats.org/officeDocument/2006/relationships/notesSlide" Target="../notesSlides/notesSlide5.xml"/><Relationship Id="rId16" Type="http://schemas.openxmlformats.org/officeDocument/2006/relationships/image" Target="https://cdn.pixabay.com/photo/2016/03/31/22/50/chalice-1297234_960_720.png" TargetMode="External"/><Relationship Id="rId1" Type="http://schemas.openxmlformats.org/officeDocument/2006/relationships/slideLayout" Target="../slideLayouts/slideLayout2.xml"/><Relationship Id="rId6" Type="http://schemas.openxmlformats.org/officeDocument/2006/relationships/image" Target="https://media.istockphoto.com/id/178759776/fr/photo/%C3%A9tain-th%C3%A9i%C3%A8re.jpg?s=1024x1024&amp;w=is&amp;k=20&amp;c=uqPLM9fb0wfIoC4E953oaMgSKT0l-FQ9FMJN0fdMd9k=" TargetMode="External"/><Relationship Id="rId11" Type="http://schemas.openxmlformats.org/officeDocument/2006/relationships/image" Target="../media/image6.png"/><Relationship Id="rId5" Type="http://schemas.openxmlformats.org/officeDocument/2006/relationships/image" Target="../media/image3.jpeg"/><Relationship Id="rId15" Type="http://schemas.openxmlformats.org/officeDocument/2006/relationships/image" Target="../media/image8.png"/><Relationship Id="rId10" Type="http://schemas.openxmlformats.org/officeDocument/2006/relationships/image" Target="https://cdn.pixabay.com/photo/2017/07/11/13/45/necklace-2493592__340.png" TargetMode="External"/><Relationship Id="rId4" Type="http://schemas.openxmlformats.org/officeDocument/2006/relationships/image" Target="https://cdn.pixabay.com/photo/2014/04/03/11/50/coin-312284_960_720.png" TargetMode="External"/><Relationship Id="rId9" Type="http://schemas.openxmlformats.org/officeDocument/2006/relationships/image" Target="../media/image5.png"/><Relationship Id="rId14" Type="http://schemas.openxmlformats.org/officeDocument/2006/relationships/image" Target="https://cdn.pixabay.com/photo/2012/04/14/16/05/hat-34429_960_720.pn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https://media.istockphoto.com/id/178759776/fr/photo/%C3%A9tain-th%C3%A9i%C3%A8re.jpg?s=1024x1024&amp;w=is&amp;k=20&amp;c=uqPLM9fb0wfIoC4E953oaMgSKT0l-FQ9FMJN0fdMd9k=" TargetMode="External"/><Relationship Id="rId5" Type="http://schemas.openxmlformats.org/officeDocument/2006/relationships/image" Target="../media/image3.jpeg"/><Relationship Id="rId4" Type="http://schemas.openxmlformats.org/officeDocument/2006/relationships/image" Target="https://cdn.pixabay.com/photo/2014/04/03/11/50/coin-312284_960_720.pn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https://cdn.pixabay.com/photo/2017/07/11/13/45/necklace-2493592__340.png" TargetMode="External"/><Relationship Id="rId5" Type="http://schemas.openxmlformats.org/officeDocument/2006/relationships/image" Target="../media/image5.png"/><Relationship Id="rId4" Type="http://schemas.openxmlformats.org/officeDocument/2006/relationships/image" Target="https://cdn.pixabay.com/photo/2016/04/02/11/45/bangle-1302668_960_720.p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https://cdn.pixabay.com/photo/2012/04/14/16/05/hat-34429_960_720.png" TargetMode="External"/><Relationship Id="rId5" Type="http://schemas.openxmlformats.org/officeDocument/2006/relationships/image" Target="../media/image7.png"/><Relationship Id="rId4" Type="http://schemas.openxmlformats.org/officeDocument/2006/relationships/image" Target="https://cdn.pixabay.com/photo/2013/07/13/12/41/bird-160134__340.p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https://cdn.pixabay.com/photo/2016/03/31/22/50/chalice-1297234_960_720.png" TargetMode="External"/><Relationship Id="rId5" Type="http://schemas.openxmlformats.org/officeDocument/2006/relationships/image" Target="../media/image8.png"/><Relationship Id="rId4" Type="http://schemas.openxmlformats.org/officeDocument/2006/relationships/image" Target="https://cdn.pixabay.com/photo/2014/04/03/11/50/coin-312284_960_720.pn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https://cdn.pixabay.com/photo/2017/07/11/13/45/necklace-2493592__340.png"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https://cdn.pixabay.com/photo/2017/07/11/13/45/necklace-2493592__340.png"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https://cdn.pixabay.com/photo/2014/04/03/11/50/coin-312284_960_720.png" TargetMode="External"/><Relationship Id="rId3" Type="http://schemas.openxmlformats.org/officeDocument/2006/relationships/image" Target="../media/image5.png"/><Relationship Id="rId7" Type="http://schemas.openxmlformats.org/officeDocument/2006/relationships/customXml" Target="../ink/ink1.xml"/><Relationship Id="rId12"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https://cdn.pixabay.com/photo/2016/04/02/11/45/bangle-1302668_960_720.png" TargetMode="External"/><Relationship Id="rId11" Type="http://schemas.openxmlformats.org/officeDocument/2006/relationships/image" Target="../media/image11.png"/><Relationship Id="rId5" Type="http://schemas.openxmlformats.org/officeDocument/2006/relationships/image" Target="../media/image4.png"/><Relationship Id="rId15" Type="http://schemas.openxmlformats.org/officeDocument/2006/relationships/image" Target="https://cdn.pixabay.com/photo/2016/03/31/22/50/chalice-1297234_960_720.png" TargetMode="External"/><Relationship Id="rId10" Type="http://schemas.openxmlformats.org/officeDocument/2006/relationships/image" Target="../media/image13.png"/><Relationship Id="rId4" Type="http://schemas.openxmlformats.org/officeDocument/2006/relationships/image" Target="https://cdn.pixabay.com/photo/2017/07/11/13/45/necklace-2493592__340.png" TargetMode="External"/><Relationship Id="rId9" Type="http://schemas.openxmlformats.org/officeDocument/2006/relationships/customXml" Target="../ink/ink2.xml"/><Relationship Id="rId1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EE0CFA-8A27-D56F-977E-88A96D57B4D6}"/>
              </a:ext>
            </a:extLst>
          </p:cNvPr>
          <p:cNvSpPr>
            <a:spLocks noGrp="1"/>
          </p:cNvSpPr>
          <p:nvPr>
            <p:ph type="ctrTitle"/>
          </p:nvPr>
        </p:nvSpPr>
        <p:spPr/>
        <p:txBody>
          <a:bodyPr/>
          <a:lstStyle/>
          <a:p>
            <a:r>
              <a:rPr lang="fr-FR" dirty="0"/>
              <a:t>Le trésor des pirates</a:t>
            </a:r>
          </a:p>
        </p:txBody>
      </p:sp>
      <p:sp>
        <p:nvSpPr>
          <p:cNvPr id="3" name="Sous-titre 2">
            <a:extLst>
              <a:ext uri="{FF2B5EF4-FFF2-40B4-BE49-F238E27FC236}">
                <a16:creationId xmlns:a16="http://schemas.microsoft.com/office/drawing/2014/main" id="{B7A42680-173C-B2BF-638E-8E559C6671E2}"/>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9034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1D5491-FAC4-DAEB-C780-7FFFE32BA22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A87A2A8-E4B5-7BE1-32D9-C198E5CD7B26}"/>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endParaRPr lang="fr-FR" dirty="0">
              <a:latin typeface="Lucida Handwriting" panose="03010101010101010101" pitchFamily="66" charset="77"/>
            </a:endParaRPr>
          </a:p>
        </p:txBody>
      </p:sp>
      <p:pic>
        <p:nvPicPr>
          <p:cNvPr id="5" name="Image 4" descr="Une image contenant croquis, dessin, Dessin d’enfant, Dessin au trait&#10;&#10;Description générée automatiquement">
            <a:extLst>
              <a:ext uri="{FF2B5EF4-FFF2-40B4-BE49-F238E27FC236}">
                <a16:creationId xmlns:a16="http://schemas.microsoft.com/office/drawing/2014/main" id="{08959B44-BA2D-CB86-BA3C-270E298ADD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5092" y="1769732"/>
            <a:ext cx="2899317" cy="3676787"/>
          </a:xfrm>
          <a:prstGeom prst="rect">
            <a:avLst/>
          </a:prstGeom>
        </p:spPr>
      </p:pic>
    </p:spTree>
    <p:extLst>
      <p:ext uri="{BB962C8B-B14F-4D97-AF65-F5344CB8AC3E}">
        <p14:creationId xmlns:p14="http://schemas.microsoft.com/office/powerpoint/2010/main" val="432925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739DF0-8812-F66E-B19F-948E17FEE59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B7CEA6F-5D1E-EF6D-915D-157AF567307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a:t>
            </a:r>
            <a:r>
              <a:rPr lang="fr-FR" sz="2400" dirty="0">
                <a:solidFill>
                  <a:srgbClr val="000000"/>
                </a:solidFill>
                <a:effectLst/>
                <a:latin typeface="Times New Roman" panose="02020603050405020304" pitchFamily="18" charset="0"/>
                <a:ea typeface="Times New Roman" panose="02020603050405020304" pitchFamily="18" charset="0"/>
              </a:rPr>
              <a:t>Je t’ai acheté une écharpe et une casquette vertes.</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038891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5C18FB-8DC0-8F61-B84B-239EC62BC8A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872D463-EDB6-3E85-10AA-EC66C0A6120D}"/>
              </a:ext>
            </a:extLst>
          </p:cNvPr>
          <p:cNvSpPr>
            <a:spLocks noGrp="1"/>
          </p:cNvSpPr>
          <p:nvPr>
            <p:ph idx="1"/>
          </p:nvPr>
        </p:nvSpPr>
        <p:spPr/>
        <p:txBody>
          <a:bodyPr/>
          <a:lstStyle/>
          <a:p>
            <a:pPr marL="0" indent="0">
              <a:buNone/>
            </a:pPr>
            <a:r>
              <a:rPr lang="fr-FR" dirty="0"/>
              <a:t> </a:t>
            </a:r>
          </a:p>
        </p:txBody>
      </p:sp>
      <p:pic>
        <p:nvPicPr>
          <p:cNvPr id="4" name="Image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5092" y="1769732"/>
            <a:ext cx="2899317" cy="3676787"/>
          </a:xfrm>
          <a:prstGeom prst="rect">
            <a:avLst/>
          </a:prstGeom>
        </p:spPr>
      </p:pic>
    </p:spTree>
    <p:extLst>
      <p:ext uri="{BB962C8B-B14F-4D97-AF65-F5344CB8AC3E}">
        <p14:creationId xmlns:p14="http://schemas.microsoft.com/office/powerpoint/2010/main" val="2078502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DC3B37-EFEB-AA89-3CDA-9F621D7B80F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97C3C0B-49AC-5787-D077-2BF6BD2B20EB}"/>
              </a:ext>
            </a:extLst>
          </p:cNvPr>
          <p:cNvSpPr>
            <a:spLocks noGrp="1"/>
          </p:cNvSpPr>
          <p:nvPr>
            <p:ph idx="1"/>
          </p:nvPr>
        </p:nvSpPr>
        <p:spPr>
          <a:xfrm>
            <a:off x="838200" y="758283"/>
            <a:ext cx="10515600" cy="5418680"/>
          </a:xfrm>
        </p:spPr>
        <p:txBody>
          <a:bodyPr/>
          <a:lstStyle/>
          <a:p>
            <a:pPr marL="0" indent="0">
              <a:buNone/>
            </a:pPr>
            <a:r>
              <a:rPr lang="fr-FR" dirty="0"/>
              <a:t> </a:t>
            </a:r>
            <a:r>
              <a:rPr lang="fr-FR" dirty="0" err="1"/>
              <a:t>Quiquengrogne</a:t>
            </a:r>
            <a:r>
              <a:rPr lang="fr-FR" dirty="0"/>
              <a:t> a pris :</a:t>
            </a:r>
          </a:p>
          <a:p>
            <a:pPr marL="0" indent="0">
              <a:buNone/>
            </a:pPr>
            <a:endParaRPr lang="fr-FR" dirty="0"/>
          </a:p>
          <a:p>
            <a:pPr marL="0" indent="0">
              <a:buNone/>
            </a:pPr>
            <a:r>
              <a:rPr lang="fr-FR" dirty="0" err="1"/>
              <a:t>Quiquenronfle</a:t>
            </a:r>
            <a:r>
              <a:rPr lang="fr-FR" dirty="0"/>
              <a:t> a pris : </a:t>
            </a:r>
          </a:p>
          <a:p>
            <a:pPr marL="0" indent="0">
              <a:buNone/>
            </a:pPr>
            <a:endParaRPr lang="fr-FR" dirty="0"/>
          </a:p>
          <a:p>
            <a:pPr marL="0" indent="0">
              <a:buNone/>
            </a:pPr>
            <a:r>
              <a:rPr lang="fr-FR" dirty="0" err="1"/>
              <a:t>Quitempête</a:t>
            </a:r>
            <a:r>
              <a:rPr lang="fr-FR" dirty="0"/>
              <a:t> a pris :</a:t>
            </a:r>
          </a:p>
          <a:p>
            <a:pPr marL="0" indent="0">
              <a:buNone/>
            </a:pPr>
            <a:endParaRPr lang="fr-FR" dirty="0"/>
          </a:p>
          <a:p>
            <a:pPr marL="0" indent="0">
              <a:buNone/>
            </a:pPr>
            <a:r>
              <a:rPr lang="fr-FR" dirty="0" err="1"/>
              <a:t>Quiroupille</a:t>
            </a:r>
            <a:r>
              <a:rPr lang="fr-FR" dirty="0"/>
              <a:t> a pris :</a:t>
            </a:r>
          </a:p>
          <a:p>
            <a:pPr marL="0" indent="0">
              <a:buNone/>
            </a:pPr>
            <a:endParaRPr lang="fr-FR" dirty="0"/>
          </a:p>
          <a:p>
            <a:pPr marL="0" indent="0">
              <a:buNone/>
            </a:pPr>
            <a:r>
              <a:rPr lang="fr-FR" dirty="0" err="1"/>
              <a:t>Quironchonne</a:t>
            </a:r>
            <a:r>
              <a:rPr lang="fr-FR" dirty="0"/>
              <a:t> a pris :</a:t>
            </a:r>
          </a:p>
        </p:txBody>
      </p:sp>
      <p:sp>
        <p:nvSpPr>
          <p:cNvPr id="21" name="Rectangle 35">
            <a:extLst>
              <a:ext uri="{FF2B5EF4-FFF2-40B4-BE49-F238E27FC236}">
                <a16:creationId xmlns:a16="http://schemas.microsoft.com/office/drawing/2014/main" id="{41229BEB-4CA8-FF75-0697-906D78AF6A5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058" name="Image 397328211" descr="Images vectorielles gratuites de Pièce de monnaie">
            <a:extLst>
              <a:ext uri="{FF2B5EF4-FFF2-40B4-BE49-F238E27FC236}">
                <a16:creationId xmlns:a16="http://schemas.microsoft.com/office/drawing/2014/main" id="{08F5AF31-68E0-A640-B7D6-7BBA74AEFED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flipV="1">
            <a:off x="3862377" y="1123484"/>
            <a:ext cx="441994" cy="303871"/>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 397328211" descr="Images vectorielles gratuites de Pièce de monnaie">
            <a:extLst>
              <a:ext uri="{FF2B5EF4-FFF2-40B4-BE49-F238E27FC236}">
                <a16:creationId xmlns:a16="http://schemas.microsoft.com/office/drawing/2014/main" id="{C206A859-FAC1-7C85-4CFE-9DD659EAF7F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flipV="1">
            <a:off x="3144982" y="1145785"/>
            <a:ext cx="441994" cy="303871"/>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 397328211" descr="Images vectorielles gratuites de Pièce de monnaie">
            <a:extLst>
              <a:ext uri="{FF2B5EF4-FFF2-40B4-BE49-F238E27FC236}">
                <a16:creationId xmlns:a16="http://schemas.microsoft.com/office/drawing/2014/main" id="{99908936-5BA4-F12A-9650-CD35936D0BC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flipV="1">
            <a:off x="3144982" y="4394182"/>
            <a:ext cx="441994" cy="303871"/>
          </a:xfrm>
          <a:prstGeom prst="rect">
            <a:avLst/>
          </a:prstGeom>
          <a:noFill/>
          <a:extLst>
            <a:ext uri="{909E8E84-426E-40DD-AFC4-6F175D3DCCD1}">
              <a14:hiddenFill xmlns:a14="http://schemas.microsoft.com/office/drawing/2010/main">
                <a:solidFill>
                  <a:srgbClr val="FFFFFF"/>
                </a:solidFill>
              </a14:hiddenFill>
            </a:ext>
          </a:extLst>
        </p:spPr>
      </p:pic>
      <p:pic>
        <p:nvPicPr>
          <p:cNvPr id="26" name="Image 397328211" descr="Images vectorielles gratuites de Pièce de monnaie">
            <a:extLst>
              <a:ext uri="{FF2B5EF4-FFF2-40B4-BE49-F238E27FC236}">
                <a16:creationId xmlns:a16="http://schemas.microsoft.com/office/drawing/2014/main" id="{BDD4780E-48B1-4BF6-4840-D98B165FE72D}"/>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flipV="1">
            <a:off x="3846134" y="4394784"/>
            <a:ext cx="441994" cy="303871"/>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39">
            <a:extLst>
              <a:ext uri="{FF2B5EF4-FFF2-40B4-BE49-F238E27FC236}">
                <a16:creationId xmlns:a16="http://schemas.microsoft.com/office/drawing/2014/main" id="{687BA224-48F6-3231-0032-773AA9A4CB79}"/>
              </a:ext>
            </a:extLst>
          </p:cNvPr>
          <p:cNvSpPr>
            <a:spLocks noChangeArrowheads="1"/>
          </p:cNvSpPr>
          <p:nvPr/>
        </p:nvSpPr>
        <p:spPr bwMode="auto">
          <a:xfrm>
            <a:off x="4579772" y="8092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062" name="Image 1276784704" descr="Étain théière - Photo de Antiquités libre de droits">
            <a:extLst>
              <a:ext uri="{FF2B5EF4-FFF2-40B4-BE49-F238E27FC236}">
                <a16:creationId xmlns:a16="http://schemas.microsoft.com/office/drawing/2014/main" id="{90D8714D-155D-F50B-B9E0-4644EEFB76B3}"/>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4522145" y="377475"/>
            <a:ext cx="815433" cy="1234799"/>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39">
            <a:extLst>
              <a:ext uri="{FF2B5EF4-FFF2-40B4-BE49-F238E27FC236}">
                <a16:creationId xmlns:a16="http://schemas.microsoft.com/office/drawing/2014/main" id="{064F6E02-4858-92CA-FB2A-6E517A5EBE1F}"/>
              </a:ext>
            </a:extLst>
          </p:cNvPr>
          <p:cNvSpPr>
            <a:spLocks noChangeArrowheads="1"/>
          </p:cNvSpPr>
          <p:nvPr/>
        </p:nvSpPr>
        <p:spPr bwMode="auto">
          <a:xfrm>
            <a:off x="5297167" y="858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30" name="Image 1276784704" descr="Étain théière - Photo de Antiquités libre de droits">
            <a:extLst>
              <a:ext uri="{FF2B5EF4-FFF2-40B4-BE49-F238E27FC236}">
                <a16:creationId xmlns:a16="http://schemas.microsoft.com/office/drawing/2014/main" id="{EF694700-202C-A616-BC1F-C2B613628C47}"/>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532776" y="366265"/>
            <a:ext cx="798834" cy="1209663"/>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9">
            <a:extLst>
              <a:ext uri="{FF2B5EF4-FFF2-40B4-BE49-F238E27FC236}">
                <a16:creationId xmlns:a16="http://schemas.microsoft.com/office/drawing/2014/main" id="{8AD60C04-D21D-CE62-E351-3EF73A72B195}"/>
              </a:ext>
            </a:extLst>
          </p:cNvPr>
          <p:cNvSpPr>
            <a:spLocks noChangeArrowheads="1"/>
          </p:cNvSpPr>
          <p:nvPr/>
        </p:nvSpPr>
        <p:spPr bwMode="auto">
          <a:xfrm>
            <a:off x="5923171" y="8569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33" name="Image 1276784704" descr="Étain théière - Photo de Antiquités libre de droits">
            <a:extLst>
              <a:ext uri="{FF2B5EF4-FFF2-40B4-BE49-F238E27FC236}">
                <a16:creationId xmlns:a16="http://schemas.microsoft.com/office/drawing/2014/main" id="{A4456CA5-C491-33FE-2376-1E07D545ED17}"/>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6513115" y="341867"/>
            <a:ext cx="815433" cy="1234799"/>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41">
            <a:extLst>
              <a:ext uri="{FF2B5EF4-FFF2-40B4-BE49-F238E27FC236}">
                <a16:creationId xmlns:a16="http://schemas.microsoft.com/office/drawing/2014/main" id="{8C51B08D-DE01-0556-8556-8A686D35A719}"/>
              </a:ext>
            </a:extLst>
          </p:cNvPr>
          <p:cNvSpPr>
            <a:spLocks noChangeArrowheads="1"/>
          </p:cNvSpPr>
          <p:nvPr/>
        </p:nvSpPr>
        <p:spPr bwMode="auto">
          <a:xfrm>
            <a:off x="2926576" y="231188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064" name="Image 1787937985" descr="Images vectorielles gratuites de Bracelet">
            <a:extLst>
              <a:ext uri="{FF2B5EF4-FFF2-40B4-BE49-F238E27FC236}">
                <a16:creationId xmlns:a16="http://schemas.microsoft.com/office/drawing/2014/main" id="{76EADBFB-6FE7-B9A0-29F4-E6F216D3F93B}"/>
              </a:ext>
            </a:extLst>
          </p:cNvPr>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4381382" y="1850549"/>
            <a:ext cx="992951" cy="849995"/>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43">
            <a:extLst>
              <a:ext uri="{FF2B5EF4-FFF2-40B4-BE49-F238E27FC236}">
                <a16:creationId xmlns:a16="http://schemas.microsoft.com/office/drawing/2014/main" id="{C86A4543-A19F-19CD-227D-9AB2E6511656}"/>
              </a:ext>
            </a:extLst>
          </p:cNvPr>
          <p:cNvSpPr>
            <a:spLocks noChangeArrowheads="1"/>
          </p:cNvSpPr>
          <p:nvPr/>
        </p:nvSpPr>
        <p:spPr bwMode="auto">
          <a:xfrm flipV="1">
            <a:off x="4031321" y="2210241"/>
            <a:ext cx="2216820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1066" name="Image 80660980" descr="Images vectorielles gratuites de Collier">
            <a:extLst>
              <a:ext uri="{FF2B5EF4-FFF2-40B4-BE49-F238E27FC236}">
                <a16:creationId xmlns:a16="http://schemas.microsoft.com/office/drawing/2014/main" id="{526D3D3D-BCDE-9F24-0469-C02897E70386}"/>
              </a:ext>
            </a:extLst>
          </p:cNvPr>
          <p:cNvPicPr>
            <a:picLocks noChangeAspect="1" noChangeArrowheads="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5520164" y="1730686"/>
            <a:ext cx="992951" cy="969859"/>
          </a:xfrm>
          <a:prstGeom prst="rect">
            <a:avLst/>
          </a:prstGeom>
          <a:noFill/>
          <a:extLst>
            <a:ext uri="{909E8E84-426E-40DD-AFC4-6F175D3DCCD1}">
              <a14:hiddenFill xmlns:a14="http://schemas.microsoft.com/office/drawing/2010/main">
                <a:solidFill>
                  <a:srgbClr val="FFFFFF"/>
                </a:solidFill>
              </a14:hiddenFill>
            </a:ext>
          </a:extLst>
        </p:spPr>
      </p:pic>
      <p:pic>
        <p:nvPicPr>
          <p:cNvPr id="36" name="Image 80660980" descr="Images vectorielles gratuites de Collier">
            <a:extLst>
              <a:ext uri="{FF2B5EF4-FFF2-40B4-BE49-F238E27FC236}">
                <a16:creationId xmlns:a16="http://schemas.microsoft.com/office/drawing/2014/main" id="{A2AC38CE-29FA-DC3E-202E-206EE1EF176C}"/>
              </a:ext>
            </a:extLst>
          </p:cNvPr>
          <p:cNvPicPr>
            <a:picLocks noChangeAspect="1" noChangeArrowheads="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3179610" y="5338770"/>
            <a:ext cx="992951" cy="969859"/>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45">
            <a:extLst>
              <a:ext uri="{FF2B5EF4-FFF2-40B4-BE49-F238E27FC236}">
                <a16:creationId xmlns:a16="http://schemas.microsoft.com/office/drawing/2014/main" id="{18B6AF30-C1C3-0CC2-01A7-DEB58503031A}"/>
              </a:ext>
            </a:extLst>
          </p:cNvPr>
          <p:cNvSpPr>
            <a:spLocks noChangeArrowheads="1"/>
          </p:cNvSpPr>
          <p:nvPr/>
        </p:nvSpPr>
        <p:spPr bwMode="auto">
          <a:xfrm>
            <a:off x="3925231" y="2721352"/>
            <a:ext cx="191565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1068" name="Image 1064154960" descr="Images vectorielles gratuites de Oiseau">
            <a:extLst>
              <a:ext uri="{FF2B5EF4-FFF2-40B4-BE49-F238E27FC236}">
                <a16:creationId xmlns:a16="http://schemas.microsoft.com/office/drawing/2014/main" id="{5EB58CEF-A908-693F-68C0-EA62B0D0FED1}"/>
              </a:ext>
            </a:extLst>
          </p:cNvPr>
          <p:cNvPicPr>
            <a:picLocks noChangeAspect="1" noChangeArrowheads="1"/>
          </p:cNvPicPr>
          <p:nvPr/>
        </p:nvPicPr>
        <p:blipFill>
          <a:blip r:embed="rId11" r:link="rId12">
            <a:extLst>
              <a:ext uri="{28A0092B-C50C-407E-A947-70E740481C1C}">
                <a14:useLocalDpi xmlns:a14="http://schemas.microsoft.com/office/drawing/2010/main" val="0"/>
              </a:ext>
            </a:extLst>
          </a:blip>
          <a:srcRect/>
          <a:stretch>
            <a:fillRect/>
          </a:stretch>
        </p:blipFill>
        <p:spPr bwMode="auto">
          <a:xfrm>
            <a:off x="3925230" y="2721352"/>
            <a:ext cx="379141" cy="379141"/>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47">
            <a:extLst>
              <a:ext uri="{FF2B5EF4-FFF2-40B4-BE49-F238E27FC236}">
                <a16:creationId xmlns:a16="http://schemas.microsoft.com/office/drawing/2014/main" id="{2ECA0DD7-25D4-AF60-6F44-C7400F8DDE70}"/>
              </a:ext>
            </a:extLst>
          </p:cNvPr>
          <p:cNvSpPr>
            <a:spLocks noChangeArrowheads="1"/>
          </p:cNvSpPr>
          <p:nvPr/>
        </p:nvSpPr>
        <p:spPr bwMode="auto">
          <a:xfrm>
            <a:off x="4031320" y="2946345"/>
            <a:ext cx="1682242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1070" name="Image 265324695" descr="Images vectorielles gratuites de Chapeau">
            <a:extLst>
              <a:ext uri="{FF2B5EF4-FFF2-40B4-BE49-F238E27FC236}">
                <a16:creationId xmlns:a16="http://schemas.microsoft.com/office/drawing/2014/main" id="{C9D2792E-B7FE-386B-2027-0A69FFC9F87C}"/>
              </a:ext>
            </a:extLst>
          </p:cNvPr>
          <p:cNvPicPr>
            <a:picLocks noChangeAspect="1" noChangeArrowheads="1"/>
          </p:cNvPicPr>
          <p:nvPr/>
        </p:nvPicPr>
        <p:blipFill>
          <a:blip r:embed="rId13" r:link="rId14">
            <a:extLst>
              <a:ext uri="{28A0092B-C50C-407E-A947-70E740481C1C}">
                <a14:useLocalDpi xmlns:a14="http://schemas.microsoft.com/office/drawing/2010/main" val="0"/>
              </a:ext>
            </a:extLst>
          </a:blip>
          <a:srcRect/>
          <a:stretch>
            <a:fillRect/>
          </a:stretch>
        </p:blipFill>
        <p:spPr bwMode="auto">
          <a:xfrm>
            <a:off x="4031320" y="2946345"/>
            <a:ext cx="923421" cy="626607"/>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49">
            <a:extLst>
              <a:ext uri="{FF2B5EF4-FFF2-40B4-BE49-F238E27FC236}">
                <a16:creationId xmlns:a16="http://schemas.microsoft.com/office/drawing/2014/main" id="{FFC8FD4E-2E30-789F-2BA2-DF3F43B182E8}"/>
              </a:ext>
            </a:extLst>
          </p:cNvPr>
          <p:cNvSpPr>
            <a:spLocks noChangeArrowheads="1"/>
          </p:cNvSpPr>
          <p:nvPr/>
        </p:nvSpPr>
        <p:spPr bwMode="auto">
          <a:xfrm>
            <a:off x="4787313" y="3672130"/>
            <a:ext cx="3318042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1072" name="Image 1241552442" descr="Images vectorielles gratuites de Calice">
            <a:extLst>
              <a:ext uri="{FF2B5EF4-FFF2-40B4-BE49-F238E27FC236}">
                <a16:creationId xmlns:a16="http://schemas.microsoft.com/office/drawing/2014/main" id="{467F3F1B-A441-C7B5-CAB4-126B47D926CA}"/>
              </a:ext>
            </a:extLst>
          </p:cNvPr>
          <p:cNvPicPr>
            <a:picLocks noChangeAspect="1" noChangeArrowheads="1"/>
          </p:cNvPicPr>
          <p:nvPr/>
        </p:nvPicPr>
        <p:blipFill>
          <a:blip r:embed="rId15" r:link="rId16">
            <a:extLst>
              <a:ext uri="{28A0092B-C50C-407E-A947-70E740481C1C}">
                <a14:useLocalDpi xmlns:a14="http://schemas.microsoft.com/office/drawing/2010/main" val="0"/>
              </a:ext>
            </a:extLst>
          </a:blip>
          <a:srcRect/>
          <a:stretch>
            <a:fillRect/>
          </a:stretch>
        </p:blipFill>
        <p:spPr bwMode="auto">
          <a:xfrm>
            <a:off x="4787314" y="3672130"/>
            <a:ext cx="656696" cy="1209703"/>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 39">
            <a:extLst>
              <a:ext uri="{FF2B5EF4-FFF2-40B4-BE49-F238E27FC236}">
                <a16:creationId xmlns:a16="http://schemas.microsoft.com/office/drawing/2014/main" id="{AE4CC8FB-8395-64B9-191F-50D066B1CA38}"/>
              </a:ext>
            </a:extLst>
          </p:cNvPr>
          <p:cNvPicPr>
            <a:picLocks noChangeAspect="1"/>
          </p:cNvPicPr>
          <p:nvPr/>
        </p:nvPicPr>
        <p:blipFill>
          <a:blip r:embed="rId17"/>
          <a:stretch>
            <a:fillRect/>
          </a:stretch>
        </p:blipFill>
        <p:spPr>
          <a:xfrm>
            <a:off x="4697695" y="5712763"/>
            <a:ext cx="479528" cy="365572"/>
          </a:xfrm>
          <a:prstGeom prst="rect">
            <a:avLst/>
          </a:prstGeom>
        </p:spPr>
      </p:pic>
      <p:pic>
        <p:nvPicPr>
          <p:cNvPr id="41" name="Image 40">
            <a:extLst>
              <a:ext uri="{FF2B5EF4-FFF2-40B4-BE49-F238E27FC236}">
                <a16:creationId xmlns:a16="http://schemas.microsoft.com/office/drawing/2014/main" id="{B904D5CD-F25D-EA3B-208F-4EC97F1E2F07}"/>
              </a:ext>
            </a:extLst>
          </p:cNvPr>
          <p:cNvPicPr>
            <a:picLocks noChangeAspect="1"/>
          </p:cNvPicPr>
          <p:nvPr/>
        </p:nvPicPr>
        <p:blipFill>
          <a:blip r:embed="rId17"/>
          <a:stretch>
            <a:fillRect/>
          </a:stretch>
        </p:blipFill>
        <p:spPr>
          <a:xfrm>
            <a:off x="5319577" y="5734145"/>
            <a:ext cx="479528" cy="365572"/>
          </a:xfrm>
          <a:prstGeom prst="rect">
            <a:avLst/>
          </a:prstGeom>
        </p:spPr>
      </p:pic>
    </p:spTree>
    <p:extLst>
      <p:ext uri="{BB962C8B-B14F-4D97-AF65-F5344CB8AC3E}">
        <p14:creationId xmlns:p14="http://schemas.microsoft.com/office/powerpoint/2010/main" val="2939123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DC3B37-EFEB-AA89-3CDA-9F621D7B80F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97C3C0B-49AC-5787-D077-2BF6BD2B20EB}"/>
              </a:ext>
            </a:extLst>
          </p:cNvPr>
          <p:cNvSpPr>
            <a:spLocks noGrp="1"/>
          </p:cNvSpPr>
          <p:nvPr>
            <p:ph idx="1"/>
          </p:nvPr>
        </p:nvSpPr>
        <p:spPr>
          <a:xfrm>
            <a:off x="838200" y="758283"/>
            <a:ext cx="10515600" cy="5418680"/>
          </a:xfrm>
        </p:spPr>
        <p:txBody>
          <a:bodyPr/>
          <a:lstStyle/>
          <a:p>
            <a:pPr marL="0" indent="0">
              <a:buNone/>
            </a:pPr>
            <a:endParaRPr lang="fr-FR" dirty="0"/>
          </a:p>
          <a:p>
            <a:pPr marL="0" indent="0">
              <a:buNone/>
            </a:pPr>
            <a:endParaRPr lang="fr-FR" dirty="0"/>
          </a:p>
          <a:p>
            <a:pPr marL="0" indent="0">
              <a:buNone/>
            </a:pPr>
            <a:r>
              <a:rPr lang="fr-FR" dirty="0"/>
              <a:t> </a:t>
            </a:r>
            <a:r>
              <a:rPr lang="fr-FR" dirty="0">
                <a:solidFill>
                  <a:schemeClr val="accent1"/>
                </a:solidFill>
              </a:rPr>
              <a:t>« </a:t>
            </a:r>
            <a:r>
              <a:rPr lang="fr-FR" kern="100" dirty="0">
                <a:solidFill>
                  <a:schemeClr val="accent1"/>
                </a:solidFill>
                <a:effectLst/>
                <a:ea typeface="Calibri" panose="020F0502020204030204" pitchFamily="34" charset="0"/>
                <a:cs typeface="Times New Roman" panose="02020603050405020304" pitchFamily="18" charset="0"/>
              </a:rPr>
              <a:t>à </a:t>
            </a:r>
            <a:r>
              <a:rPr lang="fr-FR" kern="100" dirty="0" err="1">
                <a:solidFill>
                  <a:schemeClr val="accent1"/>
                </a:solidFill>
                <a:effectLst/>
                <a:ea typeface="Calibri" panose="020F0502020204030204" pitchFamily="34" charset="0"/>
                <a:cs typeface="Times New Roman" panose="02020603050405020304" pitchFamily="18" charset="0"/>
              </a:rPr>
              <a:t>Quiquengrogne</a:t>
            </a:r>
            <a:r>
              <a:rPr lang="fr-FR" kern="100" dirty="0">
                <a:solidFill>
                  <a:schemeClr val="accent1"/>
                </a:solidFill>
                <a:effectLst/>
                <a:ea typeface="Calibri" panose="020F0502020204030204" pitchFamily="34" charset="0"/>
                <a:cs typeface="Times New Roman" panose="02020603050405020304" pitchFamily="18" charset="0"/>
              </a:rPr>
              <a:t> : deux pièces dorées et trois vases argentés »</a:t>
            </a:r>
          </a:p>
          <a:p>
            <a:pPr marL="0" indent="0">
              <a:buNone/>
            </a:pPr>
            <a:endParaRPr lang="fr-FR" sz="2400" dirty="0">
              <a:solidFill>
                <a:srgbClr val="00B0F0"/>
              </a:solidFill>
            </a:endParaRPr>
          </a:p>
          <a:p>
            <a:pPr marL="0" indent="0">
              <a:buNone/>
            </a:pPr>
            <a:r>
              <a:rPr lang="fr-FR" dirty="0" err="1"/>
              <a:t>Quiquengrogne</a:t>
            </a:r>
            <a:r>
              <a:rPr lang="fr-FR" dirty="0"/>
              <a:t> a pris :</a:t>
            </a:r>
          </a:p>
          <a:p>
            <a:pPr marL="0" indent="0">
              <a:buNone/>
            </a:pPr>
            <a:endParaRPr lang="fr-FR" dirty="0"/>
          </a:p>
          <a:p>
            <a:pPr marL="0" indent="0">
              <a:buNone/>
            </a:pPr>
            <a:endParaRPr lang="fr-FR" dirty="0"/>
          </a:p>
          <a:p>
            <a:pPr marL="0" indent="0">
              <a:buNone/>
            </a:pPr>
            <a:endParaRPr lang="fr-FR" dirty="0"/>
          </a:p>
          <a:p>
            <a:pPr marL="0" indent="0">
              <a:buNone/>
            </a:pPr>
            <a:endParaRPr lang="fr-FR" dirty="0"/>
          </a:p>
        </p:txBody>
      </p:sp>
      <p:sp>
        <p:nvSpPr>
          <p:cNvPr id="21" name="Rectangle 35">
            <a:extLst>
              <a:ext uri="{FF2B5EF4-FFF2-40B4-BE49-F238E27FC236}">
                <a16:creationId xmlns:a16="http://schemas.microsoft.com/office/drawing/2014/main" id="{41229BEB-4CA8-FF75-0697-906D78AF6A5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058" name="Image 397328211" descr="Images vectorielles gratuites de Pièce de monnaie">
            <a:extLst>
              <a:ext uri="{FF2B5EF4-FFF2-40B4-BE49-F238E27FC236}">
                <a16:creationId xmlns:a16="http://schemas.microsoft.com/office/drawing/2014/main" id="{08F5AF31-68E0-A640-B7D6-7BBA74AEFED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flipV="1">
            <a:off x="3747460" y="3448526"/>
            <a:ext cx="441994" cy="303871"/>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 397328211" descr="Images vectorielles gratuites de Pièce de monnaie">
            <a:extLst>
              <a:ext uri="{FF2B5EF4-FFF2-40B4-BE49-F238E27FC236}">
                <a16:creationId xmlns:a16="http://schemas.microsoft.com/office/drawing/2014/main" id="{C206A859-FAC1-7C85-4CFE-9DD659EAF7F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flipV="1">
            <a:off x="3149601" y="3467623"/>
            <a:ext cx="441994" cy="303871"/>
          </a:xfrm>
          <a:prstGeom prst="rect">
            <a:avLst/>
          </a:prstGeom>
          <a:noFill/>
          <a:extLst>
            <a:ext uri="{909E8E84-426E-40DD-AFC4-6F175D3DCCD1}">
              <a14:hiddenFill xmlns:a14="http://schemas.microsoft.com/office/drawing/2010/main">
                <a:solidFill>
                  <a:srgbClr val="FFFFFF"/>
                </a:solidFill>
              </a14:hiddenFill>
            </a:ext>
          </a:extLst>
        </p:spPr>
      </p:pic>
      <p:pic>
        <p:nvPicPr>
          <p:cNvPr id="1062" name="Image 1276784704" descr="Étain théière - Photo de Antiquités libre de droits">
            <a:extLst>
              <a:ext uri="{FF2B5EF4-FFF2-40B4-BE49-F238E27FC236}">
                <a16:creationId xmlns:a16="http://schemas.microsoft.com/office/drawing/2014/main" id="{90D8714D-155D-F50B-B9E0-4644EEFB76B3}"/>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4782811" y="2631138"/>
            <a:ext cx="815433" cy="1234799"/>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 1276784704" descr="Étain théière - Photo de Antiquités libre de droits">
            <a:extLst>
              <a:ext uri="{FF2B5EF4-FFF2-40B4-BE49-F238E27FC236}">
                <a16:creationId xmlns:a16="http://schemas.microsoft.com/office/drawing/2014/main" id="{EF694700-202C-A616-BC1F-C2B613628C47}"/>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950318" y="2630079"/>
            <a:ext cx="798834" cy="1209663"/>
          </a:xfrm>
          <a:prstGeom prst="rect">
            <a:avLst/>
          </a:prstGeom>
          <a:noFill/>
          <a:extLst>
            <a:ext uri="{909E8E84-426E-40DD-AFC4-6F175D3DCCD1}">
              <a14:hiddenFill xmlns:a14="http://schemas.microsoft.com/office/drawing/2010/main">
                <a:solidFill>
                  <a:srgbClr val="FFFFFF"/>
                </a:solidFill>
              </a14:hiddenFill>
            </a:ext>
          </a:extLst>
        </p:spPr>
      </p:pic>
      <p:pic>
        <p:nvPicPr>
          <p:cNvPr id="33" name="Image 1276784704" descr="Étain théière - Photo de Antiquités libre de droits">
            <a:extLst>
              <a:ext uri="{FF2B5EF4-FFF2-40B4-BE49-F238E27FC236}">
                <a16:creationId xmlns:a16="http://schemas.microsoft.com/office/drawing/2014/main" id="{A4456CA5-C491-33FE-2376-1E07D545ED17}"/>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7225597" y="2649118"/>
            <a:ext cx="815433" cy="1234799"/>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41">
            <a:extLst>
              <a:ext uri="{FF2B5EF4-FFF2-40B4-BE49-F238E27FC236}">
                <a16:creationId xmlns:a16="http://schemas.microsoft.com/office/drawing/2014/main" id="{8C51B08D-DE01-0556-8556-8A686D35A719}"/>
              </a:ext>
            </a:extLst>
          </p:cNvPr>
          <p:cNvSpPr>
            <a:spLocks noChangeArrowheads="1"/>
          </p:cNvSpPr>
          <p:nvPr/>
        </p:nvSpPr>
        <p:spPr bwMode="auto">
          <a:xfrm>
            <a:off x="2926576" y="231188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5" name="Rectangle 43">
            <a:extLst>
              <a:ext uri="{FF2B5EF4-FFF2-40B4-BE49-F238E27FC236}">
                <a16:creationId xmlns:a16="http://schemas.microsoft.com/office/drawing/2014/main" id="{C86A4543-A19F-19CD-227D-9AB2E6511656}"/>
              </a:ext>
            </a:extLst>
          </p:cNvPr>
          <p:cNvSpPr>
            <a:spLocks noChangeArrowheads="1"/>
          </p:cNvSpPr>
          <p:nvPr/>
        </p:nvSpPr>
        <p:spPr bwMode="auto">
          <a:xfrm flipV="1">
            <a:off x="4031321" y="2210241"/>
            <a:ext cx="2216820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37" name="Rectangle 45">
            <a:extLst>
              <a:ext uri="{FF2B5EF4-FFF2-40B4-BE49-F238E27FC236}">
                <a16:creationId xmlns:a16="http://schemas.microsoft.com/office/drawing/2014/main" id="{18B6AF30-C1C3-0CC2-01A7-DEB58503031A}"/>
              </a:ext>
            </a:extLst>
          </p:cNvPr>
          <p:cNvSpPr>
            <a:spLocks noChangeArrowheads="1"/>
          </p:cNvSpPr>
          <p:nvPr/>
        </p:nvSpPr>
        <p:spPr bwMode="auto">
          <a:xfrm>
            <a:off x="3925231" y="2721352"/>
            <a:ext cx="191565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38" name="Rectangle 47">
            <a:extLst>
              <a:ext uri="{FF2B5EF4-FFF2-40B4-BE49-F238E27FC236}">
                <a16:creationId xmlns:a16="http://schemas.microsoft.com/office/drawing/2014/main" id="{2ECA0DD7-25D4-AF60-6F44-C7400F8DDE70}"/>
              </a:ext>
            </a:extLst>
          </p:cNvPr>
          <p:cNvSpPr>
            <a:spLocks noChangeArrowheads="1"/>
          </p:cNvSpPr>
          <p:nvPr/>
        </p:nvSpPr>
        <p:spPr bwMode="auto">
          <a:xfrm>
            <a:off x="4031320" y="2946345"/>
            <a:ext cx="1682242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39" name="Rectangle 49">
            <a:extLst>
              <a:ext uri="{FF2B5EF4-FFF2-40B4-BE49-F238E27FC236}">
                <a16:creationId xmlns:a16="http://schemas.microsoft.com/office/drawing/2014/main" id="{FFC8FD4E-2E30-789F-2BA2-DF3F43B182E8}"/>
              </a:ext>
            </a:extLst>
          </p:cNvPr>
          <p:cNvSpPr>
            <a:spLocks noChangeArrowheads="1"/>
          </p:cNvSpPr>
          <p:nvPr/>
        </p:nvSpPr>
        <p:spPr bwMode="auto">
          <a:xfrm>
            <a:off x="4787313" y="3672130"/>
            <a:ext cx="3318042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3759645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DC3B37-EFEB-AA89-3CDA-9F621D7B80F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97C3C0B-49AC-5787-D077-2BF6BD2B20EB}"/>
              </a:ext>
            </a:extLst>
          </p:cNvPr>
          <p:cNvSpPr>
            <a:spLocks noGrp="1"/>
          </p:cNvSpPr>
          <p:nvPr>
            <p:ph idx="1"/>
          </p:nvPr>
        </p:nvSpPr>
        <p:spPr>
          <a:xfrm>
            <a:off x="838200" y="758283"/>
            <a:ext cx="10515600" cy="5418680"/>
          </a:xfrm>
        </p:spPr>
        <p:txBody>
          <a:bodyPr/>
          <a:lstStyle/>
          <a:p>
            <a:pPr marL="0" indent="0">
              <a:buNone/>
            </a:pPr>
            <a:r>
              <a:rPr lang="fr-FR" dirty="0"/>
              <a:t> </a:t>
            </a:r>
          </a:p>
          <a:p>
            <a:pPr marL="0" indent="0">
              <a:buNone/>
            </a:pPr>
            <a:r>
              <a:rPr lang="fr-FR" kern="100" dirty="0">
                <a:solidFill>
                  <a:schemeClr val="accent1"/>
                </a:solidFill>
                <a:effectLst/>
                <a:ea typeface="Calibri" panose="020F0502020204030204" pitchFamily="34" charset="0"/>
                <a:cs typeface="Times New Roman" panose="02020603050405020304" pitchFamily="18" charset="0"/>
              </a:rPr>
              <a:t>« à </a:t>
            </a:r>
            <a:r>
              <a:rPr lang="fr-FR" kern="100" dirty="0" err="1">
                <a:solidFill>
                  <a:schemeClr val="accent1"/>
                </a:solidFill>
                <a:effectLst/>
                <a:ea typeface="Calibri" panose="020F0502020204030204" pitchFamily="34" charset="0"/>
                <a:cs typeface="Times New Roman" panose="02020603050405020304" pitchFamily="18" charset="0"/>
              </a:rPr>
              <a:t>Quiquenronfle</a:t>
            </a:r>
            <a:r>
              <a:rPr lang="fr-FR" kern="100" dirty="0">
                <a:solidFill>
                  <a:schemeClr val="accent1"/>
                </a:solidFill>
                <a:effectLst/>
                <a:ea typeface="Calibri" panose="020F0502020204030204" pitchFamily="34" charset="0"/>
                <a:cs typeface="Times New Roman" panose="02020603050405020304" pitchFamily="18" charset="0"/>
              </a:rPr>
              <a:t> : un bracelet et un collier argentés »</a:t>
            </a:r>
          </a:p>
          <a:p>
            <a:pPr marL="0" indent="0">
              <a:buNone/>
            </a:pPr>
            <a:endParaRPr lang="fr-FR" dirty="0"/>
          </a:p>
          <a:p>
            <a:pPr marL="0" indent="0">
              <a:buNone/>
            </a:pPr>
            <a:r>
              <a:rPr lang="fr-FR" dirty="0" err="1"/>
              <a:t>Quiquenronfle</a:t>
            </a:r>
            <a:r>
              <a:rPr lang="fr-FR" dirty="0"/>
              <a:t> a pris : </a:t>
            </a:r>
          </a:p>
          <a:p>
            <a:pPr marL="0" indent="0">
              <a:buNone/>
            </a:pPr>
            <a:endParaRPr lang="fr-FR" dirty="0"/>
          </a:p>
          <a:p>
            <a:pPr marL="0" indent="0">
              <a:buNone/>
            </a:pPr>
            <a:endParaRPr lang="fr-FR" dirty="0"/>
          </a:p>
          <a:p>
            <a:pPr marL="0" indent="0">
              <a:buNone/>
            </a:pPr>
            <a:endParaRPr lang="fr-FR" dirty="0"/>
          </a:p>
        </p:txBody>
      </p:sp>
      <p:sp>
        <p:nvSpPr>
          <p:cNvPr id="21" name="Rectangle 35">
            <a:extLst>
              <a:ext uri="{FF2B5EF4-FFF2-40B4-BE49-F238E27FC236}">
                <a16:creationId xmlns:a16="http://schemas.microsoft.com/office/drawing/2014/main" id="{41229BEB-4CA8-FF75-0697-906D78AF6A5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7" name="Rectangle 39">
            <a:extLst>
              <a:ext uri="{FF2B5EF4-FFF2-40B4-BE49-F238E27FC236}">
                <a16:creationId xmlns:a16="http://schemas.microsoft.com/office/drawing/2014/main" id="{687BA224-48F6-3231-0032-773AA9A4CB79}"/>
              </a:ext>
            </a:extLst>
          </p:cNvPr>
          <p:cNvSpPr>
            <a:spLocks noChangeArrowheads="1"/>
          </p:cNvSpPr>
          <p:nvPr/>
        </p:nvSpPr>
        <p:spPr bwMode="auto">
          <a:xfrm>
            <a:off x="4579772" y="8092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9" name="Rectangle 39">
            <a:extLst>
              <a:ext uri="{FF2B5EF4-FFF2-40B4-BE49-F238E27FC236}">
                <a16:creationId xmlns:a16="http://schemas.microsoft.com/office/drawing/2014/main" id="{064F6E02-4858-92CA-FB2A-6E517A5EBE1F}"/>
              </a:ext>
            </a:extLst>
          </p:cNvPr>
          <p:cNvSpPr>
            <a:spLocks noChangeArrowheads="1"/>
          </p:cNvSpPr>
          <p:nvPr/>
        </p:nvSpPr>
        <p:spPr bwMode="auto">
          <a:xfrm>
            <a:off x="5297167" y="858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2" name="Rectangle 39">
            <a:extLst>
              <a:ext uri="{FF2B5EF4-FFF2-40B4-BE49-F238E27FC236}">
                <a16:creationId xmlns:a16="http://schemas.microsoft.com/office/drawing/2014/main" id="{8AD60C04-D21D-CE62-E351-3EF73A72B195}"/>
              </a:ext>
            </a:extLst>
          </p:cNvPr>
          <p:cNvSpPr>
            <a:spLocks noChangeArrowheads="1"/>
          </p:cNvSpPr>
          <p:nvPr/>
        </p:nvSpPr>
        <p:spPr bwMode="auto">
          <a:xfrm>
            <a:off x="5923171" y="8569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4" name="Rectangle 41">
            <a:extLst>
              <a:ext uri="{FF2B5EF4-FFF2-40B4-BE49-F238E27FC236}">
                <a16:creationId xmlns:a16="http://schemas.microsoft.com/office/drawing/2014/main" id="{8C51B08D-DE01-0556-8556-8A686D35A719}"/>
              </a:ext>
            </a:extLst>
          </p:cNvPr>
          <p:cNvSpPr>
            <a:spLocks noChangeArrowheads="1"/>
          </p:cNvSpPr>
          <p:nvPr/>
        </p:nvSpPr>
        <p:spPr bwMode="auto">
          <a:xfrm>
            <a:off x="2926576" y="231188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064" name="Image 1787937985" descr="Images vectorielles gratuites de Bracelet">
            <a:extLst>
              <a:ext uri="{FF2B5EF4-FFF2-40B4-BE49-F238E27FC236}">
                <a16:creationId xmlns:a16="http://schemas.microsoft.com/office/drawing/2014/main" id="{76EADBFB-6FE7-B9A0-29F4-E6F216D3F93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534844" y="2807465"/>
            <a:ext cx="992951" cy="849995"/>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43">
            <a:extLst>
              <a:ext uri="{FF2B5EF4-FFF2-40B4-BE49-F238E27FC236}">
                <a16:creationId xmlns:a16="http://schemas.microsoft.com/office/drawing/2014/main" id="{C86A4543-A19F-19CD-227D-9AB2E6511656}"/>
              </a:ext>
            </a:extLst>
          </p:cNvPr>
          <p:cNvSpPr>
            <a:spLocks noChangeArrowheads="1"/>
          </p:cNvSpPr>
          <p:nvPr/>
        </p:nvSpPr>
        <p:spPr bwMode="auto">
          <a:xfrm flipV="1">
            <a:off x="4031321" y="2210241"/>
            <a:ext cx="2216820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1066" name="Image 80660980" descr="Images vectorielles gratuites de Collier">
            <a:extLst>
              <a:ext uri="{FF2B5EF4-FFF2-40B4-BE49-F238E27FC236}">
                <a16:creationId xmlns:a16="http://schemas.microsoft.com/office/drawing/2014/main" id="{526D3D3D-BCDE-9F24-0469-C02897E70386}"/>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297167" y="2577191"/>
            <a:ext cx="992951" cy="969859"/>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45">
            <a:extLst>
              <a:ext uri="{FF2B5EF4-FFF2-40B4-BE49-F238E27FC236}">
                <a16:creationId xmlns:a16="http://schemas.microsoft.com/office/drawing/2014/main" id="{18B6AF30-C1C3-0CC2-01A7-DEB58503031A}"/>
              </a:ext>
            </a:extLst>
          </p:cNvPr>
          <p:cNvSpPr>
            <a:spLocks noChangeArrowheads="1"/>
          </p:cNvSpPr>
          <p:nvPr/>
        </p:nvSpPr>
        <p:spPr bwMode="auto">
          <a:xfrm>
            <a:off x="3925231" y="2721352"/>
            <a:ext cx="191565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38" name="Rectangle 47">
            <a:extLst>
              <a:ext uri="{FF2B5EF4-FFF2-40B4-BE49-F238E27FC236}">
                <a16:creationId xmlns:a16="http://schemas.microsoft.com/office/drawing/2014/main" id="{2ECA0DD7-25D4-AF60-6F44-C7400F8DDE70}"/>
              </a:ext>
            </a:extLst>
          </p:cNvPr>
          <p:cNvSpPr>
            <a:spLocks noChangeArrowheads="1"/>
          </p:cNvSpPr>
          <p:nvPr/>
        </p:nvSpPr>
        <p:spPr bwMode="auto">
          <a:xfrm>
            <a:off x="4031320" y="2946345"/>
            <a:ext cx="1682242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39" name="Rectangle 49">
            <a:extLst>
              <a:ext uri="{FF2B5EF4-FFF2-40B4-BE49-F238E27FC236}">
                <a16:creationId xmlns:a16="http://schemas.microsoft.com/office/drawing/2014/main" id="{FFC8FD4E-2E30-789F-2BA2-DF3F43B182E8}"/>
              </a:ext>
            </a:extLst>
          </p:cNvPr>
          <p:cNvSpPr>
            <a:spLocks noChangeArrowheads="1"/>
          </p:cNvSpPr>
          <p:nvPr/>
        </p:nvSpPr>
        <p:spPr bwMode="auto">
          <a:xfrm>
            <a:off x="4787313" y="3672130"/>
            <a:ext cx="3318042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1879168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DC3B37-EFEB-AA89-3CDA-9F621D7B80F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97C3C0B-49AC-5787-D077-2BF6BD2B20EB}"/>
              </a:ext>
            </a:extLst>
          </p:cNvPr>
          <p:cNvSpPr>
            <a:spLocks noGrp="1"/>
          </p:cNvSpPr>
          <p:nvPr>
            <p:ph idx="1"/>
          </p:nvPr>
        </p:nvSpPr>
        <p:spPr>
          <a:xfrm>
            <a:off x="838200" y="758283"/>
            <a:ext cx="10515600" cy="5418680"/>
          </a:xfrm>
        </p:spPr>
        <p:txBody>
          <a:bodyPr/>
          <a:lstStyle/>
          <a:p>
            <a:pPr marL="0" indent="0">
              <a:buNone/>
            </a:pPr>
            <a:r>
              <a:rPr lang="fr-FR" dirty="0"/>
              <a:t> </a:t>
            </a:r>
          </a:p>
          <a:p>
            <a:pPr marL="0" indent="0">
              <a:buNone/>
            </a:pPr>
            <a:r>
              <a:rPr lang="fr-FR" kern="100" dirty="0">
                <a:solidFill>
                  <a:schemeClr val="accent1"/>
                </a:solidFill>
                <a:effectLst/>
                <a:ea typeface="Calibri" panose="020F0502020204030204" pitchFamily="34" charset="0"/>
                <a:cs typeface="Times New Roman" panose="02020603050405020304" pitchFamily="18" charset="0"/>
              </a:rPr>
              <a:t>« à </a:t>
            </a:r>
            <a:r>
              <a:rPr lang="fr-FR" kern="100" dirty="0" err="1">
                <a:solidFill>
                  <a:schemeClr val="accent1"/>
                </a:solidFill>
                <a:effectLst/>
                <a:ea typeface="Calibri" panose="020F0502020204030204" pitchFamily="34" charset="0"/>
                <a:cs typeface="Times New Roman" panose="02020603050405020304" pitchFamily="18" charset="0"/>
              </a:rPr>
              <a:t>Quitempête</a:t>
            </a:r>
            <a:r>
              <a:rPr lang="fr-FR" kern="100" dirty="0">
                <a:solidFill>
                  <a:schemeClr val="accent1"/>
                </a:solidFill>
                <a:effectLst/>
                <a:ea typeface="Calibri" panose="020F0502020204030204" pitchFamily="34" charset="0"/>
                <a:cs typeface="Times New Roman" panose="02020603050405020304" pitchFamily="18" charset="0"/>
              </a:rPr>
              <a:t> : un magnifique chapeau avec une plume bleu »</a:t>
            </a:r>
            <a:endParaRPr lang="fr-FR" dirty="0">
              <a:solidFill>
                <a:schemeClr val="accent1"/>
              </a:solidFill>
            </a:endParaRPr>
          </a:p>
          <a:p>
            <a:pPr marL="0" indent="0">
              <a:buNone/>
            </a:pPr>
            <a:endParaRPr lang="fr-FR" dirty="0"/>
          </a:p>
          <a:p>
            <a:pPr marL="0" indent="0">
              <a:buNone/>
            </a:pPr>
            <a:endParaRPr lang="fr-FR" dirty="0"/>
          </a:p>
          <a:p>
            <a:pPr marL="0" indent="0">
              <a:buNone/>
            </a:pPr>
            <a:r>
              <a:rPr lang="fr-FR" dirty="0" err="1"/>
              <a:t>Quitempête</a:t>
            </a:r>
            <a:r>
              <a:rPr lang="fr-FR" dirty="0"/>
              <a:t> a pris :</a:t>
            </a:r>
          </a:p>
          <a:p>
            <a:pPr marL="0" indent="0">
              <a:buNone/>
            </a:pPr>
            <a:endParaRPr lang="fr-FR" dirty="0"/>
          </a:p>
          <a:p>
            <a:pPr marL="0" indent="0">
              <a:buNone/>
            </a:pPr>
            <a:endParaRPr lang="fr-FR" dirty="0"/>
          </a:p>
        </p:txBody>
      </p:sp>
      <p:sp>
        <p:nvSpPr>
          <p:cNvPr id="21" name="Rectangle 35">
            <a:extLst>
              <a:ext uri="{FF2B5EF4-FFF2-40B4-BE49-F238E27FC236}">
                <a16:creationId xmlns:a16="http://schemas.microsoft.com/office/drawing/2014/main" id="{41229BEB-4CA8-FF75-0697-906D78AF6A5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7" name="Rectangle 39">
            <a:extLst>
              <a:ext uri="{FF2B5EF4-FFF2-40B4-BE49-F238E27FC236}">
                <a16:creationId xmlns:a16="http://schemas.microsoft.com/office/drawing/2014/main" id="{687BA224-48F6-3231-0032-773AA9A4CB79}"/>
              </a:ext>
            </a:extLst>
          </p:cNvPr>
          <p:cNvSpPr>
            <a:spLocks noChangeArrowheads="1"/>
          </p:cNvSpPr>
          <p:nvPr/>
        </p:nvSpPr>
        <p:spPr bwMode="auto">
          <a:xfrm>
            <a:off x="4579772" y="8092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9" name="Rectangle 39">
            <a:extLst>
              <a:ext uri="{FF2B5EF4-FFF2-40B4-BE49-F238E27FC236}">
                <a16:creationId xmlns:a16="http://schemas.microsoft.com/office/drawing/2014/main" id="{064F6E02-4858-92CA-FB2A-6E517A5EBE1F}"/>
              </a:ext>
            </a:extLst>
          </p:cNvPr>
          <p:cNvSpPr>
            <a:spLocks noChangeArrowheads="1"/>
          </p:cNvSpPr>
          <p:nvPr/>
        </p:nvSpPr>
        <p:spPr bwMode="auto">
          <a:xfrm>
            <a:off x="5297167" y="858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2" name="Rectangle 39">
            <a:extLst>
              <a:ext uri="{FF2B5EF4-FFF2-40B4-BE49-F238E27FC236}">
                <a16:creationId xmlns:a16="http://schemas.microsoft.com/office/drawing/2014/main" id="{8AD60C04-D21D-CE62-E351-3EF73A72B195}"/>
              </a:ext>
            </a:extLst>
          </p:cNvPr>
          <p:cNvSpPr>
            <a:spLocks noChangeArrowheads="1"/>
          </p:cNvSpPr>
          <p:nvPr/>
        </p:nvSpPr>
        <p:spPr bwMode="auto">
          <a:xfrm>
            <a:off x="5923171" y="8569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4" name="Rectangle 41">
            <a:extLst>
              <a:ext uri="{FF2B5EF4-FFF2-40B4-BE49-F238E27FC236}">
                <a16:creationId xmlns:a16="http://schemas.microsoft.com/office/drawing/2014/main" id="{8C51B08D-DE01-0556-8556-8A686D35A719}"/>
              </a:ext>
            </a:extLst>
          </p:cNvPr>
          <p:cNvSpPr>
            <a:spLocks noChangeArrowheads="1"/>
          </p:cNvSpPr>
          <p:nvPr/>
        </p:nvSpPr>
        <p:spPr bwMode="auto">
          <a:xfrm>
            <a:off x="2926576" y="231188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5" name="Rectangle 43">
            <a:extLst>
              <a:ext uri="{FF2B5EF4-FFF2-40B4-BE49-F238E27FC236}">
                <a16:creationId xmlns:a16="http://schemas.microsoft.com/office/drawing/2014/main" id="{C86A4543-A19F-19CD-227D-9AB2E6511656}"/>
              </a:ext>
            </a:extLst>
          </p:cNvPr>
          <p:cNvSpPr>
            <a:spLocks noChangeArrowheads="1"/>
          </p:cNvSpPr>
          <p:nvPr/>
        </p:nvSpPr>
        <p:spPr bwMode="auto">
          <a:xfrm flipV="1">
            <a:off x="4031321" y="2210241"/>
            <a:ext cx="2216820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37" name="Rectangle 45">
            <a:extLst>
              <a:ext uri="{FF2B5EF4-FFF2-40B4-BE49-F238E27FC236}">
                <a16:creationId xmlns:a16="http://schemas.microsoft.com/office/drawing/2014/main" id="{18B6AF30-C1C3-0CC2-01A7-DEB58503031A}"/>
              </a:ext>
            </a:extLst>
          </p:cNvPr>
          <p:cNvSpPr>
            <a:spLocks noChangeArrowheads="1"/>
          </p:cNvSpPr>
          <p:nvPr/>
        </p:nvSpPr>
        <p:spPr bwMode="auto">
          <a:xfrm>
            <a:off x="3925231" y="2721352"/>
            <a:ext cx="191565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1068" name="Image 1064154960" descr="Images vectorielles gratuites de Oiseau">
            <a:extLst>
              <a:ext uri="{FF2B5EF4-FFF2-40B4-BE49-F238E27FC236}">
                <a16:creationId xmlns:a16="http://schemas.microsoft.com/office/drawing/2014/main" id="{5EB58CEF-A908-693F-68C0-EA62B0D0FED1}"/>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925230" y="2721352"/>
            <a:ext cx="379141" cy="379141"/>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47">
            <a:extLst>
              <a:ext uri="{FF2B5EF4-FFF2-40B4-BE49-F238E27FC236}">
                <a16:creationId xmlns:a16="http://schemas.microsoft.com/office/drawing/2014/main" id="{2ECA0DD7-25D4-AF60-6F44-C7400F8DDE70}"/>
              </a:ext>
            </a:extLst>
          </p:cNvPr>
          <p:cNvSpPr>
            <a:spLocks noChangeArrowheads="1"/>
          </p:cNvSpPr>
          <p:nvPr/>
        </p:nvSpPr>
        <p:spPr bwMode="auto">
          <a:xfrm>
            <a:off x="4031320" y="2946345"/>
            <a:ext cx="1682242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1070" name="Image 265324695" descr="Images vectorielles gratuites de Chapeau">
            <a:extLst>
              <a:ext uri="{FF2B5EF4-FFF2-40B4-BE49-F238E27FC236}">
                <a16:creationId xmlns:a16="http://schemas.microsoft.com/office/drawing/2014/main" id="{C9D2792E-B7FE-386B-2027-0A69FFC9F87C}"/>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4031320" y="2946345"/>
            <a:ext cx="923421" cy="626607"/>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49">
            <a:extLst>
              <a:ext uri="{FF2B5EF4-FFF2-40B4-BE49-F238E27FC236}">
                <a16:creationId xmlns:a16="http://schemas.microsoft.com/office/drawing/2014/main" id="{FFC8FD4E-2E30-789F-2BA2-DF3F43B182E8}"/>
              </a:ext>
            </a:extLst>
          </p:cNvPr>
          <p:cNvSpPr>
            <a:spLocks noChangeArrowheads="1"/>
          </p:cNvSpPr>
          <p:nvPr/>
        </p:nvSpPr>
        <p:spPr bwMode="auto">
          <a:xfrm>
            <a:off x="4787313" y="3672130"/>
            <a:ext cx="3318042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3807092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DC3B37-EFEB-AA89-3CDA-9F621D7B80F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97C3C0B-49AC-5787-D077-2BF6BD2B20EB}"/>
              </a:ext>
            </a:extLst>
          </p:cNvPr>
          <p:cNvSpPr>
            <a:spLocks noGrp="1"/>
          </p:cNvSpPr>
          <p:nvPr>
            <p:ph idx="1"/>
          </p:nvPr>
        </p:nvSpPr>
        <p:spPr>
          <a:xfrm>
            <a:off x="838200" y="758283"/>
            <a:ext cx="10515600" cy="5418680"/>
          </a:xfrm>
        </p:spPr>
        <p:txBody>
          <a:bodyPr/>
          <a:lstStyle/>
          <a:p>
            <a:pPr marL="0" indent="0">
              <a:buNone/>
            </a:pPr>
            <a:r>
              <a:rPr lang="fr-FR" dirty="0"/>
              <a:t> </a:t>
            </a:r>
          </a:p>
          <a:p>
            <a:pPr marL="0" indent="0">
              <a:buNone/>
            </a:pPr>
            <a:r>
              <a:rPr lang="fr-FR" dirty="0">
                <a:solidFill>
                  <a:schemeClr val="accent1"/>
                </a:solidFill>
                <a:effectLst/>
                <a:ea typeface="Calibri" panose="020F0502020204030204" pitchFamily="34" charset="0"/>
              </a:rPr>
              <a:t>« à </a:t>
            </a:r>
            <a:r>
              <a:rPr lang="fr-FR" dirty="0" err="1">
                <a:solidFill>
                  <a:schemeClr val="accent1"/>
                </a:solidFill>
                <a:effectLst/>
                <a:ea typeface="Calibri" panose="020F0502020204030204" pitchFamily="34" charset="0"/>
              </a:rPr>
              <a:t>Quiroupille</a:t>
            </a:r>
            <a:r>
              <a:rPr lang="fr-FR" dirty="0">
                <a:solidFill>
                  <a:schemeClr val="accent1"/>
                </a:solidFill>
                <a:effectLst/>
                <a:ea typeface="Calibri" panose="020F0502020204030204" pitchFamily="34" charset="0"/>
              </a:rPr>
              <a:t> : deux pièces et un gobelet argenté</a:t>
            </a:r>
            <a:r>
              <a:rPr lang="fr-FR" dirty="0">
                <a:solidFill>
                  <a:schemeClr val="accent1"/>
                </a:solidFill>
                <a:ea typeface="Calibri" panose="020F0502020204030204" pitchFamily="34" charset="0"/>
              </a:rPr>
              <a:t> »</a:t>
            </a:r>
            <a:endParaRPr lang="fr-FR" dirty="0">
              <a:solidFill>
                <a:schemeClr val="accent1"/>
              </a:solidFill>
            </a:endParaRPr>
          </a:p>
          <a:p>
            <a:pPr marL="0" indent="0">
              <a:buNone/>
            </a:pPr>
            <a:endParaRPr lang="fr-FR" dirty="0"/>
          </a:p>
          <a:p>
            <a:pPr marL="0" indent="0">
              <a:buNone/>
            </a:pPr>
            <a:endParaRPr lang="fr-FR" dirty="0"/>
          </a:p>
          <a:p>
            <a:pPr marL="0" indent="0">
              <a:buNone/>
            </a:pPr>
            <a:r>
              <a:rPr lang="fr-FR" dirty="0" err="1"/>
              <a:t>Quiroupille</a:t>
            </a:r>
            <a:r>
              <a:rPr lang="fr-FR" dirty="0"/>
              <a:t> a pris :</a:t>
            </a:r>
          </a:p>
          <a:p>
            <a:pPr marL="0" indent="0">
              <a:buNone/>
            </a:pPr>
            <a:endParaRPr lang="fr-FR" dirty="0"/>
          </a:p>
        </p:txBody>
      </p:sp>
      <p:sp>
        <p:nvSpPr>
          <p:cNvPr id="21" name="Rectangle 35">
            <a:extLst>
              <a:ext uri="{FF2B5EF4-FFF2-40B4-BE49-F238E27FC236}">
                <a16:creationId xmlns:a16="http://schemas.microsoft.com/office/drawing/2014/main" id="{41229BEB-4CA8-FF75-0697-906D78AF6A5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25" name="Image 397328211" descr="Images vectorielles gratuites de Pièce de monnaie">
            <a:extLst>
              <a:ext uri="{FF2B5EF4-FFF2-40B4-BE49-F238E27FC236}">
                <a16:creationId xmlns:a16="http://schemas.microsoft.com/office/drawing/2014/main" id="{99908936-5BA4-F12A-9650-CD35936D0BC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flipV="1">
            <a:off x="3144982" y="4394182"/>
            <a:ext cx="441994" cy="303871"/>
          </a:xfrm>
          <a:prstGeom prst="rect">
            <a:avLst/>
          </a:prstGeom>
          <a:noFill/>
          <a:extLst>
            <a:ext uri="{909E8E84-426E-40DD-AFC4-6F175D3DCCD1}">
              <a14:hiddenFill xmlns:a14="http://schemas.microsoft.com/office/drawing/2010/main">
                <a:solidFill>
                  <a:srgbClr val="FFFFFF"/>
                </a:solidFill>
              </a14:hiddenFill>
            </a:ext>
          </a:extLst>
        </p:spPr>
      </p:pic>
      <p:pic>
        <p:nvPicPr>
          <p:cNvPr id="26" name="Image 397328211" descr="Images vectorielles gratuites de Pièce de monnaie">
            <a:extLst>
              <a:ext uri="{FF2B5EF4-FFF2-40B4-BE49-F238E27FC236}">
                <a16:creationId xmlns:a16="http://schemas.microsoft.com/office/drawing/2014/main" id="{BDD4780E-48B1-4BF6-4840-D98B165FE72D}"/>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flipV="1">
            <a:off x="3846134" y="4394784"/>
            <a:ext cx="441994" cy="303871"/>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41">
            <a:extLst>
              <a:ext uri="{FF2B5EF4-FFF2-40B4-BE49-F238E27FC236}">
                <a16:creationId xmlns:a16="http://schemas.microsoft.com/office/drawing/2014/main" id="{8C51B08D-DE01-0556-8556-8A686D35A719}"/>
              </a:ext>
            </a:extLst>
          </p:cNvPr>
          <p:cNvSpPr>
            <a:spLocks noChangeArrowheads="1"/>
          </p:cNvSpPr>
          <p:nvPr/>
        </p:nvSpPr>
        <p:spPr bwMode="auto">
          <a:xfrm>
            <a:off x="2926576" y="231188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5" name="Rectangle 43">
            <a:extLst>
              <a:ext uri="{FF2B5EF4-FFF2-40B4-BE49-F238E27FC236}">
                <a16:creationId xmlns:a16="http://schemas.microsoft.com/office/drawing/2014/main" id="{C86A4543-A19F-19CD-227D-9AB2E6511656}"/>
              </a:ext>
            </a:extLst>
          </p:cNvPr>
          <p:cNvSpPr>
            <a:spLocks noChangeArrowheads="1"/>
          </p:cNvSpPr>
          <p:nvPr/>
        </p:nvSpPr>
        <p:spPr bwMode="auto">
          <a:xfrm flipV="1">
            <a:off x="4031321" y="2210241"/>
            <a:ext cx="2216820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37" name="Rectangle 45">
            <a:extLst>
              <a:ext uri="{FF2B5EF4-FFF2-40B4-BE49-F238E27FC236}">
                <a16:creationId xmlns:a16="http://schemas.microsoft.com/office/drawing/2014/main" id="{18B6AF30-C1C3-0CC2-01A7-DEB58503031A}"/>
              </a:ext>
            </a:extLst>
          </p:cNvPr>
          <p:cNvSpPr>
            <a:spLocks noChangeArrowheads="1"/>
          </p:cNvSpPr>
          <p:nvPr/>
        </p:nvSpPr>
        <p:spPr bwMode="auto">
          <a:xfrm>
            <a:off x="3925231" y="2721352"/>
            <a:ext cx="191565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38" name="Rectangle 47">
            <a:extLst>
              <a:ext uri="{FF2B5EF4-FFF2-40B4-BE49-F238E27FC236}">
                <a16:creationId xmlns:a16="http://schemas.microsoft.com/office/drawing/2014/main" id="{2ECA0DD7-25D4-AF60-6F44-C7400F8DDE70}"/>
              </a:ext>
            </a:extLst>
          </p:cNvPr>
          <p:cNvSpPr>
            <a:spLocks noChangeArrowheads="1"/>
          </p:cNvSpPr>
          <p:nvPr/>
        </p:nvSpPr>
        <p:spPr bwMode="auto">
          <a:xfrm>
            <a:off x="4031320" y="2946345"/>
            <a:ext cx="1682242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39" name="Rectangle 49">
            <a:extLst>
              <a:ext uri="{FF2B5EF4-FFF2-40B4-BE49-F238E27FC236}">
                <a16:creationId xmlns:a16="http://schemas.microsoft.com/office/drawing/2014/main" id="{FFC8FD4E-2E30-789F-2BA2-DF3F43B182E8}"/>
              </a:ext>
            </a:extLst>
          </p:cNvPr>
          <p:cNvSpPr>
            <a:spLocks noChangeArrowheads="1"/>
          </p:cNvSpPr>
          <p:nvPr/>
        </p:nvSpPr>
        <p:spPr bwMode="auto">
          <a:xfrm>
            <a:off x="4787313" y="3672130"/>
            <a:ext cx="3318042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1072" name="Image 1241552442" descr="Images vectorielles gratuites de Calice">
            <a:extLst>
              <a:ext uri="{FF2B5EF4-FFF2-40B4-BE49-F238E27FC236}">
                <a16:creationId xmlns:a16="http://schemas.microsoft.com/office/drawing/2014/main" id="{467F3F1B-A441-C7B5-CAB4-126B47D926CA}"/>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4787314" y="3672130"/>
            <a:ext cx="656696" cy="1209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939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DC3B37-EFEB-AA89-3CDA-9F621D7B80F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97C3C0B-49AC-5787-D077-2BF6BD2B20EB}"/>
              </a:ext>
            </a:extLst>
          </p:cNvPr>
          <p:cNvSpPr>
            <a:spLocks noGrp="1"/>
          </p:cNvSpPr>
          <p:nvPr>
            <p:ph idx="1"/>
          </p:nvPr>
        </p:nvSpPr>
        <p:spPr>
          <a:xfrm>
            <a:off x="838200" y="758283"/>
            <a:ext cx="10515600" cy="5418680"/>
          </a:xfrm>
        </p:spPr>
        <p:txBody>
          <a:bodyPr/>
          <a:lstStyle/>
          <a:p>
            <a:pPr marL="0" indent="0">
              <a:buNone/>
            </a:pPr>
            <a:endParaRPr lang="fr-FR" dirty="0"/>
          </a:p>
          <a:p>
            <a:pPr marL="0" indent="0">
              <a:buNone/>
            </a:pPr>
            <a:r>
              <a:rPr lang="fr-FR" kern="100" dirty="0">
                <a:solidFill>
                  <a:schemeClr val="accent1"/>
                </a:solidFill>
                <a:effectLst/>
                <a:ea typeface="Calibri" panose="020F0502020204030204" pitchFamily="34" charset="0"/>
                <a:cs typeface="Times New Roman" panose="02020603050405020304" pitchFamily="18" charset="0"/>
              </a:rPr>
              <a:t>« à </a:t>
            </a:r>
            <a:r>
              <a:rPr lang="fr-FR" kern="100" dirty="0" err="1">
                <a:solidFill>
                  <a:schemeClr val="accent1"/>
                </a:solidFill>
                <a:effectLst/>
                <a:ea typeface="Calibri" panose="020F0502020204030204" pitchFamily="34" charset="0"/>
                <a:cs typeface="Times New Roman" panose="02020603050405020304" pitchFamily="18" charset="0"/>
              </a:rPr>
              <a:t>Quironchonne</a:t>
            </a:r>
            <a:r>
              <a:rPr lang="fr-FR" kern="100" dirty="0">
                <a:solidFill>
                  <a:schemeClr val="accent1"/>
                </a:solidFill>
                <a:effectLst/>
                <a:ea typeface="Calibri" panose="020F0502020204030204" pitchFamily="34" charset="0"/>
                <a:cs typeface="Times New Roman" panose="02020603050405020304" pitchFamily="18" charset="0"/>
              </a:rPr>
              <a:t> : un collier et une bague argentée »</a:t>
            </a:r>
            <a:endParaRPr lang="fr-FR" dirty="0"/>
          </a:p>
          <a:p>
            <a:pPr marL="0" indent="0">
              <a:buNone/>
            </a:pPr>
            <a:endParaRPr lang="fr-FR" dirty="0"/>
          </a:p>
          <a:p>
            <a:pPr marL="0" indent="0">
              <a:buNone/>
            </a:pPr>
            <a:r>
              <a:rPr lang="fr-FR" dirty="0" err="1"/>
              <a:t>Quironchonne</a:t>
            </a:r>
            <a:r>
              <a:rPr lang="fr-FR" dirty="0"/>
              <a:t> a pris :</a:t>
            </a:r>
          </a:p>
        </p:txBody>
      </p:sp>
      <p:sp>
        <p:nvSpPr>
          <p:cNvPr id="21" name="Rectangle 35">
            <a:extLst>
              <a:ext uri="{FF2B5EF4-FFF2-40B4-BE49-F238E27FC236}">
                <a16:creationId xmlns:a16="http://schemas.microsoft.com/office/drawing/2014/main" id="{41229BEB-4CA8-FF75-0697-906D78AF6A5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7" name="Rectangle 39">
            <a:extLst>
              <a:ext uri="{FF2B5EF4-FFF2-40B4-BE49-F238E27FC236}">
                <a16:creationId xmlns:a16="http://schemas.microsoft.com/office/drawing/2014/main" id="{687BA224-48F6-3231-0032-773AA9A4CB79}"/>
              </a:ext>
            </a:extLst>
          </p:cNvPr>
          <p:cNvSpPr>
            <a:spLocks noChangeArrowheads="1"/>
          </p:cNvSpPr>
          <p:nvPr/>
        </p:nvSpPr>
        <p:spPr bwMode="auto">
          <a:xfrm>
            <a:off x="4579772" y="8092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9" name="Rectangle 39">
            <a:extLst>
              <a:ext uri="{FF2B5EF4-FFF2-40B4-BE49-F238E27FC236}">
                <a16:creationId xmlns:a16="http://schemas.microsoft.com/office/drawing/2014/main" id="{064F6E02-4858-92CA-FB2A-6E517A5EBE1F}"/>
              </a:ext>
            </a:extLst>
          </p:cNvPr>
          <p:cNvSpPr>
            <a:spLocks noChangeArrowheads="1"/>
          </p:cNvSpPr>
          <p:nvPr/>
        </p:nvSpPr>
        <p:spPr bwMode="auto">
          <a:xfrm>
            <a:off x="5297167" y="858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2" name="Rectangle 39">
            <a:extLst>
              <a:ext uri="{FF2B5EF4-FFF2-40B4-BE49-F238E27FC236}">
                <a16:creationId xmlns:a16="http://schemas.microsoft.com/office/drawing/2014/main" id="{8AD60C04-D21D-CE62-E351-3EF73A72B195}"/>
              </a:ext>
            </a:extLst>
          </p:cNvPr>
          <p:cNvSpPr>
            <a:spLocks noChangeArrowheads="1"/>
          </p:cNvSpPr>
          <p:nvPr/>
        </p:nvSpPr>
        <p:spPr bwMode="auto">
          <a:xfrm>
            <a:off x="5923171" y="8569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36" name="Image 80660980" descr="Images vectorielles gratuites de Collier">
            <a:extLst>
              <a:ext uri="{FF2B5EF4-FFF2-40B4-BE49-F238E27FC236}">
                <a16:creationId xmlns:a16="http://schemas.microsoft.com/office/drawing/2014/main" id="{A2AC38CE-29FA-DC3E-202E-206EE1EF176C}"/>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038369" y="2949731"/>
            <a:ext cx="992951" cy="969859"/>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45">
            <a:extLst>
              <a:ext uri="{FF2B5EF4-FFF2-40B4-BE49-F238E27FC236}">
                <a16:creationId xmlns:a16="http://schemas.microsoft.com/office/drawing/2014/main" id="{18B6AF30-C1C3-0CC2-01A7-DEB58503031A}"/>
              </a:ext>
            </a:extLst>
          </p:cNvPr>
          <p:cNvSpPr>
            <a:spLocks noChangeArrowheads="1"/>
          </p:cNvSpPr>
          <p:nvPr/>
        </p:nvSpPr>
        <p:spPr bwMode="auto">
          <a:xfrm>
            <a:off x="3925231" y="2721352"/>
            <a:ext cx="191565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38" name="Rectangle 47">
            <a:extLst>
              <a:ext uri="{FF2B5EF4-FFF2-40B4-BE49-F238E27FC236}">
                <a16:creationId xmlns:a16="http://schemas.microsoft.com/office/drawing/2014/main" id="{2ECA0DD7-25D4-AF60-6F44-C7400F8DDE70}"/>
              </a:ext>
            </a:extLst>
          </p:cNvPr>
          <p:cNvSpPr>
            <a:spLocks noChangeArrowheads="1"/>
          </p:cNvSpPr>
          <p:nvPr/>
        </p:nvSpPr>
        <p:spPr bwMode="auto">
          <a:xfrm>
            <a:off x="4031320" y="2946345"/>
            <a:ext cx="1682242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40" name="Image 39">
            <a:extLst>
              <a:ext uri="{FF2B5EF4-FFF2-40B4-BE49-F238E27FC236}">
                <a16:creationId xmlns:a16="http://schemas.microsoft.com/office/drawing/2014/main" id="{AE4CC8FB-8395-64B9-191F-50D066B1CA38}"/>
              </a:ext>
            </a:extLst>
          </p:cNvPr>
          <p:cNvPicPr>
            <a:picLocks noChangeAspect="1"/>
          </p:cNvPicPr>
          <p:nvPr/>
        </p:nvPicPr>
        <p:blipFill>
          <a:blip r:embed="rId5"/>
          <a:stretch>
            <a:fillRect/>
          </a:stretch>
        </p:blipFill>
        <p:spPr>
          <a:xfrm>
            <a:off x="4579772" y="3425164"/>
            <a:ext cx="479528" cy="365572"/>
          </a:xfrm>
          <a:prstGeom prst="rect">
            <a:avLst/>
          </a:prstGeom>
        </p:spPr>
      </p:pic>
    </p:spTree>
    <p:extLst>
      <p:ext uri="{BB962C8B-B14F-4D97-AF65-F5344CB8AC3E}">
        <p14:creationId xmlns:p14="http://schemas.microsoft.com/office/powerpoint/2010/main" val="4277289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B03F95-E065-978D-9ABA-599CF28B7A2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F0852B0-7563-F2A0-A483-7AB1A9F0EE44}"/>
              </a:ext>
            </a:extLst>
          </p:cNvPr>
          <p:cNvSpPr>
            <a:spLocks noGrp="1"/>
          </p:cNvSpPr>
          <p:nvPr>
            <p:ph idx="1"/>
          </p:nvPr>
        </p:nvSpPr>
        <p:spPr/>
        <p:txBody>
          <a:bodyPr/>
          <a:lstStyle/>
          <a:p>
            <a:pPr marL="0" indent="0">
              <a:buNone/>
            </a:pPr>
            <a:r>
              <a:rPr lang="fr-FR" kern="100" dirty="0">
                <a:effectLst/>
                <a:ea typeface="Calibri" panose="020F0502020204030204" pitchFamily="34" charset="0"/>
                <a:cs typeface="Times New Roman" panose="02020603050405020304" pitchFamily="18" charset="0"/>
              </a:rPr>
              <a:t>à </a:t>
            </a:r>
            <a:r>
              <a:rPr lang="fr-FR" kern="100" dirty="0" err="1">
                <a:effectLst/>
                <a:ea typeface="Calibri" panose="020F0502020204030204" pitchFamily="34" charset="0"/>
                <a:cs typeface="Times New Roman" panose="02020603050405020304" pitchFamily="18" charset="0"/>
              </a:rPr>
              <a:t>Quironchonne</a:t>
            </a:r>
            <a:r>
              <a:rPr lang="fr-FR" kern="100" dirty="0">
                <a:effectLst/>
                <a:ea typeface="Calibri" panose="020F0502020204030204" pitchFamily="34" charset="0"/>
                <a:cs typeface="Times New Roman" panose="02020603050405020304" pitchFamily="18" charset="0"/>
              </a:rPr>
              <a:t> : un collier et une bague argentée </a:t>
            </a:r>
          </a:p>
          <a:p>
            <a:pPr marL="0" indent="0">
              <a:buNone/>
            </a:pPr>
            <a:r>
              <a:rPr lang="fr-FR" kern="100" dirty="0">
                <a:cs typeface="Times New Roman" panose="02020603050405020304" pitchFamily="18" charset="0"/>
              </a:rPr>
              <a:t>à </a:t>
            </a:r>
            <a:r>
              <a:rPr lang="fr-FR" kern="100" dirty="0" err="1">
                <a:cs typeface="Times New Roman" panose="02020603050405020304" pitchFamily="18" charset="0"/>
              </a:rPr>
              <a:t>Quironchonne</a:t>
            </a:r>
            <a:r>
              <a:rPr lang="fr-FR" kern="100" dirty="0">
                <a:cs typeface="Times New Roman" panose="02020603050405020304" pitchFamily="18" charset="0"/>
              </a:rPr>
              <a:t> : un collier et une bague argentés</a:t>
            </a:r>
            <a:endParaRPr lang="fr-FR" dirty="0"/>
          </a:p>
        </p:txBody>
      </p:sp>
    </p:spTree>
    <p:extLst>
      <p:ext uri="{BB962C8B-B14F-4D97-AF65-F5344CB8AC3E}">
        <p14:creationId xmlns:p14="http://schemas.microsoft.com/office/powerpoint/2010/main" val="4160497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1FD0E-1470-B625-8F8F-E186137BE5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6FC05B-562A-311E-B3CA-16BF6C0975C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A7FAC30-65F9-C700-281A-3157029D9C9E}"/>
              </a:ext>
            </a:extLst>
          </p:cNvPr>
          <p:cNvSpPr>
            <a:spLocks noGrp="1"/>
          </p:cNvSpPr>
          <p:nvPr>
            <p:ph idx="1"/>
          </p:nvPr>
        </p:nvSpPr>
        <p:spPr>
          <a:xfrm>
            <a:off x="838200" y="758283"/>
            <a:ext cx="10515600" cy="5418680"/>
          </a:xfrm>
        </p:spPr>
        <p:txBody>
          <a:bodyPr/>
          <a:lstStyle/>
          <a:p>
            <a:pPr marL="0" indent="0">
              <a:buNone/>
            </a:pPr>
            <a:endParaRPr lang="fr-FR" dirty="0"/>
          </a:p>
          <a:p>
            <a:pPr marL="0" indent="0">
              <a:buNone/>
            </a:pPr>
            <a:r>
              <a:rPr lang="fr-FR" kern="100" dirty="0">
                <a:solidFill>
                  <a:schemeClr val="accent1"/>
                </a:solidFill>
                <a:effectLst/>
                <a:ea typeface="Calibri" panose="020F0502020204030204" pitchFamily="34" charset="0"/>
                <a:cs typeface="Times New Roman" panose="02020603050405020304" pitchFamily="18" charset="0"/>
              </a:rPr>
              <a:t>« à </a:t>
            </a:r>
            <a:r>
              <a:rPr lang="fr-FR" kern="100" dirty="0" err="1">
                <a:solidFill>
                  <a:schemeClr val="accent1"/>
                </a:solidFill>
                <a:effectLst/>
                <a:ea typeface="Calibri" panose="020F0502020204030204" pitchFamily="34" charset="0"/>
                <a:cs typeface="Times New Roman" panose="02020603050405020304" pitchFamily="18" charset="0"/>
              </a:rPr>
              <a:t>Quironchonne</a:t>
            </a:r>
            <a:r>
              <a:rPr lang="fr-FR" kern="100" dirty="0">
                <a:solidFill>
                  <a:schemeClr val="accent1"/>
                </a:solidFill>
                <a:effectLst/>
                <a:ea typeface="Calibri" panose="020F0502020204030204" pitchFamily="34" charset="0"/>
                <a:cs typeface="Times New Roman" panose="02020603050405020304" pitchFamily="18" charset="0"/>
              </a:rPr>
              <a:t> : un collier et une bague argentée »</a:t>
            </a:r>
            <a:endParaRPr lang="fr-FR" dirty="0"/>
          </a:p>
          <a:p>
            <a:pPr marL="0" indent="0">
              <a:buNone/>
            </a:pPr>
            <a:endParaRPr lang="fr-FR" dirty="0"/>
          </a:p>
          <a:p>
            <a:pPr marL="0" indent="0">
              <a:buNone/>
            </a:pPr>
            <a:r>
              <a:rPr lang="fr-FR" dirty="0" err="1"/>
              <a:t>Quironchonne</a:t>
            </a:r>
            <a:r>
              <a:rPr lang="fr-FR" dirty="0"/>
              <a:t> a pris :</a:t>
            </a:r>
          </a:p>
        </p:txBody>
      </p:sp>
      <p:sp>
        <p:nvSpPr>
          <p:cNvPr id="21" name="Rectangle 35">
            <a:extLst>
              <a:ext uri="{FF2B5EF4-FFF2-40B4-BE49-F238E27FC236}">
                <a16:creationId xmlns:a16="http://schemas.microsoft.com/office/drawing/2014/main" id="{390EACA2-644C-8844-4AC8-E71E6A11F88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7" name="Rectangle 39">
            <a:extLst>
              <a:ext uri="{FF2B5EF4-FFF2-40B4-BE49-F238E27FC236}">
                <a16:creationId xmlns:a16="http://schemas.microsoft.com/office/drawing/2014/main" id="{A0BE97A5-5022-E871-127F-C768BD46BC08}"/>
              </a:ext>
            </a:extLst>
          </p:cNvPr>
          <p:cNvSpPr>
            <a:spLocks noChangeArrowheads="1"/>
          </p:cNvSpPr>
          <p:nvPr/>
        </p:nvSpPr>
        <p:spPr bwMode="auto">
          <a:xfrm>
            <a:off x="4579772" y="8092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9" name="Rectangle 39">
            <a:extLst>
              <a:ext uri="{FF2B5EF4-FFF2-40B4-BE49-F238E27FC236}">
                <a16:creationId xmlns:a16="http://schemas.microsoft.com/office/drawing/2014/main" id="{5066BBE7-A89D-C5BE-F4B3-2D77E6629945}"/>
              </a:ext>
            </a:extLst>
          </p:cNvPr>
          <p:cNvSpPr>
            <a:spLocks noChangeArrowheads="1"/>
          </p:cNvSpPr>
          <p:nvPr/>
        </p:nvSpPr>
        <p:spPr bwMode="auto">
          <a:xfrm>
            <a:off x="5297167" y="858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2" name="Rectangle 39">
            <a:extLst>
              <a:ext uri="{FF2B5EF4-FFF2-40B4-BE49-F238E27FC236}">
                <a16:creationId xmlns:a16="http://schemas.microsoft.com/office/drawing/2014/main" id="{8C895796-9718-02DA-40A2-72D36CD08FB1}"/>
              </a:ext>
            </a:extLst>
          </p:cNvPr>
          <p:cNvSpPr>
            <a:spLocks noChangeArrowheads="1"/>
          </p:cNvSpPr>
          <p:nvPr/>
        </p:nvSpPr>
        <p:spPr bwMode="auto">
          <a:xfrm>
            <a:off x="5923171" y="8569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36" name="Image 80660980" descr="Images vectorielles gratuites de Collier">
            <a:extLst>
              <a:ext uri="{FF2B5EF4-FFF2-40B4-BE49-F238E27FC236}">
                <a16:creationId xmlns:a16="http://schemas.microsoft.com/office/drawing/2014/main" id="{9C1894FB-3DF4-7D1E-B60E-7C2C8319FFC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038369" y="2949731"/>
            <a:ext cx="992951" cy="969859"/>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45">
            <a:extLst>
              <a:ext uri="{FF2B5EF4-FFF2-40B4-BE49-F238E27FC236}">
                <a16:creationId xmlns:a16="http://schemas.microsoft.com/office/drawing/2014/main" id="{F807A5D2-119A-53B9-F9E3-F01551321B67}"/>
              </a:ext>
            </a:extLst>
          </p:cNvPr>
          <p:cNvSpPr>
            <a:spLocks noChangeArrowheads="1"/>
          </p:cNvSpPr>
          <p:nvPr/>
        </p:nvSpPr>
        <p:spPr bwMode="auto">
          <a:xfrm>
            <a:off x="3925231" y="2721352"/>
            <a:ext cx="191565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38" name="Rectangle 47">
            <a:extLst>
              <a:ext uri="{FF2B5EF4-FFF2-40B4-BE49-F238E27FC236}">
                <a16:creationId xmlns:a16="http://schemas.microsoft.com/office/drawing/2014/main" id="{29255E1E-56A4-DDE1-9941-E77463DDD678}"/>
              </a:ext>
            </a:extLst>
          </p:cNvPr>
          <p:cNvSpPr>
            <a:spLocks noChangeArrowheads="1"/>
          </p:cNvSpPr>
          <p:nvPr/>
        </p:nvSpPr>
        <p:spPr bwMode="auto">
          <a:xfrm>
            <a:off x="4031320" y="2946345"/>
            <a:ext cx="1682242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40" name="Image 39">
            <a:extLst>
              <a:ext uri="{FF2B5EF4-FFF2-40B4-BE49-F238E27FC236}">
                <a16:creationId xmlns:a16="http://schemas.microsoft.com/office/drawing/2014/main" id="{DBAD7DA4-E849-0653-27DF-99CA7D4E5FE8}"/>
              </a:ext>
            </a:extLst>
          </p:cNvPr>
          <p:cNvPicPr>
            <a:picLocks noChangeAspect="1"/>
          </p:cNvPicPr>
          <p:nvPr/>
        </p:nvPicPr>
        <p:blipFill>
          <a:blip r:embed="rId5"/>
          <a:stretch>
            <a:fillRect/>
          </a:stretch>
        </p:blipFill>
        <p:spPr>
          <a:xfrm>
            <a:off x="4579772" y="3425164"/>
            <a:ext cx="479528" cy="365572"/>
          </a:xfrm>
          <a:prstGeom prst="rect">
            <a:avLst/>
          </a:prstGeom>
        </p:spPr>
      </p:pic>
    </p:spTree>
    <p:extLst>
      <p:ext uri="{BB962C8B-B14F-4D97-AF65-F5344CB8AC3E}">
        <p14:creationId xmlns:p14="http://schemas.microsoft.com/office/powerpoint/2010/main" val="229665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6B4476-3A91-7512-B5E2-6673F849DFE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0EA7258-7E4C-FB72-200B-63B6B51474F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a:t>
            </a:r>
            <a:r>
              <a:rPr lang="fr-FR" sz="2800" dirty="0">
                <a:solidFill>
                  <a:srgbClr val="000000"/>
                </a:solidFill>
                <a:effectLst/>
                <a:latin typeface="Times New Roman" panose="02020603050405020304" pitchFamily="18" charset="0"/>
                <a:ea typeface="Times New Roman" panose="02020603050405020304" pitchFamily="18" charset="0"/>
              </a:rPr>
              <a:t>Je t’ai acheté une écharpe et une casquette vertes</a:t>
            </a:r>
            <a:endParaRPr lang="fr-FR" dirty="0"/>
          </a:p>
        </p:txBody>
      </p:sp>
    </p:spTree>
    <p:extLst>
      <p:ext uri="{BB962C8B-B14F-4D97-AF65-F5344CB8AC3E}">
        <p14:creationId xmlns:p14="http://schemas.microsoft.com/office/powerpoint/2010/main" val="380597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B923E5-9A4E-A65B-D582-108A1CFA5C4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A172512-2BF0-240E-41D2-D14F6D539987}"/>
              </a:ext>
            </a:extLst>
          </p:cNvPr>
          <p:cNvSpPr>
            <a:spLocks noGrp="1"/>
          </p:cNvSpPr>
          <p:nvPr>
            <p:ph idx="1"/>
          </p:nvPr>
        </p:nvSpPr>
        <p:spPr/>
        <p:txBody>
          <a:bodyPr/>
          <a:lstStyle/>
          <a:p>
            <a:pPr marL="0" indent="0">
              <a:buNone/>
            </a:pPr>
            <a:r>
              <a:rPr lang="fr-FR" dirty="0"/>
              <a:t> </a:t>
            </a:r>
          </a:p>
        </p:txBody>
      </p:sp>
      <p:pic>
        <p:nvPicPr>
          <p:cNvPr id="4" name="Image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95746" y="1772840"/>
            <a:ext cx="2563944" cy="3312320"/>
          </a:xfrm>
          <a:prstGeom prst="rect">
            <a:avLst/>
          </a:prstGeom>
        </p:spPr>
      </p:pic>
    </p:spTree>
    <p:extLst>
      <p:ext uri="{BB962C8B-B14F-4D97-AF65-F5344CB8AC3E}">
        <p14:creationId xmlns:p14="http://schemas.microsoft.com/office/powerpoint/2010/main" val="2039188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DC3B37-EFEB-AA89-3CDA-9F621D7B80F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97C3C0B-49AC-5787-D077-2BF6BD2B20EB}"/>
              </a:ext>
            </a:extLst>
          </p:cNvPr>
          <p:cNvSpPr>
            <a:spLocks noGrp="1"/>
          </p:cNvSpPr>
          <p:nvPr>
            <p:ph idx="1"/>
          </p:nvPr>
        </p:nvSpPr>
        <p:spPr>
          <a:xfrm>
            <a:off x="1142945" y="709032"/>
            <a:ext cx="19812953" cy="20322959"/>
          </a:xfrm>
        </p:spPr>
        <p:txBody>
          <a:bodyPr/>
          <a:lstStyle/>
          <a:p>
            <a:pPr marL="0" indent="0">
              <a:buNone/>
            </a:pPr>
            <a:endParaRPr lang="fr-FR" dirty="0"/>
          </a:p>
          <a:p>
            <a:pPr marL="0" indent="0">
              <a:buNone/>
            </a:pPr>
            <a:r>
              <a:rPr lang="fr-FR" dirty="0"/>
              <a:t>Je te donne un collier et un bracelet argenté </a:t>
            </a:r>
            <a:r>
              <a:rPr lang="fr-FR" b="1" dirty="0">
                <a:solidFill>
                  <a:srgbClr val="00B050"/>
                </a:solidFill>
              </a:rPr>
              <a:t>s</a:t>
            </a:r>
            <a:r>
              <a:rPr lang="fr-FR" dirty="0"/>
              <a:t> .</a:t>
            </a:r>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r>
              <a:rPr lang="fr-FR" dirty="0"/>
              <a:t>Je te donne deux pièces et un gobelet argenté     . </a:t>
            </a:r>
          </a:p>
          <a:p>
            <a:pPr marL="0" indent="0">
              <a:buNone/>
            </a:pPr>
            <a:r>
              <a:rPr lang="fr-FR" dirty="0"/>
              <a:t>  </a:t>
            </a:r>
          </a:p>
        </p:txBody>
      </p:sp>
      <p:sp>
        <p:nvSpPr>
          <p:cNvPr id="21" name="Rectangle 35">
            <a:extLst>
              <a:ext uri="{FF2B5EF4-FFF2-40B4-BE49-F238E27FC236}">
                <a16:creationId xmlns:a16="http://schemas.microsoft.com/office/drawing/2014/main" id="{41229BEB-4CA8-FF75-0697-906D78AF6A5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7" name="Rectangle 39">
            <a:extLst>
              <a:ext uri="{FF2B5EF4-FFF2-40B4-BE49-F238E27FC236}">
                <a16:creationId xmlns:a16="http://schemas.microsoft.com/office/drawing/2014/main" id="{687BA224-48F6-3231-0032-773AA9A4CB79}"/>
              </a:ext>
            </a:extLst>
          </p:cNvPr>
          <p:cNvSpPr>
            <a:spLocks noChangeArrowheads="1"/>
          </p:cNvSpPr>
          <p:nvPr/>
        </p:nvSpPr>
        <p:spPr bwMode="auto">
          <a:xfrm>
            <a:off x="4579772" y="8092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9" name="Rectangle 39">
            <a:extLst>
              <a:ext uri="{FF2B5EF4-FFF2-40B4-BE49-F238E27FC236}">
                <a16:creationId xmlns:a16="http://schemas.microsoft.com/office/drawing/2014/main" id="{064F6E02-4858-92CA-FB2A-6E517A5EBE1F}"/>
              </a:ext>
            </a:extLst>
          </p:cNvPr>
          <p:cNvSpPr>
            <a:spLocks noChangeArrowheads="1"/>
          </p:cNvSpPr>
          <p:nvPr/>
        </p:nvSpPr>
        <p:spPr bwMode="auto">
          <a:xfrm>
            <a:off x="5297167" y="858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2" name="Rectangle 39">
            <a:extLst>
              <a:ext uri="{FF2B5EF4-FFF2-40B4-BE49-F238E27FC236}">
                <a16:creationId xmlns:a16="http://schemas.microsoft.com/office/drawing/2014/main" id="{8AD60C04-D21D-CE62-E351-3EF73A72B195}"/>
              </a:ext>
            </a:extLst>
          </p:cNvPr>
          <p:cNvSpPr>
            <a:spLocks noChangeArrowheads="1"/>
          </p:cNvSpPr>
          <p:nvPr/>
        </p:nvSpPr>
        <p:spPr bwMode="auto">
          <a:xfrm>
            <a:off x="5923171" y="8569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36" name="Image 80660980" descr="Images vectorielles gratuites de Collier">
            <a:extLst>
              <a:ext uri="{FF2B5EF4-FFF2-40B4-BE49-F238E27FC236}">
                <a16:creationId xmlns:a16="http://schemas.microsoft.com/office/drawing/2014/main" id="{A2AC38CE-29FA-DC3E-202E-206EE1EF176C}"/>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901970" y="2173391"/>
            <a:ext cx="992951" cy="969859"/>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45">
            <a:extLst>
              <a:ext uri="{FF2B5EF4-FFF2-40B4-BE49-F238E27FC236}">
                <a16:creationId xmlns:a16="http://schemas.microsoft.com/office/drawing/2014/main" id="{18B6AF30-C1C3-0CC2-01A7-DEB58503031A}"/>
              </a:ext>
            </a:extLst>
          </p:cNvPr>
          <p:cNvSpPr>
            <a:spLocks noChangeArrowheads="1"/>
          </p:cNvSpPr>
          <p:nvPr/>
        </p:nvSpPr>
        <p:spPr bwMode="auto">
          <a:xfrm>
            <a:off x="3925231" y="2721352"/>
            <a:ext cx="191565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6149" name="Image 1787937985" descr="Images vectorielles gratuites de Bracelet">
            <a:extLst>
              <a:ext uri="{FF2B5EF4-FFF2-40B4-BE49-F238E27FC236}">
                <a16:creationId xmlns:a16="http://schemas.microsoft.com/office/drawing/2014/main" id="{1742F209-9F6E-D504-A533-F482CE6CDB71}"/>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4314602" y="2431302"/>
            <a:ext cx="876300" cy="5715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7">
            <p14:nvContentPartPr>
              <p14:cNvPr id="7" name="Encre 6">
                <a:extLst>
                  <a:ext uri="{FF2B5EF4-FFF2-40B4-BE49-F238E27FC236}">
                    <a16:creationId xmlns:a16="http://schemas.microsoft.com/office/drawing/2014/main" id="{E492628C-15F7-199B-8E4F-2148D0683070}"/>
                  </a:ext>
                </a:extLst>
              </p14:cNvPr>
              <p14:cNvContentPartPr/>
              <p14:nvPr/>
            </p14:nvContentPartPr>
            <p14:xfrm>
              <a:off x="4412392" y="2410404"/>
              <a:ext cx="680720" cy="558800"/>
            </p14:xfrm>
          </p:contentPart>
        </mc:Choice>
        <mc:Fallback xmlns="">
          <p:pic>
            <p:nvPicPr>
              <p:cNvPr id="7" name="Encre 6">
                <a:extLst>
                  <a:ext uri="{FF2B5EF4-FFF2-40B4-BE49-F238E27FC236}">
                    <a16:creationId xmlns:a16="http://schemas.microsoft.com/office/drawing/2014/main" id="{E492628C-15F7-199B-8E4F-2148D0683070}"/>
                  </a:ext>
                </a:extLst>
              </p:cNvPr>
              <p:cNvPicPr/>
              <p:nvPr/>
            </p:nvPicPr>
            <p:blipFill>
              <a:blip r:embed="rId8"/>
              <a:stretch>
                <a:fillRect/>
              </a:stretch>
            </p:blipFill>
            <p:spPr>
              <a:xfrm>
                <a:off x="4376394" y="2338440"/>
                <a:ext cx="752356" cy="702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Encre 7">
                <a:extLst>
                  <a:ext uri="{FF2B5EF4-FFF2-40B4-BE49-F238E27FC236}">
                    <a16:creationId xmlns:a16="http://schemas.microsoft.com/office/drawing/2014/main" id="{40CE5F71-A985-E759-5E9A-D9362FE0E266}"/>
                  </a:ext>
                </a:extLst>
              </p14:cNvPr>
              <p14:cNvContentPartPr/>
              <p14:nvPr/>
            </p14:nvContentPartPr>
            <p14:xfrm>
              <a:off x="4420867" y="2376806"/>
              <a:ext cx="630555" cy="711200"/>
            </p14:xfrm>
          </p:contentPart>
        </mc:Choice>
        <mc:Fallback xmlns="">
          <p:pic>
            <p:nvPicPr>
              <p:cNvPr id="8" name="Encre 7">
                <a:extLst>
                  <a:ext uri="{FF2B5EF4-FFF2-40B4-BE49-F238E27FC236}">
                    <a16:creationId xmlns:a16="http://schemas.microsoft.com/office/drawing/2014/main" id="{40CE5F71-A985-E759-5E9A-D9362FE0E266}"/>
                  </a:ext>
                </a:extLst>
              </p:cNvPr>
              <p:cNvPicPr/>
              <p:nvPr/>
            </p:nvPicPr>
            <p:blipFill>
              <a:blip r:embed="rId10"/>
              <a:stretch>
                <a:fillRect/>
              </a:stretch>
            </p:blipFill>
            <p:spPr>
              <a:xfrm>
                <a:off x="4384917" y="2304931"/>
                <a:ext cx="702095" cy="854590"/>
              </a:xfrm>
              <a:prstGeom prst="rect">
                <a:avLst/>
              </a:prstGeom>
            </p:spPr>
          </p:pic>
        </mc:Fallback>
      </mc:AlternateContent>
      <p:pic>
        <p:nvPicPr>
          <p:cNvPr id="9" name="Image 8">
            <a:extLst>
              <a:ext uri="{FF2B5EF4-FFF2-40B4-BE49-F238E27FC236}">
                <a16:creationId xmlns:a16="http://schemas.microsoft.com/office/drawing/2014/main" id="{45BB0598-4E87-0A3C-57B5-D1FB1B440EF5}"/>
              </a:ext>
            </a:extLst>
          </p:cNvPr>
          <p:cNvPicPr>
            <a:picLocks noChangeAspect="1"/>
          </p:cNvPicPr>
          <p:nvPr/>
        </p:nvPicPr>
        <p:blipFill>
          <a:blip r:embed="rId11"/>
          <a:stretch>
            <a:fillRect/>
          </a:stretch>
        </p:blipFill>
        <p:spPr>
          <a:xfrm>
            <a:off x="5785678" y="2414943"/>
            <a:ext cx="992951" cy="673063"/>
          </a:xfrm>
          <a:prstGeom prst="rect">
            <a:avLst/>
          </a:prstGeom>
        </p:spPr>
      </p:pic>
      <p:sp>
        <p:nvSpPr>
          <p:cNvPr id="10" name="ZoneTexte 9">
            <a:extLst>
              <a:ext uri="{FF2B5EF4-FFF2-40B4-BE49-F238E27FC236}">
                <a16:creationId xmlns:a16="http://schemas.microsoft.com/office/drawing/2014/main" id="{AFA32D56-122A-3648-94F4-05942E0C0813}"/>
              </a:ext>
            </a:extLst>
          </p:cNvPr>
          <p:cNvSpPr txBox="1"/>
          <p:nvPr/>
        </p:nvSpPr>
        <p:spPr>
          <a:xfrm>
            <a:off x="6601522" y="3702205"/>
            <a:ext cx="184731" cy="369332"/>
          </a:xfrm>
          <a:prstGeom prst="rect">
            <a:avLst/>
          </a:prstGeom>
          <a:noFill/>
        </p:spPr>
        <p:txBody>
          <a:bodyPr wrap="none" rtlCol="0">
            <a:spAutoFit/>
          </a:bodyPr>
          <a:lstStyle/>
          <a:p>
            <a:endParaRPr lang="fr-FR" dirty="0"/>
          </a:p>
        </p:txBody>
      </p:sp>
      <p:sp>
        <p:nvSpPr>
          <p:cNvPr id="13" name="Rectangle 12">
            <a:extLst>
              <a:ext uri="{FF2B5EF4-FFF2-40B4-BE49-F238E27FC236}">
                <a16:creationId xmlns:a16="http://schemas.microsoft.com/office/drawing/2014/main" id="{3E56F430-8130-DA90-1968-FC4599B0D36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14">
            <a:extLst>
              <a:ext uri="{FF2B5EF4-FFF2-40B4-BE49-F238E27FC236}">
                <a16:creationId xmlns:a16="http://schemas.microsoft.com/office/drawing/2014/main" id="{C7A07BDA-47F2-C53D-0D66-52B8F89D5C40}"/>
              </a:ext>
            </a:extLst>
          </p:cNvPr>
          <p:cNvSpPr>
            <a:spLocks noChangeArrowheads="1"/>
          </p:cNvSpPr>
          <p:nvPr/>
        </p:nvSpPr>
        <p:spPr bwMode="auto">
          <a:xfrm>
            <a:off x="457146" y="103149"/>
            <a:ext cx="2297154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6157" name="Image 493" descr="Images vectorielles gratuites de Pièce de monnaie">
            <a:extLst>
              <a:ext uri="{FF2B5EF4-FFF2-40B4-BE49-F238E27FC236}">
                <a16:creationId xmlns:a16="http://schemas.microsoft.com/office/drawing/2014/main" id="{B545E379-4842-8240-4EA2-35DFABA727E0}"/>
              </a:ext>
            </a:extLst>
          </p:cNvPr>
          <p:cNvPicPr>
            <a:picLocks noChangeAspect="1" noChangeArrowheads="1"/>
          </p:cNvPicPr>
          <p:nvPr/>
        </p:nvPicPr>
        <p:blipFill>
          <a:blip r:embed="rId12" r:link="rId13">
            <a:extLst>
              <a:ext uri="{28A0092B-C50C-407E-A947-70E740481C1C}">
                <a14:useLocalDpi xmlns:a14="http://schemas.microsoft.com/office/drawing/2010/main" val="0"/>
              </a:ext>
            </a:extLst>
          </a:blip>
          <a:srcRect/>
          <a:stretch>
            <a:fillRect/>
          </a:stretch>
        </p:blipFill>
        <p:spPr bwMode="auto">
          <a:xfrm>
            <a:off x="1549964" y="5072960"/>
            <a:ext cx="637635" cy="438374"/>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493" descr="Images vectorielles gratuites de Pièce de monnaie">
            <a:extLst>
              <a:ext uri="{FF2B5EF4-FFF2-40B4-BE49-F238E27FC236}">
                <a16:creationId xmlns:a16="http://schemas.microsoft.com/office/drawing/2014/main" id="{96AF9D03-6DE6-646C-12FF-1EF8EDF74196}"/>
              </a:ext>
            </a:extLst>
          </p:cNvPr>
          <p:cNvPicPr>
            <a:picLocks noChangeAspect="1" noChangeArrowheads="1"/>
          </p:cNvPicPr>
          <p:nvPr/>
        </p:nvPicPr>
        <p:blipFill>
          <a:blip r:embed="rId12" r:link="rId13">
            <a:extLst>
              <a:ext uri="{28A0092B-C50C-407E-A947-70E740481C1C}">
                <a14:useLocalDpi xmlns:a14="http://schemas.microsoft.com/office/drawing/2010/main" val="0"/>
              </a:ext>
            </a:extLst>
          </a:blip>
          <a:srcRect/>
          <a:stretch>
            <a:fillRect/>
          </a:stretch>
        </p:blipFill>
        <p:spPr bwMode="auto">
          <a:xfrm>
            <a:off x="2901970" y="5072960"/>
            <a:ext cx="637633" cy="43837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8A749670-4858-DE83-92DF-428BE1B510F2}"/>
              </a:ext>
            </a:extLst>
          </p:cNvPr>
          <p:cNvSpPr>
            <a:spLocks noChangeArrowheads="1"/>
          </p:cNvSpPr>
          <p:nvPr/>
        </p:nvSpPr>
        <p:spPr bwMode="auto">
          <a:xfrm flipV="1">
            <a:off x="4579772" y="4981524"/>
            <a:ext cx="2383073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6159" name="Image 495" descr="Images vectorielles gratuites de Calice">
            <a:extLst>
              <a:ext uri="{FF2B5EF4-FFF2-40B4-BE49-F238E27FC236}">
                <a16:creationId xmlns:a16="http://schemas.microsoft.com/office/drawing/2014/main" id="{F4F978D7-7951-9BA7-BAA0-772CE1A37476}"/>
              </a:ext>
            </a:extLst>
          </p:cNvPr>
          <p:cNvPicPr>
            <a:picLocks noChangeAspect="1" noChangeArrowheads="1"/>
          </p:cNvPicPr>
          <p:nvPr/>
        </p:nvPicPr>
        <p:blipFill>
          <a:blip r:embed="rId14" r:link="rId15">
            <a:extLst>
              <a:ext uri="{28A0092B-C50C-407E-A947-70E740481C1C}">
                <a14:useLocalDpi xmlns:a14="http://schemas.microsoft.com/office/drawing/2010/main" val="0"/>
              </a:ext>
            </a:extLst>
          </a:blip>
          <a:srcRect/>
          <a:stretch>
            <a:fillRect/>
          </a:stretch>
        </p:blipFill>
        <p:spPr bwMode="auto">
          <a:xfrm>
            <a:off x="4579773" y="4557196"/>
            <a:ext cx="471650" cy="868829"/>
          </a:xfrm>
          <a:prstGeom prst="rect">
            <a:avLst/>
          </a:prstGeom>
          <a:noFill/>
          <a:extLst>
            <a:ext uri="{909E8E84-426E-40DD-AFC4-6F175D3DCCD1}">
              <a14:hiddenFill xmlns:a14="http://schemas.microsoft.com/office/drawing/2010/main">
                <a:solidFill>
                  <a:srgbClr val="FFFFFF"/>
                </a:solidFill>
              </a14:hiddenFill>
            </a:ext>
          </a:extLst>
        </p:spPr>
      </p:pic>
      <p:sp>
        <p:nvSpPr>
          <p:cNvPr id="18" name="Cadre 17">
            <a:extLst>
              <a:ext uri="{FF2B5EF4-FFF2-40B4-BE49-F238E27FC236}">
                <a16:creationId xmlns:a16="http://schemas.microsoft.com/office/drawing/2014/main" id="{3D78C3D6-DC8F-BD50-827E-459A3D5B1E99}"/>
              </a:ext>
            </a:extLst>
          </p:cNvPr>
          <p:cNvSpPr/>
          <p:nvPr/>
        </p:nvSpPr>
        <p:spPr>
          <a:xfrm>
            <a:off x="7880195" y="3769860"/>
            <a:ext cx="289932" cy="529810"/>
          </a:xfrm>
          <a:prstGeom prst="frame">
            <a:avLst/>
          </a:prstGeom>
          <a:ln w="952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9" name="Cadre 18">
            <a:extLst>
              <a:ext uri="{FF2B5EF4-FFF2-40B4-BE49-F238E27FC236}">
                <a16:creationId xmlns:a16="http://schemas.microsoft.com/office/drawing/2014/main" id="{6106163D-4892-14CE-2EBA-4F5D5DDAF8FC}"/>
              </a:ext>
            </a:extLst>
          </p:cNvPr>
          <p:cNvSpPr/>
          <p:nvPr/>
        </p:nvSpPr>
        <p:spPr>
          <a:xfrm>
            <a:off x="7590263" y="1208605"/>
            <a:ext cx="289932" cy="529810"/>
          </a:xfrm>
          <a:prstGeom prst="frame">
            <a:avLst/>
          </a:prstGeom>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1416321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115D73-6D7A-F05E-5E56-185C0E37E90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6D3181F-0AD7-48E3-588D-FFC557F687E8}"/>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b="1" dirty="0">
                <a:solidFill>
                  <a:srgbClr val="FF0000"/>
                </a:solidFill>
              </a:rPr>
              <a:t>Prolongement</a:t>
            </a:r>
          </a:p>
        </p:txBody>
      </p:sp>
    </p:spTree>
    <p:extLst>
      <p:ext uri="{BB962C8B-B14F-4D97-AF65-F5344CB8AC3E}">
        <p14:creationId xmlns:p14="http://schemas.microsoft.com/office/powerpoint/2010/main" val="2262299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1D620B-18A3-F254-A04D-6CEB4F01A9A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ACEE56A-66F2-713D-3A7D-78398641E1FF}"/>
              </a:ext>
            </a:extLst>
          </p:cNvPr>
          <p:cNvSpPr>
            <a:spLocks noGrp="1"/>
          </p:cNvSpPr>
          <p:nvPr>
            <p:ph idx="1"/>
          </p:nvPr>
        </p:nvSpPr>
        <p:spPr/>
        <p:txBody>
          <a:bodyPr/>
          <a:lstStyle/>
          <a:p>
            <a:pPr marL="0" indent="0">
              <a:buNone/>
            </a:pPr>
            <a:endParaRPr lang="fr-FR" dirty="0"/>
          </a:p>
          <a:p>
            <a:pPr marL="0" indent="0" algn="just">
              <a:buNone/>
            </a:pPr>
            <a:r>
              <a:rPr lang="fr-FR" sz="1800" dirty="0">
                <a:solidFill>
                  <a:srgbClr val="4472C4"/>
                </a:solidFill>
                <a:effectLst/>
                <a:latin typeface="Times New Roman" panose="02020603050405020304" pitchFamily="18" charset="0"/>
                <a:ea typeface="Times New Roman" panose="02020603050405020304" pitchFamily="18" charset="0"/>
              </a:rPr>
              <a:t>	A</a:t>
            </a:r>
            <a:r>
              <a:rPr lang="fr-FR" sz="1800" dirty="0">
                <a:solidFill>
                  <a:srgbClr val="657C9C"/>
                </a:solidFill>
                <a:effectLst/>
                <a:latin typeface="Times New Roman" panose="02020603050405020304" pitchFamily="18" charset="0"/>
                <a:ea typeface="Times New Roman" panose="02020603050405020304" pitchFamily="18" charset="0"/>
              </a:rPr>
              <a:t>	</a:t>
            </a:r>
            <a:r>
              <a:rPr lang="fr-FR" sz="1800" dirty="0">
                <a:solidFill>
                  <a:srgbClr val="4472C4"/>
                </a:solidFill>
                <a:effectLst/>
                <a:latin typeface="Times New Roman" panose="02020603050405020304" pitchFamily="18" charset="0"/>
                <a:ea typeface="Times New Roman" panose="02020603050405020304" pitchFamily="18" charset="0"/>
              </a:rPr>
              <a:t>A </a:t>
            </a:r>
            <a:r>
              <a:rPr lang="fr-FR" sz="1800" dirty="0" err="1">
                <a:solidFill>
                  <a:srgbClr val="4472C4"/>
                </a:solidFill>
                <a:effectLst/>
                <a:latin typeface="Times New Roman" panose="02020603050405020304" pitchFamily="18" charset="0"/>
                <a:ea typeface="Times New Roman" panose="02020603050405020304" pitchFamily="18" charset="0"/>
              </a:rPr>
              <a:t>necklace</a:t>
            </a:r>
            <a:r>
              <a:rPr lang="fr-FR" sz="1800" dirty="0">
                <a:solidFill>
                  <a:srgbClr val="4472C4"/>
                </a:solidFill>
                <a:effectLst/>
                <a:latin typeface="Times New Roman" panose="02020603050405020304" pitchFamily="18" charset="0"/>
                <a:ea typeface="Times New Roman" panose="02020603050405020304" pitchFamily="18" charset="0"/>
              </a:rPr>
              <a:t> and a </a:t>
            </a:r>
            <a:r>
              <a:rPr lang="fr-FR" sz="1800" dirty="0" err="1">
                <a:solidFill>
                  <a:srgbClr val="4472C4"/>
                </a:solidFill>
                <a:effectLst/>
                <a:latin typeface="Times New Roman" panose="02020603050405020304" pitchFamily="18" charset="0"/>
                <a:ea typeface="Times New Roman" panose="02020603050405020304" pitchFamily="18" charset="0"/>
              </a:rPr>
              <a:t>gilded</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err="1">
                <a:solidFill>
                  <a:srgbClr val="4472C4"/>
                </a:solidFill>
                <a:effectLst/>
                <a:latin typeface="Times New Roman" panose="02020603050405020304" pitchFamily="18" charset="0"/>
                <a:ea typeface="Times New Roman" panose="02020603050405020304" pitchFamily="18" charset="0"/>
              </a:rPr>
              <a:t>brooch</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rPr>
              <a:t>: un collier et une broche dorée.</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4472C4"/>
                </a:solidFill>
                <a:effectLst/>
                <a:latin typeface="Times New Roman" panose="02020603050405020304" pitchFamily="18" charset="0"/>
                <a:ea typeface="Times New Roman" panose="02020603050405020304" pitchFamily="18" charset="0"/>
              </a:rPr>
              <a:t>	B</a:t>
            </a:r>
            <a:r>
              <a:rPr lang="fr-FR" sz="1800" dirty="0">
                <a:solidFill>
                  <a:srgbClr val="657C9C"/>
                </a:solidFill>
                <a:effectLst/>
                <a:latin typeface="Times New Roman" panose="02020603050405020304" pitchFamily="18" charset="0"/>
                <a:ea typeface="Times New Roman" panose="02020603050405020304" pitchFamily="18" charset="0"/>
              </a:rPr>
              <a:t>	</a:t>
            </a:r>
            <a:r>
              <a:rPr lang="fr-FR" sz="1800" dirty="0">
                <a:solidFill>
                  <a:srgbClr val="4472C4"/>
                </a:solidFill>
                <a:effectLst/>
                <a:latin typeface="Times New Roman" panose="02020603050405020304" pitchFamily="18" charset="0"/>
                <a:ea typeface="Times New Roman" panose="02020603050405020304" pitchFamily="18" charset="0"/>
              </a:rPr>
              <a:t>A </a:t>
            </a:r>
            <a:r>
              <a:rPr lang="fr-FR" sz="1800" dirty="0" err="1">
                <a:solidFill>
                  <a:srgbClr val="4472C4"/>
                </a:solidFill>
                <a:effectLst/>
                <a:latin typeface="Times New Roman" panose="02020603050405020304" pitchFamily="18" charset="0"/>
                <a:ea typeface="Times New Roman" panose="02020603050405020304" pitchFamily="18" charset="0"/>
              </a:rPr>
              <a:t>gilded</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err="1">
                <a:solidFill>
                  <a:srgbClr val="4472C4"/>
                </a:solidFill>
                <a:effectLst/>
                <a:latin typeface="Times New Roman" panose="02020603050405020304" pitchFamily="18" charset="0"/>
                <a:ea typeface="Times New Roman" panose="02020603050405020304" pitchFamily="18" charset="0"/>
              </a:rPr>
              <a:t>necklace</a:t>
            </a:r>
            <a:r>
              <a:rPr lang="fr-FR" sz="1800" dirty="0">
                <a:solidFill>
                  <a:srgbClr val="4472C4"/>
                </a:solidFill>
                <a:effectLst/>
                <a:latin typeface="Times New Roman" panose="02020603050405020304" pitchFamily="18" charset="0"/>
                <a:ea typeface="Times New Roman" panose="02020603050405020304" pitchFamily="18" charset="0"/>
              </a:rPr>
              <a:t> and a </a:t>
            </a:r>
            <a:r>
              <a:rPr lang="fr-FR" sz="1800" dirty="0" err="1">
                <a:solidFill>
                  <a:srgbClr val="4472C4"/>
                </a:solidFill>
                <a:effectLst/>
                <a:latin typeface="Times New Roman" panose="02020603050405020304" pitchFamily="18" charset="0"/>
                <a:ea typeface="Times New Roman" panose="02020603050405020304" pitchFamily="18" charset="0"/>
              </a:rPr>
              <a:t>brooch</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rPr>
              <a:t>: un collier doré et une broche.</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4472C4"/>
                </a:solidFill>
                <a:effectLst/>
                <a:latin typeface="Times New Roman" panose="02020603050405020304" pitchFamily="18" charset="0"/>
                <a:ea typeface="Times New Roman" panose="02020603050405020304" pitchFamily="18" charset="0"/>
              </a:rPr>
              <a:t>	C</a:t>
            </a:r>
            <a:r>
              <a:rPr lang="fr-FR" sz="1800" dirty="0">
                <a:solidFill>
                  <a:srgbClr val="657C9C"/>
                </a:solidFill>
                <a:effectLst/>
                <a:latin typeface="Times New Roman" panose="02020603050405020304" pitchFamily="18" charset="0"/>
                <a:ea typeface="Times New Roman" panose="02020603050405020304" pitchFamily="18" charset="0"/>
              </a:rPr>
              <a:t>	</a:t>
            </a:r>
            <a:r>
              <a:rPr lang="fr-FR" sz="1800" dirty="0">
                <a:solidFill>
                  <a:srgbClr val="4472C4"/>
                </a:solidFill>
                <a:effectLst/>
                <a:latin typeface="Times New Roman" panose="02020603050405020304" pitchFamily="18" charset="0"/>
                <a:ea typeface="Times New Roman" panose="02020603050405020304" pitchFamily="18" charset="0"/>
              </a:rPr>
              <a:t>A </a:t>
            </a:r>
            <a:r>
              <a:rPr lang="fr-FR" sz="1800" dirty="0" err="1">
                <a:solidFill>
                  <a:srgbClr val="4472C4"/>
                </a:solidFill>
                <a:effectLst/>
                <a:latin typeface="Times New Roman" panose="02020603050405020304" pitchFamily="18" charset="0"/>
                <a:ea typeface="Times New Roman" panose="02020603050405020304" pitchFamily="18" charset="0"/>
              </a:rPr>
              <a:t>gilded</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err="1">
                <a:solidFill>
                  <a:srgbClr val="4472C4"/>
                </a:solidFill>
                <a:effectLst/>
                <a:latin typeface="Times New Roman" panose="02020603050405020304" pitchFamily="18" charset="0"/>
                <a:ea typeface="Times New Roman" panose="02020603050405020304" pitchFamily="18" charset="0"/>
              </a:rPr>
              <a:t>necklace</a:t>
            </a:r>
            <a:r>
              <a:rPr lang="fr-FR" sz="1800" dirty="0">
                <a:solidFill>
                  <a:srgbClr val="4472C4"/>
                </a:solidFill>
                <a:effectLst/>
                <a:latin typeface="Times New Roman" panose="02020603050405020304" pitchFamily="18" charset="0"/>
                <a:ea typeface="Times New Roman" panose="02020603050405020304" pitchFamily="18" charset="0"/>
              </a:rPr>
              <a:t> and </a:t>
            </a:r>
            <a:r>
              <a:rPr lang="fr-FR" sz="1800" dirty="0" err="1">
                <a:solidFill>
                  <a:srgbClr val="4472C4"/>
                </a:solidFill>
                <a:effectLst/>
                <a:latin typeface="Times New Roman" panose="02020603050405020304" pitchFamily="18" charset="0"/>
                <a:ea typeface="Times New Roman" panose="02020603050405020304" pitchFamily="18" charset="0"/>
              </a:rPr>
              <a:t>brooch</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rPr>
              <a:t>: un collier et une broche dorés.</a:t>
            </a:r>
            <a:endParaRPr lang="fr-FR" sz="18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068563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1D620B-18A3-F254-A04D-6CEB4F01A9A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ACEE56A-66F2-713D-3A7D-78398641E1FF}"/>
              </a:ext>
            </a:extLst>
          </p:cNvPr>
          <p:cNvSpPr>
            <a:spLocks noGrp="1"/>
          </p:cNvSpPr>
          <p:nvPr>
            <p:ph idx="1"/>
          </p:nvPr>
        </p:nvSpPr>
        <p:spPr/>
        <p:txBody>
          <a:bodyPr/>
          <a:lstStyle/>
          <a:p>
            <a:pPr marL="0" indent="0">
              <a:buNone/>
            </a:pPr>
            <a:endParaRPr lang="fr-FR" dirty="0"/>
          </a:p>
          <a:p>
            <a:pPr marL="0" indent="0" algn="just">
              <a:buNone/>
            </a:pPr>
            <a:r>
              <a:rPr lang="fr-FR" sz="1800" dirty="0">
                <a:solidFill>
                  <a:srgbClr val="4472C4"/>
                </a:solidFill>
                <a:effectLst/>
                <a:latin typeface="Times New Roman" panose="02020603050405020304" pitchFamily="18" charset="0"/>
                <a:ea typeface="Times New Roman" panose="02020603050405020304" pitchFamily="18" charset="0"/>
              </a:rPr>
              <a:t>	A</a:t>
            </a:r>
            <a:r>
              <a:rPr lang="fr-FR" sz="1800" dirty="0">
                <a:solidFill>
                  <a:srgbClr val="657C9C"/>
                </a:solidFill>
                <a:effectLst/>
                <a:latin typeface="Times New Roman" panose="02020603050405020304" pitchFamily="18" charset="0"/>
                <a:ea typeface="Times New Roman" panose="02020603050405020304" pitchFamily="18" charset="0"/>
              </a:rPr>
              <a:t>	</a:t>
            </a:r>
            <a:r>
              <a:rPr lang="fr-FR" sz="1800" dirty="0">
                <a:solidFill>
                  <a:srgbClr val="4472C4"/>
                </a:solidFill>
                <a:effectLst/>
                <a:latin typeface="Times New Roman" panose="02020603050405020304" pitchFamily="18" charset="0"/>
                <a:ea typeface="Times New Roman" panose="02020603050405020304" pitchFamily="18" charset="0"/>
              </a:rPr>
              <a:t>A </a:t>
            </a:r>
            <a:r>
              <a:rPr lang="fr-FR" sz="1800" dirty="0" err="1">
                <a:solidFill>
                  <a:srgbClr val="4472C4"/>
                </a:solidFill>
                <a:effectLst/>
                <a:latin typeface="Times New Roman" panose="02020603050405020304" pitchFamily="18" charset="0"/>
                <a:ea typeface="Times New Roman" panose="02020603050405020304" pitchFamily="18" charset="0"/>
              </a:rPr>
              <a:t>necklace</a:t>
            </a:r>
            <a:r>
              <a:rPr lang="fr-FR" sz="1800" dirty="0">
                <a:solidFill>
                  <a:srgbClr val="4472C4"/>
                </a:solidFill>
                <a:effectLst/>
                <a:latin typeface="Times New Roman" panose="02020603050405020304" pitchFamily="18" charset="0"/>
                <a:ea typeface="Times New Roman" panose="02020603050405020304" pitchFamily="18" charset="0"/>
              </a:rPr>
              <a:t> and a </a:t>
            </a:r>
            <a:r>
              <a:rPr lang="fr-FR" sz="1800" dirty="0" err="1">
                <a:solidFill>
                  <a:srgbClr val="4472C4"/>
                </a:solidFill>
                <a:effectLst/>
                <a:latin typeface="Times New Roman" panose="02020603050405020304" pitchFamily="18" charset="0"/>
                <a:ea typeface="Times New Roman" panose="02020603050405020304" pitchFamily="18" charset="0"/>
              </a:rPr>
              <a:t>gilded</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err="1">
                <a:solidFill>
                  <a:srgbClr val="4472C4"/>
                </a:solidFill>
                <a:effectLst/>
                <a:latin typeface="Times New Roman" panose="02020603050405020304" pitchFamily="18" charset="0"/>
                <a:ea typeface="Times New Roman" panose="02020603050405020304" pitchFamily="18" charset="0"/>
              </a:rPr>
              <a:t>brooch</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rPr>
              <a:t>: un collier et une broche dorée.</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4472C4"/>
                </a:solidFill>
                <a:effectLst/>
                <a:latin typeface="Times New Roman" panose="02020603050405020304" pitchFamily="18" charset="0"/>
                <a:ea typeface="Times New Roman" panose="02020603050405020304" pitchFamily="18" charset="0"/>
              </a:rPr>
              <a:t>	B</a:t>
            </a:r>
            <a:r>
              <a:rPr lang="fr-FR" sz="1800" dirty="0">
                <a:solidFill>
                  <a:srgbClr val="657C9C"/>
                </a:solidFill>
                <a:effectLst/>
                <a:latin typeface="Times New Roman" panose="02020603050405020304" pitchFamily="18" charset="0"/>
                <a:ea typeface="Times New Roman" panose="02020603050405020304" pitchFamily="18" charset="0"/>
              </a:rPr>
              <a:t>	</a:t>
            </a:r>
            <a:r>
              <a:rPr lang="fr-FR" sz="1800" dirty="0">
                <a:solidFill>
                  <a:srgbClr val="4472C4"/>
                </a:solidFill>
                <a:effectLst/>
                <a:latin typeface="Times New Roman" panose="02020603050405020304" pitchFamily="18" charset="0"/>
                <a:ea typeface="Times New Roman" panose="02020603050405020304" pitchFamily="18" charset="0"/>
              </a:rPr>
              <a:t>A </a:t>
            </a:r>
            <a:r>
              <a:rPr lang="fr-FR" sz="1800" dirty="0" err="1">
                <a:solidFill>
                  <a:srgbClr val="4472C4"/>
                </a:solidFill>
                <a:effectLst/>
                <a:latin typeface="Times New Roman" panose="02020603050405020304" pitchFamily="18" charset="0"/>
                <a:ea typeface="Times New Roman" panose="02020603050405020304" pitchFamily="18" charset="0"/>
              </a:rPr>
              <a:t>gilded</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err="1">
                <a:solidFill>
                  <a:srgbClr val="4472C4"/>
                </a:solidFill>
                <a:effectLst/>
                <a:latin typeface="Times New Roman" panose="02020603050405020304" pitchFamily="18" charset="0"/>
                <a:ea typeface="Times New Roman" panose="02020603050405020304" pitchFamily="18" charset="0"/>
              </a:rPr>
              <a:t>necklace</a:t>
            </a:r>
            <a:r>
              <a:rPr lang="fr-FR" sz="1800" dirty="0">
                <a:solidFill>
                  <a:srgbClr val="4472C4"/>
                </a:solidFill>
                <a:effectLst/>
                <a:latin typeface="Times New Roman" panose="02020603050405020304" pitchFamily="18" charset="0"/>
                <a:ea typeface="Times New Roman" panose="02020603050405020304" pitchFamily="18" charset="0"/>
              </a:rPr>
              <a:t> and a </a:t>
            </a:r>
            <a:r>
              <a:rPr lang="fr-FR" sz="1800" dirty="0" err="1">
                <a:solidFill>
                  <a:srgbClr val="4472C4"/>
                </a:solidFill>
                <a:effectLst/>
                <a:latin typeface="Times New Roman" panose="02020603050405020304" pitchFamily="18" charset="0"/>
                <a:ea typeface="Times New Roman" panose="02020603050405020304" pitchFamily="18" charset="0"/>
              </a:rPr>
              <a:t>brooch</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rPr>
              <a:t>: un collier doré et une broche.</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4472C4"/>
                </a:solidFill>
                <a:effectLst/>
                <a:latin typeface="Times New Roman" panose="02020603050405020304" pitchFamily="18" charset="0"/>
                <a:ea typeface="Times New Roman" panose="02020603050405020304" pitchFamily="18" charset="0"/>
              </a:rPr>
              <a:t>	C</a:t>
            </a:r>
            <a:r>
              <a:rPr lang="fr-FR" sz="1800" dirty="0">
                <a:solidFill>
                  <a:srgbClr val="657C9C"/>
                </a:solidFill>
                <a:effectLst/>
                <a:latin typeface="Times New Roman" panose="02020603050405020304" pitchFamily="18" charset="0"/>
                <a:ea typeface="Times New Roman" panose="02020603050405020304" pitchFamily="18" charset="0"/>
              </a:rPr>
              <a:t>	</a:t>
            </a:r>
            <a:r>
              <a:rPr lang="fr-FR" sz="1800" dirty="0">
                <a:solidFill>
                  <a:srgbClr val="4472C4"/>
                </a:solidFill>
                <a:effectLst/>
                <a:latin typeface="Times New Roman" panose="02020603050405020304" pitchFamily="18" charset="0"/>
                <a:ea typeface="Times New Roman" panose="02020603050405020304" pitchFamily="18" charset="0"/>
              </a:rPr>
              <a:t>A </a:t>
            </a:r>
            <a:r>
              <a:rPr lang="fr-FR" sz="1800" dirty="0" err="1">
                <a:solidFill>
                  <a:srgbClr val="4472C4"/>
                </a:solidFill>
                <a:effectLst/>
                <a:latin typeface="Times New Roman" panose="02020603050405020304" pitchFamily="18" charset="0"/>
                <a:ea typeface="Times New Roman" panose="02020603050405020304" pitchFamily="18" charset="0"/>
              </a:rPr>
              <a:t>gilded</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err="1">
                <a:solidFill>
                  <a:srgbClr val="4472C4"/>
                </a:solidFill>
                <a:effectLst/>
                <a:latin typeface="Times New Roman" panose="02020603050405020304" pitchFamily="18" charset="0"/>
                <a:ea typeface="Times New Roman" panose="02020603050405020304" pitchFamily="18" charset="0"/>
              </a:rPr>
              <a:t>necklace</a:t>
            </a:r>
            <a:r>
              <a:rPr lang="fr-FR" sz="1800" dirty="0">
                <a:solidFill>
                  <a:srgbClr val="4472C4"/>
                </a:solidFill>
                <a:effectLst/>
                <a:latin typeface="Times New Roman" panose="02020603050405020304" pitchFamily="18" charset="0"/>
                <a:ea typeface="Times New Roman" panose="02020603050405020304" pitchFamily="18" charset="0"/>
              </a:rPr>
              <a:t> and </a:t>
            </a:r>
            <a:r>
              <a:rPr lang="fr-FR" sz="1800" dirty="0" err="1">
                <a:solidFill>
                  <a:srgbClr val="4472C4"/>
                </a:solidFill>
                <a:effectLst/>
                <a:latin typeface="Times New Roman" panose="02020603050405020304" pitchFamily="18" charset="0"/>
                <a:ea typeface="Times New Roman" panose="02020603050405020304" pitchFamily="18" charset="0"/>
              </a:rPr>
              <a:t>brooch</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rPr>
              <a:t>: un collier et une broche dorés.</a:t>
            </a:r>
            <a:endParaRPr lang="fr-FR" sz="18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84393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475737-B5CE-5EA2-7938-7FF9AA801DF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62B1E20-4B7E-DE8E-3B6C-D4DEE71A7879}"/>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200" b="1" dirty="0">
                <a:solidFill>
                  <a:schemeClr val="accent2"/>
                </a:solidFill>
              </a:rPr>
              <a:t>      			As-tu bien compris ?</a:t>
            </a:r>
          </a:p>
        </p:txBody>
      </p:sp>
    </p:spTree>
    <p:extLst>
      <p:ext uri="{BB962C8B-B14F-4D97-AF65-F5344CB8AC3E}">
        <p14:creationId xmlns:p14="http://schemas.microsoft.com/office/powerpoint/2010/main" val="4098819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4205CB-A23D-295A-D744-9992CBBD8955}"/>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411BAD03-A5AB-FCC2-0573-BAC9A5707262}"/>
              </a:ext>
            </a:extLst>
          </p:cNvPr>
          <p:cNvPicPr>
            <a:picLocks noGrp="1" noChangeAspect="1"/>
          </p:cNvPicPr>
          <p:nvPr>
            <p:ph idx="1"/>
          </p:nvPr>
        </p:nvPicPr>
        <p:blipFill>
          <a:blip r:embed="rId3"/>
          <a:stretch>
            <a:fillRect/>
          </a:stretch>
        </p:blipFill>
        <p:spPr>
          <a:xfrm>
            <a:off x="696696" y="1110195"/>
            <a:ext cx="10515600" cy="4675449"/>
          </a:xfrm>
        </p:spPr>
      </p:pic>
    </p:spTree>
    <p:extLst>
      <p:ext uri="{BB962C8B-B14F-4D97-AF65-F5344CB8AC3E}">
        <p14:creationId xmlns:p14="http://schemas.microsoft.com/office/powerpoint/2010/main" val="3582405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C76C47-0F5C-8C00-28FD-DB5261F7946E}"/>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0C3E1099-ACEA-978D-81EE-A2F39E0662D5}"/>
              </a:ext>
            </a:extLst>
          </p:cNvPr>
          <p:cNvPicPr>
            <a:picLocks noGrp="1" noChangeAspect="1"/>
          </p:cNvPicPr>
          <p:nvPr>
            <p:ph idx="1"/>
          </p:nvPr>
        </p:nvPicPr>
        <p:blipFill>
          <a:blip r:embed="rId3"/>
          <a:stretch>
            <a:fillRect/>
          </a:stretch>
        </p:blipFill>
        <p:spPr>
          <a:xfrm>
            <a:off x="911298" y="1221449"/>
            <a:ext cx="10515600" cy="4557845"/>
          </a:xfrm>
        </p:spPr>
      </p:pic>
    </p:spTree>
    <p:extLst>
      <p:ext uri="{BB962C8B-B14F-4D97-AF65-F5344CB8AC3E}">
        <p14:creationId xmlns:p14="http://schemas.microsoft.com/office/powerpoint/2010/main" val="4063940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9B8638-7AE4-9927-815E-6C8B77CBFFF3}"/>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B778A96F-4EE2-4B6B-D8AF-8D14BB35E623}"/>
              </a:ext>
            </a:extLst>
          </p:cNvPr>
          <p:cNvPicPr>
            <a:picLocks noGrp="1" noChangeAspect="1"/>
          </p:cNvPicPr>
          <p:nvPr>
            <p:ph idx="1"/>
          </p:nvPr>
        </p:nvPicPr>
        <p:blipFill>
          <a:blip r:embed="rId3"/>
          <a:stretch>
            <a:fillRect/>
          </a:stretch>
        </p:blipFill>
        <p:spPr>
          <a:xfrm>
            <a:off x="765339" y="1740207"/>
            <a:ext cx="10344621" cy="3727937"/>
          </a:xfrm>
        </p:spPr>
      </p:pic>
    </p:spTree>
    <p:extLst>
      <p:ext uri="{BB962C8B-B14F-4D97-AF65-F5344CB8AC3E}">
        <p14:creationId xmlns:p14="http://schemas.microsoft.com/office/powerpoint/2010/main" val="1390384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4DC22F-7315-8DEA-EBF6-86FE8ACFC3C6}"/>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B6D6952D-96A2-10C4-7109-2DF9C05E7045}"/>
              </a:ext>
            </a:extLst>
          </p:cNvPr>
          <p:cNvPicPr>
            <a:picLocks noGrp="1" noChangeAspect="1"/>
          </p:cNvPicPr>
          <p:nvPr>
            <p:ph idx="1"/>
          </p:nvPr>
        </p:nvPicPr>
        <p:blipFill>
          <a:blip r:embed="rId3"/>
          <a:stretch>
            <a:fillRect/>
          </a:stretch>
        </p:blipFill>
        <p:spPr>
          <a:xfrm>
            <a:off x="817425" y="1690688"/>
            <a:ext cx="10536879" cy="3713956"/>
          </a:xfrm>
        </p:spPr>
      </p:pic>
    </p:spTree>
    <p:extLst>
      <p:ext uri="{BB962C8B-B14F-4D97-AF65-F5344CB8AC3E}">
        <p14:creationId xmlns:p14="http://schemas.microsoft.com/office/powerpoint/2010/main" val="685438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3D7C06-1658-CCEC-B02F-00E7D9E8D44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B44EEEA-E688-B1D1-C1AD-64D40E55E8AF}"/>
              </a:ext>
            </a:extLst>
          </p:cNvPr>
          <p:cNvSpPr>
            <a:spLocks noGrp="1"/>
          </p:cNvSpPr>
          <p:nvPr>
            <p:ph idx="1"/>
          </p:nvPr>
        </p:nvSpPr>
        <p:spPr>
          <a:xfrm>
            <a:off x="838200" y="548640"/>
            <a:ext cx="10515600" cy="5628323"/>
          </a:xfrm>
        </p:spPr>
        <p:txBody>
          <a:bodyPr/>
          <a:lstStyle/>
          <a:p>
            <a:pPr marL="0" indent="0">
              <a:spcBef>
                <a:spcPts val="0"/>
              </a:spcBef>
              <a:buNone/>
            </a:pPr>
            <a:r>
              <a:rPr lang="fr-FR" sz="1800" b="1" dirty="0">
                <a:effectLst/>
                <a:latin typeface="Times New Roman" panose="02020603050405020304" pitchFamily="18" charset="0"/>
                <a:ea typeface="Times New Roman" panose="02020603050405020304" pitchFamily="18" charset="0"/>
              </a:rPr>
              <a:t>3. Lis le texte suivant, puis réponds aux questions :</a:t>
            </a:r>
            <a:endParaRPr lang="fr-FR" sz="1800" dirty="0">
              <a:effectLst/>
              <a:latin typeface="Times New Roman" panose="02020603050405020304" pitchFamily="18" charset="0"/>
              <a:ea typeface="Times New Roman" panose="02020603050405020304" pitchFamily="18" charset="0"/>
            </a:endParaRPr>
          </a:p>
          <a:p>
            <a:pPr marL="0" indent="0">
              <a:spcBef>
                <a:spcPts val="0"/>
              </a:spcBef>
              <a:buNone/>
            </a:pPr>
            <a:r>
              <a:rPr lang="fr-FR" sz="2000" dirty="0">
                <a:effectLst/>
                <a:latin typeface="Times New Roman" panose="02020603050405020304" pitchFamily="18" charset="0"/>
                <a:ea typeface="Times New Roman" panose="02020603050405020304" pitchFamily="18" charset="0"/>
              </a:rPr>
              <a:t>Au bois, il y a :</a:t>
            </a:r>
          </a:p>
          <a:p>
            <a:pPr marL="0" indent="0">
              <a:spcBef>
                <a:spcPts val="0"/>
              </a:spcBef>
              <a:buNone/>
            </a:pPr>
            <a:r>
              <a:rPr lang="fr-FR" sz="2000" dirty="0">
                <a:effectLst/>
                <a:latin typeface="Times New Roman" panose="02020603050405020304" pitchFamily="18" charset="0"/>
                <a:ea typeface="Times New Roman" panose="02020603050405020304" pitchFamily="18" charset="0"/>
              </a:rPr>
              <a:t>Un marais et une mare bien humides,</a:t>
            </a:r>
          </a:p>
          <a:p>
            <a:pPr marL="0" indent="0">
              <a:spcBef>
                <a:spcPts val="0"/>
              </a:spcBef>
              <a:buNone/>
            </a:pPr>
            <a:r>
              <a:rPr lang="fr-FR" sz="2000" dirty="0">
                <a:effectLst/>
                <a:latin typeface="Times New Roman" panose="02020603050405020304" pitchFamily="18" charset="0"/>
                <a:ea typeface="Times New Roman" panose="02020603050405020304" pitchFamily="18" charset="0"/>
              </a:rPr>
              <a:t>Une chouette et deux hiboux colériques,</a:t>
            </a:r>
          </a:p>
          <a:p>
            <a:pPr marL="0" indent="0">
              <a:spcBef>
                <a:spcPts val="0"/>
              </a:spcBef>
              <a:buNone/>
            </a:pPr>
            <a:r>
              <a:rPr lang="fr-FR" sz="2000" dirty="0">
                <a:effectLst/>
                <a:latin typeface="Times New Roman" panose="02020603050405020304" pitchFamily="18" charset="0"/>
                <a:ea typeface="Times New Roman" panose="02020603050405020304" pitchFamily="18" charset="0"/>
              </a:rPr>
              <a:t>Une grenouille et une salamandre tachetées,</a:t>
            </a:r>
          </a:p>
          <a:p>
            <a:pPr marL="0" indent="0">
              <a:spcBef>
                <a:spcPts val="0"/>
              </a:spcBef>
              <a:buNone/>
            </a:pPr>
            <a:r>
              <a:rPr lang="fr-FR" sz="2000" dirty="0">
                <a:effectLst/>
                <a:latin typeface="Times New Roman" panose="02020603050405020304" pitchFamily="18" charset="0"/>
                <a:ea typeface="Times New Roman" panose="02020603050405020304" pitchFamily="18" charset="0"/>
              </a:rPr>
              <a:t>Un serpent et un lézard bleuté,</a:t>
            </a:r>
          </a:p>
          <a:p>
            <a:pPr marL="0" indent="0">
              <a:spcBef>
                <a:spcPts val="0"/>
              </a:spcBef>
              <a:buNone/>
            </a:pPr>
            <a:r>
              <a:rPr lang="fr-FR" sz="2000" dirty="0">
                <a:effectLst/>
                <a:latin typeface="Times New Roman" panose="02020603050405020304" pitchFamily="18" charset="0"/>
                <a:ea typeface="Times New Roman" panose="02020603050405020304" pitchFamily="18" charset="0"/>
              </a:rPr>
              <a:t>Un mulot et un écureuil gris,</a:t>
            </a:r>
          </a:p>
          <a:p>
            <a:pPr marL="0" indent="0">
              <a:spcBef>
                <a:spcPts val="0"/>
              </a:spcBef>
              <a:buNone/>
            </a:pPr>
            <a:r>
              <a:rPr lang="fr-FR" sz="2000" dirty="0">
                <a:effectLst/>
                <a:latin typeface="Times New Roman" panose="02020603050405020304" pitchFamily="18" charset="0"/>
                <a:ea typeface="Times New Roman" panose="02020603050405020304" pitchFamily="18" charset="0"/>
              </a:rPr>
              <a:t>Un taillis et une clairière pelée.</a:t>
            </a:r>
          </a:p>
          <a:p>
            <a:pPr marL="0" indent="0">
              <a:buNone/>
            </a:pPr>
            <a:endParaRPr lang="fr-FR" sz="1800" dirty="0">
              <a:latin typeface="Times New Roman" panose="02020603050405020304" pitchFamily="18" charset="0"/>
              <a:ea typeface="Times New Roman" panose="02020603050405020304" pitchFamily="18" charset="0"/>
            </a:endParaRPr>
          </a:p>
          <a:p>
            <a:pPr marL="0" indent="0">
              <a:buNone/>
            </a:pPr>
            <a:endParaRPr lang="fr-FR" sz="1800" dirty="0">
              <a:effectLst/>
              <a:latin typeface="Times New Roman" panose="02020603050405020304" pitchFamily="18" charset="0"/>
              <a:ea typeface="Times New Roman" panose="02020603050405020304" pitchFamily="18" charset="0"/>
            </a:endParaRPr>
          </a:p>
          <a:p>
            <a:pPr marL="0" indent="0">
              <a:buNone/>
            </a:pPr>
            <a:endParaRPr lang="fr-FR" dirty="0"/>
          </a:p>
        </p:txBody>
      </p:sp>
      <p:graphicFrame>
        <p:nvGraphicFramePr>
          <p:cNvPr id="4" name="Tableau 3">
            <a:extLst>
              <a:ext uri="{FF2B5EF4-FFF2-40B4-BE49-F238E27FC236}">
                <a16:creationId xmlns:a16="http://schemas.microsoft.com/office/drawing/2014/main" id="{C2B7F2BC-02D0-191C-767A-94E4FC5DC47C}"/>
              </a:ext>
            </a:extLst>
          </p:cNvPr>
          <p:cNvGraphicFramePr>
            <a:graphicFrameLocks noGrp="1"/>
          </p:cNvGraphicFramePr>
          <p:nvPr>
            <p:extLst>
              <p:ext uri="{D42A27DB-BD31-4B8C-83A1-F6EECF244321}">
                <p14:modId xmlns:p14="http://schemas.microsoft.com/office/powerpoint/2010/main" val="3947199189"/>
              </p:ext>
            </p:extLst>
          </p:nvPr>
        </p:nvGraphicFramePr>
        <p:xfrm>
          <a:off x="2304756" y="3130061"/>
          <a:ext cx="7582487" cy="2844182"/>
        </p:xfrm>
        <a:graphic>
          <a:graphicData uri="http://schemas.openxmlformats.org/drawingml/2006/table">
            <a:tbl>
              <a:tblPr firstRow="1" firstCol="1" bandRow="1">
                <a:tableStyleId>{5940675A-B579-460E-94D1-54222C63F5DA}</a:tableStyleId>
              </a:tblPr>
              <a:tblGrid>
                <a:gridCol w="3818548">
                  <a:extLst>
                    <a:ext uri="{9D8B030D-6E8A-4147-A177-3AD203B41FA5}">
                      <a16:colId xmlns:a16="http://schemas.microsoft.com/office/drawing/2014/main" val="4206619876"/>
                    </a:ext>
                  </a:extLst>
                </a:gridCol>
                <a:gridCol w="327855">
                  <a:extLst>
                    <a:ext uri="{9D8B030D-6E8A-4147-A177-3AD203B41FA5}">
                      <a16:colId xmlns:a16="http://schemas.microsoft.com/office/drawing/2014/main" val="2831914532"/>
                    </a:ext>
                  </a:extLst>
                </a:gridCol>
                <a:gridCol w="546939">
                  <a:extLst>
                    <a:ext uri="{9D8B030D-6E8A-4147-A177-3AD203B41FA5}">
                      <a16:colId xmlns:a16="http://schemas.microsoft.com/office/drawing/2014/main" val="1165747268"/>
                    </a:ext>
                  </a:extLst>
                </a:gridCol>
                <a:gridCol w="218313">
                  <a:extLst>
                    <a:ext uri="{9D8B030D-6E8A-4147-A177-3AD203B41FA5}">
                      <a16:colId xmlns:a16="http://schemas.microsoft.com/office/drawing/2014/main" val="3645264744"/>
                    </a:ext>
                  </a:extLst>
                </a:gridCol>
                <a:gridCol w="616949">
                  <a:extLst>
                    <a:ext uri="{9D8B030D-6E8A-4147-A177-3AD203B41FA5}">
                      <a16:colId xmlns:a16="http://schemas.microsoft.com/office/drawing/2014/main" val="4053045980"/>
                    </a:ext>
                  </a:extLst>
                </a:gridCol>
                <a:gridCol w="239151">
                  <a:extLst>
                    <a:ext uri="{9D8B030D-6E8A-4147-A177-3AD203B41FA5}">
                      <a16:colId xmlns:a16="http://schemas.microsoft.com/office/drawing/2014/main" val="466453213"/>
                    </a:ext>
                  </a:extLst>
                </a:gridCol>
                <a:gridCol w="1814732">
                  <a:extLst>
                    <a:ext uri="{9D8B030D-6E8A-4147-A177-3AD203B41FA5}">
                      <a16:colId xmlns:a16="http://schemas.microsoft.com/office/drawing/2014/main" val="200727927"/>
                    </a:ext>
                  </a:extLst>
                </a:gridCol>
              </a:tblGrid>
              <a:tr h="397412">
                <a:tc>
                  <a:txBody>
                    <a:bodyPr/>
                    <a:lstStyle/>
                    <a:p>
                      <a:r>
                        <a:rPr lang="fr-FR" sz="2000" dirty="0">
                          <a:effectLst/>
                        </a:rPr>
                        <a:t>Dans ce bois est-ce qu’il y a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2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fr-FR" sz="2000" dirty="0">
                          <a:effectLst/>
                        </a:rPr>
                        <a:t>oui</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2000" dirty="0">
                          <a:effectLst/>
                        </a:rPr>
                        <a:t>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2000" dirty="0">
                          <a:effectLst/>
                        </a:rPr>
                        <a:t>non</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2000" dirty="0">
                          <a:effectLst/>
                        </a:rPr>
                        <a:t>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2000" dirty="0">
                          <a:effectLst/>
                        </a:rPr>
                        <a:t>on ne sait pas</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34537638"/>
                  </a:ext>
                </a:extLst>
              </a:tr>
              <a:tr h="102995">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232283877"/>
                  </a:ext>
                </a:extLst>
              </a:tr>
              <a:tr h="247190">
                <a:tc>
                  <a:txBody>
                    <a:bodyPr/>
                    <a:lstStyle/>
                    <a:p>
                      <a:r>
                        <a:rPr lang="fr-FR" sz="2000" dirty="0">
                          <a:effectLst/>
                        </a:rPr>
                        <a:t>un marais humide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25032381"/>
                  </a:ext>
                </a:extLst>
              </a:tr>
              <a:tr h="102995">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549379630"/>
                  </a:ext>
                </a:extLst>
              </a:tr>
              <a:tr h="247190">
                <a:tc>
                  <a:txBody>
                    <a:bodyPr/>
                    <a:lstStyle/>
                    <a:p>
                      <a:r>
                        <a:rPr lang="fr-FR" sz="2000" dirty="0">
                          <a:effectLst/>
                        </a:rPr>
                        <a:t>une chouette à mauvais caractère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43271757"/>
                  </a:ext>
                </a:extLst>
              </a:tr>
              <a:tr h="102995">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557908348"/>
                  </a:ext>
                </a:extLst>
              </a:tr>
              <a:tr h="247190">
                <a:tc>
                  <a:txBody>
                    <a:bodyPr/>
                    <a:lstStyle/>
                    <a:p>
                      <a:r>
                        <a:rPr lang="fr-FR" sz="2000" dirty="0">
                          <a:effectLst/>
                        </a:rPr>
                        <a:t>une grenouille avec des taches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711999"/>
                  </a:ext>
                </a:extLst>
              </a:tr>
              <a:tr h="102995">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138509336"/>
                  </a:ext>
                </a:extLst>
              </a:tr>
              <a:tr h="247190">
                <a:tc>
                  <a:txBody>
                    <a:bodyPr/>
                    <a:lstStyle/>
                    <a:p>
                      <a:r>
                        <a:rPr lang="fr-FR" sz="2000" dirty="0">
                          <a:effectLst/>
                        </a:rPr>
                        <a:t>un serpent un peu bleu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09106020"/>
                  </a:ext>
                </a:extLst>
              </a:tr>
              <a:tr h="102995">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883395842"/>
                  </a:ext>
                </a:extLst>
              </a:tr>
              <a:tr h="247190">
                <a:tc>
                  <a:txBody>
                    <a:bodyPr/>
                    <a:lstStyle/>
                    <a:p>
                      <a:r>
                        <a:rPr lang="fr-FR" sz="2000" dirty="0">
                          <a:effectLst/>
                        </a:rPr>
                        <a:t>un mulot gris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58220051"/>
                  </a:ext>
                </a:extLst>
              </a:tr>
              <a:tr h="102995">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531223224"/>
                  </a:ext>
                </a:extLst>
              </a:tr>
              <a:tr h="247190">
                <a:tc>
                  <a:txBody>
                    <a:bodyPr/>
                    <a:lstStyle/>
                    <a:p>
                      <a:r>
                        <a:rPr lang="fr-FR" sz="2000" dirty="0">
                          <a:effectLst/>
                        </a:rPr>
                        <a:t>un taillis pelé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91942644"/>
                  </a:ext>
                </a:extLst>
              </a:tr>
            </a:tbl>
          </a:graphicData>
        </a:graphic>
      </p:graphicFrame>
    </p:spTree>
    <p:extLst>
      <p:ext uri="{BB962C8B-B14F-4D97-AF65-F5344CB8AC3E}">
        <p14:creationId xmlns:p14="http://schemas.microsoft.com/office/powerpoint/2010/main" val="1771629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3D7C06-1658-CCEC-B02F-00E7D9E8D44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B44EEEA-E688-B1D1-C1AD-64D40E55E8AF}"/>
              </a:ext>
            </a:extLst>
          </p:cNvPr>
          <p:cNvSpPr>
            <a:spLocks noGrp="1"/>
          </p:cNvSpPr>
          <p:nvPr>
            <p:ph idx="1"/>
          </p:nvPr>
        </p:nvSpPr>
        <p:spPr>
          <a:xfrm>
            <a:off x="838200" y="548640"/>
            <a:ext cx="10515600" cy="5628323"/>
          </a:xfrm>
        </p:spPr>
        <p:txBody>
          <a:bodyPr/>
          <a:lstStyle/>
          <a:p>
            <a:pPr marL="0" indent="0">
              <a:spcBef>
                <a:spcPts val="0"/>
              </a:spcBef>
              <a:buNone/>
            </a:pPr>
            <a:r>
              <a:rPr lang="fr-FR" sz="2000" dirty="0">
                <a:effectLst/>
                <a:latin typeface="Times New Roman" panose="02020603050405020304" pitchFamily="18" charset="0"/>
                <a:ea typeface="Times New Roman" panose="02020603050405020304" pitchFamily="18" charset="0"/>
              </a:rPr>
              <a:t>Au bois, il y a :</a:t>
            </a:r>
          </a:p>
          <a:p>
            <a:pPr marL="0" indent="0">
              <a:spcBef>
                <a:spcPts val="0"/>
              </a:spcBef>
              <a:buNone/>
            </a:pPr>
            <a:r>
              <a:rPr lang="fr-FR" sz="2000" dirty="0">
                <a:effectLst/>
                <a:latin typeface="Times New Roman" panose="02020603050405020304" pitchFamily="18" charset="0"/>
                <a:ea typeface="Times New Roman" panose="02020603050405020304" pitchFamily="18" charset="0"/>
              </a:rPr>
              <a:t>Un marais et une mare bien humides,</a:t>
            </a:r>
          </a:p>
          <a:p>
            <a:pPr marL="0" indent="0">
              <a:spcBef>
                <a:spcPts val="0"/>
              </a:spcBef>
              <a:buNone/>
            </a:pPr>
            <a:r>
              <a:rPr lang="fr-FR" sz="2000" dirty="0">
                <a:effectLst/>
                <a:latin typeface="Times New Roman" panose="02020603050405020304" pitchFamily="18" charset="0"/>
                <a:ea typeface="Times New Roman" panose="02020603050405020304" pitchFamily="18" charset="0"/>
              </a:rPr>
              <a:t>Une chouette et deux hiboux colériques,</a:t>
            </a:r>
          </a:p>
          <a:p>
            <a:pPr marL="0" indent="0">
              <a:spcBef>
                <a:spcPts val="0"/>
              </a:spcBef>
              <a:buNone/>
            </a:pPr>
            <a:r>
              <a:rPr lang="fr-FR" sz="2000" dirty="0">
                <a:effectLst/>
                <a:latin typeface="Times New Roman" panose="02020603050405020304" pitchFamily="18" charset="0"/>
                <a:ea typeface="Times New Roman" panose="02020603050405020304" pitchFamily="18" charset="0"/>
              </a:rPr>
              <a:t>Une grenouille et une salamandre tachetées,</a:t>
            </a:r>
          </a:p>
          <a:p>
            <a:pPr marL="0" indent="0">
              <a:spcBef>
                <a:spcPts val="0"/>
              </a:spcBef>
              <a:buNone/>
            </a:pPr>
            <a:r>
              <a:rPr lang="fr-FR" sz="2000" dirty="0">
                <a:effectLst/>
                <a:latin typeface="Times New Roman" panose="02020603050405020304" pitchFamily="18" charset="0"/>
                <a:ea typeface="Times New Roman" panose="02020603050405020304" pitchFamily="18" charset="0"/>
              </a:rPr>
              <a:t>Un serpent et un lézard bleuté,</a:t>
            </a:r>
          </a:p>
          <a:p>
            <a:pPr marL="0" indent="0">
              <a:spcBef>
                <a:spcPts val="0"/>
              </a:spcBef>
              <a:buNone/>
            </a:pPr>
            <a:r>
              <a:rPr lang="fr-FR" sz="2000" dirty="0">
                <a:effectLst/>
                <a:latin typeface="Times New Roman" panose="02020603050405020304" pitchFamily="18" charset="0"/>
                <a:ea typeface="Times New Roman" panose="02020603050405020304" pitchFamily="18" charset="0"/>
              </a:rPr>
              <a:t>Un mulot et un écureuil gris,</a:t>
            </a:r>
          </a:p>
          <a:p>
            <a:pPr marL="0" indent="0">
              <a:spcBef>
                <a:spcPts val="0"/>
              </a:spcBef>
              <a:buNone/>
            </a:pPr>
            <a:r>
              <a:rPr lang="fr-FR" sz="2000" dirty="0">
                <a:effectLst/>
                <a:latin typeface="Times New Roman" panose="02020603050405020304" pitchFamily="18" charset="0"/>
                <a:ea typeface="Times New Roman" panose="02020603050405020304" pitchFamily="18" charset="0"/>
              </a:rPr>
              <a:t>Un taillis et une clairière pelée.</a:t>
            </a:r>
          </a:p>
          <a:p>
            <a:pPr marL="0" indent="0">
              <a:buNone/>
            </a:pPr>
            <a:endParaRPr lang="fr-FR" sz="1800" dirty="0">
              <a:latin typeface="Times New Roman" panose="02020603050405020304" pitchFamily="18" charset="0"/>
              <a:ea typeface="Times New Roman" panose="02020603050405020304" pitchFamily="18" charset="0"/>
            </a:endParaRPr>
          </a:p>
          <a:p>
            <a:pPr marL="0" indent="0">
              <a:buNone/>
            </a:pPr>
            <a:endParaRPr lang="fr-FR" sz="1800" dirty="0">
              <a:effectLst/>
              <a:latin typeface="Times New Roman" panose="02020603050405020304" pitchFamily="18" charset="0"/>
              <a:ea typeface="Times New Roman" panose="02020603050405020304" pitchFamily="18" charset="0"/>
            </a:endParaRPr>
          </a:p>
          <a:p>
            <a:pPr marL="0" indent="0">
              <a:buNone/>
            </a:pPr>
            <a:endParaRPr lang="fr-FR" dirty="0"/>
          </a:p>
        </p:txBody>
      </p:sp>
      <p:graphicFrame>
        <p:nvGraphicFramePr>
          <p:cNvPr id="4" name="Tableau 3">
            <a:extLst>
              <a:ext uri="{FF2B5EF4-FFF2-40B4-BE49-F238E27FC236}">
                <a16:creationId xmlns:a16="http://schemas.microsoft.com/office/drawing/2014/main" id="{C2B7F2BC-02D0-191C-767A-94E4FC5DC47C}"/>
              </a:ext>
            </a:extLst>
          </p:cNvPr>
          <p:cNvGraphicFramePr>
            <a:graphicFrameLocks noGrp="1"/>
          </p:cNvGraphicFramePr>
          <p:nvPr>
            <p:extLst>
              <p:ext uri="{D42A27DB-BD31-4B8C-83A1-F6EECF244321}">
                <p14:modId xmlns:p14="http://schemas.microsoft.com/office/powerpoint/2010/main" val="1253009757"/>
              </p:ext>
            </p:extLst>
          </p:nvPr>
        </p:nvGraphicFramePr>
        <p:xfrm>
          <a:off x="2304756" y="2810021"/>
          <a:ext cx="7582487" cy="2844182"/>
        </p:xfrm>
        <a:graphic>
          <a:graphicData uri="http://schemas.openxmlformats.org/drawingml/2006/table">
            <a:tbl>
              <a:tblPr firstRow="1" firstCol="1" bandRow="1">
                <a:tableStyleId>{5940675A-B579-460E-94D1-54222C63F5DA}</a:tableStyleId>
              </a:tblPr>
              <a:tblGrid>
                <a:gridCol w="3818548">
                  <a:extLst>
                    <a:ext uri="{9D8B030D-6E8A-4147-A177-3AD203B41FA5}">
                      <a16:colId xmlns:a16="http://schemas.microsoft.com/office/drawing/2014/main" val="4206619876"/>
                    </a:ext>
                  </a:extLst>
                </a:gridCol>
                <a:gridCol w="327855">
                  <a:extLst>
                    <a:ext uri="{9D8B030D-6E8A-4147-A177-3AD203B41FA5}">
                      <a16:colId xmlns:a16="http://schemas.microsoft.com/office/drawing/2014/main" val="2831914532"/>
                    </a:ext>
                  </a:extLst>
                </a:gridCol>
                <a:gridCol w="546939">
                  <a:extLst>
                    <a:ext uri="{9D8B030D-6E8A-4147-A177-3AD203B41FA5}">
                      <a16:colId xmlns:a16="http://schemas.microsoft.com/office/drawing/2014/main" val="1165747268"/>
                    </a:ext>
                  </a:extLst>
                </a:gridCol>
                <a:gridCol w="218313">
                  <a:extLst>
                    <a:ext uri="{9D8B030D-6E8A-4147-A177-3AD203B41FA5}">
                      <a16:colId xmlns:a16="http://schemas.microsoft.com/office/drawing/2014/main" val="3645264744"/>
                    </a:ext>
                  </a:extLst>
                </a:gridCol>
                <a:gridCol w="616949">
                  <a:extLst>
                    <a:ext uri="{9D8B030D-6E8A-4147-A177-3AD203B41FA5}">
                      <a16:colId xmlns:a16="http://schemas.microsoft.com/office/drawing/2014/main" val="4053045980"/>
                    </a:ext>
                  </a:extLst>
                </a:gridCol>
                <a:gridCol w="239151">
                  <a:extLst>
                    <a:ext uri="{9D8B030D-6E8A-4147-A177-3AD203B41FA5}">
                      <a16:colId xmlns:a16="http://schemas.microsoft.com/office/drawing/2014/main" val="466453213"/>
                    </a:ext>
                  </a:extLst>
                </a:gridCol>
                <a:gridCol w="1814732">
                  <a:extLst>
                    <a:ext uri="{9D8B030D-6E8A-4147-A177-3AD203B41FA5}">
                      <a16:colId xmlns:a16="http://schemas.microsoft.com/office/drawing/2014/main" val="200727927"/>
                    </a:ext>
                  </a:extLst>
                </a:gridCol>
              </a:tblGrid>
              <a:tr h="397412">
                <a:tc>
                  <a:txBody>
                    <a:bodyPr/>
                    <a:lstStyle/>
                    <a:p>
                      <a:r>
                        <a:rPr lang="fr-FR" sz="2000" dirty="0">
                          <a:effectLst/>
                        </a:rPr>
                        <a:t>Dans ce bois est-ce qu’il y a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2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fr-FR" sz="2000" dirty="0">
                          <a:effectLst/>
                        </a:rPr>
                        <a:t>oui</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2000" dirty="0">
                          <a:effectLst/>
                        </a:rPr>
                        <a:t>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2000" dirty="0">
                          <a:effectLst/>
                        </a:rPr>
                        <a:t>non</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2000" dirty="0">
                          <a:effectLst/>
                        </a:rPr>
                        <a:t>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2000" dirty="0">
                          <a:effectLst/>
                        </a:rPr>
                        <a:t>on ne sait pas</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34537638"/>
                  </a:ext>
                </a:extLst>
              </a:tr>
              <a:tr h="102995">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232283877"/>
                  </a:ext>
                </a:extLst>
              </a:tr>
              <a:tr h="247190">
                <a:tc>
                  <a:txBody>
                    <a:bodyPr/>
                    <a:lstStyle/>
                    <a:p>
                      <a:r>
                        <a:rPr lang="fr-FR" sz="2000" dirty="0">
                          <a:effectLst/>
                        </a:rPr>
                        <a:t>un marais humide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2000" b="1" dirty="0">
                          <a:solidFill>
                            <a:schemeClr val="accent2"/>
                          </a:solidFill>
                          <a:effectLst/>
                        </a:rPr>
                        <a:t>X</a:t>
                      </a:r>
                      <a:endParaRPr lang="fr-FR" sz="20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25032381"/>
                  </a:ext>
                </a:extLst>
              </a:tr>
              <a:tr h="102995">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500" b="1" dirty="0">
                          <a:solidFill>
                            <a:schemeClr val="accent2"/>
                          </a:solidFill>
                          <a:effectLst/>
                        </a:rPr>
                        <a:t> </a:t>
                      </a:r>
                      <a:endParaRPr lang="fr-FR" sz="12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549379630"/>
                  </a:ext>
                </a:extLst>
              </a:tr>
              <a:tr h="247190">
                <a:tc>
                  <a:txBody>
                    <a:bodyPr/>
                    <a:lstStyle/>
                    <a:p>
                      <a:r>
                        <a:rPr lang="fr-FR" sz="2000" dirty="0">
                          <a:effectLst/>
                        </a:rPr>
                        <a:t>une chouette à mauvais caractère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1100" b="1" dirty="0">
                          <a:solidFill>
                            <a:schemeClr val="accent2"/>
                          </a:solidFill>
                          <a:effectLst/>
                        </a:rPr>
                        <a:t> </a:t>
                      </a:r>
                      <a:endParaRPr lang="fr-FR" sz="12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2000" b="1" dirty="0">
                          <a:solidFill>
                            <a:schemeClr val="accent2"/>
                          </a:solidFill>
                          <a:effectLst/>
                        </a:rPr>
                        <a:t>X</a:t>
                      </a:r>
                      <a:endParaRPr lang="fr-FR" sz="20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43271757"/>
                  </a:ext>
                </a:extLst>
              </a:tr>
              <a:tr h="102995">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500" b="1" dirty="0">
                          <a:solidFill>
                            <a:schemeClr val="accent2"/>
                          </a:solidFill>
                          <a:effectLst/>
                        </a:rPr>
                        <a:t> </a:t>
                      </a:r>
                      <a:endParaRPr lang="fr-FR" sz="12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b="1" dirty="0">
                          <a:solidFill>
                            <a:schemeClr val="accent2"/>
                          </a:solidFill>
                          <a:effectLst/>
                        </a:rPr>
                        <a:t> </a:t>
                      </a:r>
                      <a:endParaRPr lang="fr-FR" sz="12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557908348"/>
                  </a:ext>
                </a:extLst>
              </a:tr>
              <a:tr h="247190">
                <a:tc>
                  <a:txBody>
                    <a:bodyPr/>
                    <a:lstStyle/>
                    <a:p>
                      <a:r>
                        <a:rPr lang="fr-FR" sz="2000" dirty="0">
                          <a:effectLst/>
                        </a:rPr>
                        <a:t>une grenouille avec des taches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2000" b="1" dirty="0">
                          <a:solidFill>
                            <a:schemeClr val="accent2"/>
                          </a:solidFill>
                          <a:effectLst/>
                        </a:rPr>
                        <a:t>X</a:t>
                      </a:r>
                      <a:endParaRPr lang="fr-FR" sz="20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b="1" dirty="0">
                          <a:solidFill>
                            <a:schemeClr val="accent2"/>
                          </a:solidFill>
                          <a:effectLst/>
                        </a:rPr>
                        <a:t> </a:t>
                      </a:r>
                      <a:endParaRPr lang="fr-FR" sz="12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711999"/>
                  </a:ext>
                </a:extLst>
              </a:tr>
              <a:tr h="102995">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500" dirty="0">
                          <a:solidFill>
                            <a:schemeClr val="accent2"/>
                          </a:solidFill>
                          <a:effectLst/>
                        </a:rPr>
                        <a:t> </a:t>
                      </a:r>
                      <a:endParaRPr lang="fr-FR" sz="12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b="1" dirty="0">
                          <a:solidFill>
                            <a:schemeClr val="accent2"/>
                          </a:solidFill>
                          <a:effectLst/>
                        </a:rPr>
                        <a:t> </a:t>
                      </a:r>
                      <a:endParaRPr lang="fr-FR" sz="12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138509336"/>
                  </a:ext>
                </a:extLst>
              </a:tr>
              <a:tr h="247190">
                <a:tc>
                  <a:txBody>
                    <a:bodyPr/>
                    <a:lstStyle/>
                    <a:p>
                      <a:r>
                        <a:rPr lang="fr-FR" sz="2000" dirty="0">
                          <a:effectLst/>
                        </a:rPr>
                        <a:t>un serpent un peu bleu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1100" dirty="0">
                          <a:solidFill>
                            <a:schemeClr val="accent2"/>
                          </a:solidFill>
                          <a:effectLst/>
                        </a:rPr>
                        <a:t> </a:t>
                      </a:r>
                      <a:endParaRPr lang="fr-FR" sz="12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2000" b="1" dirty="0">
                          <a:solidFill>
                            <a:schemeClr val="accent2"/>
                          </a:solidFill>
                          <a:effectLst/>
                        </a:rPr>
                        <a:t>X</a:t>
                      </a:r>
                      <a:endParaRPr lang="fr-FR" sz="20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b="1" dirty="0">
                          <a:solidFill>
                            <a:schemeClr val="accent2"/>
                          </a:solidFill>
                          <a:effectLst/>
                        </a:rPr>
                        <a:t> </a:t>
                      </a:r>
                      <a:endParaRPr lang="fr-FR" sz="12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09106020"/>
                  </a:ext>
                </a:extLst>
              </a:tr>
              <a:tr h="102995">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500" dirty="0">
                          <a:solidFill>
                            <a:schemeClr val="accent2"/>
                          </a:solidFill>
                          <a:effectLst/>
                        </a:rPr>
                        <a:t> </a:t>
                      </a:r>
                      <a:endParaRPr lang="fr-FR" sz="12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b="1" dirty="0">
                          <a:solidFill>
                            <a:schemeClr val="accent2"/>
                          </a:solidFill>
                          <a:effectLst/>
                        </a:rPr>
                        <a:t> </a:t>
                      </a:r>
                      <a:endParaRPr lang="fr-FR" sz="12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b="1" dirty="0">
                          <a:solidFill>
                            <a:schemeClr val="accent2"/>
                          </a:solidFill>
                          <a:effectLst/>
                        </a:rPr>
                        <a:t> </a:t>
                      </a:r>
                      <a:endParaRPr lang="fr-FR" sz="12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883395842"/>
                  </a:ext>
                </a:extLst>
              </a:tr>
              <a:tr h="247190">
                <a:tc>
                  <a:txBody>
                    <a:bodyPr/>
                    <a:lstStyle/>
                    <a:p>
                      <a:r>
                        <a:rPr lang="fr-FR" sz="2000" dirty="0">
                          <a:effectLst/>
                        </a:rPr>
                        <a:t>un mulot gris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1100" dirty="0">
                          <a:solidFill>
                            <a:schemeClr val="accent2"/>
                          </a:solidFill>
                          <a:effectLst/>
                        </a:rPr>
                        <a:t> </a:t>
                      </a:r>
                      <a:endParaRPr lang="fr-FR" sz="12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b="1" dirty="0">
                          <a:solidFill>
                            <a:schemeClr val="accent2"/>
                          </a:solidFill>
                          <a:effectLst/>
                        </a:rPr>
                        <a:t> </a:t>
                      </a:r>
                      <a:endParaRPr lang="fr-FR" sz="12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1100">
                          <a:effectLst/>
                        </a:rPr>
                        <a:t>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2000" b="1" dirty="0">
                          <a:solidFill>
                            <a:schemeClr val="accent2"/>
                          </a:solidFill>
                          <a:effectLst/>
                        </a:rPr>
                        <a:t>X</a:t>
                      </a:r>
                      <a:endParaRPr lang="fr-FR" sz="20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58220051"/>
                  </a:ext>
                </a:extLst>
              </a:tr>
              <a:tr h="102995">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500" dirty="0">
                          <a:solidFill>
                            <a:schemeClr val="accent2"/>
                          </a:solidFill>
                          <a:effectLst/>
                        </a:rPr>
                        <a:t> </a:t>
                      </a:r>
                      <a:endParaRPr lang="fr-FR" sz="12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b="1" dirty="0">
                          <a:solidFill>
                            <a:schemeClr val="accent2"/>
                          </a:solidFill>
                          <a:effectLst/>
                        </a:rPr>
                        <a:t> </a:t>
                      </a:r>
                      <a:endParaRPr lang="fr-FR" sz="12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5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531223224"/>
                  </a:ext>
                </a:extLst>
              </a:tr>
              <a:tr h="247190">
                <a:tc>
                  <a:txBody>
                    <a:bodyPr/>
                    <a:lstStyle/>
                    <a:p>
                      <a:r>
                        <a:rPr lang="fr-FR" sz="2000" dirty="0">
                          <a:effectLst/>
                        </a:rPr>
                        <a:t>un taillis pelé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1100" dirty="0">
                          <a:solidFill>
                            <a:schemeClr val="accent2"/>
                          </a:solidFill>
                          <a:effectLst/>
                        </a:rPr>
                        <a:t> </a:t>
                      </a:r>
                      <a:endParaRPr lang="fr-FR" sz="12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2000" b="1" dirty="0">
                          <a:solidFill>
                            <a:schemeClr val="accent2"/>
                          </a:solidFill>
                          <a:effectLst/>
                        </a:rPr>
                        <a:t>X</a:t>
                      </a:r>
                      <a:endParaRPr lang="fr-FR" sz="20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fr-FR" sz="1100" dirty="0">
                          <a:effectLst/>
                        </a:rPr>
                        <a:t>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91942644"/>
                  </a:ext>
                </a:extLst>
              </a:tr>
            </a:tbl>
          </a:graphicData>
        </a:graphic>
      </p:graphicFrame>
    </p:spTree>
    <p:extLst>
      <p:ext uri="{BB962C8B-B14F-4D97-AF65-F5344CB8AC3E}">
        <p14:creationId xmlns:p14="http://schemas.microsoft.com/office/powerpoint/2010/main" val="665713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CEF582-5E74-DD32-2B51-B2D061E80759}"/>
              </a:ext>
            </a:extLst>
          </p:cNvPr>
          <p:cNvSpPr>
            <a:spLocks noGrp="1"/>
          </p:cNvSpPr>
          <p:nvPr>
            <p:ph type="title"/>
          </p:nvPr>
        </p:nvSpPr>
        <p:spPr/>
        <p:txBody>
          <a:bodyPr/>
          <a:lstStyle/>
          <a:p>
            <a:r>
              <a:rPr lang="fr-FR" dirty="0"/>
              <a:t> </a:t>
            </a:r>
          </a:p>
        </p:txBody>
      </p:sp>
      <p:pic>
        <p:nvPicPr>
          <p:cNvPr id="7" name="Espace réservé du contenu 6">
            <a:extLst>
              <a:ext uri="{FF2B5EF4-FFF2-40B4-BE49-F238E27FC236}">
                <a16:creationId xmlns:a16="http://schemas.microsoft.com/office/drawing/2014/main" id="{1ABE0CF0-AEF6-7D72-E75B-0154D841AE6C}"/>
              </a:ext>
            </a:extLst>
          </p:cNvPr>
          <p:cNvPicPr>
            <a:picLocks noGrp="1" noChangeAspect="1"/>
          </p:cNvPicPr>
          <p:nvPr>
            <p:ph idx="1"/>
          </p:nvPr>
        </p:nvPicPr>
        <p:blipFill>
          <a:blip r:embed="rId3"/>
          <a:stretch>
            <a:fillRect/>
          </a:stretch>
        </p:blipFill>
        <p:spPr>
          <a:xfrm>
            <a:off x="747654" y="924441"/>
            <a:ext cx="10606146" cy="4988203"/>
          </a:xfrm>
        </p:spPr>
      </p:pic>
    </p:spTree>
    <p:extLst>
      <p:ext uri="{BB962C8B-B14F-4D97-AF65-F5344CB8AC3E}">
        <p14:creationId xmlns:p14="http://schemas.microsoft.com/office/powerpoint/2010/main" val="3144861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308E70-E9AF-28FC-7352-6495A8EBDAC7}"/>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590BECE0-B4D1-7394-29AF-53DDCFF8241A}"/>
              </a:ext>
            </a:extLst>
          </p:cNvPr>
          <p:cNvPicPr>
            <a:picLocks noGrp="1" noChangeAspect="1"/>
          </p:cNvPicPr>
          <p:nvPr>
            <p:ph idx="1"/>
          </p:nvPr>
        </p:nvPicPr>
        <p:blipFill>
          <a:blip r:embed="rId3"/>
          <a:stretch>
            <a:fillRect/>
          </a:stretch>
        </p:blipFill>
        <p:spPr>
          <a:xfrm>
            <a:off x="895135" y="798959"/>
            <a:ext cx="10458665" cy="5196235"/>
          </a:xfrm>
        </p:spPr>
      </p:pic>
    </p:spTree>
    <p:extLst>
      <p:ext uri="{BB962C8B-B14F-4D97-AF65-F5344CB8AC3E}">
        <p14:creationId xmlns:p14="http://schemas.microsoft.com/office/powerpoint/2010/main" val="836789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18D7A1-7FBB-E452-6DE5-DADB1F3DFC0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D182A3B-44B7-9C4C-C709-A41086F46AD5}"/>
              </a:ext>
            </a:extLst>
          </p:cNvPr>
          <p:cNvSpPr>
            <a:spLocks noGrp="1"/>
          </p:cNvSpPr>
          <p:nvPr>
            <p:ph idx="1"/>
          </p:nvPr>
        </p:nvSpPr>
        <p:spPr/>
        <p:txBody>
          <a:bodyPr>
            <a:normAutofit/>
          </a:bodyPr>
          <a:lstStyle/>
          <a:p>
            <a:pPr marL="0" indent="0">
              <a:buNone/>
            </a:pPr>
            <a:r>
              <a:rPr lang="fr-FR" sz="2400" b="1" dirty="0">
                <a:latin typeface="Times New Roman" panose="02020603050405020304" pitchFamily="18" charset="0"/>
                <a:cs typeface="Times New Roman" panose="02020603050405020304" pitchFamily="18" charset="0"/>
              </a:rPr>
              <a:t>Dictée :</a:t>
            </a:r>
          </a:p>
          <a:p>
            <a:pPr marL="0" indent="0">
              <a:buNone/>
            </a:pPr>
            <a:r>
              <a:rPr lang="fr-FR"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68525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E3E90-1D6C-8814-FCF0-433267BF1F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53A9D8-310C-CF83-19B9-7C3D23DA77E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F9220AD-D270-0810-7D4D-82153F8AE765}"/>
              </a:ext>
            </a:extLst>
          </p:cNvPr>
          <p:cNvSpPr>
            <a:spLocks noGrp="1"/>
          </p:cNvSpPr>
          <p:nvPr>
            <p:ph idx="1"/>
          </p:nvPr>
        </p:nvSpPr>
        <p:spPr/>
        <p:txBody>
          <a:bodyPr>
            <a:normAutofit/>
          </a:bodyPr>
          <a:lstStyle/>
          <a:p>
            <a:pPr marL="0" indent="0">
              <a:buNone/>
            </a:pPr>
            <a:r>
              <a:rPr lang="fr-FR" sz="2400" b="1" dirty="0">
                <a:latin typeface="Times New Roman" panose="02020603050405020304" pitchFamily="18" charset="0"/>
                <a:cs typeface="Times New Roman" panose="02020603050405020304" pitchFamily="18" charset="0"/>
              </a:rPr>
              <a:t>Dictée :</a:t>
            </a:r>
          </a:p>
          <a:p>
            <a:pPr marL="0" indent="0">
              <a:buNone/>
            </a:pPr>
            <a:r>
              <a:rPr lang="fr-FR" sz="2400" dirty="0">
                <a:latin typeface="Times New Roman" panose="02020603050405020304" pitchFamily="18"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Times New Roman" panose="02020603050405020304" pitchFamily="18" charset="0"/>
              </a:rPr>
              <a:t>Ton chat et ton chien noirs sont adorables. Leurs poils sombres ressortent constamment parmi les autres animaux</a:t>
            </a:r>
            <a:r>
              <a:rPr lang="fr-FR" sz="1800" dirty="0">
                <a:effectLst/>
                <a:latin typeface="Times New Roman" panose="02020603050405020304" pitchFamily="18" charset="0"/>
                <a:ea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793393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1965</TotalTime>
  <Words>2734</Words>
  <Application>Microsoft Macintosh PowerPoint</Application>
  <PresentationFormat>Grand écran</PresentationFormat>
  <Paragraphs>444</Paragraphs>
  <Slides>29</Slides>
  <Notes>29</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29</vt:i4>
      </vt:variant>
    </vt:vector>
  </HeadingPairs>
  <TitlesOfParts>
    <vt:vector size="35" baseType="lpstr">
      <vt:lpstr>Arial</vt:lpstr>
      <vt:lpstr>Calibri</vt:lpstr>
      <vt:lpstr>Calibri Light</vt:lpstr>
      <vt:lpstr>Lucida Handwriting</vt:lpstr>
      <vt:lpstr>Times New Roman</vt:lpstr>
      <vt:lpstr>Thème Office</vt:lpstr>
      <vt:lpstr>Le trésor des pirates</vt:lpstr>
      <vt:lpstr>Présentation PowerPoint</vt:lpstr>
      <vt:lpstr>Présentation PowerPoint</vt:lpstr>
      <vt:lpstr> </vt:lpstr>
      <vt:lpstr> </vt:lpstr>
      <vt:lpstr> </vt:lpstr>
      <vt:lpstr> </vt:lpstr>
      <vt:lpstr> </vt:lpstr>
      <vt:lpstr> </vt:lpstr>
      <vt:lpstr> </vt:lpstr>
      <vt:lpstr>Présentation PowerPoint</vt:lpstr>
      <vt:lpstr> </vt:lpstr>
      <vt:lpstr>Présentation PowerPoint</vt:lpstr>
      <vt:lpstr>Présentation PowerPoint</vt:lpstr>
      <vt:lpstr> </vt:lpstr>
      <vt:lpstr>Présentation PowerPoint</vt:lpstr>
      <vt:lpstr>Présentation PowerPoint</vt:lpstr>
      <vt:lpstr>Présentation PowerPoint</vt:lpstr>
      <vt:lpstr>Présentation PowerPoint</vt:lpstr>
      <vt:lpstr> </vt:lpstr>
      <vt:lpstr> </vt:lpstr>
      <vt:lpstr>Présentation PowerPoint</vt:lpstr>
      <vt:lpstr>Présentation PowerPoint</vt:lpstr>
      <vt:lpstr> </vt:lpstr>
      <vt:lpstr> </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trésor des pirates</dc:title>
  <dc:creator>Pierre Seve</dc:creator>
  <cp:lastModifiedBy>Pierre Seve</cp:lastModifiedBy>
  <cp:revision>14</cp:revision>
  <cp:lastPrinted>2025-08-20T14:55:18Z</cp:lastPrinted>
  <dcterms:created xsi:type="dcterms:W3CDTF">2023-10-27T18:01:37Z</dcterms:created>
  <dcterms:modified xsi:type="dcterms:W3CDTF">2025-08-20T15:17:29Z</dcterms:modified>
</cp:coreProperties>
</file>