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76" r:id="rId5"/>
    <p:sldId id="259" r:id="rId6"/>
    <p:sldId id="267" r:id="rId7"/>
    <p:sldId id="260" r:id="rId8"/>
    <p:sldId id="261" r:id="rId9"/>
    <p:sldId id="262" r:id="rId10"/>
    <p:sldId id="268" r:id="rId11"/>
    <p:sldId id="263" r:id="rId12"/>
    <p:sldId id="269" r:id="rId13"/>
    <p:sldId id="270" r:id="rId14"/>
    <p:sldId id="271" r:id="rId15"/>
    <p:sldId id="272" r:id="rId16"/>
    <p:sldId id="273" r:id="rId17"/>
    <p:sldId id="265" r:id="rId18"/>
    <p:sldId id="266" r:id="rId19"/>
    <p:sldId id="274" r:id="rId20"/>
    <p:sldId id="275"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69"/>
    <p:restoredTop sz="79101"/>
  </p:normalViewPr>
  <p:slideViewPr>
    <p:cSldViewPr snapToGrid="0">
      <p:cViewPr varScale="1">
        <p:scale>
          <a:sx n="57" d="100"/>
          <a:sy n="57" d="100"/>
        </p:scale>
        <p:origin x="20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8E1473-B08F-9C44-9547-3F1FFC7222BF}" type="datetimeFigureOut">
              <a:rPr lang="fr-FR" smtClean="0"/>
              <a:t>21/08/2025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A41B8C-51C6-BB4E-ADFE-788E8AA5B920}" type="slidenum">
              <a:rPr lang="fr-FR" smtClean="0"/>
              <a:t>‹N°›</a:t>
            </a:fld>
            <a:endParaRPr lang="fr-FR"/>
          </a:p>
        </p:txBody>
      </p:sp>
    </p:spTree>
    <p:extLst>
      <p:ext uri="{BB962C8B-B14F-4D97-AF65-F5344CB8AC3E}">
        <p14:creationId xmlns:p14="http://schemas.microsoft.com/office/powerpoint/2010/main" val="1214912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 GROUPE DU NOM – </a:t>
            </a:r>
            <a:r>
              <a:rPr lang="fr-FR" sz="1200" i="1" dirty="0">
                <a:solidFill>
                  <a:schemeClr val="tx1"/>
                </a:solidFill>
                <a:effectLst/>
                <a:latin typeface="+mn-lt"/>
                <a:ea typeface="Calibri" panose="020F0502020204030204" pitchFamily="34" charset="0"/>
                <a:cs typeface="Times New Roman" panose="02020603050405020304" pitchFamily="18" charset="0"/>
              </a:rPr>
              <a:t>Quand les déterminants n’indiquent pas le nombre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CM1-50 : </a:t>
            </a:r>
            <a:r>
              <a:rPr lang="fr-FR" sz="1800" b="1"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Comment fait-on pour savoir qu’un nom doit s’écrire au pluriel ou au singulier dans une phrase ? </a:t>
            </a:r>
            <a:endParaRPr lang="fr-FR"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1</a:t>
            </a:fld>
            <a:endParaRPr lang="fr-FR"/>
          </a:p>
        </p:txBody>
      </p:sp>
    </p:spTree>
    <p:extLst>
      <p:ext uri="{BB962C8B-B14F-4D97-AF65-F5344CB8AC3E}">
        <p14:creationId xmlns:p14="http://schemas.microsoft.com/office/powerpoint/2010/main" val="3303262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Comment faites-vous pour savoir qu’un mot doit s’écrire au pluriel ou au singulier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probable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On écoute bien le déterminant, s’il est au pluriel (</a:t>
            </a:r>
            <a:r>
              <a:rPr lang="fr-FR" sz="1200" i="1" dirty="0">
                <a:solidFill>
                  <a:schemeClr val="tx1"/>
                </a:solidFill>
                <a:effectLst/>
                <a:latin typeface="+mn-lt"/>
                <a:ea typeface="Times New Roman" panose="02020603050405020304" pitchFamily="18" charset="0"/>
                <a:cs typeface="Times New Roman" panose="02020603050405020304" pitchFamily="18" charset="0"/>
              </a:rPr>
              <a:t>les</a:t>
            </a:r>
            <a:r>
              <a:rPr lang="fr-FR" sz="1200" dirty="0">
                <a:solidFill>
                  <a:schemeClr val="tx1"/>
                </a:solidFill>
                <a:effectLst/>
                <a:latin typeface="+mn-lt"/>
                <a:ea typeface="Times New Roman" panose="02020603050405020304" pitchFamily="18" charset="0"/>
                <a:cs typeface="Times New Roman" panose="02020603050405020304" pitchFamily="18" charset="0"/>
              </a:rPr>
              <a:t>, </a:t>
            </a:r>
            <a:r>
              <a:rPr lang="fr-FR" sz="1200" i="1" dirty="0">
                <a:solidFill>
                  <a:schemeClr val="tx1"/>
                </a:solidFill>
                <a:effectLst/>
                <a:latin typeface="+mn-lt"/>
                <a:ea typeface="Times New Roman" panose="02020603050405020304" pitchFamily="18" charset="0"/>
                <a:cs typeface="Times New Roman" panose="02020603050405020304" pitchFamily="18" charset="0"/>
              </a:rPr>
              <a:t>des</a:t>
            </a:r>
            <a:r>
              <a:rPr lang="fr-FR" sz="1200" dirty="0">
                <a:solidFill>
                  <a:schemeClr val="tx1"/>
                </a:solidFill>
                <a:effectLst/>
                <a:latin typeface="+mn-lt"/>
                <a:ea typeface="Times New Roman" panose="02020603050405020304" pitchFamily="18" charset="0"/>
                <a:cs typeface="Times New Roman" panose="02020603050405020304" pitchFamily="18" charset="0"/>
              </a:rPr>
              <a:t>…) ou au singulier (</a:t>
            </a:r>
            <a:r>
              <a:rPr lang="fr-FR" sz="1200" i="1" dirty="0">
                <a:solidFill>
                  <a:schemeClr val="tx1"/>
                </a:solidFill>
                <a:effectLst/>
                <a:latin typeface="+mn-lt"/>
                <a:ea typeface="Times New Roman" panose="02020603050405020304" pitchFamily="18" charset="0"/>
                <a:cs typeface="Times New Roman" panose="02020603050405020304" pitchFamily="18" charset="0"/>
              </a:rPr>
              <a:t>le</a:t>
            </a:r>
            <a:r>
              <a:rPr lang="fr-FR" sz="1200" dirty="0">
                <a:solidFill>
                  <a:schemeClr val="tx1"/>
                </a:solidFill>
                <a:effectLst/>
                <a:latin typeface="+mn-lt"/>
                <a:ea typeface="Times New Roman" panose="02020603050405020304" pitchFamily="18" charset="0"/>
                <a:cs typeface="Times New Roman" panose="02020603050405020304" pitchFamily="18" charset="0"/>
              </a:rPr>
              <a:t>, </a:t>
            </a:r>
            <a:r>
              <a:rPr lang="fr-FR" sz="1200" i="1" dirty="0">
                <a:solidFill>
                  <a:schemeClr val="tx1"/>
                </a:solidFill>
                <a:effectLst/>
                <a:latin typeface="+mn-lt"/>
                <a:ea typeface="Times New Roman" panose="02020603050405020304" pitchFamily="18" charset="0"/>
                <a:cs typeface="Times New Roman" panose="02020603050405020304" pitchFamily="18" charset="0"/>
              </a:rPr>
              <a:t>la</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S’il n’y a pas de déterminant, il faut réfléchir s’il y a une ou plusieurs choses.</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Annoncer</a:t>
            </a:r>
            <a:r>
              <a:rPr lang="fr-FR" sz="1200" dirty="0">
                <a:solidFill>
                  <a:schemeClr val="tx1"/>
                </a:solidFill>
                <a:effectLst/>
                <a:latin typeface="+mn-lt"/>
                <a:ea typeface="Times New Roman" panose="02020603050405020304" pitchFamily="18" charset="0"/>
                <a:cs typeface="Times New Roman" panose="02020603050405020304" pitchFamily="18" charset="0"/>
              </a:rPr>
              <a:t> : « On va vérifier si ça marche à tous les coups.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2</a:t>
            </a:fld>
            <a:endParaRPr lang="fr-FR"/>
          </a:p>
        </p:txBody>
      </p:sp>
    </p:spTree>
    <p:extLst>
      <p:ext uri="{BB962C8B-B14F-4D97-AF65-F5344CB8AC3E}">
        <p14:creationId xmlns:p14="http://schemas.microsoft.com/office/powerpoint/2010/main" val="299343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PHASE 2 – </a:t>
            </a:r>
            <a:r>
              <a:rPr lang="fr-FR" sz="1200" b="1" i="1" dirty="0">
                <a:solidFill>
                  <a:schemeClr val="tx1"/>
                </a:solidFill>
                <a:effectLst/>
                <a:latin typeface="+mn-lt"/>
                <a:ea typeface="Times New Roman" panose="02020603050405020304" pitchFamily="18" charset="0"/>
                <a:cs typeface="Times New Roman" panose="02020603050405020304" pitchFamily="18" charset="0"/>
              </a:rPr>
              <a:t>Observation</a:t>
            </a:r>
            <a:r>
              <a:rPr lang="fr-FR" sz="1200" b="1" dirty="0">
                <a:solidFill>
                  <a:schemeClr val="tx1"/>
                </a:solidFill>
                <a:effectLst/>
                <a:latin typeface="+mn-lt"/>
                <a:ea typeface="Times New Roman" panose="02020603050405020304" pitchFamily="18" charset="0"/>
                <a:cs typeface="Times New Roman" panose="02020603050405020304" pitchFamily="18" charset="0"/>
              </a:rPr>
              <a:t> – Identifier les indices de nombre à l’oral</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r>
              <a:rPr lang="fr-FR" sz="1200" b="1" dirty="0">
                <a:solidFill>
                  <a:schemeClr val="tx1"/>
                </a:solidFill>
                <a:effectLst/>
                <a:latin typeface="+mn-lt"/>
                <a:ea typeface="Times New Roman" panose="02020603050405020304" pitchFamily="18" charset="0"/>
                <a:cs typeface="Times New Roman" panose="02020603050405020304" pitchFamily="18" charset="0"/>
              </a:rPr>
              <a:t>Donner consigne</a:t>
            </a:r>
            <a:r>
              <a:rPr lang="fr-FR" sz="1200" dirty="0">
                <a:solidFill>
                  <a:schemeClr val="tx1"/>
                </a:solidFill>
                <a:effectLst/>
                <a:latin typeface="+mn-lt"/>
                <a:ea typeface="Times New Roman" panose="02020603050405020304" pitchFamily="18" charset="0"/>
                <a:cs typeface="Times New Roman" panose="02020603050405020304" pitchFamily="18" charset="0"/>
              </a:rPr>
              <a:t> : « Je vais vous lire un petit texte. Donnez-moi tous les noms communs. ». Puis </a:t>
            </a:r>
            <a:r>
              <a:rPr lang="fr-FR" sz="1200" b="1" dirty="0">
                <a:solidFill>
                  <a:schemeClr val="tx1"/>
                </a:solidFill>
                <a:effectLst/>
                <a:latin typeface="+mn-lt"/>
                <a:ea typeface="Times New Roman" panose="02020603050405020304" pitchFamily="18" charset="0"/>
                <a:cs typeface="Times New Roman" panose="02020603050405020304" pitchFamily="18" charset="0"/>
              </a:rPr>
              <a:t>lire</a:t>
            </a:r>
            <a:r>
              <a:rPr lang="fr-FR" sz="1200" dirty="0">
                <a:solidFill>
                  <a:schemeClr val="tx1"/>
                </a:solidFill>
                <a:effectLst/>
                <a:latin typeface="+mn-lt"/>
                <a:ea typeface="Times New Roman" panose="02020603050405020304" pitchFamily="18" charset="0"/>
                <a:cs typeface="Times New Roman" panose="02020603050405020304" pitchFamily="18" charset="0"/>
              </a:rPr>
              <a:t> le texte suivant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Alice imagine. Il y aurait d’appétissants gâteaux, de belles oranges, des bocaux rouges, beaucoup de bonbons.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Alice imagine aussi de belles tartelettes.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gâteaux, oranges, bocaux, bonbons, tartelettes.</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Chacun de ces cinq noms dans le texte est-il au singulier ou au pluriel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gâteaux, oranges, bocaux, bonbons : au pluriel</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tartelettes : au pluriel ? on ne sait pas trop.</a:t>
            </a:r>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3</a:t>
            </a:fld>
            <a:endParaRPr lang="fr-FR"/>
          </a:p>
        </p:txBody>
      </p:sp>
    </p:spTree>
    <p:extLst>
      <p:ext uri="{BB962C8B-B14F-4D97-AF65-F5344CB8AC3E}">
        <p14:creationId xmlns:p14="http://schemas.microsoft.com/office/powerpoint/2010/main" val="407330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04007-0B1A-39A9-3FB4-745ED1521BC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991604D-264E-989D-0C23-C50DF6BECFA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2DAECAE-83AA-0F1E-8B22-7B27FD936D46}"/>
              </a:ext>
            </a:extLst>
          </p:cNvPr>
          <p:cNvSpPr>
            <a:spLocks noGrp="1"/>
          </p:cNvSpPr>
          <p:nvPr>
            <p:ph type="body" idx="1"/>
          </p:nvPr>
        </p:nvSpPr>
        <p:spPr/>
        <p:txBody>
          <a:bodyPr/>
          <a:lstStyle/>
          <a:p>
            <a:pPr algn="just"/>
            <a:r>
              <a:rPr lang="fr-FR" sz="1200" b="1" dirty="0">
                <a:solidFill>
                  <a:schemeClr val="tx1"/>
                </a:solidFill>
                <a:effectLst/>
                <a:latin typeface="+mn-lt"/>
                <a:ea typeface="+mn-ea"/>
                <a:cs typeface="+mn-cs"/>
              </a:rPr>
              <a:t>Demander</a:t>
            </a:r>
            <a:r>
              <a:rPr lang="fr-FR" sz="1200" dirty="0">
                <a:solidFill>
                  <a:schemeClr val="tx1"/>
                </a:solidFill>
                <a:effectLst/>
                <a:latin typeface="+mn-lt"/>
                <a:ea typeface="+mn-ea"/>
                <a:cs typeface="+mn-cs"/>
              </a:rPr>
              <a:t> : </a:t>
            </a:r>
            <a:r>
              <a:rPr lang="fr-FR" sz="1200" dirty="0">
                <a:solidFill>
                  <a:schemeClr val="tx1"/>
                </a:solidFill>
                <a:effectLst/>
                <a:latin typeface="+mn-lt"/>
                <a:ea typeface="Times New Roman" panose="02020603050405020304" pitchFamily="18" charset="0"/>
                <a:cs typeface="Times New Roman" panose="02020603050405020304" pitchFamily="18" charset="0"/>
              </a:rPr>
              <a:t>« Quels indices vous ont fait penser qu’il y en avait plusieurs ? Pour vous aider, vous pouvez voir comment on dirait dit au singulier.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r>
              <a:rPr lang="fr-FR" sz="1200" dirty="0">
                <a:solidFill>
                  <a:schemeClr val="tx1"/>
                </a:solidFill>
                <a:effectLst/>
                <a:latin typeface="+mn-lt"/>
              </a:rPr>
              <a:t> </a:t>
            </a: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- 1 indice pour </a:t>
            </a:r>
            <a:r>
              <a:rPr lang="fr-FR" sz="1200" i="1" u="sng" dirty="0">
                <a:solidFill>
                  <a:schemeClr val="tx1"/>
                </a:solidFill>
                <a:effectLst/>
                <a:latin typeface="+mn-lt"/>
                <a:ea typeface="Times New Roman" panose="02020603050405020304" pitchFamily="18" charset="0"/>
                <a:cs typeface="Times New Roman" panose="02020603050405020304" pitchFamily="18" charset="0"/>
              </a:rPr>
              <a:t>d’</a:t>
            </a:r>
            <a:r>
              <a:rPr lang="fr-FR" sz="1200" i="1" dirty="0">
                <a:solidFill>
                  <a:schemeClr val="tx1"/>
                </a:solidFill>
                <a:effectLst/>
                <a:latin typeface="+mn-lt"/>
                <a:ea typeface="Times New Roman" panose="02020603050405020304" pitchFamily="18" charset="0"/>
                <a:cs typeface="Times New Roman" panose="02020603050405020304" pitchFamily="18" charset="0"/>
              </a:rPr>
              <a:t>appétissants gâteaux</a:t>
            </a:r>
            <a:r>
              <a:rPr lang="fr-FR" sz="1200" dirty="0">
                <a:solidFill>
                  <a:schemeClr val="tx1"/>
                </a:solidFill>
                <a:effectLst/>
                <a:latin typeface="+mn-lt"/>
                <a:ea typeface="Times New Roman" panose="02020603050405020304" pitchFamily="18" charset="0"/>
                <a:cs typeface="Times New Roman" panose="02020603050405020304" pitchFamily="18" charset="0"/>
              </a:rPr>
              <a:t> (car au singulier, on dirait </a:t>
            </a:r>
            <a:r>
              <a:rPr lang="fr-FR" sz="1200" i="1" dirty="0">
                <a:solidFill>
                  <a:schemeClr val="tx1"/>
                </a:solidFill>
                <a:effectLst/>
                <a:latin typeface="+mn-lt"/>
                <a:ea typeface="Times New Roman" panose="02020603050405020304" pitchFamily="18" charset="0"/>
                <a:cs typeface="Times New Roman" panose="02020603050405020304" pitchFamily="18" charset="0"/>
              </a:rPr>
              <a:t>un gâteau appétissant</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- 2 indices pour </a:t>
            </a:r>
            <a:r>
              <a:rPr lang="fr-FR" sz="1200" i="1" u="sng" dirty="0">
                <a:solidFill>
                  <a:schemeClr val="tx1"/>
                </a:solidFill>
                <a:effectLst/>
                <a:latin typeface="+mn-lt"/>
                <a:ea typeface="Times New Roman" panose="02020603050405020304" pitchFamily="18" charset="0"/>
                <a:cs typeface="Times New Roman" panose="02020603050405020304" pitchFamily="18" charset="0"/>
              </a:rPr>
              <a:t>de</a:t>
            </a:r>
            <a:r>
              <a:rPr lang="fr-FR" sz="1200" i="1" dirty="0">
                <a:solidFill>
                  <a:schemeClr val="tx1"/>
                </a:solidFill>
                <a:effectLst/>
                <a:latin typeface="+mn-lt"/>
                <a:ea typeface="Times New Roman" panose="02020603050405020304" pitchFamily="18" charset="0"/>
                <a:cs typeface="Times New Roman" panose="02020603050405020304" pitchFamily="18" charset="0"/>
              </a:rPr>
              <a:t> belles </a:t>
            </a:r>
            <a:r>
              <a:rPr lang="fr-FR" sz="1200" i="1" u="sng" dirty="0">
                <a:solidFill>
                  <a:schemeClr val="tx1"/>
                </a:solidFill>
                <a:effectLst/>
                <a:latin typeface="+mn-lt"/>
                <a:ea typeface="Times New Roman" panose="02020603050405020304" pitchFamily="18" charset="0"/>
                <a:cs typeface="Times New Roman" panose="02020603050405020304" pitchFamily="18" charset="0"/>
              </a:rPr>
              <a:t>[z</a:t>
            </a:r>
            <a:r>
              <a:rPr lang="fr-FR" sz="1200" i="1" dirty="0">
                <a:solidFill>
                  <a:schemeClr val="tx1"/>
                </a:solidFill>
                <a:effectLst/>
                <a:latin typeface="+mn-lt"/>
                <a:ea typeface="Times New Roman" panose="02020603050405020304" pitchFamily="18" charset="0"/>
                <a:cs typeface="Times New Roman" panose="02020603050405020304" pitchFamily="18" charset="0"/>
              </a:rPr>
              <a:t>]oranges</a:t>
            </a:r>
            <a:r>
              <a:rPr lang="fr-FR" sz="1200" dirty="0">
                <a:solidFill>
                  <a:schemeClr val="tx1"/>
                </a:solidFill>
                <a:effectLst/>
                <a:latin typeface="+mn-lt"/>
                <a:ea typeface="Times New Roman" panose="02020603050405020304" pitchFamily="18" charset="0"/>
                <a:cs typeface="Times New Roman" panose="02020603050405020304" pitchFamily="18" charset="0"/>
              </a:rPr>
              <a:t> (car au singulier, on dirait </a:t>
            </a:r>
            <a:r>
              <a:rPr lang="fr-FR" sz="1200" i="1" dirty="0">
                <a:solidFill>
                  <a:schemeClr val="tx1"/>
                </a:solidFill>
                <a:effectLst/>
                <a:latin typeface="+mn-lt"/>
                <a:ea typeface="Times New Roman" panose="02020603050405020304" pitchFamily="18" charset="0"/>
                <a:cs typeface="Times New Roman" panose="02020603050405020304" pitchFamily="18" charset="0"/>
              </a:rPr>
              <a:t>une belle orange</a:t>
            </a:r>
            <a:r>
              <a:rPr lang="fr-FR" sz="1200" dirty="0">
                <a:solidFill>
                  <a:schemeClr val="tx1"/>
                </a:solidFill>
                <a:effectLst/>
                <a:latin typeface="+mn-lt"/>
                <a:ea typeface="Times New Roman" panose="02020603050405020304" pitchFamily="18"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Times New Roman" panose="02020603050405020304" pitchFamily="18" charset="0"/>
                <a:cs typeface="Times New Roman" panose="02020603050405020304" pitchFamily="18" charset="0"/>
              </a:rPr>
              <a:t>[Expliquer</a:t>
            </a:r>
            <a:r>
              <a:rPr lang="fr-FR" sz="1200" dirty="0">
                <a:solidFill>
                  <a:schemeClr val="tx1"/>
                </a:solidFill>
                <a:effectLst/>
                <a:latin typeface="+mn-lt"/>
                <a:ea typeface="Times New Roman" panose="02020603050405020304" pitchFamily="18" charset="0"/>
                <a:cs typeface="Times New Roman" panose="02020603050405020304" pitchFamily="18" charset="0"/>
              </a:rPr>
              <a:t> que </a:t>
            </a:r>
            <a:r>
              <a:rPr lang="fr-FR" sz="1200" i="1" dirty="0">
                <a:solidFill>
                  <a:schemeClr val="tx1"/>
                </a:solidFill>
                <a:effectLst/>
                <a:latin typeface="+mn-lt"/>
                <a:ea typeface="Times New Roman" panose="02020603050405020304" pitchFamily="18" charset="0"/>
                <a:cs typeface="Times New Roman" panose="02020603050405020304" pitchFamily="18" charset="0"/>
              </a:rPr>
              <a:t>de</a:t>
            </a:r>
            <a:r>
              <a:rPr lang="fr-FR" sz="1200" dirty="0">
                <a:solidFill>
                  <a:schemeClr val="tx1"/>
                </a:solidFill>
                <a:effectLst/>
                <a:latin typeface="+mn-lt"/>
                <a:ea typeface="Times New Roman" panose="02020603050405020304" pitchFamily="18" charset="0"/>
                <a:cs typeface="Times New Roman" panose="02020603050405020304" pitchFamily="18" charset="0"/>
              </a:rPr>
              <a:t>, dans ces cas, équivaut à </a:t>
            </a:r>
            <a:r>
              <a:rPr lang="fr-FR" sz="1200" i="1" dirty="0">
                <a:solidFill>
                  <a:schemeClr val="tx1"/>
                </a:solidFill>
                <a:effectLst/>
                <a:latin typeface="+mn-lt"/>
                <a:ea typeface="Times New Roman" panose="02020603050405020304" pitchFamily="18" charset="0"/>
                <a:cs typeface="Times New Roman" panose="02020603050405020304" pitchFamily="18" charset="0"/>
              </a:rPr>
              <a:t>des</a:t>
            </a:r>
            <a:r>
              <a:rPr lang="fr-FR" sz="1200" dirty="0">
                <a:solidFill>
                  <a:schemeClr val="tx1"/>
                </a:solidFill>
                <a:effectLst/>
                <a:latin typeface="+mn-lt"/>
                <a:ea typeface="Times New Roman" panose="02020603050405020304" pitchFamily="18" charset="0"/>
                <a:cs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2 indices pour </a:t>
            </a:r>
            <a:r>
              <a:rPr lang="fr-FR" sz="1200" i="1" dirty="0">
                <a:solidFill>
                  <a:schemeClr val="tx1"/>
                </a:solidFill>
                <a:effectLst/>
                <a:latin typeface="+mn-lt"/>
                <a:ea typeface="Times New Roman" panose="02020603050405020304" pitchFamily="18" charset="0"/>
                <a:cs typeface="Times New Roman" panose="02020603050405020304" pitchFamily="18" charset="0"/>
              </a:rPr>
              <a:t>d</a:t>
            </a:r>
            <a:r>
              <a:rPr lang="fr-FR" sz="1200" i="1" u="sng" dirty="0">
                <a:solidFill>
                  <a:schemeClr val="tx1"/>
                </a:solidFill>
                <a:effectLst/>
                <a:latin typeface="+mn-lt"/>
                <a:ea typeface="Times New Roman" panose="02020603050405020304" pitchFamily="18" charset="0"/>
                <a:cs typeface="Times New Roman" panose="02020603050405020304" pitchFamily="18" charset="0"/>
              </a:rPr>
              <a:t>es</a:t>
            </a:r>
            <a:r>
              <a:rPr lang="fr-FR" sz="1200" i="1" dirty="0">
                <a:solidFill>
                  <a:schemeClr val="tx1"/>
                </a:solidFill>
                <a:effectLst/>
                <a:latin typeface="+mn-lt"/>
                <a:ea typeface="Times New Roman" panose="02020603050405020304" pitchFamily="18" charset="0"/>
                <a:cs typeface="Times New Roman" panose="02020603050405020304" pitchFamily="18" charset="0"/>
              </a:rPr>
              <a:t> boc</a:t>
            </a:r>
            <a:r>
              <a:rPr lang="fr-FR" sz="1200" i="1" u="sng" dirty="0">
                <a:solidFill>
                  <a:schemeClr val="tx1"/>
                </a:solidFill>
                <a:effectLst/>
                <a:latin typeface="+mn-lt"/>
                <a:ea typeface="Times New Roman" panose="02020603050405020304" pitchFamily="18" charset="0"/>
                <a:cs typeface="Times New Roman" panose="02020603050405020304" pitchFamily="18" charset="0"/>
              </a:rPr>
              <a:t>aux</a:t>
            </a:r>
            <a:r>
              <a:rPr lang="fr-FR" sz="1200" i="1" dirty="0">
                <a:solidFill>
                  <a:schemeClr val="tx1"/>
                </a:solidFill>
                <a:effectLst/>
                <a:latin typeface="+mn-lt"/>
                <a:ea typeface="Times New Roman" panose="02020603050405020304" pitchFamily="18" charset="0"/>
                <a:cs typeface="Times New Roman" panose="02020603050405020304" pitchFamily="18" charset="0"/>
              </a:rPr>
              <a:t> rouges</a:t>
            </a:r>
            <a:r>
              <a:rPr lang="fr-FR" sz="1200" dirty="0">
                <a:solidFill>
                  <a:schemeClr val="tx1"/>
                </a:solidFill>
                <a:effectLst/>
                <a:latin typeface="+mn-lt"/>
                <a:ea typeface="Times New Roman" panose="02020603050405020304" pitchFamily="18" charset="0"/>
                <a:cs typeface="Times New Roman" panose="02020603050405020304" pitchFamily="18" charset="0"/>
              </a:rPr>
              <a:t> (car au singulier, on dirait </a:t>
            </a:r>
            <a:r>
              <a:rPr lang="fr-FR" sz="1200" i="1" dirty="0">
                <a:solidFill>
                  <a:schemeClr val="tx1"/>
                </a:solidFill>
                <a:effectLst/>
                <a:latin typeface="+mn-lt"/>
                <a:ea typeface="Times New Roman" panose="02020603050405020304" pitchFamily="18" charset="0"/>
                <a:cs typeface="Times New Roman" panose="02020603050405020304" pitchFamily="18" charset="0"/>
              </a:rPr>
              <a:t>un bocal rouge</a:t>
            </a:r>
            <a:r>
              <a:rPr lang="fr-FR" sz="1200" dirty="0">
                <a:solidFill>
                  <a:schemeClr val="tx1"/>
                </a:solidFill>
                <a:effectLst/>
                <a:latin typeface="+mn-lt"/>
                <a:ea typeface="Times New Roman" panose="02020603050405020304" pitchFamily="18" charset="0"/>
                <a:cs typeface="Times New Roman" panose="02020603050405020304" pitchFamily="18" charset="0"/>
              </a:rPr>
              <a:t>)</a:t>
            </a:r>
          </a:p>
          <a:p>
            <a:pPr algn="just"/>
            <a:r>
              <a:rPr lang="fr-FR" sz="1200" dirty="0">
                <a:solidFill>
                  <a:schemeClr val="tx1"/>
                </a:solidFill>
                <a:effectLst/>
                <a:latin typeface="+mn-lt"/>
                <a:cs typeface="Times New Roman" panose="02020603050405020304" pitchFamily="18" charset="0"/>
              </a:rPr>
              <a:t>1 indice pour </a:t>
            </a:r>
            <a:r>
              <a:rPr lang="fr-FR" sz="1200" i="1" u="sng" dirty="0">
                <a:solidFill>
                  <a:schemeClr val="tx1"/>
                </a:solidFill>
                <a:effectLst/>
                <a:latin typeface="+mn-lt"/>
                <a:cs typeface="Times New Roman" panose="02020603050405020304" pitchFamily="18" charset="0"/>
              </a:rPr>
              <a:t>beaucoup de </a:t>
            </a:r>
            <a:r>
              <a:rPr lang="fr-FR" sz="1200" i="1" dirty="0">
                <a:solidFill>
                  <a:schemeClr val="tx1"/>
                </a:solidFill>
                <a:effectLst/>
                <a:latin typeface="+mn-lt"/>
                <a:cs typeface="Times New Roman" panose="02020603050405020304" pitchFamily="18" charset="0"/>
              </a:rPr>
              <a:t>bonbons </a:t>
            </a:r>
            <a:r>
              <a:rPr lang="fr-FR" sz="1200" dirty="0">
                <a:solidFill>
                  <a:schemeClr val="tx1"/>
                </a:solidFill>
                <a:effectLst/>
                <a:latin typeface="+mn-lt"/>
                <a:cs typeface="Times New Roman" panose="02020603050405020304" pitchFamily="18" charset="0"/>
              </a:rPr>
              <a:t>(car au singulier on dirait </a:t>
            </a:r>
            <a:r>
              <a:rPr lang="fr-FR" sz="1200" i="1" dirty="0">
                <a:solidFill>
                  <a:schemeClr val="tx1"/>
                </a:solidFill>
                <a:effectLst/>
                <a:latin typeface="+mn-lt"/>
                <a:cs typeface="Times New Roman" panose="02020603050405020304" pitchFamily="18" charset="0"/>
              </a:rPr>
              <a:t>un bonbon </a:t>
            </a:r>
            <a:r>
              <a:rPr lang="fr-FR" sz="1200" dirty="0">
                <a:solidFill>
                  <a:schemeClr val="tx1"/>
                </a:solidFill>
                <a:effectLst/>
                <a:latin typeface="+mn-lt"/>
                <a:cs typeface="Times New Roman" panose="02020603050405020304" pitchFamily="18" charset="0"/>
              </a:rPr>
              <a:t>ou </a:t>
            </a:r>
            <a:r>
              <a:rPr lang="fr-FR" sz="1200" i="1" dirty="0">
                <a:solidFill>
                  <a:schemeClr val="tx1"/>
                </a:solidFill>
                <a:effectLst/>
                <a:latin typeface="+mn-lt"/>
                <a:cs typeface="Times New Roman" panose="02020603050405020304" pitchFamily="18" charset="0"/>
              </a:rPr>
              <a:t>un seul bonbon</a:t>
            </a:r>
            <a:r>
              <a:rPr lang="fr-FR" sz="1200" dirty="0">
                <a:solidFill>
                  <a:schemeClr val="tx1"/>
                </a:solidFill>
                <a:effectLst/>
                <a:latin typeface="+mn-lt"/>
                <a:cs typeface="Times New Roman" panose="02020603050405020304" pitchFamily="18" charset="0"/>
              </a:rPr>
              <a:t>) : c’est le sens de </a:t>
            </a:r>
            <a:r>
              <a:rPr lang="fr-FR" sz="1200" i="1" dirty="0">
                <a:solidFill>
                  <a:schemeClr val="tx1"/>
                </a:solidFill>
                <a:effectLst/>
                <a:latin typeface="+mn-lt"/>
                <a:cs typeface="Times New Roman" panose="02020603050405020304" pitchFamily="18" charset="0"/>
              </a:rPr>
              <a:t>beaucoup de</a:t>
            </a:r>
          </a:p>
          <a:p>
            <a:pPr algn="just"/>
            <a:r>
              <a:rPr lang="fr-FR" sz="1200" i="0" dirty="0">
                <a:solidFill>
                  <a:schemeClr val="tx1"/>
                </a:solidFill>
                <a:effectLst/>
                <a:latin typeface="+mn-lt"/>
                <a:cs typeface="Times New Roman" panose="02020603050405020304" pitchFamily="18" charset="0"/>
              </a:rPr>
              <a:t>[</a:t>
            </a:r>
            <a:r>
              <a:rPr lang="fr-FR" sz="1200" b="1" i="0" dirty="0">
                <a:solidFill>
                  <a:schemeClr val="tx1"/>
                </a:solidFill>
                <a:effectLst/>
                <a:latin typeface="+mn-lt"/>
                <a:cs typeface="Times New Roman" panose="02020603050405020304" pitchFamily="18" charset="0"/>
              </a:rPr>
              <a:t>Rappeler</a:t>
            </a:r>
            <a:r>
              <a:rPr lang="fr-FR" sz="1200" i="0" dirty="0">
                <a:solidFill>
                  <a:schemeClr val="tx1"/>
                </a:solidFill>
                <a:effectLst/>
                <a:latin typeface="+mn-lt"/>
                <a:cs typeface="Times New Roman" panose="02020603050405020304" pitchFamily="18" charset="0"/>
              </a:rPr>
              <a:t> l’existence des locutions déterminatives : </a:t>
            </a:r>
            <a:r>
              <a:rPr lang="fr-FR" sz="1200" i="1" dirty="0">
                <a:solidFill>
                  <a:schemeClr val="tx1"/>
                </a:solidFill>
                <a:effectLst/>
                <a:latin typeface="+mn-lt"/>
                <a:cs typeface="Times New Roman" panose="02020603050405020304" pitchFamily="18" charset="0"/>
              </a:rPr>
              <a:t>beaucoup de</a:t>
            </a:r>
            <a:r>
              <a:rPr lang="fr-FR" sz="1200" i="0" dirty="0">
                <a:solidFill>
                  <a:schemeClr val="tx1"/>
                </a:solidFill>
                <a:effectLst/>
                <a:latin typeface="+mn-lt"/>
                <a:cs typeface="Times New Roman" panose="02020603050405020304" pitchFamily="18" charset="0"/>
              </a:rPr>
              <a:t>… </a:t>
            </a:r>
            <a:r>
              <a:rPr lang="fr-FR" sz="1200" i="1" dirty="0">
                <a:solidFill>
                  <a:schemeClr val="tx1"/>
                </a:solidFill>
                <a:effectLst/>
                <a:latin typeface="+mn-lt"/>
                <a:cs typeface="Times New Roman" panose="02020603050405020304" pitchFamily="18" charset="0"/>
              </a:rPr>
              <a:t>un tas de</a:t>
            </a:r>
            <a:r>
              <a:rPr lang="fr-FR" sz="1200" i="0" dirty="0">
                <a:solidFill>
                  <a:schemeClr val="tx1"/>
                </a:solidFill>
                <a:effectLst/>
                <a:latin typeface="+mn-lt"/>
                <a:cs typeface="Times New Roman" panose="02020603050405020304" pitchFamily="18" charset="0"/>
              </a:rPr>
              <a:t>…] </a:t>
            </a:r>
          </a:p>
          <a:p>
            <a:pPr algn="just"/>
            <a:r>
              <a:rPr lang="fr-FR" sz="1200" dirty="0">
                <a:solidFill>
                  <a:schemeClr val="tx1"/>
                </a:solidFill>
                <a:effectLst/>
                <a:latin typeface="+mn-lt"/>
                <a:cs typeface="Times New Roman" panose="02020603050405020304" pitchFamily="18" charset="0"/>
              </a:rPr>
              <a:t>1 indice pour </a:t>
            </a:r>
            <a:r>
              <a:rPr lang="fr-FR" sz="1200" i="1" u="sng" dirty="0">
                <a:solidFill>
                  <a:schemeClr val="tx1"/>
                </a:solidFill>
                <a:effectLst/>
                <a:latin typeface="+mn-lt"/>
                <a:cs typeface="Times New Roman" panose="02020603050405020304" pitchFamily="18" charset="0"/>
              </a:rPr>
              <a:t>de</a:t>
            </a:r>
            <a:r>
              <a:rPr lang="fr-FR" sz="1200" i="1" dirty="0">
                <a:solidFill>
                  <a:schemeClr val="tx1"/>
                </a:solidFill>
                <a:effectLst/>
                <a:latin typeface="+mn-lt"/>
                <a:cs typeface="Times New Roman" panose="02020603050405020304" pitchFamily="18" charset="0"/>
              </a:rPr>
              <a:t> belles tartelettes </a:t>
            </a:r>
            <a:r>
              <a:rPr lang="fr-FR" sz="1200" dirty="0">
                <a:solidFill>
                  <a:schemeClr val="tx1"/>
                </a:solidFill>
                <a:effectLst/>
                <a:latin typeface="+mn-lt"/>
                <a:cs typeface="Times New Roman" panose="02020603050405020304" pitchFamily="18" charset="0"/>
              </a:rPr>
              <a:t>(car au singulier, on dirait </a:t>
            </a:r>
            <a:r>
              <a:rPr lang="fr-FR" sz="1200" i="1" dirty="0">
                <a:solidFill>
                  <a:schemeClr val="tx1"/>
                </a:solidFill>
                <a:effectLst/>
                <a:latin typeface="+mn-lt"/>
                <a:cs typeface="Times New Roman" panose="02020603050405020304" pitchFamily="18" charset="0"/>
              </a:rPr>
              <a:t>une belle tartelette</a:t>
            </a:r>
            <a:r>
              <a:rPr lang="fr-FR" sz="1200" dirty="0">
                <a:solidFill>
                  <a:schemeClr val="tx1"/>
                </a:solidFill>
                <a:effectLst/>
                <a:latin typeface="+mn-lt"/>
                <a:cs typeface="Times New Roman" panose="02020603050405020304" pitchFamily="18" charset="0"/>
              </a:rPr>
              <a:t>)</a:t>
            </a:r>
            <a:endParaRPr lang="fr-FR" dirty="0">
              <a:solidFill>
                <a:schemeClr val="tx1"/>
              </a:solidFill>
            </a:endParaRPr>
          </a:p>
        </p:txBody>
      </p:sp>
      <p:sp>
        <p:nvSpPr>
          <p:cNvPr id="4" name="Espace réservé du numéro de diapositive 3">
            <a:extLst>
              <a:ext uri="{FF2B5EF4-FFF2-40B4-BE49-F238E27FC236}">
                <a16:creationId xmlns:a16="http://schemas.microsoft.com/office/drawing/2014/main" id="{C4CF3D49-0808-7D56-14DC-A8BBFE672DC0}"/>
              </a:ext>
            </a:extLst>
          </p:cNvPr>
          <p:cNvSpPr>
            <a:spLocks noGrp="1"/>
          </p:cNvSpPr>
          <p:nvPr>
            <p:ph type="sldNum" sz="quarter" idx="5"/>
          </p:nvPr>
        </p:nvSpPr>
        <p:spPr/>
        <p:txBody>
          <a:bodyPr/>
          <a:lstStyle/>
          <a:p>
            <a:fld id="{7EA41B8C-51C6-BB4E-ADFE-788E8AA5B920}" type="slidenum">
              <a:rPr lang="fr-FR" smtClean="0"/>
              <a:t>4</a:t>
            </a:fld>
            <a:endParaRPr lang="fr-FR"/>
          </a:p>
        </p:txBody>
      </p:sp>
    </p:spTree>
    <p:extLst>
      <p:ext uri="{BB962C8B-B14F-4D97-AF65-F5344CB8AC3E}">
        <p14:creationId xmlns:p14="http://schemas.microsoft.com/office/powerpoint/2010/main" val="1550056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PHASE 3 – </a:t>
            </a:r>
            <a:r>
              <a:rPr lang="fr-FR" sz="1200" b="1" i="1" dirty="0">
                <a:solidFill>
                  <a:schemeClr val="tx1"/>
                </a:solidFill>
                <a:effectLst/>
                <a:latin typeface="+mn-lt"/>
                <a:ea typeface="Times New Roman" panose="02020603050405020304" pitchFamily="18" charset="0"/>
                <a:cs typeface="Times New Roman" panose="02020603050405020304" pitchFamily="18" charset="0"/>
              </a:rPr>
              <a:t>Observation</a:t>
            </a:r>
            <a:r>
              <a:rPr lang="fr-FR" sz="1200" b="1" dirty="0">
                <a:solidFill>
                  <a:schemeClr val="tx1"/>
                </a:solidFill>
                <a:effectLst/>
                <a:latin typeface="+mn-lt"/>
                <a:ea typeface="Times New Roman" panose="02020603050405020304" pitchFamily="18" charset="0"/>
                <a:cs typeface="Times New Roman" panose="02020603050405020304" pitchFamily="18" charset="0"/>
              </a:rPr>
              <a:t> – Identifier les indices de nombre à l’écrit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Combien y a-t-il d’indices à l’écrit ? Comparez avec le nombre d’indices qu’on avait dit pour la forme orale…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3 indices pour </a:t>
            </a:r>
            <a:r>
              <a:rPr lang="fr-FR" sz="1200" i="1" u="sng" dirty="0">
                <a:solidFill>
                  <a:schemeClr val="tx1"/>
                </a:solidFill>
                <a:effectLst/>
                <a:latin typeface="+mn-lt"/>
                <a:ea typeface="Times New Roman" panose="02020603050405020304" pitchFamily="18" charset="0"/>
                <a:cs typeface="Times New Roman" panose="02020603050405020304" pitchFamily="18" charset="0"/>
              </a:rPr>
              <a:t>d’</a:t>
            </a:r>
            <a:r>
              <a:rPr lang="fr-FR" sz="1200" i="1" dirty="0">
                <a:solidFill>
                  <a:schemeClr val="tx1"/>
                </a:solidFill>
                <a:effectLst/>
                <a:latin typeface="+mn-lt"/>
                <a:ea typeface="Times New Roman" panose="02020603050405020304" pitchFamily="18" charset="0"/>
                <a:cs typeface="Times New Roman" panose="02020603050405020304" pitchFamily="18" charset="0"/>
              </a:rPr>
              <a:t>appétissant</a:t>
            </a:r>
            <a:r>
              <a:rPr lang="fr-FR" sz="1200" i="1" u="sng" dirty="0">
                <a:solidFill>
                  <a:schemeClr val="tx1"/>
                </a:solidFill>
                <a:effectLst/>
                <a:latin typeface="+mn-lt"/>
                <a:ea typeface="Times New Roman" panose="02020603050405020304" pitchFamily="18" charset="0"/>
                <a:cs typeface="Times New Roman" panose="02020603050405020304" pitchFamily="18" charset="0"/>
              </a:rPr>
              <a:t>s</a:t>
            </a:r>
            <a:r>
              <a:rPr lang="fr-FR" sz="1200" i="1" dirty="0">
                <a:solidFill>
                  <a:schemeClr val="tx1"/>
                </a:solidFill>
                <a:effectLst/>
                <a:latin typeface="+mn-lt"/>
                <a:ea typeface="Times New Roman" panose="02020603050405020304" pitchFamily="18" charset="0"/>
                <a:cs typeface="Times New Roman" panose="02020603050405020304" pitchFamily="18" charset="0"/>
              </a:rPr>
              <a:t> gâteau</a:t>
            </a:r>
            <a:r>
              <a:rPr lang="fr-FR" sz="1200" i="1" u="sng" dirty="0">
                <a:solidFill>
                  <a:schemeClr val="tx1"/>
                </a:solidFill>
                <a:effectLst/>
                <a:latin typeface="+mn-lt"/>
                <a:ea typeface="Times New Roman" panose="02020603050405020304" pitchFamily="18" charset="0"/>
                <a:cs typeface="Times New Roman" panose="02020603050405020304" pitchFamily="18" charset="0"/>
              </a:rPr>
              <a:t>x</a:t>
            </a:r>
            <a:r>
              <a:rPr lang="fr-FR" sz="1200" dirty="0">
                <a:solidFill>
                  <a:schemeClr val="tx1"/>
                </a:solidFill>
                <a:effectLst/>
                <a:latin typeface="+mn-lt"/>
                <a:ea typeface="Times New Roman" panose="02020603050405020304" pitchFamily="18" charset="0"/>
                <a:cs typeface="Times New Roman" panose="02020603050405020304" pitchFamily="18" charset="0"/>
              </a:rPr>
              <a:t> (sur D + adj + N) : il n’y en avait qu’un à l’oral</a:t>
            </a: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3 indices pour </a:t>
            </a:r>
            <a:r>
              <a:rPr lang="fr-FR" sz="1200" i="1" u="sng" dirty="0">
                <a:solidFill>
                  <a:schemeClr val="tx1"/>
                </a:solidFill>
                <a:effectLst/>
                <a:latin typeface="+mn-lt"/>
                <a:ea typeface="Times New Roman" panose="02020603050405020304" pitchFamily="18" charset="0"/>
                <a:cs typeface="Times New Roman" panose="02020603050405020304" pitchFamily="18" charset="0"/>
              </a:rPr>
              <a:t>de</a:t>
            </a:r>
            <a:r>
              <a:rPr lang="fr-FR" sz="1200" i="1" dirty="0">
                <a:solidFill>
                  <a:schemeClr val="tx1"/>
                </a:solidFill>
                <a:effectLst/>
                <a:latin typeface="+mn-lt"/>
                <a:ea typeface="Times New Roman" panose="02020603050405020304" pitchFamily="18" charset="0"/>
                <a:cs typeface="Times New Roman" panose="02020603050405020304" pitchFamily="18" charset="0"/>
              </a:rPr>
              <a:t> belle</a:t>
            </a:r>
            <a:r>
              <a:rPr lang="fr-FR" sz="1200" i="1" u="sng" dirty="0">
                <a:solidFill>
                  <a:schemeClr val="tx1"/>
                </a:solidFill>
                <a:effectLst/>
                <a:latin typeface="+mn-lt"/>
                <a:ea typeface="Times New Roman" panose="02020603050405020304" pitchFamily="18" charset="0"/>
                <a:cs typeface="Times New Roman" panose="02020603050405020304" pitchFamily="18" charset="0"/>
              </a:rPr>
              <a:t>s</a:t>
            </a:r>
            <a:r>
              <a:rPr lang="fr-FR" sz="1200" i="1" dirty="0">
                <a:solidFill>
                  <a:schemeClr val="tx1"/>
                </a:solidFill>
                <a:effectLst/>
                <a:latin typeface="+mn-lt"/>
                <a:ea typeface="Times New Roman" panose="02020603050405020304" pitchFamily="18" charset="0"/>
                <a:cs typeface="Times New Roman" panose="02020603050405020304" pitchFamily="18" charset="0"/>
              </a:rPr>
              <a:t> orange</a:t>
            </a:r>
            <a:r>
              <a:rPr lang="fr-FR" sz="1200" i="1" u="sng" dirty="0">
                <a:solidFill>
                  <a:schemeClr val="tx1"/>
                </a:solidFill>
                <a:effectLst/>
                <a:latin typeface="+mn-lt"/>
                <a:ea typeface="Times New Roman" panose="02020603050405020304" pitchFamily="18" charset="0"/>
                <a:cs typeface="Times New Roman" panose="02020603050405020304" pitchFamily="18" charset="0"/>
              </a:rPr>
              <a:t>s</a:t>
            </a:r>
            <a:r>
              <a:rPr lang="fr-FR" sz="1200" dirty="0">
                <a:solidFill>
                  <a:schemeClr val="tx1"/>
                </a:solidFill>
                <a:effectLst/>
                <a:latin typeface="+mn-lt"/>
                <a:ea typeface="Times New Roman" panose="02020603050405020304" pitchFamily="18" charset="0"/>
                <a:cs typeface="Times New Roman" panose="02020603050405020304" pitchFamily="18" charset="0"/>
              </a:rPr>
              <a:t> (sur D + adj + N) : il y en avait 2 à l’oral, et ce ne sont pas les mêmes : le [z] de la liaison a disparu, mais le </a:t>
            </a:r>
            <a:r>
              <a:rPr lang="fr-FR" sz="1200" i="1" dirty="0">
                <a:solidFill>
                  <a:schemeClr val="tx1"/>
                </a:solidFill>
                <a:effectLst/>
                <a:latin typeface="+mn-lt"/>
                <a:ea typeface="Times New Roman" panose="02020603050405020304" pitchFamily="18" charset="0"/>
                <a:cs typeface="Times New Roman" panose="02020603050405020304" pitchFamily="18" charset="0"/>
              </a:rPr>
              <a:t>-s</a:t>
            </a:r>
            <a:r>
              <a:rPr lang="fr-FR" sz="1200" dirty="0">
                <a:solidFill>
                  <a:schemeClr val="tx1"/>
                </a:solidFill>
                <a:effectLst/>
                <a:latin typeface="+mn-lt"/>
                <a:ea typeface="Times New Roman" panose="02020603050405020304" pitchFamily="18" charset="0"/>
                <a:cs typeface="Times New Roman" panose="02020603050405020304" pitchFamily="18" charset="0"/>
              </a:rPr>
              <a:t> de </a:t>
            </a:r>
            <a:r>
              <a:rPr lang="fr-FR" sz="1200" i="1" dirty="0">
                <a:solidFill>
                  <a:schemeClr val="tx1"/>
                </a:solidFill>
                <a:effectLst/>
                <a:latin typeface="+mn-lt"/>
                <a:ea typeface="Times New Roman" panose="02020603050405020304" pitchFamily="18" charset="0"/>
                <a:cs typeface="Times New Roman" panose="02020603050405020304" pitchFamily="18" charset="0"/>
              </a:rPr>
              <a:t>belles</a:t>
            </a:r>
            <a:r>
              <a:rPr lang="fr-FR" sz="1200" dirty="0">
                <a:solidFill>
                  <a:schemeClr val="tx1"/>
                </a:solidFill>
                <a:effectLst/>
                <a:latin typeface="+mn-lt"/>
                <a:ea typeface="Times New Roman" panose="02020603050405020304" pitchFamily="18" charset="0"/>
                <a:cs typeface="Times New Roman" panose="02020603050405020304" pitchFamily="18" charset="0"/>
              </a:rPr>
              <a:t> et le </a:t>
            </a:r>
            <a:r>
              <a:rPr lang="fr-FR" sz="1200" i="1" dirty="0">
                <a:solidFill>
                  <a:schemeClr val="tx1"/>
                </a:solidFill>
                <a:effectLst/>
                <a:latin typeface="+mn-lt"/>
                <a:ea typeface="Times New Roman" panose="02020603050405020304" pitchFamily="18" charset="0"/>
                <a:cs typeface="Times New Roman" panose="02020603050405020304" pitchFamily="18" charset="0"/>
              </a:rPr>
              <a:t>-s</a:t>
            </a:r>
            <a:r>
              <a:rPr lang="fr-FR" sz="1200" dirty="0">
                <a:solidFill>
                  <a:schemeClr val="tx1"/>
                </a:solidFill>
                <a:effectLst/>
                <a:latin typeface="+mn-lt"/>
                <a:ea typeface="Times New Roman" panose="02020603050405020304" pitchFamily="18" charset="0"/>
                <a:cs typeface="Times New Roman" panose="02020603050405020304" pitchFamily="18" charset="0"/>
              </a:rPr>
              <a:t> de </a:t>
            </a:r>
            <a:r>
              <a:rPr lang="fr-FR" sz="1200" i="1" dirty="0">
                <a:solidFill>
                  <a:schemeClr val="tx1"/>
                </a:solidFill>
                <a:effectLst/>
                <a:latin typeface="+mn-lt"/>
                <a:ea typeface="Times New Roman" panose="02020603050405020304" pitchFamily="18" charset="0"/>
                <a:cs typeface="Times New Roman" panose="02020603050405020304" pitchFamily="18" charset="0"/>
              </a:rPr>
              <a:t>oranges</a:t>
            </a:r>
            <a:r>
              <a:rPr lang="fr-FR" sz="1200" dirty="0">
                <a:solidFill>
                  <a:schemeClr val="tx1"/>
                </a:solidFill>
                <a:effectLst/>
                <a:latin typeface="+mn-lt"/>
                <a:ea typeface="Times New Roman" panose="02020603050405020304" pitchFamily="18" charset="0"/>
                <a:cs typeface="Times New Roman" panose="02020603050405020304" pitchFamily="18" charset="0"/>
              </a:rPr>
              <a:t> ne s’entendent pas, sauf ici à cause de la liaison.</a:t>
            </a: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3 indices pour </a:t>
            </a:r>
            <a:r>
              <a:rPr lang="fr-FR" sz="1200" i="1" dirty="0">
                <a:solidFill>
                  <a:schemeClr val="tx1"/>
                </a:solidFill>
                <a:effectLst/>
                <a:latin typeface="+mn-lt"/>
                <a:ea typeface="Times New Roman" panose="02020603050405020304" pitchFamily="18" charset="0"/>
                <a:cs typeface="Times New Roman" panose="02020603050405020304" pitchFamily="18" charset="0"/>
              </a:rPr>
              <a:t>d</a:t>
            </a:r>
            <a:r>
              <a:rPr lang="fr-FR" sz="1200" i="1" u="sng" dirty="0">
                <a:solidFill>
                  <a:schemeClr val="tx1"/>
                </a:solidFill>
                <a:effectLst/>
                <a:latin typeface="+mn-lt"/>
                <a:ea typeface="Times New Roman" panose="02020603050405020304" pitchFamily="18" charset="0"/>
                <a:cs typeface="Times New Roman" panose="02020603050405020304" pitchFamily="18" charset="0"/>
              </a:rPr>
              <a:t>es</a:t>
            </a:r>
            <a:r>
              <a:rPr lang="fr-FR" sz="1200" i="1" dirty="0">
                <a:solidFill>
                  <a:schemeClr val="tx1"/>
                </a:solidFill>
                <a:effectLst/>
                <a:latin typeface="+mn-lt"/>
                <a:ea typeface="Times New Roman" panose="02020603050405020304" pitchFamily="18" charset="0"/>
                <a:cs typeface="Times New Roman" panose="02020603050405020304" pitchFamily="18" charset="0"/>
              </a:rPr>
              <a:t> boc</a:t>
            </a:r>
            <a:r>
              <a:rPr lang="fr-FR" sz="1200" i="1" u="sng" dirty="0">
                <a:solidFill>
                  <a:schemeClr val="tx1"/>
                </a:solidFill>
                <a:effectLst/>
                <a:latin typeface="+mn-lt"/>
                <a:ea typeface="Times New Roman" panose="02020603050405020304" pitchFamily="18" charset="0"/>
                <a:cs typeface="Times New Roman" panose="02020603050405020304" pitchFamily="18" charset="0"/>
              </a:rPr>
              <a:t>aux</a:t>
            </a:r>
            <a:r>
              <a:rPr lang="fr-FR" sz="1200" i="1" dirty="0">
                <a:solidFill>
                  <a:schemeClr val="tx1"/>
                </a:solidFill>
                <a:effectLst/>
                <a:latin typeface="+mn-lt"/>
                <a:ea typeface="Times New Roman" panose="02020603050405020304" pitchFamily="18" charset="0"/>
                <a:cs typeface="Times New Roman" panose="02020603050405020304" pitchFamily="18" charset="0"/>
              </a:rPr>
              <a:t> rouge</a:t>
            </a:r>
            <a:r>
              <a:rPr lang="fr-FR" sz="1200" i="1" u="sng" dirty="0">
                <a:solidFill>
                  <a:schemeClr val="tx1"/>
                </a:solidFill>
                <a:effectLst/>
                <a:latin typeface="+mn-lt"/>
                <a:ea typeface="Times New Roman" panose="02020603050405020304" pitchFamily="18" charset="0"/>
                <a:cs typeface="Times New Roman" panose="02020603050405020304" pitchFamily="18" charset="0"/>
              </a:rPr>
              <a:t>s</a:t>
            </a:r>
            <a:r>
              <a:rPr lang="fr-FR" sz="1200" i="1" dirty="0">
                <a:solidFill>
                  <a:schemeClr val="tx1"/>
                </a:solidFill>
                <a:effectLst/>
                <a:latin typeface="+mn-lt"/>
                <a:ea typeface="Times New Roman" panose="02020603050405020304" pitchFamily="18" charset="0"/>
                <a:cs typeface="Times New Roman" panose="02020603050405020304" pitchFamily="18" charset="0"/>
              </a:rPr>
              <a:t> </a:t>
            </a:r>
            <a:r>
              <a:rPr lang="fr-FR" sz="1200" dirty="0">
                <a:solidFill>
                  <a:schemeClr val="tx1"/>
                </a:solidFill>
                <a:effectLst/>
                <a:latin typeface="+mn-lt"/>
                <a:ea typeface="Times New Roman" panose="02020603050405020304" pitchFamily="18" charset="0"/>
                <a:cs typeface="Times New Roman" panose="02020603050405020304" pitchFamily="18" charset="0"/>
              </a:rPr>
              <a:t>: il y en avait 2 à l’oral qu’on retrouve à l’écrit et il y a en plus le –</a:t>
            </a:r>
            <a:r>
              <a:rPr lang="fr-FR" sz="1200" i="1" dirty="0">
                <a:solidFill>
                  <a:schemeClr val="tx1"/>
                </a:solidFill>
                <a:effectLst/>
                <a:latin typeface="+mn-lt"/>
                <a:ea typeface="Times New Roman" panose="02020603050405020304" pitchFamily="18" charset="0"/>
                <a:cs typeface="Times New Roman" panose="02020603050405020304" pitchFamily="18" charset="0"/>
              </a:rPr>
              <a:t>s</a:t>
            </a:r>
            <a:r>
              <a:rPr lang="fr-FR" sz="1200" dirty="0">
                <a:solidFill>
                  <a:schemeClr val="tx1"/>
                </a:solidFill>
                <a:effectLst/>
                <a:latin typeface="+mn-lt"/>
                <a:ea typeface="Times New Roman" panose="02020603050405020304" pitchFamily="18" charset="0"/>
                <a:cs typeface="Times New Roman" panose="02020603050405020304" pitchFamily="18" charset="0"/>
              </a:rPr>
              <a:t> à l’adjectif.</a:t>
            </a: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2 indices pour </a:t>
            </a:r>
            <a:r>
              <a:rPr lang="fr-FR" sz="1200" i="1" dirty="0">
                <a:solidFill>
                  <a:schemeClr val="tx1"/>
                </a:solidFill>
                <a:effectLst/>
                <a:latin typeface="+mn-lt"/>
                <a:ea typeface="Times New Roman" panose="02020603050405020304" pitchFamily="18" charset="0"/>
                <a:cs typeface="Times New Roman" panose="02020603050405020304" pitchFamily="18" charset="0"/>
              </a:rPr>
              <a:t>beaucoup de bonbon</a:t>
            </a:r>
            <a:r>
              <a:rPr lang="fr-FR" sz="1200" i="1" u="sng" dirty="0">
                <a:solidFill>
                  <a:schemeClr val="tx1"/>
                </a:solidFill>
                <a:effectLst/>
                <a:latin typeface="+mn-lt"/>
                <a:ea typeface="Times New Roman" panose="02020603050405020304" pitchFamily="18" charset="0"/>
                <a:cs typeface="Times New Roman" panose="02020603050405020304" pitchFamily="18" charset="0"/>
              </a:rPr>
              <a:t>s</a:t>
            </a:r>
            <a:r>
              <a:rPr lang="fr-FR" sz="1200" i="1" dirty="0">
                <a:solidFill>
                  <a:schemeClr val="tx1"/>
                </a:solidFill>
                <a:effectLst/>
                <a:latin typeface="+mn-lt"/>
                <a:ea typeface="Times New Roman" panose="02020603050405020304" pitchFamily="18" charset="0"/>
                <a:cs typeface="Times New Roman" panose="02020603050405020304" pitchFamily="18" charset="0"/>
              </a:rPr>
              <a:t> </a:t>
            </a:r>
            <a:r>
              <a:rPr lang="fr-FR" sz="1200" dirty="0">
                <a:solidFill>
                  <a:schemeClr val="tx1"/>
                </a:solidFill>
                <a:effectLst/>
                <a:latin typeface="+mn-lt"/>
                <a:ea typeface="Times New Roman" panose="02020603050405020304" pitchFamily="18" charset="0"/>
                <a:cs typeface="Times New Roman" panose="02020603050405020304" pitchFamily="18" charset="0"/>
              </a:rPr>
              <a:t>: à l’oral, il n’y avait que le sens de la locution déterminative </a:t>
            </a:r>
            <a:r>
              <a:rPr lang="fr-FR" sz="1200" i="1" dirty="0">
                <a:solidFill>
                  <a:schemeClr val="tx1"/>
                </a:solidFill>
                <a:effectLst/>
                <a:latin typeface="+mn-lt"/>
                <a:ea typeface="Times New Roman" panose="02020603050405020304" pitchFamily="18" charset="0"/>
                <a:cs typeface="Times New Roman" panose="02020603050405020304" pitchFamily="18" charset="0"/>
              </a:rPr>
              <a:t>beaucoup de</a:t>
            </a:r>
            <a:r>
              <a:rPr lang="fr-FR" sz="1200" dirty="0">
                <a:solidFill>
                  <a:schemeClr val="tx1"/>
                </a:solidFill>
                <a:effectLst/>
                <a:latin typeface="+mn-lt"/>
                <a:ea typeface="Times New Roman" panose="02020603050405020304" pitchFamily="18" charset="0"/>
                <a:cs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3 indices pour </a:t>
            </a:r>
            <a:r>
              <a:rPr lang="fr-FR" sz="1200" i="1" u="sng" dirty="0">
                <a:solidFill>
                  <a:schemeClr val="tx1"/>
                </a:solidFill>
                <a:effectLst/>
                <a:latin typeface="+mn-lt"/>
                <a:ea typeface="Times New Roman" panose="02020603050405020304" pitchFamily="18" charset="0"/>
                <a:cs typeface="Times New Roman" panose="02020603050405020304" pitchFamily="18" charset="0"/>
              </a:rPr>
              <a:t>de</a:t>
            </a:r>
            <a:r>
              <a:rPr lang="fr-FR" sz="1200" i="1" dirty="0">
                <a:solidFill>
                  <a:schemeClr val="tx1"/>
                </a:solidFill>
                <a:effectLst/>
                <a:latin typeface="+mn-lt"/>
                <a:ea typeface="Times New Roman" panose="02020603050405020304" pitchFamily="18" charset="0"/>
                <a:cs typeface="Times New Roman" panose="02020603050405020304" pitchFamily="18" charset="0"/>
              </a:rPr>
              <a:t> belle</a:t>
            </a:r>
            <a:r>
              <a:rPr lang="fr-FR" sz="1200" i="1" u="sng" dirty="0">
                <a:solidFill>
                  <a:schemeClr val="tx1"/>
                </a:solidFill>
                <a:effectLst/>
                <a:latin typeface="+mn-lt"/>
                <a:ea typeface="Times New Roman" panose="02020603050405020304" pitchFamily="18" charset="0"/>
                <a:cs typeface="Times New Roman" panose="02020603050405020304" pitchFamily="18" charset="0"/>
              </a:rPr>
              <a:t>s</a:t>
            </a:r>
            <a:r>
              <a:rPr lang="fr-FR" sz="1200" i="1" dirty="0">
                <a:solidFill>
                  <a:schemeClr val="tx1"/>
                </a:solidFill>
                <a:effectLst/>
                <a:latin typeface="+mn-lt"/>
                <a:ea typeface="Times New Roman" panose="02020603050405020304" pitchFamily="18" charset="0"/>
                <a:cs typeface="Times New Roman" panose="02020603050405020304" pitchFamily="18" charset="0"/>
              </a:rPr>
              <a:t> tartelette</a:t>
            </a:r>
            <a:r>
              <a:rPr lang="fr-FR" sz="1200" i="1" u="sng" dirty="0">
                <a:solidFill>
                  <a:schemeClr val="tx1"/>
                </a:solidFill>
                <a:effectLst/>
                <a:latin typeface="+mn-lt"/>
                <a:ea typeface="Times New Roman" panose="02020603050405020304" pitchFamily="18" charset="0"/>
                <a:cs typeface="Times New Roman" panose="02020603050405020304" pitchFamily="18" charset="0"/>
              </a:rPr>
              <a:t>s</a:t>
            </a:r>
            <a:r>
              <a:rPr lang="fr-FR" sz="1200" i="1" dirty="0">
                <a:solidFill>
                  <a:schemeClr val="tx1"/>
                </a:solidFill>
                <a:effectLst/>
                <a:latin typeface="+mn-lt"/>
                <a:ea typeface="Times New Roman" panose="02020603050405020304" pitchFamily="18" charset="0"/>
                <a:cs typeface="Times New Roman" panose="02020603050405020304" pitchFamily="18" charset="0"/>
              </a:rPr>
              <a:t> </a:t>
            </a:r>
            <a:r>
              <a:rPr lang="fr-FR" sz="1200" dirty="0">
                <a:solidFill>
                  <a:schemeClr val="tx1"/>
                </a:solidFill>
                <a:effectLst/>
                <a:latin typeface="+mn-lt"/>
                <a:ea typeface="Times New Roman" panose="02020603050405020304" pitchFamily="18" charset="0"/>
                <a:cs typeface="Times New Roman" panose="02020603050405020304" pitchFamily="18" charset="0"/>
              </a:rPr>
              <a:t>: à l’oral, un seul indice</a:t>
            </a:r>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5</a:t>
            </a:fld>
            <a:endParaRPr lang="fr-FR"/>
          </a:p>
        </p:txBody>
      </p:sp>
    </p:spTree>
    <p:extLst>
      <p:ext uri="{BB962C8B-B14F-4D97-AF65-F5344CB8AC3E}">
        <p14:creationId xmlns:p14="http://schemas.microsoft.com/office/powerpoint/2010/main" val="486515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C652E-1CBA-9423-ADC1-8D33277AF0C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6EE4125-2130-EBF3-1404-5D2C721B273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948F983-AEDC-59DA-919C-33283DC4953E}"/>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Trouve-t-on plus d’indices à l’oral ou à l’écrit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Il y a plus d’indices à l’écrit.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Times New Roman" panose="02020603050405020304" pitchFamily="18" charset="0"/>
                <a:cs typeface="Times New Roman" panose="02020603050405020304" pitchFamily="18" charset="0"/>
              </a:rPr>
              <a:t>Expliquer</a:t>
            </a:r>
            <a:r>
              <a:rPr lang="fr-FR" sz="1200" dirty="0">
                <a:solidFill>
                  <a:schemeClr val="tx1"/>
                </a:solidFill>
                <a:effectLst/>
                <a:latin typeface="+mn-lt"/>
                <a:ea typeface="Times New Roman" panose="02020603050405020304" pitchFamily="18" charset="0"/>
                <a:cs typeface="Times New Roman" panose="02020603050405020304" pitchFamily="18" charset="0"/>
              </a:rPr>
              <a:t> : « Il y a plus d’indices à l’écrit qu’à l’oral pour indiquer le singulier ou le pluriel d’un nom. L’écrit est plus précis. Il donne des marques qui ne s’entendent pas (le </a:t>
            </a:r>
            <a:r>
              <a:rPr lang="fr-FR" sz="1200" i="1" dirty="0">
                <a:solidFill>
                  <a:schemeClr val="tx1"/>
                </a:solidFill>
                <a:effectLst/>
                <a:latin typeface="+mn-lt"/>
                <a:ea typeface="Times New Roman" panose="02020603050405020304" pitchFamily="18" charset="0"/>
                <a:cs typeface="Times New Roman" panose="02020603050405020304" pitchFamily="18" charset="0"/>
              </a:rPr>
              <a:t>-s</a:t>
            </a:r>
            <a:r>
              <a:rPr lang="fr-FR" sz="1200" dirty="0">
                <a:solidFill>
                  <a:schemeClr val="tx1"/>
                </a:solidFill>
                <a:effectLst/>
                <a:latin typeface="+mn-lt"/>
                <a:ea typeface="Times New Roman" panose="02020603050405020304" pitchFamily="18" charset="0"/>
                <a:cs typeface="Times New Roman" panose="02020603050405020304" pitchFamily="18" charset="0"/>
              </a:rPr>
              <a:t> par exemple) et il les répète souvent et sur le déterminant et sur le nom et sur l’adjectif (s’il y en a un).</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Lorsque l’on écrit sous la dictée ou quand on écrit un texte, on a donc moins d’indices qui indiquent le pluriel à l’oral. Il est donc parfois difficile de s’appuyer sur l’oral pour identifier le nombre d’un nom.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Times New Roman" panose="02020603050405020304" pitchFamily="18"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7A6563B2-DC68-CD3D-DD6A-6C8FCBA5B0A5}"/>
              </a:ext>
            </a:extLst>
          </p:cNvPr>
          <p:cNvSpPr>
            <a:spLocks noGrp="1"/>
          </p:cNvSpPr>
          <p:nvPr>
            <p:ph type="sldNum" sz="quarter" idx="5"/>
          </p:nvPr>
        </p:nvSpPr>
        <p:spPr/>
        <p:txBody>
          <a:bodyPr/>
          <a:lstStyle/>
          <a:p>
            <a:fld id="{7EA41B8C-51C6-BB4E-ADFE-788E8AA5B920}" type="slidenum">
              <a:rPr lang="fr-FR" smtClean="0"/>
              <a:t>6</a:t>
            </a:fld>
            <a:endParaRPr lang="fr-FR"/>
          </a:p>
        </p:txBody>
      </p:sp>
    </p:spTree>
    <p:extLst>
      <p:ext uri="{BB962C8B-B14F-4D97-AF65-F5344CB8AC3E}">
        <p14:creationId xmlns:p14="http://schemas.microsoft.com/office/powerpoint/2010/main" val="2035343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PHASE 4 – </a:t>
            </a:r>
            <a:r>
              <a:rPr lang="fr-FR" sz="1200" b="1" i="1" dirty="0">
                <a:solidFill>
                  <a:schemeClr val="tx1"/>
                </a:solidFill>
                <a:effectLst/>
                <a:latin typeface="+mn-lt"/>
                <a:ea typeface="Times New Roman" panose="02020603050405020304" pitchFamily="18" charset="0"/>
                <a:cs typeface="Times New Roman" panose="02020603050405020304" pitchFamily="18" charset="0"/>
              </a:rPr>
              <a:t>Production</a:t>
            </a:r>
            <a:r>
              <a:rPr lang="fr-FR" sz="1200" b="1" dirty="0">
                <a:solidFill>
                  <a:schemeClr val="tx1"/>
                </a:solidFill>
                <a:effectLst/>
                <a:latin typeface="+mn-lt"/>
                <a:ea typeface="Times New Roman" panose="02020603050405020304" pitchFamily="18" charset="0"/>
                <a:cs typeface="Times New Roman" panose="02020603050405020304" pitchFamily="18" charset="0"/>
              </a:rPr>
              <a:t> – Éprouver la limite de l’appui sur le déterminant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Écrivez sur votre ardoise [</a:t>
            </a:r>
            <a:r>
              <a:rPr lang="fr-FR" sz="1200" dirty="0" err="1">
                <a:solidFill>
                  <a:schemeClr val="tx1"/>
                </a:solidFill>
                <a:effectLst/>
                <a:latin typeface="+mn-lt"/>
                <a:ea typeface="Times New Roman" panose="02020603050405020304" pitchFamily="18" charset="0"/>
                <a:cs typeface="Times New Roman" panose="02020603050405020304" pitchFamily="18" charset="0"/>
              </a:rPr>
              <a:t>k</a:t>
            </a:r>
            <a:r>
              <a:rPr lang="fr-FR" sz="1200" u="none" strike="noStrike" dirty="0" err="1">
                <a:solidFill>
                  <a:schemeClr val="tx1"/>
                </a:solidFill>
                <a:effectLst/>
                <a:latin typeface="+mn-lt"/>
                <a:ea typeface="Times New Roman" panose="02020603050405020304" pitchFamily="18" charset="0"/>
                <a:cs typeface="Times New Roman" panose="02020603050405020304" pitchFamily="18" charset="0"/>
                <a:hlinkClick r:id="rId3" tooltip="API ɛ">
                  <a:extLst>
                    <a:ext uri="{A12FA001-AC4F-418D-AE19-62706E023703}">
                      <ahyp:hlinkClr xmlns:ahyp="http://schemas.microsoft.com/office/drawing/2018/hyperlinkcolor" val="tx"/>
                    </a:ext>
                  </a:extLst>
                </a:hlinkClick>
              </a:rPr>
              <a:t>ɛ</a:t>
            </a:r>
            <a:r>
              <a:rPr lang="fr-FR" sz="1200" dirty="0" err="1">
                <a:solidFill>
                  <a:schemeClr val="tx1"/>
                </a:solidFill>
                <a:effectLst/>
                <a:latin typeface="+mn-lt"/>
                <a:ea typeface="Times New Roman" panose="02020603050405020304" pitchFamily="18" charset="0"/>
                <a:cs typeface="Times New Roman" panose="02020603050405020304" pitchFamily="18" charset="0"/>
              </a:rPr>
              <a:t>l</a:t>
            </a:r>
            <a:r>
              <a:rPr lang="fr-FR" sz="1200" dirty="0">
                <a:solidFill>
                  <a:schemeClr val="tx1"/>
                </a:solidFill>
                <a:effectLst/>
                <a:latin typeface="+mn-lt"/>
                <a:ea typeface="Times New Roman" panose="02020603050405020304" pitchFamily="18" charset="0"/>
                <a:cs typeface="Times New Roman" panose="02020603050405020304" pitchFamily="18" charset="0"/>
              </a:rPr>
              <a:t> </a:t>
            </a:r>
            <a:r>
              <a:rPr lang="fr-FR" sz="1200" dirty="0" err="1">
                <a:solidFill>
                  <a:schemeClr val="tx1"/>
                </a:solidFill>
                <a:effectLst/>
                <a:latin typeface="+mn-lt"/>
                <a:ea typeface="Times New Roman" panose="02020603050405020304" pitchFamily="18" charset="0"/>
                <a:cs typeface="Times New Roman" panose="02020603050405020304" pitchFamily="18" charset="0"/>
              </a:rPr>
              <a:t>livr</a:t>
            </a:r>
            <a:r>
              <a:rPr lang="fr-FR" sz="1200" dirty="0">
                <a:solidFill>
                  <a:schemeClr val="tx1"/>
                </a:solidFill>
                <a:effectLst/>
                <a:latin typeface="+mn-lt"/>
                <a:ea typeface="Times New Roman" panose="02020603050405020304" pitchFamily="18" charset="0"/>
                <a:cs typeface="Times New Roman" panose="02020603050405020304" pitchFamily="18" charset="0"/>
              </a:rPr>
              <a:t>] (</a:t>
            </a:r>
            <a:r>
              <a:rPr lang="fr-FR" sz="1200" i="1" dirty="0">
                <a:solidFill>
                  <a:schemeClr val="tx1"/>
                </a:solidFill>
                <a:effectLst/>
                <a:latin typeface="+mn-lt"/>
                <a:ea typeface="Times New Roman" panose="02020603050405020304" pitchFamily="18" charset="0"/>
                <a:cs typeface="Times New Roman" panose="02020603050405020304" pitchFamily="18" charset="0"/>
              </a:rPr>
              <a:t>quels livres ?)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rapidement : « Combien y a-t-il d’indices pour savoir si c’est au singulier ou au pluriel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Il n’y a pas d’indice…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7</a:t>
            </a:fld>
            <a:endParaRPr lang="fr-FR"/>
          </a:p>
        </p:txBody>
      </p:sp>
    </p:spTree>
    <p:extLst>
      <p:ext uri="{BB962C8B-B14F-4D97-AF65-F5344CB8AC3E}">
        <p14:creationId xmlns:p14="http://schemas.microsoft.com/office/powerpoint/2010/main" val="2583744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cs typeface="Times New Roman" panose="02020603050405020304" pitchFamily="18" charset="0"/>
              </a:rPr>
              <a:t>Lire</a:t>
            </a:r>
            <a:r>
              <a:rPr lang="fr-FR" sz="1200" dirty="0">
                <a:solidFill>
                  <a:schemeClr val="tx1"/>
                </a:solidFill>
                <a:effectLst/>
                <a:latin typeface="+mn-lt"/>
                <a:ea typeface="Times New Roman" panose="02020603050405020304" pitchFamily="18" charset="0"/>
                <a:cs typeface="Times New Roman" panose="02020603050405020304" pitchFamily="18" charset="0"/>
              </a:rPr>
              <a:t> ensuite le texte suivant sans le montrer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449580" algn="just"/>
            <a:r>
              <a:rPr lang="fr-FR" sz="1200" dirty="0">
                <a:solidFill>
                  <a:schemeClr val="tx1"/>
                </a:solidFill>
                <a:effectLst/>
                <a:latin typeface="+mn-lt"/>
                <a:ea typeface="Times New Roman" panose="02020603050405020304" pitchFamily="18" charset="0"/>
                <a:cs typeface="Times New Roman" panose="02020603050405020304" pitchFamily="18" charset="0"/>
              </a:rPr>
              <a:t>- Que fais-tu ? demanda la bibliothécaire.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449580" algn="just"/>
            <a:r>
              <a:rPr lang="fr-FR" sz="1200" dirty="0">
                <a:solidFill>
                  <a:schemeClr val="tx1"/>
                </a:solidFill>
                <a:effectLst/>
                <a:latin typeface="+mn-lt"/>
                <a:ea typeface="Times New Roman" panose="02020603050405020304" pitchFamily="18" charset="0"/>
                <a:cs typeface="Times New Roman" panose="02020603050405020304" pitchFamily="18" charset="0"/>
              </a:rPr>
              <a:t>- Je cherche des livres, répondit Selma.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449580" algn="just"/>
            <a:r>
              <a:rPr lang="fr-FR" sz="1200" dirty="0">
                <a:solidFill>
                  <a:schemeClr val="tx1"/>
                </a:solidFill>
                <a:effectLst/>
                <a:latin typeface="+mn-lt"/>
                <a:ea typeface="Times New Roman" panose="02020603050405020304" pitchFamily="18" charset="0"/>
                <a:cs typeface="Times New Roman" panose="02020603050405020304" pitchFamily="18" charset="0"/>
              </a:rPr>
              <a:t>- Quels livres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449580" algn="just"/>
            <a:r>
              <a:rPr lang="fr-FR" sz="1200" dirty="0">
                <a:solidFill>
                  <a:schemeClr val="tx1"/>
                </a:solidFill>
                <a:effectLst/>
                <a:latin typeface="+mn-lt"/>
                <a:ea typeface="Times New Roman" panose="02020603050405020304" pitchFamily="18" charset="0"/>
                <a:cs typeface="Times New Roman" panose="02020603050405020304" pitchFamily="18" charset="0"/>
              </a:rPr>
              <a:t>- Ceux qui racontent des aventures. </a:t>
            </a:r>
          </a:p>
          <a:p>
            <a:pPr marL="449580"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Quand on connait le texte, quels sont les indices à prendre en compte pour écrire </a:t>
            </a:r>
            <a:r>
              <a:rPr lang="fr-FR" sz="1200" i="1" dirty="0">
                <a:solidFill>
                  <a:schemeClr val="tx1"/>
                </a:solidFill>
                <a:effectLst/>
                <a:latin typeface="+mn-lt"/>
                <a:ea typeface="Times New Roman" panose="02020603050405020304" pitchFamily="18" charset="0"/>
                <a:cs typeface="Times New Roman" panose="02020603050405020304" pitchFamily="18" charset="0"/>
              </a:rPr>
              <a:t>quels livres </a:t>
            </a:r>
            <a:r>
              <a:rPr lang="fr-FR" sz="1200" dirty="0">
                <a:solidFill>
                  <a:schemeClr val="tx1"/>
                </a:solidFill>
                <a:effectLst/>
                <a:latin typeface="+mn-lt"/>
                <a:ea typeface="Times New Roman" panose="02020603050405020304" pitchFamily="18" charset="0"/>
                <a:cs typeface="Times New Roman" panose="02020603050405020304" pitchFamily="18" charset="0"/>
              </a:rPr>
              <a:t>? Est-ce un singulier ou un pluriel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C’est un pluriel.</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Je cherche </a:t>
            </a:r>
            <a:r>
              <a:rPr lang="fr-FR" sz="1200" u="sng" dirty="0">
                <a:solidFill>
                  <a:schemeClr val="tx1"/>
                </a:solidFill>
                <a:effectLst/>
                <a:latin typeface="+mn-lt"/>
                <a:ea typeface="Times New Roman" panose="02020603050405020304" pitchFamily="18" charset="0"/>
                <a:cs typeface="Times New Roman" panose="02020603050405020304" pitchFamily="18" charset="0"/>
              </a:rPr>
              <a:t>des</a:t>
            </a:r>
            <a:r>
              <a:rPr lang="fr-FR" sz="1200" dirty="0">
                <a:solidFill>
                  <a:schemeClr val="tx1"/>
                </a:solidFill>
                <a:effectLst/>
                <a:latin typeface="+mn-lt"/>
                <a:ea typeface="Times New Roman" panose="02020603050405020304" pitchFamily="18" charset="0"/>
                <a:cs typeface="Times New Roman" panose="02020603050405020304" pitchFamily="18" charset="0"/>
              </a:rPr>
              <a:t> livres.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a:t>
            </a:r>
            <a:r>
              <a:rPr lang="fr-FR" sz="1200" u="sng" dirty="0">
                <a:solidFill>
                  <a:schemeClr val="tx1"/>
                </a:solidFill>
                <a:effectLst/>
                <a:latin typeface="+mn-lt"/>
                <a:ea typeface="Times New Roman" panose="02020603050405020304" pitchFamily="18" charset="0"/>
                <a:cs typeface="Times New Roman" panose="02020603050405020304" pitchFamily="18" charset="0"/>
              </a:rPr>
              <a:t>Ceux</a:t>
            </a:r>
            <a:r>
              <a:rPr lang="fr-FR" sz="1200" dirty="0">
                <a:solidFill>
                  <a:schemeClr val="tx1"/>
                </a:solidFill>
                <a:effectLst/>
                <a:latin typeface="+mn-lt"/>
                <a:ea typeface="Times New Roman" panose="02020603050405020304" pitchFamily="18" charset="0"/>
                <a:cs typeface="Times New Roman" panose="02020603050405020304" pitchFamily="18" charset="0"/>
              </a:rPr>
              <a:t> qui racontent des aventures.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449580"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8</a:t>
            </a:fld>
            <a:endParaRPr lang="fr-FR"/>
          </a:p>
        </p:txBody>
      </p:sp>
    </p:spTree>
    <p:extLst>
      <p:ext uri="{BB962C8B-B14F-4D97-AF65-F5344CB8AC3E}">
        <p14:creationId xmlns:p14="http://schemas.microsoft.com/office/powerpoint/2010/main" val="4111427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cs typeface="Times New Roman" panose="02020603050405020304" pitchFamily="18" charset="0"/>
              </a:rPr>
              <a:t>Expliquer</a:t>
            </a:r>
            <a:r>
              <a:rPr lang="fr-FR" sz="1200" dirty="0">
                <a:solidFill>
                  <a:schemeClr val="tx1"/>
                </a:solidFill>
                <a:effectLst/>
                <a:latin typeface="+mn-lt"/>
                <a:ea typeface="Times New Roman" panose="02020603050405020304" pitchFamily="18" charset="0"/>
                <a:cs typeface="Times New Roman" panose="02020603050405020304" pitchFamily="18" charset="0"/>
              </a:rPr>
              <a:t> : « Quand on écrit, on n’entend pas toujours d’indice du pluriel à l’oral (ex : </a:t>
            </a:r>
            <a:r>
              <a:rPr lang="fr-FR" sz="1200" i="1" dirty="0">
                <a:solidFill>
                  <a:schemeClr val="tx1"/>
                </a:solidFill>
                <a:effectLst/>
                <a:latin typeface="+mn-lt"/>
                <a:ea typeface="Times New Roman" panose="02020603050405020304" pitchFamily="18" charset="0"/>
                <a:cs typeface="Times New Roman" panose="02020603050405020304" pitchFamily="18" charset="0"/>
              </a:rPr>
              <a:t>quels livres</a:t>
            </a:r>
            <a:r>
              <a:rPr lang="fr-FR" sz="1200" dirty="0">
                <a:solidFill>
                  <a:schemeClr val="tx1"/>
                </a:solidFill>
                <a:effectLst/>
                <a:latin typeface="+mn-lt"/>
                <a:ea typeface="Times New Roman" panose="02020603050405020304" pitchFamily="18" charset="0"/>
                <a:cs typeface="Times New Roman" panose="02020603050405020304" pitchFamily="18" charset="0"/>
              </a:rPr>
              <a:t>). Dans ce cas, il faut garder en mémoire ce que dit le texte avant ou imaginer ce qu’on dira après. Quand on écrit sous la dictée, il faut garder en mémoire ce que dit le texte avant ou deviner ce qui va être dit après.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Après qu’on a écrit, il faut se relire, pour savoir comment écrire les mots.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Revenir</a:t>
            </a:r>
            <a:r>
              <a:rPr lang="fr-FR" sz="1200" dirty="0">
                <a:solidFill>
                  <a:schemeClr val="tx1"/>
                </a:solidFill>
                <a:effectLst/>
                <a:latin typeface="+mn-lt"/>
                <a:ea typeface="Calibri" panose="020F0502020204030204" pitchFamily="34" charset="0"/>
                <a:cs typeface="Times New Roman" panose="02020603050405020304" pitchFamily="18" charset="0"/>
              </a:rPr>
              <a:t> sur l’enrôlement et reconsidérer les réponses des élèves.</a:t>
            </a:r>
          </a:p>
          <a:p>
            <a:endParaRPr lang="fr-FR" dirty="0"/>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9</a:t>
            </a:fld>
            <a:endParaRPr lang="fr-FR"/>
          </a:p>
        </p:txBody>
      </p:sp>
    </p:spTree>
    <p:extLst>
      <p:ext uri="{BB962C8B-B14F-4D97-AF65-F5344CB8AC3E}">
        <p14:creationId xmlns:p14="http://schemas.microsoft.com/office/powerpoint/2010/main" val="3592884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Reformuler avec les élèves</a:t>
            </a:r>
            <a:r>
              <a:rPr lang="fr-FR" sz="1200" dirty="0">
                <a:solidFill>
                  <a:schemeClr val="tx1"/>
                </a:solidFill>
                <a:latin typeface="+mn-lt"/>
              </a:rPr>
              <a:t> ce qu’on a appris :</a:t>
            </a:r>
          </a:p>
          <a:p>
            <a:endParaRPr lang="fr-FR" sz="1200" dirty="0">
              <a:solidFill>
                <a:schemeClr val="tx1"/>
              </a:solidFill>
              <a:latin typeface="+mn-lt"/>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Comment fait-on pour savoir qu’un nom doit s’écrire au pluriel ou au singulier dans une phrase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On peut s’appuyer sur l’oral mais il y a beaucoup moins d’indices à l’oral qu’à l’écrit.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On peut s’appuyer sur les déterminants </a:t>
            </a:r>
            <a:r>
              <a:rPr lang="fr-FR" sz="1200" i="1" dirty="0">
                <a:solidFill>
                  <a:schemeClr val="tx1"/>
                </a:solidFill>
                <a:effectLst/>
                <a:latin typeface="+mn-lt"/>
                <a:ea typeface="Times New Roman" panose="02020603050405020304" pitchFamily="18" charset="0"/>
                <a:cs typeface="Times New Roman" panose="02020603050405020304" pitchFamily="18" charset="0"/>
              </a:rPr>
              <a:t>les, des…</a:t>
            </a:r>
            <a:r>
              <a:rPr lang="fr-FR" sz="1200" dirty="0">
                <a:solidFill>
                  <a:schemeClr val="tx1"/>
                </a:solidFill>
                <a:effectLst/>
                <a:latin typeface="+mn-lt"/>
                <a:ea typeface="Times New Roman" panose="02020603050405020304" pitchFamily="18" charset="0"/>
                <a:cs typeface="Times New Roman" panose="02020603050405020304" pitchFamily="18" charset="0"/>
              </a:rPr>
              <a:t> C’est facile avec eux parce qu’on entend le pluriel. C’est plus difficile pour les déterminants </a:t>
            </a:r>
            <a:r>
              <a:rPr lang="fr-FR" sz="1200" i="1" dirty="0">
                <a:solidFill>
                  <a:schemeClr val="tx1"/>
                </a:solidFill>
                <a:effectLst/>
                <a:latin typeface="+mn-lt"/>
                <a:ea typeface="Times New Roman" panose="02020603050405020304" pitchFamily="18" charset="0"/>
                <a:cs typeface="Times New Roman" panose="02020603050405020304" pitchFamily="18" charset="0"/>
              </a:rPr>
              <a:t>de, quel…</a:t>
            </a:r>
            <a:r>
              <a:rPr lang="fr-FR" sz="1200" dirty="0">
                <a:solidFill>
                  <a:schemeClr val="tx1"/>
                </a:solidFill>
                <a:effectLst/>
                <a:latin typeface="+mn-lt"/>
                <a:ea typeface="Times New Roman" panose="02020603050405020304" pitchFamily="18" charset="0"/>
                <a:cs typeface="Times New Roman" panose="02020603050405020304" pitchFamily="18" charset="0"/>
              </a:rPr>
              <a:t> parce qu’on n’entend pas le pluriel. Pour </a:t>
            </a:r>
            <a:r>
              <a:rPr lang="fr-FR" sz="1200" i="1" dirty="0">
                <a:solidFill>
                  <a:schemeClr val="tx1"/>
                </a:solidFill>
                <a:effectLst/>
                <a:latin typeface="+mn-lt"/>
                <a:ea typeface="Times New Roman" panose="02020603050405020304" pitchFamily="18" charset="0"/>
                <a:cs typeface="Times New Roman" panose="02020603050405020304" pitchFamily="18" charset="0"/>
              </a:rPr>
              <a:t>de</a:t>
            </a:r>
            <a:r>
              <a:rPr lang="fr-FR" sz="1200" dirty="0">
                <a:solidFill>
                  <a:schemeClr val="tx1"/>
                </a:solidFill>
                <a:effectLst/>
                <a:latin typeface="+mn-lt"/>
                <a:ea typeface="Times New Roman" panose="02020603050405020304" pitchFamily="18" charset="0"/>
                <a:cs typeface="Times New Roman" panose="02020603050405020304" pitchFamily="18" charset="0"/>
              </a:rPr>
              <a:t>, il faut bien penser qu’il peut s’agir en fait du déterminant </a:t>
            </a:r>
            <a:r>
              <a:rPr lang="fr-FR" sz="1200" i="1" dirty="0">
                <a:solidFill>
                  <a:schemeClr val="tx1"/>
                </a:solidFill>
                <a:effectLst/>
                <a:latin typeface="+mn-lt"/>
                <a:ea typeface="Times New Roman" panose="02020603050405020304" pitchFamily="18" charset="0"/>
                <a:cs typeface="Times New Roman" panose="02020603050405020304" pitchFamily="18" charset="0"/>
              </a:rPr>
              <a:t>des</a:t>
            </a:r>
            <a:r>
              <a:rPr lang="fr-FR" sz="1200" dirty="0">
                <a:solidFill>
                  <a:schemeClr val="tx1"/>
                </a:solidFill>
                <a:effectLst/>
                <a:latin typeface="+mn-lt"/>
                <a:ea typeface="Times New Roman" panose="02020603050405020304" pitchFamily="18" charset="0"/>
                <a:cs typeface="Times New Roman" panose="02020603050405020304" pitchFamily="18" charset="0"/>
              </a:rPr>
              <a:t> et pour </a:t>
            </a:r>
            <a:r>
              <a:rPr lang="fr-FR" sz="1200" i="1" dirty="0">
                <a:solidFill>
                  <a:schemeClr val="tx1"/>
                </a:solidFill>
                <a:effectLst/>
                <a:latin typeface="+mn-lt"/>
                <a:ea typeface="Times New Roman" panose="02020603050405020304" pitchFamily="18" charset="0"/>
                <a:cs typeface="Times New Roman" panose="02020603050405020304" pitchFamily="18" charset="0"/>
              </a:rPr>
              <a:t>quel</a:t>
            </a:r>
            <a:r>
              <a:rPr lang="fr-FR" sz="1200" dirty="0">
                <a:solidFill>
                  <a:schemeClr val="tx1"/>
                </a:solidFill>
                <a:effectLst/>
                <a:latin typeface="+mn-lt"/>
                <a:ea typeface="Times New Roman" panose="02020603050405020304" pitchFamily="18" charset="0"/>
                <a:cs typeface="Times New Roman" panose="02020603050405020304" pitchFamily="18" charset="0"/>
              </a:rPr>
              <a:t>, il faut bien être attentif à ce que dit le texte autour.</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10</a:t>
            </a:fld>
            <a:endParaRPr lang="fr-FR"/>
          </a:p>
        </p:txBody>
      </p:sp>
    </p:spTree>
    <p:extLst>
      <p:ext uri="{BB962C8B-B14F-4D97-AF65-F5344CB8AC3E}">
        <p14:creationId xmlns:p14="http://schemas.microsoft.com/office/powerpoint/2010/main" val="1168324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 (cf. </a:t>
            </a:r>
            <a:r>
              <a:rPr lang="fr-FR" i="1" dirty="0">
                <a:solidFill>
                  <a:schemeClr val="tx1"/>
                </a:solidFill>
              </a:rPr>
              <a:t>Fiche photocopiable</a:t>
            </a:r>
            <a:r>
              <a:rPr lang="fr-FR" dirty="0">
                <a:solidFill>
                  <a:schemeClr val="tx1"/>
                </a:solidFill>
              </a:rPr>
              <a:t>)</a:t>
            </a:r>
          </a:p>
          <a:p>
            <a:endParaRPr lang="fr-FR" dirty="0">
              <a:solidFill>
                <a:schemeClr val="tx1"/>
              </a:solidFill>
            </a:endParaRPr>
          </a:p>
          <a:p>
            <a:r>
              <a:rPr lang="fr-FR" dirty="0">
                <a:solidFill>
                  <a:schemeClr val="tx1"/>
                </a:solidFill>
              </a:rPr>
              <a:t>« Avec votre crayon vert, soulignez les marques de pluriel à l’écrit, entourez celles qui ne s’entendent pas à l’oral. »</a:t>
            </a:r>
          </a:p>
          <a:p>
            <a:endParaRPr lang="fr-FR" dirty="0"/>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11</a:t>
            </a:fld>
            <a:endParaRPr lang="fr-FR"/>
          </a:p>
        </p:txBody>
      </p:sp>
    </p:spTree>
    <p:extLst>
      <p:ext uri="{BB962C8B-B14F-4D97-AF65-F5344CB8AC3E}">
        <p14:creationId xmlns:p14="http://schemas.microsoft.com/office/powerpoint/2010/main" val="395553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12</a:t>
            </a:fld>
            <a:endParaRPr lang="fr-FR"/>
          </a:p>
        </p:txBody>
      </p:sp>
    </p:spTree>
    <p:extLst>
      <p:ext uri="{BB962C8B-B14F-4D97-AF65-F5344CB8AC3E}">
        <p14:creationId xmlns:p14="http://schemas.microsoft.com/office/powerpoint/2010/main" val="1092465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13</a:t>
            </a:fld>
            <a:endParaRPr lang="fr-FR"/>
          </a:p>
        </p:txBody>
      </p:sp>
    </p:spTree>
    <p:extLst>
      <p:ext uri="{BB962C8B-B14F-4D97-AF65-F5344CB8AC3E}">
        <p14:creationId xmlns:p14="http://schemas.microsoft.com/office/powerpoint/2010/main" val="1883633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Aristobule a raison : </a:t>
            </a:r>
            <a:r>
              <a:rPr lang="fr-FR" sz="1200" i="1" dirty="0">
                <a:solidFill>
                  <a:schemeClr val="tx1"/>
                </a:solidFill>
                <a:effectLst/>
                <a:latin typeface="+mn-lt"/>
                <a:ea typeface="Calibri" panose="020F0502020204030204" pitchFamily="34" charset="0"/>
                <a:cs typeface="Times New Roman" panose="02020603050405020304" pitchFamily="18" charset="0"/>
              </a:rPr>
              <a:t>quel</a:t>
            </a:r>
            <a:r>
              <a:rPr lang="fr-FR" sz="1200" dirty="0">
                <a:solidFill>
                  <a:schemeClr val="tx1"/>
                </a:solidFill>
                <a:effectLst/>
                <a:latin typeface="+mn-lt"/>
                <a:ea typeface="Calibri" panose="020F0502020204030204" pitchFamily="34" charset="0"/>
                <a:cs typeface="Times New Roman" panose="02020603050405020304" pitchFamily="18" charset="0"/>
              </a:rPr>
              <a:t> est bien un déterminant (précède un nom, peut être remplacé par un autre déterminant) que l’on doit accorder avec le nom qui suit : </a:t>
            </a:r>
            <a:r>
              <a:rPr lang="fr-FR" sz="1200" i="1" dirty="0">
                <a:solidFill>
                  <a:schemeClr val="tx1"/>
                </a:solidFill>
                <a:effectLst/>
                <a:latin typeface="+mn-lt"/>
                <a:ea typeface="Calibri" panose="020F0502020204030204" pitchFamily="34" charset="0"/>
                <a:cs typeface="Times New Roman" panose="02020603050405020304" pitchFamily="18" charset="0"/>
              </a:rPr>
              <a:t>film</a:t>
            </a:r>
            <a:r>
              <a:rPr lang="fr-FR" sz="1200" dirty="0">
                <a:solidFill>
                  <a:schemeClr val="tx1"/>
                </a:solidFill>
                <a:effectLst/>
                <a:latin typeface="+mn-lt"/>
                <a:ea typeface="Calibri" panose="020F0502020204030204" pitchFamily="34" charset="0"/>
                <a:cs typeface="Times New Roman" panose="02020603050405020304" pitchFamily="18" charset="0"/>
              </a:rPr>
              <a:t> (désigne une chose).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Là où Aristobule se trompe, c’est que pour le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quel</a:t>
            </a:r>
            <a:r>
              <a:rPr lang="fr-FR" sz="1200" dirty="0">
                <a:solidFill>
                  <a:schemeClr val="tx1"/>
                </a:solidFill>
                <a:effectLst/>
                <a:latin typeface="+mn-lt"/>
                <a:ea typeface="Calibri" panose="020F0502020204030204" pitchFamily="34" charset="0"/>
                <a:cs typeface="Times New Roman" panose="02020603050405020304" pitchFamily="18" charset="0"/>
              </a:rPr>
              <a:t>, il faut parfois regarder le texte autour pour savoir s’il est au singulier ou au pluriel. Le nom </a:t>
            </a:r>
            <a:r>
              <a:rPr lang="fr-FR" sz="1200" i="1" dirty="0">
                <a:solidFill>
                  <a:schemeClr val="tx1"/>
                </a:solidFill>
                <a:effectLst/>
                <a:latin typeface="+mn-lt"/>
                <a:ea typeface="Calibri" panose="020F0502020204030204" pitchFamily="34" charset="0"/>
                <a:cs typeface="Times New Roman" panose="02020603050405020304" pitchFamily="18" charset="0"/>
              </a:rPr>
              <a:t>film </a:t>
            </a:r>
            <a:r>
              <a:rPr lang="fr-FR" sz="1200" dirty="0">
                <a:solidFill>
                  <a:schemeClr val="tx1"/>
                </a:solidFill>
                <a:effectLst/>
                <a:latin typeface="+mn-lt"/>
                <a:ea typeface="Calibri" panose="020F0502020204030204" pitchFamily="34" charset="0"/>
                <a:cs typeface="Times New Roman" panose="02020603050405020304" pitchFamily="18" charset="0"/>
              </a:rPr>
              <a:t>ne nous donne pas d’indice.  Par contre, le nom </a:t>
            </a:r>
            <a:r>
              <a:rPr lang="fr-FR" sz="1200" i="1" dirty="0">
                <a:solidFill>
                  <a:schemeClr val="tx1"/>
                </a:solidFill>
                <a:effectLst/>
                <a:latin typeface="+mn-lt"/>
                <a:ea typeface="Calibri" panose="020F0502020204030204" pitchFamily="34" charset="0"/>
                <a:cs typeface="Times New Roman" panose="02020603050405020304" pitchFamily="18" charset="0"/>
              </a:rPr>
              <a:t>film</a:t>
            </a:r>
            <a:r>
              <a:rPr lang="fr-FR" sz="1200" dirty="0">
                <a:solidFill>
                  <a:schemeClr val="tx1"/>
                </a:solidFill>
                <a:effectLst/>
                <a:latin typeface="+mn-lt"/>
                <a:ea typeface="Calibri" panose="020F0502020204030204" pitchFamily="34" charset="0"/>
                <a:cs typeface="Times New Roman" panose="02020603050405020304" pitchFamily="18" charset="0"/>
              </a:rPr>
              <a:t> renvoie ici soit aux films de science-fiction, soit aux films de gangsters, le nom </a:t>
            </a:r>
            <a:r>
              <a:rPr lang="fr-FR" sz="1200" i="1" dirty="0">
                <a:solidFill>
                  <a:schemeClr val="tx1"/>
                </a:solidFill>
                <a:effectLst/>
                <a:latin typeface="+mn-lt"/>
                <a:ea typeface="Calibri" panose="020F0502020204030204" pitchFamily="34" charset="0"/>
                <a:cs typeface="Times New Roman" panose="02020603050405020304" pitchFamily="18" charset="0"/>
              </a:rPr>
              <a:t>film</a:t>
            </a:r>
            <a:r>
              <a:rPr lang="fr-FR" sz="1200" dirty="0">
                <a:solidFill>
                  <a:schemeClr val="tx1"/>
                </a:solidFill>
                <a:effectLst/>
                <a:latin typeface="+mn-lt"/>
                <a:ea typeface="Calibri" panose="020F0502020204030204" pitchFamily="34" charset="0"/>
                <a:cs typeface="Times New Roman" panose="02020603050405020304" pitchFamily="18" charset="0"/>
              </a:rPr>
              <a:t> doit donc être au pluriel. Il prend donc la marque de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Le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quel</a:t>
            </a:r>
            <a:r>
              <a:rPr lang="fr-FR" sz="1200" dirty="0">
                <a:solidFill>
                  <a:schemeClr val="tx1"/>
                </a:solidFill>
                <a:effectLst/>
                <a:latin typeface="+mn-lt"/>
                <a:ea typeface="Calibri" panose="020F0502020204030204" pitchFamily="34" charset="0"/>
                <a:cs typeface="Times New Roman" panose="02020603050405020304" pitchFamily="18" charset="0"/>
              </a:rPr>
              <a:t> prend donc également la marque de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et s’écrit donc </a:t>
            </a:r>
            <a:r>
              <a:rPr lang="fr-FR" sz="1200" i="1" dirty="0">
                <a:solidFill>
                  <a:schemeClr val="tx1"/>
                </a:solidFill>
                <a:effectLst/>
                <a:latin typeface="+mn-lt"/>
                <a:ea typeface="Calibri" panose="020F0502020204030204" pitchFamily="34" charset="0"/>
                <a:cs typeface="Times New Roman" panose="02020603050405020304" pitchFamily="18" charset="0"/>
              </a:rPr>
              <a:t>quels</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14</a:t>
            </a:fld>
            <a:endParaRPr lang="fr-FR"/>
          </a:p>
        </p:txBody>
      </p:sp>
    </p:spTree>
    <p:extLst>
      <p:ext uri="{BB962C8B-B14F-4D97-AF65-F5344CB8AC3E}">
        <p14:creationId xmlns:p14="http://schemas.microsoft.com/office/powerpoint/2010/main" val="2877578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15</a:t>
            </a:fld>
            <a:endParaRPr lang="fr-FR"/>
          </a:p>
        </p:txBody>
      </p:sp>
    </p:spTree>
    <p:extLst>
      <p:ext uri="{BB962C8B-B14F-4D97-AF65-F5344CB8AC3E}">
        <p14:creationId xmlns:p14="http://schemas.microsoft.com/office/powerpoint/2010/main" val="12947150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i="1" dirty="0">
                <a:solidFill>
                  <a:schemeClr val="tx1"/>
                </a:solidFill>
                <a:effectLst/>
                <a:latin typeface="+mn-lt"/>
                <a:ea typeface="Calibri" panose="020F0502020204030204" pitchFamily="34" charset="0"/>
                <a:cs typeface="Times New Roman" panose="02020603050405020304" pitchFamily="18" charset="0"/>
              </a:rPr>
              <a:t>a. Adorables</a:t>
            </a:r>
            <a:r>
              <a:rPr lang="fr-FR" sz="1200" dirty="0">
                <a:solidFill>
                  <a:schemeClr val="tx1"/>
                </a:solidFill>
                <a:effectLst/>
                <a:latin typeface="+mn-lt"/>
                <a:ea typeface="Calibri" panose="020F0502020204030204" pitchFamily="34" charset="0"/>
                <a:cs typeface="Times New Roman" panose="02020603050405020304" pitchFamily="18" charset="0"/>
              </a:rPr>
              <a:t> est un adjectif (dit comment sont les chiens) qui s’accorde avec le nom </a:t>
            </a:r>
            <a:r>
              <a:rPr lang="fr-FR" sz="1200" i="1" dirty="0">
                <a:solidFill>
                  <a:schemeClr val="tx1"/>
                </a:solidFill>
                <a:effectLst/>
                <a:latin typeface="+mn-lt"/>
                <a:ea typeface="Calibri" panose="020F0502020204030204" pitchFamily="34" charset="0"/>
                <a:cs typeface="Times New Roman" panose="02020603050405020304" pitchFamily="18" charset="0"/>
              </a:rPr>
              <a:t>chiens</a:t>
            </a:r>
            <a:r>
              <a:rPr lang="fr-FR" sz="1200" dirty="0">
                <a:solidFill>
                  <a:schemeClr val="tx1"/>
                </a:solidFill>
                <a:effectLst/>
                <a:latin typeface="+mn-lt"/>
                <a:ea typeface="Calibri" panose="020F0502020204030204" pitchFamily="34" charset="0"/>
                <a:cs typeface="Times New Roman" panose="02020603050405020304" pitchFamily="18" charset="0"/>
              </a:rPr>
              <a:t> (désigne un animal) au pluriel (porte la marque de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il prend donc lui aussi la marque de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b. </a:t>
            </a:r>
            <a:r>
              <a:rPr lang="fr-FR" sz="1200" i="1" dirty="0">
                <a:solidFill>
                  <a:schemeClr val="tx1"/>
                </a:solidFill>
                <a:effectLst/>
                <a:latin typeface="+mn-lt"/>
                <a:ea typeface="Calibri" panose="020F0502020204030204" pitchFamily="34" charset="0"/>
                <a:cs typeface="Times New Roman" panose="02020603050405020304" pitchFamily="18" charset="0"/>
              </a:rPr>
              <a:t>Quelles</a:t>
            </a:r>
            <a:r>
              <a:rPr lang="fr-FR" sz="1200" dirty="0">
                <a:solidFill>
                  <a:schemeClr val="tx1"/>
                </a:solidFill>
                <a:effectLst/>
                <a:latin typeface="+mn-lt"/>
                <a:ea typeface="Calibri" panose="020F0502020204030204" pitchFamily="34" charset="0"/>
                <a:cs typeface="Times New Roman" panose="02020603050405020304" pitchFamily="18" charset="0"/>
              </a:rPr>
              <a:t> est un déterminant (précède un nom) qui s’accorde avec le nom qui suit</a:t>
            </a:r>
            <a:r>
              <a:rPr lang="fr-FR" sz="1200" i="1" dirty="0">
                <a:solidFill>
                  <a:schemeClr val="tx1"/>
                </a:solidFill>
                <a:effectLst/>
                <a:latin typeface="+mn-lt"/>
                <a:ea typeface="Calibri" panose="020F0502020204030204" pitchFamily="34" charset="0"/>
                <a:cs typeface="Times New Roman" panose="02020603050405020304" pitchFamily="18" charset="0"/>
              </a:rPr>
              <a:t> niches</a:t>
            </a:r>
            <a:r>
              <a:rPr lang="fr-FR" sz="1200" dirty="0">
                <a:solidFill>
                  <a:schemeClr val="tx1"/>
                </a:solidFill>
                <a:effectLst/>
                <a:latin typeface="+mn-lt"/>
                <a:ea typeface="Calibri" panose="020F0502020204030204" pitchFamily="34" charset="0"/>
                <a:cs typeface="Times New Roman" panose="02020603050405020304" pitchFamily="18" charset="0"/>
              </a:rPr>
              <a:t> (désigne un objet) au pluriel (porte la marque de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il prend donc lui aussi la marque de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16</a:t>
            </a:fld>
            <a:endParaRPr lang="fr-FR"/>
          </a:p>
        </p:txBody>
      </p:sp>
    </p:spTree>
    <p:extLst>
      <p:ext uri="{BB962C8B-B14F-4D97-AF65-F5344CB8AC3E}">
        <p14:creationId xmlns:p14="http://schemas.microsoft.com/office/powerpoint/2010/main" val="4156263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On peut demander d’abord de trouver les déterminants : la locution déterminative </a:t>
            </a:r>
            <a:r>
              <a:rPr lang="fr-FR" i="1" dirty="0">
                <a:solidFill>
                  <a:schemeClr val="tx1"/>
                </a:solidFill>
              </a:rPr>
              <a:t>n’importe quel </a:t>
            </a:r>
            <a:r>
              <a:rPr lang="fr-FR" dirty="0">
                <a:solidFill>
                  <a:schemeClr val="tx1"/>
                </a:solidFill>
              </a:rPr>
              <a:t>peut dérouter certains élèves.</a:t>
            </a:r>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17</a:t>
            </a:fld>
            <a:endParaRPr lang="fr-FR"/>
          </a:p>
        </p:txBody>
      </p:sp>
    </p:spTree>
    <p:extLst>
      <p:ext uri="{BB962C8B-B14F-4D97-AF65-F5344CB8AC3E}">
        <p14:creationId xmlns:p14="http://schemas.microsoft.com/office/powerpoint/2010/main" val="3848572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Commentaires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chemeClr val="tx1"/>
                </a:solidFill>
                <a:effectLst/>
                <a:latin typeface="+mn-lt"/>
                <a:ea typeface="Calibri" panose="020F0502020204030204" pitchFamily="34" charset="0"/>
                <a:cs typeface="Times New Roman" panose="02020603050405020304" pitchFamily="18" charset="0"/>
              </a:rPr>
              <a:t>De</a:t>
            </a:r>
            <a:r>
              <a:rPr lang="fr-FR" sz="1200" dirty="0">
                <a:solidFill>
                  <a:schemeClr val="tx1"/>
                </a:solidFill>
                <a:effectLst/>
                <a:latin typeface="+mn-lt"/>
                <a:ea typeface="Calibri" panose="020F0502020204030204" pitchFamily="34" charset="0"/>
                <a:cs typeface="Times New Roman" panose="02020603050405020304" pitchFamily="18" charset="0"/>
              </a:rPr>
              <a:t> ne donne un indice que si on </a:t>
            </a:r>
            <a:r>
              <a:rPr lang="fr-FR" sz="1200">
                <a:solidFill>
                  <a:schemeClr val="tx1"/>
                </a:solidFill>
                <a:effectLst/>
                <a:latin typeface="+mn-lt"/>
                <a:ea typeface="Calibri" panose="020F0502020204030204" pitchFamily="34" charset="0"/>
                <a:cs typeface="Times New Roman" panose="02020603050405020304" pitchFamily="18" charset="0"/>
              </a:rPr>
              <a:t>se demande </a:t>
            </a:r>
            <a:r>
              <a:rPr lang="fr-FR" sz="1200" dirty="0">
                <a:solidFill>
                  <a:schemeClr val="tx1"/>
                </a:solidFill>
                <a:effectLst/>
                <a:latin typeface="+mn-lt"/>
                <a:ea typeface="Calibri" panose="020F0502020204030204" pitchFamily="34" charset="0"/>
                <a:cs typeface="Times New Roman" panose="02020603050405020304" pitchFamily="18" charset="0"/>
              </a:rPr>
              <a:t>comment on dirait au présent.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Dans le dernier item, le verbe donne un indice que le déterminant ne donne pas.</a:t>
            </a:r>
          </a:p>
          <a:p>
            <a:endParaRPr lang="fr-FR" dirty="0"/>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18</a:t>
            </a:fld>
            <a:endParaRPr lang="fr-FR"/>
          </a:p>
        </p:txBody>
      </p:sp>
    </p:spTree>
    <p:extLst>
      <p:ext uri="{BB962C8B-B14F-4D97-AF65-F5344CB8AC3E}">
        <p14:creationId xmlns:p14="http://schemas.microsoft.com/office/powerpoint/2010/main" val="21891362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Quels fruits voulez-vous mettre dans votre salade de fruits ? Une banane, une poire et une pomme mure(s)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N+N+N/A), absence de déterminant (salade </a:t>
            </a:r>
            <a:r>
              <a:rPr lang="fr-FR" sz="1200" i="1" dirty="0">
                <a:solidFill>
                  <a:schemeClr val="tx1"/>
                </a:solidFill>
                <a:effectLst/>
                <a:latin typeface="+mn-lt"/>
                <a:ea typeface="Calibri" panose="020F0502020204030204" pitchFamily="34" charset="0"/>
                <a:cs typeface="Times New Roman" panose="02020603050405020304" pitchFamily="18" charset="0"/>
              </a:rPr>
              <a:t>de fruits</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inversion du sujet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quel</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EA41B8C-51C6-BB4E-ADFE-788E8AA5B920}" type="slidenum">
              <a:rPr lang="fr-FR" smtClean="0"/>
              <a:t>19</a:t>
            </a:fld>
            <a:endParaRPr lang="fr-FR"/>
          </a:p>
        </p:txBody>
      </p:sp>
    </p:spTree>
    <p:extLst>
      <p:ext uri="{BB962C8B-B14F-4D97-AF65-F5344CB8AC3E}">
        <p14:creationId xmlns:p14="http://schemas.microsoft.com/office/powerpoint/2010/main" val="1371076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972E0-0DB7-096F-DF86-2888391F51E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2E9DB8C-D649-DAAF-86C7-CCEDAC0AF5A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02EE45F-F0EC-0353-6A54-BEF5F219797E}"/>
              </a:ext>
            </a:extLst>
          </p:cNvPr>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N+N+N/A), absence de déterminant (salade </a:t>
            </a:r>
            <a:r>
              <a:rPr lang="fr-FR" sz="1200" i="1" dirty="0">
                <a:solidFill>
                  <a:schemeClr val="tx1"/>
                </a:solidFill>
                <a:effectLst/>
                <a:latin typeface="+mn-lt"/>
                <a:ea typeface="Calibri" panose="020F0502020204030204" pitchFamily="34" charset="0"/>
                <a:cs typeface="Times New Roman" panose="02020603050405020304" pitchFamily="18" charset="0"/>
              </a:rPr>
              <a:t>de fruits</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inversion du sujet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quel</a:t>
            </a:r>
            <a:endParaRPr lang="fr-FR" sz="120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78A7EE7C-E1C6-E2CF-9690-6DADE88343CA}"/>
              </a:ext>
            </a:extLst>
          </p:cNvPr>
          <p:cNvSpPr>
            <a:spLocks noGrp="1"/>
          </p:cNvSpPr>
          <p:nvPr>
            <p:ph type="sldNum" sz="quarter" idx="5"/>
          </p:nvPr>
        </p:nvSpPr>
        <p:spPr/>
        <p:txBody>
          <a:bodyPr/>
          <a:lstStyle/>
          <a:p>
            <a:fld id="{7EA41B8C-51C6-BB4E-ADFE-788E8AA5B920}" type="slidenum">
              <a:rPr lang="fr-FR" smtClean="0"/>
              <a:t>20</a:t>
            </a:fld>
            <a:endParaRPr lang="fr-FR"/>
          </a:p>
        </p:txBody>
      </p:sp>
    </p:spTree>
    <p:extLst>
      <p:ext uri="{BB962C8B-B14F-4D97-AF65-F5344CB8AC3E}">
        <p14:creationId xmlns:p14="http://schemas.microsoft.com/office/powerpoint/2010/main" val="82488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6DACBC-B5C8-985B-5128-A3376BA509C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A535DC2-5309-C6C1-FFE3-E258B8FECF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CAB4447-75E3-0C34-E597-22C201A91B1E}"/>
              </a:ext>
            </a:extLst>
          </p:cNvPr>
          <p:cNvSpPr>
            <a:spLocks noGrp="1"/>
          </p:cNvSpPr>
          <p:nvPr>
            <p:ph type="dt" sz="half" idx="10"/>
          </p:nvPr>
        </p:nvSpPr>
        <p:spPr/>
        <p:txBody>
          <a:bodyPr/>
          <a:lstStyle/>
          <a:p>
            <a:fld id="{99971C1F-10A9-5040-8B6D-69AC5DC13393}"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3E0A221C-EE40-61D7-B746-5D28C0AC25A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00BA555-F7D2-BB41-D85C-892E9816687F}"/>
              </a:ext>
            </a:extLst>
          </p:cNvPr>
          <p:cNvSpPr>
            <a:spLocks noGrp="1"/>
          </p:cNvSpPr>
          <p:nvPr>
            <p:ph type="sldNum" sz="quarter" idx="12"/>
          </p:nvPr>
        </p:nvSpPr>
        <p:spPr/>
        <p:txBody>
          <a:bodyPr/>
          <a:lstStyle/>
          <a:p>
            <a:fld id="{B3897ED4-458D-174A-9C85-9AD4D25D4ECC}" type="slidenum">
              <a:rPr lang="fr-FR" smtClean="0"/>
              <a:t>‹N°›</a:t>
            </a:fld>
            <a:endParaRPr lang="fr-FR"/>
          </a:p>
        </p:txBody>
      </p:sp>
    </p:spTree>
    <p:extLst>
      <p:ext uri="{BB962C8B-B14F-4D97-AF65-F5344CB8AC3E}">
        <p14:creationId xmlns:p14="http://schemas.microsoft.com/office/powerpoint/2010/main" val="1365391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08CE08-71E0-902A-FA7F-7D31239E80E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EBB4B09-62B0-8C6C-CF3D-03DD8B1F76D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0DAC2F0-D3B0-7649-EA11-2346BF2A8BB6}"/>
              </a:ext>
            </a:extLst>
          </p:cNvPr>
          <p:cNvSpPr>
            <a:spLocks noGrp="1"/>
          </p:cNvSpPr>
          <p:nvPr>
            <p:ph type="dt" sz="half" idx="10"/>
          </p:nvPr>
        </p:nvSpPr>
        <p:spPr/>
        <p:txBody>
          <a:bodyPr/>
          <a:lstStyle/>
          <a:p>
            <a:fld id="{99971C1F-10A9-5040-8B6D-69AC5DC13393}"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8470C686-F3E4-F727-C1DE-94C6807358B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E52002C-CC76-9F32-BBD3-B8F5A38DB589}"/>
              </a:ext>
            </a:extLst>
          </p:cNvPr>
          <p:cNvSpPr>
            <a:spLocks noGrp="1"/>
          </p:cNvSpPr>
          <p:nvPr>
            <p:ph type="sldNum" sz="quarter" idx="12"/>
          </p:nvPr>
        </p:nvSpPr>
        <p:spPr/>
        <p:txBody>
          <a:bodyPr/>
          <a:lstStyle/>
          <a:p>
            <a:fld id="{B3897ED4-458D-174A-9C85-9AD4D25D4ECC}" type="slidenum">
              <a:rPr lang="fr-FR" smtClean="0"/>
              <a:t>‹N°›</a:t>
            </a:fld>
            <a:endParaRPr lang="fr-FR"/>
          </a:p>
        </p:txBody>
      </p:sp>
    </p:spTree>
    <p:extLst>
      <p:ext uri="{BB962C8B-B14F-4D97-AF65-F5344CB8AC3E}">
        <p14:creationId xmlns:p14="http://schemas.microsoft.com/office/powerpoint/2010/main" val="957512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2519D-F3FA-C8E5-4890-229B68829A0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46B22F9-7A6B-A73F-3722-424A360956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BB0F84A-0B78-7DF8-18F4-D4257FDBBBF3}"/>
              </a:ext>
            </a:extLst>
          </p:cNvPr>
          <p:cNvSpPr>
            <a:spLocks noGrp="1"/>
          </p:cNvSpPr>
          <p:nvPr>
            <p:ph type="dt" sz="half" idx="10"/>
          </p:nvPr>
        </p:nvSpPr>
        <p:spPr/>
        <p:txBody>
          <a:bodyPr/>
          <a:lstStyle/>
          <a:p>
            <a:fld id="{99971C1F-10A9-5040-8B6D-69AC5DC13393}"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998D8C77-C935-E9B8-1AC1-CB82FC30F35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1578E9E-F2A5-5FF0-5D45-5A6EE754F828}"/>
              </a:ext>
            </a:extLst>
          </p:cNvPr>
          <p:cNvSpPr>
            <a:spLocks noGrp="1"/>
          </p:cNvSpPr>
          <p:nvPr>
            <p:ph type="sldNum" sz="quarter" idx="12"/>
          </p:nvPr>
        </p:nvSpPr>
        <p:spPr/>
        <p:txBody>
          <a:bodyPr/>
          <a:lstStyle/>
          <a:p>
            <a:fld id="{B3897ED4-458D-174A-9C85-9AD4D25D4ECC}" type="slidenum">
              <a:rPr lang="fr-FR" smtClean="0"/>
              <a:t>‹N°›</a:t>
            </a:fld>
            <a:endParaRPr lang="fr-FR"/>
          </a:p>
        </p:txBody>
      </p:sp>
    </p:spTree>
    <p:extLst>
      <p:ext uri="{BB962C8B-B14F-4D97-AF65-F5344CB8AC3E}">
        <p14:creationId xmlns:p14="http://schemas.microsoft.com/office/powerpoint/2010/main" val="651254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01BDBB-5BFA-9404-1471-B30FA196132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486949A-B01D-F604-4AA7-04CE921FB4B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222081A-FF81-AFD9-0D8B-FAF233938C0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1E54D64-154B-65EF-40C9-6859CB6A4FE4}"/>
              </a:ext>
            </a:extLst>
          </p:cNvPr>
          <p:cNvSpPr>
            <a:spLocks noGrp="1"/>
          </p:cNvSpPr>
          <p:nvPr>
            <p:ph type="dt" sz="half" idx="10"/>
          </p:nvPr>
        </p:nvSpPr>
        <p:spPr/>
        <p:txBody>
          <a:bodyPr/>
          <a:lstStyle/>
          <a:p>
            <a:fld id="{99971C1F-10A9-5040-8B6D-69AC5DC13393}" type="datetimeFigureOut">
              <a:rPr lang="fr-FR" smtClean="0"/>
              <a:t>21/08/2025</a:t>
            </a:fld>
            <a:endParaRPr lang="fr-FR"/>
          </a:p>
        </p:txBody>
      </p:sp>
      <p:sp>
        <p:nvSpPr>
          <p:cNvPr id="6" name="Espace réservé du pied de page 5">
            <a:extLst>
              <a:ext uri="{FF2B5EF4-FFF2-40B4-BE49-F238E27FC236}">
                <a16:creationId xmlns:a16="http://schemas.microsoft.com/office/drawing/2014/main" id="{29673AF4-FF65-F622-C078-107A0BA2FCF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49EA475-2500-9BEB-87A6-4FF69A0C67B7}"/>
              </a:ext>
            </a:extLst>
          </p:cNvPr>
          <p:cNvSpPr>
            <a:spLocks noGrp="1"/>
          </p:cNvSpPr>
          <p:nvPr>
            <p:ph type="sldNum" sz="quarter" idx="12"/>
          </p:nvPr>
        </p:nvSpPr>
        <p:spPr/>
        <p:txBody>
          <a:bodyPr/>
          <a:lstStyle/>
          <a:p>
            <a:fld id="{B3897ED4-458D-174A-9C85-9AD4D25D4ECC}" type="slidenum">
              <a:rPr lang="fr-FR" smtClean="0"/>
              <a:t>‹N°›</a:t>
            </a:fld>
            <a:endParaRPr lang="fr-FR"/>
          </a:p>
        </p:txBody>
      </p:sp>
    </p:spTree>
    <p:extLst>
      <p:ext uri="{BB962C8B-B14F-4D97-AF65-F5344CB8AC3E}">
        <p14:creationId xmlns:p14="http://schemas.microsoft.com/office/powerpoint/2010/main" val="330686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D0AB79-935B-8362-951D-C50D7982987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B383C5B-1341-F130-69A9-9D0EAA6171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12244D8-8B37-2284-2499-513D66D36C9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B608B80-38D7-11B6-0427-DCF831B3C8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3C14DB0-8807-666F-8991-81044248590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C94541A-9DE9-5BE2-37A9-3096064F8CFA}"/>
              </a:ext>
            </a:extLst>
          </p:cNvPr>
          <p:cNvSpPr>
            <a:spLocks noGrp="1"/>
          </p:cNvSpPr>
          <p:nvPr>
            <p:ph type="dt" sz="half" idx="10"/>
          </p:nvPr>
        </p:nvSpPr>
        <p:spPr/>
        <p:txBody>
          <a:bodyPr/>
          <a:lstStyle/>
          <a:p>
            <a:fld id="{99971C1F-10A9-5040-8B6D-69AC5DC13393}" type="datetimeFigureOut">
              <a:rPr lang="fr-FR" smtClean="0"/>
              <a:t>21/08/2025</a:t>
            </a:fld>
            <a:endParaRPr lang="fr-FR"/>
          </a:p>
        </p:txBody>
      </p:sp>
      <p:sp>
        <p:nvSpPr>
          <p:cNvPr id="8" name="Espace réservé du pied de page 7">
            <a:extLst>
              <a:ext uri="{FF2B5EF4-FFF2-40B4-BE49-F238E27FC236}">
                <a16:creationId xmlns:a16="http://schemas.microsoft.com/office/drawing/2014/main" id="{3D7C3107-CD3D-03A3-11BD-AA56A7834B5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30A5C27-2F94-B16D-9239-5A0CA07292B7}"/>
              </a:ext>
            </a:extLst>
          </p:cNvPr>
          <p:cNvSpPr>
            <a:spLocks noGrp="1"/>
          </p:cNvSpPr>
          <p:nvPr>
            <p:ph type="sldNum" sz="quarter" idx="12"/>
          </p:nvPr>
        </p:nvSpPr>
        <p:spPr/>
        <p:txBody>
          <a:bodyPr/>
          <a:lstStyle/>
          <a:p>
            <a:fld id="{B3897ED4-458D-174A-9C85-9AD4D25D4ECC}" type="slidenum">
              <a:rPr lang="fr-FR" smtClean="0"/>
              <a:t>‹N°›</a:t>
            </a:fld>
            <a:endParaRPr lang="fr-FR"/>
          </a:p>
        </p:txBody>
      </p:sp>
    </p:spTree>
    <p:extLst>
      <p:ext uri="{BB962C8B-B14F-4D97-AF65-F5344CB8AC3E}">
        <p14:creationId xmlns:p14="http://schemas.microsoft.com/office/powerpoint/2010/main" val="371128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315834-BF0A-6AD4-2806-2F2F6E6CC02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6C539C8-6ADD-0400-DA8B-AB1037B52552}"/>
              </a:ext>
            </a:extLst>
          </p:cNvPr>
          <p:cNvSpPr>
            <a:spLocks noGrp="1"/>
          </p:cNvSpPr>
          <p:nvPr>
            <p:ph type="dt" sz="half" idx="10"/>
          </p:nvPr>
        </p:nvSpPr>
        <p:spPr/>
        <p:txBody>
          <a:bodyPr/>
          <a:lstStyle/>
          <a:p>
            <a:fld id="{99971C1F-10A9-5040-8B6D-69AC5DC13393}" type="datetimeFigureOut">
              <a:rPr lang="fr-FR" smtClean="0"/>
              <a:t>21/08/2025</a:t>
            </a:fld>
            <a:endParaRPr lang="fr-FR"/>
          </a:p>
        </p:txBody>
      </p:sp>
      <p:sp>
        <p:nvSpPr>
          <p:cNvPr id="4" name="Espace réservé du pied de page 3">
            <a:extLst>
              <a:ext uri="{FF2B5EF4-FFF2-40B4-BE49-F238E27FC236}">
                <a16:creationId xmlns:a16="http://schemas.microsoft.com/office/drawing/2014/main" id="{DCB34ED2-31F0-CA0C-7927-41004B3779A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FBC7572F-15A2-2642-650B-9BFFF3D1D9B5}"/>
              </a:ext>
            </a:extLst>
          </p:cNvPr>
          <p:cNvSpPr>
            <a:spLocks noGrp="1"/>
          </p:cNvSpPr>
          <p:nvPr>
            <p:ph type="sldNum" sz="quarter" idx="12"/>
          </p:nvPr>
        </p:nvSpPr>
        <p:spPr/>
        <p:txBody>
          <a:bodyPr/>
          <a:lstStyle/>
          <a:p>
            <a:fld id="{B3897ED4-458D-174A-9C85-9AD4D25D4ECC}" type="slidenum">
              <a:rPr lang="fr-FR" smtClean="0"/>
              <a:t>‹N°›</a:t>
            </a:fld>
            <a:endParaRPr lang="fr-FR"/>
          </a:p>
        </p:txBody>
      </p:sp>
    </p:spTree>
    <p:extLst>
      <p:ext uri="{BB962C8B-B14F-4D97-AF65-F5344CB8AC3E}">
        <p14:creationId xmlns:p14="http://schemas.microsoft.com/office/powerpoint/2010/main" val="3880186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FB38079-A4FC-CA20-1FD8-8C8BEB097D0D}"/>
              </a:ext>
            </a:extLst>
          </p:cNvPr>
          <p:cNvSpPr>
            <a:spLocks noGrp="1"/>
          </p:cNvSpPr>
          <p:nvPr>
            <p:ph type="dt" sz="half" idx="10"/>
          </p:nvPr>
        </p:nvSpPr>
        <p:spPr/>
        <p:txBody>
          <a:bodyPr/>
          <a:lstStyle/>
          <a:p>
            <a:fld id="{99971C1F-10A9-5040-8B6D-69AC5DC13393}" type="datetimeFigureOut">
              <a:rPr lang="fr-FR" smtClean="0"/>
              <a:t>21/08/2025</a:t>
            </a:fld>
            <a:endParaRPr lang="fr-FR"/>
          </a:p>
        </p:txBody>
      </p:sp>
      <p:sp>
        <p:nvSpPr>
          <p:cNvPr id="3" name="Espace réservé du pied de page 2">
            <a:extLst>
              <a:ext uri="{FF2B5EF4-FFF2-40B4-BE49-F238E27FC236}">
                <a16:creationId xmlns:a16="http://schemas.microsoft.com/office/drawing/2014/main" id="{6505143C-B46C-0FC5-2D36-30935FFCF75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2638709-A56E-D0F2-BB03-4B4EE980F0A3}"/>
              </a:ext>
            </a:extLst>
          </p:cNvPr>
          <p:cNvSpPr>
            <a:spLocks noGrp="1"/>
          </p:cNvSpPr>
          <p:nvPr>
            <p:ph type="sldNum" sz="quarter" idx="12"/>
          </p:nvPr>
        </p:nvSpPr>
        <p:spPr/>
        <p:txBody>
          <a:bodyPr/>
          <a:lstStyle/>
          <a:p>
            <a:fld id="{B3897ED4-458D-174A-9C85-9AD4D25D4ECC}" type="slidenum">
              <a:rPr lang="fr-FR" smtClean="0"/>
              <a:t>‹N°›</a:t>
            </a:fld>
            <a:endParaRPr lang="fr-FR"/>
          </a:p>
        </p:txBody>
      </p:sp>
    </p:spTree>
    <p:extLst>
      <p:ext uri="{BB962C8B-B14F-4D97-AF65-F5344CB8AC3E}">
        <p14:creationId xmlns:p14="http://schemas.microsoft.com/office/powerpoint/2010/main" val="3365162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4BFBAD-AB04-5D8B-DD63-1072E20F352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9C74D7C-FFC7-3CC5-3728-B3AC16F992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184F32F-1A75-7FE3-FC32-13C271A8D6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4E9751-1F2E-A0D2-54DD-781829AD6F81}"/>
              </a:ext>
            </a:extLst>
          </p:cNvPr>
          <p:cNvSpPr>
            <a:spLocks noGrp="1"/>
          </p:cNvSpPr>
          <p:nvPr>
            <p:ph type="dt" sz="half" idx="10"/>
          </p:nvPr>
        </p:nvSpPr>
        <p:spPr/>
        <p:txBody>
          <a:bodyPr/>
          <a:lstStyle/>
          <a:p>
            <a:fld id="{99971C1F-10A9-5040-8B6D-69AC5DC13393}" type="datetimeFigureOut">
              <a:rPr lang="fr-FR" smtClean="0"/>
              <a:t>21/08/2025</a:t>
            </a:fld>
            <a:endParaRPr lang="fr-FR"/>
          </a:p>
        </p:txBody>
      </p:sp>
      <p:sp>
        <p:nvSpPr>
          <p:cNvPr id="6" name="Espace réservé du pied de page 5">
            <a:extLst>
              <a:ext uri="{FF2B5EF4-FFF2-40B4-BE49-F238E27FC236}">
                <a16:creationId xmlns:a16="http://schemas.microsoft.com/office/drawing/2014/main" id="{0102FE6B-9BDB-A2C3-EB14-E8D0E02C451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56D8466-CF1A-03A1-C274-DF5EDC3BED7F}"/>
              </a:ext>
            </a:extLst>
          </p:cNvPr>
          <p:cNvSpPr>
            <a:spLocks noGrp="1"/>
          </p:cNvSpPr>
          <p:nvPr>
            <p:ph type="sldNum" sz="quarter" idx="12"/>
          </p:nvPr>
        </p:nvSpPr>
        <p:spPr/>
        <p:txBody>
          <a:bodyPr/>
          <a:lstStyle/>
          <a:p>
            <a:fld id="{B3897ED4-458D-174A-9C85-9AD4D25D4ECC}" type="slidenum">
              <a:rPr lang="fr-FR" smtClean="0"/>
              <a:t>‹N°›</a:t>
            </a:fld>
            <a:endParaRPr lang="fr-FR"/>
          </a:p>
        </p:txBody>
      </p:sp>
    </p:spTree>
    <p:extLst>
      <p:ext uri="{BB962C8B-B14F-4D97-AF65-F5344CB8AC3E}">
        <p14:creationId xmlns:p14="http://schemas.microsoft.com/office/powerpoint/2010/main" val="4238964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FCFADF-2C51-3A77-4FB0-DD1E9615B2D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C948734-453E-3162-407E-2FE89AC15E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1E35C9C-EC0E-458A-6384-D2E1957E63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F1AB5DD-CEB1-E51B-91CD-B7D98A4BD959}"/>
              </a:ext>
            </a:extLst>
          </p:cNvPr>
          <p:cNvSpPr>
            <a:spLocks noGrp="1"/>
          </p:cNvSpPr>
          <p:nvPr>
            <p:ph type="dt" sz="half" idx="10"/>
          </p:nvPr>
        </p:nvSpPr>
        <p:spPr/>
        <p:txBody>
          <a:bodyPr/>
          <a:lstStyle/>
          <a:p>
            <a:fld id="{99971C1F-10A9-5040-8B6D-69AC5DC13393}" type="datetimeFigureOut">
              <a:rPr lang="fr-FR" smtClean="0"/>
              <a:t>21/08/2025</a:t>
            </a:fld>
            <a:endParaRPr lang="fr-FR"/>
          </a:p>
        </p:txBody>
      </p:sp>
      <p:sp>
        <p:nvSpPr>
          <p:cNvPr id="6" name="Espace réservé du pied de page 5">
            <a:extLst>
              <a:ext uri="{FF2B5EF4-FFF2-40B4-BE49-F238E27FC236}">
                <a16:creationId xmlns:a16="http://schemas.microsoft.com/office/drawing/2014/main" id="{10D68B76-1129-84A1-2D69-44260587B88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78A64DC-12A9-7466-2DBC-D89ECA9F09E6}"/>
              </a:ext>
            </a:extLst>
          </p:cNvPr>
          <p:cNvSpPr>
            <a:spLocks noGrp="1"/>
          </p:cNvSpPr>
          <p:nvPr>
            <p:ph type="sldNum" sz="quarter" idx="12"/>
          </p:nvPr>
        </p:nvSpPr>
        <p:spPr/>
        <p:txBody>
          <a:bodyPr/>
          <a:lstStyle/>
          <a:p>
            <a:fld id="{B3897ED4-458D-174A-9C85-9AD4D25D4ECC}" type="slidenum">
              <a:rPr lang="fr-FR" smtClean="0"/>
              <a:t>‹N°›</a:t>
            </a:fld>
            <a:endParaRPr lang="fr-FR"/>
          </a:p>
        </p:txBody>
      </p:sp>
    </p:spTree>
    <p:extLst>
      <p:ext uri="{BB962C8B-B14F-4D97-AF65-F5344CB8AC3E}">
        <p14:creationId xmlns:p14="http://schemas.microsoft.com/office/powerpoint/2010/main" val="3510049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6E429F-5169-404A-356E-A897BB2EEB6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6F9B93E-1995-99C0-C4B3-3866ACC0B8A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B2158B0-1A4A-6F14-2E4E-2C46FB0495CF}"/>
              </a:ext>
            </a:extLst>
          </p:cNvPr>
          <p:cNvSpPr>
            <a:spLocks noGrp="1"/>
          </p:cNvSpPr>
          <p:nvPr>
            <p:ph type="dt" sz="half" idx="10"/>
          </p:nvPr>
        </p:nvSpPr>
        <p:spPr/>
        <p:txBody>
          <a:bodyPr/>
          <a:lstStyle/>
          <a:p>
            <a:fld id="{99971C1F-10A9-5040-8B6D-69AC5DC13393}"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B44A45E7-9C06-9852-EFD8-CE0A437174E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2FDDDEA-BF68-591E-D9AC-A21376B4106C}"/>
              </a:ext>
            </a:extLst>
          </p:cNvPr>
          <p:cNvSpPr>
            <a:spLocks noGrp="1"/>
          </p:cNvSpPr>
          <p:nvPr>
            <p:ph type="sldNum" sz="quarter" idx="12"/>
          </p:nvPr>
        </p:nvSpPr>
        <p:spPr/>
        <p:txBody>
          <a:bodyPr/>
          <a:lstStyle/>
          <a:p>
            <a:fld id="{B3897ED4-458D-174A-9C85-9AD4D25D4ECC}" type="slidenum">
              <a:rPr lang="fr-FR" smtClean="0"/>
              <a:t>‹N°›</a:t>
            </a:fld>
            <a:endParaRPr lang="fr-FR"/>
          </a:p>
        </p:txBody>
      </p:sp>
    </p:spTree>
    <p:extLst>
      <p:ext uri="{BB962C8B-B14F-4D97-AF65-F5344CB8AC3E}">
        <p14:creationId xmlns:p14="http://schemas.microsoft.com/office/powerpoint/2010/main" val="131508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7CE9CFC-3259-A2BD-967C-CCFD95347C9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8FB6F1C-7003-372A-0D8E-864FDB57816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D8EAAF4-C83C-0383-8BFB-3A8524834538}"/>
              </a:ext>
            </a:extLst>
          </p:cNvPr>
          <p:cNvSpPr>
            <a:spLocks noGrp="1"/>
          </p:cNvSpPr>
          <p:nvPr>
            <p:ph type="dt" sz="half" idx="10"/>
          </p:nvPr>
        </p:nvSpPr>
        <p:spPr/>
        <p:txBody>
          <a:bodyPr/>
          <a:lstStyle/>
          <a:p>
            <a:fld id="{99971C1F-10A9-5040-8B6D-69AC5DC13393}"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8F3436E8-9D7A-7256-F78C-E59D2ACC946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8015105-14CD-FFC2-9793-85C83397B743}"/>
              </a:ext>
            </a:extLst>
          </p:cNvPr>
          <p:cNvSpPr>
            <a:spLocks noGrp="1"/>
          </p:cNvSpPr>
          <p:nvPr>
            <p:ph type="sldNum" sz="quarter" idx="12"/>
          </p:nvPr>
        </p:nvSpPr>
        <p:spPr/>
        <p:txBody>
          <a:bodyPr/>
          <a:lstStyle/>
          <a:p>
            <a:fld id="{B3897ED4-458D-174A-9C85-9AD4D25D4ECC}" type="slidenum">
              <a:rPr lang="fr-FR" smtClean="0"/>
              <a:t>‹N°›</a:t>
            </a:fld>
            <a:endParaRPr lang="fr-FR"/>
          </a:p>
        </p:txBody>
      </p:sp>
    </p:spTree>
    <p:extLst>
      <p:ext uri="{BB962C8B-B14F-4D97-AF65-F5344CB8AC3E}">
        <p14:creationId xmlns:p14="http://schemas.microsoft.com/office/powerpoint/2010/main" val="2457158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C582068-72A4-0E0D-4022-4B6509E453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4DF9C38-5D56-3AD2-A02A-5C0CFFF310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69BCB2F-7C0D-C421-F9C9-ABF3A11AED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971C1F-10A9-5040-8B6D-69AC5DC13393}"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645D9F72-2298-30DE-FCCA-C0C4CC98E7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6A25F29-5FFD-264B-AFC3-BAAF2539F4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897ED4-458D-174A-9C85-9AD4D25D4ECC}" type="slidenum">
              <a:rPr lang="fr-FR" smtClean="0"/>
              <a:t>‹N°›</a:t>
            </a:fld>
            <a:endParaRPr lang="fr-FR"/>
          </a:p>
        </p:txBody>
      </p:sp>
    </p:spTree>
    <p:extLst>
      <p:ext uri="{BB962C8B-B14F-4D97-AF65-F5344CB8AC3E}">
        <p14:creationId xmlns:p14="http://schemas.microsoft.com/office/powerpoint/2010/main" val="24927662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032567-B2AB-9C82-047F-8E52D17C874C}"/>
              </a:ext>
            </a:extLst>
          </p:cNvPr>
          <p:cNvSpPr>
            <a:spLocks noGrp="1"/>
          </p:cNvSpPr>
          <p:nvPr>
            <p:ph type="ctrTitle"/>
          </p:nvPr>
        </p:nvSpPr>
        <p:spPr>
          <a:xfrm>
            <a:off x="1524000" y="1122362"/>
            <a:ext cx="9144000" cy="3281195"/>
          </a:xfrm>
        </p:spPr>
        <p:txBody>
          <a:bodyPr/>
          <a:lstStyle/>
          <a:p>
            <a:r>
              <a:rPr lang="fr-FR" dirty="0"/>
              <a:t>Des déterminants </a:t>
            </a:r>
            <a:br>
              <a:rPr lang="fr-FR" dirty="0"/>
            </a:br>
            <a:r>
              <a:rPr lang="fr-FR" dirty="0"/>
              <a:t>qui ne signalent rien</a:t>
            </a:r>
          </a:p>
        </p:txBody>
      </p:sp>
      <p:sp>
        <p:nvSpPr>
          <p:cNvPr id="3" name="Sous-titre 2">
            <a:extLst>
              <a:ext uri="{FF2B5EF4-FFF2-40B4-BE49-F238E27FC236}">
                <a16:creationId xmlns:a16="http://schemas.microsoft.com/office/drawing/2014/main" id="{592734A9-E35C-8EF0-2971-D7ABAD2C2078}"/>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338640" y="996315"/>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1310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AD2D01-9CF7-753A-D4AA-64A795629887}"/>
              </a:ext>
            </a:extLst>
          </p:cNvPr>
          <p:cNvSpPr>
            <a:spLocks noGrp="1"/>
          </p:cNvSpPr>
          <p:nvPr>
            <p:ph type="title"/>
          </p:nvPr>
        </p:nvSpPr>
        <p:spPr/>
        <p:txBody>
          <a:bodyPr/>
          <a:lstStyle/>
          <a:p>
            <a:endParaRPr lang="fr-F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372100" y="1285142"/>
            <a:ext cx="1447800" cy="4287715"/>
          </a:xfrm>
          <a:prstGeom prst="rect">
            <a:avLst/>
          </a:prstGeom>
        </p:spPr>
      </p:pic>
    </p:spTree>
    <p:extLst>
      <p:ext uri="{BB962C8B-B14F-4D97-AF65-F5344CB8AC3E}">
        <p14:creationId xmlns:p14="http://schemas.microsoft.com/office/powerpoint/2010/main" val="125709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78F044-E49B-E20E-A1CE-0A659BE6FB9A}"/>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140777" y="2168389"/>
            <a:ext cx="2453986" cy="3090205"/>
          </a:xfrm>
          <a:prstGeom prst="rect">
            <a:avLst/>
          </a:prstGeom>
        </p:spPr>
      </p:pic>
    </p:spTree>
    <p:extLst>
      <p:ext uri="{BB962C8B-B14F-4D97-AF65-F5344CB8AC3E}">
        <p14:creationId xmlns:p14="http://schemas.microsoft.com/office/powerpoint/2010/main" val="2128322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FCAF0-EA78-59D1-C300-659ED8D248C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2CB9E72-A0F1-71E8-2066-DDE807DB4BC6}"/>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39EB7C3D-A2E1-F865-42CE-C8AD73FBEB99}"/>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140777" y="2168389"/>
            <a:ext cx="2453986" cy="3090205"/>
          </a:xfrm>
          <a:prstGeom prst="rect">
            <a:avLst/>
          </a:prstGeom>
        </p:spPr>
      </p:pic>
    </p:spTree>
    <p:extLst>
      <p:ext uri="{BB962C8B-B14F-4D97-AF65-F5344CB8AC3E}">
        <p14:creationId xmlns:p14="http://schemas.microsoft.com/office/powerpoint/2010/main" val="3666666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3EC2CA-42C5-2F6A-F319-662318AC163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2DACB68-47CB-3049-46EC-CD093533411F}"/>
              </a:ext>
            </a:extLst>
          </p:cNvPr>
          <p:cNvSpPr>
            <a:spLocks noGrp="1"/>
          </p:cNvSpPr>
          <p:nvPr>
            <p:ph idx="1"/>
          </p:nvPr>
        </p:nvSpPr>
        <p:spPr/>
        <p:txBody>
          <a:bodyPr/>
          <a:lstStyle/>
          <a:p>
            <a:pPr marL="167640" indent="0" algn="just">
              <a:spcAft>
                <a:spcPts val="0"/>
              </a:spcAft>
              <a:buNone/>
            </a:pP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167640" indent="0" algn="just">
              <a:spcAft>
                <a:spcPts val="0"/>
              </a:spcAft>
              <a:buNone/>
            </a:pPr>
            <a:r>
              <a:rPr lang="fr-FR" dirty="0">
                <a:latin typeface="Times New Roman" panose="02020603050405020304" pitchFamily="18" charset="0"/>
                <a:ea typeface="Calibri" panose="020F0502020204030204" pitchFamily="34" charset="0"/>
                <a:cs typeface="Times New Roman" panose="02020603050405020304" pitchFamily="18" charset="0"/>
              </a:rPr>
              <a:t>	Alice imagine.</a:t>
            </a:r>
          </a:p>
          <a:p>
            <a:pPr marL="167640" indent="0" algn="just">
              <a:spcAft>
                <a:spcPts val="0"/>
              </a:spcAf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Il y aurait d’appétissants gâteaux, de belles oranges, des bocaux 	rouges, beaucoup de bonbons.</a:t>
            </a:r>
          </a:p>
          <a:p>
            <a:pPr marL="167640" indent="0" algn="just">
              <a:spcAft>
                <a:spcPts val="0"/>
              </a:spcAft>
              <a:buNone/>
            </a:pPr>
            <a:r>
              <a:rPr lang="fr-FR" dirty="0">
                <a:latin typeface="Times New Roman" panose="02020603050405020304" pitchFamily="18" charset="0"/>
                <a:ea typeface="Calibri" panose="020F0502020204030204" pitchFamily="34" charset="0"/>
                <a:cs typeface="Times New Roman" panose="02020603050405020304" pitchFamily="18" charset="0"/>
              </a:rPr>
              <a:t>	Alice imagine aussi de belles tartelettes.</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575954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D76AA-2BFC-D43B-80E6-95D58BF079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0A1A833-D630-16F7-A8DA-A4DE1C54934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42F81EE-EAB3-3666-FABB-F23F531DEEAF}"/>
              </a:ext>
            </a:extLst>
          </p:cNvPr>
          <p:cNvSpPr>
            <a:spLocks noGrp="1"/>
          </p:cNvSpPr>
          <p:nvPr>
            <p:ph idx="1"/>
          </p:nvPr>
        </p:nvSpPr>
        <p:spPr/>
        <p:txBody>
          <a:bodyPr/>
          <a:lstStyle/>
          <a:p>
            <a:pPr marL="167640" indent="0" algn="just">
              <a:spcAft>
                <a:spcPts val="0"/>
              </a:spcAft>
              <a:buNone/>
            </a:pP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167640" indent="0" algn="just">
              <a:spcAft>
                <a:spcPts val="0"/>
              </a:spcAft>
              <a:buNone/>
            </a:pPr>
            <a:r>
              <a:rPr lang="fr-FR" dirty="0">
                <a:latin typeface="Times New Roman" panose="02020603050405020304" pitchFamily="18" charset="0"/>
                <a:ea typeface="Calibri" panose="020F0502020204030204" pitchFamily="34" charset="0"/>
                <a:cs typeface="Times New Roman" panose="02020603050405020304" pitchFamily="18" charset="0"/>
              </a:rPr>
              <a:t>	Alice imagine.</a:t>
            </a:r>
          </a:p>
          <a:p>
            <a:pPr marL="167640" indent="0" algn="just">
              <a:spcAft>
                <a:spcPts val="0"/>
              </a:spcAf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Il y aurait </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a:t>
            </a:r>
            <a:r>
              <a:rPr lang="fr-FR" dirty="0">
                <a:effectLst/>
                <a:latin typeface="Times New Roman" panose="02020603050405020304" pitchFamily="18" charset="0"/>
                <a:ea typeface="Calibri" panose="020F0502020204030204" pitchFamily="34" charset="0"/>
                <a:cs typeface="Times New Roman" panose="02020603050405020304" pitchFamily="18" charset="0"/>
              </a:rPr>
              <a:t>appétissant</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t>
            </a:r>
            <a:r>
              <a:rPr lang="fr-FR" dirty="0">
                <a:effectLst/>
                <a:latin typeface="Times New Roman" panose="02020603050405020304" pitchFamily="18" charset="0"/>
                <a:ea typeface="Calibri" panose="020F0502020204030204" pitchFamily="34" charset="0"/>
                <a:cs typeface="Times New Roman" panose="02020603050405020304" pitchFamily="18" charset="0"/>
              </a:rPr>
              <a:t> gâteau</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x</a:t>
            </a: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dirty="0">
                <a:effectLst/>
                <a:latin typeface="Times New Roman" panose="02020603050405020304" pitchFamily="18" charset="0"/>
                <a:ea typeface="Calibri" panose="020F0502020204030204" pitchFamily="34" charset="0"/>
                <a:cs typeface="Times New Roman" panose="02020603050405020304" pitchFamily="18" charset="0"/>
              </a:rPr>
              <a:t> belle</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t>
            </a:r>
            <a:r>
              <a:rPr lang="fr-FR" dirty="0">
                <a:effectLst/>
                <a:latin typeface="Times New Roman" panose="02020603050405020304" pitchFamily="18" charset="0"/>
                <a:ea typeface="Calibri" panose="020F0502020204030204" pitchFamily="34" charset="0"/>
                <a:cs typeface="Times New Roman" panose="02020603050405020304" pitchFamily="18" charset="0"/>
              </a:rPr>
              <a:t> orange</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t>
            </a: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des</a:t>
            </a:r>
            <a:r>
              <a:rPr lang="fr-FR" dirty="0">
                <a:effectLst/>
                <a:latin typeface="Times New Roman" panose="02020603050405020304" pitchFamily="18" charset="0"/>
                <a:ea typeface="Calibri" panose="020F0502020204030204" pitchFamily="34" charset="0"/>
                <a:cs typeface="Times New Roman" panose="02020603050405020304" pitchFamily="18" charset="0"/>
              </a:rPr>
              <a:t> bocaux 	rouge</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t>
            </a: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beaucoup de </a:t>
            </a:r>
            <a:r>
              <a:rPr lang="fr-FR" dirty="0">
                <a:effectLst/>
                <a:latin typeface="Times New Roman" panose="02020603050405020304" pitchFamily="18" charset="0"/>
                <a:ea typeface="Calibri" panose="020F0502020204030204" pitchFamily="34" charset="0"/>
                <a:cs typeface="Times New Roman" panose="02020603050405020304" pitchFamily="18" charset="0"/>
              </a:rPr>
              <a:t>bonbon</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t>
            </a:r>
            <a:r>
              <a:rPr lang="fr-FR" dirty="0">
                <a:effectLst/>
                <a:latin typeface="Times New Roman" panose="02020603050405020304" pitchFamily="18" charset="0"/>
                <a:ea typeface="Calibri" panose="020F0502020204030204" pitchFamily="34" charset="0"/>
                <a:cs typeface="Times New Roman" panose="02020603050405020304" pitchFamily="18" charset="0"/>
              </a:rPr>
              <a:t>.</a:t>
            </a:r>
          </a:p>
          <a:p>
            <a:pPr marL="167640" indent="0" algn="just">
              <a:spcAft>
                <a:spcPts val="0"/>
              </a:spcAft>
              <a:buNone/>
            </a:pPr>
            <a:r>
              <a:rPr lang="fr-FR" dirty="0">
                <a:latin typeface="Times New Roman" panose="02020603050405020304" pitchFamily="18" charset="0"/>
                <a:ea typeface="Calibri" panose="020F0502020204030204" pitchFamily="34" charset="0"/>
                <a:cs typeface="Times New Roman" panose="02020603050405020304" pitchFamily="18" charset="0"/>
              </a:rPr>
              <a:t>	Alice imagine aussi </a:t>
            </a:r>
            <a:r>
              <a:rPr lang="fr-FR"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de</a:t>
            </a:r>
            <a:r>
              <a:rPr lang="fr-FR" dirty="0">
                <a:latin typeface="Times New Roman" panose="02020603050405020304" pitchFamily="18" charset="0"/>
                <a:ea typeface="Calibri" panose="020F0502020204030204" pitchFamily="34" charset="0"/>
                <a:cs typeface="Times New Roman" panose="02020603050405020304" pitchFamily="18" charset="0"/>
              </a:rPr>
              <a:t> belle</a:t>
            </a:r>
            <a:r>
              <a:rPr lang="fr-FR"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s</a:t>
            </a:r>
            <a:r>
              <a:rPr lang="fr-FR" dirty="0">
                <a:latin typeface="Times New Roman" panose="02020603050405020304" pitchFamily="18" charset="0"/>
                <a:ea typeface="Calibri" panose="020F0502020204030204" pitchFamily="34" charset="0"/>
                <a:cs typeface="Times New Roman" panose="02020603050405020304" pitchFamily="18" charset="0"/>
              </a:rPr>
              <a:t> tartelette</a:t>
            </a:r>
            <a:r>
              <a:rPr lang="fr-FR"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s</a:t>
            </a:r>
            <a:r>
              <a:rPr lang="fr-FR" dirty="0">
                <a:latin typeface="Times New Roman" panose="02020603050405020304" pitchFamily="18" charset="0"/>
                <a:ea typeface="Calibri" panose="020F0502020204030204" pitchFamily="34" charset="0"/>
                <a:cs typeface="Times New Roman" panose="02020603050405020304" pitchFamily="18" charset="0"/>
              </a:rPr>
              <a:t>.</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374931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4E93D8-EC8C-8D9F-900F-72B7AE42A75D}"/>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796146" y="1690688"/>
            <a:ext cx="3089481" cy="3890457"/>
          </a:xfrm>
          <a:prstGeom prst="rect">
            <a:avLst/>
          </a:prstGeom>
        </p:spPr>
      </p:pic>
    </p:spTree>
    <p:extLst>
      <p:ext uri="{BB962C8B-B14F-4D97-AF65-F5344CB8AC3E}">
        <p14:creationId xmlns:p14="http://schemas.microsoft.com/office/powerpoint/2010/main" val="3954551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99A419-B8C4-E07C-14D8-E2C69A66AA23}"/>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808267" y="1690688"/>
            <a:ext cx="3119005" cy="3927636"/>
          </a:xfrm>
          <a:prstGeom prst="rect">
            <a:avLst/>
          </a:prstGeom>
        </p:spPr>
      </p:pic>
    </p:spTree>
    <p:extLst>
      <p:ext uri="{BB962C8B-B14F-4D97-AF65-F5344CB8AC3E}">
        <p14:creationId xmlns:p14="http://schemas.microsoft.com/office/powerpoint/2010/main" val="475524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041D40-B8CA-9F7A-B8E3-98C769BBABE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8A24995-1B0A-A776-DE29-C0F0A34E97F8}"/>
              </a:ext>
            </a:extLst>
          </p:cNvPr>
          <p:cNvSpPr>
            <a:spLocks noGrp="1"/>
          </p:cNvSpPr>
          <p:nvPr>
            <p:ph idx="1"/>
          </p:nvPr>
        </p:nvSpPr>
        <p:spPr/>
        <p:txBody>
          <a:bodyPr/>
          <a:lstStyle/>
          <a:p>
            <a:pPr marL="220980" indent="0" algn="just">
              <a:buNone/>
            </a:pP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 Que fais-tu ? demanda la bibliothécaire. </a:t>
            </a:r>
            <a:endParaRPr lang="fr-FR"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220980" indent="0" algn="just">
              <a:buNone/>
            </a:pP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 Je cherche </a:t>
            </a:r>
            <a:r>
              <a:rPr lang="fr-FR" sz="2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des</a:t>
            </a: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livre</a:t>
            </a:r>
            <a:r>
              <a:rPr lang="fr-FR" sz="2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s</a:t>
            </a: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répondit Selma. </a:t>
            </a:r>
            <a:endParaRPr lang="fr-FR"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220980" indent="0" algn="just">
              <a:buNone/>
            </a:pP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 Quel</a:t>
            </a:r>
            <a:r>
              <a:rPr lang="fr-FR" sz="2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s</a:t>
            </a: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livre</a:t>
            </a:r>
            <a:r>
              <a:rPr lang="fr-FR" sz="2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s</a:t>
            </a: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fr-FR"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220980" indent="0" algn="just">
              <a:buNone/>
            </a:pP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Ceux</a:t>
            </a: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qui racont</a:t>
            </a:r>
            <a:r>
              <a:rPr lang="fr-FR" sz="2800"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ent</a:t>
            </a: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des aventures. </a:t>
            </a:r>
          </a:p>
          <a:p>
            <a:pPr marL="0" indent="0">
              <a:buNone/>
            </a:pPr>
            <a:endParaRPr lang="fr-FR" dirty="0"/>
          </a:p>
        </p:txBody>
      </p:sp>
    </p:spTree>
    <p:extLst>
      <p:ext uri="{BB962C8B-B14F-4D97-AF65-F5344CB8AC3E}">
        <p14:creationId xmlns:p14="http://schemas.microsoft.com/office/powerpoint/2010/main" val="3604176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52C55-D82E-6732-4E2E-FF320AF8C9A8}"/>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73144" y="1585474"/>
            <a:ext cx="2845711" cy="3687052"/>
          </a:xfrm>
          <a:prstGeom prst="rect">
            <a:avLst/>
          </a:prstGeom>
        </p:spPr>
      </p:pic>
    </p:spTree>
    <p:extLst>
      <p:ext uri="{BB962C8B-B14F-4D97-AF65-F5344CB8AC3E}">
        <p14:creationId xmlns:p14="http://schemas.microsoft.com/office/powerpoint/2010/main" val="3411586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93F663-F2F1-EBB3-7199-972D5F73F01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D55275F-24A5-ABDE-D837-9B8DA8C89841}"/>
              </a:ext>
            </a:extLst>
          </p:cNvPr>
          <p:cNvSpPr>
            <a:spLocks noGrp="1"/>
          </p:cNvSpPr>
          <p:nvPr>
            <p:ph idx="1"/>
          </p:nvPr>
        </p:nvSpPr>
        <p:spPr>
          <a:xfrm>
            <a:off x="838200" y="1077485"/>
            <a:ext cx="10515600" cy="4351338"/>
          </a:xfrm>
          <a:ln>
            <a:solidFill>
              <a:srgbClr val="00B050"/>
            </a:solidFill>
          </a:ln>
        </p:spPr>
        <p:txBody>
          <a:bodyPr/>
          <a:lstStyle/>
          <a:p>
            <a:pPr marL="0" indent="0" algn="just">
              <a:buNone/>
            </a:pPr>
            <a:endParaRPr lang="fr-FR"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b="1" dirty="0">
                <a:effectLst/>
                <a:latin typeface="Times New Roman" panose="02020603050405020304" pitchFamily="18" charset="0"/>
                <a:ea typeface="Calibri" panose="020F0502020204030204" pitchFamily="34" charset="0"/>
                <a:cs typeface="Times New Roman" panose="02020603050405020304" pitchFamily="18" charset="0"/>
              </a:rPr>
              <a:t>Marquer le pluriel</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De belle</a:t>
            </a:r>
            <a:r>
              <a:rPr lang="fr-FR"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t>
            </a:r>
            <a:r>
              <a:rPr lang="fr-FR" dirty="0">
                <a:effectLst/>
                <a:latin typeface="Times New Roman" panose="02020603050405020304" pitchFamily="18" charset="0"/>
                <a:ea typeface="Calibri" panose="020F0502020204030204" pitchFamily="34" charset="0"/>
                <a:cs typeface="Times New Roman" panose="02020603050405020304" pitchFamily="18" charset="0"/>
              </a:rPr>
              <a:t> orange </a:t>
            </a:r>
            <a:r>
              <a:rPr lang="fr-FR"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t>
            </a: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trois indices à l’écrit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deux indices à l’oral : choix du déterminant + liaison</a:t>
            </a: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Quel </a:t>
            </a:r>
            <a:r>
              <a:rPr lang="fr-FR"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t>
            </a:r>
            <a:r>
              <a:rPr lang="fr-FR" dirty="0">
                <a:effectLst/>
                <a:latin typeface="Times New Roman" panose="02020603050405020304" pitchFamily="18" charset="0"/>
                <a:ea typeface="Calibri" panose="020F0502020204030204" pitchFamily="34" charset="0"/>
                <a:cs typeface="Times New Roman" panose="02020603050405020304" pitchFamily="18" charset="0"/>
              </a:rPr>
              <a:t>  livre </a:t>
            </a:r>
            <a:r>
              <a:rPr lang="fr-FR"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t>
            </a:r>
            <a:r>
              <a:rPr lang="fr-FR" dirty="0">
                <a:effectLst/>
                <a:latin typeface="Times New Roman" panose="02020603050405020304" pitchFamily="18" charset="0"/>
                <a:ea typeface="Calibri" panose="020F0502020204030204" pitchFamily="34" charset="0"/>
                <a:cs typeface="Times New Roman" panose="02020603050405020304" pitchFamily="18" charset="0"/>
              </a:rPr>
              <a:t> ? :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deux indices à l’écrit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aucun indice à l’oral</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4" name="Cadre 3">
            <a:extLst>
              <a:ext uri="{FF2B5EF4-FFF2-40B4-BE49-F238E27FC236}">
                <a16:creationId xmlns:a16="http://schemas.microsoft.com/office/drawing/2014/main" id="{E5EA105B-F3DB-24AC-8104-E595824438F6}"/>
              </a:ext>
            </a:extLst>
          </p:cNvPr>
          <p:cNvSpPr/>
          <p:nvPr/>
        </p:nvSpPr>
        <p:spPr>
          <a:xfrm>
            <a:off x="4273060" y="2697590"/>
            <a:ext cx="228601" cy="325315"/>
          </a:xfrm>
          <a:prstGeom prst="fram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 name="Cadre 4">
            <a:extLst>
              <a:ext uri="{FF2B5EF4-FFF2-40B4-BE49-F238E27FC236}">
                <a16:creationId xmlns:a16="http://schemas.microsoft.com/office/drawing/2014/main" id="{4AC584B9-7F15-E6C1-9C1D-45E148B4CA51}"/>
              </a:ext>
            </a:extLst>
          </p:cNvPr>
          <p:cNvSpPr/>
          <p:nvPr/>
        </p:nvSpPr>
        <p:spPr>
          <a:xfrm>
            <a:off x="3591845" y="4152901"/>
            <a:ext cx="252045" cy="404446"/>
          </a:xfrm>
          <a:prstGeom prst="frame">
            <a:avLst/>
          </a:prstGeom>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Cadre 5">
            <a:extLst>
              <a:ext uri="{FF2B5EF4-FFF2-40B4-BE49-F238E27FC236}">
                <a16:creationId xmlns:a16="http://schemas.microsoft.com/office/drawing/2014/main" id="{5A68CA52-E774-CF94-6573-BFF2FD506E31}"/>
              </a:ext>
            </a:extLst>
          </p:cNvPr>
          <p:cNvSpPr/>
          <p:nvPr/>
        </p:nvSpPr>
        <p:spPr>
          <a:xfrm>
            <a:off x="2541614" y="4152901"/>
            <a:ext cx="252045" cy="404446"/>
          </a:xfrm>
          <a:prstGeom prst="frame">
            <a:avLst/>
          </a:prstGeom>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3183089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4B7FFA-3E99-D40E-8BEF-1B327A4E3A2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36362B5-10EE-D242-286E-9FE2C1C3CA79}"/>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err="1">
                <a:solidFill>
                  <a:schemeClr val="accent2"/>
                </a:solidFill>
              </a:rPr>
              <a:t>As-tu</a:t>
            </a:r>
            <a:r>
              <a:rPr lang="fr-FR" sz="3200" b="1" dirty="0">
                <a:solidFill>
                  <a:schemeClr val="accent2"/>
                </a:solidFill>
              </a:rPr>
              <a:t> bien compris ?</a:t>
            </a:r>
          </a:p>
        </p:txBody>
      </p:sp>
    </p:spTree>
    <p:extLst>
      <p:ext uri="{BB962C8B-B14F-4D97-AF65-F5344CB8AC3E}">
        <p14:creationId xmlns:p14="http://schemas.microsoft.com/office/powerpoint/2010/main" val="31535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CD7591-664D-B78D-8126-C67A3FA2E88B}"/>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7CFB3AB7-96B9-A27B-5923-78DB4F28D536}"/>
              </a:ext>
            </a:extLst>
          </p:cNvPr>
          <p:cNvPicPr>
            <a:picLocks noGrp="1" noChangeAspect="1"/>
          </p:cNvPicPr>
          <p:nvPr>
            <p:ph idx="1"/>
          </p:nvPr>
        </p:nvPicPr>
        <p:blipFill>
          <a:blip r:embed="rId3"/>
          <a:stretch>
            <a:fillRect/>
          </a:stretch>
        </p:blipFill>
        <p:spPr>
          <a:xfrm>
            <a:off x="940963" y="1179095"/>
            <a:ext cx="10224342" cy="4752599"/>
          </a:xfrm>
        </p:spPr>
      </p:pic>
    </p:spTree>
    <p:extLst>
      <p:ext uri="{BB962C8B-B14F-4D97-AF65-F5344CB8AC3E}">
        <p14:creationId xmlns:p14="http://schemas.microsoft.com/office/powerpoint/2010/main" val="4052896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41ECF3-4D16-D68F-01BA-3530AE15DD9F}"/>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1DBC0A5E-3FF3-7F6C-F6B5-DCFF3403366D}"/>
              </a:ext>
            </a:extLst>
          </p:cNvPr>
          <p:cNvPicPr>
            <a:picLocks noGrp="1" noChangeAspect="1"/>
          </p:cNvPicPr>
          <p:nvPr>
            <p:ph idx="1"/>
          </p:nvPr>
        </p:nvPicPr>
        <p:blipFill>
          <a:blip r:embed="rId3"/>
          <a:stretch>
            <a:fillRect/>
          </a:stretch>
        </p:blipFill>
        <p:spPr>
          <a:xfrm>
            <a:off x="940958" y="1179095"/>
            <a:ext cx="10404874" cy="4663699"/>
          </a:xfrm>
        </p:spPr>
      </p:pic>
    </p:spTree>
    <p:extLst>
      <p:ext uri="{BB962C8B-B14F-4D97-AF65-F5344CB8AC3E}">
        <p14:creationId xmlns:p14="http://schemas.microsoft.com/office/powerpoint/2010/main" val="1492789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E777C9-82A3-0583-A612-7EBD916525FF}"/>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CF6719BC-66D2-37F7-B31C-030AA9707A1A}"/>
              </a:ext>
            </a:extLst>
          </p:cNvPr>
          <p:cNvPicPr>
            <a:picLocks noGrp="1" noChangeAspect="1"/>
          </p:cNvPicPr>
          <p:nvPr>
            <p:ph idx="1"/>
          </p:nvPr>
        </p:nvPicPr>
        <p:blipFill>
          <a:blip r:embed="rId3"/>
          <a:stretch>
            <a:fillRect/>
          </a:stretch>
        </p:blipFill>
        <p:spPr>
          <a:xfrm>
            <a:off x="917801" y="1690688"/>
            <a:ext cx="10314021" cy="3752056"/>
          </a:xfrm>
        </p:spPr>
      </p:pic>
    </p:spTree>
    <p:extLst>
      <p:ext uri="{BB962C8B-B14F-4D97-AF65-F5344CB8AC3E}">
        <p14:creationId xmlns:p14="http://schemas.microsoft.com/office/powerpoint/2010/main" val="552560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535D40-72DF-F6BF-422C-5A6F1A2904DC}"/>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E9152CF3-6DBD-A3E6-F8AB-5045978C14C7}"/>
              </a:ext>
            </a:extLst>
          </p:cNvPr>
          <p:cNvPicPr>
            <a:picLocks noGrp="1" noChangeAspect="1"/>
          </p:cNvPicPr>
          <p:nvPr>
            <p:ph idx="1"/>
          </p:nvPr>
        </p:nvPicPr>
        <p:blipFill>
          <a:blip r:embed="rId3"/>
          <a:stretch>
            <a:fillRect/>
          </a:stretch>
        </p:blipFill>
        <p:spPr>
          <a:xfrm>
            <a:off x="838643" y="1900989"/>
            <a:ext cx="10668190" cy="3383005"/>
          </a:xfrm>
        </p:spPr>
      </p:pic>
    </p:spTree>
    <p:extLst>
      <p:ext uri="{BB962C8B-B14F-4D97-AF65-F5344CB8AC3E}">
        <p14:creationId xmlns:p14="http://schemas.microsoft.com/office/powerpoint/2010/main" val="1918325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F40B1A-2E42-84B9-9457-AB081010CD3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F166E08-6324-6DD8-08D5-8A8145EEB648}"/>
              </a:ext>
            </a:extLst>
          </p:cNvPr>
          <p:cNvSpPr>
            <a:spLocks noGrp="1"/>
          </p:cNvSpPr>
          <p:nvPr>
            <p:ph idx="1"/>
          </p:nvPr>
        </p:nvSpPr>
        <p:spPr>
          <a:xfrm>
            <a:off x="838200" y="1152939"/>
            <a:ext cx="10515600" cy="5024024"/>
          </a:xfrm>
        </p:spPr>
        <p:txBody>
          <a:bodyPr/>
          <a:lstStyle/>
          <a:p>
            <a:pPr marL="0" indent="0" algn="just">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Parmi ces déterminants, lesquels donnent un indice du nombre à l’oral, lesquels ne donnent pas d’indice du nombre à l’oral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graphicFrame>
        <p:nvGraphicFramePr>
          <p:cNvPr id="6" name="Tableau 5">
            <a:extLst>
              <a:ext uri="{FF2B5EF4-FFF2-40B4-BE49-F238E27FC236}">
                <a16:creationId xmlns:a16="http://schemas.microsoft.com/office/drawing/2014/main" id="{AE69312D-547D-C4D2-95CC-147BE89D8582}"/>
              </a:ext>
            </a:extLst>
          </p:cNvPr>
          <p:cNvGraphicFramePr>
            <a:graphicFrameLocks noGrp="1"/>
          </p:cNvGraphicFramePr>
          <p:nvPr>
            <p:extLst>
              <p:ext uri="{D42A27DB-BD31-4B8C-83A1-F6EECF244321}">
                <p14:modId xmlns:p14="http://schemas.microsoft.com/office/powerpoint/2010/main" val="2472456193"/>
              </p:ext>
            </p:extLst>
          </p:nvPr>
        </p:nvGraphicFramePr>
        <p:xfrm>
          <a:off x="838200" y="2325757"/>
          <a:ext cx="10532165" cy="3054385"/>
        </p:xfrm>
        <a:graphic>
          <a:graphicData uri="http://schemas.openxmlformats.org/drawingml/2006/table">
            <a:tbl>
              <a:tblPr firstRow="1" firstCol="1" bandRow="1">
                <a:tableStyleId>{5940675A-B579-460E-94D1-54222C63F5DA}</a:tableStyleId>
              </a:tblPr>
              <a:tblGrid>
                <a:gridCol w="6453607">
                  <a:extLst>
                    <a:ext uri="{9D8B030D-6E8A-4147-A177-3AD203B41FA5}">
                      <a16:colId xmlns:a16="http://schemas.microsoft.com/office/drawing/2014/main" val="3675246782"/>
                    </a:ext>
                  </a:extLst>
                </a:gridCol>
                <a:gridCol w="1792558">
                  <a:extLst>
                    <a:ext uri="{9D8B030D-6E8A-4147-A177-3AD203B41FA5}">
                      <a16:colId xmlns:a16="http://schemas.microsoft.com/office/drawing/2014/main" val="1502342155"/>
                    </a:ext>
                  </a:extLst>
                </a:gridCol>
                <a:gridCol w="2286000">
                  <a:extLst>
                    <a:ext uri="{9D8B030D-6E8A-4147-A177-3AD203B41FA5}">
                      <a16:colId xmlns:a16="http://schemas.microsoft.com/office/drawing/2014/main" val="1998328443"/>
                    </a:ext>
                  </a:extLst>
                </a:gridCol>
              </a:tblGrid>
              <a:tr h="795130">
                <a:tc>
                  <a:txBody>
                    <a:bodyPr/>
                    <a:lstStyle/>
                    <a:p>
                      <a:pPr algn="just"/>
                      <a:r>
                        <a:rPr lang="fr-FR" sz="2400" kern="100" dirty="0">
                          <a:effectLst/>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just"/>
                      <a:r>
                        <a:rPr lang="fr-FR" sz="2400" kern="100">
                          <a:effectLst/>
                        </a:rPr>
                        <a:t>donne un indice à l’oral</a:t>
                      </a:r>
                      <a:endParaRPr lang="fr-FR"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a:effectLst/>
                        </a:rPr>
                        <a:t>ne donne aucun indice à l’oral</a:t>
                      </a:r>
                      <a:endParaRPr lang="fr-FR"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475222"/>
                  </a:ext>
                </a:extLst>
              </a:tr>
              <a:tr h="321667">
                <a:tc>
                  <a:txBody>
                    <a:bodyPr/>
                    <a:lstStyle/>
                    <a:p>
                      <a:pPr algn="just"/>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De grands livres étaient mis en évidence.</a:t>
                      </a:r>
                    </a:p>
                  </a:txBody>
                  <a:tcPr marL="68580" marR="68580" marT="0" marB="0"/>
                </a:tc>
                <a:tc>
                  <a:txBody>
                    <a:bodyPr/>
                    <a:lstStyle/>
                    <a:p>
                      <a:pPr algn="just"/>
                      <a:endParaRPr lang="fr-FR"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40458265"/>
                  </a:ext>
                </a:extLst>
              </a:tr>
              <a:tr h="321667">
                <a:tc>
                  <a:txBody>
                    <a:bodyPr/>
                    <a:lstStyle/>
                    <a:p>
                      <a:pPr algn="just"/>
                      <a:r>
                        <a:rPr lang="fr-FR" sz="2400" kern="100" dirty="0">
                          <a:effectLst/>
                        </a:rPr>
                        <a:t>Ces livres m’intriguent et m’interrogent.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a:effectLst/>
                        </a:rPr>
                        <a:t> </a:t>
                      </a:r>
                      <a:endParaRPr lang="fr-FR"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effectLst/>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7784"/>
                  </a:ext>
                </a:extLst>
              </a:tr>
              <a:tr h="430455">
                <a:tc>
                  <a:txBody>
                    <a:bodyPr/>
                    <a:lstStyle/>
                    <a:p>
                      <a:pPr algn="just"/>
                      <a:r>
                        <a:rPr lang="fr-FR" sz="2400" kern="100" dirty="0">
                          <a:effectLst/>
                        </a:rPr>
                        <a:t>Tes livres s’abiment. Tu devrais en prendre soin.</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a:effectLst/>
                        </a:rPr>
                        <a:t> </a:t>
                      </a:r>
                      <a:endParaRPr lang="fr-FR"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effectLst/>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41144282"/>
                  </a:ext>
                </a:extLst>
              </a:tr>
              <a:tr h="321667">
                <a:tc>
                  <a:txBody>
                    <a:bodyPr/>
                    <a:lstStyle/>
                    <a:p>
                      <a:pPr algn="just"/>
                      <a:r>
                        <a:rPr lang="fr-FR" sz="2400" kern="100">
                          <a:effectLst/>
                        </a:rPr>
                        <a:t>N’importe quels livres feraient l’affaire.</a:t>
                      </a:r>
                      <a:endParaRPr lang="fr-FR"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a:effectLst/>
                        </a:rPr>
                        <a:t> </a:t>
                      </a:r>
                      <a:endParaRPr lang="fr-FR"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effectLst/>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13225763"/>
                  </a:ext>
                </a:extLst>
              </a:tr>
              <a:tr h="321667">
                <a:tc>
                  <a:txBody>
                    <a:bodyPr/>
                    <a:lstStyle/>
                    <a:p>
                      <a:pPr algn="just"/>
                      <a:r>
                        <a:rPr lang="fr-FR" sz="2400" kern="100">
                          <a:effectLst/>
                        </a:rPr>
                        <a:t>Deux livres s’adressent plutôt aux adultes.</a:t>
                      </a:r>
                      <a:endParaRPr lang="fr-FR"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a:effectLst/>
                        </a:rPr>
                        <a:t> </a:t>
                      </a:r>
                      <a:endParaRPr lang="fr-FR"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a:effectLst/>
                        </a:rPr>
                        <a:t> </a:t>
                      </a:r>
                      <a:endParaRPr lang="fr-FR"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95649488"/>
                  </a:ext>
                </a:extLst>
              </a:tr>
              <a:tr h="321667">
                <a:tc>
                  <a:txBody>
                    <a:bodyPr/>
                    <a:lstStyle/>
                    <a:p>
                      <a:pPr algn="just"/>
                      <a:r>
                        <a:rPr lang="fr-FR" sz="2400" kern="100">
                          <a:effectLst/>
                        </a:rPr>
                        <a:t>Leurs livres sont perdus dans la bibliothèque.</a:t>
                      </a:r>
                      <a:endParaRPr lang="fr-FR"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a:effectLst/>
                        </a:rPr>
                        <a:t> </a:t>
                      </a:r>
                      <a:endParaRPr lang="fr-FR"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effectLst/>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0969899"/>
                  </a:ext>
                </a:extLst>
              </a:tr>
            </a:tbl>
          </a:graphicData>
        </a:graphic>
      </p:graphicFrame>
    </p:spTree>
    <p:extLst>
      <p:ext uri="{BB962C8B-B14F-4D97-AF65-F5344CB8AC3E}">
        <p14:creationId xmlns:p14="http://schemas.microsoft.com/office/powerpoint/2010/main" val="3466590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F40B1A-2E42-84B9-9457-AB081010CD3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F166E08-6324-6DD8-08D5-8A8145EEB648}"/>
              </a:ext>
            </a:extLst>
          </p:cNvPr>
          <p:cNvSpPr>
            <a:spLocks noGrp="1"/>
          </p:cNvSpPr>
          <p:nvPr>
            <p:ph idx="1"/>
          </p:nvPr>
        </p:nvSpPr>
        <p:spPr>
          <a:xfrm>
            <a:off x="838200" y="1152939"/>
            <a:ext cx="10515600" cy="5024024"/>
          </a:xfrm>
        </p:spPr>
        <p:txBody>
          <a:bodyPr/>
          <a:lstStyle/>
          <a:p>
            <a:pPr marL="0" indent="0" algn="just">
              <a:buNone/>
            </a:pPr>
            <a:r>
              <a:rPr lang="fr-FR"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Parmi ces déterminants, lesquels donnent un indice du nombre à l’oral, lesquels ne donnent pas d’indice du nombre à l’oral ?</a:t>
            </a:r>
            <a:endParaRPr lang="fr-FR"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graphicFrame>
        <p:nvGraphicFramePr>
          <p:cNvPr id="6" name="Tableau 5">
            <a:extLst>
              <a:ext uri="{FF2B5EF4-FFF2-40B4-BE49-F238E27FC236}">
                <a16:creationId xmlns:a16="http://schemas.microsoft.com/office/drawing/2014/main" id="{AE69312D-547D-C4D2-95CC-147BE89D8582}"/>
              </a:ext>
            </a:extLst>
          </p:cNvPr>
          <p:cNvGraphicFramePr>
            <a:graphicFrameLocks noGrp="1"/>
          </p:cNvGraphicFramePr>
          <p:nvPr>
            <p:extLst>
              <p:ext uri="{D42A27DB-BD31-4B8C-83A1-F6EECF244321}">
                <p14:modId xmlns:p14="http://schemas.microsoft.com/office/powerpoint/2010/main" val="2749078771"/>
              </p:ext>
            </p:extLst>
          </p:nvPr>
        </p:nvGraphicFramePr>
        <p:xfrm>
          <a:off x="838200" y="2325757"/>
          <a:ext cx="10532165" cy="3054385"/>
        </p:xfrm>
        <a:graphic>
          <a:graphicData uri="http://schemas.openxmlformats.org/drawingml/2006/table">
            <a:tbl>
              <a:tblPr firstRow="1" firstCol="1" bandRow="1">
                <a:tableStyleId>{5940675A-B579-460E-94D1-54222C63F5DA}</a:tableStyleId>
              </a:tblPr>
              <a:tblGrid>
                <a:gridCol w="6453607">
                  <a:extLst>
                    <a:ext uri="{9D8B030D-6E8A-4147-A177-3AD203B41FA5}">
                      <a16:colId xmlns:a16="http://schemas.microsoft.com/office/drawing/2014/main" val="3675246782"/>
                    </a:ext>
                  </a:extLst>
                </a:gridCol>
                <a:gridCol w="1792558">
                  <a:extLst>
                    <a:ext uri="{9D8B030D-6E8A-4147-A177-3AD203B41FA5}">
                      <a16:colId xmlns:a16="http://schemas.microsoft.com/office/drawing/2014/main" val="1502342155"/>
                    </a:ext>
                  </a:extLst>
                </a:gridCol>
                <a:gridCol w="2286000">
                  <a:extLst>
                    <a:ext uri="{9D8B030D-6E8A-4147-A177-3AD203B41FA5}">
                      <a16:colId xmlns:a16="http://schemas.microsoft.com/office/drawing/2014/main" val="1998328443"/>
                    </a:ext>
                  </a:extLst>
                </a:gridCol>
              </a:tblGrid>
              <a:tr h="795130">
                <a:tc>
                  <a:txBody>
                    <a:bodyPr/>
                    <a:lstStyle/>
                    <a:p>
                      <a:pPr algn="just"/>
                      <a:r>
                        <a:rPr lang="fr-FR" sz="2400" kern="100" dirty="0">
                          <a:effectLst/>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just"/>
                      <a:r>
                        <a:rPr lang="fr-FR" sz="2400" kern="100">
                          <a:effectLst/>
                        </a:rPr>
                        <a:t>donne un indice à l’oral</a:t>
                      </a:r>
                      <a:endParaRPr lang="fr-FR"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a:effectLst/>
                        </a:rPr>
                        <a:t>ne donne aucun indice à l’oral</a:t>
                      </a:r>
                      <a:endParaRPr lang="fr-FR"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475222"/>
                  </a:ext>
                </a:extLst>
              </a:tr>
              <a:tr h="321667">
                <a:tc>
                  <a:txBody>
                    <a:bodyPr/>
                    <a:lstStyle/>
                    <a:p>
                      <a:pPr algn="just"/>
                      <a:r>
                        <a:rPr lang="fr-FR" sz="24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grands livres étaient mis en évidence</a:t>
                      </a:r>
                    </a:p>
                  </a:txBody>
                  <a:tcPr marL="68580" marR="68580" marT="0" marB="0"/>
                </a:tc>
                <a:tc>
                  <a:txBody>
                    <a:bodyPr/>
                    <a:lstStyle/>
                    <a:p>
                      <a:pPr algn="just"/>
                      <a:endPar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t>
                      </a:r>
                    </a:p>
                  </a:txBody>
                  <a:tcPr marL="68580" marR="68580" marT="0" marB="0"/>
                </a:tc>
                <a:extLst>
                  <a:ext uri="{0D108BD9-81ED-4DB2-BD59-A6C34878D82A}">
                    <a16:rowId xmlns:a16="http://schemas.microsoft.com/office/drawing/2014/main" val="2111411208"/>
                  </a:ext>
                </a:extLst>
              </a:tr>
              <a:tr h="321667">
                <a:tc>
                  <a:txBody>
                    <a:bodyPr/>
                    <a:lstStyle/>
                    <a:p>
                      <a:pPr algn="just"/>
                      <a:r>
                        <a:rPr lang="fr-FR" sz="2400" kern="100" dirty="0">
                          <a:solidFill>
                            <a:srgbClr val="00B050"/>
                          </a:solidFill>
                          <a:effectLst/>
                        </a:rPr>
                        <a:t>Ces</a:t>
                      </a:r>
                      <a:r>
                        <a:rPr lang="fr-FR" sz="2400" kern="100" dirty="0">
                          <a:effectLst/>
                        </a:rPr>
                        <a:t> livres m’intriguent et m’interrogent.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effectLst/>
                        </a:rPr>
                        <a:t> </a:t>
                      </a:r>
                      <a:r>
                        <a:rPr lang="fr-FR" sz="2400" kern="100" dirty="0">
                          <a:solidFill>
                            <a:schemeClr val="accent2"/>
                          </a:solidFill>
                          <a:effectLst/>
                        </a:rPr>
                        <a:t>X</a:t>
                      </a:r>
                      <a:endPar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effectLst/>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7784"/>
                  </a:ext>
                </a:extLst>
              </a:tr>
              <a:tr h="430455">
                <a:tc>
                  <a:txBody>
                    <a:bodyPr/>
                    <a:lstStyle/>
                    <a:p>
                      <a:pPr algn="just"/>
                      <a:r>
                        <a:rPr lang="fr-FR" sz="2400" kern="100" dirty="0">
                          <a:solidFill>
                            <a:srgbClr val="00B050"/>
                          </a:solidFill>
                          <a:effectLst/>
                        </a:rPr>
                        <a:t>Tes</a:t>
                      </a:r>
                      <a:r>
                        <a:rPr lang="fr-FR" sz="2400" kern="100" dirty="0">
                          <a:effectLst/>
                        </a:rPr>
                        <a:t> livres s’abiment. Tu devrais en prendre soin.</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effectLst/>
                        </a:rPr>
                        <a:t> </a:t>
                      </a:r>
                      <a:r>
                        <a:rPr lang="fr-FR" sz="2400" kern="100" dirty="0">
                          <a:solidFill>
                            <a:schemeClr val="accent2"/>
                          </a:solidFill>
                          <a:effectLst/>
                        </a:rPr>
                        <a:t>X</a:t>
                      </a:r>
                      <a:endPar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effectLst/>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41144282"/>
                  </a:ext>
                </a:extLst>
              </a:tr>
              <a:tr h="321667">
                <a:tc>
                  <a:txBody>
                    <a:bodyPr/>
                    <a:lstStyle/>
                    <a:p>
                      <a:pPr algn="just"/>
                      <a:r>
                        <a:rPr lang="fr-FR" sz="2400" kern="100" dirty="0">
                          <a:solidFill>
                            <a:srgbClr val="00B050"/>
                          </a:solidFill>
                          <a:effectLst/>
                        </a:rPr>
                        <a:t>N’importe quels </a:t>
                      </a:r>
                      <a:r>
                        <a:rPr lang="fr-FR" sz="2400" kern="100" dirty="0">
                          <a:effectLst/>
                        </a:rPr>
                        <a:t>livres feraient l’affaire.</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effectLst/>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solidFill>
                            <a:schemeClr val="accent2"/>
                          </a:solidFill>
                          <a:effectLst/>
                        </a:rPr>
                        <a:t>X</a:t>
                      </a:r>
                      <a:endPar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13225763"/>
                  </a:ext>
                </a:extLst>
              </a:tr>
              <a:tr h="321667">
                <a:tc>
                  <a:txBody>
                    <a:bodyPr/>
                    <a:lstStyle/>
                    <a:p>
                      <a:pPr algn="just"/>
                      <a:r>
                        <a:rPr lang="fr-FR" sz="2400" kern="100" dirty="0">
                          <a:solidFill>
                            <a:srgbClr val="00B050"/>
                          </a:solidFill>
                          <a:effectLst/>
                        </a:rPr>
                        <a:t>Deux</a:t>
                      </a:r>
                      <a:r>
                        <a:rPr lang="fr-FR" sz="2400" kern="100" dirty="0">
                          <a:effectLst/>
                        </a:rPr>
                        <a:t> livres s’adressent plutôt aux adultes.</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effectLst/>
                        </a:rPr>
                        <a:t> </a:t>
                      </a:r>
                      <a:r>
                        <a:rPr lang="fr-FR" sz="2400" kern="100" dirty="0">
                          <a:solidFill>
                            <a:schemeClr val="accent2"/>
                          </a:solidFill>
                          <a:effectLst/>
                        </a:rPr>
                        <a:t>X</a:t>
                      </a:r>
                      <a:endParaRPr lang="fr-FR" sz="24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effectLst/>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95649488"/>
                  </a:ext>
                </a:extLst>
              </a:tr>
              <a:tr h="321667">
                <a:tc>
                  <a:txBody>
                    <a:bodyPr/>
                    <a:lstStyle/>
                    <a:p>
                      <a:pPr algn="just"/>
                      <a:r>
                        <a:rPr lang="fr-FR" sz="2400" kern="100" dirty="0">
                          <a:solidFill>
                            <a:srgbClr val="00B050"/>
                          </a:solidFill>
                          <a:effectLst/>
                        </a:rPr>
                        <a:t>Leurs</a:t>
                      </a:r>
                      <a:r>
                        <a:rPr lang="fr-FR" sz="2400" kern="100" dirty="0">
                          <a:effectLst/>
                        </a:rPr>
                        <a:t> livres sont perdus dans la bibliothèque.</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effectLst/>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kern="100" dirty="0">
                          <a:solidFill>
                            <a:schemeClr val="accent2"/>
                          </a:solidFill>
                          <a:effectLst/>
                        </a:rPr>
                        <a:t>X</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0969899"/>
                  </a:ext>
                </a:extLst>
              </a:tr>
            </a:tbl>
          </a:graphicData>
        </a:graphic>
      </p:graphicFrame>
    </p:spTree>
    <p:extLst>
      <p:ext uri="{BB962C8B-B14F-4D97-AF65-F5344CB8AC3E}">
        <p14:creationId xmlns:p14="http://schemas.microsoft.com/office/powerpoint/2010/main" val="1430192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2DE8E8-77C2-DDDA-4B24-914F593AF5A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2894FE5-1C71-B75A-DFF1-92069B3BA757}"/>
              </a:ext>
            </a:extLst>
          </p:cNvPr>
          <p:cNvSpPr>
            <a:spLocks noGrp="1"/>
          </p:cNvSpPr>
          <p:nvPr>
            <p:ph idx="1"/>
          </p:nvPr>
        </p:nvSpPr>
        <p:spPr/>
        <p:txBody>
          <a:bodyPr/>
          <a:lstStyle/>
          <a:p>
            <a:pPr marL="0" indent="0">
              <a:buNone/>
            </a:pPr>
            <a:r>
              <a:rPr lang="fr-FR" b="1" dirty="0"/>
              <a:t>Dictée</a:t>
            </a:r>
            <a:r>
              <a:rPr lang="fr-FR" dirty="0"/>
              <a:t> :</a:t>
            </a:r>
          </a:p>
          <a:p>
            <a:pPr marL="0" indent="0">
              <a:buNone/>
            </a:pPr>
            <a:r>
              <a:rPr lang="fr-FR" dirty="0"/>
              <a:t>……………………………………………………………………………………………………………</a:t>
            </a:r>
          </a:p>
          <a:p>
            <a:pPr marL="0" indent="0">
              <a:buNone/>
            </a:pPr>
            <a:r>
              <a:rPr lang="fr-FR" dirty="0"/>
              <a:t>……………………………………………………………………………………………………………</a:t>
            </a:r>
          </a:p>
        </p:txBody>
      </p:sp>
    </p:spTree>
    <p:extLst>
      <p:ext uri="{BB962C8B-B14F-4D97-AF65-F5344CB8AC3E}">
        <p14:creationId xmlns:p14="http://schemas.microsoft.com/office/powerpoint/2010/main" val="3088431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BDF64-795E-9A8A-3D46-3DAC090832F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63E277-68E6-8A88-154F-427FC4CE035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40BFEE5-4628-DBA9-89E2-BED3F31237C8}"/>
              </a:ext>
            </a:extLst>
          </p:cNvPr>
          <p:cNvSpPr>
            <a:spLocks noGrp="1"/>
          </p:cNvSpPr>
          <p:nvPr>
            <p:ph idx="1"/>
          </p:nvPr>
        </p:nvSpPr>
        <p:spPr/>
        <p:txBody>
          <a:bodyPr/>
          <a:lstStyle/>
          <a:p>
            <a:pPr marL="0" indent="0">
              <a:buNone/>
            </a:pPr>
            <a:r>
              <a:rPr lang="fr-FR" b="1" dirty="0"/>
              <a:t>Dictée</a:t>
            </a:r>
            <a:r>
              <a:rPr lang="fr-FR" dirty="0"/>
              <a:t> :</a:t>
            </a:r>
          </a:p>
          <a:p>
            <a:pPr marL="0" indent="0">
              <a:buNone/>
            </a:pPr>
            <a:r>
              <a:rPr lang="fr-FR" dirty="0"/>
              <a:t>… </a:t>
            </a:r>
            <a:r>
              <a:rPr lang="fr-FR" sz="2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Quels fruits voulez-vous mettre dans votre salade de fruits ? Une banane, une poire et une pomme mure(s) ? </a:t>
            </a:r>
            <a:r>
              <a:rPr lang="fr-FR" dirty="0"/>
              <a:t>……………………………………</a:t>
            </a:r>
          </a:p>
        </p:txBody>
      </p:sp>
    </p:spTree>
    <p:extLst>
      <p:ext uri="{BB962C8B-B14F-4D97-AF65-F5344CB8AC3E}">
        <p14:creationId xmlns:p14="http://schemas.microsoft.com/office/powerpoint/2010/main" val="317195260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TotalTime>
  <Words>1912</Words>
  <Application>Microsoft Macintosh PowerPoint</Application>
  <PresentationFormat>Grand écran</PresentationFormat>
  <Paragraphs>201</Paragraphs>
  <Slides>20</Slides>
  <Notes>20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20</vt:i4>
      </vt:variant>
    </vt:vector>
  </HeadingPairs>
  <TitlesOfParts>
    <vt:vector size="25" baseType="lpstr">
      <vt:lpstr>Arial</vt:lpstr>
      <vt:lpstr>Calibri</vt:lpstr>
      <vt:lpstr>Calibri Light</vt:lpstr>
      <vt:lpstr>Times New Roman</vt:lpstr>
      <vt:lpstr>Thème Office</vt:lpstr>
      <vt:lpstr>Des déterminants  qui ne signalent rien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 </vt:lpstr>
      <vt:lpstr> </vt:lpstr>
      <vt:lpstr>Présentation PowerPoint</vt:lpstr>
      <vt:lpstr> </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Combien de marques ?</dc:title>
  <dc:creator>Pierre Seve</dc:creator>
  <cp:lastModifiedBy>Pierre Seve</cp:lastModifiedBy>
  <cp:revision>14</cp:revision>
  <cp:lastPrinted>2025-08-21T09:23:21Z</cp:lastPrinted>
  <dcterms:created xsi:type="dcterms:W3CDTF">2023-12-13T18:03:06Z</dcterms:created>
  <dcterms:modified xsi:type="dcterms:W3CDTF">2025-08-21T09:49:53Z</dcterms:modified>
</cp:coreProperties>
</file>