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86" r:id="rId7"/>
    <p:sldId id="261" r:id="rId8"/>
    <p:sldId id="265" r:id="rId9"/>
    <p:sldId id="262" r:id="rId10"/>
    <p:sldId id="266" r:id="rId11"/>
    <p:sldId id="263" r:id="rId12"/>
    <p:sldId id="267" r:id="rId13"/>
    <p:sldId id="264" r:id="rId14"/>
    <p:sldId id="268" r:id="rId15"/>
    <p:sldId id="269" r:id="rId16"/>
    <p:sldId id="289" r:id="rId17"/>
    <p:sldId id="290" r:id="rId18"/>
    <p:sldId id="291" r:id="rId19"/>
    <p:sldId id="271" r:id="rId20"/>
    <p:sldId id="272" r:id="rId21"/>
    <p:sldId id="276" r:id="rId22"/>
    <p:sldId id="277" r:id="rId23"/>
    <p:sldId id="278" r:id="rId24"/>
    <p:sldId id="279" r:id="rId25"/>
    <p:sldId id="280" r:id="rId26"/>
    <p:sldId id="282" r:id="rId27"/>
    <p:sldId id="283" r:id="rId28"/>
    <p:sldId id="292" r:id="rId29"/>
    <p:sldId id="293" r:id="rId30"/>
    <p:sldId id="294" r:id="rId31"/>
    <p:sldId id="295" r:id="rId32"/>
    <p:sldId id="284" r:id="rId33"/>
    <p:sldId id="285" r:id="rId34"/>
    <p:sldId id="296" r:id="rId35"/>
    <p:sldId id="297" r:id="rId3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436"/>
    <p:restoredTop sz="52423"/>
  </p:normalViewPr>
  <p:slideViewPr>
    <p:cSldViewPr snapToGrid="0">
      <p:cViewPr varScale="1">
        <p:scale>
          <a:sx n="36" d="100"/>
          <a:sy n="36" d="100"/>
        </p:scale>
        <p:origin x="203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F02CC-82B3-1746-87AB-116DB6ADF2E9}" type="datetimeFigureOut">
              <a:rPr lang="fr-FR" smtClean="0"/>
              <a:t>12/08/2025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A153AC-EC10-4845-B4E7-C9C7AB10182D}" type="slidenum">
              <a:rPr lang="fr-FR" smtClean="0"/>
              <a:t>‹N°›</a:t>
            </a:fld>
            <a:endParaRPr lang="fr-FR"/>
          </a:p>
        </p:txBody>
      </p:sp>
    </p:spTree>
    <p:extLst>
      <p:ext uri="{BB962C8B-B14F-4D97-AF65-F5344CB8AC3E}">
        <p14:creationId xmlns:p14="http://schemas.microsoft.com/office/powerpoint/2010/main" val="722019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LA PHRASE – </a:t>
            </a:r>
            <a:r>
              <a:rPr lang="fr-FR" sz="1200" i="1" dirty="0">
                <a:solidFill>
                  <a:schemeClr val="tx1"/>
                </a:solidFill>
                <a:latin typeface="+mn-lt"/>
              </a:rPr>
              <a:t>Place des groupes dans la phrase de base</a:t>
            </a:r>
          </a:p>
          <a:p>
            <a:pPr algn="just"/>
            <a:r>
              <a:rPr lang="fr-FR" sz="1200" b="1" dirty="0">
                <a:solidFill>
                  <a:schemeClr val="tx1"/>
                </a:solidFill>
                <a:latin typeface="+mn-lt"/>
              </a:rPr>
              <a:t>CM1-46 – </a:t>
            </a:r>
            <a:r>
              <a:rPr lang="fr-FR" sz="1200" b="1" dirty="0">
                <a:solidFill>
                  <a:schemeClr val="tx1"/>
                </a:solidFill>
                <a:effectLst/>
                <a:latin typeface="+mn-lt"/>
                <a:ea typeface="Calibri" panose="020F0502020204030204" pitchFamily="34" charset="0"/>
                <a:cs typeface="Times New Roman" panose="02020603050405020304" pitchFamily="18" charset="0"/>
              </a:rPr>
              <a:t>Existe-t-il des mots qui peuvent changer de place dans une phrase sans que le sens de la phrase change vraiment ? </a:t>
            </a:r>
          </a:p>
          <a:p>
            <a:endParaRPr lang="fr-FR" sz="1200" b="1"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en deux parties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b="1" dirty="0"/>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1</a:t>
            </a:fld>
            <a:endParaRPr lang="fr-FR"/>
          </a:p>
        </p:txBody>
      </p:sp>
    </p:spTree>
    <p:extLst>
      <p:ext uri="{BB962C8B-B14F-4D97-AF65-F5344CB8AC3E}">
        <p14:creationId xmlns:p14="http://schemas.microsoft.com/office/powerpoint/2010/main" val="2962657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b="1" dirty="0">
              <a:solidFill>
                <a:schemeClr val="tx1"/>
              </a:solidFill>
              <a:latin typeface="+mn-lt"/>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Chaque mot a une place dans cette phrase. Certains mots peuvent-ils changer de place sans que la phrase change vraiment de sens?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Le poisson mange Louane. </a:t>
            </a:r>
            <a:r>
              <a:rPr lang="fr-FR" sz="1200" dirty="0">
                <a:solidFill>
                  <a:schemeClr val="tx1"/>
                </a:solidFill>
                <a:effectLst/>
                <a:latin typeface="+mn-lt"/>
                <a:ea typeface="Calibri" panose="020F0502020204030204" pitchFamily="34" charset="0"/>
                <a:cs typeface="Times New Roman" panose="02020603050405020304" pitchFamily="18" charset="0"/>
              </a:rPr>
              <a:t>La phrase a changé de sens.</a:t>
            </a: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Mange le poisson Louane. </a:t>
            </a:r>
            <a:r>
              <a:rPr lang="fr-FR" sz="1200" dirty="0">
                <a:solidFill>
                  <a:schemeClr val="tx1"/>
                </a:solidFill>
                <a:effectLst/>
                <a:latin typeface="+mn-lt"/>
                <a:ea typeface="Calibri" panose="020F0502020204030204" pitchFamily="34" charset="0"/>
                <a:cs typeface="Times New Roman" panose="02020603050405020304" pitchFamily="18" charset="0"/>
              </a:rPr>
              <a:t>La phrase est mal construite.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ne peut changer de place aucun mot, autrement la phrase n’a plus le même sens ou est mal construite.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Aujourd’hui, on va s’intéresser à la place des mots dans la phrase. On va se demander si tous les mots ont bien une place définie dans la phrase ou s’il existe des mots qui peuvent changer de place.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À votre avis, existe-t-il des mots qui peuvent changer de place dans une phrase sans que le sens de la phrase change vraiment ?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Times New Roman" panose="02020603050405020304" pitchFamily="18" charset="0"/>
                <a:cs typeface="Times New Roman" panose="02020603050405020304" pitchFamily="18" charset="0"/>
              </a:rPr>
              <a:t>Noter</a:t>
            </a:r>
            <a:r>
              <a:rPr lang="fr-FR" sz="1200" dirty="0">
                <a:solidFill>
                  <a:schemeClr val="tx1"/>
                </a:solidFill>
                <a:effectLst/>
                <a:latin typeface="+mn-lt"/>
                <a:ea typeface="Times New Roman" panose="02020603050405020304" pitchFamily="18" charset="0"/>
                <a:cs typeface="Times New Roman" panose="02020603050405020304" pitchFamily="18" charset="0"/>
              </a:rPr>
              <a:t> les hypothèses et les justifications et </a:t>
            </a:r>
            <a:r>
              <a:rPr lang="fr-FR" sz="1200" b="1" dirty="0">
                <a:solidFill>
                  <a:schemeClr val="tx1"/>
                </a:solidFill>
                <a:effectLst/>
                <a:latin typeface="+mn-lt"/>
                <a:ea typeface="Times New Roman" panose="02020603050405020304" pitchFamily="18" charset="0"/>
                <a:cs typeface="Times New Roman" panose="02020603050405020304" pitchFamily="18" charset="0"/>
              </a:rPr>
              <a:t>a</a:t>
            </a:r>
            <a:r>
              <a:rPr lang="fr-FR" sz="1200" b="1" dirty="0">
                <a:solidFill>
                  <a:schemeClr val="tx1"/>
                </a:solidFill>
                <a:effectLst/>
                <a:latin typeface="+mn-lt"/>
                <a:ea typeface="Calibri" panose="020F0502020204030204" pitchFamily="34" charset="0"/>
                <a:cs typeface="Times New Roman" panose="02020603050405020304" pitchFamily="18" charset="0"/>
              </a:rPr>
              <a:t>nnoncer</a:t>
            </a:r>
            <a:r>
              <a:rPr lang="fr-FR" sz="1200" dirty="0">
                <a:solidFill>
                  <a:schemeClr val="tx1"/>
                </a:solidFill>
                <a:effectLst/>
                <a:latin typeface="+mn-lt"/>
                <a:ea typeface="Calibri" panose="020F0502020204030204" pitchFamily="34" charset="0"/>
                <a:cs typeface="Times New Roman" panose="02020603050405020304" pitchFamily="18" charset="0"/>
              </a:rPr>
              <a:t> que la classe va vérifier.</a:t>
            </a:r>
          </a:p>
          <a:p>
            <a:endParaRPr lang="fr-FR" b="1" dirty="0"/>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2</a:t>
            </a:fld>
            <a:endParaRPr lang="fr-FR"/>
          </a:p>
        </p:txBody>
      </p:sp>
    </p:spTree>
    <p:extLst>
      <p:ext uri="{BB962C8B-B14F-4D97-AF65-F5344CB8AC3E}">
        <p14:creationId xmlns:p14="http://schemas.microsoft.com/office/powerpoint/2010/main" val="2920827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2 – </a:t>
            </a:r>
            <a:r>
              <a:rPr lang="fr-FR" sz="1200" b="1" i="1" dirty="0">
                <a:solidFill>
                  <a:schemeClr val="tx1"/>
                </a:solidFill>
                <a:effectLst/>
                <a:highlight>
                  <a:srgbClr val="C0C0C0"/>
                </a:highligh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Analyser une phrase longue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Donner les consignes : « Trouvez les briques de la phrase. Trouver ‘l’étiquette’ du verbe.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[Voir diapositive suivante]</a:t>
            </a:r>
          </a:p>
          <a:p>
            <a:endParaRPr lang="fr-FR" dirty="0"/>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3</a:t>
            </a:fld>
            <a:endParaRPr lang="fr-FR"/>
          </a:p>
        </p:txBody>
      </p:sp>
    </p:spTree>
    <p:extLst>
      <p:ext uri="{BB962C8B-B14F-4D97-AF65-F5344CB8AC3E}">
        <p14:creationId xmlns:p14="http://schemas.microsoft.com/office/powerpoint/2010/main" val="1963476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L’étiquette du verbe, c’est : </a:t>
            </a:r>
            <a:r>
              <a:rPr lang="fr-FR" sz="1200" i="1" dirty="0">
                <a:solidFill>
                  <a:schemeClr val="tx1"/>
                </a:solidFill>
                <a:effectLst/>
                <a:latin typeface="+mn-lt"/>
                <a:ea typeface="Calibri" panose="020F0502020204030204" pitchFamily="34" charset="0"/>
                <a:cs typeface="Times New Roman" panose="02020603050405020304" pitchFamily="18" charset="0"/>
              </a:rPr>
              <a:t>raconter qqch</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4</a:t>
            </a:fld>
            <a:endParaRPr lang="fr-FR"/>
          </a:p>
        </p:txBody>
      </p:sp>
    </p:spTree>
    <p:extLst>
      <p:ext uri="{BB962C8B-B14F-4D97-AF65-F5344CB8AC3E}">
        <p14:creationId xmlns:p14="http://schemas.microsoft.com/office/powerpoint/2010/main" val="3727899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0" dirty="0">
                <a:solidFill>
                  <a:schemeClr val="tx1"/>
                </a:solidFill>
                <a:effectLst/>
                <a:latin typeface="+mn-lt"/>
                <a:ea typeface="Calibri" panose="020F0502020204030204" pitchFamily="34" charset="0"/>
              </a:rPr>
              <a:t>Distribuer</a:t>
            </a:r>
            <a:r>
              <a:rPr lang="fr-FR" sz="1200" kern="0" dirty="0">
                <a:solidFill>
                  <a:schemeClr val="tx1"/>
                </a:solidFill>
                <a:effectLst/>
                <a:latin typeface="+mn-lt"/>
                <a:ea typeface="Calibri" panose="020F0502020204030204" pitchFamily="34" charset="0"/>
              </a:rPr>
              <a:t> les étiquettes (cf. </a:t>
            </a:r>
            <a:r>
              <a:rPr lang="fr-FR" sz="1200" i="1" kern="0" dirty="0">
                <a:solidFill>
                  <a:schemeClr val="tx1"/>
                </a:solidFill>
                <a:effectLst/>
                <a:latin typeface="+mn-lt"/>
                <a:ea typeface="Calibri" panose="020F0502020204030204" pitchFamily="34" charset="0"/>
              </a:rPr>
              <a:t>Fiche photocopiable</a:t>
            </a:r>
            <a:r>
              <a:rPr lang="fr-FR" sz="1200" kern="0" dirty="0">
                <a:solidFill>
                  <a:schemeClr val="tx1"/>
                </a:solidFill>
                <a:effectLst/>
                <a:latin typeface="+mn-lt"/>
                <a:ea typeface="Calibri" panose="020F0502020204030204" pitchFamily="34" charset="0"/>
              </a:rPr>
              <a:t>) portant chacune un groupe de la phrase.</a:t>
            </a:r>
          </a:p>
          <a:p>
            <a:r>
              <a:rPr lang="fr-FR" sz="1200" b="1" kern="0" dirty="0">
                <a:solidFill>
                  <a:schemeClr val="tx1"/>
                </a:solidFill>
                <a:effectLst/>
                <a:latin typeface="+mn-lt"/>
                <a:ea typeface="Calibri" panose="020F0502020204030204" pitchFamily="34" charset="0"/>
              </a:rPr>
              <a:t>Donner la consigne </a:t>
            </a:r>
            <a:r>
              <a:rPr lang="fr-FR" sz="1200" kern="0" dirty="0">
                <a:solidFill>
                  <a:schemeClr val="tx1"/>
                </a:solidFill>
                <a:effectLst/>
                <a:latin typeface="+mn-lt"/>
                <a:ea typeface="Calibri" panose="020F0502020204030204" pitchFamily="34" charset="0"/>
              </a:rPr>
              <a:t>: « Réécrivez cette phrase en essayant de changer l’ordre des mots ou des groupes de mots. Vous devez conserver tous les mots et ne pas en ajouter.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5</a:t>
            </a:fld>
            <a:endParaRPr lang="fr-FR"/>
          </a:p>
        </p:txBody>
      </p:sp>
    </p:spTree>
    <p:extLst>
      <p:ext uri="{BB962C8B-B14F-4D97-AF65-F5344CB8AC3E}">
        <p14:creationId xmlns:p14="http://schemas.microsoft.com/office/powerpoint/2010/main" val="2603730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latin typeface="+mn-lt"/>
              </a:rPr>
              <a:t>Demander</a:t>
            </a:r>
            <a:r>
              <a:rPr lang="fr-FR" dirty="0">
                <a:solidFill>
                  <a:schemeClr val="tx1"/>
                </a:solidFill>
                <a:latin typeface="+mn-lt"/>
              </a:rPr>
              <a:t> : « Est-ce que ces phrases respectent bien la consigne ? »</a:t>
            </a:r>
          </a:p>
          <a:p>
            <a:r>
              <a:rPr lang="fr-FR" u="sng" dirty="0">
                <a:solidFill>
                  <a:schemeClr val="tx1"/>
                </a:solidFill>
                <a:latin typeface="+mn-lt"/>
              </a:rPr>
              <a:t>Réponse attendue </a:t>
            </a:r>
            <a:r>
              <a:rPr lang="fr-FR" dirty="0">
                <a:solidFill>
                  <a:schemeClr val="tx1"/>
                </a:solidFill>
                <a:latin typeface="+mn-lt"/>
              </a:rPr>
              <a:t>:</a:t>
            </a:r>
          </a:p>
          <a:p>
            <a:r>
              <a:rPr lang="fr-FR" dirty="0">
                <a:solidFill>
                  <a:schemeClr val="tx1"/>
                </a:solidFill>
                <a:latin typeface="+mn-lt"/>
              </a:rPr>
              <a:t>Oui</a:t>
            </a:r>
          </a:p>
          <a:p>
            <a:endParaRPr lang="fr-FR" dirty="0">
              <a:solidFill>
                <a:schemeClr val="tx1"/>
              </a:solidFill>
              <a:latin typeface="+mn-lt"/>
            </a:endParaRPr>
          </a:p>
          <a:p>
            <a:r>
              <a:rPr lang="fr-FR" b="1" dirty="0">
                <a:solidFill>
                  <a:schemeClr val="tx1"/>
                </a:solidFill>
                <a:latin typeface="+mn-lt"/>
              </a:rPr>
              <a:t>Recueillir</a:t>
            </a:r>
            <a:r>
              <a:rPr lang="fr-FR" dirty="0">
                <a:solidFill>
                  <a:schemeClr val="tx1"/>
                </a:solidFill>
                <a:latin typeface="+mn-lt"/>
              </a:rPr>
              <a:t> oralement les propositions des élèves si elles sont acceptables.</a:t>
            </a:r>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6</a:t>
            </a:fld>
            <a:endParaRPr lang="fr-FR"/>
          </a:p>
        </p:txBody>
      </p:sp>
    </p:spTree>
    <p:extLst>
      <p:ext uri="{BB962C8B-B14F-4D97-AF65-F5344CB8AC3E}">
        <p14:creationId xmlns:p14="http://schemas.microsoft.com/office/powerpoint/2010/main" val="3026985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Retrouvez les différentes briques. Qu’est-ce qui a été déplacé ?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latin typeface="+mn-lt"/>
              </a:rPr>
              <a:t>[Voir diapositive suivante]</a:t>
            </a:r>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7</a:t>
            </a:fld>
            <a:endParaRPr lang="fr-FR"/>
          </a:p>
        </p:txBody>
      </p:sp>
    </p:spTree>
    <p:extLst>
      <p:ext uri="{BB962C8B-B14F-4D97-AF65-F5344CB8AC3E}">
        <p14:creationId xmlns:p14="http://schemas.microsoft.com/office/powerpoint/2010/main" val="2143896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u="sng" kern="0" dirty="0">
                <a:solidFill>
                  <a:schemeClr val="tx1"/>
                </a:solidFill>
                <a:effectLst/>
                <a:latin typeface="+mn-lt"/>
                <a:ea typeface="Calibri" panose="020F0502020204030204" pitchFamily="34" charset="0"/>
              </a:rPr>
              <a:t>Réponse attendue : </a:t>
            </a:r>
          </a:p>
          <a:p>
            <a:r>
              <a:rPr lang="fr-FR" sz="1200" kern="0" dirty="0">
                <a:solidFill>
                  <a:schemeClr val="tx1"/>
                </a:solidFill>
                <a:effectLst/>
                <a:latin typeface="+mn-lt"/>
                <a:ea typeface="Calibri" panose="020F0502020204030204" pitchFamily="34" charset="0"/>
              </a:rPr>
              <a:t>Le groupe </a:t>
            </a:r>
            <a:r>
              <a:rPr lang="fr-FR" sz="1200" i="1" kern="0" dirty="0">
                <a:solidFill>
                  <a:schemeClr val="tx1"/>
                </a:solidFill>
                <a:effectLst/>
                <a:latin typeface="+mn-lt"/>
                <a:ea typeface="Calibri" panose="020F0502020204030204" pitchFamily="34" charset="0"/>
              </a:rPr>
              <a:t>dans le salon </a:t>
            </a:r>
            <a:r>
              <a:rPr lang="fr-FR" sz="1200" kern="0" dirty="0">
                <a:solidFill>
                  <a:schemeClr val="tx1"/>
                </a:solidFill>
                <a:effectLst/>
                <a:latin typeface="+mn-lt"/>
                <a:ea typeface="Calibri" panose="020F0502020204030204" pitchFamily="34" charset="0"/>
              </a:rPr>
              <a:t>a été déplacé.</a:t>
            </a:r>
          </a:p>
          <a:p>
            <a:endParaRPr lang="fr-FR" sz="1200" kern="0" dirty="0">
              <a:solidFill>
                <a:schemeClr val="tx1"/>
              </a:solidFill>
              <a:effectLst/>
              <a:latin typeface="+mn-lt"/>
            </a:endParaRPr>
          </a:p>
          <a:p>
            <a:r>
              <a:rPr lang="fr-FR" sz="1200" kern="0" dirty="0">
                <a:solidFill>
                  <a:schemeClr val="tx1"/>
                </a:solidFill>
                <a:effectLst/>
                <a:latin typeface="+mn-lt"/>
              </a:rPr>
              <a:t>[Remarque : si les élèves hésitent entre le déplacement du Complément Circonstanciel et celui du groupe sujet, ne pas imposer de solution mais annoncer que la classe y reviendra.]</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8</a:t>
            </a:fld>
            <a:endParaRPr lang="fr-FR"/>
          </a:p>
        </p:txBody>
      </p:sp>
    </p:spTree>
    <p:extLst>
      <p:ext uri="{BB962C8B-B14F-4D97-AF65-F5344CB8AC3E}">
        <p14:creationId xmlns:p14="http://schemas.microsoft.com/office/powerpoint/2010/main" val="1428147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Retrouvez les différents groupes. Qu’est-ce qui a été déplacé ?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latin typeface="+mn-lt"/>
              </a:rPr>
              <a:t>[Voir diapositive suivante]</a:t>
            </a:r>
          </a:p>
          <a:p>
            <a:endParaRPr lang="fr-FR" dirty="0"/>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9</a:t>
            </a:fld>
            <a:endParaRPr lang="fr-FR"/>
          </a:p>
        </p:txBody>
      </p:sp>
    </p:spTree>
    <p:extLst>
      <p:ext uri="{BB962C8B-B14F-4D97-AF65-F5344CB8AC3E}">
        <p14:creationId xmlns:p14="http://schemas.microsoft.com/office/powerpoint/2010/main" val="2432265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u="sng" kern="0" dirty="0">
                <a:solidFill>
                  <a:schemeClr val="tx1"/>
                </a:solidFill>
                <a:effectLst/>
                <a:latin typeface="+mn-lt"/>
                <a:ea typeface="Calibri" panose="020F0502020204030204" pitchFamily="34" charset="0"/>
              </a:rPr>
              <a:t>Réponse attendue : </a:t>
            </a:r>
          </a:p>
          <a:p>
            <a:r>
              <a:rPr lang="fr-FR" sz="1200" kern="0" dirty="0">
                <a:solidFill>
                  <a:schemeClr val="tx1"/>
                </a:solidFill>
                <a:effectLst/>
                <a:latin typeface="+mn-lt"/>
                <a:ea typeface="Calibri" panose="020F0502020204030204" pitchFamily="34" charset="0"/>
              </a:rPr>
              <a:t>Les groupes </a:t>
            </a:r>
            <a:r>
              <a:rPr lang="fr-FR" sz="1200" i="1" kern="0" dirty="0">
                <a:solidFill>
                  <a:schemeClr val="tx1"/>
                </a:solidFill>
                <a:effectLst/>
                <a:latin typeface="+mn-lt"/>
                <a:ea typeface="Calibri" panose="020F0502020204030204" pitchFamily="34" charset="0"/>
              </a:rPr>
              <a:t>dans le salon </a:t>
            </a:r>
            <a:r>
              <a:rPr lang="fr-FR" sz="1200" i="0" kern="0" dirty="0">
                <a:solidFill>
                  <a:schemeClr val="tx1"/>
                </a:solidFill>
                <a:effectLst/>
                <a:latin typeface="+mn-lt"/>
                <a:ea typeface="Calibri" panose="020F0502020204030204" pitchFamily="34" charset="0"/>
              </a:rPr>
              <a:t>et</a:t>
            </a:r>
            <a:r>
              <a:rPr lang="fr-FR" sz="1200" i="1" kern="0" dirty="0">
                <a:solidFill>
                  <a:schemeClr val="tx1"/>
                </a:solidFill>
                <a:effectLst/>
                <a:latin typeface="+mn-lt"/>
                <a:ea typeface="Calibri" panose="020F0502020204030204" pitchFamily="34" charset="0"/>
              </a:rPr>
              <a:t> à chaque fin de repas </a:t>
            </a:r>
            <a:r>
              <a:rPr lang="fr-FR" sz="1200" i="0" kern="0" dirty="0">
                <a:solidFill>
                  <a:schemeClr val="tx1"/>
                </a:solidFill>
                <a:effectLst/>
                <a:latin typeface="+mn-lt"/>
                <a:ea typeface="Calibri" panose="020F0502020204030204" pitchFamily="34" charset="0"/>
              </a:rPr>
              <a:t>ont</a:t>
            </a:r>
            <a:r>
              <a:rPr lang="fr-FR" sz="1200" kern="0" dirty="0">
                <a:solidFill>
                  <a:schemeClr val="tx1"/>
                </a:solidFill>
                <a:effectLst/>
                <a:latin typeface="+mn-lt"/>
                <a:ea typeface="Calibri" panose="020F0502020204030204" pitchFamily="34" charset="0"/>
              </a:rPr>
              <a:t> échangé leur place.</a:t>
            </a:r>
            <a:r>
              <a:rPr lang="fr-FR" sz="1200" dirty="0">
                <a:solidFill>
                  <a:schemeClr val="tx1"/>
                </a:solidFill>
                <a:effectLst/>
                <a:latin typeface="+mn-lt"/>
              </a:rPr>
              <a:t> </a:t>
            </a:r>
            <a:endParaRPr lang="fr-FR" sz="1200" dirty="0">
              <a:solidFill>
                <a:schemeClr val="tx1"/>
              </a:solidFill>
              <a:latin typeface="+mn-lt"/>
            </a:endParaRPr>
          </a:p>
          <a:p>
            <a:endParaRPr lang="fr-FR" dirty="0"/>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10</a:t>
            </a:fld>
            <a:endParaRPr lang="fr-FR"/>
          </a:p>
        </p:txBody>
      </p:sp>
    </p:spTree>
    <p:extLst>
      <p:ext uri="{BB962C8B-B14F-4D97-AF65-F5344CB8AC3E}">
        <p14:creationId xmlns:p14="http://schemas.microsoft.com/office/powerpoint/2010/main" val="835944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Retrouvez les différents groupes. Qu’est-ce qui a été déplacé ?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latin typeface="+mn-lt"/>
              </a:rPr>
              <a:t>[Voir diapositive suivante]</a:t>
            </a:r>
          </a:p>
          <a:p>
            <a:endParaRPr lang="fr-FR" dirty="0"/>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11</a:t>
            </a:fld>
            <a:endParaRPr lang="fr-FR"/>
          </a:p>
        </p:txBody>
      </p:sp>
    </p:spTree>
    <p:extLst>
      <p:ext uri="{BB962C8B-B14F-4D97-AF65-F5344CB8AC3E}">
        <p14:creationId xmlns:p14="http://schemas.microsoft.com/office/powerpoint/2010/main" val="3703115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u="sng" kern="0" dirty="0">
                <a:solidFill>
                  <a:schemeClr val="tx1"/>
                </a:solidFill>
                <a:effectLst/>
                <a:latin typeface="+mn-lt"/>
                <a:ea typeface="Calibri" panose="020F0502020204030204" pitchFamily="34" charset="0"/>
              </a:rPr>
              <a:t>Réponse attendue : </a:t>
            </a:r>
          </a:p>
          <a:p>
            <a:r>
              <a:rPr lang="fr-FR" sz="1200" kern="0" dirty="0">
                <a:solidFill>
                  <a:schemeClr val="tx1"/>
                </a:solidFill>
                <a:effectLst/>
                <a:latin typeface="+mn-lt"/>
                <a:ea typeface="Calibri" panose="020F0502020204030204" pitchFamily="34" charset="0"/>
              </a:rPr>
              <a:t>Les groupes </a:t>
            </a:r>
            <a:r>
              <a:rPr lang="fr-FR" sz="1200" i="1" kern="0" dirty="0">
                <a:solidFill>
                  <a:schemeClr val="tx1"/>
                </a:solidFill>
                <a:effectLst/>
                <a:latin typeface="+mn-lt"/>
                <a:ea typeface="Calibri" panose="020F0502020204030204" pitchFamily="34" charset="0"/>
              </a:rPr>
              <a:t>à la fin de chaque repas </a:t>
            </a:r>
            <a:r>
              <a:rPr lang="fr-FR" sz="1200" kern="0" dirty="0">
                <a:solidFill>
                  <a:schemeClr val="tx1"/>
                </a:solidFill>
                <a:effectLst/>
                <a:latin typeface="+mn-lt"/>
                <a:ea typeface="Calibri" panose="020F0502020204030204" pitchFamily="34" charset="0"/>
              </a:rPr>
              <a:t>et </a:t>
            </a:r>
            <a:r>
              <a:rPr lang="fr-FR" sz="1200" i="1" kern="0" dirty="0">
                <a:solidFill>
                  <a:schemeClr val="tx1"/>
                </a:solidFill>
                <a:effectLst/>
                <a:latin typeface="+mn-lt"/>
                <a:ea typeface="Calibri" panose="020F0502020204030204" pitchFamily="34" charset="0"/>
              </a:rPr>
              <a:t>dans le salon </a:t>
            </a:r>
            <a:r>
              <a:rPr lang="fr-FR" sz="1200" kern="0" dirty="0">
                <a:solidFill>
                  <a:schemeClr val="tx1"/>
                </a:solidFill>
                <a:effectLst/>
                <a:latin typeface="+mn-lt"/>
                <a:ea typeface="Calibri" panose="020F0502020204030204" pitchFamily="34" charset="0"/>
              </a:rPr>
              <a:t>ont été mis en début de phrase.</a:t>
            </a:r>
            <a:r>
              <a:rPr lang="fr-FR" sz="1200" dirty="0">
                <a:solidFill>
                  <a:schemeClr val="tx1"/>
                </a:solidFill>
                <a:effectLst/>
                <a:latin typeface="+mn-lt"/>
              </a:rPr>
              <a:t> </a:t>
            </a:r>
            <a:endParaRPr lang="fr-FR" sz="1200" dirty="0">
              <a:solidFill>
                <a:schemeClr val="tx1"/>
              </a:solidFill>
              <a:latin typeface="+mn-lt"/>
            </a:endParaRPr>
          </a:p>
          <a:p>
            <a:endParaRPr lang="fr-FR" dirty="0"/>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12</a:t>
            </a:fld>
            <a:endParaRPr lang="fr-FR"/>
          </a:p>
        </p:txBody>
      </p:sp>
    </p:spTree>
    <p:extLst>
      <p:ext uri="{BB962C8B-B14F-4D97-AF65-F5344CB8AC3E}">
        <p14:creationId xmlns:p14="http://schemas.microsoft.com/office/powerpoint/2010/main" val="820305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Retrouvez les différents groupes. Qu’est-ce qui a été déplacé ?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latin typeface="+mn-lt"/>
              </a:rPr>
              <a:t>[Voir diapositive suivante]</a:t>
            </a:r>
          </a:p>
          <a:p>
            <a:endParaRPr lang="fr-FR" dirty="0"/>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13</a:t>
            </a:fld>
            <a:endParaRPr lang="fr-FR"/>
          </a:p>
        </p:txBody>
      </p:sp>
    </p:spTree>
    <p:extLst>
      <p:ext uri="{BB962C8B-B14F-4D97-AF65-F5344CB8AC3E}">
        <p14:creationId xmlns:p14="http://schemas.microsoft.com/office/powerpoint/2010/main" val="40847707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u="sng" kern="0" dirty="0">
                <a:solidFill>
                  <a:schemeClr val="tx1"/>
                </a:solidFill>
                <a:effectLst/>
                <a:latin typeface="+mn-lt"/>
                <a:ea typeface="Calibri" panose="020F0502020204030204" pitchFamily="34" charset="0"/>
              </a:rPr>
              <a:t>Réponse attendue : </a:t>
            </a:r>
          </a:p>
          <a:p>
            <a:r>
              <a:rPr lang="fr-FR" sz="1200" kern="0" dirty="0">
                <a:solidFill>
                  <a:schemeClr val="tx1"/>
                </a:solidFill>
                <a:effectLst/>
                <a:latin typeface="+mn-lt"/>
                <a:ea typeface="Calibri" panose="020F0502020204030204" pitchFamily="34" charset="0"/>
              </a:rPr>
              <a:t>Le groupe </a:t>
            </a:r>
            <a:r>
              <a:rPr lang="fr-FR" sz="1200" i="1" kern="0" dirty="0">
                <a:solidFill>
                  <a:schemeClr val="tx1"/>
                </a:solidFill>
                <a:effectLst/>
                <a:latin typeface="+mn-lt"/>
                <a:ea typeface="Calibri" panose="020F0502020204030204" pitchFamily="34" charset="0"/>
              </a:rPr>
              <a:t>à la fin de chaque repas </a:t>
            </a:r>
            <a:r>
              <a:rPr lang="fr-FR" sz="1200" kern="0" dirty="0">
                <a:solidFill>
                  <a:schemeClr val="tx1"/>
                </a:solidFill>
                <a:effectLst/>
                <a:latin typeface="+mn-lt"/>
                <a:ea typeface="Calibri" panose="020F0502020204030204" pitchFamily="34" charset="0"/>
              </a:rPr>
              <a:t>a été déplacé.</a:t>
            </a:r>
            <a:endParaRPr lang="fr-FR" sz="1200" dirty="0">
              <a:solidFill>
                <a:schemeClr val="tx1"/>
              </a:solidFill>
              <a:latin typeface="+mn-lt"/>
            </a:endParaRPr>
          </a:p>
          <a:p>
            <a:endParaRPr lang="fr-FR" dirty="0"/>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14</a:t>
            </a:fld>
            <a:endParaRPr lang="fr-FR"/>
          </a:p>
        </p:txBody>
      </p:sp>
    </p:spTree>
    <p:extLst>
      <p:ext uri="{BB962C8B-B14F-4D97-AF65-F5344CB8AC3E}">
        <p14:creationId xmlns:p14="http://schemas.microsoft.com/office/powerpoint/2010/main" val="37517124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Pour quelle phrase est-ce qu’il a été plus difficile de retrouver les groupes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possibles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La première phrase : le groupe CC est entre le sujet et le groupe du verbe – c’est moins facile de trouver la séparation entre les briques de la phrase.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la troisième phrase : les deux groupes CC sont accolés.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la dernière phrase : le groupe du verbe est coupé en deux.</a:t>
            </a: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15</a:t>
            </a:fld>
            <a:endParaRPr lang="fr-FR"/>
          </a:p>
        </p:txBody>
      </p:sp>
    </p:spTree>
    <p:extLst>
      <p:ext uri="{BB962C8B-B14F-4D97-AF65-F5344CB8AC3E}">
        <p14:creationId xmlns:p14="http://schemas.microsoft.com/office/powerpoint/2010/main" val="568058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6B3F4-DDF8-6C10-04DD-DB2E175A614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25AAC53-9979-355C-7EA2-75CA92DBD3C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F2696E6-F4E3-DDC4-A5E4-E5076CD967A4}"/>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C’est vrai que ce n’est pas facile de s’y retrouver dans des phrases comme ça. Alors, on met parfois des virgules qui isolent les groupes compléments circonstanciels de phrase,  en particulier quand un groupe du verbe est partagé en deux morceaux. Mais ce n’est pas obligatoire, c’est juste pour aider le lecteur. »</a:t>
            </a: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7F632D63-5CE7-B0C1-7BA5-759CF8C48D8F}"/>
              </a:ext>
            </a:extLst>
          </p:cNvPr>
          <p:cNvSpPr>
            <a:spLocks noGrp="1"/>
          </p:cNvSpPr>
          <p:nvPr>
            <p:ph type="sldNum" sz="quarter" idx="5"/>
          </p:nvPr>
        </p:nvSpPr>
        <p:spPr/>
        <p:txBody>
          <a:bodyPr/>
          <a:lstStyle/>
          <a:p>
            <a:fld id="{D7A153AC-EC10-4845-B4E7-C9C7AB10182D}" type="slidenum">
              <a:rPr lang="fr-FR" smtClean="0"/>
              <a:t>16</a:t>
            </a:fld>
            <a:endParaRPr lang="fr-FR"/>
          </a:p>
        </p:txBody>
      </p:sp>
    </p:spTree>
    <p:extLst>
      <p:ext uri="{BB962C8B-B14F-4D97-AF65-F5344CB8AC3E}">
        <p14:creationId xmlns:p14="http://schemas.microsoft.com/office/powerpoint/2010/main" val="28130628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EFDD1-6E50-FF32-2921-8C09E36CA64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B0A83D8-F9DA-D7CD-86C2-A75907A945D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29A9483-F46F-65C1-FC63-7F1DBD8F8099}"/>
              </a:ext>
            </a:extLst>
          </p:cNvPr>
          <p:cNvSpPr>
            <a:spLocks noGrp="1"/>
          </p:cNvSpPr>
          <p:nvPr>
            <p:ph type="body" idx="1"/>
          </p:nvPr>
        </p:nvSpPr>
        <p:spPr/>
        <p:txBody>
          <a:bodyPr/>
          <a:lstStyle/>
          <a:p>
            <a:pPr algn="just"/>
            <a:r>
              <a:rPr lang="fr-FR" sz="1200" b="1" kern="0" dirty="0">
                <a:solidFill>
                  <a:schemeClr val="tx1"/>
                </a:solidFill>
                <a:effectLst/>
                <a:latin typeface="+mn-lt"/>
                <a:ea typeface="Calibri" panose="020F0502020204030204" pitchFamily="34" charset="0"/>
              </a:rPr>
              <a:t>Demander</a:t>
            </a:r>
            <a:r>
              <a:rPr lang="fr-FR" sz="1200" kern="0" dirty="0">
                <a:solidFill>
                  <a:schemeClr val="tx1"/>
                </a:solidFill>
                <a:effectLst/>
                <a:latin typeface="+mn-lt"/>
                <a:ea typeface="Calibri" panose="020F0502020204030204" pitchFamily="34" charset="0"/>
              </a:rPr>
              <a:t> : « Retrouve-t-on dans chaque phrase une régularité, trouve-t-on dans ces phrases deux briques qui sont toujours dans le même ordre ? Quelles sont les briques qui peuvent se déplacer dans la phrase ?  »</a:t>
            </a:r>
            <a:r>
              <a:rPr lang="fr-FR" sz="1200" dirty="0">
                <a:solidFill>
                  <a:schemeClr val="tx1"/>
                </a:solidFill>
                <a:effectLst/>
                <a:latin typeface="+mn-lt"/>
              </a:rPr>
              <a:t>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[Voir diapositive suivante]</a:t>
            </a: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C940788F-EF3A-D6DB-565A-CD9C7AD2359C}"/>
              </a:ext>
            </a:extLst>
          </p:cNvPr>
          <p:cNvSpPr>
            <a:spLocks noGrp="1"/>
          </p:cNvSpPr>
          <p:nvPr>
            <p:ph type="sldNum" sz="quarter" idx="5"/>
          </p:nvPr>
        </p:nvSpPr>
        <p:spPr/>
        <p:txBody>
          <a:bodyPr/>
          <a:lstStyle/>
          <a:p>
            <a:fld id="{D7A153AC-EC10-4845-B4E7-C9C7AB10182D}" type="slidenum">
              <a:rPr lang="fr-FR" smtClean="0"/>
              <a:t>17</a:t>
            </a:fld>
            <a:endParaRPr lang="fr-FR"/>
          </a:p>
        </p:txBody>
      </p:sp>
    </p:spTree>
    <p:extLst>
      <p:ext uri="{BB962C8B-B14F-4D97-AF65-F5344CB8AC3E}">
        <p14:creationId xmlns:p14="http://schemas.microsoft.com/office/powerpoint/2010/main" val="18528060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8C430-4F19-192A-A03B-42B547FA13C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A1D7493-11EF-6061-69D2-D4758FD1FE9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4F1CCE8-627E-05E8-548C-8A6867F6E032}"/>
              </a:ext>
            </a:extLst>
          </p:cNvPr>
          <p:cNvSpPr>
            <a:spLocks noGrp="1"/>
          </p:cNvSpPr>
          <p:nvPr>
            <p:ph type="body" idx="1"/>
          </p:nvPr>
        </p:nvSpPr>
        <p:spPr/>
        <p:txBody>
          <a:bodyPr/>
          <a:lstStyle/>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Dans toutes ces phrases, on trouve cet ordre : brique-sujet puis brique du verbe.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Les CC de phrase se déplacent partout dans la phrase.</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L’ordre brique-sujet puis brique du verbe est l’ordre le plus habituel. Lorsque la brique-sujet est derrière la brique du verbe, c’est que nous avons affaire à une phrase interrogative – ou alors à une phrase qui commence par un complément de phrase long et qui a une brique du verbe très courte (cf. leçon CM1-43 </a:t>
            </a:r>
            <a:r>
              <a:rPr lang="fr-FR" sz="1200" i="1" dirty="0">
                <a:solidFill>
                  <a:schemeClr val="tx1"/>
                </a:solidFill>
                <a:effectLst/>
                <a:latin typeface="+mn-lt"/>
                <a:ea typeface="Calibri" panose="020F0502020204030204" pitchFamily="34" charset="0"/>
                <a:cs typeface="Times New Roman" panose="02020603050405020304" pitchFamily="18" charset="0"/>
              </a:rPr>
              <a:t>À quoi reconnaitre le sujet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Quant aux CC de phrase, ils peuvent se déplacer partout dans la phrase. »</a:t>
            </a:r>
          </a:p>
          <a:p>
            <a:endParaRPr lang="fr-FR" dirty="0"/>
          </a:p>
        </p:txBody>
      </p:sp>
      <p:sp>
        <p:nvSpPr>
          <p:cNvPr id="4" name="Espace réservé du numéro de diapositive 3">
            <a:extLst>
              <a:ext uri="{FF2B5EF4-FFF2-40B4-BE49-F238E27FC236}">
                <a16:creationId xmlns:a16="http://schemas.microsoft.com/office/drawing/2014/main" id="{A25EA4D7-25E6-8737-3E7B-DF564C7BC55D}"/>
              </a:ext>
            </a:extLst>
          </p:cNvPr>
          <p:cNvSpPr>
            <a:spLocks noGrp="1"/>
          </p:cNvSpPr>
          <p:nvPr>
            <p:ph type="sldNum" sz="quarter" idx="5"/>
          </p:nvPr>
        </p:nvSpPr>
        <p:spPr/>
        <p:txBody>
          <a:bodyPr/>
          <a:lstStyle/>
          <a:p>
            <a:fld id="{D7A153AC-EC10-4845-B4E7-C9C7AB10182D}" type="slidenum">
              <a:rPr lang="fr-FR" smtClean="0"/>
              <a:t>18</a:t>
            </a:fld>
            <a:endParaRPr lang="fr-FR"/>
          </a:p>
        </p:txBody>
      </p:sp>
    </p:spTree>
    <p:extLst>
      <p:ext uri="{BB962C8B-B14F-4D97-AF65-F5344CB8AC3E}">
        <p14:creationId xmlns:p14="http://schemas.microsoft.com/office/powerpoint/2010/main" val="34389425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3 – </a:t>
            </a:r>
            <a:r>
              <a:rPr lang="fr-FR" sz="1200" b="1" i="1" dirty="0">
                <a:solidFill>
                  <a:schemeClr val="tx1"/>
                </a:solidFill>
                <a:latin typeface="+mn-lt"/>
              </a:rPr>
              <a:t>Mise en œuvre </a:t>
            </a:r>
            <a:r>
              <a:rPr lang="fr-FR" sz="1200" b="1" dirty="0">
                <a:solidFill>
                  <a:schemeClr val="tx1"/>
                </a:solidFill>
                <a:latin typeface="+mn-lt"/>
              </a:rPr>
              <a:t>– Identifier des groupes du verbe discontinus</a:t>
            </a:r>
          </a:p>
          <a:p>
            <a:endParaRPr lang="fr-FR" sz="1200" dirty="0">
              <a:solidFill>
                <a:schemeClr val="tx1"/>
              </a:solidFill>
              <a:latin typeface="+mn-lt"/>
            </a:endParaRPr>
          </a:p>
          <a:p>
            <a:r>
              <a:rPr lang="fr-FR" sz="1200" b="1" dirty="0">
                <a:solidFill>
                  <a:schemeClr val="tx1"/>
                </a:solidFill>
                <a:latin typeface="+mn-lt"/>
              </a:rPr>
              <a:t>Distribuer</a:t>
            </a:r>
            <a:r>
              <a:rPr lang="fr-FR" sz="1200" dirty="0">
                <a:solidFill>
                  <a:schemeClr val="tx1"/>
                </a:solidFill>
                <a:latin typeface="+mn-lt"/>
              </a:rPr>
              <a:t> les phrases à étudier (cf. Fiche photocopiable)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Donner la consigne </a:t>
            </a:r>
            <a:r>
              <a:rPr lang="fr-FR" sz="1200" dirty="0">
                <a:solidFill>
                  <a:schemeClr val="tx1"/>
                </a:solidFill>
                <a:latin typeface="+mn-lt"/>
              </a:rPr>
              <a:t>: « </a:t>
            </a:r>
            <a:r>
              <a:rPr lang="fr-FR" sz="1200" dirty="0">
                <a:solidFill>
                  <a:schemeClr val="tx1"/>
                </a:solidFill>
                <a:effectLst/>
                <a:latin typeface="+mn-lt"/>
                <a:ea typeface="Calibri" panose="020F0502020204030204" pitchFamily="34" charset="0"/>
                <a:cs typeface="Times New Roman" panose="02020603050405020304" pitchFamily="18" charset="0"/>
              </a:rPr>
              <a:t>Trouvez les briques de la phrase. Pour vous aider, chercher les ‘étiquettes’ des verbes. »</a:t>
            </a:r>
          </a:p>
          <a:p>
            <a:r>
              <a:rPr lang="fr-FR" sz="1200" u="sng" dirty="0">
                <a:solidFill>
                  <a:schemeClr val="tx1"/>
                </a:solidFill>
                <a:latin typeface="+mn-lt"/>
              </a:rPr>
              <a:t>Réponse attendue </a:t>
            </a:r>
            <a:r>
              <a:rPr lang="fr-FR" sz="1200" dirty="0">
                <a:solidFill>
                  <a:schemeClr val="tx1"/>
                </a:solidFill>
                <a:latin typeface="+mn-lt"/>
              </a:rPr>
              <a:t>:</a:t>
            </a:r>
          </a:p>
          <a:p>
            <a:r>
              <a:rPr lang="fr-FR" sz="1200" dirty="0">
                <a:solidFill>
                  <a:schemeClr val="tx1"/>
                </a:solidFill>
                <a:latin typeface="+mn-lt"/>
              </a:rPr>
              <a:t>[Voir diapositive suivante]</a:t>
            </a:r>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19</a:t>
            </a:fld>
            <a:endParaRPr lang="fr-FR"/>
          </a:p>
        </p:txBody>
      </p:sp>
    </p:spTree>
    <p:extLst>
      <p:ext uri="{BB962C8B-B14F-4D97-AF65-F5344CB8AC3E}">
        <p14:creationId xmlns:p14="http://schemas.microsoft.com/office/powerpoint/2010/main" val="29900367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u="sng" dirty="0">
                <a:solidFill>
                  <a:schemeClr val="tx1"/>
                </a:solidFill>
                <a:latin typeface="+mn-lt"/>
              </a:rPr>
              <a:t>[Réponse attendue] </a:t>
            </a:r>
          </a:p>
          <a:p>
            <a:endParaRPr lang="fr-FR" sz="1200" u="sng" dirty="0">
              <a:solidFill>
                <a:schemeClr val="tx1"/>
              </a:solidFill>
              <a:latin typeface="+mn-lt"/>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Pourquoi est-il plus difficile de trouver les briques dans ces phrases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Les briques du verbe sont partagés en deux morceaux, elles sont plus difficiles à trouver.</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Calibri" panose="020F0502020204030204" pitchFamily="34" charset="0"/>
              </a:rPr>
              <a:t>Expliquer</a:t>
            </a:r>
            <a:r>
              <a:rPr lang="fr-FR" sz="1200" dirty="0">
                <a:solidFill>
                  <a:schemeClr val="tx1"/>
                </a:solidFill>
                <a:effectLst/>
                <a:latin typeface="+mn-lt"/>
                <a:ea typeface="Calibri" panose="020F0502020204030204" pitchFamily="34" charset="0"/>
                <a:cs typeface="Calibri" panose="020F0502020204030204" pitchFamily="34" charset="0"/>
              </a:rPr>
              <a:t> : «</a:t>
            </a:r>
            <a:r>
              <a:rPr lang="fr-FR" sz="1200" b="1" dirty="0">
                <a:solidFill>
                  <a:schemeClr val="tx1"/>
                </a:solidFill>
                <a:effectLst/>
                <a:latin typeface="+mn-lt"/>
                <a:ea typeface="Calibri" panose="020F0502020204030204" pitchFamily="34" charset="0"/>
                <a:cs typeface="Calibri" panose="020F0502020204030204" pitchFamily="34" charset="0"/>
              </a:rPr>
              <a:t> </a:t>
            </a:r>
            <a:r>
              <a:rPr lang="fr-FR" sz="1200" dirty="0">
                <a:solidFill>
                  <a:schemeClr val="tx1"/>
                </a:solidFill>
                <a:effectLst/>
                <a:latin typeface="+mn-lt"/>
                <a:ea typeface="Calibri" panose="020F0502020204030204" pitchFamily="34" charset="0"/>
                <a:cs typeface="Calibri" panose="020F0502020204030204" pitchFamily="34" charset="0"/>
              </a:rPr>
              <a:t>Les briques</a:t>
            </a:r>
            <a:r>
              <a:rPr lang="fr-FR" sz="1200" b="1" dirty="0">
                <a:solidFill>
                  <a:schemeClr val="tx1"/>
                </a:solidFill>
                <a:effectLst/>
                <a:latin typeface="+mn-lt"/>
                <a:ea typeface="Calibri" panose="020F0502020204030204" pitchFamily="34" charset="0"/>
                <a:cs typeface="Calibri" panose="020F0502020204030204" pitchFamily="34" charset="0"/>
              </a:rPr>
              <a:t> </a:t>
            </a:r>
            <a:r>
              <a:rPr lang="fr-FR" sz="1200" dirty="0">
                <a:solidFill>
                  <a:schemeClr val="tx1"/>
                </a:solidFill>
                <a:effectLst/>
                <a:latin typeface="+mn-lt"/>
                <a:ea typeface="Calibri" panose="020F0502020204030204" pitchFamily="34" charset="0"/>
                <a:cs typeface="Calibri" panose="020F0502020204030204" pitchFamily="34" charset="0"/>
              </a:rPr>
              <a:t>de la phrase sont plus difficiles à trouver parce que </a:t>
            </a:r>
            <a:r>
              <a:rPr lang="fr-FR" sz="1200" dirty="0">
                <a:solidFill>
                  <a:schemeClr val="tx1"/>
                </a:solidFill>
                <a:effectLst/>
                <a:latin typeface="+mn-lt"/>
                <a:ea typeface="Calibri" panose="020F0502020204030204" pitchFamily="34" charset="0"/>
                <a:cs typeface="Times New Roman" panose="02020603050405020304" pitchFamily="18" charset="0"/>
              </a:rPr>
              <a:t>ce sont des briques du verbe partagées en deux morceaux. Pour s’aider à les trouver, il est toujours intéressant de chercher ‘l’étiquette’ du verbe. »</a:t>
            </a:r>
          </a:p>
          <a:p>
            <a:endParaRPr lang="fr-FR" u="sng" dirty="0"/>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20</a:t>
            </a:fld>
            <a:endParaRPr lang="fr-FR"/>
          </a:p>
        </p:txBody>
      </p:sp>
    </p:spTree>
    <p:extLst>
      <p:ext uri="{BB962C8B-B14F-4D97-AF65-F5344CB8AC3E}">
        <p14:creationId xmlns:p14="http://schemas.microsoft.com/office/powerpoint/2010/main" val="1205611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Revenir </a:t>
            </a:r>
            <a:r>
              <a:rPr lang="fr-FR" sz="1200" dirty="0">
                <a:solidFill>
                  <a:schemeClr val="tx1"/>
                </a:solidFill>
                <a:effectLst/>
                <a:latin typeface="+mn-lt"/>
                <a:ea typeface="Calibri" panose="020F0502020204030204" pitchFamily="34" charset="0"/>
                <a:cs typeface="Times New Roman" panose="02020603050405020304" pitchFamily="18" charset="0"/>
              </a:rPr>
              <a:t>sur les remarques de la phase d’enrôlement et les valider ou pas.</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Reformuler </a:t>
            </a:r>
            <a:r>
              <a:rPr lang="fr-FR" sz="1200" dirty="0">
                <a:solidFill>
                  <a:schemeClr val="tx1"/>
                </a:solidFill>
                <a:effectLst/>
                <a:latin typeface="+mn-lt"/>
                <a:ea typeface="Calibri" panose="020F0502020204030204" pitchFamily="34" charset="0"/>
                <a:cs typeface="Times New Roman" panose="02020603050405020304" pitchFamily="18" charset="0"/>
              </a:rPr>
              <a:t>avec les élèves ce qu’on a appris.</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Existe-t-il des mots qui peuvent changer de place dans une phrase sans que le sens de la phrase change vraiment ? </a:t>
            </a:r>
            <a:endParaRPr lang="fr-FR" sz="1200" dirty="0">
              <a:solidFill>
                <a:schemeClr val="tx1"/>
              </a:solidFill>
              <a:latin typeface="+mn-lt"/>
            </a:endParaRP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Dans une phrase, les groupes ont une place fixe et on ne peut pas les déplacer. Il n’y a que les compléments circonstanciels de phrase qui sont mobiles et qu’on peut déplacer.</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Parfois le groupe verbal est coupé en deux par un complément circonstanciel. Ça rend plus difficile de le retrouver. Il faut alors bien penser à l’étiquette du verbe.</a:t>
            </a:r>
          </a:p>
          <a:p>
            <a:endParaRPr lang="fr-FR" dirty="0"/>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21</a:t>
            </a:fld>
            <a:endParaRPr lang="fr-FR"/>
          </a:p>
        </p:txBody>
      </p:sp>
    </p:spTree>
    <p:extLst>
      <p:ext uri="{BB962C8B-B14F-4D97-AF65-F5344CB8AC3E}">
        <p14:creationId xmlns:p14="http://schemas.microsoft.com/office/powerpoint/2010/main" val="2551056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latin typeface="+mn-lt"/>
              </a:rPr>
              <a:t>Distribuer</a:t>
            </a:r>
            <a:r>
              <a:rPr lang="fr-FR" dirty="0">
                <a:solidFill>
                  <a:schemeClr val="tx1"/>
                </a:solidFill>
                <a:latin typeface="+mn-lt"/>
              </a:rPr>
              <a:t> la trace écrite (cf. </a:t>
            </a:r>
            <a:r>
              <a:rPr lang="fr-FR" i="1" dirty="0">
                <a:solidFill>
                  <a:schemeClr val="tx1"/>
                </a:solidFill>
                <a:latin typeface="+mn-lt"/>
              </a:rPr>
              <a:t>Fiche photocopiable</a:t>
            </a:r>
            <a:r>
              <a:rPr lang="fr-FR" dirty="0">
                <a:solidFill>
                  <a:schemeClr val="tx1"/>
                </a:solidFill>
                <a:latin typeface="+mn-lt"/>
              </a:rPr>
              <a:t>).</a:t>
            </a:r>
          </a:p>
          <a:p>
            <a:endParaRPr lang="fr-FR" dirty="0">
              <a:solidFill>
                <a:schemeClr val="tx1"/>
              </a:solidFill>
              <a:latin typeface="+mn-lt"/>
            </a:endParaRPr>
          </a:p>
          <a:p>
            <a:r>
              <a:rPr lang="fr-FR" dirty="0">
                <a:solidFill>
                  <a:schemeClr val="tx1"/>
                </a:solidFill>
                <a:latin typeface="+mn-lt"/>
              </a:rPr>
              <a:t>« Avec votre crayon vert, soulignez la brique-sujet et coloriez l’étiquette ‘groupe sujet’.</a:t>
            </a:r>
          </a:p>
          <a:p>
            <a:r>
              <a:rPr lang="fr-FR" dirty="0">
                <a:solidFill>
                  <a:schemeClr val="tx1"/>
                </a:solidFill>
                <a:latin typeface="+mn-lt"/>
              </a:rPr>
              <a:t>Avec votre crayon marron, soulignez la brique complément circonstanciel et coloriez légèrement l’étiquette ‘groupe circonstanciel’</a:t>
            </a:r>
          </a:p>
          <a:p>
            <a:r>
              <a:rPr lang="fr-FR" dirty="0">
                <a:solidFill>
                  <a:schemeClr val="tx1"/>
                </a:solidFill>
                <a:latin typeface="+mn-lt"/>
              </a:rPr>
              <a:t>Avec votre crayon rouge, soulignez les deux morceaux de la brique du verbe et coloriez légèrement l’étiquette ‘groupe du verbe coupé en deux’.</a:t>
            </a:r>
          </a:p>
          <a:p>
            <a:r>
              <a:rPr lang="fr-FR" dirty="0">
                <a:solidFill>
                  <a:schemeClr val="tx1"/>
                </a:solidFill>
                <a:latin typeface="+mn-lt"/>
              </a:rPr>
              <a:t>Avec votre crayon bleu, entourez les deux virgules et soulignez ce qu’il y a dans la bulle. »</a:t>
            </a:r>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22</a:t>
            </a:fld>
            <a:endParaRPr lang="fr-FR"/>
          </a:p>
        </p:txBody>
      </p:sp>
    </p:spTree>
    <p:extLst>
      <p:ext uri="{BB962C8B-B14F-4D97-AF65-F5344CB8AC3E}">
        <p14:creationId xmlns:p14="http://schemas.microsoft.com/office/powerpoint/2010/main" val="1346364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23</a:t>
            </a:fld>
            <a:endParaRPr lang="fr-FR"/>
          </a:p>
        </p:txBody>
      </p:sp>
    </p:spTree>
    <p:extLst>
      <p:ext uri="{BB962C8B-B14F-4D97-AF65-F5344CB8AC3E}">
        <p14:creationId xmlns:p14="http://schemas.microsoft.com/office/powerpoint/2010/main" val="41378027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Lire le texte de Molière (cf. </a:t>
            </a:r>
            <a:r>
              <a:rPr lang="fr-FR" i="1" dirty="0">
                <a:solidFill>
                  <a:schemeClr val="tx1"/>
                </a:solidFill>
              </a:rPr>
              <a:t>Fiche photocopiable</a:t>
            </a:r>
            <a:r>
              <a:rPr lang="fr-FR" dirty="0">
                <a:solidFill>
                  <a:schemeClr val="tx1"/>
                </a:solidFill>
              </a:rPr>
              <a:t>) en adoptant deux voix différentes pour les deux personnages.</a:t>
            </a:r>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24</a:t>
            </a:fld>
            <a:endParaRPr lang="fr-FR"/>
          </a:p>
        </p:txBody>
      </p:sp>
    </p:spTree>
    <p:extLst>
      <p:ext uri="{BB962C8B-B14F-4D97-AF65-F5344CB8AC3E}">
        <p14:creationId xmlns:p14="http://schemas.microsoft.com/office/powerpoint/2010/main" val="37227256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Trouvez la brique sujet et la brique du verbe. »</a:t>
            </a:r>
          </a:p>
          <a:p>
            <a:endParaRPr lang="fr-FR" dirty="0"/>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25</a:t>
            </a:fld>
            <a:endParaRPr lang="fr-FR"/>
          </a:p>
        </p:txBody>
      </p:sp>
    </p:spTree>
    <p:extLst>
      <p:ext uri="{BB962C8B-B14F-4D97-AF65-F5344CB8AC3E}">
        <p14:creationId xmlns:p14="http://schemas.microsoft.com/office/powerpoint/2010/main" val="4810943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Êtes-vous d’accord avec le maitre de philosophie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Oui</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Faire remarquer que Molière se moque de Monsieur Jourdain, riche inculte voulant imiter les nobles, qui imaginait qu’on pourrait mettre les mots dans un autre ordre.</a:t>
            </a:r>
          </a:p>
          <a:p>
            <a:endParaRPr lang="fr-FR" dirty="0"/>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26</a:t>
            </a:fld>
            <a:endParaRPr lang="fr-FR"/>
          </a:p>
        </p:txBody>
      </p:sp>
    </p:spTree>
    <p:extLst>
      <p:ext uri="{BB962C8B-B14F-4D97-AF65-F5344CB8AC3E}">
        <p14:creationId xmlns:p14="http://schemas.microsoft.com/office/powerpoint/2010/main" val="29126740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27</a:t>
            </a:fld>
            <a:endParaRPr lang="fr-FR"/>
          </a:p>
        </p:txBody>
      </p:sp>
    </p:spTree>
    <p:extLst>
      <p:ext uri="{BB962C8B-B14F-4D97-AF65-F5344CB8AC3E}">
        <p14:creationId xmlns:p14="http://schemas.microsoft.com/office/powerpoint/2010/main" val="39565658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28</a:t>
            </a:fld>
            <a:endParaRPr lang="fr-FR"/>
          </a:p>
        </p:txBody>
      </p:sp>
    </p:spTree>
    <p:extLst>
      <p:ext uri="{BB962C8B-B14F-4D97-AF65-F5344CB8AC3E}">
        <p14:creationId xmlns:p14="http://schemas.microsoft.com/office/powerpoint/2010/main" val="37590645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1. Aristobule a raison :  c’est bien le verbe </a:t>
            </a:r>
            <a:r>
              <a:rPr lang="fr-FR" sz="1200" i="1" dirty="0">
                <a:solidFill>
                  <a:schemeClr val="tx1"/>
                </a:solidFill>
                <a:effectLst/>
                <a:latin typeface="+mn-lt"/>
                <a:ea typeface="Calibri" panose="020F0502020204030204" pitchFamily="34" charset="0"/>
                <a:cs typeface="Times New Roman" panose="02020603050405020304" pitchFamily="18" charset="0"/>
              </a:rPr>
              <a:t>jouer</a:t>
            </a:r>
            <a:r>
              <a:rPr lang="fr-FR" sz="1200" dirty="0">
                <a:solidFill>
                  <a:schemeClr val="tx1"/>
                </a:solidFill>
                <a:effectLst/>
                <a:latin typeface="+mn-lt"/>
                <a:ea typeface="Calibri" panose="020F0502020204030204" pitchFamily="34" charset="0"/>
                <a:cs typeface="Times New Roman" panose="02020603050405020304" pitchFamily="18" charset="0"/>
              </a:rPr>
              <a:t> (dit ce qui se passe, premier mot du groupe verbal) conjugué au présent. Là où Aristobule se trompe, c’est qu’il n’a pas cherché à accorder le verbe avec son sujet. Peut-être parce que le sujet est loin du verbe… </a:t>
            </a:r>
            <a:r>
              <a:rPr lang="fr-FR" sz="1200" i="1" dirty="0">
                <a:solidFill>
                  <a:schemeClr val="tx1"/>
                </a:solidFill>
                <a:effectLst/>
                <a:latin typeface="+mn-lt"/>
                <a:ea typeface="Calibri" panose="020F0502020204030204" pitchFamily="34" charset="0"/>
                <a:cs typeface="Times New Roman" panose="02020603050405020304" pitchFamily="18" charset="0"/>
              </a:rPr>
              <a:t>Pendant une bonne dizaine de minutes</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toujours selon le même rituel</a:t>
            </a:r>
            <a:r>
              <a:rPr lang="fr-FR" sz="1200" dirty="0">
                <a:solidFill>
                  <a:schemeClr val="tx1"/>
                </a:solidFill>
                <a:effectLst/>
                <a:latin typeface="+mn-lt"/>
                <a:ea typeface="Calibri" panose="020F0502020204030204" pitchFamily="34" charset="0"/>
                <a:cs typeface="Times New Roman" panose="02020603050405020304" pitchFamily="18" charset="0"/>
              </a:rPr>
              <a:t> sont deux CC de phrase (le premier indique le temps, la durée du jeu, le second, la manière dont ils jouent), placés entre le groupe sujet et le groupe verbal. De qui on parle ? des chiens de ma sœur. Le groupe sujet est à la personne 6 (on peut le remplacer par le pronom </a:t>
            </a:r>
            <a:r>
              <a:rPr lang="fr-FR" sz="1200" i="1" dirty="0">
                <a:solidFill>
                  <a:schemeClr val="tx1"/>
                </a:solidFill>
                <a:effectLst/>
                <a:latin typeface="+mn-lt"/>
                <a:ea typeface="Calibri" panose="020F0502020204030204" pitchFamily="34" charset="0"/>
                <a:cs typeface="Times New Roman" panose="02020603050405020304" pitchFamily="18" charset="0"/>
              </a:rPr>
              <a:t>ils</a:t>
            </a:r>
            <a:r>
              <a:rPr lang="fr-FR" sz="1200" dirty="0">
                <a:solidFill>
                  <a:schemeClr val="tx1"/>
                </a:solidFill>
                <a:effectLst/>
                <a:latin typeface="+mn-lt"/>
                <a:ea typeface="Calibri" panose="020F0502020204030204" pitchFamily="34" charset="0"/>
                <a:cs typeface="Times New Roman" panose="02020603050405020304" pitchFamily="18" charset="0"/>
              </a:rPr>
              <a:t>), le verbe prend donc la marque de personne 6 au présent </a:t>
            </a:r>
            <a:r>
              <a:rPr lang="fr-FR" sz="1200" i="1" dirty="0">
                <a:solidFill>
                  <a:schemeClr val="tx1"/>
                </a:solidFill>
                <a:effectLst/>
                <a:latin typeface="+mn-lt"/>
                <a:ea typeface="Calibri" panose="020F0502020204030204" pitchFamily="34" charset="0"/>
                <a:cs typeface="Times New Roman" panose="02020603050405020304" pitchFamily="18" charset="0"/>
              </a:rPr>
              <a:t>-ent</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29</a:t>
            </a:fld>
            <a:endParaRPr lang="fr-FR"/>
          </a:p>
        </p:txBody>
      </p:sp>
    </p:spTree>
    <p:extLst>
      <p:ext uri="{BB962C8B-B14F-4D97-AF65-F5344CB8AC3E}">
        <p14:creationId xmlns:p14="http://schemas.microsoft.com/office/powerpoint/2010/main" val="36420050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30</a:t>
            </a:fld>
            <a:endParaRPr lang="fr-FR"/>
          </a:p>
        </p:txBody>
      </p:sp>
    </p:spTree>
    <p:extLst>
      <p:ext uri="{BB962C8B-B14F-4D97-AF65-F5344CB8AC3E}">
        <p14:creationId xmlns:p14="http://schemas.microsoft.com/office/powerpoint/2010/main" val="32894677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2.</a:t>
            </a:r>
            <a:r>
              <a:rPr lang="fr-FR" sz="1200" b="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a. </a:t>
            </a:r>
            <a:r>
              <a:rPr lang="fr-FR" sz="1200" i="1" dirty="0">
                <a:solidFill>
                  <a:schemeClr val="tx1"/>
                </a:solidFill>
                <a:effectLst/>
                <a:latin typeface="+mn-lt"/>
                <a:ea typeface="Calibri" panose="020F0502020204030204" pitchFamily="34" charset="0"/>
                <a:cs typeface="Times New Roman" panose="02020603050405020304" pitchFamily="18" charset="0"/>
              </a:rPr>
              <a:t>Arrivée</a:t>
            </a:r>
            <a:r>
              <a:rPr lang="fr-FR" sz="1200" dirty="0">
                <a:solidFill>
                  <a:schemeClr val="tx1"/>
                </a:solidFill>
                <a:effectLst/>
                <a:latin typeface="+mn-lt"/>
                <a:ea typeface="Calibri" panose="020F0502020204030204" pitchFamily="34" charset="0"/>
                <a:cs typeface="Times New Roman" panose="02020603050405020304" pitchFamily="18" charset="0"/>
              </a:rPr>
              <a:t> est le participe passé du passé composé (dans le passé de celui qui parle) du verbe</a:t>
            </a:r>
            <a:r>
              <a:rPr lang="fr-FR" sz="1200" i="1" dirty="0">
                <a:solidFill>
                  <a:schemeClr val="tx1"/>
                </a:solidFill>
                <a:effectLst/>
                <a:latin typeface="+mn-lt"/>
                <a:ea typeface="Calibri" panose="020F0502020204030204" pitchFamily="34" charset="0"/>
                <a:cs typeface="Times New Roman" panose="02020603050405020304" pitchFamily="18" charset="0"/>
              </a:rPr>
              <a:t> arriver</a:t>
            </a:r>
            <a:r>
              <a:rPr lang="fr-FR" sz="1200" dirty="0">
                <a:solidFill>
                  <a:schemeClr val="tx1"/>
                </a:solidFill>
                <a:effectLst/>
                <a:latin typeface="+mn-lt"/>
                <a:ea typeface="Calibri" panose="020F0502020204030204" pitchFamily="34" charset="0"/>
                <a:cs typeface="Times New Roman" panose="02020603050405020304" pitchFamily="18" charset="0"/>
              </a:rPr>
              <a:t> (dit ce qui se passe, premiers mots du groupe verbal). Quand le verbe est conjugué avec l’auxiliaire</a:t>
            </a:r>
            <a:r>
              <a:rPr lang="fr-FR" sz="1200" i="1" dirty="0">
                <a:solidFill>
                  <a:schemeClr val="tx1"/>
                </a:solidFill>
                <a:effectLst/>
                <a:latin typeface="+mn-lt"/>
                <a:ea typeface="Calibri" panose="020F0502020204030204" pitchFamily="34" charset="0"/>
                <a:cs typeface="Times New Roman" panose="02020603050405020304" pitchFamily="18" charset="0"/>
              </a:rPr>
              <a:t> être</a:t>
            </a:r>
            <a:r>
              <a:rPr lang="fr-FR" sz="1200" dirty="0">
                <a:solidFill>
                  <a:schemeClr val="tx1"/>
                </a:solidFill>
                <a:effectLst/>
                <a:latin typeface="+mn-lt"/>
                <a:ea typeface="Calibri" panose="020F0502020204030204" pitchFamily="34" charset="0"/>
                <a:cs typeface="Times New Roman" panose="02020603050405020304" pitchFamily="18" charset="0"/>
              </a:rPr>
              <a:t>, on fait comme si la participe passé était un attribut, on l’accorde avec le sujet. Le groupe sujet est </a:t>
            </a:r>
            <a:r>
              <a:rPr lang="fr-FR" sz="1200" i="1" dirty="0">
                <a:solidFill>
                  <a:schemeClr val="tx1"/>
                </a:solidFill>
                <a:effectLst/>
                <a:latin typeface="+mn-lt"/>
                <a:ea typeface="Calibri" panose="020F0502020204030204" pitchFamily="34" charset="0"/>
                <a:cs typeface="Times New Roman" panose="02020603050405020304" pitchFamily="18" charset="0"/>
              </a:rPr>
              <a:t>ta sœur</a:t>
            </a:r>
            <a:r>
              <a:rPr lang="fr-FR" sz="1200" dirty="0">
                <a:solidFill>
                  <a:schemeClr val="tx1"/>
                </a:solidFill>
                <a:effectLst/>
                <a:latin typeface="+mn-lt"/>
                <a:ea typeface="Calibri" panose="020F0502020204030204" pitchFamily="34" charset="0"/>
                <a:cs typeface="Times New Roman" panose="02020603050405020304" pitchFamily="18" charset="0"/>
              </a:rPr>
              <a:t> (de qui on parle, encadrement par </a:t>
            </a:r>
            <a:r>
              <a:rPr lang="fr-FR" sz="1200" i="1" dirty="0">
                <a:solidFill>
                  <a:schemeClr val="tx1"/>
                </a:solidFill>
                <a:effectLst/>
                <a:latin typeface="+mn-lt"/>
                <a:ea typeface="Calibri" panose="020F0502020204030204" pitchFamily="34" charset="0"/>
                <a:cs typeface="Times New Roman" panose="02020603050405020304" pitchFamily="18" charset="0"/>
              </a:rPr>
              <a:t>c’est… qui…,</a:t>
            </a:r>
            <a:r>
              <a:rPr lang="fr-FR" sz="1200" dirty="0">
                <a:solidFill>
                  <a:schemeClr val="tx1"/>
                </a:solidFill>
                <a:effectLst/>
                <a:latin typeface="+mn-lt"/>
                <a:ea typeface="Calibri" panose="020F0502020204030204" pitchFamily="34" charset="0"/>
                <a:cs typeface="Times New Roman" panose="02020603050405020304" pitchFamily="18" charset="0"/>
              </a:rPr>
              <a:t> remplacement par le pronom personnel </a:t>
            </a:r>
            <a:r>
              <a:rPr lang="fr-FR" sz="1200" i="1" dirty="0">
                <a:solidFill>
                  <a:schemeClr val="tx1"/>
                </a:solidFill>
                <a:effectLst/>
                <a:latin typeface="+mn-lt"/>
                <a:ea typeface="Calibri" panose="020F0502020204030204" pitchFamily="34" charset="0"/>
                <a:cs typeface="Times New Roman" panose="02020603050405020304" pitchFamily="18" charset="0"/>
              </a:rPr>
              <a:t>elle</a:t>
            </a:r>
            <a:r>
              <a:rPr lang="fr-FR" sz="1200" dirty="0">
                <a:solidFill>
                  <a:schemeClr val="tx1"/>
                </a:solidFill>
                <a:effectLst/>
                <a:latin typeface="+mn-lt"/>
                <a:ea typeface="Calibri" panose="020F0502020204030204" pitchFamily="34" charset="0"/>
                <a:cs typeface="Times New Roman" panose="02020603050405020304" pitchFamily="18" charset="0"/>
              </a:rPr>
              <a:t>), groupe du nom féminin, </a:t>
            </a:r>
            <a:r>
              <a:rPr lang="fr-FR" sz="1200" i="1" dirty="0">
                <a:solidFill>
                  <a:schemeClr val="tx1"/>
                </a:solidFill>
                <a:effectLst/>
                <a:latin typeface="+mn-lt"/>
                <a:ea typeface="Calibri" panose="020F0502020204030204" pitchFamily="34" charset="0"/>
                <a:cs typeface="Times New Roman" panose="02020603050405020304" pitchFamily="18" charset="0"/>
              </a:rPr>
              <a:t>arrivée</a:t>
            </a:r>
            <a:r>
              <a:rPr lang="fr-FR" sz="1200" dirty="0">
                <a:solidFill>
                  <a:schemeClr val="tx1"/>
                </a:solidFill>
                <a:effectLst/>
                <a:latin typeface="+mn-lt"/>
                <a:ea typeface="Calibri" panose="020F0502020204030204" pitchFamily="34" charset="0"/>
                <a:cs typeface="Times New Roman" panose="02020603050405020304" pitchFamily="18" charset="0"/>
              </a:rPr>
              <a:t> prend donc la marque du féminin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b. On devrait dire </a:t>
            </a:r>
            <a:r>
              <a:rPr lang="fr-FR" sz="1200" i="1" dirty="0">
                <a:solidFill>
                  <a:schemeClr val="tx1"/>
                </a:solidFill>
                <a:effectLst/>
                <a:latin typeface="+mn-lt"/>
                <a:ea typeface="Calibri" panose="020F0502020204030204" pitchFamily="34" charset="0"/>
                <a:cs typeface="Times New Roman" panose="02020603050405020304" pitchFamily="18" charset="0"/>
              </a:rPr>
              <a:t>tu as déjà reproché quelque chose à ta sœur</a:t>
            </a:r>
            <a:r>
              <a:rPr lang="fr-FR" sz="1200" dirty="0">
                <a:solidFill>
                  <a:schemeClr val="tx1"/>
                </a:solidFill>
                <a:effectLst/>
                <a:latin typeface="+mn-lt"/>
                <a:ea typeface="Calibri" panose="020F0502020204030204" pitchFamily="34" charset="0"/>
                <a:cs typeface="Times New Roman" panose="02020603050405020304" pitchFamily="18" charset="0"/>
              </a:rPr>
              <a:t>. Pour éviter la répétition, on remplace </a:t>
            </a:r>
            <a:r>
              <a:rPr lang="fr-FR" sz="1200" i="1" dirty="0">
                <a:solidFill>
                  <a:schemeClr val="tx1"/>
                </a:solidFill>
                <a:effectLst/>
                <a:latin typeface="+mn-lt"/>
                <a:ea typeface="Calibri" panose="020F0502020204030204" pitchFamily="34" charset="0"/>
                <a:cs typeface="Times New Roman" panose="02020603050405020304" pitchFamily="18" charset="0"/>
              </a:rPr>
              <a:t>à</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ta sœur</a:t>
            </a:r>
            <a:r>
              <a:rPr lang="fr-FR" sz="1200" dirty="0">
                <a:solidFill>
                  <a:schemeClr val="tx1"/>
                </a:solidFill>
                <a:effectLst/>
                <a:latin typeface="+mn-lt"/>
                <a:ea typeface="Calibri" panose="020F0502020204030204" pitchFamily="34" charset="0"/>
                <a:cs typeface="Times New Roman" panose="02020603050405020304" pitchFamily="18" charset="0"/>
              </a:rPr>
              <a:t> par le pronom personnel </a:t>
            </a:r>
            <a:r>
              <a:rPr lang="fr-FR" sz="1200" i="1" dirty="0">
                <a:solidFill>
                  <a:schemeClr val="tx1"/>
                </a:solidFill>
                <a:effectLst/>
                <a:latin typeface="+mn-lt"/>
                <a:ea typeface="Calibri" panose="020F0502020204030204" pitchFamily="34" charset="0"/>
                <a:cs typeface="Times New Roman" panose="02020603050405020304" pitchFamily="18" charset="0"/>
              </a:rPr>
              <a:t>lui</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31</a:t>
            </a:fld>
            <a:endParaRPr lang="fr-FR"/>
          </a:p>
        </p:txBody>
      </p:sp>
    </p:spTree>
    <p:extLst>
      <p:ext uri="{BB962C8B-B14F-4D97-AF65-F5344CB8AC3E}">
        <p14:creationId xmlns:p14="http://schemas.microsoft.com/office/powerpoint/2010/main" val="8209078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32</a:t>
            </a:fld>
            <a:endParaRPr lang="fr-FR"/>
          </a:p>
        </p:txBody>
      </p:sp>
    </p:spTree>
    <p:extLst>
      <p:ext uri="{BB962C8B-B14F-4D97-AF65-F5344CB8AC3E}">
        <p14:creationId xmlns:p14="http://schemas.microsoft.com/office/powerpoint/2010/main" val="12148465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i="1" dirty="0">
                <a:solidFill>
                  <a:schemeClr val="tx1"/>
                </a:solidFill>
              </a:rPr>
              <a:t>Commentaire : On peut faire remarquer l’ambigüité de la dernière proposition, où ‘au galop’ peut être complément de phrase (</a:t>
            </a:r>
            <a:r>
              <a:rPr lang="fr-FR" i="0" dirty="0">
                <a:solidFill>
                  <a:schemeClr val="tx1"/>
                </a:solidFill>
              </a:rPr>
              <a:t>quand il est au galop</a:t>
            </a:r>
            <a:r>
              <a:rPr lang="fr-FR" i="1" dirty="0">
                <a:solidFill>
                  <a:schemeClr val="tx1"/>
                </a:solidFill>
              </a:rPr>
              <a:t>) ou bien complément de l’adjectif ‘rapides’ (</a:t>
            </a:r>
            <a:r>
              <a:rPr lang="fr-FR" i="0" dirty="0">
                <a:solidFill>
                  <a:schemeClr val="tx1"/>
                </a:solidFill>
              </a:rPr>
              <a:t>les plus rapides quand ils sont au galop).</a:t>
            </a:r>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33</a:t>
            </a:fld>
            <a:endParaRPr lang="fr-FR"/>
          </a:p>
        </p:txBody>
      </p:sp>
    </p:spTree>
    <p:extLst>
      <p:ext uri="{BB962C8B-B14F-4D97-AF65-F5344CB8AC3E}">
        <p14:creationId xmlns:p14="http://schemas.microsoft.com/office/powerpoint/2010/main" val="34205545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Les surveillants remettront les feuilles pour l’évaluation à chaque élève. Ils seront contents de commencer enfin l’épreuve.</a:t>
            </a:r>
          </a:p>
          <a:p>
            <a:endParaRPr lang="fr-FR" sz="1200" dirty="0">
              <a:solidFill>
                <a:schemeClr val="tx1"/>
              </a:solidFill>
              <a:latin typeface="+mn-lt"/>
            </a:endParaRPr>
          </a:p>
          <a:p>
            <a:pPr marR="1980565" algn="just"/>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marR="1980565" algn="l"/>
            <a:r>
              <a:rPr lang="fr-FR" sz="1200" dirty="0">
                <a:solidFill>
                  <a:schemeClr val="tx1"/>
                </a:solidFill>
                <a:effectLst/>
                <a:latin typeface="+mn-lt"/>
                <a:ea typeface="Calibri" panose="020F0502020204030204" pitchFamily="34" charset="0"/>
                <a:cs typeface="Times New Roman" panose="02020603050405020304" pitchFamily="18" charset="0"/>
              </a:rPr>
              <a:t>- accord dans le GN (D/N)</a:t>
            </a:r>
          </a:p>
          <a:p>
            <a:pPr marR="1980565" algn="l"/>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pPr marR="1980565" algn="l"/>
            <a:r>
              <a:rPr lang="fr-FR" sz="1200" dirty="0">
                <a:solidFill>
                  <a:schemeClr val="tx1"/>
                </a:solidFill>
                <a:effectLst/>
                <a:latin typeface="+mn-lt"/>
                <a:ea typeface="Calibri" panose="020F0502020204030204" pitchFamily="34" charset="0"/>
                <a:cs typeface="Times New Roman" panose="02020603050405020304" pitchFamily="18" charset="0"/>
              </a:rPr>
              <a:t>- futur </a:t>
            </a:r>
          </a:p>
          <a:p>
            <a:pPr marR="1980565" algn="l">
              <a:tabLst>
                <a:tab pos="2186305" algn="l"/>
              </a:tabLst>
            </a:pPr>
            <a:r>
              <a:rPr lang="fr-FR" sz="1200" dirty="0">
                <a:solidFill>
                  <a:schemeClr val="tx1"/>
                </a:solidFill>
                <a:effectLst/>
                <a:latin typeface="+mn-lt"/>
                <a:ea typeface="Calibri" panose="020F0502020204030204" pitchFamily="34" charset="0"/>
                <a:cs typeface="Times New Roman" panose="02020603050405020304" pitchFamily="18" charset="0"/>
              </a:rPr>
              <a:t>- verbe à l’infinitif (Le verbe est ici à l’infinitif parce qu’on peut mettre un groupe du nom à la place : seront contents de commencer enfin l’épreuve / seront contents par le commencement de l’épreuve (Cf. leçon CM1-7 </a:t>
            </a:r>
            <a:r>
              <a:rPr lang="fr-FR" sz="1200" i="1" dirty="0">
                <a:solidFill>
                  <a:schemeClr val="tx1"/>
                </a:solidFill>
                <a:effectLst/>
                <a:latin typeface="+mn-lt"/>
                <a:ea typeface="Calibri" panose="020F0502020204030204" pitchFamily="34" charset="0"/>
                <a:cs typeface="Times New Roman" panose="02020603050405020304" pitchFamily="18" charset="0"/>
              </a:rPr>
              <a:t>Le nom des verbes</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R="1980565" algn="l"/>
            <a:r>
              <a:rPr lang="fr-FR" sz="1200" dirty="0">
                <a:solidFill>
                  <a:schemeClr val="tx1"/>
                </a:solidFill>
                <a:effectLst/>
                <a:latin typeface="+mn-lt"/>
                <a:ea typeface="Calibri" panose="020F0502020204030204" pitchFamily="34" charset="0"/>
                <a:cs typeface="Times New Roman" panose="02020603050405020304" pitchFamily="18" charset="0"/>
              </a:rPr>
              <a:t>- accord de l’adjectif attribut</a:t>
            </a:r>
          </a:p>
          <a:p>
            <a:pPr marR="1980565" algn="l"/>
            <a:r>
              <a:rPr lang="fr-FR" sz="1200" dirty="0">
                <a:solidFill>
                  <a:schemeClr val="tx1"/>
                </a:solidFill>
                <a:effectLst/>
                <a:latin typeface="+mn-lt"/>
                <a:ea typeface="Calibri" panose="020F0502020204030204" pitchFamily="34" charset="0"/>
                <a:cs typeface="Times New Roman" panose="02020603050405020304" pitchFamily="18" charset="0"/>
              </a:rPr>
              <a:t>-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chaque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R="1980565" algn="l"/>
            <a:r>
              <a:rPr lang="fr-FR" sz="1200" dirty="0">
                <a:solidFill>
                  <a:schemeClr val="tx1"/>
                </a:solidFill>
                <a:effectLst/>
                <a:latin typeface="+mn-lt"/>
                <a:ea typeface="Calibri" panose="020F0502020204030204" pitchFamily="34" charset="0"/>
                <a:cs typeface="Times New Roman" panose="02020603050405020304" pitchFamily="18" charset="0"/>
              </a:rPr>
              <a:t>- à</a:t>
            </a:r>
          </a:p>
          <a:p>
            <a:pPr marR="1980565" algn="l"/>
            <a:r>
              <a:rPr lang="fr-FR" sz="1200" dirty="0">
                <a:solidFill>
                  <a:schemeClr val="tx1"/>
                </a:solidFill>
                <a:effectLst/>
                <a:latin typeface="+mn-lt"/>
                <a:ea typeface="Calibri" panose="020F0502020204030204" pitchFamily="34" charset="0"/>
                <a:cs typeface="Times New Roman" panose="02020603050405020304" pitchFamily="18" charset="0"/>
              </a:rPr>
              <a:t>- substitution pronominale</a:t>
            </a:r>
          </a:p>
          <a:p>
            <a:endParaRPr lang="fr-FR" dirty="0"/>
          </a:p>
        </p:txBody>
      </p:sp>
      <p:sp>
        <p:nvSpPr>
          <p:cNvPr id="4" name="Espace réservé du numéro de diapositive 3"/>
          <p:cNvSpPr>
            <a:spLocks noGrp="1"/>
          </p:cNvSpPr>
          <p:nvPr>
            <p:ph type="sldNum" sz="quarter" idx="5"/>
          </p:nvPr>
        </p:nvSpPr>
        <p:spPr/>
        <p:txBody>
          <a:bodyPr/>
          <a:lstStyle/>
          <a:p>
            <a:fld id="{D7A153AC-EC10-4845-B4E7-C9C7AB10182D}" type="slidenum">
              <a:rPr lang="fr-FR" smtClean="0"/>
              <a:t>34</a:t>
            </a:fld>
            <a:endParaRPr lang="fr-FR"/>
          </a:p>
        </p:txBody>
      </p:sp>
    </p:spTree>
    <p:extLst>
      <p:ext uri="{BB962C8B-B14F-4D97-AF65-F5344CB8AC3E}">
        <p14:creationId xmlns:p14="http://schemas.microsoft.com/office/powerpoint/2010/main" val="27440644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31066-D3C4-466A-116C-98B58C46684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93B2B8A-A86F-C2EA-3830-DC26FF0190C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0A321DF-7A31-5FA5-E45B-022563B3B4B9}"/>
              </a:ext>
            </a:extLst>
          </p:cNvPr>
          <p:cNvSpPr>
            <a:spLocks noGrp="1"/>
          </p:cNvSpPr>
          <p:nvPr>
            <p:ph type="body" idx="1"/>
          </p:nvPr>
        </p:nvSpPr>
        <p:spPr/>
        <p:txBody>
          <a:bodyPr/>
          <a:lstStyle/>
          <a:p>
            <a:pPr marR="1980565" algn="just"/>
            <a:r>
              <a:rPr lang="fr-FR" sz="1200" dirty="0">
                <a:solidFill>
                  <a:srgbClr val="000000"/>
                </a:solidFill>
                <a:effectLst/>
                <a:latin typeface="+mn-lt"/>
                <a:ea typeface="Calibri" panose="020F0502020204030204" pitchFamily="34" charset="0"/>
                <a:cs typeface="Times New Roman" panose="02020603050405020304" pitchFamily="18" charset="0"/>
              </a:rPr>
              <a:t>Points à traiter à privilégier :</a:t>
            </a:r>
            <a:endParaRPr lang="fr-FR" sz="1200" dirty="0">
              <a:effectLst/>
              <a:latin typeface="+mn-lt"/>
              <a:ea typeface="Calibri" panose="020F0502020204030204" pitchFamily="34" charset="0"/>
              <a:cs typeface="Times New Roman" panose="02020603050405020304" pitchFamily="18" charset="0"/>
            </a:endParaRPr>
          </a:p>
          <a:p>
            <a:pPr marR="1980565" algn="l"/>
            <a:r>
              <a:rPr lang="fr-FR" sz="1200" dirty="0">
                <a:solidFill>
                  <a:srgbClr val="000000"/>
                </a:solidFill>
                <a:effectLst/>
                <a:latin typeface="+mn-lt"/>
                <a:ea typeface="Calibri" panose="020F0502020204030204" pitchFamily="34" charset="0"/>
                <a:cs typeface="Times New Roman" panose="02020603050405020304" pitchFamily="18" charset="0"/>
              </a:rPr>
              <a:t>- accord dans le GN (D/N)</a:t>
            </a:r>
            <a:endParaRPr lang="fr-FR" sz="1200" dirty="0">
              <a:effectLst/>
              <a:latin typeface="+mn-lt"/>
              <a:ea typeface="Calibri" panose="020F0502020204030204" pitchFamily="34" charset="0"/>
              <a:cs typeface="Times New Roman" panose="02020603050405020304" pitchFamily="18" charset="0"/>
            </a:endParaRPr>
          </a:p>
          <a:p>
            <a:pPr marR="1980565" algn="l"/>
            <a:r>
              <a:rPr lang="fr-FR" sz="1200" dirty="0">
                <a:solidFill>
                  <a:srgbClr val="000000"/>
                </a:solidFill>
                <a:effectLst/>
                <a:latin typeface="+mn-lt"/>
                <a:ea typeface="Calibri" panose="020F0502020204030204" pitchFamily="34" charset="0"/>
                <a:cs typeface="Times New Roman" panose="02020603050405020304" pitchFamily="18" charset="0"/>
              </a:rPr>
              <a:t>- accord S/V</a:t>
            </a:r>
            <a:endParaRPr lang="fr-FR" sz="1200" dirty="0">
              <a:effectLst/>
              <a:latin typeface="+mn-lt"/>
              <a:ea typeface="Calibri" panose="020F0502020204030204" pitchFamily="34" charset="0"/>
              <a:cs typeface="Times New Roman" panose="02020603050405020304" pitchFamily="18" charset="0"/>
            </a:endParaRPr>
          </a:p>
          <a:p>
            <a:pPr marR="1980565" algn="l"/>
            <a:r>
              <a:rPr lang="fr-FR" sz="1200" dirty="0">
                <a:solidFill>
                  <a:srgbClr val="000000"/>
                </a:solidFill>
                <a:effectLst/>
                <a:latin typeface="+mn-lt"/>
                <a:ea typeface="Calibri" panose="020F0502020204030204" pitchFamily="34" charset="0"/>
                <a:cs typeface="Times New Roman" panose="02020603050405020304" pitchFamily="18" charset="0"/>
              </a:rPr>
              <a:t>- futur </a:t>
            </a:r>
            <a:endParaRPr lang="fr-FR" sz="1200" dirty="0">
              <a:effectLst/>
              <a:latin typeface="+mn-lt"/>
              <a:ea typeface="Calibri" panose="020F0502020204030204" pitchFamily="34" charset="0"/>
              <a:cs typeface="Times New Roman" panose="02020603050405020304" pitchFamily="18" charset="0"/>
            </a:endParaRPr>
          </a:p>
          <a:p>
            <a:pPr marR="1980565" algn="l">
              <a:tabLst>
                <a:tab pos="2186305" algn="l"/>
              </a:tabLst>
            </a:pPr>
            <a:r>
              <a:rPr lang="fr-FR" sz="1200" dirty="0">
                <a:solidFill>
                  <a:srgbClr val="000000"/>
                </a:solidFill>
                <a:effectLst/>
                <a:latin typeface="+mn-lt"/>
                <a:ea typeface="Calibri" panose="020F0502020204030204" pitchFamily="34" charset="0"/>
                <a:cs typeface="Times New Roman" panose="02020603050405020304" pitchFamily="18" charset="0"/>
              </a:rPr>
              <a:t>- verbe à l’infinitif (</a:t>
            </a:r>
            <a:r>
              <a:rPr lang="fr-FR" sz="1200" dirty="0">
                <a:effectLst/>
                <a:latin typeface="+mn-lt"/>
                <a:ea typeface="Calibri" panose="020F0502020204030204" pitchFamily="34" charset="0"/>
                <a:cs typeface="Times New Roman" panose="02020603050405020304" pitchFamily="18" charset="0"/>
              </a:rPr>
              <a:t>Le verbe est ici à l’infinitif parce qu’on peut mettre un groupe du nom à la place : seront contents de commencer enfin l’épreuve / seront contents par le commencement de l’épreuve (Cf. leçon CM1-7 </a:t>
            </a:r>
            <a:r>
              <a:rPr lang="fr-FR" sz="1200" i="1" dirty="0">
                <a:effectLst/>
                <a:latin typeface="+mn-lt"/>
                <a:ea typeface="Calibri" panose="020F0502020204030204" pitchFamily="34" charset="0"/>
                <a:cs typeface="Times New Roman" panose="02020603050405020304" pitchFamily="18" charset="0"/>
              </a:rPr>
              <a:t>Le nom des verbes</a:t>
            </a:r>
            <a:r>
              <a:rPr lang="fr-FR" sz="1200" dirty="0">
                <a:effectLst/>
                <a:latin typeface="+mn-lt"/>
                <a:ea typeface="Calibri" panose="020F0502020204030204" pitchFamily="34" charset="0"/>
                <a:cs typeface="Times New Roman" panose="02020603050405020304" pitchFamily="18" charset="0"/>
              </a:rPr>
              <a:t>)</a:t>
            </a:r>
          </a:p>
          <a:p>
            <a:pPr marR="1980565" algn="l"/>
            <a:r>
              <a:rPr lang="fr-FR" sz="1200" dirty="0">
                <a:solidFill>
                  <a:srgbClr val="000000"/>
                </a:solidFill>
                <a:effectLst/>
                <a:latin typeface="+mn-lt"/>
                <a:ea typeface="Calibri" panose="020F0502020204030204" pitchFamily="34" charset="0"/>
                <a:cs typeface="Times New Roman" panose="02020603050405020304" pitchFamily="18" charset="0"/>
              </a:rPr>
              <a:t>- accord de l’adjectif attribut</a:t>
            </a:r>
            <a:endParaRPr lang="fr-FR" sz="1200" dirty="0">
              <a:effectLst/>
              <a:latin typeface="+mn-lt"/>
              <a:ea typeface="Calibri" panose="020F0502020204030204" pitchFamily="34" charset="0"/>
              <a:cs typeface="Times New Roman" panose="02020603050405020304" pitchFamily="18" charset="0"/>
            </a:endParaRPr>
          </a:p>
          <a:p>
            <a:pPr marR="1980565" algn="l"/>
            <a:r>
              <a:rPr lang="fr-FR" sz="1200" dirty="0">
                <a:solidFill>
                  <a:srgbClr val="000000"/>
                </a:solidFill>
                <a:effectLst/>
                <a:latin typeface="+mn-lt"/>
                <a:ea typeface="Calibri" panose="020F0502020204030204" pitchFamily="34" charset="0"/>
                <a:cs typeface="Times New Roman" panose="02020603050405020304" pitchFamily="18" charset="0"/>
              </a:rPr>
              <a:t>- déterminant </a:t>
            </a:r>
            <a:r>
              <a:rPr lang="fr-FR" sz="1200" i="1" dirty="0">
                <a:solidFill>
                  <a:srgbClr val="000000"/>
                </a:solidFill>
                <a:effectLst/>
                <a:latin typeface="+mn-lt"/>
                <a:ea typeface="Calibri" panose="020F0502020204030204" pitchFamily="34" charset="0"/>
                <a:cs typeface="Times New Roman" panose="02020603050405020304" pitchFamily="18" charset="0"/>
              </a:rPr>
              <a:t>chaque</a:t>
            </a:r>
            <a:endParaRPr lang="fr-FR" sz="1200" dirty="0">
              <a:effectLst/>
              <a:latin typeface="+mn-lt"/>
              <a:ea typeface="Calibri" panose="020F0502020204030204" pitchFamily="34" charset="0"/>
              <a:cs typeface="Times New Roman" panose="02020603050405020304" pitchFamily="18" charset="0"/>
            </a:endParaRPr>
          </a:p>
          <a:p>
            <a:pPr marR="1980565" algn="l"/>
            <a:r>
              <a:rPr lang="fr-FR" sz="1200" dirty="0">
                <a:solidFill>
                  <a:srgbClr val="000000"/>
                </a:solidFill>
                <a:effectLst/>
                <a:latin typeface="+mn-lt"/>
                <a:ea typeface="Calibri" panose="020F0502020204030204" pitchFamily="34" charset="0"/>
                <a:cs typeface="Times New Roman" panose="02020603050405020304" pitchFamily="18" charset="0"/>
              </a:rPr>
              <a:t>- à</a:t>
            </a:r>
            <a:endParaRPr lang="fr-FR" sz="1200" dirty="0">
              <a:effectLst/>
              <a:latin typeface="+mn-lt"/>
              <a:ea typeface="Calibri" panose="020F0502020204030204" pitchFamily="34" charset="0"/>
              <a:cs typeface="Times New Roman" panose="02020603050405020304" pitchFamily="18" charset="0"/>
            </a:endParaRPr>
          </a:p>
          <a:p>
            <a:pPr marR="1980565" algn="l"/>
            <a:r>
              <a:rPr lang="fr-FR" sz="1200" dirty="0">
                <a:solidFill>
                  <a:srgbClr val="000000"/>
                </a:solidFill>
                <a:effectLst/>
                <a:latin typeface="+mn-lt"/>
                <a:ea typeface="Calibri" panose="020F0502020204030204" pitchFamily="34" charset="0"/>
                <a:cs typeface="Times New Roman" panose="02020603050405020304" pitchFamily="18" charset="0"/>
              </a:rPr>
              <a:t>- substitution pronominale</a:t>
            </a:r>
            <a:endParaRPr lang="fr-FR" sz="1200" dirty="0">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5FDD9492-322B-CD39-F5AC-BF62569766FD}"/>
              </a:ext>
            </a:extLst>
          </p:cNvPr>
          <p:cNvSpPr>
            <a:spLocks noGrp="1"/>
          </p:cNvSpPr>
          <p:nvPr>
            <p:ph type="sldNum" sz="quarter" idx="5"/>
          </p:nvPr>
        </p:nvSpPr>
        <p:spPr/>
        <p:txBody>
          <a:bodyPr/>
          <a:lstStyle/>
          <a:p>
            <a:fld id="{D7A153AC-EC10-4845-B4E7-C9C7AB10182D}" type="slidenum">
              <a:rPr lang="fr-FR" smtClean="0"/>
              <a:t>35</a:t>
            </a:fld>
            <a:endParaRPr lang="fr-FR"/>
          </a:p>
        </p:txBody>
      </p:sp>
    </p:spTree>
    <p:extLst>
      <p:ext uri="{BB962C8B-B14F-4D97-AF65-F5344CB8AC3E}">
        <p14:creationId xmlns:p14="http://schemas.microsoft.com/office/powerpoint/2010/main" val="776550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8C93B9-877D-22BB-99DA-99617D181EA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E24142D6-7645-1013-B670-73F2AE272C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5E06BE8-6C0E-67AD-2D13-18902A9D908E}"/>
              </a:ext>
            </a:extLst>
          </p:cNvPr>
          <p:cNvSpPr>
            <a:spLocks noGrp="1"/>
          </p:cNvSpPr>
          <p:nvPr>
            <p:ph type="dt" sz="half" idx="10"/>
          </p:nvPr>
        </p:nvSpPr>
        <p:spPr/>
        <p:txBody>
          <a:bodyPr/>
          <a:lstStyle/>
          <a:p>
            <a:fld id="{C911BE55-0F20-3A4B-9E0A-E6388D2BB8B0}" type="datetimeFigureOut">
              <a:rPr lang="fr-FR" smtClean="0"/>
              <a:t>12/08/2025</a:t>
            </a:fld>
            <a:endParaRPr lang="fr-FR"/>
          </a:p>
        </p:txBody>
      </p:sp>
      <p:sp>
        <p:nvSpPr>
          <p:cNvPr id="5" name="Espace réservé du pied de page 4">
            <a:extLst>
              <a:ext uri="{FF2B5EF4-FFF2-40B4-BE49-F238E27FC236}">
                <a16:creationId xmlns:a16="http://schemas.microsoft.com/office/drawing/2014/main" id="{F9D7B0DC-C039-D8CF-998C-4315ED37366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933AF7A-F3DA-885E-D082-14801FEF8BED}"/>
              </a:ext>
            </a:extLst>
          </p:cNvPr>
          <p:cNvSpPr>
            <a:spLocks noGrp="1"/>
          </p:cNvSpPr>
          <p:nvPr>
            <p:ph type="sldNum" sz="quarter" idx="12"/>
          </p:nvPr>
        </p:nvSpPr>
        <p:spPr/>
        <p:txBody>
          <a:bodyPr/>
          <a:lstStyle/>
          <a:p>
            <a:fld id="{741780C2-B930-1342-9F1E-AFFBF53B2768}" type="slidenum">
              <a:rPr lang="fr-FR" smtClean="0"/>
              <a:t>‹N°›</a:t>
            </a:fld>
            <a:endParaRPr lang="fr-FR"/>
          </a:p>
        </p:txBody>
      </p:sp>
    </p:spTree>
    <p:extLst>
      <p:ext uri="{BB962C8B-B14F-4D97-AF65-F5344CB8AC3E}">
        <p14:creationId xmlns:p14="http://schemas.microsoft.com/office/powerpoint/2010/main" val="260922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B5EA8A-2CD6-598B-B9A3-62D314F4041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EDEB10D-FD13-2C7C-F8C1-F0B09A29969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85A0A31-EC47-EB94-2B92-4901DCDE377D}"/>
              </a:ext>
            </a:extLst>
          </p:cNvPr>
          <p:cNvSpPr>
            <a:spLocks noGrp="1"/>
          </p:cNvSpPr>
          <p:nvPr>
            <p:ph type="dt" sz="half" idx="10"/>
          </p:nvPr>
        </p:nvSpPr>
        <p:spPr/>
        <p:txBody>
          <a:bodyPr/>
          <a:lstStyle/>
          <a:p>
            <a:fld id="{C911BE55-0F20-3A4B-9E0A-E6388D2BB8B0}" type="datetimeFigureOut">
              <a:rPr lang="fr-FR" smtClean="0"/>
              <a:t>12/08/2025</a:t>
            </a:fld>
            <a:endParaRPr lang="fr-FR"/>
          </a:p>
        </p:txBody>
      </p:sp>
      <p:sp>
        <p:nvSpPr>
          <p:cNvPr id="5" name="Espace réservé du pied de page 4">
            <a:extLst>
              <a:ext uri="{FF2B5EF4-FFF2-40B4-BE49-F238E27FC236}">
                <a16:creationId xmlns:a16="http://schemas.microsoft.com/office/drawing/2014/main" id="{444E8E0F-3792-0129-7ACA-7A493487A62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9D5D8D9-3BEA-D9E2-92D6-47CC84C2975B}"/>
              </a:ext>
            </a:extLst>
          </p:cNvPr>
          <p:cNvSpPr>
            <a:spLocks noGrp="1"/>
          </p:cNvSpPr>
          <p:nvPr>
            <p:ph type="sldNum" sz="quarter" idx="12"/>
          </p:nvPr>
        </p:nvSpPr>
        <p:spPr/>
        <p:txBody>
          <a:bodyPr/>
          <a:lstStyle/>
          <a:p>
            <a:fld id="{741780C2-B930-1342-9F1E-AFFBF53B2768}" type="slidenum">
              <a:rPr lang="fr-FR" smtClean="0"/>
              <a:t>‹N°›</a:t>
            </a:fld>
            <a:endParaRPr lang="fr-FR"/>
          </a:p>
        </p:txBody>
      </p:sp>
    </p:spTree>
    <p:extLst>
      <p:ext uri="{BB962C8B-B14F-4D97-AF65-F5344CB8AC3E}">
        <p14:creationId xmlns:p14="http://schemas.microsoft.com/office/powerpoint/2010/main" val="3214215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C5CE72-3029-B2D1-F28B-C4C1E6238C12}"/>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EF9C884-C626-9A25-9DA6-70D9BFCBEC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71CB9A2-C5AF-44FA-FB13-17E9BD67E507}"/>
              </a:ext>
            </a:extLst>
          </p:cNvPr>
          <p:cNvSpPr>
            <a:spLocks noGrp="1"/>
          </p:cNvSpPr>
          <p:nvPr>
            <p:ph type="dt" sz="half" idx="10"/>
          </p:nvPr>
        </p:nvSpPr>
        <p:spPr/>
        <p:txBody>
          <a:bodyPr/>
          <a:lstStyle/>
          <a:p>
            <a:fld id="{C911BE55-0F20-3A4B-9E0A-E6388D2BB8B0}" type="datetimeFigureOut">
              <a:rPr lang="fr-FR" smtClean="0"/>
              <a:t>12/08/2025</a:t>
            </a:fld>
            <a:endParaRPr lang="fr-FR"/>
          </a:p>
        </p:txBody>
      </p:sp>
      <p:sp>
        <p:nvSpPr>
          <p:cNvPr id="5" name="Espace réservé du pied de page 4">
            <a:extLst>
              <a:ext uri="{FF2B5EF4-FFF2-40B4-BE49-F238E27FC236}">
                <a16:creationId xmlns:a16="http://schemas.microsoft.com/office/drawing/2014/main" id="{B25FFE8B-23B6-6FC4-17E1-B2EEC0C42F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90E7A45-145F-B542-74AF-655C5BD08DB3}"/>
              </a:ext>
            </a:extLst>
          </p:cNvPr>
          <p:cNvSpPr>
            <a:spLocks noGrp="1"/>
          </p:cNvSpPr>
          <p:nvPr>
            <p:ph type="sldNum" sz="quarter" idx="12"/>
          </p:nvPr>
        </p:nvSpPr>
        <p:spPr/>
        <p:txBody>
          <a:bodyPr/>
          <a:lstStyle/>
          <a:p>
            <a:fld id="{741780C2-B930-1342-9F1E-AFFBF53B2768}" type="slidenum">
              <a:rPr lang="fr-FR" smtClean="0"/>
              <a:t>‹N°›</a:t>
            </a:fld>
            <a:endParaRPr lang="fr-FR"/>
          </a:p>
        </p:txBody>
      </p:sp>
    </p:spTree>
    <p:extLst>
      <p:ext uri="{BB962C8B-B14F-4D97-AF65-F5344CB8AC3E}">
        <p14:creationId xmlns:p14="http://schemas.microsoft.com/office/powerpoint/2010/main" val="3672086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932345-A990-69FF-B9B4-EDF998330E3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20E1043-D547-2289-51CF-2D6D4D7AD0B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1E3AF76-FFC9-2535-92EA-041AE4A270B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970A523-BF87-42A4-69F3-9B058D6F5993}"/>
              </a:ext>
            </a:extLst>
          </p:cNvPr>
          <p:cNvSpPr>
            <a:spLocks noGrp="1"/>
          </p:cNvSpPr>
          <p:nvPr>
            <p:ph type="dt" sz="half" idx="10"/>
          </p:nvPr>
        </p:nvSpPr>
        <p:spPr/>
        <p:txBody>
          <a:bodyPr/>
          <a:lstStyle/>
          <a:p>
            <a:fld id="{C911BE55-0F20-3A4B-9E0A-E6388D2BB8B0}" type="datetimeFigureOut">
              <a:rPr lang="fr-FR" smtClean="0"/>
              <a:t>12/08/2025</a:t>
            </a:fld>
            <a:endParaRPr lang="fr-FR"/>
          </a:p>
        </p:txBody>
      </p:sp>
      <p:sp>
        <p:nvSpPr>
          <p:cNvPr id="6" name="Espace réservé du pied de page 5">
            <a:extLst>
              <a:ext uri="{FF2B5EF4-FFF2-40B4-BE49-F238E27FC236}">
                <a16:creationId xmlns:a16="http://schemas.microsoft.com/office/drawing/2014/main" id="{F02C4B3B-5D8D-95E0-2D95-6FD623E7C96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50376F9-DDEC-DE96-85BF-447714FC8A6E}"/>
              </a:ext>
            </a:extLst>
          </p:cNvPr>
          <p:cNvSpPr>
            <a:spLocks noGrp="1"/>
          </p:cNvSpPr>
          <p:nvPr>
            <p:ph type="sldNum" sz="quarter" idx="12"/>
          </p:nvPr>
        </p:nvSpPr>
        <p:spPr/>
        <p:txBody>
          <a:bodyPr/>
          <a:lstStyle/>
          <a:p>
            <a:fld id="{741780C2-B930-1342-9F1E-AFFBF53B2768}" type="slidenum">
              <a:rPr lang="fr-FR" smtClean="0"/>
              <a:t>‹N°›</a:t>
            </a:fld>
            <a:endParaRPr lang="fr-FR"/>
          </a:p>
        </p:txBody>
      </p:sp>
    </p:spTree>
    <p:extLst>
      <p:ext uri="{BB962C8B-B14F-4D97-AF65-F5344CB8AC3E}">
        <p14:creationId xmlns:p14="http://schemas.microsoft.com/office/powerpoint/2010/main" val="1341888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E0B794-943B-4BD3-25BC-07D6779F2A1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08C0D05-1795-310F-BCA8-E8AD372B04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0A5DB1A-1F5D-4D73-4B19-DC80DE92D33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2CC082D-AD66-21E5-3F1A-7388F08F0D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23C35B5-E4D1-19FD-960A-221CB6F369E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176EBD9-870F-84F4-94F7-ABBE97CB54C1}"/>
              </a:ext>
            </a:extLst>
          </p:cNvPr>
          <p:cNvSpPr>
            <a:spLocks noGrp="1"/>
          </p:cNvSpPr>
          <p:nvPr>
            <p:ph type="dt" sz="half" idx="10"/>
          </p:nvPr>
        </p:nvSpPr>
        <p:spPr/>
        <p:txBody>
          <a:bodyPr/>
          <a:lstStyle/>
          <a:p>
            <a:fld id="{C911BE55-0F20-3A4B-9E0A-E6388D2BB8B0}" type="datetimeFigureOut">
              <a:rPr lang="fr-FR" smtClean="0"/>
              <a:t>12/08/2025</a:t>
            </a:fld>
            <a:endParaRPr lang="fr-FR"/>
          </a:p>
        </p:txBody>
      </p:sp>
      <p:sp>
        <p:nvSpPr>
          <p:cNvPr id="8" name="Espace réservé du pied de page 7">
            <a:extLst>
              <a:ext uri="{FF2B5EF4-FFF2-40B4-BE49-F238E27FC236}">
                <a16:creationId xmlns:a16="http://schemas.microsoft.com/office/drawing/2014/main" id="{DE676783-DC47-1917-A9DA-3B2AEFE5E6D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8C88010-6B0E-0F8F-0F06-9C7C712D3E56}"/>
              </a:ext>
            </a:extLst>
          </p:cNvPr>
          <p:cNvSpPr>
            <a:spLocks noGrp="1"/>
          </p:cNvSpPr>
          <p:nvPr>
            <p:ph type="sldNum" sz="quarter" idx="12"/>
          </p:nvPr>
        </p:nvSpPr>
        <p:spPr/>
        <p:txBody>
          <a:bodyPr/>
          <a:lstStyle/>
          <a:p>
            <a:fld id="{741780C2-B930-1342-9F1E-AFFBF53B2768}" type="slidenum">
              <a:rPr lang="fr-FR" smtClean="0"/>
              <a:t>‹N°›</a:t>
            </a:fld>
            <a:endParaRPr lang="fr-FR"/>
          </a:p>
        </p:txBody>
      </p:sp>
    </p:spTree>
    <p:extLst>
      <p:ext uri="{BB962C8B-B14F-4D97-AF65-F5344CB8AC3E}">
        <p14:creationId xmlns:p14="http://schemas.microsoft.com/office/powerpoint/2010/main" val="2596611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20DCF0-9997-029F-BA78-78C87CDE5239}"/>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7574DF3-8FBE-1636-EA4A-5E047F8D9CC1}"/>
              </a:ext>
            </a:extLst>
          </p:cNvPr>
          <p:cNvSpPr>
            <a:spLocks noGrp="1"/>
          </p:cNvSpPr>
          <p:nvPr>
            <p:ph type="dt" sz="half" idx="10"/>
          </p:nvPr>
        </p:nvSpPr>
        <p:spPr/>
        <p:txBody>
          <a:bodyPr/>
          <a:lstStyle/>
          <a:p>
            <a:fld id="{C911BE55-0F20-3A4B-9E0A-E6388D2BB8B0}" type="datetimeFigureOut">
              <a:rPr lang="fr-FR" smtClean="0"/>
              <a:t>12/08/2025</a:t>
            </a:fld>
            <a:endParaRPr lang="fr-FR"/>
          </a:p>
        </p:txBody>
      </p:sp>
      <p:sp>
        <p:nvSpPr>
          <p:cNvPr id="4" name="Espace réservé du pied de page 3">
            <a:extLst>
              <a:ext uri="{FF2B5EF4-FFF2-40B4-BE49-F238E27FC236}">
                <a16:creationId xmlns:a16="http://schemas.microsoft.com/office/drawing/2014/main" id="{BB3A2FD3-74AA-B3F0-937F-D0F391DB0AC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2A63EC6-4B86-E74A-05CD-F710B2B33B6A}"/>
              </a:ext>
            </a:extLst>
          </p:cNvPr>
          <p:cNvSpPr>
            <a:spLocks noGrp="1"/>
          </p:cNvSpPr>
          <p:nvPr>
            <p:ph type="sldNum" sz="quarter" idx="12"/>
          </p:nvPr>
        </p:nvSpPr>
        <p:spPr/>
        <p:txBody>
          <a:bodyPr/>
          <a:lstStyle/>
          <a:p>
            <a:fld id="{741780C2-B930-1342-9F1E-AFFBF53B2768}" type="slidenum">
              <a:rPr lang="fr-FR" smtClean="0"/>
              <a:t>‹N°›</a:t>
            </a:fld>
            <a:endParaRPr lang="fr-FR"/>
          </a:p>
        </p:txBody>
      </p:sp>
    </p:spTree>
    <p:extLst>
      <p:ext uri="{BB962C8B-B14F-4D97-AF65-F5344CB8AC3E}">
        <p14:creationId xmlns:p14="http://schemas.microsoft.com/office/powerpoint/2010/main" val="3792816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B148D7B-1305-B558-5F0B-1DC87A41D80E}"/>
              </a:ext>
            </a:extLst>
          </p:cNvPr>
          <p:cNvSpPr>
            <a:spLocks noGrp="1"/>
          </p:cNvSpPr>
          <p:nvPr>
            <p:ph type="dt" sz="half" idx="10"/>
          </p:nvPr>
        </p:nvSpPr>
        <p:spPr/>
        <p:txBody>
          <a:bodyPr/>
          <a:lstStyle/>
          <a:p>
            <a:fld id="{C911BE55-0F20-3A4B-9E0A-E6388D2BB8B0}" type="datetimeFigureOut">
              <a:rPr lang="fr-FR" smtClean="0"/>
              <a:t>12/08/2025</a:t>
            </a:fld>
            <a:endParaRPr lang="fr-FR"/>
          </a:p>
        </p:txBody>
      </p:sp>
      <p:sp>
        <p:nvSpPr>
          <p:cNvPr id="3" name="Espace réservé du pied de page 2">
            <a:extLst>
              <a:ext uri="{FF2B5EF4-FFF2-40B4-BE49-F238E27FC236}">
                <a16:creationId xmlns:a16="http://schemas.microsoft.com/office/drawing/2014/main" id="{F6E822A2-54E6-10A8-15FA-78A50B7B1B2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831DB19-0376-8F9A-8632-91BA0E1F8E57}"/>
              </a:ext>
            </a:extLst>
          </p:cNvPr>
          <p:cNvSpPr>
            <a:spLocks noGrp="1"/>
          </p:cNvSpPr>
          <p:nvPr>
            <p:ph type="sldNum" sz="quarter" idx="12"/>
          </p:nvPr>
        </p:nvSpPr>
        <p:spPr/>
        <p:txBody>
          <a:bodyPr/>
          <a:lstStyle/>
          <a:p>
            <a:fld id="{741780C2-B930-1342-9F1E-AFFBF53B2768}" type="slidenum">
              <a:rPr lang="fr-FR" smtClean="0"/>
              <a:t>‹N°›</a:t>
            </a:fld>
            <a:endParaRPr lang="fr-FR"/>
          </a:p>
        </p:txBody>
      </p:sp>
    </p:spTree>
    <p:extLst>
      <p:ext uri="{BB962C8B-B14F-4D97-AF65-F5344CB8AC3E}">
        <p14:creationId xmlns:p14="http://schemas.microsoft.com/office/powerpoint/2010/main" val="1938264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27657B-B876-B914-6498-667200B8CC5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02D8635-0BEB-A5F1-1518-B6C02C8470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9930EEA-9147-5401-4CB4-1C9EB72767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47387C0-9335-0BF0-CCD6-07B529213541}"/>
              </a:ext>
            </a:extLst>
          </p:cNvPr>
          <p:cNvSpPr>
            <a:spLocks noGrp="1"/>
          </p:cNvSpPr>
          <p:nvPr>
            <p:ph type="dt" sz="half" idx="10"/>
          </p:nvPr>
        </p:nvSpPr>
        <p:spPr/>
        <p:txBody>
          <a:bodyPr/>
          <a:lstStyle/>
          <a:p>
            <a:fld id="{C911BE55-0F20-3A4B-9E0A-E6388D2BB8B0}" type="datetimeFigureOut">
              <a:rPr lang="fr-FR" smtClean="0"/>
              <a:t>12/08/2025</a:t>
            </a:fld>
            <a:endParaRPr lang="fr-FR"/>
          </a:p>
        </p:txBody>
      </p:sp>
      <p:sp>
        <p:nvSpPr>
          <p:cNvPr id="6" name="Espace réservé du pied de page 5">
            <a:extLst>
              <a:ext uri="{FF2B5EF4-FFF2-40B4-BE49-F238E27FC236}">
                <a16:creationId xmlns:a16="http://schemas.microsoft.com/office/drawing/2014/main" id="{E9E582EC-8621-2C51-5CE2-7BC67BE85F7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A15A816-6137-E247-A2E6-468A37D4EF5E}"/>
              </a:ext>
            </a:extLst>
          </p:cNvPr>
          <p:cNvSpPr>
            <a:spLocks noGrp="1"/>
          </p:cNvSpPr>
          <p:nvPr>
            <p:ph type="sldNum" sz="quarter" idx="12"/>
          </p:nvPr>
        </p:nvSpPr>
        <p:spPr/>
        <p:txBody>
          <a:bodyPr/>
          <a:lstStyle/>
          <a:p>
            <a:fld id="{741780C2-B930-1342-9F1E-AFFBF53B2768}" type="slidenum">
              <a:rPr lang="fr-FR" smtClean="0"/>
              <a:t>‹N°›</a:t>
            </a:fld>
            <a:endParaRPr lang="fr-FR"/>
          </a:p>
        </p:txBody>
      </p:sp>
    </p:spTree>
    <p:extLst>
      <p:ext uri="{BB962C8B-B14F-4D97-AF65-F5344CB8AC3E}">
        <p14:creationId xmlns:p14="http://schemas.microsoft.com/office/powerpoint/2010/main" val="2800132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E50110-5AC1-13A4-D68F-557DCBB7547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C9F73E57-1674-A111-8CBB-3F44F4BEB8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487DD5E-FB9A-DACC-5102-2A6D01DFD1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7C5D569-4B89-1634-A7FA-C2233AC70A0C}"/>
              </a:ext>
            </a:extLst>
          </p:cNvPr>
          <p:cNvSpPr>
            <a:spLocks noGrp="1"/>
          </p:cNvSpPr>
          <p:nvPr>
            <p:ph type="dt" sz="half" idx="10"/>
          </p:nvPr>
        </p:nvSpPr>
        <p:spPr/>
        <p:txBody>
          <a:bodyPr/>
          <a:lstStyle/>
          <a:p>
            <a:fld id="{C911BE55-0F20-3A4B-9E0A-E6388D2BB8B0}" type="datetimeFigureOut">
              <a:rPr lang="fr-FR" smtClean="0"/>
              <a:t>12/08/2025</a:t>
            </a:fld>
            <a:endParaRPr lang="fr-FR"/>
          </a:p>
        </p:txBody>
      </p:sp>
      <p:sp>
        <p:nvSpPr>
          <p:cNvPr id="6" name="Espace réservé du pied de page 5">
            <a:extLst>
              <a:ext uri="{FF2B5EF4-FFF2-40B4-BE49-F238E27FC236}">
                <a16:creationId xmlns:a16="http://schemas.microsoft.com/office/drawing/2014/main" id="{66B097BB-9DE2-53BC-2EF2-31AE360327C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FB1C90E-6001-9FE3-73BF-E90BA1EC799D}"/>
              </a:ext>
            </a:extLst>
          </p:cNvPr>
          <p:cNvSpPr>
            <a:spLocks noGrp="1"/>
          </p:cNvSpPr>
          <p:nvPr>
            <p:ph type="sldNum" sz="quarter" idx="12"/>
          </p:nvPr>
        </p:nvSpPr>
        <p:spPr/>
        <p:txBody>
          <a:bodyPr/>
          <a:lstStyle/>
          <a:p>
            <a:fld id="{741780C2-B930-1342-9F1E-AFFBF53B2768}" type="slidenum">
              <a:rPr lang="fr-FR" smtClean="0"/>
              <a:t>‹N°›</a:t>
            </a:fld>
            <a:endParaRPr lang="fr-FR"/>
          </a:p>
        </p:txBody>
      </p:sp>
    </p:spTree>
    <p:extLst>
      <p:ext uri="{BB962C8B-B14F-4D97-AF65-F5344CB8AC3E}">
        <p14:creationId xmlns:p14="http://schemas.microsoft.com/office/powerpoint/2010/main" val="1987630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C1E073-8A03-C6BE-24C1-953935FCE2F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E8AEE58-48BA-2DA0-3DDA-C46876BF4A0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E6B7D2F-0AE3-E8C3-7CFF-4B62D84E6E35}"/>
              </a:ext>
            </a:extLst>
          </p:cNvPr>
          <p:cNvSpPr>
            <a:spLocks noGrp="1"/>
          </p:cNvSpPr>
          <p:nvPr>
            <p:ph type="dt" sz="half" idx="10"/>
          </p:nvPr>
        </p:nvSpPr>
        <p:spPr/>
        <p:txBody>
          <a:bodyPr/>
          <a:lstStyle/>
          <a:p>
            <a:fld id="{C911BE55-0F20-3A4B-9E0A-E6388D2BB8B0}" type="datetimeFigureOut">
              <a:rPr lang="fr-FR" smtClean="0"/>
              <a:t>12/08/2025</a:t>
            </a:fld>
            <a:endParaRPr lang="fr-FR"/>
          </a:p>
        </p:txBody>
      </p:sp>
      <p:sp>
        <p:nvSpPr>
          <p:cNvPr id="5" name="Espace réservé du pied de page 4">
            <a:extLst>
              <a:ext uri="{FF2B5EF4-FFF2-40B4-BE49-F238E27FC236}">
                <a16:creationId xmlns:a16="http://schemas.microsoft.com/office/drawing/2014/main" id="{31DE6D8A-8AF5-BED6-E569-F2A7A8C37E4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71F2437-7D64-A8E9-DC87-DCF64C06FE57}"/>
              </a:ext>
            </a:extLst>
          </p:cNvPr>
          <p:cNvSpPr>
            <a:spLocks noGrp="1"/>
          </p:cNvSpPr>
          <p:nvPr>
            <p:ph type="sldNum" sz="quarter" idx="12"/>
          </p:nvPr>
        </p:nvSpPr>
        <p:spPr/>
        <p:txBody>
          <a:bodyPr/>
          <a:lstStyle/>
          <a:p>
            <a:fld id="{741780C2-B930-1342-9F1E-AFFBF53B2768}" type="slidenum">
              <a:rPr lang="fr-FR" smtClean="0"/>
              <a:t>‹N°›</a:t>
            </a:fld>
            <a:endParaRPr lang="fr-FR"/>
          </a:p>
        </p:txBody>
      </p:sp>
    </p:spTree>
    <p:extLst>
      <p:ext uri="{BB962C8B-B14F-4D97-AF65-F5344CB8AC3E}">
        <p14:creationId xmlns:p14="http://schemas.microsoft.com/office/powerpoint/2010/main" val="31312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0803EA6-FC28-4BBD-B0C0-64EEF3F6BE7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3A5646C-7034-AF46-2192-F7827B6B0C3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AA35847-0E64-D20D-07D2-E9141FBF8341}"/>
              </a:ext>
            </a:extLst>
          </p:cNvPr>
          <p:cNvSpPr>
            <a:spLocks noGrp="1"/>
          </p:cNvSpPr>
          <p:nvPr>
            <p:ph type="dt" sz="half" idx="10"/>
          </p:nvPr>
        </p:nvSpPr>
        <p:spPr/>
        <p:txBody>
          <a:bodyPr/>
          <a:lstStyle/>
          <a:p>
            <a:fld id="{C911BE55-0F20-3A4B-9E0A-E6388D2BB8B0}" type="datetimeFigureOut">
              <a:rPr lang="fr-FR" smtClean="0"/>
              <a:t>12/08/2025</a:t>
            </a:fld>
            <a:endParaRPr lang="fr-FR"/>
          </a:p>
        </p:txBody>
      </p:sp>
      <p:sp>
        <p:nvSpPr>
          <p:cNvPr id="5" name="Espace réservé du pied de page 4">
            <a:extLst>
              <a:ext uri="{FF2B5EF4-FFF2-40B4-BE49-F238E27FC236}">
                <a16:creationId xmlns:a16="http://schemas.microsoft.com/office/drawing/2014/main" id="{AECB0521-B745-3692-FD22-0CA7D797043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D19B87C-354E-B641-67A5-808C2A23682C}"/>
              </a:ext>
            </a:extLst>
          </p:cNvPr>
          <p:cNvSpPr>
            <a:spLocks noGrp="1"/>
          </p:cNvSpPr>
          <p:nvPr>
            <p:ph type="sldNum" sz="quarter" idx="12"/>
          </p:nvPr>
        </p:nvSpPr>
        <p:spPr/>
        <p:txBody>
          <a:bodyPr/>
          <a:lstStyle/>
          <a:p>
            <a:fld id="{741780C2-B930-1342-9F1E-AFFBF53B2768}" type="slidenum">
              <a:rPr lang="fr-FR" smtClean="0"/>
              <a:t>‹N°›</a:t>
            </a:fld>
            <a:endParaRPr lang="fr-FR"/>
          </a:p>
        </p:txBody>
      </p:sp>
    </p:spTree>
    <p:extLst>
      <p:ext uri="{BB962C8B-B14F-4D97-AF65-F5344CB8AC3E}">
        <p14:creationId xmlns:p14="http://schemas.microsoft.com/office/powerpoint/2010/main" val="2574499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C7732BA-D0FB-2028-B27B-3FBB71DE00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FE5DCA2-63D5-3D4B-1AD8-D1FFD57C89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DF4E033-ECF2-3F49-F57A-72AD8A784F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11BE55-0F20-3A4B-9E0A-E6388D2BB8B0}" type="datetimeFigureOut">
              <a:rPr lang="fr-FR" smtClean="0"/>
              <a:t>12/08/2025</a:t>
            </a:fld>
            <a:endParaRPr lang="fr-FR"/>
          </a:p>
        </p:txBody>
      </p:sp>
      <p:sp>
        <p:nvSpPr>
          <p:cNvPr id="5" name="Espace réservé du pied de page 4">
            <a:extLst>
              <a:ext uri="{FF2B5EF4-FFF2-40B4-BE49-F238E27FC236}">
                <a16:creationId xmlns:a16="http://schemas.microsoft.com/office/drawing/2014/main" id="{B514ECEB-A2E4-045A-C625-F39E274FA9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8F9F992-BA9F-5ACE-7A4E-6B30572A2A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1780C2-B930-1342-9F1E-AFFBF53B2768}" type="slidenum">
              <a:rPr lang="fr-FR" smtClean="0"/>
              <a:t>‹N°›</a:t>
            </a:fld>
            <a:endParaRPr lang="fr-FR"/>
          </a:p>
        </p:txBody>
      </p:sp>
    </p:spTree>
    <p:extLst>
      <p:ext uri="{BB962C8B-B14F-4D97-AF65-F5344CB8AC3E}">
        <p14:creationId xmlns:p14="http://schemas.microsoft.com/office/powerpoint/2010/main" val="3789089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F1BD2A-8E01-2A6C-087F-CDD5D163BE5D}"/>
              </a:ext>
            </a:extLst>
          </p:cNvPr>
          <p:cNvSpPr>
            <a:spLocks noGrp="1"/>
          </p:cNvSpPr>
          <p:nvPr>
            <p:ph type="ctrTitle"/>
          </p:nvPr>
        </p:nvSpPr>
        <p:spPr/>
        <p:txBody>
          <a:bodyPr/>
          <a:lstStyle/>
          <a:p>
            <a:r>
              <a:rPr lang="fr-FR" dirty="0"/>
              <a:t>Chamboule-tout</a:t>
            </a:r>
          </a:p>
        </p:txBody>
      </p:sp>
      <p:sp>
        <p:nvSpPr>
          <p:cNvPr id="3" name="Sous-titre 2">
            <a:extLst>
              <a:ext uri="{FF2B5EF4-FFF2-40B4-BE49-F238E27FC236}">
                <a16:creationId xmlns:a16="http://schemas.microsoft.com/office/drawing/2014/main" id="{20E4654C-6F8A-2835-A20D-AFE6FA180B26}"/>
              </a:ext>
            </a:extLst>
          </p:cNvPr>
          <p:cNvSpPr>
            <a:spLocks noGrp="1"/>
          </p:cNvSpPr>
          <p:nvPr>
            <p:ph type="subTitle" idx="1"/>
          </p:nvPr>
        </p:nvSpPr>
        <p:spPr/>
        <p:txBody>
          <a:bodyPr/>
          <a:lstStyle/>
          <a:p>
            <a:endParaRPr lang="fr-FR"/>
          </a:p>
        </p:txBody>
      </p:sp>
      <p:sp>
        <p:nvSpPr>
          <p:cNvPr id="4" name="ZoneTexte 3">
            <a:extLst>
              <a:ext uri="{FF2B5EF4-FFF2-40B4-BE49-F238E27FC236}">
                <a16:creationId xmlns:a16="http://schemas.microsoft.com/office/drawing/2014/main" id="{459F34B4-D099-4DD6-2C0B-FA3BBF03512A}"/>
              </a:ext>
            </a:extLst>
          </p:cNvPr>
          <p:cNvSpPr txBox="1"/>
          <p:nvPr/>
        </p:nvSpPr>
        <p:spPr>
          <a:xfrm>
            <a:off x="1491049" y="1030288"/>
            <a:ext cx="3234690" cy="1207770"/>
          </a:xfrm>
          <a:prstGeom prst="rect">
            <a:avLst/>
          </a:prstGeom>
          <a:noFill/>
        </p:spPr>
        <p:txBody>
          <a:bodyPr wrap="none" rtlCol="0">
            <a:spAutoFit/>
          </a:bodyPr>
          <a:lstStyle/>
          <a:p>
            <a:pPr algn="just"/>
            <a:r>
              <a:rPr lang="fr-FR"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t>
            </a:r>
            <a:r>
              <a:rPr lang="fr-FR"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Ansart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a:t>
            </a:r>
            <a:r>
              <a:rPr lang="fr-FR"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Dégeorges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08873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5D8B83-0B9E-DFC6-FC9E-3BE27FAD7EF5}"/>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BE981FD6-18D7-BF4C-3F0E-4B27733603AB}"/>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Louane mange le poisson.</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474489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A2CF80-171C-B096-7682-DA2D274D1E4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3C8D0AC-EA70-3056-65E3-D3B8059BAD23}"/>
              </a:ext>
            </a:extLst>
          </p:cNvPr>
          <p:cNvSpPr>
            <a:spLocks noGrp="1"/>
          </p:cNvSpPr>
          <p:nvPr>
            <p:ph idx="1"/>
          </p:nvPr>
        </p:nvSpPr>
        <p:spPr>
          <a:xfrm>
            <a:off x="441433" y="1825625"/>
            <a:ext cx="11288111" cy="4351338"/>
          </a:xfrm>
        </p:spPr>
        <p:txBody>
          <a:bodyPr/>
          <a:lstStyle/>
          <a:p>
            <a:pPr marL="0" indent="0">
              <a:buNone/>
            </a:pPr>
            <a:endParaRPr lang="fr-FR" dirty="0"/>
          </a:p>
          <a:p>
            <a:pPr marL="0" indent="0">
              <a:buNone/>
            </a:pPr>
            <a:endParaRPr lang="fr-FR" dirty="0"/>
          </a:p>
          <a:p>
            <a:pPr marL="0" indent="0">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Dans le salon l’ami de mon père raconte une histoire de gangsters à la fin de chaque repas.</a:t>
            </a:r>
          </a:p>
          <a:p>
            <a:pPr marL="0" indent="0">
              <a:buNone/>
            </a:pPr>
            <a:endParaRPr lang="fr-FR" dirty="0"/>
          </a:p>
        </p:txBody>
      </p:sp>
    </p:spTree>
    <p:extLst>
      <p:ext uri="{BB962C8B-B14F-4D97-AF65-F5344CB8AC3E}">
        <p14:creationId xmlns:p14="http://schemas.microsoft.com/office/powerpoint/2010/main" val="4114193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A2CF80-171C-B096-7682-DA2D274D1E4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3C8D0AC-EA70-3056-65E3-D3B8059BAD23}"/>
              </a:ext>
            </a:extLst>
          </p:cNvPr>
          <p:cNvSpPr>
            <a:spLocks noGrp="1"/>
          </p:cNvSpPr>
          <p:nvPr>
            <p:ph idx="1"/>
          </p:nvPr>
        </p:nvSpPr>
        <p:spPr>
          <a:xfrm>
            <a:off x="441433" y="1825625"/>
            <a:ext cx="11288111" cy="4351338"/>
          </a:xfrm>
        </p:spPr>
        <p:txBody>
          <a:bodyPr/>
          <a:lstStyle/>
          <a:p>
            <a:pPr marL="0" indent="0">
              <a:buNone/>
            </a:pPr>
            <a:endParaRPr lang="fr-FR" dirty="0"/>
          </a:p>
          <a:p>
            <a:pPr marL="0" indent="0">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brique CC</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brique-sujet</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brique du verbe</a:t>
            </a:r>
            <a:r>
              <a:rPr lang="fr-FR" sz="2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brique CC</a:t>
            </a:r>
            <a:endParaRPr lang="fr-FR" sz="2200" dirty="0"/>
          </a:p>
          <a:p>
            <a:pPr marL="0" indent="0">
              <a:buNone/>
            </a:pPr>
            <a:r>
              <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 une histoire de gangsters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Tree>
    <p:extLst>
      <p:ext uri="{BB962C8B-B14F-4D97-AF65-F5344CB8AC3E}">
        <p14:creationId xmlns:p14="http://schemas.microsoft.com/office/powerpoint/2010/main" val="1768432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B287F9-5620-69E7-2670-025E856252D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241B054-ABC8-D74C-AC3B-ACA6F9281A48}"/>
              </a:ext>
            </a:extLst>
          </p:cNvPr>
          <p:cNvSpPr>
            <a:spLocks noGrp="1"/>
          </p:cNvSpPr>
          <p:nvPr>
            <p:ph idx="1"/>
          </p:nvPr>
        </p:nvSpPr>
        <p:spPr/>
        <p:txBody>
          <a:bodyPr/>
          <a:lstStyle/>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dans le salon</a:t>
            </a: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l’ami de mon père </a:t>
            </a: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raconte une histoire de gangsters </a:t>
            </a: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à la fin de chaque repas.</a:t>
            </a:r>
          </a:p>
          <a:p>
            <a:pPr marL="0" indent="0">
              <a:buNone/>
            </a:pPr>
            <a:endParaRPr lang="fr-FR" dirty="0"/>
          </a:p>
        </p:txBody>
      </p:sp>
    </p:spTree>
    <p:extLst>
      <p:ext uri="{BB962C8B-B14F-4D97-AF65-F5344CB8AC3E}">
        <p14:creationId xmlns:p14="http://schemas.microsoft.com/office/powerpoint/2010/main" val="1964255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1F8851-B9EF-6FC0-A236-EFB4830116C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F43C536-6CEA-3D32-4EBB-AB2979F65339}"/>
              </a:ext>
            </a:extLst>
          </p:cNvPr>
          <p:cNvSpPr>
            <a:spLocks noGrp="1"/>
          </p:cNvSpPr>
          <p:nvPr>
            <p:ph idx="1"/>
          </p:nvPr>
        </p:nvSpPr>
        <p:spPr>
          <a:xfrm>
            <a:off x="578497" y="1825625"/>
            <a:ext cx="10991461" cy="4351338"/>
          </a:xfrm>
        </p:spPr>
        <p:txBody>
          <a:bodyPr>
            <a:normAutofit/>
          </a:bodyPr>
          <a:lstStyle/>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L’ami de mon père dans le salon raconte une histoire de gangsters à la fin de chaque repas.</a:t>
            </a:r>
          </a:p>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À la fin de chaque repas l’ami de mon père raconte une histoire de gangsters dans le salon.</a:t>
            </a:r>
          </a:p>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À la fin de chaque repas dans le salon l’ami de mon père raconte une histoire de gangsters.</a:t>
            </a:r>
          </a:p>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Dans le salon l’ami de mon père raconte à la fin de chaque repas une histoire de gangsters.</a:t>
            </a:r>
            <a:endParaRPr lang="fr-FR" sz="2200" dirty="0"/>
          </a:p>
        </p:txBody>
      </p:sp>
    </p:spTree>
    <p:extLst>
      <p:ext uri="{BB962C8B-B14F-4D97-AF65-F5344CB8AC3E}">
        <p14:creationId xmlns:p14="http://schemas.microsoft.com/office/powerpoint/2010/main" val="3072214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A2CF80-171C-B096-7682-DA2D274D1E4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3C8D0AC-EA70-3056-65E3-D3B8059BAD23}"/>
              </a:ext>
            </a:extLst>
          </p:cNvPr>
          <p:cNvSpPr>
            <a:spLocks noGrp="1"/>
          </p:cNvSpPr>
          <p:nvPr>
            <p:ph idx="1"/>
          </p:nvPr>
        </p:nvSpPr>
        <p:spPr>
          <a:xfrm>
            <a:off x="441433" y="1825625"/>
            <a:ext cx="11288111" cy="4351338"/>
          </a:xfrm>
        </p:spPr>
        <p:txBody>
          <a:bodyPr>
            <a:normAutofit fontScale="92500" lnSpcReduction="10000"/>
          </a:bodyPr>
          <a:lstStyle/>
          <a:p>
            <a:pPr marL="0" indent="0">
              <a:buNone/>
            </a:pPr>
            <a:endParaRPr lang="fr-FR" dirty="0"/>
          </a:p>
          <a:p>
            <a:pPr marL="0" indent="0">
              <a:buNone/>
            </a:pPr>
            <a:endParaRPr lang="fr-FR" dirty="0"/>
          </a:p>
          <a:p>
            <a:pPr marL="0" indent="0">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Dans le salon l’ami de mon père raconte une histoire de gangsters à la fin de chaque repas.</a:t>
            </a:r>
          </a:p>
          <a:p>
            <a:pPr marL="0" indent="0">
              <a:buNone/>
            </a:pP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L’ami de mon père dans le salon raconte une histoire de gangsters à la fin de chaque repas.</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108440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A2CF80-171C-B096-7682-DA2D274D1E4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3C8D0AC-EA70-3056-65E3-D3B8059BAD23}"/>
              </a:ext>
            </a:extLst>
          </p:cNvPr>
          <p:cNvSpPr>
            <a:spLocks noGrp="1"/>
          </p:cNvSpPr>
          <p:nvPr>
            <p:ph idx="1"/>
          </p:nvPr>
        </p:nvSpPr>
        <p:spPr>
          <a:xfrm>
            <a:off x="441433" y="1825625"/>
            <a:ext cx="11288111" cy="4351338"/>
          </a:xfrm>
        </p:spPr>
        <p:txBody>
          <a:bodyPr>
            <a:normAutofit fontScale="92500" lnSpcReduction="20000"/>
          </a:bodyPr>
          <a:lstStyle/>
          <a:p>
            <a:pPr marL="0" indent="0">
              <a:buNone/>
            </a:pPr>
            <a:endParaRPr lang="fr-FR" dirty="0"/>
          </a:p>
          <a:p>
            <a:pPr marL="0" indent="0">
              <a:buNone/>
            </a:pPr>
            <a:endParaRPr lang="fr-FR" dirty="0"/>
          </a:p>
          <a:p>
            <a:pPr marL="0" indent="0">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l’ami de mon père raconte une histoire de gangsters à la fin de chaque repas.</a:t>
            </a:r>
          </a:p>
          <a:p>
            <a:pPr marL="0" indent="0">
              <a:buNone/>
            </a:pP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 une histoire de gangsters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618110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A2CF80-171C-B096-7682-DA2D274D1E4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3C8D0AC-EA70-3056-65E3-D3B8059BAD23}"/>
              </a:ext>
            </a:extLst>
          </p:cNvPr>
          <p:cNvSpPr>
            <a:spLocks noGrp="1"/>
          </p:cNvSpPr>
          <p:nvPr>
            <p:ph idx="1"/>
          </p:nvPr>
        </p:nvSpPr>
        <p:spPr>
          <a:xfrm>
            <a:off x="441433" y="1825625"/>
            <a:ext cx="11288111" cy="4351338"/>
          </a:xfrm>
        </p:spPr>
        <p:txBody>
          <a:bodyPr>
            <a:normAutofit fontScale="92500" lnSpcReduction="20000"/>
          </a:bodyPr>
          <a:lstStyle/>
          <a:p>
            <a:pPr marL="0" indent="0">
              <a:buNone/>
            </a:pPr>
            <a:endParaRPr lang="fr-FR" dirty="0"/>
          </a:p>
          <a:p>
            <a:pPr marL="0" indent="0">
              <a:buNone/>
            </a:pPr>
            <a:endParaRPr lang="fr-FR" dirty="0"/>
          </a:p>
          <a:p>
            <a:pPr marL="0" indent="0">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Dans le salon l’ami de mon père raconte une histoire de gangsters à la fin de chaque repas.</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À la fin de chaque repas l’ami de mon père raconte une histoire de gangsters dans le salon.</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251213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A2CF80-171C-B096-7682-DA2D274D1E4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3C8D0AC-EA70-3056-65E3-D3B8059BAD23}"/>
              </a:ext>
            </a:extLst>
          </p:cNvPr>
          <p:cNvSpPr>
            <a:spLocks noGrp="1"/>
          </p:cNvSpPr>
          <p:nvPr>
            <p:ph idx="1"/>
          </p:nvPr>
        </p:nvSpPr>
        <p:spPr>
          <a:xfrm>
            <a:off x="441433" y="1825625"/>
            <a:ext cx="11288111" cy="4351338"/>
          </a:xfrm>
        </p:spPr>
        <p:txBody>
          <a:bodyPr>
            <a:normAutofit fontScale="92500" lnSpcReduction="20000"/>
          </a:bodyPr>
          <a:lstStyle/>
          <a:p>
            <a:pPr marL="0" indent="0">
              <a:buNone/>
            </a:pPr>
            <a:endParaRPr lang="fr-FR" dirty="0"/>
          </a:p>
          <a:p>
            <a:pPr marL="0" indent="0">
              <a:buNone/>
            </a:pPr>
            <a:endParaRPr lang="fr-FR" dirty="0"/>
          </a:p>
          <a:p>
            <a:pPr marL="0" indent="0">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l’ami de mon père raconte une histoire de gangsters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 une histoire de gangsters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265462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A2CF80-171C-B096-7682-DA2D274D1E4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3C8D0AC-EA70-3056-65E3-D3B8059BAD23}"/>
              </a:ext>
            </a:extLst>
          </p:cNvPr>
          <p:cNvSpPr>
            <a:spLocks noGrp="1"/>
          </p:cNvSpPr>
          <p:nvPr>
            <p:ph idx="1"/>
          </p:nvPr>
        </p:nvSpPr>
        <p:spPr>
          <a:xfrm>
            <a:off x="441433" y="1825625"/>
            <a:ext cx="11288111" cy="4351338"/>
          </a:xfrm>
        </p:spPr>
        <p:txBody>
          <a:bodyPr>
            <a:normAutofit fontScale="92500" lnSpcReduction="10000"/>
          </a:bodyPr>
          <a:lstStyle/>
          <a:p>
            <a:pPr marL="0" indent="0">
              <a:buNone/>
            </a:pPr>
            <a:endParaRPr lang="fr-FR" dirty="0"/>
          </a:p>
          <a:p>
            <a:pPr marL="0" indent="0">
              <a:buNone/>
            </a:pPr>
            <a:endParaRPr lang="fr-FR" dirty="0"/>
          </a:p>
          <a:p>
            <a:pPr marL="0" indent="0">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Dans le salon l’ami de mon père raconte une histoire de gangsters à la fin de chaque repas.</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À la fin de chaque repas dans le salon l’ami de mon père raconte une histoire de gangsters.</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885962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A2CF80-171C-B096-7682-DA2D274D1E4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3C8D0AC-EA70-3056-65E3-D3B8059BAD23}"/>
              </a:ext>
            </a:extLst>
          </p:cNvPr>
          <p:cNvSpPr>
            <a:spLocks noGrp="1"/>
          </p:cNvSpPr>
          <p:nvPr>
            <p:ph idx="1"/>
          </p:nvPr>
        </p:nvSpPr>
        <p:spPr>
          <a:xfrm>
            <a:off x="441433" y="1825625"/>
            <a:ext cx="11288111" cy="4351338"/>
          </a:xfrm>
        </p:spPr>
        <p:txBody>
          <a:bodyPr>
            <a:normAutofit fontScale="92500" lnSpcReduction="20000"/>
          </a:bodyPr>
          <a:lstStyle/>
          <a:p>
            <a:pPr marL="0" indent="0">
              <a:buNone/>
            </a:pPr>
            <a:endParaRPr lang="fr-FR" dirty="0"/>
          </a:p>
          <a:p>
            <a:pPr marL="0" indent="0">
              <a:buNone/>
            </a:pPr>
            <a:endParaRPr lang="fr-FR" dirty="0"/>
          </a:p>
          <a:p>
            <a:pPr marL="0" indent="0">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l’ami de mon père raconte une histoire de gangsters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dans le salon</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 une histoire de gangsters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515882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A2CF80-171C-B096-7682-DA2D274D1E4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3C8D0AC-EA70-3056-65E3-D3B8059BAD23}"/>
              </a:ext>
            </a:extLst>
          </p:cNvPr>
          <p:cNvSpPr>
            <a:spLocks noGrp="1"/>
          </p:cNvSpPr>
          <p:nvPr>
            <p:ph idx="1"/>
          </p:nvPr>
        </p:nvSpPr>
        <p:spPr>
          <a:xfrm>
            <a:off x="441433" y="1825625"/>
            <a:ext cx="11288111" cy="4351338"/>
          </a:xfrm>
        </p:spPr>
        <p:txBody>
          <a:bodyPr>
            <a:normAutofit fontScale="92500" lnSpcReduction="20000"/>
          </a:bodyPr>
          <a:lstStyle/>
          <a:p>
            <a:pPr marL="0" indent="0">
              <a:buNone/>
            </a:pPr>
            <a:endParaRPr lang="fr-FR" dirty="0"/>
          </a:p>
          <a:p>
            <a:pPr marL="0" indent="0">
              <a:buNone/>
            </a:pPr>
            <a:endParaRPr lang="fr-FR" dirty="0"/>
          </a:p>
          <a:p>
            <a:pPr marL="0" indent="0">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Dans le salon l’ami de mon père raconte une histoire de gangsters à la fin de chaque repas.</a:t>
            </a:r>
          </a:p>
          <a:p>
            <a:pPr marL="0" indent="0">
              <a:buNone/>
            </a:pP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Dans le salon l’ami de mon père raconte à la fin de chaque repas une histoire de gangsters.</a:t>
            </a:r>
          </a:p>
          <a:p>
            <a:pPr marL="0" indent="0" algn="just">
              <a:buNone/>
            </a:pP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105430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A2CF80-171C-B096-7682-DA2D274D1E4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3C8D0AC-EA70-3056-65E3-D3B8059BAD23}"/>
              </a:ext>
            </a:extLst>
          </p:cNvPr>
          <p:cNvSpPr>
            <a:spLocks noGrp="1"/>
          </p:cNvSpPr>
          <p:nvPr>
            <p:ph idx="1"/>
          </p:nvPr>
        </p:nvSpPr>
        <p:spPr>
          <a:xfrm>
            <a:off x="441433" y="1825625"/>
            <a:ext cx="11288111" cy="4351338"/>
          </a:xfrm>
        </p:spPr>
        <p:txBody>
          <a:bodyPr>
            <a:normAutofit fontScale="92500" lnSpcReduction="20000"/>
          </a:bodyPr>
          <a:lstStyle/>
          <a:p>
            <a:pPr marL="0" indent="0">
              <a:buNone/>
            </a:pPr>
            <a:endParaRPr lang="fr-FR" dirty="0"/>
          </a:p>
          <a:p>
            <a:pPr marL="0" indent="0">
              <a:buNone/>
            </a:pPr>
            <a:endParaRPr lang="fr-FR" dirty="0"/>
          </a:p>
          <a:p>
            <a:pPr marL="0" indent="0">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Dans le salon l’ami de mon père raconte une histoire de gangsters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une histoire de gangsters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089768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A2CF80-171C-B096-7682-DA2D274D1E4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3C8D0AC-EA70-3056-65E3-D3B8059BAD23}"/>
              </a:ext>
            </a:extLst>
          </p:cNvPr>
          <p:cNvSpPr>
            <a:spLocks noGrp="1"/>
          </p:cNvSpPr>
          <p:nvPr>
            <p:ph idx="1"/>
          </p:nvPr>
        </p:nvSpPr>
        <p:spPr>
          <a:xfrm>
            <a:off x="441433" y="1825625"/>
            <a:ext cx="11288111" cy="4351338"/>
          </a:xfrm>
        </p:spPr>
        <p:txBody>
          <a:bodyPr>
            <a:normAutofit fontScale="92500" lnSpcReduction="10000"/>
          </a:bodyPr>
          <a:lstStyle/>
          <a:p>
            <a:pPr marL="0" indent="0">
              <a:buNone/>
            </a:pPr>
            <a:endParaRPr lang="fr-FR" dirty="0"/>
          </a:p>
          <a:p>
            <a:pPr marL="0" indent="0">
              <a:buNone/>
            </a:pPr>
            <a:endParaRPr lang="fr-FR" dirty="0"/>
          </a:p>
          <a:p>
            <a:pPr marL="0" indent="0">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Dans le salon, l’ami de mon père raconte une histoire de gangsters à la fin de chaque repas.</a:t>
            </a:r>
          </a:p>
          <a:p>
            <a:pPr marL="0" indent="0">
              <a:buNone/>
            </a:pP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 une histoire de gangsters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 une histoire de gangsters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a:t>
            </a:r>
          </a:p>
          <a:p>
            <a:pPr marL="0" indent="0" algn="just">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dans le salon</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 une histoire de gangsters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une histoire de gangsters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406659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2F54F-03EC-91DF-D710-AA33E79FB8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671FCB-B57C-B4F9-B94A-E94668F292B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B318380-D379-4CC7-A2C0-A2A27BDD89FA}"/>
              </a:ext>
            </a:extLst>
          </p:cNvPr>
          <p:cNvSpPr>
            <a:spLocks noGrp="1"/>
          </p:cNvSpPr>
          <p:nvPr>
            <p:ph idx="1"/>
          </p:nvPr>
        </p:nvSpPr>
        <p:spPr>
          <a:xfrm>
            <a:off x="187570" y="1825625"/>
            <a:ext cx="12004430" cy="4351338"/>
          </a:xfrm>
        </p:spPr>
        <p:txBody>
          <a:bodyPr>
            <a:normAutofit/>
          </a:bodyPr>
          <a:lstStyle/>
          <a:p>
            <a:pPr marL="0" indent="0">
              <a:buNone/>
            </a:pPr>
            <a:endParaRPr lang="fr-FR" dirty="0"/>
          </a:p>
          <a:p>
            <a:pPr marL="0" indent="0">
              <a:buNone/>
            </a:pPr>
            <a:endParaRPr lang="fr-FR" dirty="0"/>
          </a:p>
          <a:p>
            <a:pPr marL="0" indent="0" algn="just">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une histoire de gangsters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virgules</a:t>
            </a:r>
            <a:endPar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
        <p:nvSpPr>
          <p:cNvPr id="4" name="Bulle rectangulaire à coins arrondis 3">
            <a:extLst>
              <a:ext uri="{FF2B5EF4-FFF2-40B4-BE49-F238E27FC236}">
                <a16:creationId xmlns:a16="http://schemas.microsoft.com/office/drawing/2014/main" id="{54B94C70-C759-6791-2B12-FAA492995D3B}"/>
              </a:ext>
            </a:extLst>
          </p:cNvPr>
          <p:cNvSpPr/>
          <p:nvPr/>
        </p:nvSpPr>
        <p:spPr>
          <a:xfrm>
            <a:off x="5392616" y="3731663"/>
            <a:ext cx="3399692" cy="539262"/>
          </a:xfrm>
          <a:prstGeom prst="wedgeRoundRectCallout">
            <a:avLst>
              <a:gd name="adj1" fmla="val -40834"/>
              <a:gd name="adj2" fmla="val -137501"/>
              <a:gd name="adj3" fmla="val 16667"/>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Bulle rectangulaire à coins arrondis 4">
            <a:extLst>
              <a:ext uri="{FF2B5EF4-FFF2-40B4-BE49-F238E27FC236}">
                <a16:creationId xmlns:a16="http://schemas.microsoft.com/office/drawing/2014/main" id="{E7849EC4-A76B-912E-D3FA-579992B6E5E8}"/>
              </a:ext>
            </a:extLst>
          </p:cNvPr>
          <p:cNvSpPr/>
          <p:nvPr/>
        </p:nvSpPr>
        <p:spPr>
          <a:xfrm>
            <a:off x="5392616" y="3731663"/>
            <a:ext cx="3399692" cy="539262"/>
          </a:xfrm>
          <a:prstGeom prst="wedgeRoundRectCallout">
            <a:avLst>
              <a:gd name="adj1" fmla="val 45373"/>
              <a:gd name="adj2" fmla="val -133153"/>
              <a:gd name="adj3" fmla="val 16667"/>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8552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428F3-DD55-285A-F2D6-B36364ABB5D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9D35D9-CD1A-E570-CFA6-305FCE4C458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F871DD1-3651-D750-541E-59CCDE3E14A2}"/>
              </a:ext>
            </a:extLst>
          </p:cNvPr>
          <p:cNvSpPr>
            <a:spLocks noGrp="1"/>
          </p:cNvSpPr>
          <p:nvPr>
            <p:ph idx="1"/>
          </p:nvPr>
        </p:nvSpPr>
        <p:spPr>
          <a:xfrm>
            <a:off x="441433" y="1825625"/>
            <a:ext cx="11288111" cy="4351338"/>
          </a:xfrm>
        </p:spPr>
        <p:txBody>
          <a:bodyPr>
            <a:normAutofit fontScale="92500" lnSpcReduction="20000"/>
          </a:bodyPr>
          <a:lstStyle/>
          <a:p>
            <a:pPr marL="0" indent="0">
              <a:buNone/>
            </a:pPr>
            <a:endParaRPr lang="fr-FR" dirty="0"/>
          </a:p>
          <a:p>
            <a:pPr marL="0" indent="0">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 une histoire de gangsters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 une histoire de gangsters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 une histoire de gangsters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a:t>
            </a:r>
          </a:p>
          <a:p>
            <a:pPr marL="0" indent="0" algn="just">
              <a:buNone/>
            </a:pPr>
            <a:endPar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dans le salon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 une histoire de gangsters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 //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une histoire de gangsters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176800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D88C8-6D33-571B-3468-36CC665E75A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7178A6-831F-B07B-6BDC-3CC4E578C89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1C68FB8-21C7-371C-23ED-AD59FCBD7134}"/>
              </a:ext>
            </a:extLst>
          </p:cNvPr>
          <p:cNvSpPr>
            <a:spLocks noGrp="1"/>
          </p:cNvSpPr>
          <p:nvPr>
            <p:ph idx="1"/>
          </p:nvPr>
        </p:nvSpPr>
        <p:spPr>
          <a:xfrm>
            <a:off x="587737" y="508888"/>
            <a:ext cx="11288111" cy="4831207"/>
          </a:xfrm>
        </p:spPr>
        <p:txBody>
          <a:bodyPr>
            <a:normAutofit fontScale="92500" lnSpcReduction="10000"/>
          </a:bodyPr>
          <a:lstStyle/>
          <a:p>
            <a:pPr marL="0" indent="0">
              <a:buNone/>
            </a:pPr>
            <a:r>
              <a:rPr lang="fr-FR" sz="2400" dirty="0">
                <a:latin typeface="Times New Roman" panose="02020603050405020304" pitchFamily="18" charset="0"/>
                <a:cs typeface="Times New Roman" panose="02020603050405020304" pitchFamily="18" charset="0"/>
              </a:rPr>
              <a:t>                                 </a:t>
            </a:r>
            <a:r>
              <a:rPr lang="fr-FR" sz="2400" dirty="0">
                <a:solidFill>
                  <a:srgbClr val="00B050"/>
                </a:solidFill>
                <a:latin typeface="Times New Roman" panose="02020603050405020304" pitchFamily="18" charset="0"/>
                <a:cs typeface="Times New Roman" panose="02020603050405020304" pitchFamily="18" charset="0"/>
              </a:rPr>
              <a:t> 1                      </a:t>
            </a:r>
            <a:r>
              <a:rPr lang="fr-FR" sz="2400" dirty="0">
                <a:latin typeface="Times New Roman" panose="02020603050405020304" pitchFamily="18" charset="0"/>
                <a:cs typeface="Times New Roman" panose="02020603050405020304" pitchFamily="18" charset="0"/>
              </a:rPr>
              <a:t>+.                    </a:t>
            </a:r>
            <a:r>
              <a:rPr lang="fr-FR" sz="2400" dirty="0">
                <a:solidFill>
                  <a:srgbClr val="FF0000"/>
                </a:solidFill>
                <a:latin typeface="Times New Roman" panose="02020603050405020304" pitchFamily="18" charset="0"/>
                <a:cs typeface="Times New Roman" panose="02020603050405020304" pitchFamily="18" charset="0"/>
              </a:rPr>
              <a:t>2 </a:t>
            </a:r>
            <a:r>
              <a:rPr lang="fr-FR" sz="2400" dirty="0">
                <a:latin typeface="Times New Roman" panose="02020603050405020304" pitchFamily="18" charset="0"/>
                <a:cs typeface="Times New Roman" panose="02020603050405020304" pitchFamily="18" charset="0"/>
              </a:rPr>
              <a:t> </a:t>
            </a:r>
          </a:p>
          <a:p>
            <a:pPr marL="0" indent="0">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 une histoire de gangsters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r>
              <a:rPr lang="fr-FR" sz="900" dirty="0">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1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2</a:t>
            </a:r>
          </a:p>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 une histoire de gangsters //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9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1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2</a:t>
            </a:r>
          </a:p>
          <a:p>
            <a:pPr marL="0" indent="0" algn="just">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 /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 //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 une histoire de gangsters /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a:t>
            </a:r>
          </a:p>
          <a:p>
            <a:pPr marL="0" indent="0" algn="just">
              <a:buNone/>
            </a:pPr>
            <a:endParaRPr lang="fr-FR" sz="9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1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2</a:t>
            </a:r>
          </a:p>
          <a:p>
            <a:pPr marL="0" indent="0" algn="just">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 / dans le salon /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 //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 une histoire de gangsters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9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1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2                                                        2</a:t>
            </a:r>
          </a:p>
          <a:p>
            <a:pPr marL="0" indent="0" algn="just">
              <a:buNone/>
            </a:pP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salon /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l’ami de mon père //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 de chaque repas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une histoire de gangsters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802991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A2CF80-171C-B096-7682-DA2D274D1E4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3C8D0AC-EA70-3056-65E3-D3B8059BAD23}"/>
              </a:ext>
            </a:extLst>
          </p:cNvPr>
          <p:cNvSpPr>
            <a:spLocks noGrp="1"/>
          </p:cNvSpPr>
          <p:nvPr>
            <p:ph idx="1"/>
          </p:nvPr>
        </p:nvSpPr>
        <p:spPr>
          <a:xfrm>
            <a:off x="451944" y="1253331"/>
            <a:ext cx="11288111" cy="4351338"/>
          </a:xfrm>
        </p:spPr>
        <p:txBody>
          <a:bodyPr>
            <a:normAutofit/>
          </a:bodyPr>
          <a:lstStyle/>
          <a:p>
            <a:pPr marL="0" indent="0">
              <a:buNone/>
            </a:pPr>
            <a:endParaRPr lang="fr-FR" dirty="0"/>
          </a:p>
          <a:p>
            <a:pPr marL="0" indent="0" algn="just">
              <a:buNone/>
            </a:pPr>
            <a:r>
              <a:rPr lang="fr-FR" sz="2200" dirty="0">
                <a:effectLst/>
                <a:ea typeface="Calibri" panose="020F0502020204030204" pitchFamily="34" charset="0"/>
                <a:cs typeface="Times New Roman" panose="02020603050405020304" pitchFamily="18" charset="0"/>
              </a:rPr>
              <a:t>Chaque matin mon frère mange avec une grande gourmandise ses trois tartines beurrées.</a:t>
            </a:r>
          </a:p>
          <a:p>
            <a:pPr marL="0" indent="0" algn="just">
              <a:buNone/>
            </a:pPr>
            <a:endParaRPr lang="fr-FR" sz="2200" dirty="0">
              <a:effectLst/>
              <a:ea typeface="Calibri" panose="020F0502020204030204" pitchFamily="34" charset="0"/>
              <a:cs typeface="Times New Roman" panose="02020603050405020304" pitchFamily="18" charset="0"/>
            </a:endParaRPr>
          </a:p>
          <a:p>
            <a:pPr marL="0" indent="0" algn="just">
              <a:buNone/>
            </a:pPr>
            <a:endParaRPr lang="fr-FR" sz="2200" dirty="0">
              <a:effectLst/>
              <a:ea typeface="Calibri" panose="020F0502020204030204" pitchFamily="34" charset="0"/>
              <a:cs typeface="Times New Roman" panose="02020603050405020304" pitchFamily="18" charset="0"/>
            </a:endParaRPr>
          </a:p>
          <a:p>
            <a:pPr marL="0" indent="0" algn="just">
              <a:buNone/>
            </a:pPr>
            <a:r>
              <a:rPr lang="fr-FR" sz="2200" dirty="0">
                <a:effectLst/>
                <a:ea typeface="Calibri" panose="020F0502020204030204" pitchFamily="34" charset="0"/>
                <a:cs typeface="Times New Roman" panose="02020603050405020304" pitchFamily="18" charset="0"/>
              </a:rPr>
              <a:t>Depuis qu’il est arrivé, ma sœur lit chaque dimanche matin son journal dans sa chambre.</a:t>
            </a:r>
          </a:p>
          <a:p>
            <a:pPr marL="0" indent="0" algn="just">
              <a:buNone/>
            </a:pPr>
            <a:endParaRPr lang="fr-FR" sz="2200" dirty="0">
              <a:effectLst/>
              <a:ea typeface="Calibri" panose="020F0502020204030204" pitchFamily="34" charset="0"/>
              <a:cs typeface="Times New Roman" panose="02020603050405020304" pitchFamily="18" charset="0"/>
            </a:endParaRPr>
          </a:p>
          <a:p>
            <a:pPr marL="0" indent="0" algn="just">
              <a:buNone/>
            </a:pPr>
            <a:endParaRPr lang="fr-FR" sz="2200" dirty="0">
              <a:effectLst/>
              <a:ea typeface="Calibri" panose="020F0502020204030204" pitchFamily="34" charset="0"/>
              <a:cs typeface="Times New Roman" panose="02020603050405020304" pitchFamily="18" charset="0"/>
            </a:endParaRPr>
          </a:p>
          <a:p>
            <a:pPr marL="0" indent="0" algn="just">
              <a:buNone/>
            </a:pPr>
            <a:r>
              <a:rPr lang="fr-FR" sz="2200" dirty="0">
                <a:effectLst/>
                <a:ea typeface="Calibri" panose="020F0502020204030204" pitchFamily="34" charset="0"/>
                <a:cs typeface="Times New Roman" panose="02020603050405020304" pitchFamily="18" charset="0"/>
              </a:rPr>
              <a:t>Maman aimait bien quand elle était toute jeune les sports à risque.</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653379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A2CF80-171C-B096-7682-DA2D274D1E4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3C8D0AC-EA70-3056-65E3-D3B8059BAD23}"/>
              </a:ext>
            </a:extLst>
          </p:cNvPr>
          <p:cNvSpPr>
            <a:spLocks noGrp="1"/>
          </p:cNvSpPr>
          <p:nvPr>
            <p:ph idx="1"/>
          </p:nvPr>
        </p:nvSpPr>
        <p:spPr>
          <a:xfrm>
            <a:off x="365760" y="1253331"/>
            <a:ext cx="11466576" cy="4351338"/>
          </a:xfrm>
        </p:spPr>
        <p:txBody>
          <a:bodyPr>
            <a:normAutofit/>
          </a:bodyPr>
          <a:lstStyle/>
          <a:p>
            <a:pPr marL="0" indent="0">
              <a:buNone/>
            </a:pPr>
            <a:r>
              <a:rPr lang="fr-FR" sz="2200" i="1" dirty="0"/>
              <a:t>manger qqch</a:t>
            </a:r>
          </a:p>
          <a:p>
            <a:pPr marL="0" indent="0" algn="just">
              <a:buNone/>
            </a:pPr>
            <a:r>
              <a:rPr lang="fr-FR" sz="2200" dirty="0">
                <a:solidFill>
                  <a:schemeClr val="accent2"/>
                </a:solidFill>
                <a:effectLst/>
                <a:ea typeface="Calibri" panose="020F0502020204030204" pitchFamily="34" charset="0"/>
                <a:cs typeface="Times New Roman" panose="02020603050405020304" pitchFamily="18" charset="0"/>
              </a:rPr>
              <a:t>Chaque matin </a:t>
            </a:r>
            <a:r>
              <a:rPr lang="fr-FR" sz="2200" dirty="0">
                <a:effectLst/>
                <a:ea typeface="Calibri" panose="020F0502020204030204" pitchFamily="34" charset="0"/>
                <a:cs typeface="Times New Roman" panose="02020603050405020304" pitchFamily="18" charset="0"/>
              </a:rPr>
              <a:t>//</a:t>
            </a:r>
            <a:r>
              <a:rPr lang="fr-FR" sz="2200" dirty="0">
                <a:solidFill>
                  <a:schemeClr val="accent2"/>
                </a:solidFill>
                <a:effectLst/>
                <a:ea typeface="Calibri" panose="020F0502020204030204" pitchFamily="34" charset="0"/>
                <a:cs typeface="Times New Roman" panose="02020603050405020304" pitchFamily="18" charset="0"/>
              </a:rPr>
              <a:t> </a:t>
            </a:r>
            <a:r>
              <a:rPr lang="fr-FR" sz="2200" dirty="0">
                <a:solidFill>
                  <a:srgbClr val="00B050"/>
                </a:solidFill>
                <a:effectLst/>
                <a:ea typeface="Calibri" panose="020F0502020204030204" pitchFamily="34" charset="0"/>
                <a:cs typeface="Times New Roman" panose="02020603050405020304" pitchFamily="18" charset="0"/>
              </a:rPr>
              <a:t>mon frère </a:t>
            </a:r>
            <a:r>
              <a:rPr lang="fr-FR" sz="2200" dirty="0">
                <a:effectLst/>
                <a:ea typeface="Calibri" panose="020F0502020204030204" pitchFamily="34" charset="0"/>
                <a:cs typeface="Times New Roman" panose="02020603050405020304" pitchFamily="18" charset="0"/>
              </a:rPr>
              <a:t>//</a:t>
            </a:r>
            <a:r>
              <a:rPr lang="fr-FR" sz="2200" dirty="0">
                <a:solidFill>
                  <a:srgbClr val="00B050"/>
                </a:solidFill>
                <a:effectLst/>
                <a:ea typeface="Calibri" panose="020F0502020204030204" pitchFamily="34" charset="0"/>
                <a:cs typeface="Times New Roman" panose="02020603050405020304" pitchFamily="18" charset="0"/>
              </a:rPr>
              <a:t> </a:t>
            </a:r>
            <a:r>
              <a:rPr lang="fr-FR" sz="2200" dirty="0">
                <a:solidFill>
                  <a:srgbClr val="FF0000"/>
                </a:solidFill>
                <a:effectLst/>
                <a:ea typeface="Calibri" panose="020F0502020204030204" pitchFamily="34" charset="0"/>
                <a:cs typeface="Times New Roman" panose="02020603050405020304" pitchFamily="18" charset="0"/>
              </a:rPr>
              <a:t>mange</a:t>
            </a:r>
            <a:r>
              <a:rPr lang="fr-FR" sz="2200" dirty="0">
                <a:effectLst/>
                <a:ea typeface="Calibri" panose="020F0502020204030204" pitchFamily="34" charset="0"/>
                <a:cs typeface="Times New Roman" panose="02020603050405020304" pitchFamily="18" charset="0"/>
              </a:rPr>
              <a:t> / </a:t>
            </a:r>
            <a:r>
              <a:rPr lang="fr-FR" sz="2200" dirty="0">
                <a:solidFill>
                  <a:schemeClr val="accent2"/>
                </a:solidFill>
                <a:effectLst/>
                <a:ea typeface="Calibri" panose="020F0502020204030204" pitchFamily="34" charset="0"/>
                <a:cs typeface="Times New Roman" panose="02020603050405020304" pitchFamily="18" charset="0"/>
              </a:rPr>
              <a:t>avec une grande gourmandise </a:t>
            </a:r>
            <a:r>
              <a:rPr lang="fr-FR" sz="2200" dirty="0">
                <a:effectLst/>
                <a:ea typeface="Calibri" panose="020F0502020204030204" pitchFamily="34" charset="0"/>
                <a:cs typeface="Times New Roman" panose="02020603050405020304" pitchFamily="18" charset="0"/>
              </a:rPr>
              <a:t>/ </a:t>
            </a:r>
            <a:r>
              <a:rPr lang="fr-FR" sz="2200" dirty="0">
                <a:solidFill>
                  <a:srgbClr val="FF0000"/>
                </a:solidFill>
                <a:effectLst/>
                <a:ea typeface="Calibri" panose="020F0502020204030204" pitchFamily="34" charset="0"/>
                <a:cs typeface="Times New Roman" panose="02020603050405020304" pitchFamily="18" charset="0"/>
              </a:rPr>
              <a:t>ses trois tartines beurrées</a:t>
            </a:r>
            <a:r>
              <a:rPr lang="fr-FR" sz="2200" dirty="0">
                <a:effectLst/>
                <a:ea typeface="Calibri" panose="020F0502020204030204" pitchFamily="34" charset="0"/>
                <a:cs typeface="Times New Roman" panose="02020603050405020304" pitchFamily="18" charset="0"/>
              </a:rPr>
              <a:t>.</a:t>
            </a:r>
          </a:p>
          <a:p>
            <a:pPr marL="0" indent="0" algn="just">
              <a:buNone/>
            </a:pPr>
            <a:endParaRPr lang="fr-FR" sz="2200" dirty="0">
              <a:effectLst/>
              <a:ea typeface="Calibri" panose="020F0502020204030204" pitchFamily="34" charset="0"/>
              <a:cs typeface="Times New Roman" panose="02020603050405020304" pitchFamily="18" charset="0"/>
            </a:endParaRPr>
          </a:p>
          <a:p>
            <a:pPr marL="0" indent="0" algn="just">
              <a:buNone/>
            </a:pPr>
            <a:r>
              <a:rPr lang="fr-FR" sz="2200" i="1" dirty="0">
                <a:ea typeface="Calibri" panose="020F0502020204030204" pitchFamily="34" charset="0"/>
                <a:cs typeface="Times New Roman" panose="02020603050405020304" pitchFamily="18" charset="0"/>
              </a:rPr>
              <a:t>l</a:t>
            </a:r>
            <a:r>
              <a:rPr lang="fr-FR" sz="2200" i="1" dirty="0">
                <a:effectLst/>
                <a:ea typeface="Calibri" panose="020F0502020204030204" pitchFamily="34" charset="0"/>
                <a:cs typeface="Times New Roman" panose="02020603050405020304" pitchFamily="18" charset="0"/>
              </a:rPr>
              <a:t>ire qqch</a:t>
            </a:r>
          </a:p>
          <a:p>
            <a:pPr marL="0" indent="0" algn="just">
              <a:buNone/>
            </a:pPr>
            <a:r>
              <a:rPr lang="fr-FR" sz="2200" dirty="0">
                <a:solidFill>
                  <a:schemeClr val="accent2"/>
                </a:solidFill>
                <a:effectLst/>
                <a:ea typeface="Calibri" panose="020F0502020204030204" pitchFamily="34" charset="0"/>
                <a:cs typeface="Times New Roman" panose="02020603050405020304" pitchFamily="18" charset="0"/>
              </a:rPr>
              <a:t>Depuis qu’elle est arrivée</a:t>
            </a:r>
            <a:r>
              <a:rPr lang="fr-FR" sz="2200" dirty="0">
                <a:solidFill>
                  <a:schemeClr val="accent2"/>
                </a:solidFill>
                <a:ea typeface="Calibri" panose="020F0502020204030204" pitchFamily="34" charset="0"/>
                <a:cs typeface="Times New Roman" panose="02020603050405020304" pitchFamily="18" charset="0"/>
              </a:rPr>
              <a:t> </a:t>
            </a:r>
            <a:r>
              <a:rPr lang="fr-FR" sz="2200" dirty="0">
                <a:ea typeface="Calibri" panose="020F0502020204030204" pitchFamily="34" charset="0"/>
                <a:cs typeface="Times New Roman" panose="02020603050405020304" pitchFamily="18" charset="0"/>
              </a:rPr>
              <a:t>//</a:t>
            </a:r>
            <a:r>
              <a:rPr lang="fr-FR" sz="2200" dirty="0">
                <a:effectLst/>
                <a:ea typeface="Calibri" panose="020F0502020204030204" pitchFamily="34" charset="0"/>
                <a:cs typeface="Times New Roman" panose="02020603050405020304" pitchFamily="18" charset="0"/>
              </a:rPr>
              <a:t> </a:t>
            </a:r>
            <a:r>
              <a:rPr lang="fr-FR" sz="2200" dirty="0">
                <a:solidFill>
                  <a:srgbClr val="00B050"/>
                </a:solidFill>
                <a:effectLst/>
                <a:ea typeface="Calibri" panose="020F0502020204030204" pitchFamily="34" charset="0"/>
                <a:cs typeface="Times New Roman" panose="02020603050405020304" pitchFamily="18" charset="0"/>
              </a:rPr>
              <a:t>ma sœur </a:t>
            </a:r>
            <a:r>
              <a:rPr lang="fr-FR" sz="2200" dirty="0">
                <a:effectLst/>
                <a:ea typeface="Calibri" panose="020F0502020204030204" pitchFamily="34" charset="0"/>
                <a:cs typeface="Times New Roman" panose="02020603050405020304" pitchFamily="18" charset="0"/>
              </a:rPr>
              <a:t>//</a:t>
            </a:r>
            <a:r>
              <a:rPr lang="fr-FR" sz="2200" dirty="0">
                <a:solidFill>
                  <a:srgbClr val="00B050"/>
                </a:solidFill>
                <a:effectLst/>
                <a:ea typeface="Calibri" panose="020F0502020204030204" pitchFamily="34" charset="0"/>
                <a:cs typeface="Times New Roman" panose="02020603050405020304" pitchFamily="18" charset="0"/>
              </a:rPr>
              <a:t> </a:t>
            </a:r>
            <a:r>
              <a:rPr lang="fr-FR" sz="2200" dirty="0">
                <a:solidFill>
                  <a:srgbClr val="FF0000"/>
                </a:solidFill>
                <a:effectLst/>
                <a:ea typeface="Calibri" panose="020F0502020204030204" pitchFamily="34" charset="0"/>
                <a:cs typeface="Times New Roman" panose="02020603050405020304" pitchFamily="18" charset="0"/>
              </a:rPr>
              <a:t>lit</a:t>
            </a:r>
            <a:r>
              <a:rPr lang="fr-FR" sz="2200" dirty="0">
                <a:effectLst/>
                <a:ea typeface="Calibri" panose="020F0502020204030204" pitchFamily="34" charset="0"/>
                <a:cs typeface="Times New Roman" panose="02020603050405020304" pitchFamily="18" charset="0"/>
              </a:rPr>
              <a:t> / </a:t>
            </a:r>
            <a:r>
              <a:rPr lang="fr-FR" sz="2200" dirty="0">
                <a:solidFill>
                  <a:schemeClr val="accent2"/>
                </a:solidFill>
                <a:effectLst/>
                <a:ea typeface="Calibri" panose="020F0502020204030204" pitchFamily="34" charset="0"/>
                <a:cs typeface="Times New Roman" panose="02020603050405020304" pitchFamily="18" charset="0"/>
              </a:rPr>
              <a:t>chaque dimanche matin </a:t>
            </a:r>
            <a:r>
              <a:rPr lang="fr-FR" sz="2200" dirty="0">
                <a:effectLst/>
                <a:ea typeface="Calibri" panose="020F0502020204030204" pitchFamily="34" charset="0"/>
                <a:cs typeface="Times New Roman" panose="02020603050405020304" pitchFamily="18" charset="0"/>
              </a:rPr>
              <a:t>/ </a:t>
            </a:r>
            <a:r>
              <a:rPr lang="fr-FR" sz="2200" dirty="0">
                <a:solidFill>
                  <a:srgbClr val="FF0000"/>
                </a:solidFill>
                <a:effectLst/>
                <a:ea typeface="Calibri" panose="020F0502020204030204" pitchFamily="34" charset="0"/>
                <a:cs typeface="Times New Roman" panose="02020603050405020304" pitchFamily="18" charset="0"/>
              </a:rPr>
              <a:t>son journal dans sa chambre</a:t>
            </a:r>
            <a:r>
              <a:rPr lang="fr-FR" sz="2200" dirty="0">
                <a:effectLst/>
                <a:ea typeface="Calibri" panose="020F0502020204030204" pitchFamily="34" charset="0"/>
                <a:cs typeface="Times New Roman" panose="02020603050405020304" pitchFamily="18" charset="0"/>
              </a:rPr>
              <a:t>.</a:t>
            </a:r>
          </a:p>
          <a:p>
            <a:pPr marL="0" indent="0" algn="just">
              <a:buNone/>
            </a:pPr>
            <a:endParaRPr lang="fr-FR" sz="2200" dirty="0">
              <a:effectLst/>
              <a:ea typeface="Calibri" panose="020F0502020204030204" pitchFamily="34" charset="0"/>
              <a:cs typeface="Times New Roman" panose="02020603050405020304" pitchFamily="18" charset="0"/>
            </a:endParaRPr>
          </a:p>
          <a:p>
            <a:pPr marL="0" indent="0" algn="just">
              <a:buNone/>
            </a:pPr>
            <a:r>
              <a:rPr lang="fr-FR" sz="2200" i="1" dirty="0">
                <a:ea typeface="Calibri" panose="020F0502020204030204" pitchFamily="34" charset="0"/>
                <a:cs typeface="Times New Roman" panose="02020603050405020304" pitchFamily="18" charset="0"/>
              </a:rPr>
              <a:t>a</a:t>
            </a:r>
            <a:r>
              <a:rPr lang="fr-FR" sz="2200" i="1" dirty="0">
                <a:effectLst/>
                <a:ea typeface="Calibri" panose="020F0502020204030204" pitchFamily="34" charset="0"/>
                <a:cs typeface="Times New Roman" panose="02020603050405020304" pitchFamily="18" charset="0"/>
              </a:rPr>
              <a:t>imer qqch</a:t>
            </a:r>
          </a:p>
          <a:p>
            <a:pPr marL="0" indent="0" algn="just">
              <a:buNone/>
            </a:pPr>
            <a:r>
              <a:rPr lang="fr-FR" sz="2200" dirty="0">
                <a:solidFill>
                  <a:srgbClr val="00B050"/>
                </a:solidFill>
                <a:effectLst/>
                <a:ea typeface="Calibri" panose="020F0502020204030204" pitchFamily="34" charset="0"/>
                <a:cs typeface="Times New Roman" panose="02020603050405020304" pitchFamily="18" charset="0"/>
              </a:rPr>
              <a:t>Maman </a:t>
            </a:r>
            <a:r>
              <a:rPr lang="fr-FR" sz="2200" dirty="0">
                <a:effectLst/>
                <a:ea typeface="Calibri" panose="020F0502020204030204" pitchFamily="34" charset="0"/>
                <a:cs typeface="Times New Roman" panose="02020603050405020304" pitchFamily="18" charset="0"/>
              </a:rPr>
              <a:t>// </a:t>
            </a:r>
            <a:r>
              <a:rPr lang="fr-FR" sz="2200" dirty="0">
                <a:solidFill>
                  <a:srgbClr val="FF0000"/>
                </a:solidFill>
                <a:effectLst/>
                <a:ea typeface="Calibri" panose="020F0502020204030204" pitchFamily="34" charset="0"/>
                <a:cs typeface="Times New Roman" panose="02020603050405020304" pitchFamily="18" charset="0"/>
              </a:rPr>
              <a:t>aimait bien </a:t>
            </a:r>
            <a:r>
              <a:rPr lang="fr-FR" sz="2200" dirty="0">
                <a:effectLst/>
                <a:ea typeface="Calibri" panose="020F0502020204030204" pitchFamily="34" charset="0"/>
                <a:cs typeface="Times New Roman" panose="02020603050405020304" pitchFamily="18" charset="0"/>
              </a:rPr>
              <a:t>/</a:t>
            </a:r>
            <a:r>
              <a:rPr lang="fr-FR" sz="2200" dirty="0">
                <a:solidFill>
                  <a:srgbClr val="FF0000"/>
                </a:solidFill>
                <a:effectLst/>
                <a:ea typeface="Calibri" panose="020F0502020204030204" pitchFamily="34" charset="0"/>
                <a:cs typeface="Times New Roman" panose="02020603050405020304" pitchFamily="18" charset="0"/>
              </a:rPr>
              <a:t> </a:t>
            </a:r>
            <a:r>
              <a:rPr lang="fr-FR" sz="2200" dirty="0">
                <a:solidFill>
                  <a:schemeClr val="accent2"/>
                </a:solidFill>
                <a:effectLst/>
                <a:ea typeface="Calibri" panose="020F0502020204030204" pitchFamily="34" charset="0"/>
                <a:cs typeface="Times New Roman" panose="02020603050405020304" pitchFamily="18" charset="0"/>
              </a:rPr>
              <a:t>quand elle était toute jeune </a:t>
            </a:r>
            <a:r>
              <a:rPr lang="fr-FR" sz="2200" dirty="0">
                <a:effectLst/>
                <a:ea typeface="Calibri" panose="020F0502020204030204" pitchFamily="34" charset="0"/>
                <a:cs typeface="Times New Roman" panose="02020603050405020304" pitchFamily="18" charset="0"/>
              </a:rPr>
              <a:t>/</a:t>
            </a:r>
            <a:r>
              <a:rPr lang="fr-FR" sz="2200" dirty="0">
                <a:solidFill>
                  <a:schemeClr val="accent2"/>
                </a:solidFill>
                <a:effectLst/>
                <a:ea typeface="Calibri" panose="020F0502020204030204" pitchFamily="34" charset="0"/>
                <a:cs typeface="Times New Roman" panose="02020603050405020304" pitchFamily="18" charset="0"/>
              </a:rPr>
              <a:t> </a:t>
            </a:r>
            <a:r>
              <a:rPr lang="fr-FR" sz="2200" dirty="0">
                <a:solidFill>
                  <a:srgbClr val="FF0000"/>
                </a:solidFill>
                <a:effectLst/>
                <a:ea typeface="Calibri" panose="020F0502020204030204" pitchFamily="34" charset="0"/>
                <a:cs typeface="Times New Roman" panose="02020603050405020304" pitchFamily="18" charset="0"/>
              </a:rPr>
              <a:t>les sports à risque</a:t>
            </a:r>
            <a:r>
              <a:rPr lang="fr-FR" sz="2200" dirty="0">
                <a:effectLst/>
                <a:ea typeface="Calibri" panose="020F0502020204030204" pitchFamily="34" charset="0"/>
                <a:cs typeface="Times New Roman" panose="02020603050405020304" pitchFamily="18" charset="0"/>
              </a:rPr>
              <a:t>.</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
        <p:nvSpPr>
          <p:cNvPr id="4" name="Parenthèse ouvrante 3">
            <a:extLst>
              <a:ext uri="{FF2B5EF4-FFF2-40B4-BE49-F238E27FC236}">
                <a16:creationId xmlns:a16="http://schemas.microsoft.com/office/drawing/2014/main" id="{B806C8C8-091F-53A2-B5E6-BAB61BF88265}"/>
              </a:ext>
            </a:extLst>
          </p:cNvPr>
          <p:cNvSpPr/>
          <p:nvPr/>
        </p:nvSpPr>
        <p:spPr>
          <a:xfrm rot="16200000">
            <a:off x="6668261" y="-244602"/>
            <a:ext cx="46101" cy="4759071"/>
          </a:xfrm>
          <a:prstGeom prst="leftBracket">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5" name="Parenthèse ouvrante 4">
            <a:extLst>
              <a:ext uri="{FF2B5EF4-FFF2-40B4-BE49-F238E27FC236}">
                <a16:creationId xmlns:a16="http://schemas.microsoft.com/office/drawing/2014/main" id="{1F6A2DBA-7608-0563-ABB6-E28A5433F383}"/>
              </a:ext>
            </a:extLst>
          </p:cNvPr>
          <p:cNvSpPr/>
          <p:nvPr/>
        </p:nvSpPr>
        <p:spPr>
          <a:xfrm rot="16200000">
            <a:off x="7369301" y="1072515"/>
            <a:ext cx="46101" cy="4759071"/>
          </a:xfrm>
          <a:prstGeom prst="leftBracket">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6" name="Parenthèse ouvrante 5">
            <a:extLst>
              <a:ext uri="{FF2B5EF4-FFF2-40B4-BE49-F238E27FC236}">
                <a16:creationId xmlns:a16="http://schemas.microsoft.com/office/drawing/2014/main" id="{C51E340E-DDF7-0155-BA1E-E91272497A9E}"/>
              </a:ext>
            </a:extLst>
          </p:cNvPr>
          <p:cNvSpPr/>
          <p:nvPr/>
        </p:nvSpPr>
        <p:spPr>
          <a:xfrm rot="16200000">
            <a:off x="4754117" y="2297431"/>
            <a:ext cx="46101" cy="4759071"/>
          </a:xfrm>
          <a:prstGeom prst="leftBracket">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Tree>
    <p:extLst>
      <p:ext uri="{BB962C8B-B14F-4D97-AF65-F5344CB8AC3E}">
        <p14:creationId xmlns:p14="http://schemas.microsoft.com/office/powerpoint/2010/main" val="29712641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A1E90C-9953-320F-FD83-7E412E7042EF}"/>
              </a:ext>
            </a:extLst>
          </p:cNvPr>
          <p:cNvSpPr>
            <a:spLocks noGrp="1"/>
          </p:cNvSpPr>
          <p:nvPr>
            <p:ph type="title"/>
          </p:nvPr>
        </p:nvSpPr>
        <p:spPr/>
        <p:txBody>
          <a:bodyPr/>
          <a:lstStyle/>
          <a:p>
            <a:r>
              <a:rPr lang="fr-FR" dirty="0"/>
              <a:t> </a:t>
            </a: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13365" y="1767151"/>
            <a:ext cx="2565270" cy="3323698"/>
          </a:xfrm>
          <a:prstGeom prst="rect">
            <a:avLst/>
          </a:prstGeom>
        </p:spPr>
      </p:pic>
    </p:spTree>
    <p:extLst>
      <p:ext uri="{BB962C8B-B14F-4D97-AF65-F5344CB8AC3E}">
        <p14:creationId xmlns:p14="http://schemas.microsoft.com/office/powerpoint/2010/main" val="180985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99F1DD-C2E2-513E-CE14-64D78F240A22}"/>
              </a:ext>
            </a:extLst>
          </p:cNvPr>
          <p:cNvSpPr>
            <a:spLocks noGrp="1"/>
          </p:cNvSpPr>
          <p:nvPr>
            <p:ph type="title"/>
          </p:nvPr>
        </p:nvSpPr>
        <p:spPr/>
        <p:txBody>
          <a:bodyPr/>
          <a:lstStyle/>
          <a:p>
            <a:r>
              <a:rPr lang="fr-FR" dirty="0"/>
              <a:t> </a:t>
            </a:r>
          </a:p>
        </p:txBody>
      </p:sp>
      <p:pic>
        <p:nvPicPr>
          <p:cNvPr id="7" name="Espace réservé du contenu 6">
            <a:extLst>
              <a:ext uri="{FF2B5EF4-FFF2-40B4-BE49-F238E27FC236}">
                <a16:creationId xmlns:a16="http://schemas.microsoft.com/office/drawing/2014/main" id="{C81FE2A8-CD9C-00D1-2499-901B8744C05C}"/>
              </a:ext>
            </a:extLst>
          </p:cNvPr>
          <p:cNvPicPr>
            <a:picLocks noGrp="1" noChangeAspect="1"/>
          </p:cNvPicPr>
          <p:nvPr>
            <p:ph idx="1"/>
          </p:nvPr>
        </p:nvPicPr>
        <p:blipFill>
          <a:blip r:embed="rId3"/>
          <a:stretch>
            <a:fillRect/>
          </a:stretch>
        </p:blipFill>
        <p:spPr>
          <a:xfrm>
            <a:off x="646771" y="1577990"/>
            <a:ext cx="11047457" cy="4559714"/>
          </a:xfrm>
        </p:spPr>
      </p:pic>
    </p:spTree>
    <p:extLst>
      <p:ext uri="{BB962C8B-B14F-4D97-AF65-F5344CB8AC3E}">
        <p14:creationId xmlns:p14="http://schemas.microsoft.com/office/powerpoint/2010/main" val="2006273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28BE84-97FF-E2A5-646B-17209E2CF24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179C6E7-413E-7044-FA00-714EEF704F8F}"/>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r>
              <a:rPr lang="fr-FR" sz="3600" b="1" i="1" dirty="0">
                <a:solidFill>
                  <a:srgbClr val="FF0000"/>
                </a:solidFill>
              </a:rPr>
              <a:t>				Prolongement</a:t>
            </a:r>
          </a:p>
        </p:txBody>
      </p:sp>
    </p:spTree>
    <p:extLst>
      <p:ext uri="{BB962C8B-B14F-4D97-AF65-F5344CB8AC3E}">
        <p14:creationId xmlns:p14="http://schemas.microsoft.com/office/powerpoint/2010/main" val="17163434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381E32-405E-0F3A-9229-B29A782224B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F3E97195-6634-7963-8839-D63EBCD6C796}"/>
              </a:ext>
            </a:extLst>
          </p:cNvPr>
          <p:cNvSpPr>
            <a:spLocks noGrp="1"/>
          </p:cNvSpPr>
          <p:nvPr>
            <p:ph idx="1"/>
          </p:nvPr>
        </p:nvSpPr>
        <p:spPr/>
        <p:txBody>
          <a:bodyPr/>
          <a:lstStyle/>
          <a:p>
            <a:pPr marL="0" indent="0">
              <a:buNone/>
            </a:pPr>
            <a:r>
              <a:rPr lang="fr-FR" dirty="0"/>
              <a:t> </a:t>
            </a:r>
          </a:p>
        </p:txBody>
      </p:sp>
      <p:pic>
        <p:nvPicPr>
          <p:cNvPr id="4" name="Image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04049" y="1690688"/>
            <a:ext cx="3062690" cy="3883969"/>
          </a:xfrm>
          <a:prstGeom prst="rect">
            <a:avLst/>
          </a:prstGeom>
        </p:spPr>
      </p:pic>
    </p:spTree>
    <p:extLst>
      <p:ext uri="{BB962C8B-B14F-4D97-AF65-F5344CB8AC3E}">
        <p14:creationId xmlns:p14="http://schemas.microsoft.com/office/powerpoint/2010/main" val="32260531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792C8A-617C-E410-304B-94C87D336C9B}"/>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7059BAC-6435-7AAF-8062-5BD2D3731750}"/>
              </a:ext>
            </a:extLst>
          </p:cNvPr>
          <p:cNvSpPr>
            <a:spLocks noGrp="1"/>
          </p:cNvSpPr>
          <p:nvPr>
            <p:ph idx="1"/>
          </p:nvPr>
        </p:nvSpPr>
        <p:spPr/>
        <p:txBody>
          <a:bodyPr/>
          <a:lstStyle/>
          <a:p>
            <a:pPr marL="0" indent="0" algn="just">
              <a:buNone/>
            </a:pP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	Belle Marquise, vos beaux yeux me font mourir d'amour.</a:t>
            </a:r>
          </a:p>
          <a:p>
            <a:pPr marL="0" indent="0" algn="just">
              <a:buNone/>
            </a:pP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	D'amour mourir me font, belle Marquise, vos beaux yeux.</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Vos yeux beaux d'amour me font, belle Marquise, mourir.</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Mourir vos beaux yeux, belle Marquise, d'amour me font.</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Me font vos yeux beaux mourir, belle Marquise, d'amour. </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861669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792C8A-617C-E410-304B-94C87D336C9B}"/>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7059BAC-6435-7AAF-8062-5BD2D3731750}"/>
              </a:ext>
            </a:extLst>
          </p:cNvPr>
          <p:cNvSpPr>
            <a:spLocks noGrp="1"/>
          </p:cNvSpPr>
          <p:nvPr>
            <p:ph idx="1"/>
          </p:nvPr>
        </p:nvSpPr>
        <p:spPr/>
        <p:txBody>
          <a:bodyPr/>
          <a:lstStyle/>
          <a:p>
            <a:pPr marL="0" indent="0" algn="just">
              <a:buNone/>
            </a:pP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	Belle Marquise, </a:t>
            </a:r>
            <a:r>
              <a:rPr lang="fr-FR" dirty="0">
                <a:effectLst/>
                <a:highlight>
                  <a:srgbClr val="00FF00"/>
                </a:highlight>
                <a:latin typeface="Times New Roman" panose="02020603050405020304" pitchFamily="18" charset="0"/>
                <a:ea typeface="Times New Roman" panose="02020603050405020304" pitchFamily="18" charset="0"/>
                <a:cs typeface="Times New Roman" panose="02020603050405020304" pitchFamily="18" charset="0"/>
              </a:rPr>
              <a:t>vos beaux yeux </a:t>
            </a:r>
            <a:r>
              <a:rPr lang="fr-FR" dirty="0">
                <a:effectLst/>
                <a:highlight>
                  <a:srgbClr val="FF0000"/>
                </a:highlight>
                <a:latin typeface="Times New Roman" panose="02020603050405020304" pitchFamily="18" charset="0"/>
                <a:ea typeface="Times New Roman" panose="02020603050405020304" pitchFamily="18" charset="0"/>
                <a:cs typeface="Times New Roman" panose="02020603050405020304" pitchFamily="18" charset="0"/>
              </a:rPr>
              <a:t>me font mourir d'amour</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0" indent="0" algn="just">
              <a:buNone/>
            </a:pP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dirty="0">
                <a:effectLst/>
                <a:highlight>
                  <a:srgbClr val="FF0000"/>
                </a:highlight>
                <a:latin typeface="Times New Roman" panose="02020603050405020304" pitchFamily="18" charset="0"/>
                <a:ea typeface="Times New Roman" panose="02020603050405020304" pitchFamily="18" charset="0"/>
                <a:cs typeface="Times New Roman" panose="02020603050405020304" pitchFamily="18" charset="0"/>
              </a:rPr>
              <a:t>D'amour</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dirty="0">
                <a:effectLst/>
                <a:highlight>
                  <a:srgbClr val="FF0000"/>
                </a:highlight>
                <a:latin typeface="Times New Roman" panose="02020603050405020304" pitchFamily="18" charset="0"/>
                <a:ea typeface="Times New Roman" panose="02020603050405020304" pitchFamily="18" charset="0"/>
                <a:cs typeface="Times New Roman" panose="02020603050405020304" pitchFamily="18" charset="0"/>
              </a:rPr>
              <a:t>mourir</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dirty="0">
                <a:effectLst/>
                <a:highlight>
                  <a:srgbClr val="FF0000"/>
                </a:highlight>
                <a:latin typeface="Times New Roman" panose="02020603050405020304" pitchFamily="18" charset="0"/>
                <a:ea typeface="Times New Roman" panose="02020603050405020304" pitchFamily="18" charset="0"/>
                <a:cs typeface="Times New Roman" panose="02020603050405020304" pitchFamily="18" charset="0"/>
              </a:rPr>
              <a:t>me font</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 belle Marquise, </a:t>
            </a:r>
            <a:r>
              <a:rPr lang="fr-FR" dirty="0">
                <a:effectLst/>
                <a:highlight>
                  <a:srgbClr val="00FF00"/>
                </a:highlight>
                <a:latin typeface="Times New Roman" panose="02020603050405020304" pitchFamily="18" charset="0"/>
                <a:ea typeface="Times New Roman" panose="02020603050405020304" pitchFamily="18" charset="0"/>
                <a:cs typeface="Times New Roman" panose="02020603050405020304" pitchFamily="18" charset="0"/>
              </a:rPr>
              <a:t>vos beaux yeux</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effectLst/>
                <a:highlight>
                  <a:srgbClr val="00FF00"/>
                </a:highlight>
                <a:latin typeface="Times New Roman" panose="02020603050405020304" pitchFamily="18" charset="0"/>
                <a:ea typeface="Times New Roman" panose="02020603050405020304" pitchFamily="18" charset="0"/>
                <a:cs typeface="Times New Roman" panose="02020603050405020304" pitchFamily="18" charset="0"/>
              </a:rPr>
              <a:t>Vos yeux beaux</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dirty="0">
                <a:effectLst/>
                <a:highlight>
                  <a:srgbClr val="FF0000"/>
                </a:highlight>
                <a:latin typeface="Times New Roman" panose="02020603050405020304" pitchFamily="18" charset="0"/>
                <a:ea typeface="Times New Roman" panose="02020603050405020304" pitchFamily="18" charset="0"/>
                <a:cs typeface="Times New Roman" panose="02020603050405020304" pitchFamily="18" charset="0"/>
              </a:rPr>
              <a:t>d'amour</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dirty="0">
                <a:effectLst/>
                <a:highlight>
                  <a:srgbClr val="FF0000"/>
                </a:highlight>
                <a:latin typeface="Times New Roman" panose="02020603050405020304" pitchFamily="18" charset="0"/>
                <a:ea typeface="Times New Roman" panose="02020603050405020304" pitchFamily="18" charset="0"/>
                <a:cs typeface="Times New Roman" panose="02020603050405020304" pitchFamily="18" charset="0"/>
              </a:rPr>
              <a:t>me font</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 belle Marquise, </a:t>
            </a:r>
            <a:r>
              <a:rPr lang="fr-FR" dirty="0">
                <a:effectLst/>
                <a:highlight>
                  <a:srgbClr val="FF0000"/>
                </a:highlight>
                <a:latin typeface="Times New Roman" panose="02020603050405020304" pitchFamily="18" charset="0"/>
                <a:ea typeface="Times New Roman" panose="02020603050405020304" pitchFamily="18" charset="0"/>
                <a:cs typeface="Times New Roman" panose="02020603050405020304" pitchFamily="18" charset="0"/>
              </a:rPr>
              <a:t>mourir</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effectLst/>
                <a:highlight>
                  <a:srgbClr val="FF0000"/>
                </a:highlight>
                <a:latin typeface="Times New Roman" panose="02020603050405020304" pitchFamily="18" charset="0"/>
                <a:ea typeface="Times New Roman" panose="02020603050405020304" pitchFamily="18" charset="0"/>
                <a:cs typeface="Times New Roman" panose="02020603050405020304" pitchFamily="18" charset="0"/>
              </a:rPr>
              <a:t>Mourir</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dirty="0">
                <a:effectLst/>
                <a:highlight>
                  <a:srgbClr val="00FF00"/>
                </a:highlight>
                <a:latin typeface="Times New Roman" panose="02020603050405020304" pitchFamily="18" charset="0"/>
                <a:ea typeface="Times New Roman" panose="02020603050405020304" pitchFamily="18" charset="0"/>
                <a:cs typeface="Times New Roman" panose="02020603050405020304" pitchFamily="18" charset="0"/>
              </a:rPr>
              <a:t>vos beaux yeux</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 belle Marquise, </a:t>
            </a:r>
            <a:r>
              <a:rPr lang="fr-FR" dirty="0">
                <a:effectLst/>
                <a:highlight>
                  <a:srgbClr val="FF0000"/>
                </a:highlight>
                <a:latin typeface="Times New Roman" panose="02020603050405020304" pitchFamily="18" charset="0"/>
                <a:ea typeface="Times New Roman" panose="02020603050405020304" pitchFamily="18" charset="0"/>
                <a:cs typeface="Times New Roman" panose="02020603050405020304" pitchFamily="18" charset="0"/>
              </a:rPr>
              <a:t>d'amour</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dirty="0">
                <a:effectLst/>
                <a:highlight>
                  <a:srgbClr val="FF0000"/>
                </a:highlight>
                <a:latin typeface="Times New Roman" panose="02020603050405020304" pitchFamily="18" charset="0"/>
                <a:ea typeface="Times New Roman" panose="02020603050405020304" pitchFamily="18" charset="0"/>
                <a:cs typeface="Times New Roman" panose="02020603050405020304" pitchFamily="18" charset="0"/>
              </a:rPr>
              <a:t>me font</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effectLst/>
                <a:highlight>
                  <a:srgbClr val="FF0000"/>
                </a:highlight>
                <a:latin typeface="Times New Roman" panose="02020603050405020304" pitchFamily="18" charset="0"/>
                <a:ea typeface="Times New Roman" panose="02020603050405020304" pitchFamily="18" charset="0"/>
                <a:cs typeface="Times New Roman" panose="02020603050405020304" pitchFamily="18" charset="0"/>
              </a:rPr>
              <a:t>Me font</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dirty="0">
                <a:effectLst/>
                <a:highlight>
                  <a:srgbClr val="00FF00"/>
                </a:highlight>
                <a:latin typeface="Times New Roman" panose="02020603050405020304" pitchFamily="18" charset="0"/>
                <a:ea typeface="Times New Roman" panose="02020603050405020304" pitchFamily="18" charset="0"/>
                <a:cs typeface="Times New Roman" panose="02020603050405020304" pitchFamily="18" charset="0"/>
              </a:rPr>
              <a:t>vos yeux beaux</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dirty="0">
                <a:effectLst/>
                <a:highlight>
                  <a:srgbClr val="FF0000"/>
                </a:highlight>
                <a:latin typeface="Times New Roman" panose="02020603050405020304" pitchFamily="18" charset="0"/>
                <a:ea typeface="Times New Roman" panose="02020603050405020304" pitchFamily="18" charset="0"/>
                <a:cs typeface="Times New Roman" panose="02020603050405020304" pitchFamily="18" charset="0"/>
              </a:rPr>
              <a:t>mourir</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 belle Marquise, </a:t>
            </a:r>
            <a:r>
              <a:rPr lang="fr-FR" dirty="0">
                <a:effectLst/>
                <a:highlight>
                  <a:srgbClr val="FF0000"/>
                </a:highlight>
                <a:latin typeface="Times New Roman" panose="02020603050405020304" pitchFamily="18" charset="0"/>
                <a:ea typeface="Times New Roman" panose="02020603050405020304" pitchFamily="18" charset="0"/>
                <a:cs typeface="Times New Roman" panose="02020603050405020304" pitchFamily="18" charset="0"/>
              </a:rPr>
              <a:t>d'amour</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6374108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D80E39-948A-6DA4-19E8-B52B1F3F6B6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A651245-4D59-825A-2193-44818A877196}"/>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dirty="0">
                <a:solidFill>
                  <a:srgbClr val="FF0000"/>
                </a:solidFill>
              </a:rPr>
              <a:t>			</a:t>
            </a:r>
            <a:r>
              <a:rPr lang="fr-FR" sz="3600" dirty="0">
                <a:solidFill>
                  <a:schemeClr val="accent2"/>
                </a:solidFill>
              </a:rPr>
              <a:t>As-tu bien compris ?</a:t>
            </a:r>
          </a:p>
        </p:txBody>
      </p:sp>
    </p:spTree>
    <p:extLst>
      <p:ext uri="{BB962C8B-B14F-4D97-AF65-F5344CB8AC3E}">
        <p14:creationId xmlns:p14="http://schemas.microsoft.com/office/powerpoint/2010/main" val="7661185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81F7C1-D908-0F5D-BD0E-5B6F7B266715}"/>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1B76540C-B82B-9999-E331-34C4A7E92423}"/>
              </a:ext>
            </a:extLst>
          </p:cNvPr>
          <p:cNvPicPr>
            <a:picLocks noGrp="1" noChangeAspect="1"/>
          </p:cNvPicPr>
          <p:nvPr>
            <p:ph idx="1"/>
          </p:nvPr>
        </p:nvPicPr>
        <p:blipFill>
          <a:blip r:embed="rId3"/>
          <a:stretch>
            <a:fillRect/>
          </a:stretch>
        </p:blipFill>
        <p:spPr>
          <a:xfrm>
            <a:off x="1038257" y="1238137"/>
            <a:ext cx="10315543" cy="4712607"/>
          </a:xfrm>
        </p:spPr>
      </p:pic>
    </p:spTree>
    <p:extLst>
      <p:ext uri="{BB962C8B-B14F-4D97-AF65-F5344CB8AC3E}">
        <p14:creationId xmlns:p14="http://schemas.microsoft.com/office/powerpoint/2010/main" val="4226968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A1EB72-AF97-28DA-0B02-E73407231146}"/>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8F87C6BD-B030-7FB1-A56E-EBF551A1553F}"/>
              </a:ext>
            </a:extLst>
          </p:cNvPr>
          <p:cNvPicPr>
            <a:picLocks noGrp="1" noChangeAspect="1"/>
          </p:cNvPicPr>
          <p:nvPr>
            <p:ph idx="1"/>
          </p:nvPr>
        </p:nvPicPr>
        <p:blipFill>
          <a:blip r:embed="rId3"/>
          <a:stretch>
            <a:fillRect/>
          </a:stretch>
        </p:blipFill>
        <p:spPr>
          <a:xfrm>
            <a:off x="727818" y="855278"/>
            <a:ext cx="10625982" cy="5241516"/>
          </a:xfrm>
        </p:spPr>
      </p:pic>
    </p:spTree>
    <p:extLst>
      <p:ext uri="{BB962C8B-B14F-4D97-AF65-F5344CB8AC3E}">
        <p14:creationId xmlns:p14="http://schemas.microsoft.com/office/powerpoint/2010/main" val="232358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6C1825-AD81-BC81-2714-6AC2DC6E1AF6}"/>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88F06DE8-DFC0-08A5-46F2-76D7AC9F09B2}"/>
              </a:ext>
            </a:extLst>
          </p:cNvPr>
          <p:cNvPicPr>
            <a:picLocks noGrp="1" noChangeAspect="1"/>
          </p:cNvPicPr>
          <p:nvPr>
            <p:ph idx="1"/>
          </p:nvPr>
        </p:nvPicPr>
        <p:blipFill>
          <a:blip r:embed="rId3"/>
          <a:stretch>
            <a:fillRect/>
          </a:stretch>
        </p:blipFill>
        <p:spPr>
          <a:xfrm>
            <a:off x="795130" y="1690688"/>
            <a:ext cx="10853490" cy="3840956"/>
          </a:xfrm>
        </p:spPr>
      </p:pic>
    </p:spTree>
    <p:extLst>
      <p:ext uri="{BB962C8B-B14F-4D97-AF65-F5344CB8AC3E}">
        <p14:creationId xmlns:p14="http://schemas.microsoft.com/office/powerpoint/2010/main" val="1802462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9372D8-53E1-5C43-5747-4D7FFA83614F}"/>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2548B64C-BDD1-E50A-5447-2DC45D4F7C90}"/>
              </a:ext>
            </a:extLst>
          </p:cNvPr>
          <p:cNvPicPr>
            <a:picLocks noGrp="1" noChangeAspect="1"/>
          </p:cNvPicPr>
          <p:nvPr>
            <p:ph idx="1"/>
          </p:nvPr>
        </p:nvPicPr>
        <p:blipFill>
          <a:blip r:embed="rId3"/>
          <a:stretch>
            <a:fillRect/>
          </a:stretch>
        </p:blipFill>
        <p:spPr>
          <a:xfrm>
            <a:off x="716986" y="2001795"/>
            <a:ext cx="11286638" cy="3313949"/>
          </a:xfrm>
        </p:spPr>
      </p:pic>
    </p:spTree>
    <p:extLst>
      <p:ext uri="{BB962C8B-B14F-4D97-AF65-F5344CB8AC3E}">
        <p14:creationId xmlns:p14="http://schemas.microsoft.com/office/powerpoint/2010/main" val="36550094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444D59-B176-47D6-DD9D-92A379774DB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6244910-E1A8-B402-70F5-4DE840C00F48}"/>
              </a:ext>
            </a:extLst>
          </p:cNvPr>
          <p:cNvSpPr>
            <a:spLocks noGrp="1"/>
          </p:cNvSpPr>
          <p:nvPr>
            <p:ph idx="1"/>
          </p:nvPr>
        </p:nvSpPr>
        <p:spPr/>
        <p:txBody>
          <a:bodyPr/>
          <a:lstStyle/>
          <a:p>
            <a:pPr marL="0" indent="0" algn="just">
              <a:buNone/>
            </a:pPr>
            <a:r>
              <a:rPr lang="fr-FR" sz="2200" b="1" dirty="0">
                <a:effectLst/>
                <a:latin typeface="Times New Roman" panose="02020603050405020304" pitchFamily="18" charset="0"/>
                <a:ea typeface="Calibri" panose="020F0502020204030204" pitchFamily="34" charset="0"/>
                <a:cs typeface="Times New Roman" panose="02020603050405020304" pitchFamily="18" charset="0"/>
              </a:rPr>
              <a:t>3. Écris toutes les phrases qu’il est possible de construire avec, chaque fois, toutes ces briques. N’oublie pas les majuscules et les points.</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ce cheval	au galop	ses concurrents	</a:t>
            </a:r>
            <a:r>
              <a:rPr lang="fr-FR" sz="2400" kern="100" dirty="0">
                <a:latin typeface="Times New Roman" panose="02020603050405020304" pitchFamily="18" charset="0"/>
                <a:ea typeface="Calibri" panose="020F0502020204030204" pitchFamily="34" charset="0"/>
                <a:cs typeface="Times New Roman" panose="02020603050405020304" pitchFamily="18" charset="0"/>
              </a:rPr>
              <a:t>s</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urpasse	les plus rapides</a:t>
            </a:r>
          </a:p>
          <a:p>
            <a:pPr marL="0" indent="0">
              <a:buNone/>
            </a:pPr>
            <a:endParaRPr lang="fr-FR" dirty="0"/>
          </a:p>
        </p:txBody>
      </p:sp>
    </p:spTree>
    <p:extLst>
      <p:ext uri="{BB962C8B-B14F-4D97-AF65-F5344CB8AC3E}">
        <p14:creationId xmlns:p14="http://schemas.microsoft.com/office/powerpoint/2010/main" val="13127176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444D59-B176-47D6-DD9D-92A379774DB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6244910-E1A8-B402-70F5-4DE840C00F48}"/>
              </a:ext>
            </a:extLst>
          </p:cNvPr>
          <p:cNvSpPr>
            <a:spLocks noGrp="1"/>
          </p:cNvSpPr>
          <p:nvPr>
            <p:ph idx="1"/>
          </p:nvPr>
        </p:nvSpPr>
        <p:spPr>
          <a:xfrm>
            <a:off x="838200" y="1418253"/>
            <a:ext cx="10515600" cy="4758710"/>
          </a:xfrm>
        </p:spPr>
        <p:txBody>
          <a:bodyPr>
            <a:normAutofit/>
          </a:bodyPr>
          <a:lstStyle/>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3. Écris toutes les phrases qu’il est possible de construire avec, chaque fois, toutes ces briques. N’oublie pas les majuscules et les points.</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ce cheval	au galop	ses concurrents	</a:t>
            </a:r>
            <a:r>
              <a:rPr lang="fr-FR" sz="2400" kern="100" dirty="0">
                <a:latin typeface="Times New Roman" panose="02020603050405020304" pitchFamily="18" charset="0"/>
                <a:ea typeface="Calibri" panose="020F0502020204030204" pitchFamily="34" charset="0"/>
                <a:cs typeface="Times New Roman" panose="02020603050405020304" pitchFamily="18" charset="0"/>
              </a:rPr>
              <a:t>s</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urpasse	les plus rapides</a:t>
            </a:r>
          </a:p>
          <a:p>
            <a:pPr marL="0" indent="0">
              <a:buNone/>
            </a:pPr>
            <a:endParaRPr lang="fr-FR" dirty="0"/>
          </a:p>
          <a:p>
            <a:pPr marL="0" indent="0" algn="just">
              <a:buNone/>
            </a:pPr>
            <a:r>
              <a:rPr lang="fr-FR" sz="24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Au galop</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ce cheval surpasse ses concurrents les plus rapides.</a:t>
            </a: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Ce cheval, </a:t>
            </a:r>
            <a:r>
              <a:rPr lang="fr-FR" sz="24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au galop</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surpasse ses concurrents les plus rapides.</a:t>
            </a: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Ce cheval surpasse, </a:t>
            </a:r>
            <a:r>
              <a:rPr lang="fr-FR" sz="24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au galop</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ses concurrents les plus rapides.</a:t>
            </a: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Ce cheval surpasse ses concurrents les plus rapides </a:t>
            </a:r>
            <a:r>
              <a:rPr lang="fr-FR" sz="24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au galop.</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a:p>
            <a:pPr marL="0" indent="0">
              <a:buNone/>
            </a:pPr>
            <a:endParaRPr lang="fr-FR" dirty="0"/>
          </a:p>
        </p:txBody>
      </p:sp>
    </p:spTree>
    <p:extLst>
      <p:ext uri="{BB962C8B-B14F-4D97-AF65-F5344CB8AC3E}">
        <p14:creationId xmlns:p14="http://schemas.microsoft.com/office/powerpoint/2010/main" val="14777495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925D7-DCF5-3B17-9A5B-B08FB879C25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2A124A5-1856-49C2-D616-200D79E689C4}"/>
              </a:ext>
            </a:extLst>
          </p:cNvPr>
          <p:cNvSpPr>
            <a:spLocks noGrp="1"/>
          </p:cNvSpPr>
          <p:nvPr>
            <p:ph idx="1"/>
          </p:nvPr>
        </p:nvSpPr>
        <p:spPr/>
        <p:txBody>
          <a:bodyPr>
            <a:normAutofit/>
          </a:bodyPr>
          <a:lstStyle/>
          <a:p>
            <a:pPr marL="0" indent="0">
              <a:buNone/>
            </a:pPr>
            <a:r>
              <a:rPr lang="fr-FR" sz="2400" b="1" dirty="0">
                <a:latin typeface="Times New Roman" panose="02020603050405020304" pitchFamily="18" charset="0"/>
                <a:cs typeface="Times New Roman" panose="02020603050405020304" pitchFamily="18" charset="0"/>
              </a:rPr>
              <a:t>4. Dictée : </a:t>
            </a:r>
          </a:p>
          <a:p>
            <a:pPr marL="0" indent="0">
              <a:buNone/>
            </a:pPr>
            <a:r>
              <a:rPr lang="fr-FR" sz="2400" dirty="0">
                <a:latin typeface="Times New Roman" panose="02020603050405020304" pitchFamily="18" charset="0"/>
                <a:cs typeface="Times New Roman" panose="02020603050405020304" pitchFamily="18" charset="0"/>
              </a:rPr>
              <a:t>………………………………………………………………………………………</a:t>
            </a:r>
          </a:p>
          <a:p>
            <a:pPr marL="0" indent="0">
              <a:buNone/>
            </a:pPr>
            <a:r>
              <a:rPr lang="fr-FR"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7344941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698E6-7232-7A89-337A-0FAD0376F23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FE6DB33-0649-2457-4395-E4B0BD5721C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4C2EE60-4A7E-2E5A-963C-6D16EFBDA0F5}"/>
              </a:ext>
            </a:extLst>
          </p:cNvPr>
          <p:cNvSpPr>
            <a:spLocks noGrp="1"/>
          </p:cNvSpPr>
          <p:nvPr>
            <p:ph idx="1"/>
          </p:nvPr>
        </p:nvSpPr>
        <p:spPr/>
        <p:txBody>
          <a:bodyPr>
            <a:normAutofit/>
          </a:bodyPr>
          <a:lstStyle/>
          <a:p>
            <a:pPr marL="0" indent="0">
              <a:buNone/>
            </a:pPr>
            <a:r>
              <a:rPr lang="fr-FR" sz="2400" b="1" dirty="0">
                <a:latin typeface="Times New Roman" panose="02020603050405020304" pitchFamily="18" charset="0"/>
                <a:cs typeface="Times New Roman" panose="02020603050405020304" pitchFamily="18" charset="0"/>
              </a:rPr>
              <a:t>4. Dictée : </a:t>
            </a:r>
          </a:p>
          <a:p>
            <a:pPr marL="0" indent="0">
              <a:buNone/>
            </a:pPr>
            <a:r>
              <a:rPr lang="fr-FR" sz="2400" dirty="0">
                <a:latin typeface="Times New Roman" panose="02020603050405020304" pitchFamily="18" charset="0"/>
                <a:cs typeface="Times New Roman" panose="02020603050405020304" pitchFamily="18" charset="0"/>
              </a:rPr>
              <a:t>…</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 surveillants remettront les feuilles pour l’évaluation à chaque élève. Ils seront contents de commencer enfin l’épreuve</a:t>
            </a:r>
            <a:r>
              <a:rPr lang="fr-FR" sz="24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54640786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1850</TotalTime>
  <Words>3172</Words>
  <Application>Microsoft Macintosh PowerPoint</Application>
  <PresentationFormat>Grand écran</PresentationFormat>
  <Paragraphs>407</Paragraphs>
  <Slides>35</Slides>
  <Notes>35</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35</vt:i4>
      </vt:variant>
    </vt:vector>
  </HeadingPairs>
  <TitlesOfParts>
    <vt:vector size="40" baseType="lpstr">
      <vt:lpstr>Arial</vt:lpstr>
      <vt:lpstr>Calibri</vt:lpstr>
      <vt:lpstr>Calibri Light</vt:lpstr>
      <vt:lpstr>Times New Roman</vt:lpstr>
      <vt:lpstr>Thème Office</vt:lpstr>
      <vt:lpstr>Chamboule-tout</vt:lpstr>
      <vt:lpstr> </vt:lpstr>
      <vt:lpstr> </vt:lpstr>
      <vt:lpstr> </vt:lpstr>
      <vt:lpstr> </vt:lpstr>
      <vt:lpstr>Présentation PowerPoint</vt:lpstr>
      <vt:lpstr> </vt:lpstr>
      <vt:lpstr> </vt:lpstr>
      <vt:lpstr> </vt:lpstr>
      <vt:lpstr> </vt:lpstr>
      <vt:lpstr>Présentation PowerPoint</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chamboule-tout</dc:title>
  <dc:creator>Pierre Seve</dc:creator>
  <cp:lastModifiedBy>Pierre Seve</cp:lastModifiedBy>
  <cp:revision>30</cp:revision>
  <cp:lastPrinted>2025-08-12T16:57:58Z</cp:lastPrinted>
  <dcterms:created xsi:type="dcterms:W3CDTF">2023-11-19T18:55:13Z</dcterms:created>
  <dcterms:modified xsi:type="dcterms:W3CDTF">2025-08-12T16:58:20Z</dcterms:modified>
</cp:coreProperties>
</file>