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76" r:id="rId5"/>
    <p:sldId id="277" r:id="rId6"/>
    <p:sldId id="260" r:id="rId7"/>
    <p:sldId id="261" r:id="rId8"/>
    <p:sldId id="262" r:id="rId9"/>
    <p:sldId id="272" r:id="rId10"/>
    <p:sldId id="278" r:id="rId11"/>
    <p:sldId id="263" r:id="rId12"/>
    <p:sldId id="281" r:id="rId13"/>
    <p:sldId id="283" r:id="rId14"/>
    <p:sldId id="266" r:id="rId15"/>
    <p:sldId id="282" r:id="rId16"/>
    <p:sldId id="268"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95"/>
    <p:restoredTop sz="64366"/>
  </p:normalViewPr>
  <p:slideViewPr>
    <p:cSldViewPr snapToGrid="0">
      <p:cViewPr varScale="1">
        <p:scale>
          <a:sx n="77" d="100"/>
          <a:sy n="77" d="100"/>
        </p:scale>
        <p:origin x="13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29/08/2025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n°9 peut être proposée après la leçon CM1-49 </a:t>
            </a:r>
            <a:r>
              <a:rPr lang="fr-FR" sz="1200" i="0" dirty="0">
                <a:solidFill>
                  <a:schemeClr val="tx1"/>
                </a:solidFill>
                <a:latin typeface="+mn-lt"/>
              </a:rPr>
              <a:t>Le trésor des pirates</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 dialogue rapportant une dispute</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l’accord dans le groupe du nom et sur les marques du dialogue</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Reconnaissez-vous ce type de texte  ? Qui parle ? À qui ? Que se disent-ils ? À quoi comprend-on bien que c’est une dispute ? Comment se finit-elle ? »</a:t>
            </a:r>
          </a:p>
          <a:p>
            <a:pPr algn="just"/>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un dialogue. Barberousse et </a:t>
            </a:r>
            <a:r>
              <a:rPr lang="fr-FR" sz="1200" dirty="0" err="1">
                <a:solidFill>
                  <a:schemeClr val="tx1"/>
                </a:solidFill>
                <a:effectLst/>
                <a:latin typeface="+mn-lt"/>
                <a:ea typeface="Times New Roman" panose="02020603050405020304" pitchFamily="18" charset="0"/>
              </a:rPr>
              <a:t>Quiquenronfle</a:t>
            </a:r>
            <a:r>
              <a:rPr lang="fr-FR" sz="1200" dirty="0">
                <a:solidFill>
                  <a:schemeClr val="tx1"/>
                </a:solidFill>
                <a:effectLst/>
                <a:latin typeface="+mn-lt"/>
                <a:ea typeface="Times New Roman" panose="02020603050405020304" pitchFamily="18" charset="0"/>
              </a:rPr>
              <a:t> se disputent. On le voit parce que « la voix monte » et parce qu’ils s’insultent (« espèce d’âne », « des gros mots de pirate »…)</a:t>
            </a:r>
          </a:p>
          <a:p>
            <a:pPr algn="just"/>
            <a:r>
              <a:rPr lang="fr-FR" sz="1200" dirty="0" err="1">
                <a:solidFill>
                  <a:schemeClr val="tx1"/>
                </a:solidFill>
                <a:effectLst/>
                <a:latin typeface="+mn-lt"/>
                <a:ea typeface="Times New Roman" panose="02020603050405020304" pitchFamily="18" charset="0"/>
              </a:rPr>
              <a:t>Quiquenronfle</a:t>
            </a:r>
            <a:r>
              <a:rPr lang="fr-FR" sz="1200" dirty="0">
                <a:solidFill>
                  <a:schemeClr val="tx1"/>
                </a:solidFill>
                <a:effectLst/>
                <a:latin typeface="+mn-lt"/>
                <a:ea typeface="Times New Roman" panose="02020603050405020304" pitchFamily="18" charset="0"/>
              </a:rPr>
              <a:t> finit par obéir, mais il est fâché.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Lire</a:t>
            </a:r>
            <a:r>
              <a:rPr lang="fr-FR" dirty="0"/>
              <a:t> ce texte amorce.</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579A-D664-591F-B2EE-392A1FEE1C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58FE6C-68CF-D569-4FFA-AF06836171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BF0F80-4586-C41C-FB6A-712F6E4F7004}"/>
              </a:ext>
            </a:extLst>
          </p:cNvPr>
          <p:cNvSpPr>
            <a:spLocks noGrp="1"/>
          </p:cNvSpPr>
          <p:nvPr>
            <p:ph type="body" idx="1"/>
          </p:nvPr>
        </p:nvSpPr>
        <p:spPr/>
        <p:txBody>
          <a:bodyPr/>
          <a:lstStyle/>
          <a:p>
            <a:r>
              <a:rPr lang="fr-FR" b="1" dirty="0">
                <a:solidFill>
                  <a:schemeClr val="tx1"/>
                </a:solidFill>
              </a:rPr>
              <a:t>Lire</a:t>
            </a:r>
            <a:r>
              <a:rPr lang="fr-FR" dirty="0">
                <a:solidFill>
                  <a:schemeClr val="tx1"/>
                </a:solidFill>
              </a:rPr>
              <a:t> le commentaire et la consigne d’écriture.</a:t>
            </a:r>
          </a:p>
          <a:p>
            <a:endParaRPr lang="fr-FR" dirty="0"/>
          </a:p>
        </p:txBody>
      </p:sp>
      <p:sp>
        <p:nvSpPr>
          <p:cNvPr id="4" name="Espace réservé du numéro de diapositive 3">
            <a:extLst>
              <a:ext uri="{FF2B5EF4-FFF2-40B4-BE49-F238E27FC236}">
                <a16:creationId xmlns:a16="http://schemas.microsoft.com/office/drawing/2014/main" id="{20D5483F-3BF4-3AFF-7F65-C3D16AC79D0C}"/>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218758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2E629-BB86-E36F-87BC-24B52B4F01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33BAD5-A846-24E3-C316-0D05DE2CE1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D37260-BB8C-A6EC-C93F-A4A9AEFD4A73}"/>
              </a:ext>
            </a:extLst>
          </p:cNvPr>
          <p:cNvSpPr>
            <a:spLocks noGrp="1"/>
          </p:cNvSpPr>
          <p:nvPr>
            <p:ph type="body" idx="1"/>
          </p:nvPr>
        </p:nvSpPr>
        <p:spPr/>
        <p:txBody>
          <a:bodyPr/>
          <a:lstStyle/>
          <a:p>
            <a:r>
              <a:rPr lang="fr-FR" sz="1200" b="1" dirty="0">
                <a:solidFill>
                  <a:schemeClr val="tx1"/>
                </a:solidFill>
                <a:latin typeface="+mn-lt"/>
              </a:rPr>
              <a:t>PHASE 2 : </a:t>
            </a:r>
            <a:r>
              <a:rPr lang="fr-FR" sz="1200" b="1" i="1" dirty="0">
                <a:solidFill>
                  <a:schemeClr val="tx1"/>
                </a:solidFill>
                <a:latin typeface="+mn-lt"/>
              </a:rPr>
              <a:t>Préparation de l’écriture</a:t>
            </a:r>
            <a:endParaRPr lang="fr-FR" sz="1200" i="1" dirty="0">
              <a:solidFill>
                <a:schemeClr val="tx1"/>
              </a:solidFill>
              <a:latin typeface="+mn-lt"/>
            </a:endParaRPr>
          </a:p>
          <a:p>
            <a:endParaRPr lang="fr-FR" sz="1200" dirty="0">
              <a:solidFill>
                <a:schemeClr val="tx1"/>
              </a:solidFill>
              <a:latin typeface="+mn-lt"/>
            </a:endParaRP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a:t>
            </a:r>
            <a:r>
              <a:rPr lang="fr-FR" sz="1200" b="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 À quoi va-t-il falloir faire attention pour bien se faire comprendre dans le texte que vous allez écrire ? » </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Montrer que les deux pirates se disputent et sont en colère.</a:t>
            </a:r>
          </a:p>
          <a:p>
            <a:r>
              <a:rPr lang="fr-FR" sz="1200" dirty="0">
                <a:solidFill>
                  <a:schemeClr val="tx1"/>
                </a:solidFill>
                <a:effectLst/>
                <a:latin typeface="+mn-lt"/>
                <a:ea typeface="Times New Roman" panose="02020603050405020304" pitchFamily="18" charset="0"/>
              </a:rPr>
              <a:t>- Faire comprendre au lecteur pourquoi ils se disputent. </a:t>
            </a:r>
          </a:p>
          <a:p>
            <a:r>
              <a:rPr lang="fr-FR" sz="1200" dirty="0">
                <a:solidFill>
                  <a:schemeClr val="tx1"/>
                </a:solidFill>
                <a:effectLst/>
                <a:latin typeface="+mn-lt"/>
                <a:ea typeface="Times New Roman" panose="02020603050405020304" pitchFamily="18" charset="0"/>
              </a:rPr>
              <a:t>- Choisir comment cette dispute se termine (bien ou mal).</a:t>
            </a:r>
          </a:p>
          <a:p>
            <a:r>
              <a:rPr lang="fr-FR" sz="1200" dirty="0">
                <a:solidFill>
                  <a:schemeClr val="tx1"/>
                </a:solidFill>
                <a:effectLst/>
                <a:latin typeface="+mn-lt"/>
                <a:ea typeface="Times New Roman" panose="02020603050405020304" pitchFamily="18" charset="0"/>
              </a:rPr>
              <a:t>- Faire comprendre qui dit quoi et qui fait quoi.</a:t>
            </a:r>
          </a:p>
          <a:p>
            <a:r>
              <a:rPr lang="fr-FR" sz="1200" dirty="0">
                <a:solidFill>
                  <a:schemeClr val="tx1"/>
                </a:solidFill>
                <a:effectLst/>
                <a:latin typeface="+mn-lt"/>
                <a:ea typeface="Times New Roman" panose="02020603050405020304" pitchFamily="18" charset="0"/>
              </a:rPr>
              <a:t>- Relire son texte pour vérifier qu’on le comprend bien et que l’histoire se termine.</a:t>
            </a: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110ECC57-4D4A-959E-0481-170313179C02}"/>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2484097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Chercher avec les élèves </a:t>
            </a:r>
            <a:r>
              <a:rPr lang="fr-FR" sz="1200" dirty="0">
                <a:solidFill>
                  <a:schemeClr val="tx1"/>
                </a:solidFill>
                <a:effectLst/>
                <a:latin typeface="+mn-lt"/>
                <a:ea typeface="Times New Roman" panose="02020603050405020304" pitchFamily="18" charset="0"/>
              </a:rPr>
              <a:t>des idées (que fait-on, que dit-on lorsque l’on se dispute, lorsqu’on est en colère ? Comment peut finir cette dispute ?) et du lexique à utiliser (lexique de la dispute, de la colère).</a:t>
            </a:r>
          </a:p>
          <a:p>
            <a:pPr>
              <a:spcAft>
                <a:spcPts val="8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Et écrire au tableau</a:t>
            </a:r>
            <a:r>
              <a:rPr lang="fr-FR" sz="1200" b="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les propositions qui peuvent être utiles aux élèves.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highlight>
                  <a:srgbClr val="FFFF00"/>
                </a:highligh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r>
              <a:rPr lang="fr-FR" sz="1200" dirty="0">
                <a:solidFill>
                  <a:schemeClr val="tx1"/>
                </a:solidFill>
                <a:effectLst/>
                <a:latin typeface="+mn-lt"/>
                <a:ea typeface="Times New Roman" panose="02020603050405020304" pitchFamily="18" charset="0"/>
              </a:rPr>
              <a:t>« Moi, Barberousse, je fais le partage du butin avec toi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car tu t’es battu avec panache. Je te donne un</a:t>
            </a:r>
            <a:r>
              <a:rPr lang="fr-FR" sz="1200" i="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magnifique chapeau avec une plume, bleu.  Choisis-le et sois content !</a:t>
            </a:r>
          </a:p>
          <a:p>
            <a:r>
              <a:rPr lang="fr-FR" sz="1200" dirty="0">
                <a:solidFill>
                  <a:schemeClr val="tx1"/>
                </a:solidFill>
                <a:effectLst/>
                <a:latin typeface="+mn-lt"/>
                <a:ea typeface="Times New Roman" panose="02020603050405020304" pitchFamily="18" charset="0"/>
              </a:rPr>
              <a:t>- Merci Bon Barberousse, Tu es un bon capitaine. Je vais prendre ce superbe chapeau vert avec une longue plume bleue, répond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Quoi ? Tu prends le chapeau vert ? Tu n’as pas le droit. Je t’ai dit le chapeau bleu, hurle Barberousse en agitant son crochet doré. </a:t>
            </a:r>
          </a:p>
          <a:p>
            <a:r>
              <a:rPr lang="fr-FR" sz="1200" dirty="0">
                <a:solidFill>
                  <a:schemeClr val="tx1"/>
                </a:solidFill>
                <a:effectLst/>
                <a:latin typeface="+mn-lt"/>
                <a:ea typeface="Times New Roman" panose="02020603050405020304" pitchFamily="18" charset="0"/>
              </a:rPr>
              <a:t>- Non, tu m’as dit la plume bleue, crie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avec une voix excitée, en touchant son gros pistolet argenté. </a:t>
            </a:r>
          </a:p>
          <a:p>
            <a:r>
              <a:rPr lang="fr-FR" sz="1200" dirty="0">
                <a:solidFill>
                  <a:schemeClr val="tx1"/>
                </a:solidFill>
                <a:effectLst/>
                <a:latin typeface="+mn-lt"/>
                <a:ea typeface="Times New Roman" panose="02020603050405020304" pitchFamily="18" charset="0"/>
              </a:rPr>
              <a:t>- Non, j’ai rien dit sur la plume. Tu as rien compris.  J’ai écrit le chapeau bleu, vocifère Barberousse rouge de colère en poussant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vert de rage. </a:t>
            </a:r>
          </a:p>
          <a:p>
            <a:r>
              <a:rPr lang="fr-FR" sz="1200" dirty="0">
                <a:solidFill>
                  <a:schemeClr val="tx1"/>
                </a:solidFill>
                <a:effectLst/>
                <a:latin typeface="+mn-lt"/>
                <a:ea typeface="Times New Roman" panose="02020603050405020304" pitchFamily="18" charset="0"/>
              </a:rPr>
              <a:t>- Je sais pas lire mais je sais tirer, lui répond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très énervée en sortant son arme chargé. Arrêtez de vous battre, dit une maîtresse d’école avec une jolie cape bleu qui passe par là. Je vais apprendre la lecture et l’orthographe à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et à tous les pirates ignorant pour qu’il n’y ait plus de dispute.</a:t>
            </a:r>
          </a:p>
          <a:p>
            <a:r>
              <a:rPr lang="fr-FR" sz="1200" dirty="0">
                <a:solidFill>
                  <a:schemeClr val="tx1"/>
                </a:solidFill>
                <a:effectLst/>
                <a:latin typeface="+mn-lt"/>
                <a:ea typeface="Times New Roman" panose="02020603050405020304" pitchFamily="18" charset="0"/>
              </a:rPr>
              <a:t>Comme c’est une maîtresse très gentil, </a:t>
            </a:r>
            <a:r>
              <a:rPr lang="fr-FR" sz="1200" dirty="0" err="1">
                <a:solidFill>
                  <a:schemeClr val="tx1"/>
                </a:solidFill>
                <a:effectLst/>
                <a:latin typeface="+mn-lt"/>
                <a:ea typeface="Times New Roman" panose="02020603050405020304" pitchFamily="18" charset="0"/>
              </a:rPr>
              <a:t>Quitempête</a:t>
            </a:r>
            <a:r>
              <a:rPr lang="fr-FR" sz="1200" dirty="0">
                <a:solidFill>
                  <a:schemeClr val="tx1"/>
                </a:solidFill>
                <a:effectLst/>
                <a:latin typeface="+mn-lt"/>
                <a:ea typeface="Times New Roman" panose="02020603050405020304" pitchFamily="18" charset="0"/>
              </a:rPr>
              <a:t> la suit en ramassant un chapeau bleue avec une plume noir.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DFB83-40DD-3B2E-6883-658CD5A844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D7E39B-73EA-A823-D569-2EA6228AB6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AC2CE1-46E8-8985-8E9D-A7C25C6CEC74}"/>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C’est comme dans un film, on voit bien ce qu’ils font : </a:t>
            </a:r>
            <a:r>
              <a:rPr lang="fr-FR" sz="1200" i="1" dirty="0">
                <a:solidFill>
                  <a:schemeClr val="tx1"/>
                </a:solidFill>
                <a:effectLst/>
                <a:latin typeface="+mn-lt"/>
                <a:ea typeface="Times New Roman" panose="02020603050405020304" pitchFamily="18" charset="0"/>
              </a:rPr>
              <a:t>en agitant son crochet, en touchant son gros pistolet, …</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Il y a des expressions qui permettent de bien comprendre ce que ressentent les personnages : </a:t>
            </a:r>
            <a:r>
              <a:rPr lang="fr-FR" sz="1200" i="1" dirty="0">
                <a:solidFill>
                  <a:schemeClr val="tx1"/>
                </a:solidFill>
                <a:effectLst/>
                <a:latin typeface="+mn-lt"/>
                <a:ea typeface="Times New Roman" panose="02020603050405020304" pitchFamily="18" charset="0"/>
              </a:rPr>
              <a:t>avec une voix excitée, rouge de colère, vert de rage…</a:t>
            </a:r>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La fin est rigolote et morale avec la maitresse (certains peuvent trouver cela invraisemblable).</a:t>
            </a:r>
          </a:p>
          <a:p>
            <a:r>
              <a:rPr lang="fr-FR" sz="1200" dirty="0">
                <a:solidFill>
                  <a:schemeClr val="tx1"/>
                </a:solidFill>
                <a:effectLst/>
                <a:latin typeface="+mn-lt"/>
                <a:ea typeface="Times New Roman" panose="02020603050405020304" pitchFamily="18" charset="0"/>
              </a:rPr>
              <a:t>- On comprend bien qui parle : </a:t>
            </a:r>
            <a:r>
              <a:rPr lang="fr-FR" sz="1200" i="1" dirty="0">
                <a:solidFill>
                  <a:schemeClr val="tx1"/>
                </a:solidFill>
                <a:effectLst/>
                <a:latin typeface="+mn-lt"/>
                <a:ea typeface="Times New Roman" panose="02020603050405020304" pitchFamily="18" charset="0"/>
              </a:rPr>
              <a:t>crie </a:t>
            </a:r>
            <a:r>
              <a:rPr lang="fr-FR" sz="1200" i="1" dirty="0" err="1">
                <a:solidFill>
                  <a:schemeClr val="tx1"/>
                </a:solidFill>
                <a:effectLst/>
                <a:latin typeface="+mn-lt"/>
                <a:ea typeface="Times New Roman" panose="02020603050405020304" pitchFamily="18" charset="0"/>
              </a:rPr>
              <a:t>Quitempête</a:t>
            </a:r>
            <a:r>
              <a:rPr lang="fr-FR" sz="1200" i="1" dirty="0">
                <a:solidFill>
                  <a:schemeClr val="tx1"/>
                </a:solidFill>
                <a:effectLst/>
                <a:latin typeface="+mn-lt"/>
                <a:ea typeface="Times New Roman" panose="02020603050405020304" pitchFamily="18" charset="0"/>
              </a:rPr>
              <a:t> avec une voix excitée</a:t>
            </a:r>
            <a:r>
              <a:rPr lang="fr-FR" sz="1200" dirty="0">
                <a:solidFill>
                  <a:schemeClr val="tx1"/>
                </a:solidFill>
                <a:effectLst/>
                <a:latin typeface="+mn-lt"/>
                <a:ea typeface="Times New Roman" panose="02020603050405020304" pitchFamily="18" charset="0"/>
              </a:rPr>
              <a:t>, etc.</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B706F58C-F672-C016-4D54-EEAA1DBFB1AB}"/>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3147233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u="none" dirty="0">
                <a:effectLst/>
                <a:latin typeface="+mn-lt"/>
                <a:ea typeface="Times New Roman" panose="02020603050405020304" pitchFamily="18" charset="0"/>
              </a:rPr>
              <a:t>Demander</a:t>
            </a:r>
            <a:r>
              <a:rPr lang="fr-FR" sz="1200" u="none" dirty="0">
                <a:effectLst/>
                <a:latin typeface="+mn-lt"/>
                <a:ea typeface="Times New Roman" panose="02020603050405020304" pitchFamily="18" charset="0"/>
              </a:rPr>
              <a:t> : « </a:t>
            </a:r>
            <a:r>
              <a:rPr lang="fr-FR" sz="1200" u="none" dirty="0">
                <a:solidFill>
                  <a:srgbClr val="4472C4"/>
                </a:solidFill>
                <a:effectLst/>
                <a:latin typeface="+mn-lt"/>
                <a:ea typeface="Times New Roman" panose="02020603050405020304" pitchFamily="18" charset="0"/>
              </a:rPr>
              <a:t>Qu’est-ce qu’Aristobule a bien réussi ? </a:t>
            </a:r>
            <a:r>
              <a:rPr lang="fr-FR" sz="1200" u="none" dirty="0">
                <a:effectLst/>
                <a:latin typeface="+mn-lt"/>
                <a:ea typeface="Times New Roman" panose="02020603050405020304" pitchFamily="18" charset="0"/>
              </a:rPr>
              <a:t>»</a:t>
            </a:r>
          </a:p>
          <a:p>
            <a:r>
              <a:rPr lang="fr-FR" sz="1200" b="1" u="none" dirty="0">
                <a:effectLst/>
                <a:latin typeface="+mn-lt"/>
                <a:ea typeface="Times New Roman" panose="02020603050405020304" pitchFamily="18" charset="0"/>
              </a:rPr>
              <a:t>Recueillir</a:t>
            </a:r>
            <a:r>
              <a:rPr lang="fr-FR" sz="1200" u="none" dirty="0">
                <a:effectLst/>
                <a:latin typeface="+mn-lt"/>
                <a:ea typeface="Times New Roman" panose="02020603050405020304" pitchFamily="18" charset="0"/>
              </a:rPr>
              <a:t> les commentaires.</a:t>
            </a:r>
          </a:p>
          <a:p>
            <a:r>
              <a:rPr lang="fr-FR" sz="1200" u="none" dirty="0">
                <a:effectLst/>
                <a:latin typeface="+mn-lt"/>
                <a:ea typeface="Times New Roman" panose="02020603050405020304" pitchFamily="18" charset="0"/>
              </a:rPr>
              <a:t> </a:t>
            </a:r>
          </a:p>
          <a:p>
            <a:r>
              <a:rPr lang="fr-FR" sz="1200" b="1" u="none" dirty="0">
                <a:effectLst/>
                <a:latin typeface="+mn-lt"/>
                <a:ea typeface="Times New Roman" panose="02020603050405020304" pitchFamily="18" charset="0"/>
              </a:rPr>
              <a:t>Demander</a:t>
            </a:r>
            <a:r>
              <a:rPr lang="fr-FR" sz="1200" u="none" dirty="0">
                <a:effectLst/>
                <a:latin typeface="+mn-lt"/>
                <a:ea typeface="Times New Roman" panose="02020603050405020304" pitchFamily="18" charset="0"/>
              </a:rPr>
              <a:t> : « </a:t>
            </a:r>
            <a:r>
              <a:rPr lang="fr-FR" sz="1200" u="none" dirty="0">
                <a:solidFill>
                  <a:srgbClr val="4472C4"/>
                </a:solidFill>
                <a:effectLst/>
                <a:latin typeface="+mn-lt"/>
                <a:ea typeface="Times New Roman" panose="02020603050405020304" pitchFamily="18" charset="0"/>
              </a:rPr>
              <a:t>Qu’est-ce qui ne va pas dans le texte d’Aristobule en grammaire ? </a:t>
            </a:r>
            <a:r>
              <a:rPr lang="fr-FR" sz="1200" u="none" dirty="0">
                <a:effectLst/>
                <a:latin typeface="+mn-lt"/>
                <a:ea typeface="Times New Roman" panose="02020603050405020304" pitchFamily="18" charset="0"/>
              </a:rPr>
              <a:t>»</a:t>
            </a:r>
          </a:p>
          <a:p>
            <a:r>
              <a:rPr lang="fr-FR" sz="1200" u="sng" dirty="0">
                <a:solidFill>
                  <a:srgbClr val="000000"/>
                </a:solidFill>
                <a:effectLst/>
                <a:latin typeface="+mn-lt"/>
                <a:ea typeface="Times New Roman" panose="02020603050405020304" pitchFamily="18" charset="0"/>
              </a:rPr>
              <a:t>Réponses attendues </a:t>
            </a:r>
            <a:r>
              <a:rPr lang="fr-FR" sz="1200" u="none" dirty="0">
                <a:solidFill>
                  <a:srgbClr val="000000"/>
                </a:solidFill>
                <a:effectLst/>
                <a:latin typeface="+mn-lt"/>
                <a:ea typeface="Times New Roman" panose="02020603050405020304" pitchFamily="18" charset="0"/>
              </a:rPr>
              <a:t>: </a:t>
            </a:r>
            <a:endParaRPr lang="fr-FR" sz="1200" u="none" dirty="0">
              <a:effectLst/>
              <a:latin typeface="+mn-lt"/>
              <a:ea typeface="Times New Roman" panose="02020603050405020304" pitchFamily="18" charset="0"/>
            </a:endParaRPr>
          </a:p>
          <a:p>
            <a:r>
              <a:rPr lang="fr-FR" sz="1200" dirty="0">
                <a:solidFill>
                  <a:srgbClr val="000000"/>
                </a:solidFill>
                <a:effectLst/>
                <a:latin typeface="+mn-lt"/>
                <a:ea typeface="Times New Roman" panose="02020603050405020304" pitchFamily="18" charset="0"/>
              </a:rPr>
              <a:t>- Il ne met pas le </a:t>
            </a:r>
            <a:r>
              <a:rPr lang="fr-FR" sz="1200" i="1" dirty="0">
                <a:solidFill>
                  <a:srgbClr val="000000"/>
                </a:solidFill>
                <a:effectLst/>
                <a:latin typeface="+mn-lt"/>
                <a:ea typeface="Times New Roman" panose="02020603050405020304" pitchFamily="18" charset="0"/>
              </a:rPr>
              <a:t>ne</a:t>
            </a:r>
            <a:r>
              <a:rPr lang="fr-FR" sz="1200" dirty="0">
                <a:solidFill>
                  <a:srgbClr val="000000"/>
                </a:solidFill>
                <a:effectLst/>
                <a:latin typeface="+mn-lt"/>
                <a:ea typeface="Times New Roman" panose="02020603050405020304" pitchFamily="18" charset="0"/>
              </a:rPr>
              <a:t>… de la négation.</a:t>
            </a:r>
            <a:endParaRPr lang="fr-FR" sz="1200" dirty="0">
              <a:effectLst/>
              <a:latin typeface="+mn-lt"/>
              <a:ea typeface="Times New Roman" panose="02020603050405020304" pitchFamily="18" charset="0"/>
            </a:endParaRPr>
          </a:p>
          <a:p>
            <a:r>
              <a:rPr lang="fr-FR" sz="1200" dirty="0">
                <a:solidFill>
                  <a:srgbClr val="000000"/>
                </a:solidFill>
                <a:effectLst/>
                <a:latin typeface="+mn-lt"/>
                <a:ea typeface="Times New Roman" panose="02020603050405020304" pitchFamily="18" charset="0"/>
              </a:rPr>
              <a:t>- Il a oublié certaines marques du dialogue. Parfois, on a du mal à savoir que c’est un autre personnage qui se met à parler.</a:t>
            </a:r>
            <a:endParaRPr lang="fr-FR" sz="1200" dirty="0">
              <a:effectLst/>
              <a:latin typeface="+mn-lt"/>
              <a:ea typeface="Times New Roman" panose="02020603050405020304" pitchFamily="18" charset="0"/>
            </a:endParaRPr>
          </a:p>
          <a:p>
            <a:r>
              <a:rPr lang="fr-FR" sz="1200" dirty="0">
                <a:solidFill>
                  <a:srgbClr val="000000"/>
                </a:solidFill>
                <a:effectLst/>
                <a:latin typeface="+mn-lt"/>
                <a:ea typeface="Times New Roman" panose="02020603050405020304" pitchFamily="18" charset="0"/>
              </a:rPr>
              <a:t>- Les adjectifs ne sont pas bien accordés avec les noms.</a:t>
            </a:r>
            <a:endParaRPr lang="fr-FR" sz="1200" dirty="0">
              <a:effectLst/>
              <a:latin typeface="+mn-lt"/>
              <a:ea typeface="Times New Roman" panose="02020603050405020304" pitchFamily="18" charset="0"/>
            </a:endParaRPr>
          </a:p>
          <a:p>
            <a:pPr marL="0" indent="0">
              <a:buFontTx/>
              <a:buNone/>
            </a:pPr>
            <a:endParaRPr lang="fr-FR" sz="1200" b="1" u="none" dirty="0">
              <a:solidFill>
                <a:srgbClr val="008080"/>
              </a:solidFill>
              <a:effectLst/>
              <a:latin typeface="+mn-lt"/>
              <a:ea typeface="Times New Roman" panose="02020603050405020304" pitchFamily="18" charset="0"/>
            </a:endParaRPr>
          </a:p>
          <a:p>
            <a:pPr marL="0" indent="0">
              <a:buFontTx/>
              <a:buNone/>
            </a:pPr>
            <a:r>
              <a:rPr lang="fr-FR" sz="1200" b="1" dirty="0">
                <a:effectLst/>
                <a:latin typeface="+mn-lt"/>
                <a:ea typeface="Times New Roman" panose="02020603050405020304" pitchFamily="18" charset="0"/>
              </a:rPr>
              <a:t>Commenter</a:t>
            </a:r>
            <a:r>
              <a:rPr lang="fr-FR" sz="1200" dirty="0">
                <a:effectLst/>
                <a:latin typeface="+mn-lt"/>
                <a:ea typeface="Times New Roman" panose="02020603050405020304" pitchFamily="18" charset="0"/>
              </a:rPr>
              <a:t> ou faire commenter la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63F02-B366-1F00-0319-A8A2367829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82C57-B0ED-F0A1-AFCE-F66E9CBF24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25F2E7-350B-F93E-C532-5716838004AA}"/>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 </a:t>
            </a:r>
          </a:p>
          <a:p>
            <a:pPr>
              <a:buFontTx/>
              <a:buNone/>
            </a:pPr>
            <a:r>
              <a:rPr lang="fr-FR" sz="1200" dirty="0">
                <a:solidFill>
                  <a:schemeClr val="tx1"/>
                </a:solidFill>
                <a:effectLst/>
                <a:latin typeface="+mn-lt"/>
                <a:ea typeface="Times New Roman" panose="02020603050405020304" pitchFamily="18" charset="0"/>
              </a:rPr>
              <a:t>- Quand le </a:t>
            </a:r>
            <a:r>
              <a:rPr lang="fr-FR" sz="1200" i="1" dirty="0">
                <a:solidFill>
                  <a:schemeClr val="tx1"/>
                </a:solidFill>
                <a:effectLst/>
                <a:latin typeface="+mn-lt"/>
                <a:ea typeface="Times New Roman" panose="02020603050405020304" pitchFamily="18" charset="0"/>
              </a:rPr>
              <a:t>les</a:t>
            </a:r>
            <a:r>
              <a:rPr lang="fr-FR" sz="1200" dirty="0">
                <a:solidFill>
                  <a:schemeClr val="tx1"/>
                </a:solidFill>
                <a:effectLst/>
                <a:latin typeface="+mn-lt"/>
                <a:ea typeface="Times New Roman" panose="02020603050405020304" pitchFamily="18" charset="0"/>
              </a:rPr>
              <a:t> ou le </a:t>
            </a:r>
            <a:r>
              <a:rPr lang="fr-FR" sz="1200" i="1" dirty="0">
                <a:solidFill>
                  <a:schemeClr val="tx1"/>
                </a:solidFill>
                <a:effectLst/>
                <a:latin typeface="+mn-lt"/>
                <a:ea typeface="Times New Roman" panose="02020603050405020304" pitchFamily="18" charset="0"/>
              </a:rPr>
              <a:t>la</a:t>
            </a:r>
            <a:r>
              <a:rPr lang="fr-FR" sz="1200" dirty="0">
                <a:solidFill>
                  <a:schemeClr val="tx1"/>
                </a:solidFill>
                <a:effectLst/>
                <a:latin typeface="+mn-lt"/>
                <a:ea typeface="Times New Roman" panose="02020603050405020304" pitchFamily="18" charset="0"/>
              </a:rPr>
              <a:t> ou le </a:t>
            </a:r>
            <a:r>
              <a:rPr lang="fr-FR" sz="1200" i="1" dirty="0">
                <a:solidFill>
                  <a:schemeClr val="tx1"/>
                </a:solidFill>
                <a:effectLst/>
                <a:latin typeface="+mn-lt"/>
                <a:ea typeface="Times New Roman" panose="02020603050405020304" pitchFamily="18" charset="0"/>
              </a:rPr>
              <a:t>une</a:t>
            </a:r>
            <a:r>
              <a:rPr lang="fr-FR" sz="1200" dirty="0">
                <a:solidFill>
                  <a:schemeClr val="tx1"/>
                </a:solidFill>
                <a:effectLst/>
                <a:latin typeface="+mn-lt"/>
                <a:ea typeface="Times New Roman" panose="02020603050405020304" pitchFamily="18" charset="0"/>
              </a:rPr>
              <a:t> sont trop loin de l’adjectif, il oublie de l’accorder avec le nom et le déterminant. Ou quand l’adjectif est après le nom.</a:t>
            </a:r>
          </a:p>
          <a:p>
            <a:pPr>
              <a:buFontTx/>
              <a:buNone/>
            </a:pPr>
            <a:r>
              <a:rPr lang="fr-FR" sz="1200" dirty="0">
                <a:solidFill>
                  <a:schemeClr val="tx1"/>
                </a:solidFill>
                <a:effectLst/>
                <a:latin typeface="+mn-lt"/>
                <a:ea typeface="Times New Roman" panose="02020603050405020304" pitchFamily="18" charset="0"/>
              </a:rPr>
              <a:t>- Peut-être qu’il oublie de rechercher les adjectifs et de se demander avec quels noms ils s’accordent.</a:t>
            </a:r>
          </a:p>
          <a:p>
            <a:pPr>
              <a:buFontTx/>
              <a:buNone/>
            </a:pPr>
            <a:r>
              <a:rPr lang="fr-FR" sz="1200" dirty="0">
                <a:solidFill>
                  <a:schemeClr val="tx1"/>
                </a:solidFill>
                <a:effectLst/>
                <a:latin typeface="+mn-lt"/>
                <a:ea typeface="Times New Roman" panose="02020603050405020304" pitchFamily="18" charset="0"/>
              </a:rPr>
              <a:t>- Peut-être qu’il ne sait pas reconnaitre un adjectif, un groupe du nom.</a:t>
            </a:r>
          </a:p>
          <a:p>
            <a:pPr marL="0" indent="0">
              <a:buFontTx/>
              <a:buNone/>
            </a:pPr>
            <a:r>
              <a:rPr lang="fr-FR" sz="1200" dirty="0">
                <a:solidFill>
                  <a:schemeClr val="tx1"/>
                </a:solidFill>
                <a:effectLst/>
                <a:latin typeface="+mn-lt"/>
                <a:ea typeface="Times New Roman" panose="02020603050405020304" pitchFamily="18" charset="0"/>
              </a:rPr>
              <a:t>- Peut-être qu’il ne s’est pas relu plus tard après son écriture.</a:t>
            </a:r>
            <a:endParaRPr lang="fr-FR" sz="1200" u="none" dirty="0">
              <a:solidFill>
                <a:schemeClr val="tx1"/>
              </a:solidFill>
              <a:effectLst/>
              <a:latin typeface="+mn-lt"/>
              <a:ea typeface="Times New Roman" panose="02020603050405020304" pitchFamily="18" charset="0"/>
            </a:endParaRPr>
          </a:p>
          <a:p>
            <a:pPr marL="0" indent="0">
              <a:buFontTx/>
              <a:buNone/>
            </a:pPr>
            <a:r>
              <a:rPr lang="fr-FR" sz="1200" u="none" dirty="0">
                <a:solidFill>
                  <a:schemeClr val="tx1"/>
                </a:solidFill>
                <a:effectLst/>
                <a:latin typeface="+mn-lt"/>
                <a:ea typeface="Times New Roman" panose="02020603050405020304" pitchFamily="18" charset="0"/>
              </a:rPr>
              <a:t>- Il a oublié de mettre les guillemets pour terminer le dialogue.</a:t>
            </a:r>
          </a:p>
          <a:p>
            <a:endParaRPr lang="fr-FR" dirty="0"/>
          </a:p>
        </p:txBody>
      </p:sp>
      <p:sp>
        <p:nvSpPr>
          <p:cNvPr id="4" name="Espace réservé du numéro de diapositive 3">
            <a:extLst>
              <a:ext uri="{FF2B5EF4-FFF2-40B4-BE49-F238E27FC236}">
                <a16:creationId xmlns:a16="http://schemas.microsoft.com/office/drawing/2014/main" id="{D458FA24-5C3B-C499-0D99-D1D5B10BB49F}"/>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4281089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F7DF-B4AE-6E2F-21F0-5686188D7B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0A3132-320B-EBA9-5BFD-5064CE1A1C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0CC3C7-AEA3-D9C6-D235-D331E01F9916}"/>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Préciser</a:t>
            </a:r>
            <a:r>
              <a:rPr lang="fr-FR" sz="1200" dirty="0">
                <a:solidFill>
                  <a:schemeClr val="tx1"/>
                </a:solidFill>
                <a:effectLst/>
                <a:latin typeface="+mn-lt"/>
                <a:ea typeface="Times New Roman" panose="02020603050405020304" pitchFamily="18" charset="0"/>
              </a:rPr>
              <a:t> la recherche :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Bien se rappeler qu’on n’entend pas souvent le pluriel et le féminin.</a:t>
            </a:r>
          </a:p>
          <a:p>
            <a:r>
              <a:rPr lang="fr-FR" sz="1200" dirty="0">
                <a:solidFill>
                  <a:schemeClr val="tx1"/>
                </a:solidFill>
                <a:effectLst/>
                <a:latin typeface="+mn-lt"/>
                <a:ea typeface="Times New Roman" panose="02020603050405020304" pitchFamily="18" charset="0"/>
              </a:rPr>
              <a:t>- De bien se relire en cherchant les groupes du nom et tous les mots qui s’accordent ensemble dans le groupe du nom. Quelquefois, il y en a deux, ou trois mots : </a:t>
            </a:r>
            <a:r>
              <a:rPr lang="fr-FR" sz="1200" i="1" dirty="0">
                <a:solidFill>
                  <a:schemeClr val="tx1"/>
                </a:solidFill>
                <a:effectLst/>
                <a:latin typeface="+mn-lt"/>
                <a:ea typeface="Times New Roman" panose="02020603050405020304" pitchFamily="18" charset="0"/>
              </a:rPr>
              <a:t>le chapeau bleu</a:t>
            </a:r>
            <a:r>
              <a:rPr lang="fr-FR" sz="1200" dirty="0">
                <a:solidFill>
                  <a:schemeClr val="tx1"/>
                </a:solidFill>
                <a:effectLst/>
                <a:latin typeface="+mn-lt"/>
                <a:ea typeface="Times New Roman" panose="02020603050405020304" pitchFamily="18" charset="0"/>
              </a:rPr>
              <a:t>, ou quatre : </a:t>
            </a:r>
            <a:r>
              <a:rPr lang="fr-FR" sz="1200" i="1" dirty="0">
                <a:solidFill>
                  <a:schemeClr val="tx1"/>
                </a:solidFill>
                <a:effectLst/>
                <a:latin typeface="+mn-lt"/>
                <a:ea typeface="Times New Roman" panose="02020603050405020304" pitchFamily="18" charset="0"/>
              </a:rPr>
              <a:t>la jolie cape bleue.</a:t>
            </a:r>
            <a:endParaRPr lang="fr-FR" sz="1200" dirty="0">
              <a:solidFill>
                <a:schemeClr val="tx1"/>
              </a:solidFill>
              <a:effectLst/>
              <a:latin typeface="+mn-lt"/>
              <a:ea typeface="Times New Roman" panose="02020603050405020304" pitchFamily="18" charset="0"/>
            </a:endParaRPr>
          </a:p>
          <a:p>
            <a:pPr marL="0" indent="0">
              <a:buFontTx/>
              <a:buNone/>
            </a:pPr>
            <a:r>
              <a:rPr lang="fr-FR" sz="1200" dirty="0">
                <a:solidFill>
                  <a:schemeClr val="tx1"/>
                </a:solidFill>
                <a:effectLst/>
                <a:latin typeface="+mn-lt"/>
                <a:ea typeface="Times New Roman" panose="02020603050405020304" pitchFamily="18" charset="0"/>
              </a:rPr>
              <a:t>- Il peut y avoir des mots entre le nom et l’adjectif : </a:t>
            </a:r>
            <a:r>
              <a:rPr lang="fr-FR" sz="1200" i="1" dirty="0">
                <a:solidFill>
                  <a:schemeClr val="tx1"/>
                </a:solidFill>
                <a:effectLst/>
                <a:latin typeface="+mn-lt"/>
                <a:ea typeface="Times New Roman" panose="02020603050405020304" pitchFamily="18" charset="0"/>
              </a:rPr>
              <a:t>un chapeau avec une plume, bleu </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une maîtresse très gentille.</a:t>
            </a:r>
          </a:p>
          <a:p>
            <a:pPr marL="0" indent="0">
              <a:buFontTx/>
              <a:buNone/>
            </a:pPr>
            <a:r>
              <a:rPr lang="fr-FR" sz="1200" i="0" dirty="0">
                <a:solidFill>
                  <a:schemeClr val="tx1"/>
                </a:solidFill>
                <a:effectLst/>
                <a:latin typeface="+mn-lt"/>
                <a:ea typeface="Times New Roman" panose="02020603050405020304" pitchFamily="18" charset="0"/>
              </a:rPr>
              <a:t>- Il faut faire attention à bien faire comprendre quand un personnage parle avec les tirets et les guillemets.</a:t>
            </a:r>
          </a:p>
          <a:p>
            <a:endParaRPr lang="fr-FR" dirty="0"/>
          </a:p>
        </p:txBody>
      </p:sp>
      <p:sp>
        <p:nvSpPr>
          <p:cNvPr id="4" name="Espace réservé du numéro de diapositive 3">
            <a:extLst>
              <a:ext uri="{FF2B5EF4-FFF2-40B4-BE49-F238E27FC236}">
                <a16:creationId xmlns:a16="http://schemas.microsoft.com/office/drawing/2014/main" id="{CFA0C092-06A9-E130-F593-806828D4CCF7}"/>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2936047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ces aides grammaticales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se rappeler les marques du dialogue.</a:t>
            </a:r>
          </a:p>
          <a:p>
            <a:r>
              <a:rPr lang="fr-FR" sz="1200" dirty="0">
                <a:solidFill>
                  <a:schemeClr val="tx1"/>
                </a:solidFill>
                <a:effectLst/>
                <a:latin typeface="+mn-lt"/>
                <a:ea typeface="Times New Roman" panose="02020603050405020304" pitchFamily="18" charset="0"/>
              </a:rPr>
              <a:t>C’est pour penser à accorder le déterminant, l’adjectif et le nom dans le groupe du nom, en genre (masculin / féminin) et en nombre (singulier / pluriel).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F650F-BC1F-418D-1565-FF2051C008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1DA53CA-328B-312A-0C63-34797842859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B248E0-1A79-84E0-7101-B8536586102A}"/>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62F455D6-56E8-0246-49AF-0E895403AF89}"/>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3271805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marL="171450" indent="-171450">
              <a:buFontTx/>
              <a:buChar char="-"/>
            </a:pPr>
            <a:r>
              <a:rPr lang="fr-FR" sz="1200" i="0" dirty="0">
                <a:solidFill>
                  <a:schemeClr val="tx1"/>
                </a:solidFill>
                <a:effectLst/>
                <a:latin typeface="+mn-lt"/>
                <a:ea typeface="Calibri" panose="020F0502020204030204" pitchFamily="34" charset="0"/>
                <a:cs typeface="Arial" panose="020B0604020202020204" pitchFamily="34" charset="0"/>
              </a:rPr>
              <a:t>Les textes de la classe sont rassemblés dans un classeur mis à disposition pour être lus par d’autres élèves.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solidFill>
                  <a:schemeClr val="tx1"/>
                </a:solidFill>
                <a:effectLst/>
                <a:latin typeface="+mn-lt"/>
                <a:ea typeface="Times New Roman" panose="02020603050405020304" pitchFamily="18" charset="0"/>
              </a:rPr>
              <a:t>D’autres textes du même type sont lus et étudiés par la classe. </a:t>
            </a:r>
          </a:p>
          <a:p>
            <a:pPr marL="171450" indent="-171450">
              <a:buFontTx/>
              <a:buChar char="-"/>
            </a:pPr>
            <a:endParaRPr lang="fr-FR" sz="1200" i="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29/08/2025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a:xfrm>
            <a:off x="1524000" y="1122363"/>
            <a:ext cx="9144000" cy="2634990"/>
          </a:xfrm>
        </p:spPr>
        <p:txBody>
          <a:bodyPr/>
          <a:lstStyle/>
          <a:p>
            <a:r>
              <a:rPr lang="fr-FR" dirty="0"/>
              <a:t>La dispute des pirates</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a:xfrm>
            <a:off x="838200" y="1027906"/>
            <a:ext cx="10515600" cy="4697298"/>
          </a:xfrm>
        </p:spPr>
        <p:txBody>
          <a:bodyPr>
            <a:normAutofit/>
          </a:bodyPr>
          <a:lstStyle/>
          <a:p>
            <a:pPr marL="0" indent="0">
              <a:buNone/>
            </a:pPr>
            <a:r>
              <a:rPr lang="fr-FR" sz="2000" dirty="0">
                <a:effectLst/>
                <a:latin typeface="Times New Roman" panose="02020603050405020304" pitchFamily="18" charset="0"/>
                <a:ea typeface="Times New Roman" panose="02020603050405020304" pitchFamily="18" charset="0"/>
              </a:rPr>
              <a:t>« Moi, Barberousse, je fais le partage du butin avec toi </a:t>
            </a:r>
            <a:r>
              <a:rPr lang="fr-FR" sz="2000" dirty="0" err="1">
                <a:effectLst/>
                <a:latin typeface="Times New Roman" panose="02020603050405020304" pitchFamily="18" charset="0"/>
                <a:ea typeface="Times New Roman" panose="02020603050405020304" pitchFamily="18" charset="0"/>
              </a:rPr>
              <a:t>Quiquenronfle</a:t>
            </a:r>
            <a:r>
              <a:rPr lang="fr-FR" sz="2000" dirty="0">
                <a:effectLst/>
                <a:latin typeface="Times New Roman" panose="02020603050405020304" pitchFamily="18" charset="0"/>
                <a:ea typeface="Times New Roman" panose="02020603050405020304" pitchFamily="18" charset="0"/>
              </a:rPr>
              <a:t> car tu t’es bien battu. Je te donne un bracelet et un collier argentés. Sois content !</a:t>
            </a:r>
          </a:p>
          <a:p>
            <a:pPr marL="0" indent="0">
              <a:buNone/>
            </a:pPr>
            <a:r>
              <a:rPr lang="fr-FR" sz="2000" dirty="0">
                <a:effectLst/>
                <a:latin typeface="Times New Roman" panose="02020603050405020304" pitchFamily="18" charset="0"/>
                <a:ea typeface="Times New Roman" panose="02020603050405020304" pitchFamily="18" charset="0"/>
              </a:rPr>
              <a:t>- Merci Barberousse, Je vais prendre ce magnifique bracelet en or et ce très beau collier en argent, répond </a:t>
            </a:r>
            <a:r>
              <a:rPr lang="fr-FR" sz="2000" dirty="0" err="1">
                <a:effectLst/>
                <a:latin typeface="Times New Roman" panose="02020603050405020304" pitchFamily="18" charset="0"/>
                <a:ea typeface="Times New Roman" panose="02020603050405020304" pitchFamily="18" charset="0"/>
              </a:rPr>
              <a:t>Quiquenronfle</a:t>
            </a:r>
            <a:r>
              <a:rPr lang="fr-FR" sz="2000" dirty="0">
                <a:effectLst/>
                <a:latin typeface="Times New Roman" panose="02020603050405020304" pitchFamily="18" charset="0"/>
                <a:ea typeface="Times New Roman" panose="02020603050405020304" pitchFamily="18" charset="0"/>
              </a:rPr>
              <a:t>. </a:t>
            </a:r>
          </a:p>
          <a:p>
            <a:pPr marL="0" indent="0">
              <a:buNone/>
            </a:pPr>
            <a:r>
              <a:rPr lang="fr-FR" sz="2000" dirty="0">
                <a:effectLst/>
                <a:latin typeface="Times New Roman" panose="02020603050405020304" pitchFamily="18" charset="0"/>
                <a:ea typeface="Times New Roman" panose="02020603050405020304" pitchFamily="18" charset="0"/>
              </a:rPr>
              <a:t>Il se baisse et saisit les deux bijoux en souriant. </a:t>
            </a:r>
          </a:p>
          <a:p>
            <a:pPr marL="0" indent="0">
              <a:buNone/>
            </a:pPr>
            <a:r>
              <a:rPr lang="fr-FR" sz="2000" dirty="0">
                <a:effectLst/>
                <a:latin typeface="Times New Roman" panose="02020603050405020304" pitchFamily="18" charset="0"/>
                <a:ea typeface="Times New Roman" panose="02020603050405020304" pitchFamily="18" charset="0"/>
              </a:rPr>
              <a:t>- Quoi ? Mais tu n’as rien compris ! s’énerve Barberousse en lui montrant son parchemin, je t’ai dit et écrit que tu devais prendre un bracelet et un collier argentés. </a:t>
            </a:r>
          </a:p>
          <a:p>
            <a:pPr marL="0" indent="0">
              <a:buNone/>
            </a:pPr>
            <a:r>
              <a:rPr lang="fr-FR" sz="2000" dirty="0">
                <a:effectLst/>
                <a:latin typeface="Times New Roman" panose="02020603050405020304" pitchFamily="18" charset="0"/>
                <a:ea typeface="Times New Roman" panose="02020603050405020304" pitchFamily="18" charset="0"/>
              </a:rPr>
              <a:t>- J’ai bien pris un collier argenté, Barberousse. Mais comme tu n’as rien dit sur le bracelet, j’ai choisi celui en or, lui répond </a:t>
            </a:r>
            <a:r>
              <a:rPr lang="fr-FR" sz="2000" dirty="0" err="1">
                <a:effectLst/>
                <a:latin typeface="Times New Roman" panose="02020603050405020304" pitchFamily="18" charset="0"/>
                <a:ea typeface="Times New Roman" panose="02020603050405020304" pitchFamily="18" charset="0"/>
              </a:rPr>
              <a:t>Quiquenronfle</a:t>
            </a:r>
            <a:r>
              <a:rPr lang="fr-FR" sz="2000" dirty="0">
                <a:effectLst/>
                <a:latin typeface="Times New Roman" panose="02020603050405020304" pitchFamily="18" charset="0"/>
                <a:ea typeface="Times New Roman" panose="02020603050405020304" pitchFamily="18" charset="0"/>
              </a:rPr>
              <a:t> en montant la voix. </a:t>
            </a:r>
          </a:p>
          <a:p>
            <a:pPr marL="0" indent="0">
              <a:buNone/>
            </a:pPr>
            <a:r>
              <a:rPr lang="fr-FR" sz="2000" dirty="0">
                <a:effectLst/>
                <a:latin typeface="Times New Roman" panose="02020603050405020304" pitchFamily="18" charset="0"/>
                <a:ea typeface="Times New Roman" panose="02020603050405020304" pitchFamily="18" charset="0"/>
              </a:rPr>
              <a:t>- Espèce d’âne, regarde le parchemin, c’est écrit : </a:t>
            </a:r>
            <a:r>
              <a:rPr lang="fr-FR" sz="2000" i="1" dirty="0">
                <a:effectLst/>
                <a:latin typeface="Times New Roman" panose="02020603050405020304" pitchFamily="18" charset="0"/>
                <a:ea typeface="Times New Roman" panose="02020603050405020304" pitchFamily="18" charset="0"/>
              </a:rPr>
              <a:t>argentés</a:t>
            </a:r>
            <a:r>
              <a:rPr lang="fr-FR" sz="2000" dirty="0">
                <a:effectLst/>
                <a:latin typeface="Times New Roman" panose="02020603050405020304" pitchFamily="18" charset="0"/>
                <a:ea typeface="Times New Roman" panose="02020603050405020304" pitchFamily="18" charset="0"/>
              </a:rPr>
              <a:t> avec un -</a:t>
            </a:r>
            <a:r>
              <a:rPr lang="fr-FR" sz="2000" i="1" dirty="0">
                <a:effectLst/>
                <a:latin typeface="Times New Roman" panose="02020603050405020304" pitchFamily="18" charset="0"/>
                <a:ea typeface="Times New Roman" panose="02020603050405020304" pitchFamily="18" charset="0"/>
              </a:rPr>
              <a:t>s</a:t>
            </a:r>
            <a:r>
              <a:rPr lang="fr-FR" sz="2000" dirty="0">
                <a:effectLst/>
                <a:latin typeface="Times New Roman" panose="02020603050405020304" pitchFamily="18" charset="0"/>
                <a:ea typeface="Times New Roman" panose="02020603050405020304" pitchFamily="18" charset="0"/>
              </a:rPr>
              <a:t> à la fin, ça veut dire que le bracelet et le collier sont argentés.  Tu es un bon combattant, je te pardonne </a:t>
            </a:r>
            <a:r>
              <a:rPr lang="fr-FR" sz="2000" dirty="0" err="1">
                <a:effectLst/>
                <a:latin typeface="Times New Roman" panose="02020603050405020304" pitchFamily="18" charset="0"/>
                <a:ea typeface="Times New Roman" panose="02020603050405020304" pitchFamily="18" charset="0"/>
              </a:rPr>
              <a:t>Quiquenronfle</a:t>
            </a:r>
            <a:r>
              <a:rPr lang="fr-FR" sz="2000" dirty="0">
                <a:effectLst/>
                <a:latin typeface="Times New Roman" panose="02020603050405020304" pitchFamily="18" charset="0"/>
                <a:ea typeface="Times New Roman" panose="02020603050405020304" pitchFamily="18" charset="0"/>
              </a:rPr>
              <a:t> , mais tu es un ignorant ! Repose ce bracelet en or, ordonne Barberousse. »</a:t>
            </a:r>
          </a:p>
          <a:p>
            <a:pPr marL="0" indent="0">
              <a:buNone/>
            </a:pPr>
            <a:r>
              <a:rPr lang="fr-FR" sz="2000" dirty="0">
                <a:effectLst/>
                <a:latin typeface="Times New Roman" panose="02020603050405020304" pitchFamily="18" charset="0"/>
                <a:ea typeface="Times New Roman" panose="02020603050405020304" pitchFamily="18" charset="0"/>
              </a:rPr>
              <a:t>Et </a:t>
            </a:r>
            <a:r>
              <a:rPr lang="fr-FR" sz="2000" dirty="0" err="1">
                <a:effectLst/>
                <a:latin typeface="Times New Roman" panose="02020603050405020304" pitchFamily="18" charset="0"/>
                <a:ea typeface="Times New Roman" panose="02020603050405020304" pitchFamily="18" charset="0"/>
              </a:rPr>
              <a:t>Quiquenronfle</a:t>
            </a:r>
            <a:r>
              <a:rPr lang="fr-FR" sz="2000" dirty="0">
                <a:effectLst/>
                <a:latin typeface="Times New Roman" panose="02020603050405020304" pitchFamily="18" charset="0"/>
                <a:ea typeface="Times New Roman" panose="02020603050405020304" pitchFamily="18" charset="0"/>
              </a:rPr>
              <a:t> jette avec colère le bracelet en or, choisit un bracelet argenté. Il s’éloigne en disant des gros mots de pirate sur tout le chemin qui le conduit à la taverne. </a:t>
            </a:r>
          </a:p>
          <a:p>
            <a:pPr marL="0" indent="0">
              <a:buNone/>
            </a:pPr>
            <a:endParaRPr lang="fr-FR" sz="2000" dirty="0"/>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lgn="just">
              <a:buNone/>
            </a:pPr>
            <a:r>
              <a:rPr lang="fr-FR" sz="2000" b="1" dirty="0">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Moi, Barberousse, je fais le partage du butin avec toi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car tu t’es battu avec panache. Je te donne un</a:t>
            </a:r>
            <a:r>
              <a:rPr lang="fr-FR" sz="2000" i="1" dirty="0">
                <a:solidFill>
                  <a:srgbClr val="4472C4"/>
                </a:solidFill>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magnifique chapeau avec une plume, bleu. Choisis-le et sois content !</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4472C4"/>
                </a:solidFill>
                <a:effectLst/>
                <a:latin typeface="Times New Roman" panose="02020603050405020304" pitchFamily="18" charset="0"/>
                <a:ea typeface="Times New Roman" panose="02020603050405020304" pitchFamily="18" charset="0"/>
              </a:rPr>
              <a:t>- Merci Bon Barberousse, Tu es un bon capitaine. Je vais prendre ce superbe chapeau vert avec une longue plume bleue, répond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a:t>
            </a:r>
            <a:r>
              <a:rPr lang="fr-FR" sz="2000" b="1" dirty="0">
                <a:solidFill>
                  <a:srgbClr val="4472C4"/>
                </a:solidFill>
                <a:effectLst/>
                <a:latin typeface="Times New Roman" panose="02020603050405020304" pitchFamily="18" charset="0"/>
                <a:ea typeface="Times New Roman" panose="02020603050405020304" pitchFamily="18" charset="0"/>
              </a:rPr>
              <a:t> </a:t>
            </a:r>
            <a:r>
              <a:rPr lang="fr-FR" sz="2000" b="1" dirty="0">
                <a:effectLst/>
                <a:latin typeface="Times New Roman" panose="02020603050405020304" pitchFamily="18" charset="0"/>
                <a:ea typeface="Times New Roman" panose="02020603050405020304" pitchFamily="18" charset="0"/>
              </a:rPr>
              <a:t>»</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33762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0B048-59A5-0843-4934-674D93B9F8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515EAA-AB98-4BCB-1887-07DE0A23871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B29FBD4-2597-CB92-3FDB-5B09440BCE2B}"/>
              </a:ext>
            </a:extLst>
          </p:cNvPr>
          <p:cNvSpPr>
            <a:spLocks noGrp="1"/>
          </p:cNvSpPr>
          <p:nvPr>
            <p:ph idx="1"/>
          </p:nvPr>
        </p:nvSpPr>
        <p:spPr/>
        <p:txBody>
          <a:bodyPr>
            <a:normAutofit/>
          </a:bodyPr>
          <a:lstStyle/>
          <a:p>
            <a:pPr marL="0" indent="0" algn="just">
              <a:buNone/>
            </a:pPr>
            <a:r>
              <a:rPr lang="fr-FR" sz="2000" b="1" dirty="0">
                <a:solidFill>
                  <a:schemeClr val="accent1"/>
                </a:solidFill>
                <a:effectLst/>
                <a:latin typeface="Times New Roman" panose="02020603050405020304" pitchFamily="18" charset="0"/>
                <a:ea typeface="Times New Roman" panose="02020603050405020304" pitchFamily="18" charset="0"/>
              </a:rPr>
              <a:t>«</a:t>
            </a:r>
            <a:r>
              <a:rPr lang="fr-FR" sz="2000" b="1" dirty="0">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Moi, Barberousse, je fais le partage du butin avec toi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car tu t’es battu avec panache. Je te donne un</a:t>
            </a:r>
            <a:r>
              <a:rPr lang="fr-FR" sz="2000" i="1" dirty="0">
                <a:solidFill>
                  <a:srgbClr val="4472C4"/>
                </a:solidFill>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magnifique chapeau avec une plume, bleu. Choisis-le et sois content !</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4472C4"/>
                </a:solidFill>
                <a:effectLst/>
                <a:latin typeface="Times New Roman" panose="02020603050405020304" pitchFamily="18" charset="0"/>
                <a:ea typeface="Times New Roman" panose="02020603050405020304" pitchFamily="18" charset="0"/>
              </a:rPr>
              <a:t>- Merci Bon Barberousse, Tu es un bon capitaine. Je vais prendre ce superbe chapeau vert avec une longue plume bleue, répond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a:t>
            </a:r>
            <a:r>
              <a:rPr lang="fr-FR" sz="2000" b="1" dirty="0">
                <a:solidFill>
                  <a:srgbClr val="4472C4"/>
                </a:solidFill>
                <a:effectLst/>
                <a:latin typeface="Times New Roman" panose="02020603050405020304" pitchFamily="18" charset="0"/>
                <a:ea typeface="Times New Roman" panose="02020603050405020304" pitchFamily="18" charset="0"/>
              </a:rPr>
              <a:t> </a:t>
            </a:r>
            <a:r>
              <a:rPr lang="fr-FR" sz="2000" b="1" dirty="0">
                <a:solidFill>
                  <a:schemeClr val="accent1"/>
                </a:solidFill>
                <a:effectLst/>
                <a:latin typeface="Times New Roman" panose="02020603050405020304" pitchFamily="18" charset="0"/>
                <a:ea typeface="Times New Roman" panose="02020603050405020304" pitchFamily="18" charset="0"/>
              </a:rPr>
              <a:t>»</a:t>
            </a:r>
            <a:endParaRPr lang="fr-FR" sz="2000" dirty="0">
              <a:solidFill>
                <a:schemeClr val="accent1"/>
              </a:solidFill>
              <a:effectLst/>
              <a:latin typeface="Times New Roman" panose="02020603050405020304" pitchFamily="18" charset="0"/>
              <a:ea typeface="Times New Roman" panose="02020603050405020304" pitchFamily="18" charset="0"/>
            </a:endParaRPr>
          </a:p>
          <a:p>
            <a:pPr marL="0" indent="0">
              <a:buNone/>
            </a:pPr>
            <a:endParaRPr lang="fr-FR" sz="2000" dirty="0"/>
          </a:p>
          <a:p>
            <a:pPr marL="0" indent="0" algn="just">
              <a:buNone/>
            </a:pP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n’aurait jamais dû prendre un chapeau vert mais un chapeau bleu puisque Barberousse avait écrit : </a:t>
            </a:r>
            <a:r>
              <a:rPr lang="fr-FR" sz="2000" i="1" dirty="0">
                <a:solidFill>
                  <a:srgbClr val="4472C4"/>
                </a:solidFill>
                <a:effectLst/>
                <a:latin typeface="Times New Roman" panose="02020603050405020304" pitchFamily="18" charset="0"/>
                <a:ea typeface="Times New Roman" panose="02020603050405020304" pitchFamily="18" charset="0"/>
              </a:rPr>
              <a:t>un magnifique chapeau avec une plume, bleu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4472C4"/>
                </a:solidFill>
                <a:effectLst/>
                <a:latin typeface="Times New Roman" panose="02020603050405020304" pitchFamily="18" charset="0"/>
                <a:ea typeface="Times New Roman" panose="02020603050405020304" pitchFamily="18" charset="0"/>
              </a:rPr>
              <a:t>Écris la dispute entre Barberousse et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à propos du chapeau. </a:t>
            </a:r>
            <a:r>
              <a:rPr lang="fr-FR" sz="2000" dirty="0">
                <a:effectLst/>
              </a:rPr>
              <a:t> </a:t>
            </a:r>
            <a:endParaRPr lang="fr-FR" sz="2000" dirty="0"/>
          </a:p>
        </p:txBody>
      </p:sp>
    </p:spTree>
    <p:extLst>
      <p:ext uri="{BB962C8B-B14F-4D97-AF65-F5344CB8AC3E}">
        <p14:creationId xmlns:p14="http://schemas.microsoft.com/office/powerpoint/2010/main" val="35699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69AA1-590A-85C6-9A8B-7F51284CAC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B4D8D2-857C-C187-13AA-CA5F1D8768A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9942D81-6D29-D3C7-0820-2D9402737CF3}"/>
              </a:ext>
            </a:extLst>
          </p:cNvPr>
          <p:cNvSpPr>
            <a:spLocks noGrp="1"/>
          </p:cNvSpPr>
          <p:nvPr>
            <p:ph idx="1"/>
          </p:nvPr>
        </p:nvSpPr>
        <p:spPr/>
        <p:txBody>
          <a:bodyPr>
            <a:normAutofit/>
          </a:bodyPr>
          <a:lstStyle/>
          <a:p>
            <a:pPr marL="0" indent="0" algn="just">
              <a:buNone/>
            </a:pPr>
            <a:r>
              <a:rPr lang="fr-FR" sz="2000" b="1" dirty="0">
                <a:solidFill>
                  <a:schemeClr val="accent1"/>
                </a:solidFill>
                <a:effectLst/>
                <a:latin typeface="Times New Roman" panose="02020603050405020304" pitchFamily="18" charset="0"/>
                <a:ea typeface="Times New Roman" panose="02020603050405020304" pitchFamily="18" charset="0"/>
              </a:rPr>
              <a:t>«</a:t>
            </a:r>
            <a:r>
              <a:rPr lang="fr-FR" sz="2000" b="1" dirty="0">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Moi, Barberousse, je fais le partage du butin avec toi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car tu t’es battu avec panache. Je te donne un</a:t>
            </a:r>
            <a:r>
              <a:rPr lang="fr-FR" sz="2000" i="1" dirty="0">
                <a:solidFill>
                  <a:srgbClr val="4472C4"/>
                </a:solidFill>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magnifique chapeau avec une plume, bleu. Choisis-le et sois content !</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4472C4"/>
                </a:solidFill>
                <a:effectLst/>
                <a:latin typeface="Times New Roman" panose="02020603050405020304" pitchFamily="18" charset="0"/>
                <a:ea typeface="Times New Roman" panose="02020603050405020304" pitchFamily="18" charset="0"/>
              </a:rPr>
              <a:t>- Merci Bon Barberousse, Tu es un bon capitaine. Je vais prendre ce superbe chapeau vert avec une longue plume bleue, répond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a:t>
            </a:r>
            <a:r>
              <a:rPr lang="fr-FR" sz="2000" b="1" dirty="0">
                <a:solidFill>
                  <a:srgbClr val="4472C4"/>
                </a:solidFill>
                <a:effectLst/>
                <a:latin typeface="Times New Roman" panose="02020603050405020304" pitchFamily="18" charset="0"/>
                <a:ea typeface="Times New Roman" panose="02020603050405020304" pitchFamily="18" charset="0"/>
              </a:rPr>
              <a:t> </a:t>
            </a:r>
            <a:r>
              <a:rPr lang="fr-FR" sz="2000" b="1" dirty="0">
                <a:solidFill>
                  <a:schemeClr val="accent1"/>
                </a:solidFill>
                <a:effectLst/>
                <a:latin typeface="Times New Roman" panose="02020603050405020304" pitchFamily="18" charset="0"/>
                <a:ea typeface="Times New Roman" panose="02020603050405020304" pitchFamily="18" charset="0"/>
              </a:rPr>
              <a:t>»</a:t>
            </a:r>
            <a:endParaRPr lang="fr-FR" sz="2000" dirty="0">
              <a:solidFill>
                <a:schemeClr val="accent1"/>
              </a:solidFill>
              <a:effectLst/>
              <a:latin typeface="Times New Roman" panose="02020603050405020304" pitchFamily="18" charset="0"/>
              <a:ea typeface="Times New Roman" panose="02020603050405020304" pitchFamily="18" charset="0"/>
            </a:endParaRPr>
          </a:p>
          <a:p>
            <a:pPr marL="0" indent="0">
              <a:buNone/>
            </a:pPr>
            <a:endParaRPr lang="fr-FR" sz="2000" dirty="0"/>
          </a:p>
          <a:p>
            <a:pPr marL="0" indent="0" algn="just">
              <a:buNone/>
            </a:pPr>
            <a:endParaRPr lang="fr-FR" sz="2000" dirty="0">
              <a:solidFill>
                <a:srgbClr val="4472C4"/>
              </a:solidFill>
              <a:effectLst/>
              <a:latin typeface="Times New Roman" panose="02020603050405020304" pitchFamily="18" charset="0"/>
              <a:ea typeface="Times New Roman" panose="02020603050405020304" pitchFamily="18" charset="0"/>
            </a:endParaRPr>
          </a:p>
          <a:p>
            <a:pPr marL="0" indent="0">
              <a:buNone/>
            </a:pPr>
            <a:r>
              <a:rPr lang="fr-FR" sz="2000" dirty="0">
                <a:solidFill>
                  <a:srgbClr val="4472C4"/>
                </a:solidFill>
                <a:effectLst/>
                <a:latin typeface="Times New Roman" panose="02020603050405020304" pitchFamily="18" charset="0"/>
                <a:ea typeface="Times New Roman" panose="02020603050405020304" pitchFamily="18" charset="0"/>
              </a:rPr>
              <a:t>Écris la dispute entre Barberousse et </a:t>
            </a:r>
            <a:r>
              <a:rPr lang="fr-FR" sz="2000" dirty="0" err="1">
                <a:solidFill>
                  <a:srgbClr val="4472C4"/>
                </a:solidFill>
                <a:effectLst/>
                <a:latin typeface="Times New Roman" panose="02020603050405020304" pitchFamily="18" charset="0"/>
                <a:ea typeface="Times New Roman" panose="02020603050405020304" pitchFamily="18" charset="0"/>
              </a:rPr>
              <a:t>Quitempête</a:t>
            </a:r>
            <a:r>
              <a:rPr lang="fr-FR" sz="2000" dirty="0">
                <a:solidFill>
                  <a:srgbClr val="4472C4"/>
                </a:solidFill>
                <a:effectLst/>
                <a:latin typeface="Times New Roman" panose="02020603050405020304" pitchFamily="18" charset="0"/>
                <a:ea typeface="Times New Roman" panose="02020603050405020304" pitchFamily="18" charset="0"/>
              </a:rPr>
              <a:t> à propos du chapeau. </a:t>
            </a:r>
            <a:r>
              <a:rPr lang="fr-FR" sz="2000" dirty="0">
                <a:effectLst/>
              </a:rPr>
              <a:t> </a:t>
            </a:r>
            <a:endParaRPr lang="fr-FR" sz="2000" dirty="0"/>
          </a:p>
        </p:txBody>
      </p:sp>
    </p:spTree>
    <p:extLst>
      <p:ext uri="{BB962C8B-B14F-4D97-AF65-F5344CB8AC3E}">
        <p14:creationId xmlns:p14="http://schemas.microsoft.com/office/powerpoint/2010/main" val="2402375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Montrer que les deux pirates se disputent et sont en colère.</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Faire comprendre au lecteur pourquoi ils se disputent.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Choisir comment cette dispute se termine (bien ou mal).</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Faire comprendre qui dit quoi et qui fait quoi.</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dirty="0">
                <a:solidFill>
                  <a:srgbClr val="000000"/>
                </a:solidFill>
                <a:effectLst/>
                <a:latin typeface="Times New Roman" panose="02020603050405020304" pitchFamily="18" charset="0"/>
                <a:ea typeface="Times New Roman" panose="02020603050405020304" pitchFamily="18" charset="0"/>
              </a:rPr>
              <a:t>- Relire son texte pour vérifier qu’on le comprend bien et que l’histoire se termine.</a:t>
            </a: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lgn="just">
              <a:buNone/>
            </a:pPr>
            <a:r>
              <a:rPr lang="fr-FR" sz="2400" b="1" dirty="0">
                <a:solidFill>
                  <a:schemeClr val="accent1"/>
                </a:solidFill>
                <a:effectLst/>
                <a:latin typeface="Times New Roman" panose="02020603050405020304" pitchFamily="18" charset="0"/>
                <a:ea typeface="Times New Roman" panose="02020603050405020304" pitchFamily="18" charset="0"/>
              </a:rPr>
              <a:t>«</a:t>
            </a:r>
            <a:r>
              <a:rPr lang="fr-FR" sz="2400" b="1" dirty="0">
                <a:effectLst/>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Moi, Barberousse, je fais le partage du butin avec toi </a:t>
            </a:r>
            <a:r>
              <a:rPr lang="fr-FR" sz="2400" dirty="0" err="1">
                <a:solidFill>
                  <a:srgbClr val="4472C4"/>
                </a:solidFill>
                <a:effectLst/>
                <a:latin typeface="Times New Roman" panose="02020603050405020304" pitchFamily="18" charset="0"/>
                <a:ea typeface="Times New Roman" panose="02020603050405020304" pitchFamily="18" charset="0"/>
              </a:rPr>
              <a:t>Quitempête</a:t>
            </a:r>
            <a:r>
              <a:rPr lang="fr-FR" sz="2400" dirty="0">
                <a:solidFill>
                  <a:srgbClr val="4472C4"/>
                </a:solidFill>
                <a:effectLst/>
                <a:latin typeface="Times New Roman" panose="02020603050405020304" pitchFamily="18" charset="0"/>
                <a:ea typeface="Times New Roman" panose="02020603050405020304" pitchFamily="18" charset="0"/>
              </a:rPr>
              <a:t> car tu t’es battu avec panache. Je te donne un</a:t>
            </a:r>
            <a:r>
              <a:rPr lang="fr-FR" sz="2400" i="1" dirty="0">
                <a:solidFill>
                  <a:srgbClr val="4472C4"/>
                </a:solidFill>
                <a:effectLst/>
                <a:latin typeface="Times New Roman" panose="02020603050405020304" pitchFamily="18" charset="0"/>
                <a:ea typeface="Times New Roman" panose="02020603050405020304" pitchFamily="18" charset="0"/>
              </a:rPr>
              <a:t> </a:t>
            </a:r>
            <a:r>
              <a:rPr lang="fr-FR" sz="2400" dirty="0">
                <a:solidFill>
                  <a:srgbClr val="4472C4"/>
                </a:solidFill>
                <a:effectLst/>
                <a:latin typeface="Times New Roman" panose="02020603050405020304" pitchFamily="18" charset="0"/>
                <a:ea typeface="Times New Roman" panose="02020603050405020304" pitchFamily="18" charset="0"/>
              </a:rPr>
              <a:t>magnifique chapeau avec une plume, bleu. Choisis-le et sois content !</a:t>
            </a:r>
            <a:endParaRPr lang="fr-FR" sz="2400" dirty="0">
              <a:effectLst/>
              <a:latin typeface="Times New Roman" panose="02020603050405020304" pitchFamily="18" charset="0"/>
              <a:ea typeface="Times New Roman" panose="02020603050405020304" pitchFamily="18" charset="0"/>
            </a:endParaRPr>
          </a:p>
          <a:p>
            <a:pPr marL="0" indent="0" algn="just">
              <a:buNone/>
            </a:pPr>
            <a:r>
              <a:rPr lang="fr-FR" sz="2400" dirty="0">
                <a:solidFill>
                  <a:srgbClr val="4472C4"/>
                </a:solidFill>
                <a:effectLst/>
                <a:latin typeface="Times New Roman" panose="02020603050405020304" pitchFamily="18" charset="0"/>
                <a:ea typeface="Times New Roman" panose="02020603050405020304" pitchFamily="18" charset="0"/>
              </a:rPr>
              <a:t>- Merci Bon Barberousse, Tu es un bon capitaine. Je vais prendre ce superbe chapeau vert avec une longue plume bleue, répond </a:t>
            </a:r>
            <a:r>
              <a:rPr lang="fr-FR" sz="2400" dirty="0" err="1">
                <a:solidFill>
                  <a:srgbClr val="4472C4"/>
                </a:solidFill>
                <a:effectLst/>
                <a:latin typeface="Times New Roman" panose="02020603050405020304" pitchFamily="18" charset="0"/>
                <a:ea typeface="Times New Roman" panose="02020603050405020304" pitchFamily="18" charset="0"/>
              </a:rPr>
              <a:t>Quitempête</a:t>
            </a:r>
            <a:r>
              <a:rPr lang="fr-FR" sz="2400" dirty="0">
                <a:solidFill>
                  <a:srgbClr val="4472C4"/>
                </a:solidFill>
                <a:effectLst/>
                <a:latin typeface="Times New Roman" panose="02020603050405020304" pitchFamily="18" charset="0"/>
                <a:ea typeface="Times New Roman" panose="02020603050405020304" pitchFamily="18" charset="0"/>
              </a:rPr>
              <a:t>.</a:t>
            </a:r>
            <a:r>
              <a:rPr lang="fr-FR" sz="2400" b="1" dirty="0">
                <a:solidFill>
                  <a:srgbClr val="4472C4"/>
                </a:solidFill>
                <a:effectLst/>
                <a:latin typeface="Times New Roman" panose="02020603050405020304" pitchFamily="18" charset="0"/>
                <a:ea typeface="Times New Roman" panose="02020603050405020304" pitchFamily="18" charset="0"/>
              </a:rPr>
              <a:t> </a:t>
            </a:r>
            <a:r>
              <a:rPr lang="fr-FR" sz="2400" b="1" dirty="0">
                <a:solidFill>
                  <a:schemeClr val="accent1"/>
                </a:solidFill>
                <a:effectLst/>
                <a:latin typeface="Times New Roman" panose="02020603050405020304" pitchFamily="18" charset="0"/>
                <a:ea typeface="Times New Roman" panose="02020603050405020304" pitchFamily="18" charset="0"/>
              </a:rPr>
              <a:t>»</a:t>
            </a:r>
            <a:endParaRPr lang="fr-FR" sz="2400" dirty="0">
              <a:solidFill>
                <a:schemeClr val="accent1"/>
              </a:solidFill>
              <a:effectLst/>
              <a:latin typeface="Times New Roman" panose="02020603050405020304" pitchFamily="18" charset="0"/>
              <a:ea typeface="Times New Roman" panose="02020603050405020304" pitchFamily="18" charset="0"/>
            </a:endParaRPr>
          </a:p>
          <a:p>
            <a:pPr marL="0" indent="0">
              <a:buNone/>
            </a:pPr>
            <a:endParaRPr lang="fr-FR" sz="2400"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Écris la dispute entre Barberousse et </a:t>
            </a:r>
            <a:r>
              <a:rPr lang="fr-FR" sz="2400" dirty="0" err="1">
                <a:solidFill>
                  <a:srgbClr val="4472C4"/>
                </a:solidFill>
                <a:effectLst/>
                <a:latin typeface="Times New Roman" panose="02020603050405020304" pitchFamily="18" charset="0"/>
                <a:ea typeface="Times New Roman" panose="02020603050405020304" pitchFamily="18" charset="0"/>
              </a:rPr>
              <a:t>Quitempête</a:t>
            </a:r>
            <a:r>
              <a:rPr lang="fr-FR" sz="2400" dirty="0">
                <a:solidFill>
                  <a:srgbClr val="4472C4"/>
                </a:solidFill>
                <a:effectLst/>
                <a:latin typeface="Times New Roman" panose="02020603050405020304" pitchFamily="18" charset="0"/>
                <a:ea typeface="Times New Roman" panose="02020603050405020304" pitchFamily="18" charset="0"/>
              </a:rPr>
              <a:t> à propos du chapeau. </a:t>
            </a:r>
            <a:r>
              <a:rPr lang="fr-FR" sz="2400" dirty="0">
                <a:effectLst/>
              </a:rPr>
              <a:t> </a:t>
            </a:r>
            <a:endParaRPr lang="fr-FR" sz="2400" dirty="0"/>
          </a:p>
          <a:p>
            <a:pPr marL="0" indent="0">
              <a:buNone/>
            </a:pPr>
            <a:endParaRPr lang="fr-FR" sz="2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2937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924D4-B68E-158E-D627-B5F2A03025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6B7CE8-BE91-C30F-F9D6-734B81D911FE}"/>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AE56806E-DFDA-DBB3-1B0B-807A3488133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440070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pPr marL="0" indent="0">
              <a:buNone/>
            </a:pPr>
            <a:r>
              <a:rPr lang="fr-FR" sz="1800" dirty="0">
                <a:solidFill>
                  <a:schemeClr val="accent1"/>
                </a:solidFill>
                <a:effectLst/>
                <a:latin typeface="Times New Roman" panose="02020603050405020304" pitchFamily="18" charset="0"/>
                <a:ea typeface="Times New Roman" panose="02020603050405020304" pitchFamily="18" charset="0"/>
              </a:rPr>
              <a:t>- Montrer que les deux pirates se disputent et sont en colère.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au lecteur pourquoi ils se disputent. </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Choisir comment cette dispute se termine (bien ou mal).</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qui dit quoi et qui fait quoi.</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Relire son texte pour vérifier qu’on le comprend bien et que l’histoire se termine</a:t>
            </a:r>
            <a:r>
              <a:rPr lang="fr-FR" sz="1800" dirty="0">
                <a:solidFill>
                  <a:srgbClr val="000000"/>
                </a:solidFill>
                <a:effectLst/>
                <a:latin typeface="Times New Roman" panose="02020603050405020304" pitchFamily="18" charset="0"/>
                <a:ea typeface="Times New Roman" panose="02020603050405020304" pitchFamily="18" charset="0"/>
              </a:rPr>
              <a:t>.</a:t>
            </a:r>
            <a:endParaRPr lang="fr-FR" sz="1800" dirty="0">
              <a:solidFill>
                <a:schemeClr val="accent1"/>
              </a:solidFill>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7674033" cy="3427496"/>
          </a:xfrm>
        </p:spPr>
        <p:txBody>
          <a:bodyPr>
            <a:normAutofit/>
          </a:bodyPr>
          <a:lstStyle/>
          <a:p>
            <a:pPr marL="0" indent="0" algn="just">
              <a:buNone/>
            </a:pPr>
            <a:r>
              <a:rPr lang="fr-FR" sz="2400" dirty="0">
                <a:effectLst/>
                <a:latin typeface="SignPainter-HouseScript" panose="02000006070000020004" pitchFamily="2" charset="0"/>
                <a:ea typeface="Times New Roman" panose="02020603050405020304" pitchFamily="18" charset="0"/>
              </a:rPr>
              <a:t>- Je sais pas lire mais je sais tirer, lui répond </a:t>
            </a:r>
            <a:r>
              <a:rPr lang="fr-FR" sz="2400" dirty="0" err="1">
                <a:effectLst/>
                <a:latin typeface="SignPainter-HouseScript" panose="02000006070000020004" pitchFamily="2" charset="0"/>
                <a:ea typeface="Times New Roman" panose="02020603050405020304" pitchFamily="18" charset="0"/>
              </a:rPr>
              <a:t>Quitempête</a:t>
            </a:r>
            <a:r>
              <a:rPr lang="fr-FR" sz="2400" dirty="0">
                <a:effectLst/>
                <a:latin typeface="SignPainter-HouseScript" panose="02000006070000020004" pitchFamily="2" charset="0"/>
                <a:ea typeface="Times New Roman" panose="02020603050405020304" pitchFamily="18" charset="0"/>
              </a:rPr>
              <a:t> très énervée en sortant son arme chargé. Arrêtez de vous battre, dit une maîtresse d’école avec une jolie cape bleu qui passe par là. Je vais apprendre la lecture et l’orthographe à </a:t>
            </a:r>
            <a:r>
              <a:rPr lang="fr-FR" sz="2400" dirty="0" err="1">
                <a:effectLst/>
                <a:latin typeface="SignPainter-HouseScript" panose="02000006070000020004" pitchFamily="2" charset="0"/>
                <a:ea typeface="Times New Roman" panose="02020603050405020304" pitchFamily="18" charset="0"/>
              </a:rPr>
              <a:t>Quitempête</a:t>
            </a:r>
            <a:r>
              <a:rPr lang="fr-FR" sz="2400" dirty="0">
                <a:effectLst/>
                <a:latin typeface="SignPainter-HouseScript" panose="02000006070000020004" pitchFamily="2" charset="0"/>
                <a:ea typeface="Times New Roman" panose="02020603050405020304" pitchFamily="18" charset="0"/>
              </a:rPr>
              <a:t> et à tous les pirates ignorant pour qu’il n’y ait plus de dispute.</a:t>
            </a:r>
          </a:p>
          <a:p>
            <a:pPr marL="0" indent="0" algn="just">
              <a:buNone/>
            </a:pPr>
            <a:r>
              <a:rPr lang="fr-FR" sz="2400" dirty="0">
                <a:effectLst/>
                <a:latin typeface="SignPainter-HouseScript" panose="02000006070000020004" pitchFamily="2" charset="0"/>
                <a:ea typeface="Times New Roman" panose="02020603050405020304" pitchFamily="18" charset="0"/>
              </a:rPr>
              <a:t>Comme c’est une maîtresse très gentil, </a:t>
            </a:r>
            <a:r>
              <a:rPr lang="fr-FR" sz="2400" dirty="0" err="1">
                <a:effectLst/>
                <a:latin typeface="SignPainter-HouseScript" panose="02000006070000020004" pitchFamily="2" charset="0"/>
                <a:ea typeface="Times New Roman" panose="02020603050405020304" pitchFamily="18" charset="0"/>
              </a:rPr>
              <a:t>Quitempête</a:t>
            </a:r>
            <a:r>
              <a:rPr lang="fr-FR" sz="2400" dirty="0">
                <a:effectLst/>
                <a:latin typeface="SignPainter-HouseScript" panose="02000006070000020004" pitchFamily="2" charset="0"/>
                <a:ea typeface="Times New Roman" panose="02020603050405020304" pitchFamily="18" charset="0"/>
              </a:rPr>
              <a:t> la suit en ramassant un chapeau bleue avec une plume noir. </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749466"/>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515389"/>
            <a:ext cx="10159782" cy="140966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39AD68F-3CCF-2D1D-ED49-47DFD49D10E6}"/>
              </a:ext>
            </a:extLst>
          </p:cNvPr>
          <p:cNvSpPr txBox="1"/>
          <p:nvPr/>
        </p:nvSpPr>
        <p:spPr>
          <a:xfrm>
            <a:off x="838200" y="2460566"/>
            <a:ext cx="535942" cy="461665"/>
          </a:xfrm>
          <a:prstGeom prst="rect">
            <a:avLst/>
          </a:prstGeom>
          <a:noFill/>
        </p:spPr>
        <p:txBody>
          <a:bodyPr wrap="square" rtlCol="0">
            <a:spAutoFit/>
          </a:bodyPr>
          <a:lstStyle/>
          <a:p>
            <a:r>
              <a:rPr lang="fr-FR" sz="2400" dirty="0"/>
              <a:t>…</a:t>
            </a:r>
          </a:p>
        </p:txBody>
      </p:sp>
    </p:spTree>
    <p:extLst>
      <p:ext uri="{BB962C8B-B14F-4D97-AF65-F5344CB8AC3E}">
        <p14:creationId xmlns:p14="http://schemas.microsoft.com/office/powerpoint/2010/main" val="295286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9F56-ADF5-3593-8457-3A8411A25B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677A0F-4314-0E69-9689-22DB6502DA40}"/>
              </a:ext>
            </a:extLst>
          </p:cNvPr>
          <p:cNvSpPr>
            <a:spLocks noGrp="1"/>
          </p:cNvSpPr>
          <p:nvPr>
            <p:ph type="title"/>
          </p:nvPr>
        </p:nvSpPr>
        <p:spPr>
          <a:xfrm>
            <a:off x="838200" y="475078"/>
            <a:ext cx="10515600" cy="1752433"/>
          </a:xfrm>
        </p:spPr>
        <p:txBody>
          <a:bodyPr>
            <a:normAutofit/>
          </a:bodyPr>
          <a:lstStyle/>
          <a:p>
            <a:pPr marL="0" indent="0">
              <a:buNone/>
            </a:pPr>
            <a:r>
              <a:rPr lang="fr-FR" sz="1800" dirty="0">
                <a:solidFill>
                  <a:schemeClr val="accent1"/>
                </a:solidFill>
                <a:effectLst/>
                <a:latin typeface="Times New Roman" panose="02020603050405020304" pitchFamily="18" charset="0"/>
                <a:ea typeface="Times New Roman" panose="02020603050405020304" pitchFamily="18" charset="0"/>
              </a:rPr>
              <a:t>- Montrer que les deux pirates se disputent et sont en colère.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au lecteur pourquoi ils se disputent. </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Choisir comment cette dispute se termine (bien ou mal).</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qui dit quoi et qui fait quoi.</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Relire son texte pour vérifier qu’on le comprend bien et que l’histoire se termine</a:t>
            </a:r>
            <a:r>
              <a:rPr lang="fr-FR" sz="1800" dirty="0">
                <a:solidFill>
                  <a:srgbClr val="000000"/>
                </a:solidFill>
                <a:effectLst/>
                <a:latin typeface="Times New Roman" panose="02020603050405020304" pitchFamily="18" charset="0"/>
                <a:ea typeface="Times New Roman" panose="02020603050405020304" pitchFamily="18" charset="0"/>
              </a:rPr>
              <a:t>.</a:t>
            </a:r>
            <a:endParaRPr lang="fr-FR" sz="1800" dirty="0">
              <a:solidFill>
                <a:schemeClr val="accent1"/>
              </a:solidFill>
            </a:endParaRPr>
          </a:p>
        </p:txBody>
      </p:sp>
      <p:sp>
        <p:nvSpPr>
          <p:cNvPr id="3" name="Espace réservé du contenu 2">
            <a:extLst>
              <a:ext uri="{FF2B5EF4-FFF2-40B4-BE49-F238E27FC236}">
                <a16:creationId xmlns:a16="http://schemas.microsoft.com/office/drawing/2014/main" id="{B035C692-25F0-CC25-8661-0841F2439BC8}"/>
              </a:ext>
            </a:extLst>
          </p:cNvPr>
          <p:cNvSpPr>
            <a:spLocks noGrp="1"/>
          </p:cNvSpPr>
          <p:nvPr>
            <p:ph idx="1"/>
          </p:nvPr>
        </p:nvSpPr>
        <p:spPr>
          <a:xfrm>
            <a:off x="2081074" y="2560320"/>
            <a:ext cx="7674033" cy="3616642"/>
          </a:xfrm>
        </p:spPr>
        <p:txBody>
          <a:bodyPr>
            <a:normAutofit/>
          </a:bodyPr>
          <a:lstStyle/>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Je </a:t>
            </a:r>
            <a:r>
              <a:rPr lang="fr-FR" sz="20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ne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sais pas lire mais je sais tirer, lui répond </a:t>
            </a:r>
            <a:r>
              <a:rPr lang="fr-FR" sz="2000" u="sng"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 très énervé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en sortant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son arme chargé</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Arrêtez de vous battre, dit une maîtresse d’école avec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jolie cape bleu</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qui passe par là. Je vais apprendre la lecture et l’orthographe à </a:t>
            </a:r>
            <a:r>
              <a:rPr lang="fr-FR" sz="2000"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et à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tous les pirates ignorant</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pour qu’il n’y ait plus de dispute.</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Comme c’est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maîtresse très gentil</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la suit en ramassant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 chapeau bleu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avec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plume noir</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C39F8EAC-5AF6-F5D7-A161-7AF889A7A39F}"/>
              </a:ext>
            </a:extLst>
          </p:cNvPr>
          <p:cNvSpPr/>
          <p:nvPr/>
        </p:nvSpPr>
        <p:spPr>
          <a:xfrm>
            <a:off x="838200" y="596930"/>
            <a:ext cx="10159782" cy="140966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F0600D7-1CD3-D185-C793-11988D47240E}"/>
              </a:ext>
            </a:extLst>
          </p:cNvPr>
          <p:cNvSpPr/>
          <p:nvPr/>
        </p:nvSpPr>
        <p:spPr>
          <a:xfrm>
            <a:off x="9683756" y="2766374"/>
            <a:ext cx="142702" cy="243257"/>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DEBADBA-1927-75E9-F320-E9DE19BCD5B4}"/>
              </a:ext>
            </a:extLst>
          </p:cNvPr>
          <p:cNvSpPr/>
          <p:nvPr/>
        </p:nvSpPr>
        <p:spPr>
          <a:xfrm>
            <a:off x="3818599" y="5184513"/>
            <a:ext cx="142702" cy="243257"/>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7533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B71B-D68F-37D0-DCDA-AEA75F4262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0F3090-0E37-A8F8-11C4-2E787EC46BA4}"/>
              </a:ext>
            </a:extLst>
          </p:cNvPr>
          <p:cNvSpPr>
            <a:spLocks noGrp="1"/>
          </p:cNvSpPr>
          <p:nvPr>
            <p:ph type="title"/>
          </p:nvPr>
        </p:nvSpPr>
        <p:spPr>
          <a:xfrm>
            <a:off x="838200" y="475078"/>
            <a:ext cx="10515600" cy="1752433"/>
          </a:xfrm>
        </p:spPr>
        <p:txBody>
          <a:bodyPr>
            <a:normAutofit/>
          </a:bodyPr>
          <a:lstStyle/>
          <a:p>
            <a:pPr marL="0" indent="0">
              <a:buNone/>
            </a:pPr>
            <a:r>
              <a:rPr lang="fr-FR" sz="1800" dirty="0">
                <a:solidFill>
                  <a:schemeClr val="accent1"/>
                </a:solidFill>
                <a:effectLst/>
                <a:latin typeface="Times New Roman" panose="02020603050405020304" pitchFamily="18" charset="0"/>
                <a:ea typeface="Times New Roman" panose="02020603050405020304" pitchFamily="18" charset="0"/>
              </a:rPr>
              <a:t>- Montrer que les deux pirates se disputent et sont en colère.</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au lecteur pourquoi ils se disputent. </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Choisir comment cette dispute se termine (bien ou mal).</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Faire comprendre qui dit quoi et qui fait quoi.</a:t>
            </a:r>
            <a:br>
              <a:rPr lang="fr-FR" sz="1800" dirty="0">
                <a:solidFill>
                  <a:schemeClr val="accent1"/>
                </a:solidFill>
                <a:effectLst/>
                <a:latin typeface="Times New Roman" panose="02020603050405020304" pitchFamily="18" charset="0"/>
                <a:ea typeface="Times New Roman" panose="02020603050405020304" pitchFamily="18" charset="0"/>
              </a:rPr>
            </a:br>
            <a:r>
              <a:rPr lang="fr-FR" sz="1800" dirty="0">
                <a:solidFill>
                  <a:schemeClr val="accent1"/>
                </a:solidFill>
                <a:effectLst/>
                <a:latin typeface="Times New Roman" panose="02020603050405020304" pitchFamily="18" charset="0"/>
                <a:ea typeface="Times New Roman" panose="02020603050405020304" pitchFamily="18" charset="0"/>
              </a:rPr>
              <a:t>- Relire son texte pour vérifier qu’on le comprend bien et que l’histoire se termine</a:t>
            </a:r>
            <a:r>
              <a:rPr lang="fr-FR" sz="1800" dirty="0">
                <a:solidFill>
                  <a:srgbClr val="000000"/>
                </a:solidFill>
                <a:effectLst/>
                <a:latin typeface="Times New Roman" panose="02020603050405020304" pitchFamily="18" charset="0"/>
                <a:ea typeface="Times New Roman" panose="02020603050405020304" pitchFamily="18" charset="0"/>
              </a:rPr>
              <a:t>.</a:t>
            </a:r>
            <a:endParaRPr lang="fr-FR" sz="1800" dirty="0">
              <a:solidFill>
                <a:schemeClr val="accent1"/>
              </a:solidFill>
            </a:endParaRPr>
          </a:p>
        </p:txBody>
      </p:sp>
      <p:sp>
        <p:nvSpPr>
          <p:cNvPr id="3" name="Espace réservé du contenu 2">
            <a:extLst>
              <a:ext uri="{FF2B5EF4-FFF2-40B4-BE49-F238E27FC236}">
                <a16:creationId xmlns:a16="http://schemas.microsoft.com/office/drawing/2014/main" id="{12EAE992-45FF-5FE2-DB3B-DFA6D35C8DE7}"/>
              </a:ext>
            </a:extLst>
          </p:cNvPr>
          <p:cNvSpPr>
            <a:spLocks noGrp="1"/>
          </p:cNvSpPr>
          <p:nvPr>
            <p:ph idx="1"/>
          </p:nvPr>
        </p:nvSpPr>
        <p:spPr>
          <a:xfrm>
            <a:off x="2081074" y="2576945"/>
            <a:ext cx="7674033" cy="3600017"/>
          </a:xfrm>
        </p:spPr>
        <p:txBody>
          <a:bodyPr>
            <a:normAutofit/>
          </a:bodyPr>
          <a:lstStyle/>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Je </a:t>
            </a:r>
            <a:r>
              <a:rPr lang="fr-FR" sz="2000"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ne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sais pas lire mais je sais tirer, lui répond </a:t>
            </a:r>
            <a:r>
              <a:rPr lang="fr-FR" sz="2000" u="sng"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 très énervé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en sortant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son arme chargé</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Arrêtez de vous battre, dit une maîtresse d’école avec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joli</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 cape bleu</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qui passe par là. Je vais apprendre la lecture et l’orthographe à </a:t>
            </a:r>
            <a:r>
              <a:rPr lang="fr-FR" sz="2000"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et à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tous les pirate</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 ignorant</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pour qu’il n’y ait plus de dispute.</a:t>
            </a:r>
            <a:r>
              <a:rPr lang="fr-FR" sz="2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Comme c’est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maîtresse très gentil</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ea typeface="Times New Roman" panose="02020603050405020304" pitchFamily="18" charset="0"/>
                <a:cs typeface="Times New Roman" panose="02020603050405020304" pitchFamily="18" charset="0"/>
              </a:rPr>
              <a:t>Quitempête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la suit en ramassant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 chapeau bleu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avec </a:t>
            </a:r>
            <a:r>
              <a:rPr lang="fr-FR" sz="2000" u="sng" dirty="0">
                <a:effectLst/>
                <a:latin typeface="Times New Roman" panose="02020603050405020304" pitchFamily="18" charset="0"/>
                <a:ea typeface="Times New Roman" panose="02020603050405020304" pitchFamily="18" charset="0"/>
                <a:cs typeface="Times New Roman" panose="02020603050405020304" pitchFamily="18" charset="0"/>
              </a:rPr>
              <a:t>une plume noir</a:t>
            </a:r>
            <a:r>
              <a:rPr lang="fr-FR" sz="2000"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just">
              <a:buNone/>
            </a:pPr>
            <a:r>
              <a:rPr lang="fr-FR" kern="100" dirty="0">
                <a:solidFill>
                  <a:srgbClr val="000000"/>
                </a:solidFill>
                <a:latin typeface="SignPainter-HouseScript" panose="02000006070000020004" pitchFamily="2" charset="0"/>
                <a:ea typeface="Calibri" panose="020F0502020204030204" pitchFamily="34" charset="0"/>
                <a:cs typeface="Times New Roman" panose="02020603050405020304" pitchFamily="18" charset="0"/>
              </a:rPr>
              <a:t>.</a:t>
            </a: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439D946F-00EA-F194-1A62-9EE0DE12A9CF}"/>
              </a:ext>
            </a:extLst>
          </p:cNvPr>
          <p:cNvSpPr/>
          <p:nvPr/>
        </p:nvSpPr>
        <p:spPr>
          <a:xfrm>
            <a:off x="838200" y="596930"/>
            <a:ext cx="10159782" cy="140966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8BF1436-7B1A-B9E1-4F7F-E904917AB4EC}"/>
              </a:ext>
            </a:extLst>
          </p:cNvPr>
          <p:cNvSpPr/>
          <p:nvPr/>
        </p:nvSpPr>
        <p:spPr>
          <a:xfrm>
            <a:off x="9683756" y="3049007"/>
            <a:ext cx="142702" cy="243257"/>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D5150A-4C3E-099A-737B-20919DBF5C2B}"/>
              </a:ext>
            </a:extLst>
          </p:cNvPr>
          <p:cNvSpPr/>
          <p:nvPr/>
        </p:nvSpPr>
        <p:spPr>
          <a:xfrm>
            <a:off x="3835225" y="5217763"/>
            <a:ext cx="142702" cy="243257"/>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2707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r>
              <a:rPr lang="fr-FR" sz="2400" b="1" dirty="0">
                <a:solidFill>
                  <a:srgbClr val="00B0F0"/>
                </a:solidFill>
              </a:rPr>
              <a:t>- </a:t>
            </a:r>
            <a:r>
              <a:rPr lang="fr-FR" sz="2400" dirty="0"/>
              <a:t>Arrêtez de vous battre. </a:t>
            </a:r>
            <a:r>
              <a:rPr lang="fr-FR" sz="2400" dirty="0">
                <a:solidFill>
                  <a:srgbClr val="00B0F0"/>
                </a:solidFill>
              </a:rPr>
              <a:t>»</a:t>
            </a:r>
          </a:p>
          <a:p>
            <a:pPr marL="0" indent="0" algn="just">
              <a:buNone/>
            </a:pPr>
            <a:endParaRPr lang="fr-FR" dirty="0"/>
          </a:p>
          <a:p>
            <a:pPr marL="0" indent="0" algn="just">
              <a:buNone/>
            </a:pPr>
            <a:r>
              <a:rPr lang="fr-FR" sz="2400" dirty="0">
                <a:solidFill>
                  <a:srgbClr val="00B050"/>
                </a:solidFill>
              </a:rPr>
              <a:t>le chapeau     </a:t>
            </a:r>
            <a:r>
              <a:rPr lang="fr-FR" sz="2400" dirty="0"/>
              <a:t>[avec une plume] bleu		</a:t>
            </a:r>
            <a:r>
              <a:rPr lang="fr-FR" sz="2400" dirty="0">
                <a:solidFill>
                  <a:srgbClr val="00B050"/>
                </a:solidFill>
              </a:rPr>
              <a:t>la   plume  </a:t>
            </a:r>
            <a:r>
              <a:rPr lang="fr-FR" sz="2400" dirty="0"/>
              <a:t>noir</a:t>
            </a:r>
            <a:r>
              <a:rPr lang="fr-FR" sz="2400" dirty="0">
                <a:solidFill>
                  <a:srgbClr val="00B050"/>
                </a:solidFill>
              </a:rPr>
              <a:t>e</a:t>
            </a:r>
          </a:p>
          <a:p>
            <a:pPr marL="0" indent="0" algn="just">
              <a:buNone/>
            </a:pPr>
            <a:endParaRPr lang="fr-FR" sz="2400" dirty="0"/>
          </a:p>
          <a:p>
            <a:pPr marL="0" indent="0" algn="just">
              <a:buNone/>
            </a:pPr>
            <a:r>
              <a:rPr lang="fr-FR" sz="2400" dirty="0"/>
              <a:t>l</a:t>
            </a:r>
            <a:r>
              <a:rPr lang="fr-FR" sz="2400" dirty="0">
                <a:solidFill>
                  <a:schemeClr val="accent2"/>
                </a:solidFill>
              </a:rPr>
              <a:t>es</a:t>
            </a:r>
            <a:r>
              <a:rPr lang="fr-FR" sz="2400" dirty="0"/>
              <a:t> </a:t>
            </a:r>
            <a:r>
              <a:rPr lang="fr-FR" sz="2400" dirty="0">
                <a:solidFill>
                  <a:srgbClr val="00B050"/>
                </a:solidFill>
              </a:rPr>
              <a:t>chapeau</a:t>
            </a:r>
            <a:r>
              <a:rPr lang="fr-FR" sz="2400" dirty="0">
                <a:solidFill>
                  <a:schemeClr val="accent2"/>
                </a:solidFill>
              </a:rPr>
              <a:t>x</a:t>
            </a:r>
            <a:r>
              <a:rPr lang="fr-FR" sz="2400" dirty="0"/>
              <a:t> [avec une plume] bleu   </a:t>
            </a:r>
            <a:r>
              <a:rPr lang="fr-FR" sz="2400" dirty="0">
                <a:solidFill>
                  <a:schemeClr val="accent2"/>
                </a:solidFill>
              </a:rPr>
              <a:t>s</a:t>
            </a:r>
            <a:r>
              <a:rPr lang="fr-FR" sz="2400" dirty="0"/>
              <a:t>	l</a:t>
            </a:r>
            <a:r>
              <a:rPr lang="fr-FR" sz="2400" dirty="0">
                <a:solidFill>
                  <a:schemeClr val="accent2"/>
                </a:solidFill>
              </a:rPr>
              <a:t>es</a:t>
            </a:r>
            <a:r>
              <a:rPr lang="fr-FR" sz="2400" dirty="0"/>
              <a:t> </a:t>
            </a:r>
            <a:r>
              <a:rPr lang="fr-FR" sz="2400" dirty="0">
                <a:solidFill>
                  <a:srgbClr val="00B050"/>
                </a:solidFill>
              </a:rPr>
              <a:t>plume</a:t>
            </a:r>
            <a:r>
              <a:rPr lang="fr-FR" sz="2400" dirty="0"/>
              <a:t>s noir</a:t>
            </a:r>
            <a:r>
              <a:rPr lang="fr-FR" sz="2400" dirty="0">
                <a:solidFill>
                  <a:srgbClr val="00B050"/>
                </a:solidFill>
              </a:rPr>
              <a:t>e</a:t>
            </a:r>
            <a:r>
              <a:rPr lang="fr-FR" sz="2400" dirty="0">
                <a:solidFill>
                  <a:schemeClr val="accent2"/>
                </a:solidFill>
              </a:rPr>
              <a:t>s</a:t>
            </a:r>
          </a:p>
        </p:txBody>
      </p:sp>
      <p:sp>
        <p:nvSpPr>
          <p:cNvPr id="9" name="Rectangle 8">
            <a:extLst>
              <a:ext uri="{FF2B5EF4-FFF2-40B4-BE49-F238E27FC236}">
                <a16:creationId xmlns:a16="http://schemas.microsoft.com/office/drawing/2014/main" id="{973F0DAF-4FEB-71DB-84C9-2AD60D733940}"/>
              </a:ext>
            </a:extLst>
          </p:cNvPr>
          <p:cNvSpPr/>
          <p:nvPr/>
        </p:nvSpPr>
        <p:spPr>
          <a:xfrm>
            <a:off x="5350626" y="2793076"/>
            <a:ext cx="171738" cy="395879"/>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Rectangle 9">
            <a:extLst>
              <a:ext uri="{FF2B5EF4-FFF2-40B4-BE49-F238E27FC236}">
                <a16:creationId xmlns:a16="http://schemas.microsoft.com/office/drawing/2014/main" id="{5F5E0203-9D2C-46C3-E0E9-A269E25530AC}"/>
              </a:ext>
            </a:extLst>
          </p:cNvPr>
          <p:cNvSpPr/>
          <p:nvPr/>
        </p:nvSpPr>
        <p:spPr>
          <a:xfrm>
            <a:off x="5339542" y="3669046"/>
            <a:ext cx="182822" cy="368270"/>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2912361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46086-8158-A2E5-0239-FA1C255092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AF2EA9-C9B2-78F0-DA12-E454A9285F3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C867615-0DB7-C1B0-67E7-CDAC54B29EBC}"/>
              </a:ext>
            </a:extLst>
          </p:cNvPr>
          <p:cNvSpPr>
            <a:spLocks noGrp="1"/>
          </p:cNvSpPr>
          <p:nvPr>
            <p:ph idx="1"/>
          </p:nvPr>
        </p:nvSpPr>
        <p:spPr/>
        <p:txBody>
          <a:bodyPr/>
          <a:lstStyle/>
          <a:p>
            <a:pPr marL="0" indent="0" algn="just">
              <a:buNone/>
            </a:pPr>
            <a:r>
              <a:rPr lang="fr-FR" sz="2400" b="1" dirty="0">
                <a:solidFill>
                  <a:srgbClr val="00B0F0"/>
                </a:solidFill>
              </a:rPr>
              <a:t>- </a:t>
            </a:r>
            <a:r>
              <a:rPr lang="fr-FR" sz="2400" dirty="0"/>
              <a:t>Arrêtez de vous battre. </a:t>
            </a:r>
            <a:r>
              <a:rPr lang="fr-FR" sz="2400" dirty="0">
                <a:solidFill>
                  <a:srgbClr val="00B0F0"/>
                </a:solidFill>
              </a:rPr>
              <a:t>»</a:t>
            </a:r>
          </a:p>
          <a:p>
            <a:pPr marL="0" indent="0" algn="just">
              <a:buNone/>
            </a:pPr>
            <a:endParaRPr lang="fr-FR" dirty="0"/>
          </a:p>
          <a:p>
            <a:pPr marL="0" indent="0" algn="just">
              <a:buNone/>
            </a:pPr>
            <a:r>
              <a:rPr lang="fr-FR" sz="2400" dirty="0">
                <a:solidFill>
                  <a:srgbClr val="00B050"/>
                </a:solidFill>
              </a:rPr>
              <a:t>le chapeau     </a:t>
            </a:r>
            <a:r>
              <a:rPr lang="fr-FR" sz="2400" dirty="0"/>
              <a:t>[avec une plume] bleu		</a:t>
            </a:r>
            <a:r>
              <a:rPr lang="fr-FR" sz="2400" dirty="0">
                <a:solidFill>
                  <a:srgbClr val="00B050"/>
                </a:solidFill>
              </a:rPr>
              <a:t>la   plume  </a:t>
            </a:r>
            <a:r>
              <a:rPr lang="fr-FR" sz="2400" dirty="0"/>
              <a:t>noir</a:t>
            </a:r>
            <a:r>
              <a:rPr lang="fr-FR" sz="2400" dirty="0">
                <a:solidFill>
                  <a:srgbClr val="00B050"/>
                </a:solidFill>
              </a:rPr>
              <a:t>e</a:t>
            </a:r>
          </a:p>
          <a:p>
            <a:pPr marL="0" indent="0" algn="just">
              <a:buNone/>
            </a:pPr>
            <a:endParaRPr lang="fr-FR" sz="2400" dirty="0"/>
          </a:p>
          <a:p>
            <a:pPr marL="0" indent="0" algn="just">
              <a:buNone/>
            </a:pPr>
            <a:r>
              <a:rPr lang="fr-FR" sz="2400" dirty="0"/>
              <a:t>l</a:t>
            </a:r>
            <a:r>
              <a:rPr lang="fr-FR" sz="2400" dirty="0">
                <a:solidFill>
                  <a:schemeClr val="accent2"/>
                </a:solidFill>
              </a:rPr>
              <a:t>es</a:t>
            </a:r>
            <a:r>
              <a:rPr lang="fr-FR" sz="2400" dirty="0"/>
              <a:t> </a:t>
            </a:r>
            <a:r>
              <a:rPr lang="fr-FR" sz="2400" dirty="0">
                <a:solidFill>
                  <a:srgbClr val="00B050"/>
                </a:solidFill>
              </a:rPr>
              <a:t>chapeau</a:t>
            </a:r>
            <a:r>
              <a:rPr lang="fr-FR" sz="2400" dirty="0">
                <a:solidFill>
                  <a:schemeClr val="accent2"/>
                </a:solidFill>
              </a:rPr>
              <a:t>x</a:t>
            </a:r>
            <a:r>
              <a:rPr lang="fr-FR" sz="2400" dirty="0"/>
              <a:t> [avec une plume] bleu   </a:t>
            </a:r>
            <a:r>
              <a:rPr lang="fr-FR" sz="2400" dirty="0">
                <a:solidFill>
                  <a:schemeClr val="accent2"/>
                </a:solidFill>
              </a:rPr>
              <a:t>s</a:t>
            </a:r>
            <a:r>
              <a:rPr lang="fr-FR" sz="2400" dirty="0"/>
              <a:t>	l</a:t>
            </a:r>
            <a:r>
              <a:rPr lang="fr-FR" sz="2400" dirty="0">
                <a:solidFill>
                  <a:schemeClr val="accent2"/>
                </a:solidFill>
              </a:rPr>
              <a:t>es</a:t>
            </a:r>
            <a:r>
              <a:rPr lang="fr-FR" sz="2400" dirty="0"/>
              <a:t> </a:t>
            </a:r>
            <a:r>
              <a:rPr lang="fr-FR" sz="2400" dirty="0">
                <a:solidFill>
                  <a:srgbClr val="00B050"/>
                </a:solidFill>
              </a:rPr>
              <a:t>plume</a:t>
            </a:r>
            <a:r>
              <a:rPr lang="fr-FR" sz="2400" dirty="0"/>
              <a:t>s noir</a:t>
            </a:r>
            <a:r>
              <a:rPr lang="fr-FR" sz="2400" dirty="0">
                <a:solidFill>
                  <a:srgbClr val="00B050"/>
                </a:solidFill>
              </a:rPr>
              <a:t>e</a:t>
            </a:r>
            <a:r>
              <a:rPr lang="fr-FR" sz="2400" dirty="0">
                <a:solidFill>
                  <a:schemeClr val="accent2"/>
                </a:solidFill>
              </a:rPr>
              <a:t>s</a:t>
            </a:r>
          </a:p>
        </p:txBody>
      </p:sp>
      <p:sp>
        <p:nvSpPr>
          <p:cNvPr id="9" name="Rectangle 8">
            <a:extLst>
              <a:ext uri="{FF2B5EF4-FFF2-40B4-BE49-F238E27FC236}">
                <a16:creationId xmlns:a16="http://schemas.microsoft.com/office/drawing/2014/main" id="{5A617D9E-3531-EB33-C841-58AC9895A793}"/>
              </a:ext>
            </a:extLst>
          </p:cNvPr>
          <p:cNvSpPr/>
          <p:nvPr/>
        </p:nvSpPr>
        <p:spPr>
          <a:xfrm>
            <a:off x="5339542" y="2850803"/>
            <a:ext cx="182822" cy="245514"/>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 name="Rectangle 9">
            <a:extLst>
              <a:ext uri="{FF2B5EF4-FFF2-40B4-BE49-F238E27FC236}">
                <a16:creationId xmlns:a16="http://schemas.microsoft.com/office/drawing/2014/main" id="{36036B66-170D-B0FC-C8AB-8907C9B1B853}"/>
              </a:ext>
            </a:extLst>
          </p:cNvPr>
          <p:cNvSpPr/>
          <p:nvPr/>
        </p:nvSpPr>
        <p:spPr>
          <a:xfrm>
            <a:off x="5339542" y="3791802"/>
            <a:ext cx="182822" cy="245514"/>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1902762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TotalTime>
  <Words>2547</Words>
  <Application>Microsoft Macintosh PowerPoint</Application>
  <PresentationFormat>Grand écran</PresentationFormat>
  <Paragraphs>185</Paragraphs>
  <Slides>16</Slides>
  <Notes>16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SignPainter-HouseScript</vt:lpstr>
      <vt:lpstr>Times New Roman</vt:lpstr>
      <vt:lpstr>Wingdings 3</vt:lpstr>
      <vt:lpstr>Thème Office</vt:lpstr>
      <vt:lpstr>La dispute des pirates</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Montrer que les deux pirates se disputent et sont en colère. - Faire comprendre au lecteur pourquoi ils se disputent.  - Choisir comment cette dispute se termine (bien ou mal). - Faire comprendre qui dit quoi et qui fait quoi. - Relire son texte pour vérifier qu’on le comprend bien et que l’histoire se termine.</vt:lpstr>
      <vt:lpstr>- Montrer que les deux pirates se disputent et sont en colère. - Faire comprendre au lecteur pourquoi ils se disputent.  - Choisir comment cette dispute se termine (bien ou mal). - Faire comprendre qui dit quoi et qui fait quoi. - Relire son texte pour vérifier qu’on le comprend bien et que l’histoire se termine.</vt:lpstr>
      <vt:lpstr>- Montrer que les deux pirates se disputent et sont en colère. - Faire comprendre au lecteur pourquoi ils se disputent.  - Choisir comment cette dispute se termine (bien ou mal). - Faire comprendre qui dit quoi et qui fait quoi. - Relire son texte pour vérifier qu’on le comprend bien et que l’histoire se termine.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21</cp:revision>
  <cp:lastPrinted>2025-08-29T10:01:54Z</cp:lastPrinted>
  <dcterms:created xsi:type="dcterms:W3CDTF">2024-02-08T18:08:53Z</dcterms:created>
  <dcterms:modified xsi:type="dcterms:W3CDTF">2025-08-29T10:50:05Z</dcterms:modified>
</cp:coreProperties>
</file>