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6" r:id="rId2"/>
    <p:sldId id="257" r:id="rId3"/>
    <p:sldId id="276" r:id="rId4"/>
    <p:sldId id="277" r:id="rId5"/>
    <p:sldId id="258" r:id="rId6"/>
    <p:sldId id="275" r:id="rId7"/>
    <p:sldId id="260" r:id="rId8"/>
    <p:sldId id="261" r:id="rId9"/>
    <p:sldId id="262" r:id="rId10"/>
    <p:sldId id="272" r:id="rId11"/>
    <p:sldId id="263" r:id="rId12"/>
    <p:sldId id="273" r:id="rId13"/>
    <p:sldId id="279" r:id="rId14"/>
    <p:sldId id="278" r:id="rId15"/>
    <p:sldId id="280" r:id="rId16"/>
    <p:sldId id="268" r:id="rId1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735"/>
    <p:restoredTop sz="79014"/>
  </p:normalViewPr>
  <p:slideViewPr>
    <p:cSldViewPr snapToGrid="0">
      <p:cViewPr varScale="1">
        <p:scale>
          <a:sx n="96" d="100"/>
          <a:sy n="96" d="100"/>
        </p:scale>
        <p:origin x="464"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F9AF73-F1C0-174D-BB40-076CE192C660}" type="datetimeFigureOut">
              <a:rPr lang="fr-FR" smtClean="0"/>
              <a:t>28/08/2025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CA88E0-613B-8D4C-B0F0-6319101FEB23}" type="slidenum">
              <a:rPr lang="fr-FR" smtClean="0"/>
              <a:t>‹N°›</a:t>
            </a:fld>
            <a:endParaRPr lang="fr-FR"/>
          </a:p>
        </p:txBody>
      </p:sp>
    </p:spTree>
    <p:extLst>
      <p:ext uri="{BB962C8B-B14F-4D97-AF65-F5344CB8AC3E}">
        <p14:creationId xmlns:p14="http://schemas.microsoft.com/office/powerpoint/2010/main" val="11640816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i="1" dirty="0">
                <a:solidFill>
                  <a:schemeClr val="tx1"/>
                </a:solidFill>
                <a:latin typeface="+mn-lt"/>
              </a:rPr>
              <a:t>Cette situation d’écriture peut être proposée après la leçon CM1-45 </a:t>
            </a:r>
            <a:r>
              <a:rPr lang="fr-FR" sz="1200" i="0" dirty="0">
                <a:solidFill>
                  <a:schemeClr val="tx1"/>
                </a:solidFill>
                <a:latin typeface="+mn-lt"/>
              </a:rPr>
              <a:t>Collecte de </a:t>
            </a:r>
            <a:r>
              <a:rPr lang="fr-FR" sz="1200" i="1" dirty="0">
                <a:solidFill>
                  <a:schemeClr val="tx1"/>
                </a:solidFill>
                <a:latin typeface="+mn-lt"/>
              </a:rPr>
              <a:t>-s</a:t>
            </a:r>
          </a:p>
          <a:p>
            <a:endParaRPr lang="fr-FR" sz="1200" i="1" dirty="0">
              <a:solidFill>
                <a:schemeClr val="tx1"/>
              </a:solidFill>
              <a:latin typeface="+mn-lt"/>
            </a:endParaRPr>
          </a:p>
          <a:p>
            <a:pPr algn="l"/>
            <a:r>
              <a:rPr lang="fr-FR" sz="1200" b="1" i="0" u="none" strike="noStrike" baseline="0" dirty="0">
                <a:solidFill>
                  <a:schemeClr val="tx1"/>
                </a:solidFill>
                <a:latin typeface="+mn-lt"/>
              </a:rPr>
              <a:t>Objectif langagier </a:t>
            </a:r>
            <a:r>
              <a:rPr lang="fr-FR" sz="1200" b="0" i="0" u="none" strike="noStrike" baseline="0" dirty="0">
                <a:solidFill>
                  <a:schemeClr val="tx1"/>
                </a:solidFill>
                <a:latin typeface="+mn-lt"/>
              </a:rPr>
              <a:t>: Écrire une histoire</a:t>
            </a:r>
          </a:p>
          <a:p>
            <a:pPr algn="l"/>
            <a:r>
              <a:rPr lang="fr-FR" sz="1200" b="1" i="0" u="none" strike="noStrike" baseline="0" dirty="0">
                <a:solidFill>
                  <a:schemeClr val="tx1"/>
                </a:solidFill>
                <a:latin typeface="+mn-lt"/>
              </a:rPr>
              <a:t>Objectif grammatical </a:t>
            </a:r>
            <a:r>
              <a:rPr lang="fr-FR" sz="1200" b="0" i="0" u="none" strike="noStrike" baseline="0" dirty="0">
                <a:solidFill>
                  <a:schemeClr val="tx1"/>
                </a:solidFill>
                <a:latin typeface="+mn-lt"/>
              </a:rPr>
              <a:t>: Mobiliser les connaissances sur les différentes valeurs de la lettre -</a:t>
            </a:r>
            <a:r>
              <a:rPr lang="fr-FR" sz="1200" b="0" i="1" u="none" strike="noStrike" baseline="0" dirty="0">
                <a:solidFill>
                  <a:schemeClr val="tx1"/>
                </a:solidFill>
                <a:latin typeface="+mn-lt"/>
              </a:rPr>
              <a:t>s</a:t>
            </a:r>
            <a:r>
              <a:rPr lang="fr-FR" sz="1200" b="0" i="0" u="none" strike="noStrike" baseline="0" dirty="0">
                <a:solidFill>
                  <a:schemeClr val="tx1"/>
                </a:solidFill>
                <a:latin typeface="+mn-lt"/>
              </a:rPr>
              <a:t>-</a:t>
            </a:r>
            <a:endParaRPr lang="fr-FR" sz="1200" i="0" dirty="0">
              <a:solidFill>
                <a:schemeClr val="tx1"/>
              </a:solidFill>
              <a:latin typeface="+mn-lt"/>
            </a:endParaRPr>
          </a:p>
          <a:p>
            <a:endParaRPr lang="fr-FR" sz="1200" dirty="0">
              <a:solidFill>
                <a:schemeClr val="tx1"/>
              </a:solidFill>
              <a:latin typeface="+mn-lt"/>
            </a:endParaRPr>
          </a:p>
          <a:p>
            <a:r>
              <a:rPr lang="fr-FR" sz="1200" i="1" dirty="0">
                <a:solidFill>
                  <a:schemeClr val="tx1"/>
                </a:solidFill>
                <a:effectLst/>
                <a:latin typeface="+mn-lt"/>
                <a:ea typeface="Calibri" panose="020F0502020204030204" pitchFamily="34" charset="0"/>
              </a:rPr>
              <a:t>Certaines diapositives ont été dupliquées afin de scinder le commentaire du mode présentateur en deux parties lorsque le propos est long. Cela vous permettra de poursuivre vos explications de manière plus fluide</a:t>
            </a:r>
            <a:endParaRPr lang="fr-FR" sz="1200" dirty="0">
              <a:solidFill>
                <a:schemeClr val="tx1"/>
              </a:solidFill>
              <a:latin typeface="+mn-lt"/>
            </a:endParaRP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1</a:t>
            </a:fld>
            <a:endParaRPr lang="fr-FR"/>
          </a:p>
        </p:txBody>
      </p:sp>
    </p:spTree>
    <p:extLst>
      <p:ext uri="{BB962C8B-B14F-4D97-AF65-F5344CB8AC3E}">
        <p14:creationId xmlns:p14="http://schemas.microsoft.com/office/powerpoint/2010/main" val="7631524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u="sng" dirty="0">
                <a:solidFill>
                  <a:schemeClr val="tx1"/>
                </a:solidFill>
                <a:effectLst/>
                <a:latin typeface="+mn-lt"/>
                <a:ea typeface="Times New Roman" panose="02020603050405020304" pitchFamily="18" charset="0"/>
              </a:rPr>
              <a:t>SÉANCE 1</a:t>
            </a:r>
            <a:r>
              <a:rPr lang="fr-FR" sz="1200" b="1" u="none" dirty="0">
                <a:solidFill>
                  <a:schemeClr val="tx1"/>
                </a:solidFill>
                <a:effectLst/>
                <a:latin typeface="+mn-lt"/>
                <a:ea typeface="Times New Roman" panose="02020603050405020304" pitchFamily="18" charset="0"/>
              </a:rPr>
              <a:t> : LANCEMENT DE LA SITUATION</a:t>
            </a:r>
            <a:endParaRPr lang="fr-FR" sz="1200" b="1" u="none" dirty="0">
              <a:solidFill>
                <a:schemeClr val="tx1"/>
              </a:solidFill>
              <a:effectLst/>
              <a:highlight>
                <a:srgbClr val="D3D3D3"/>
              </a:highlight>
              <a:latin typeface="+mn-l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dirty="0">
              <a:solidFill>
                <a:schemeClr val="tx1"/>
              </a:solidFill>
              <a:effectLst/>
              <a:highlight>
                <a:srgbClr val="D3D3D3"/>
              </a:highlight>
              <a:latin typeface="+mn-l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highlight>
                  <a:srgbClr val="D3D3D3"/>
                </a:highlight>
                <a:latin typeface="+mn-lt"/>
                <a:ea typeface="Times New Roman" panose="02020603050405020304" pitchFamily="18" charset="0"/>
              </a:rPr>
              <a:t>PHASE 1</a:t>
            </a:r>
            <a:r>
              <a:rPr lang="fr-FR" sz="1200" b="1" dirty="0">
                <a:solidFill>
                  <a:schemeClr val="tx1"/>
                </a:solidFill>
                <a:effectLst/>
                <a:latin typeface="+mn-lt"/>
                <a:ea typeface="Times New Roman" panose="02020603050405020304" pitchFamily="18" charset="0"/>
              </a:rPr>
              <a:t> : </a:t>
            </a:r>
            <a:r>
              <a:rPr lang="fr-FR" sz="1200" b="1" i="1" dirty="0">
                <a:solidFill>
                  <a:schemeClr val="tx1"/>
                </a:solidFill>
                <a:effectLst/>
                <a:latin typeface="+mn-lt"/>
                <a:ea typeface="Times New Roman" panose="02020603050405020304" pitchFamily="18" charset="0"/>
              </a:rPr>
              <a:t>Découvrir la situation d’écriture</a:t>
            </a:r>
            <a:endParaRPr lang="fr-FR" sz="1200" b="1" i="1" dirty="0">
              <a:solidFill>
                <a:schemeClr val="tx1"/>
              </a:solidFill>
              <a:effectLst/>
              <a:latin typeface="+mn-lt"/>
              <a:ea typeface="Calibri" panose="020F0502020204030204" pitchFamily="34" charset="0"/>
              <a:cs typeface="Calibri" panose="020F0502020204030204" pitchFamily="34" charset="0"/>
              <a:sym typeface="Wingdings 3"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dirty="0">
              <a:solidFill>
                <a:schemeClr val="tx1"/>
              </a:solidFill>
              <a:effectLst/>
              <a:latin typeface="+mn-lt"/>
              <a:ea typeface="Calibri" panose="020F0502020204030204" pitchFamily="34" charset="0"/>
              <a:cs typeface="Calibri" panose="020F0502020204030204" pitchFamily="34" charset="0"/>
              <a:sym typeface="Wingdings 3"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rPr>
              <a:t>Lire</a:t>
            </a:r>
            <a:r>
              <a:rPr lang="fr-FR" sz="1200" dirty="0">
                <a:solidFill>
                  <a:schemeClr val="tx1"/>
                </a:solidFill>
                <a:effectLst/>
                <a:latin typeface="+mn-lt"/>
                <a:ea typeface="Times New Roman" panose="02020603050405020304" pitchFamily="18" charset="0"/>
              </a:rPr>
              <a:t> ou </a:t>
            </a:r>
            <a:r>
              <a:rPr lang="fr-FR" sz="1200" b="1" dirty="0">
                <a:solidFill>
                  <a:schemeClr val="tx1"/>
                </a:solidFill>
                <a:effectLst/>
                <a:latin typeface="+mn-lt"/>
                <a:ea typeface="Times New Roman" panose="02020603050405020304" pitchFamily="18" charset="0"/>
              </a:rPr>
              <a:t>faire lire</a:t>
            </a:r>
            <a:r>
              <a:rPr lang="fr-FR" sz="1200" dirty="0">
                <a:solidFill>
                  <a:schemeClr val="tx1"/>
                </a:solidFill>
                <a:effectLst/>
                <a:latin typeface="+mn-lt"/>
                <a:ea typeface="Times New Roman" panose="02020603050405020304" pitchFamily="18" charset="0"/>
              </a:rPr>
              <a:t> le texte.</a:t>
            </a:r>
          </a:p>
          <a:p>
            <a:pPr algn="just"/>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 « Reconnaissez-vous ce type de texte  ? »</a:t>
            </a:r>
          </a:p>
          <a:p>
            <a:pPr algn="just"/>
            <a:r>
              <a:rPr lang="fr-FR" sz="1200" u="sng" dirty="0">
                <a:solidFill>
                  <a:schemeClr val="tx1"/>
                </a:solidFill>
                <a:effectLst/>
                <a:latin typeface="+mn-lt"/>
                <a:ea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rPr>
              <a:t>:</a:t>
            </a:r>
          </a:p>
          <a:p>
            <a:pPr algn="just"/>
            <a:r>
              <a:rPr lang="fr-FR" sz="1200" dirty="0">
                <a:solidFill>
                  <a:schemeClr val="tx1"/>
                </a:solidFill>
                <a:effectLst/>
                <a:latin typeface="+mn-lt"/>
                <a:ea typeface="Times New Roman" panose="02020603050405020304" pitchFamily="18" charset="0"/>
              </a:rPr>
              <a:t>C’est un récit, une histoire.</a:t>
            </a:r>
          </a:p>
          <a:p>
            <a:pPr algn="just"/>
            <a:r>
              <a:rPr lang="fr-FR" sz="1200" dirty="0">
                <a:solidFill>
                  <a:schemeClr val="tx1"/>
                </a:solidFill>
                <a:effectLst/>
                <a:latin typeface="+mn-lt"/>
                <a:ea typeface="Times New Roman" panose="02020603050405020304" pitchFamily="18" charset="0"/>
              </a:rPr>
              <a:t> </a:t>
            </a:r>
          </a:p>
          <a:p>
            <a:pPr algn="just"/>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un rappel de texte pour s’assurer de la compréhension globale. Relire le texte si nécessaire.</a:t>
            </a:r>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2</a:t>
            </a:fld>
            <a:endParaRPr lang="fr-FR"/>
          </a:p>
        </p:txBody>
      </p:sp>
    </p:spTree>
    <p:extLst>
      <p:ext uri="{BB962C8B-B14F-4D97-AF65-F5344CB8AC3E}">
        <p14:creationId xmlns:p14="http://schemas.microsoft.com/office/powerpoint/2010/main" val="20930719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47FFB3-EE62-E14F-98D5-C1C6C501101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58C07EA-1ECA-5234-FFBE-05005E9D925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DA6BB9E-920B-E89D-01C3-A4EC11B05FEE}"/>
              </a:ext>
            </a:extLst>
          </p:cNvPr>
          <p:cNvSpPr>
            <a:spLocks noGrp="1"/>
          </p:cNvSpPr>
          <p:nvPr>
            <p:ph type="body" idx="1"/>
          </p:nvPr>
        </p:nvSpPr>
        <p:spPr/>
        <p:txBody>
          <a:bodyPr/>
          <a:lstStyle/>
          <a:p>
            <a:pPr algn="just"/>
            <a:r>
              <a:rPr lang="fr-FR" sz="1200" b="1" dirty="0">
                <a:solidFill>
                  <a:schemeClr val="tx1"/>
                </a:solidFill>
                <a:effectLst/>
                <a:latin typeface="+mn-lt"/>
                <a:ea typeface="Times New Roman" panose="02020603050405020304" pitchFamily="18" charset="0"/>
              </a:rPr>
              <a:t>Compléter</a:t>
            </a:r>
            <a:r>
              <a:rPr lang="fr-FR" sz="1200" dirty="0">
                <a:solidFill>
                  <a:schemeClr val="tx1"/>
                </a:solidFill>
                <a:effectLst/>
                <a:latin typeface="+mn-lt"/>
                <a:ea typeface="Times New Roman" panose="02020603050405020304" pitchFamily="18" charset="0"/>
              </a:rPr>
              <a:t> : « L’auteur de ce texte lui a donné un titre : la disparition. Saurez-vous ce qui a disparu ? »</a:t>
            </a:r>
          </a:p>
          <a:p>
            <a:pPr algn="just"/>
            <a:r>
              <a:rPr lang="fr-FR" sz="1200" u="sng" dirty="0">
                <a:solidFill>
                  <a:schemeClr val="tx1"/>
                </a:solidFill>
                <a:effectLst/>
                <a:latin typeface="+mn-lt"/>
                <a:ea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rPr>
              <a:t>:</a:t>
            </a:r>
          </a:p>
          <a:p>
            <a:pPr algn="just"/>
            <a:r>
              <a:rPr lang="fr-FR" sz="1200" dirty="0">
                <a:solidFill>
                  <a:schemeClr val="tx1"/>
                </a:solidFill>
                <a:effectLst/>
                <a:latin typeface="+mn-lt"/>
                <a:ea typeface="Times New Roman" panose="02020603050405020304" pitchFamily="18" charset="0"/>
              </a:rPr>
              <a:t>C’est le lapin Panpan.</a:t>
            </a:r>
          </a:p>
          <a:p>
            <a:pPr algn="just"/>
            <a:r>
              <a:rPr lang="fr-FR" sz="1200" dirty="0">
                <a:solidFill>
                  <a:schemeClr val="tx1"/>
                </a:solidFill>
                <a:effectLst/>
                <a:latin typeface="+mn-lt"/>
                <a:ea typeface="Times New Roman" panose="02020603050405020304" pitchFamily="18" charset="0"/>
              </a:rPr>
              <a:t> </a:t>
            </a:r>
          </a:p>
          <a:p>
            <a:pPr algn="just"/>
            <a:r>
              <a:rPr lang="fr-FR" sz="1200" b="1" dirty="0">
                <a:solidFill>
                  <a:schemeClr val="tx1"/>
                </a:solidFill>
                <a:effectLst/>
                <a:latin typeface="+mn-lt"/>
                <a:ea typeface="Times New Roman" panose="02020603050405020304" pitchFamily="18" charset="0"/>
              </a:rPr>
              <a:t>Relancer</a:t>
            </a:r>
            <a:r>
              <a:rPr lang="fr-FR" sz="1200" dirty="0">
                <a:solidFill>
                  <a:schemeClr val="tx1"/>
                </a:solidFill>
                <a:effectLst/>
                <a:latin typeface="+mn-lt"/>
                <a:ea typeface="Times New Roman" panose="02020603050405020304" pitchFamily="18" charset="0"/>
              </a:rPr>
              <a:t> : « Oui, mais autre chose a disparu. Quoi ? » Préciser : « Une lettre est absente de ce texte. Laquelle ? »</a:t>
            </a:r>
          </a:p>
          <a:p>
            <a:pPr algn="just"/>
            <a:r>
              <a:rPr lang="fr-FR" sz="1200" u="sng" dirty="0">
                <a:solidFill>
                  <a:schemeClr val="tx1"/>
                </a:solidFill>
                <a:effectLst/>
                <a:latin typeface="+mn-lt"/>
                <a:ea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rPr>
              <a:t>:</a:t>
            </a:r>
          </a:p>
          <a:p>
            <a:pPr algn="just"/>
            <a:r>
              <a:rPr lang="fr-FR" sz="1200" dirty="0">
                <a:solidFill>
                  <a:schemeClr val="tx1"/>
                </a:solidFill>
                <a:effectLst/>
                <a:latin typeface="+mn-lt"/>
                <a:ea typeface="Times New Roman" panose="02020603050405020304" pitchFamily="18" charset="0"/>
              </a:rPr>
              <a:t>C’est le -s.</a:t>
            </a:r>
          </a:p>
          <a:p>
            <a:endParaRPr lang="fr-FR" dirty="0"/>
          </a:p>
        </p:txBody>
      </p:sp>
      <p:sp>
        <p:nvSpPr>
          <p:cNvPr id="4" name="Espace réservé du numéro de diapositive 3">
            <a:extLst>
              <a:ext uri="{FF2B5EF4-FFF2-40B4-BE49-F238E27FC236}">
                <a16:creationId xmlns:a16="http://schemas.microsoft.com/office/drawing/2014/main" id="{874B4EEC-1ABA-5D8D-B0D6-E47E5351091B}"/>
              </a:ext>
            </a:extLst>
          </p:cNvPr>
          <p:cNvSpPr>
            <a:spLocks noGrp="1"/>
          </p:cNvSpPr>
          <p:nvPr>
            <p:ph type="sldNum" sz="quarter" idx="5"/>
          </p:nvPr>
        </p:nvSpPr>
        <p:spPr/>
        <p:txBody>
          <a:bodyPr/>
          <a:lstStyle/>
          <a:p>
            <a:fld id="{CCCA88E0-613B-8D4C-B0F0-6319101FEB23}" type="slidenum">
              <a:rPr lang="fr-FR" smtClean="0"/>
              <a:t>3</a:t>
            </a:fld>
            <a:endParaRPr lang="fr-FR"/>
          </a:p>
        </p:txBody>
      </p:sp>
    </p:spTree>
    <p:extLst>
      <p:ext uri="{BB962C8B-B14F-4D97-AF65-F5344CB8AC3E}">
        <p14:creationId xmlns:p14="http://schemas.microsoft.com/office/powerpoint/2010/main" val="4148237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CD40DD-B87B-0FA8-DCEF-6FF7C991FB8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331D349-0C2E-02D7-A99F-A98475D23B4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F8EAF68-A4DE-D011-BEF9-5C2D17ADC60A}"/>
              </a:ext>
            </a:extLst>
          </p:cNvPr>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rPr>
              <a:t>Donner</a:t>
            </a:r>
            <a:r>
              <a:rPr lang="fr-FR" sz="1200" dirty="0">
                <a:solidFill>
                  <a:schemeClr val="tx1"/>
                </a:solidFill>
                <a:effectLst/>
                <a:latin typeface="+mn-lt"/>
                <a:ea typeface="Times New Roman" panose="02020603050405020304" pitchFamily="18" charset="0"/>
              </a:rPr>
              <a:t> éventuellement la réponse et </a:t>
            </a:r>
            <a:r>
              <a:rPr lang="fr-FR" sz="1200" b="1" dirty="0">
                <a:solidFill>
                  <a:schemeClr val="tx1"/>
                </a:solidFill>
                <a:effectLst/>
                <a:latin typeface="+mn-lt"/>
                <a:ea typeface="Times New Roman" panose="02020603050405020304" pitchFamily="18" charset="0"/>
              </a:rPr>
              <a:t>expliquer</a:t>
            </a:r>
            <a:r>
              <a:rPr lang="fr-FR" sz="1200" dirty="0">
                <a:solidFill>
                  <a:schemeClr val="tx1"/>
                </a:solidFill>
                <a:effectLst/>
                <a:latin typeface="+mn-lt"/>
                <a:ea typeface="Times New Roman" panose="02020603050405020304" pitchFamily="18" charset="0"/>
              </a:rPr>
              <a:t> : « Ce texte a été écrit sans la lettre -</a:t>
            </a:r>
            <a:r>
              <a:rPr lang="fr-FR" sz="1200" i="1" dirty="0">
                <a:solidFill>
                  <a:schemeClr val="tx1"/>
                </a:solidFill>
                <a:effectLst/>
                <a:latin typeface="+mn-lt"/>
                <a:ea typeface="Times New Roman" panose="02020603050405020304" pitchFamily="18" charset="0"/>
              </a:rPr>
              <a:t>s</a:t>
            </a:r>
            <a:r>
              <a:rPr lang="fr-FR" sz="1200" dirty="0">
                <a:solidFill>
                  <a:schemeClr val="tx1"/>
                </a:solidFill>
                <a:effectLst/>
                <a:latin typeface="+mn-lt"/>
                <a:ea typeface="Times New Roman" panose="02020603050405020304" pitchFamily="18" charset="0"/>
              </a:rPr>
              <a:t>. Un auteur célèbre, Georges Pérec s’est amusé à écrire un roman entier de 300 pages sans la lettre -</a:t>
            </a:r>
            <a:r>
              <a:rPr lang="fr-FR" sz="1200" i="1" dirty="0">
                <a:solidFill>
                  <a:schemeClr val="tx1"/>
                </a:solidFill>
                <a:effectLst/>
                <a:latin typeface="+mn-lt"/>
                <a:ea typeface="Times New Roman" panose="02020603050405020304" pitchFamily="18" charset="0"/>
              </a:rPr>
              <a:t>e</a:t>
            </a:r>
            <a:r>
              <a:rPr lang="fr-FR" sz="1200" dirty="0">
                <a:solidFill>
                  <a:schemeClr val="tx1"/>
                </a:solidFill>
                <a:effectLst/>
                <a:latin typeface="+mn-lt"/>
                <a:ea typeface="Times New Roman" panose="02020603050405020304" pitchFamily="18" charset="0"/>
              </a:rPr>
              <a:t>, roman qu’il a intitulé </a:t>
            </a:r>
            <a:r>
              <a:rPr lang="fr-FR" sz="1200" i="1" dirty="0">
                <a:solidFill>
                  <a:schemeClr val="tx1"/>
                </a:solidFill>
                <a:effectLst/>
                <a:latin typeface="+mn-lt"/>
                <a:ea typeface="Times New Roman" panose="02020603050405020304" pitchFamily="18" charset="0"/>
              </a:rPr>
              <a:t>La disparition.</a:t>
            </a:r>
            <a:r>
              <a:rPr lang="fr-FR" sz="1200" dirty="0">
                <a:solidFill>
                  <a:schemeClr val="tx1"/>
                </a:solidFill>
                <a:effectLst/>
                <a:latin typeface="+mn-lt"/>
                <a:ea typeface="Times New Roman" panose="02020603050405020304" pitchFamily="18" charset="0"/>
              </a:rPr>
              <a:t> Ce type d’écriture où on évite d’utiliser une lettre s’appelle un </a:t>
            </a:r>
            <a:r>
              <a:rPr lang="fr-FR" sz="1200" b="1" i="1" dirty="0">
                <a:solidFill>
                  <a:schemeClr val="tx1"/>
                </a:solidFill>
                <a:effectLst/>
                <a:latin typeface="+mn-lt"/>
                <a:ea typeface="Times New Roman" panose="02020603050405020304" pitchFamily="18" charset="0"/>
              </a:rPr>
              <a:t>lipogramme</a:t>
            </a:r>
            <a:r>
              <a:rPr lang="fr-FR" sz="1200" dirty="0">
                <a:solidFill>
                  <a:schemeClr val="tx1"/>
                </a:solidFill>
                <a:effectLst/>
                <a:latin typeface="+mn-lt"/>
                <a:ea typeface="Times New Roman" panose="02020603050405020304" pitchFamily="18" charset="0"/>
              </a:rPr>
              <a:t>. »</a:t>
            </a:r>
          </a:p>
          <a:p>
            <a:pPr algn="just"/>
            <a:endParaRPr lang="fr-FR" dirty="0"/>
          </a:p>
        </p:txBody>
      </p:sp>
      <p:sp>
        <p:nvSpPr>
          <p:cNvPr id="4" name="Espace réservé du numéro de diapositive 3">
            <a:extLst>
              <a:ext uri="{FF2B5EF4-FFF2-40B4-BE49-F238E27FC236}">
                <a16:creationId xmlns:a16="http://schemas.microsoft.com/office/drawing/2014/main" id="{2810E5B7-490E-82B0-5A9F-96FEAA43D429}"/>
              </a:ext>
            </a:extLst>
          </p:cNvPr>
          <p:cNvSpPr>
            <a:spLocks noGrp="1"/>
          </p:cNvSpPr>
          <p:nvPr>
            <p:ph type="sldNum" sz="quarter" idx="5"/>
          </p:nvPr>
        </p:nvSpPr>
        <p:spPr/>
        <p:txBody>
          <a:bodyPr/>
          <a:lstStyle/>
          <a:p>
            <a:fld id="{CCCA88E0-613B-8D4C-B0F0-6319101FEB23}" type="slidenum">
              <a:rPr lang="fr-FR" smtClean="0"/>
              <a:t>4</a:t>
            </a:fld>
            <a:endParaRPr lang="fr-FR"/>
          </a:p>
        </p:txBody>
      </p:sp>
    </p:spTree>
    <p:extLst>
      <p:ext uri="{BB962C8B-B14F-4D97-AF65-F5344CB8AC3E}">
        <p14:creationId xmlns:p14="http://schemas.microsoft.com/office/powerpoint/2010/main" val="13262069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Lire</a:t>
            </a:r>
            <a:r>
              <a:rPr lang="fr-FR" dirty="0"/>
              <a:t> la consigne d’écriture.</a:t>
            </a:r>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5</a:t>
            </a:fld>
            <a:endParaRPr lang="fr-FR"/>
          </a:p>
        </p:txBody>
      </p:sp>
    </p:spTree>
    <p:extLst>
      <p:ext uri="{BB962C8B-B14F-4D97-AF65-F5344CB8AC3E}">
        <p14:creationId xmlns:p14="http://schemas.microsoft.com/office/powerpoint/2010/main" val="17608763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CC4C1C-0364-F488-3B1E-71931DA3B0E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D86FE5E-8790-C5AA-0C52-CE47582D8A3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76D6DF8-52DE-64E1-A860-6356A2E4CDAC}"/>
              </a:ext>
            </a:extLst>
          </p:cNvPr>
          <p:cNvSpPr>
            <a:spLocks noGrp="1"/>
          </p:cNvSpPr>
          <p:nvPr>
            <p:ph type="body" idx="1"/>
          </p:nvPr>
        </p:nvSpPr>
        <p:spPr/>
        <p:txBody>
          <a:bodyPr/>
          <a:lstStyle/>
          <a:p>
            <a:r>
              <a:rPr lang="fr-FR" sz="1200" b="1" dirty="0">
                <a:solidFill>
                  <a:schemeClr val="tx1"/>
                </a:solidFill>
                <a:latin typeface="+mn-lt"/>
              </a:rPr>
              <a:t>PHASE 2 : </a:t>
            </a:r>
            <a:r>
              <a:rPr lang="fr-FR" sz="1200" b="1" i="1" dirty="0">
                <a:solidFill>
                  <a:schemeClr val="tx1"/>
                </a:solidFill>
                <a:latin typeface="+mn-lt"/>
              </a:rPr>
              <a:t>Préparation de l’écriture</a:t>
            </a:r>
            <a:endParaRPr lang="fr-FR" sz="1200" i="1" dirty="0">
              <a:solidFill>
                <a:schemeClr val="tx1"/>
              </a:solidFill>
              <a:latin typeface="+mn-lt"/>
            </a:endParaRPr>
          </a:p>
          <a:p>
            <a:endParaRPr lang="fr-FR" sz="1200" dirty="0">
              <a:solidFill>
                <a:schemeClr val="tx1"/>
              </a:solidFill>
              <a:latin typeface="+mn-lt"/>
            </a:endParaRPr>
          </a:p>
          <a:p>
            <a:r>
              <a:rPr lang="fr-FR" sz="1200" b="1" dirty="0">
                <a:solidFill>
                  <a:schemeClr val="tx1"/>
                </a:solidFill>
                <a:latin typeface="+mn-lt"/>
              </a:rPr>
              <a:t>Demander</a:t>
            </a:r>
            <a:r>
              <a:rPr lang="fr-FR" sz="1200" dirty="0">
                <a:solidFill>
                  <a:schemeClr val="tx1"/>
                </a:solidFill>
                <a:latin typeface="+mn-lt"/>
              </a:rPr>
              <a:t> : « À quoi va-t-il falloir faire attention pour écrire un texte sans –s ? »</a:t>
            </a:r>
          </a:p>
          <a:p>
            <a:r>
              <a:rPr lang="fr-FR" sz="1200" u="sng" dirty="0">
                <a:solidFill>
                  <a:schemeClr val="tx1"/>
                </a:solidFill>
                <a:effectLst/>
                <a:latin typeface="+mn-lt"/>
                <a:ea typeface="Times New Roman" panose="02020603050405020304" pitchFamily="18" charset="0"/>
              </a:rPr>
              <a:t>Réponses possibles </a:t>
            </a:r>
            <a:r>
              <a:rPr lang="fr-FR" sz="1200" dirty="0">
                <a:solidFill>
                  <a:schemeClr val="tx1"/>
                </a:solidFill>
                <a:effectLst/>
                <a:latin typeface="+mn-lt"/>
                <a:ea typeface="Times New Roman" panose="02020603050405020304" pitchFamily="18" charset="0"/>
              </a:rPr>
              <a:t>: </a:t>
            </a:r>
          </a:p>
          <a:p>
            <a:r>
              <a:rPr lang="fr-FR" sz="1200" dirty="0">
                <a:solidFill>
                  <a:schemeClr val="tx1"/>
                </a:solidFill>
                <a:effectLst/>
                <a:latin typeface="+mn-lt"/>
                <a:ea typeface="Times New Roman" panose="02020603050405020304" pitchFamily="18" charset="0"/>
              </a:rPr>
              <a:t>- Il va falloir prendre garde aux mots qui contiennent les sons [s] ou [z], vérifier s’ils prennent -</a:t>
            </a:r>
            <a:r>
              <a:rPr lang="fr-FR" sz="1200" i="1" dirty="0">
                <a:solidFill>
                  <a:schemeClr val="tx1"/>
                </a:solidFill>
                <a:effectLst/>
                <a:latin typeface="+mn-lt"/>
                <a:ea typeface="Times New Roman" panose="02020603050405020304" pitchFamily="18" charset="0"/>
              </a:rPr>
              <a:t>s</a:t>
            </a:r>
            <a:r>
              <a:rPr lang="fr-FR" sz="1200" dirty="0">
                <a:solidFill>
                  <a:schemeClr val="tx1"/>
                </a:solidFill>
                <a:effectLst/>
                <a:latin typeface="+mn-lt"/>
                <a:ea typeface="Times New Roman" panose="02020603050405020304" pitchFamily="18" charset="0"/>
              </a:rPr>
              <a:t>- ou -</a:t>
            </a:r>
            <a:r>
              <a:rPr lang="fr-FR" sz="1200" i="1" dirty="0">
                <a:solidFill>
                  <a:schemeClr val="tx1"/>
                </a:solidFill>
                <a:effectLst/>
                <a:latin typeface="+mn-lt"/>
                <a:ea typeface="Times New Roman" panose="02020603050405020304" pitchFamily="18" charset="0"/>
              </a:rPr>
              <a:t>ss</a:t>
            </a:r>
            <a:r>
              <a:rPr lang="fr-FR" sz="1200" dirty="0">
                <a:solidFill>
                  <a:schemeClr val="tx1"/>
                </a:solidFill>
                <a:effectLst/>
                <a:latin typeface="+mn-lt"/>
                <a:ea typeface="Times New Roman" panose="02020603050405020304" pitchFamily="18" charset="0"/>
              </a:rPr>
              <a:t>- ou </a:t>
            </a:r>
            <a:r>
              <a:rPr lang="fr-FR" sz="1200" i="1" dirty="0">
                <a:solidFill>
                  <a:schemeClr val="tx1"/>
                </a:solidFill>
                <a:effectLst/>
                <a:latin typeface="+mn-lt"/>
                <a:ea typeface="Times New Roman" panose="02020603050405020304" pitchFamily="18" charset="0"/>
              </a:rPr>
              <a:t>c</a:t>
            </a:r>
            <a:r>
              <a:rPr lang="fr-FR" sz="1200" dirty="0">
                <a:solidFill>
                  <a:schemeClr val="tx1"/>
                </a:solidFill>
                <a:effectLst/>
                <a:latin typeface="+mn-lt"/>
                <a:ea typeface="Times New Roman" panose="02020603050405020304" pitchFamily="18" charset="0"/>
              </a:rPr>
              <a:t>, </a:t>
            </a:r>
            <a:r>
              <a:rPr lang="fr-FR" sz="1200" i="1" dirty="0" err="1">
                <a:solidFill>
                  <a:schemeClr val="tx1"/>
                </a:solidFill>
                <a:effectLst/>
                <a:latin typeface="+mn-lt"/>
                <a:ea typeface="Times New Roman" panose="02020603050405020304" pitchFamily="18" charset="0"/>
              </a:rPr>
              <a:t>ç</a:t>
            </a:r>
            <a:r>
              <a:rPr lang="fr-FR" sz="1200" dirty="0">
                <a:solidFill>
                  <a:schemeClr val="tx1"/>
                </a:solidFill>
                <a:effectLst/>
                <a:latin typeface="+mn-lt"/>
                <a:ea typeface="Times New Roman" panose="02020603050405020304" pitchFamily="18" charset="0"/>
              </a:rPr>
              <a:t>, </a:t>
            </a:r>
            <a:r>
              <a:rPr lang="fr-FR" sz="1200" i="1" dirty="0">
                <a:solidFill>
                  <a:schemeClr val="tx1"/>
                </a:solidFill>
                <a:effectLst/>
                <a:latin typeface="+mn-lt"/>
                <a:ea typeface="Times New Roman" panose="02020603050405020304" pitchFamily="18" charset="0"/>
              </a:rPr>
              <a:t>z</a:t>
            </a:r>
            <a:r>
              <a:rPr lang="fr-FR" sz="1200" dirty="0">
                <a:solidFill>
                  <a:schemeClr val="tx1"/>
                </a:solidFill>
                <a:effectLst/>
                <a:latin typeface="+mn-lt"/>
                <a:ea typeface="Times New Roman" panose="02020603050405020304" pitchFamily="18" charset="0"/>
              </a:rPr>
              <a:t>.</a:t>
            </a:r>
          </a:p>
          <a:p>
            <a:r>
              <a:rPr lang="fr-FR" sz="1200" dirty="0">
                <a:solidFill>
                  <a:schemeClr val="tx1"/>
                </a:solidFill>
                <a:effectLst/>
                <a:latin typeface="+mn-lt"/>
                <a:ea typeface="Times New Roman" panose="02020603050405020304" pitchFamily="18" charset="0"/>
              </a:rPr>
              <a:t>- Il va falloir ne rien mettre au pluriel (déterminant, adjectif, nom)… sauf des pluriels en -</a:t>
            </a:r>
            <a:r>
              <a:rPr lang="fr-FR" sz="1200" i="1" dirty="0">
                <a:solidFill>
                  <a:schemeClr val="tx1"/>
                </a:solidFill>
                <a:effectLst/>
                <a:latin typeface="+mn-lt"/>
                <a:ea typeface="Times New Roman" panose="02020603050405020304" pitchFamily="18" charset="0"/>
              </a:rPr>
              <a:t>x</a:t>
            </a:r>
            <a:r>
              <a:rPr lang="fr-FR" sz="1200" dirty="0">
                <a:solidFill>
                  <a:schemeClr val="tx1"/>
                </a:solidFill>
                <a:effectLst/>
                <a:latin typeface="+mn-lt"/>
                <a:ea typeface="Times New Roman" panose="02020603050405020304" pitchFamily="18" charset="0"/>
              </a:rPr>
              <a:t>.</a:t>
            </a:r>
          </a:p>
          <a:p>
            <a:r>
              <a:rPr lang="fr-FR" sz="1200" dirty="0">
                <a:solidFill>
                  <a:schemeClr val="tx1"/>
                </a:solidFill>
                <a:effectLst/>
                <a:latin typeface="+mn-lt"/>
                <a:ea typeface="Times New Roman" panose="02020603050405020304" pitchFamily="18" charset="0"/>
              </a:rPr>
              <a:t>- Il va falloir ne pas mettre de verbes conjugués aux personnes 2 et 4 : marques de personne -</a:t>
            </a:r>
            <a:r>
              <a:rPr lang="fr-FR" sz="1200" i="1" dirty="0">
                <a:solidFill>
                  <a:schemeClr val="tx1"/>
                </a:solidFill>
                <a:effectLst/>
                <a:latin typeface="+mn-lt"/>
                <a:ea typeface="Times New Roman" panose="02020603050405020304" pitchFamily="18" charset="0"/>
              </a:rPr>
              <a:t>s </a:t>
            </a:r>
            <a:r>
              <a:rPr lang="fr-FR" sz="1200" dirty="0">
                <a:solidFill>
                  <a:schemeClr val="tx1"/>
                </a:solidFill>
                <a:effectLst/>
                <a:latin typeface="+mn-lt"/>
                <a:ea typeface="Times New Roman" panose="02020603050405020304" pitchFamily="18" charset="0"/>
              </a:rPr>
              <a:t>et -</a:t>
            </a:r>
            <a:r>
              <a:rPr lang="fr-FR" sz="1200" i="1" dirty="0">
                <a:solidFill>
                  <a:schemeClr val="tx1"/>
                </a:solidFill>
                <a:effectLst/>
                <a:latin typeface="+mn-lt"/>
                <a:ea typeface="Times New Roman" panose="02020603050405020304" pitchFamily="18" charset="0"/>
              </a:rPr>
              <a:t>ons</a:t>
            </a:r>
            <a:r>
              <a:rPr lang="fr-FR" sz="1200" dirty="0">
                <a:solidFill>
                  <a:schemeClr val="tx1"/>
                </a:solidFill>
                <a:effectLst/>
                <a:latin typeface="+mn-lt"/>
                <a:ea typeface="Times New Roman" panose="02020603050405020304" pitchFamily="18" charset="0"/>
              </a:rPr>
              <a:t> (le texte modèle est à la personne 3 : </a:t>
            </a:r>
            <a:r>
              <a:rPr lang="fr-FR" sz="1200" i="1" dirty="0">
                <a:solidFill>
                  <a:schemeClr val="tx1"/>
                </a:solidFill>
                <a:effectLst/>
                <a:latin typeface="+mn-lt"/>
                <a:ea typeface="Times New Roman" panose="02020603050405020304" pitchFamily="18" charset="0"/>
              </a:rPr>
              <a:t>Léa, Panpan, il, elle, une amie</a:t>
            </a:r>
            <a:r>
              <a:rPr lang="fr-FR" sz="1200" dirty="0">
                <a:solidFill>
                  <a:schemeClr val="tx1"/>
                </a:solidFill>
                <a:effectLst/>
                <a:latin typeface="+mn-lt"/>
                <a:ea typeface="Times New Roman" panose="02020603050405020304" pitchFamily="18" charset="0"/>
              </a:rPr>
              <a:t>)</a:t>
            </a:r>
          </a:p>
          <a:p>
            <a:r>
              <a:rPr lang="fr-FR" sz="1200" dirty="0">
                <a:solidFill>
                  <a:schemeClr val="tx1"/>
                </a:solidFill>
                <a:effectLst/>
                <a:latin typeface="+mn-lt"/>
                <a:ea typeface="Times New Roman" panose="02020603050405020304" pitchFamily="18" charset="0"/>
              </a:rPr>
              <a:t>- Il va falloir, à la personne 1, ne pas mettre de verbes conjugués avec la série </a:t>
            </a:r>
            <a:r>
              <a:rPr lang="fr-FR" sz="1200" i="1" dirty="0">
                <a:solidFill>
                  <a:schemeClr val="tx1"/>
                </a:solidFill>
                <a:effectLst/>
                <a:latin typeface="+mn-lt"/>
                <a:ea typeface="Times New Roman" panose="02020603050405020304" pitchFamily="18" charset="0"/>
              </a:rPr>
              <a:t>-s, -s, -t</a:t>
            </a:r>
            <a:r>
              <a:rPr lang="fr-FR" sz="1200" dirty="0">
                <a:solidFill>
                  <a:schemeClr val="tx1"/>
                </a:solidFill>
                <a:effectLst/>
                <a:latin typeface="+mn-lt"/>
                <a:ea typeface="Times New Roman" panose="02020603050405020304" pitchFamily="18" charset="0"/>
              </a:rPr>
              <a:t>.</a:t>
            </a:r>
          </a:p>
          <a:p>
            <a:endParaRPr lang="fr-FR" dirty="0"/>
          </a:p>
        </p:txBody>
      </p:sp>
      <p:sp>
        <p:nvSpPr>
          <p:cNvPr id="4" name="Espace réservé du numéro de diapositive 3">
            <a:extLst>
              <a:ext uri="{FF2B5EF4-FFF2-40B4-BE49-F238E27FC236}">
                <a16:creationId xmlns:a16="http://schemas.microsoft.com/office/drawing/2014/main" id="{90E09820-CD32-2DC9-5BF6-595698CE1F53}"/>
              </a:ext>
            </a:extLst>
          </p:cNvPr>
          <p:cNvSpPr>
            <a:spLocks noGrp="1"/>
          </p:cNvSpPr>
          <p:nvPr>
            <p:ph type="sldNum" sz="quarter" idx="5"/>
          </p:nvPr>
        </p:nvSpPr>
        <p:spPr/>
        <p:txBody>
          <a:bodyPr/>
          <a:lstStyle/>
          <a:p>
            <a:fld id="{CCCA88E0-613B-8D4C-B0F0-6319101FEB23}" type="slidenum">
              <a:rPr lang="fr-FR" smtClean="0"/>
              <a:t>6</a:t>
            </a:fld>
            <a:endParaRPr lang="fr-FR"/>
          </a:p>
        </p:txBody>
      </p:sp>
    </p:spTree>
    <p:extLst>
      <p:ext uri="{BB962C8B-B14F-4D97-AF65-F5344CB8AC3E}">
        <p14:creationId xmlns:p14="http://schemas.microsoft.com/office/powerpoint/2010/main" val="23051736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rPr>
              <a:t>Lire</a:t>
            </a:r>
            <a:r>
              <a:rPr lang="fr-FR" sz="1200" dirty="0">
                <a:solidFill>
                  <a:schemeClr val="tx1"/>
                </a:solidFill>
                <a:effectLst/>
                <a:latin typeface="+mn-lt"/>
                <a:ea typeface="Times New Roman" panose="02020603050405020304" pitchFamily="18" charset="0"/>
              </a:rPr>
              <a:t> les contraintes d’écriture.</a:t>
            </a:r>
            <a:endParaRPr lang="fr-FR" sz="1200" dirty="0">
              <a:solidFill>
                <a:schemeClr val="tx1"/>
              </a:solidFill>
              <a:latin typeface="+mn-lt"/>
            </a:endParaRPr>
          </a:p>
          <a:p>
            <a:endParaRPr lang="fr-FR" sz="1200" dirty="0">
              <a:solidFill>
                <a:schemeClr val="tx1"/>
              </a:solidFill>
              <a:latin typeface="+mn-lt"/>
            </a:endParaRPr>
          </a:p>
          <a:p>
            <a:r>
              <a:rPr lang="fr-FR" sz="1200" b="1" dirty="0">
                <a:solidFill>
                  <a:schemeClr val="tx1"/>
                </a:solidFill>
                <a:effectLst/>
                <a:latin typeface="+mn-lt"/>
                <a:ea typeface="Times New Roman" panose="02020603050405020304" pitchFamily="18" charset="0"/>
              </a:rPr>
              <a:t>Chercher avec les élèves </a:t>
            </a:r>
            <a:r>
              <a:rPr lang="fr-FR" sz="1200" dirty="0">
                <a:solidFill>
                  <a:schemeClr val="tx1"/>
                </a:solidFill>
                <a:effectLst/>
                <a:latin typeface="+mn-lt"/>
                <a:ea typeface="Times New Roman" panose="02020603050405020304" pitchFamily="18" charset="0"/>
              </a:rPr>
              <a:t>des idées (Qu’est-ce qu’on pourrait raconter ?, à quelle personne ? quels verbes ? à quel temps ?) et du lexique à utiliser (lexique de mots sans -s).</a:t>
            </a:r>
          </a:p>
          <a:p>
            <a:pPr marL="0" lvl="0" indent="0">
              <a:lnSpc>
                <a:spcPct val="107000"/>
              </a:lnSpc>
              <a:buClr>
                <a:srgbClr val="2EAC68"/>
              </a:buClr>
              <a:buFont typeface="Wingdings 3" panose="05040102010807070707" pitchFamily="18" charset="2"/>
              <a:buNone/>
            </a:pPr>
            <a:endParaRPr lang="fr-FR" sz="1200" dirty="0">
              <a:solidFill>
                <a:schemeClr val="tx1"/>
              </a:solidFill>
              <a:effectLst/>
              <a:latin typeface="+mn-lt"/>
              <a:ea typeface="Calibri" panose="020F0502020204030204" pitchFamily="34" charset="0"/>
              <a:cs typeface="Arial" panose="020B0604020202020204" pitchFamily="34" charset="0"/>
            </a:endParaRPr>
          </a:p>
          <a:p>
            <a:r>
              <a:rPr lang="fr-FR" sz="1200" b="1" dirty="0">
                <a:solidFill>
                  <a:schemeClr val="tx1"/>
                </a:solidFill>
                <a:effectLst/>
                <a:latin typeface="+mn-lt"/>
                <a:ea typeface="Times New Roman" panose="02020603050405020304" pitchFamily="18" charset="0"/>
              </a:rPr>
              <a:t>Différenciation :</a:t>
            </a:r>
            <a:r>
              <a:rPr lang="fr-FR" sz="1200" b="0" dirty="0">
                <a:solidFill>
                  <a:schemeClr val="tx1"/>
                </a:solidFill>
                <a:effectLst/>
                <a:latin typeface="+mn-lt"/>
                <a:ea typeface="Times New Roman" panose="02020603050405020304" pitchFamily="18" charset="0"/>
              </a:rPr>
              <a:t> pour </a:t>
            </a:r>
            <a:r>
              <a:rPr lang="fr-FR" sz="1200" dirty="0">
                <a:solidFill>
                  <a:schemeClr val="tx1"/>
                </a:solidFill>
                <a:effectLst/>
                <a:latin typeface="+mn-lt"/>
                <a:ea typeface="Times New Roman" panose="02020603050405020304" pitchFamily="18" charset="0"/>
              </a:rPr>
              <a:t>les élèves en difficulté, les regrouper et écrire sur leur feuille les mots qui leur manqueraient (dans la marge ou là où le mot doit s’insérer). Il est aussi possible de leur distribuer l’aide proposée </a:t>
            </a:r>
            <a:r>
              <a:rPr lang="fr-FR" sz="1200" i="1" dirty="0">
                <a:solidFill>
                  <a:schemeClr val="tx1"/>
                </a:solidFill>
                <a:effectLst/>
                <a:latin typeface="+mn-lt"/>
                <a:ea typeface="Times New Roman" panose="02020603050405020304" pitchFamily="18" charset="0"/>
              </a:rPr>
              <a:t>(</a:t>
            </a:r>
            <a:r>
              <a:rPr lang="fr-FR" sz="1200" i="0" dirty="0">
                <a:solidFill>
                  <a:schemeClr val="tx1"/>
                </a:solidFill>
                <a:effectLst/>
                <a:latin typeface="+mn-lt"/>
                <a:ea typeface="Times New Roman" panose="02020603050405020304" pitchFamily="18" charset="0"/>
              </a:rPr>
              <a:t>cf. </a:t>
            </a:r>
            <a:r>
              <a:rPr lang="fr-FR" sz="1200" i="1" u="none" dirty="0">
                <a:solidFill>
                  <a:schemeClr val="tx1"/>
                </a:solidFill>
                <a:effectLst/>
                <a:highlight>
                  <a:srgbClr val="FFFF00"/>
                </a:highlight>
                <a:latin typeface="+mn-lt"/>
                <a:ea typeface="Times New Roman" panose="02020603050405020304" pitchFamily="18" charset="0"/>
              </a:rPr>
              <a:t>Fiche photocopiable</a:t>
            </a:r>
            <a:r>
              <a:rPr lang="fr-FR" sz="1200" i="1" dirty="0">
                <a:solidFill>
                  <a:schemeClr val="tx1"/>
                </a:solidFill>
                <a:effectLst/>
                <a:latin typeface="+mn-lt"/>
                <a:ea typeface="Times New Roman" panose="02020603050405020304" pitchFamily="18" charset="0"/>
              </a:rPr>
              <a:t>)</a:t>
            </a:r>
            <a:r>
              <a:rPr lang="fr-FR" sz="1200" dirty="0">
                <a:solidFill>
                  <a:schemeClr val="tx1"/>
                </a:solidFill>
                <a:effectLst/>
                <a:latin typeface="+mn-lt"/>
                <a:ea typeface="Times New Roman" panose="02020603050405020304" pitchFamily="18" charset="0"/>
              </a:rPr>
              <a:t>.</a:t>
            </a: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7</a:t>
            </a:fld>
            <a:endParaRPr lang="fr-FR"/>
          </a:p>
        </p:txBody>
      </p:sp>
    </p:spTree>
    <p:extLst>
      <p:ext uri="{BB962C8B-B14F-4D97-AF65-F5344CB8AC3E}">
        <p14:creationId xmlns:p14="http://schemas.microsoft.com/office/powerpoint/2010/main" val="20917588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highlight>
                  <a:srgbClr val="D3D3D3"/>
                </a:highlight>
                <a:latin typeface="+mn-lt"/>
                <a:ea typeface="Times New Roman" panose="02020603050405020304" pitchFamily="18" charset="0"/>
              </a:rPr>
              <a:t>PHASE 3 :</a:t>
            </a:r>
            <a:r>
              <a:rPr lang="fr-FR" sz="1200" b="1" dirty="0">
                <a:solidFill>
                  <a:schemeClr val="tx1"/>
                </a:solidFill>
                <a:effectLst/>
                <a:latin typeface="+mn-lt"/>
                <a:ea typeface="Times New Roman" panose="02020603050405020304" pitchFamily="18" charset="0"/>
              </a:rPr>
              <a:t> </a:t>
            </a:r>
            <a:r>
              <a:rPr lang="fr-FR" sz="1200" b="1" i="1" dirty="0">
                <a:solidFill>
                  <a:schemeClr val="tx1"/>
                </a:solidFill>
                <a:effectLst/>
                <a:latin typeface="+mn-lt"/>
                <a:ea typeface="Times New Roman" panose="02020603050405020304" pitchFamily="18" charset="0"/>
              </a:rPr>
              <a:t>Écrire le texte</a:t>
            </a:r>
          </a:p>
          <a:p>
            <a:endParaRPr lang="fr-FR" dirty="0">
              <a:solidFill>
                <a:schemeClr val="tx1"/>
              </a:solidFill>
              <a:latin typeface="+mn-lt"/>
            </a:endParaRPr>
          </a:p>
          <a:p>
            <a:pPr marL="0" lvl="0" indent="0">
              <a:lnSpc>
                <a:spcPct val="107000"/>
              </a:lnSpc>
              <a:spcAft>
                <a:spcPts val="800"/>
              </a:spcAft>
              <a:buClr>
                <a:srgbClr val="2EAC68"/>
              </a:buClr>
              <a:buFont typeface="Wingdings 3" panose="05040102010807070707" pitchFamily="18" charset="2"/>
              <a:buNone/>
            </a:pPr>
            <a:r>
              <a:rPr lang="fr-FR" sz="1200" i="1" dirty="0">
                <a:solidFill>
                  <a:schemeClr val="tx1"/>
                </a:solidFill>
                <a:effectLst/>
                <a:latin typeface="+mn-lt"/>
                <a:ea typeface="Calibri" panose="020F0502020204030204" pitchFamily="34" charset="0"/>
                <a:cs typeface="Arial" panose="020B0604020202020204" pitchFamily="34" charset="0"/>
              </a:rPr>
              <a:t>Les élèves peuvent soit dicter leur texte à l’adulte, soit l’écrire seul, soit par deux.</a:t>
            </a:r>
          </a:p>
          <a:p>
            <a:pPr marL="0" lvl="0" indent="0">
              <a:lnSpc>
                <a:spcPct val="107000"/>
              </a:lnSpc>
              <a:spcAft>
                <a:spcPts val="800"/>
              </a:spcAft>
              <a:buClr>
                <a:srgbClr val="2EAC68"/>
              </a:buClr>
              <a:buFont typeface="Wingdings 3" panose="05040102010807070707" pitchFamily="18" charset="2"/>
              <a:buNone/>
            </a:pPr>
            <a:endParaRPr lang="fr-FR" sz="1200" i="1" dirty="0">
              <a:solidFill>
                <a:schemeClr val="tx1"/>
              </a:solidFill>
              <a:effectLst/>
              <a:latin typeface="+mn-lt"/>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800"/>
              </a:spcAft>
              <a:buClr>
                <a:srgbClr val="2EAC68"/>
              </a:buClr>
              <a:buSzTx/>
              <a:buFont typeface="Wingdings 3" panose="05040102010807070707" pitchFamily="18" charset="2"/>
              <a:buNone/>
              <a:tabLst/>
              <a:defRPr/>
            </a:pPr>
            <a:r>
              <a:rPr lang="fr-FR" sz="1200" b="1" dirty="0">
                <a:solidFill>
                  <a:schemeClr val="tx1"/>
                </a:solidFill>
                <a:effectLst/>
                <a:latin typeface="+mn-lt"/>
                <a:ea typeface="Calibri" panose="020F0502020204030204" pitchFamily="34" charset="0"/>
                <a:cs typeface="Arial" panose="020B0604020202020204" pitchFamily="34" charset="0"/>
              </a:rPr>
              <a:t>À la fin de cette 1</a:t>
            </a:r>
            <a:r>
              <a:rPr lang="fr-FR" sz="1200" b="1" baseline="30000" dirty="0">
                <a:solidFill>
                  <a:schemeClr val="tx1"/>
                </a:solidFill>
                <a:effectLst/>
                <a:latin typeface="+mn-lt"/>
                <a:ea typeface="Calibri" panose="020F0502020204030204" pitchFamily="34" charset="0"/>
                <a:cs typeface="Arial" panose="020B0604020202020204" pitchFamily="34" charset="0"/>
              </a:rPr>
              <a:t>re</a:t>
            </a:r>
            <a:r>
              <a:rPr lang="fr-FR" sz="1200" b="1" dirty="0">
                <a:solidFill>
                  <a:schemeClr val="tx1"/>
                </a:solidFill>
                <a:effectLst/>
                <a:latin typeface="+mn-lt"/>
                <a:ea typeface="Calibri" panose="020F0502020204030204" pitchFamily="34" charset="0"/>
                <a:cs typeface="Arial" panose="020B0604020202020204" pitchFamily="34" charset="0"/>
              </a:rPr>
              <a:t> séance, </a:t>
            </a:r>
            <a:r>
              <a:rPr lang="fr-FR" sz="1200" b="0" dirty="0">
                <a:solidFill>
                  <a:schemeClr val="tx1"/>
                </a:solidFill>
                <a:effectLst/>
                <a:latin typeface="+mn-lt"/>
                <a:ea typeface="Calibri" panose="020F0502020204030204" pitchFamily="34" charset="0"/>
                <a:cs typeface="Arial" panose="020B0604020202020204" pitchFamily="34" charset="0"/>
              </a:rPr>
              <a:t>ramasser les production</a:t>
            </a:r>
            <a:r>
              <a:rPr lang="fr-FR" sz="1200" dirty="0">
                <a:solidFill>
                  <a:schemeClr val="tx1"/>
                </a:solidFill>
                <a:effectLst/>
                <a:latin typeface="+mn-lt"/>
                <a:ea typeface="Calibri" panose="020F0502020204030204" pitchFamily="34" charset="0"/>
                <a:cs typeface="Arial" panose="020B0604020202020204" pitchFamily="34" charset="0"/>
              </a:rPr>
              <a:t>s pour prendre connaissance des compétences et des maladresses. Entourer les mots qui présentent des erreurs correspondant à l’objectif, corriger les autres.</a:t>
            </a: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8</a:t>
            </a:fld>
            <a:endParaRPr lang="fr-FR"/>
          </a:p>
        </p:txBody>
      </p:sp>
    </p:spTree>
    <p:extLst>
      <p:ext uri="{BB962C8B-B14F-4D97-AF65-F5344CB8AC3E}">
        <p14:creationId xmlns:p14="http://schemas.microsoft.com/office/powerpoint/2010/main" val="6070163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u="sng" dirty="0">
                <a:solidFill>
                  <a:schemeClr val="tx1"/>
                </a:solidFill>
                <a:effectLst/>
                <a:latin typeface="+mn-lt"/>
                <a:ea typeface="Times New Roman" panose="02020603050405020304" pitchFamily="18" charset="0"/>
              </a:rPr>
              <a:t>SÉANCE 2</a:t>
            </a:r>
            <a:r>
              <a:rPr lang="fr-FR" sz="1200" b="1" u="none" dirty="0">
                <a:solidFill>
                  <a:schemeClr val="tx1"/>
                </a:solidFill>
                <a:effectLst/>
                <a:latin typeface="+mn-lt"/>
                <a:ea typeface="Times New Roman" panose="02020603050405020304" pitchFamily="18" charset="0"/>
              </a:rPr>
              <a:t> : RÉVISION DE TEXTE</a:t>
            </a:r>
            <a:endParaRPr lang="fr-FR" sz="1200" b="1" u="none" dirty="0">
              <a:solidFill>
                <a:schemeClr val="tx1"/>
              </a:solidFill>
              <a:effectLst/>
              <a:highlight>
                <a:srgbClr val="D3D3D3"/>
              </a:highlight>
              <a:latin typeface="+mn-l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dirty="0">
              <a:solidFill>
                <a:schemeClr val="tx1"/>
              </a:solidFill>
              <a:effectLst/>
              <a:highlight>
                <a:srgbClr val="D3D3D3"/>
              </a:highlight>
              <a:latin typeface="+mn-l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highlight>
                  <a:srgbClr val="D3D3D3"/>
                </a:highlight>
                <a:latin typeface="+mn-lt"/>
                <a:ea typeface="Times New Roman" panose="02020603050405020304" pitchFamily="18" charset="0"/>
              </a:rPr>
              <a:t>PHASE 1</a:t>
            </a:r>
            <a:r>
              <a:rPr lang="fr-FR" sz="1200" b="1" dirty="0">
                <a:solidFill>
                  <a:schemeClr val="tx1"/>
                </a:solidFill>
                <a:effectLst/>
                <a:latin typeface="+mn-lt"/>
                <a:ea typeface="Times New Roman" panose="02020603050405020304" pitchFamily="18" charset="0"/>
              </a:rPr>
              <a:t> : </a:t>
            </a:r>
            <a:r>
              <a:rPr lang="fr-FR" sz="1200" b="1" i="1" dirty="0">
                <a:solidFill>
                  <a:schemeClr val="tx1"/>
                </a:solidFill>
                <a:effectLst/>
                <a:latin typeface="+mn-lt"/>
                <a:ea typeface="Times New Roman" panose="02020603050405020304" pitchFamily="18" charset="0"/>
              </a:rPr>
              <a:t>Analyser le texte d’Aristobule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dirty="0">
              <a:solidFill>
                <a:schemeClr val="tx1"/>
              </a:solidFill>
              <a:effectLst/>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Arial" panose="020B0604020202020204" pitchFamily="34" charset="0"/>
              </a:rPr>
              <a:t>Rappeler </a:t>
            </a:r>
            <a:r>
              <a:rPr lang="fr-FR" sz="1200" dirty="0">
                <a:solidFill>
                  <a:schemeClr val="tx1"/>
                </a:solidFill>
                <a:effectLst/>
                <a:latin typeface="+mn-lt"/>
                <a:ea typeface="Calibri" panose="020F0502020204030204" pitchFamily="34" charset="0"/>
                <a:cs typeface="Arial" panose="020B0604020202020204" pitchFamily="34" charset="0"/>
              </a:rPr>
              <a:t>la consigne d’écriture.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u="none" dirty="0">
              <a:solidFill>
                <a:schemeClr val="tx1"/>
              </a:solidFill>
              <a:effectLst/>
              <a:latin typeface="Times New Roman" panose="02020603050405020304" pitchFamily="18"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ffectLst/>
              <a:latin typeface="+mn-lt"/>
              <a:ea typeface="Calibri" panose="020F0502020204030204" pitchFamily="34" charset="0"/>
              <a:cs typeface="Arial" panose="020B0604020202020204" pitchFamily="34" charset="0"/>
            </a:endParaRP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9</a:t>
            </a:fld>
            <a:endParaRPr lang="fr-FR"/>
          </a:p>
        </p:txBody>
      </p:sp>
    </p:spTree>
    <p:extLst>
      <p:ext uri="{BB962C8B-B14F-4D97-AF65-F5344CB8AC3E}">
        <p14:creationId xmlns:p14="http://schemas.microsoft.com/office/powerpoint/2010/main" val="2441079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63729D-088B-5264-C1E7-C10E28DDF57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D68CDCA-7C4D-4835-7E88-C04EAA4BC09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B006A42-04DB-3F89-BC9F-993B9FB8E14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rPr>
              <a:t>Lire</a:t>
            </a:r>
            <a:r>
              <a:rPr lang="fr-FR" sz="1200" dirty="0">
                <a:solidFill>
                  <a:schemeClr val="tx1"/>
                </a:solidFill>
                <a:effectLst/>
                <a:latin typeface="+mn-lt"/>
                <a:ea typeface="Times New Roman" panose="02020603050405020304" pitchFamily="18" charset="0"/>
              </a:rPr>
              <a:t> sans le montrer le texte d’Aristobule confronté à la même situation d’écriture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u="none" dirty="0">
              <a:solidFill>
                <a:schemeClr val="tx1"/>
              </a:solidFill>
              <a:effectLst/>
              <a:latin typeface="+mn-lt"/>
              <a:ea typeface="Calibri" panose="020F0502020204030204" pitchFamily="34" charset="0"/>
              <a:cs typeface="Arial" panose="020B0604020202020204" pitchFamily="34" charset="0"/>
            </a:endParaRPr>
          </a:p>
          <a:p>
            <a:r>
              <a:rPr lang="fr-FR" sz="1200" dirty="0">
                <a:solidFill>
                  <a:schemeClr val="tx1"/>
                </a:solidFill>
                <a:effectLst/>
                <a:latin typeface="+mn-lt"/>
                <a:ea typeface="Times New Roman" panose="02020603050405020304" pitchFamily="18" charset="0"/>
              </a:rPr>
              <a:t>Ce matin, je </a:t>
            </a:r>
            <a:r>
              <a:rPr lang="fr-FR" sz="1200" dirty="0" err="1">
                <a:solidFill>
                  <a:schemeClr val="tx1"/>
                </a:solidFill>
                <a:effectLst/>
                <a:latin typeface="+mn-lt"/>
                <a:ea typeface="Times New Roman" panose="02020603050405020304" pitchFamily="18" charset="0"/>
              </a:rPr>
              <a:t>sor</a:t>
            </a:r>
            <a:r>
              <a:rPr lang="fr-FR" sz="1200" dirty="0">
                <a:solidFill>
                  <a:schemeClr val="tx1"/>
                </a:solidFill>
                <a:effectLst/>
                <a:latin typeface="+mn-lt"/>
                <a:ea typeface="Times New Roman" panose="02020603050405020304" pitchFamily="18" charset="0"/>
              </a:rPr>
              <a:t> de la maison avec mon frère. Il fait beau et le ciel est plein de nuage blanc comme du coton.</a:t>
            </a:r>
            <a:br>
              <a:rPr lang="fr-FR" sz="1200" dirty="0">
                <a:solidFill>
                  <a:schemeClr val="tx1"/>
                </a:solidFill>
                <a:effectLst/>
                <a:latin typeface="+mn-lt"/>
                <a:ea typeface="Times New Roman" panose="02020603050405020304" pitchFamily="18" charset="0"/>
              </a:rPr>
            </a:br>
            <a:r>
              <a:rPr lang="fr-FR" sz="1200" dirty="0">
                <a:solidFill>
                  <a:schemeClr val="tx1"/>
                </a:solidFill>
                <a:effectLst/>
                <a:latin typeface="+mn-lt"/>
                <a:ea typeface="Times New Roman" panose="02020603050405020304" pitchFamily="18" charset="0"/>
              </a:rPr>
              <a:t>Je prends mon ballon et deux gâteaux pour le goûter.</a:t>
            </a:r>
          </a:p>
          <a:p>
            <a:r>
              <a:rPr lang="fr-FR" sz="1200" dirty="0">
                <a:solidFill>
                  <a:schemeClr val="tx1"/>
                </a:solidFill>
                <a:effectLst/>
                <a:latin typeface="+mn-lt"/>
                <a:ea typeface="Times New Roman" panose="02020603050405020304" pitchFamily="18" charset="0"/>
              </a:rPr>
              <a:t>Au parc, je cour </a:t>
            </a:r>
            <a:r>
              <a:rPr lang="fr-FR" sz="1200" dirty="0" err="1">
                <a:solidFill>
                  <a:schemeClr val="tx1"/>
                </a:solidFill>
                <a:effectLst/>
                <a:latin typeface="+mn-lt"/>
                <a:ea typeface="Times New Roman" panose="02020603050405020304" pitchFamily="18" charset="0"/>
              </a:rPr>
              <a:t>aprè</a:t>
            </a:r>
            <a:r>
              <a:rPr lang="fr-FR" sz="1200" dirty="0">
                <a:solidFill>
                  <a:schemeClr val="tx1"/>
                </a:solidFill>
                <a:effectLst/>
                <a:latin typeface="+mn-lt"/>
                <a:ea typeface="Times New Roman" panose="02020603050405020304" pitchFamily="18" charset="0"/>
              </a:rPr>
              <a:t> les oiseaux. Mon frère récolte des </a:t>
            </a:r>
            <a:r>
              <a:rPr lang="fr-FR" sz="1200" dirty="0" err="1">
                <a:solidFill>
                  <a:schemeClr val="tx1"/>
                </a:solidFill>
                <a:effectLst/>
                <a:latin typeface="+mn-lt"/>
                <a:ea typeface="Times New Roman" panose="02020603050405020304" pitchFamily="18" charset="0"/>
              </a:rPr>
              <a:t>caillous</a:t>
            </a:r>
            <a:r>
              <a:rPr lang="fr-FR" sz="1200" dirty="0">
                <a:solidFill>
                  <a:schemeClr val="tx1"/>
                </a:solidFill>
                <a:effectLst/>
                <a:latin typeface="+mn-lt"/>
                <a:ea typeface="Times New Roman" panose="02020603050405020304" pitchFamily="18" charset="0"/>
              </a:rPr>
              <a:t>.</a:t>
            </a:r>
            <a:br>
              <a:rPr lang="fr-FR" sz="1200" dirty="0">
                <a:solidFill>
                  <a:schemeClr val="tx1"/>
                </a:solidFill>
                <a:effectLst/>
                <a:latin typeface="+mn-lt"/>
                <a:ea typeface="Times New Roman" panose="02020603050405020304" pitchFamily="18" charset="0"/>
              </a:rPr>
            </a:br>
            <a:r>
              <a:rPr lang="fr-FR" sz="1200" dirty="0">
                <a:solidFill>
                  <a:schemeClr val="tx1"/>
                </a:solidFill>
                <a:effectLst/>
                <a:latin typeface="+mn-lt"/>
                <a:ea typeface="Times New Roman" panose="02020603050405020304" pitchFamily="18" charset="0"/>
              </a:rPr>
              <a:t>Il joue longtemps sur le toboggan et avec trois cerceaux.</a:t>
            </a:r>
          </a:p>
          <a:p>
            <a:r>
              <a:rPr lang="fr-FR" sz="1200" dirty="0">
                <a:solidFill>
                  <a:schemeClr val="tx1"/>
                </a:solidFill>
                <a:effectLst/>
                <a:latin typeface="+mn-lt"/>
                <a:ea typeface="Times New Roman" panose="02020603050405020304" pitchFamily="18" charset="0"/>
              </a:rPr>
              <a:t>En fin de matinée, je reprends mon ballon, je sors du parc et je cours avec mon frère pour rentrer.</a:t>
            </a:r>
            <a:r>
              <a:rPr lang="fr-FR" sz="1200" dirty="0">
                <a:solidFill>
                  <a:schemeClr val="tx1"/>
                </a:solidFill>
                <a:effectLst/>
                <a:latin typeface="+mn-lt"/>
              </a:rPr>
              <a:t> </a:t>
            </a:r>
          </a:p>
          <a:p>
            <a:endParaRPr lang="fr-FR" sz="1200" dirty="0">
              <a:solidFill>
                <a:schemeClr val="tx1"/>
              </a:solidFill>
              <a:effectLst/>
              <a:latin typeface="+mn-lt"/>
              <a:ea typeface="Calibri" panose="020F0502020204030204" pitchFamily="34" charset="0"/>
              <a:cs typeface="Arial" panose="020B0604020202020204" pitchFamily="34" charset="0"/>
            </a:endParaRPr>
          </a:p>
          <a:p>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 « Qu’est-ce que vous trouvez bien dans le texte du récit d’Aristobule ? »</a:t>
            </a:r>
          </a:p>
          <a:p>
            <a:r>
              <a:rPr lang="fr-FR" sz="1200" dirty="0">
                <a:solidFill>
                  <a:schemeClr val="tx1"/>
                </a:solidFill>
                <a:effectLst/>
                <a:latin typeface="+mn-lt"/>
                <a:ea typeface="Times New Roman" panose="02020603050405020304" pitchFamily="18" charset="0"/>
              </a:rPr>
              <a:t>Et recueillir les réponses et les préciser ou corriger si nécessaire.</a:t>
            </a:r>
          </a:p>
          <a:p>
            <a:r>
              <a:rPr lang="fr-FR" sz="1200" u="sng" dirty="0">
                <a:solidFill>
                  <a:schemeClr val="tx1"/>
                </a:solidFill>
                <a:effectLst/>
                <a:latin typeface="+mn-lt"/>
                <a:ea typeface="Times New Roman" panose="02020603050405020304" pitchFamily="18" charset="0"/>
              </a:rPr>
              <a:t>Réponses possibles </a:t>
            </a:r>
            <a:r>
              <a:rPr lang="fr-FR" sz="1200" dirty="0">
                <a:solidFill>
                  <a:schemeClr val="tx1"/>
                </a:solidFill>
                <a:effectLst/>
                <a:latin typeface="+mn-lt"/>
                <a:ea typeface="Times New Roman" panose="02020603050405020304" pitchFamily="18" charset="0"/>
              </a:rPr>
              <a:t>:</a:t>
            </a:r>
          </a:p>
          <a:p>
            <a:r>
              <a:rPr lang="fr-FR" sz="1200" dirty="0">
                <a:solidFill>
                  <a:schemeClr val="tx1"/>
                </a:solidFill>
                <a:effectLst/>
                <a:latin typeface="+mn-lt"/>
                <a:ea typeface="Times New Roman" panose="02020603050405020304" pitchFamily="18" charset="0"/>
              </a:rPr>
              <a:t>- Il a réussi à faire un texte long sans -</a:t>
            </a:r>
            <a:r>
              <a:rPr lang="fr-FR" sz="1200" i="1" dirty="0">
                <a:solidFill>
                  <a:schemeClr val="tx1"/>
                </a:solidFill>
                <a:effectLst/>
                <a:latin typeface="+mn-lt"/>
                <a:ea typeface="Times New Roman" panose="02020603050405020304" pitchFamily="18" charset="0"/>
              </a:rPr>
              <a:t>s</a:t>
            </a:r>
            <a:r>
              <a:rPr lang="fr-FR" sz="1200" dirty="0">
                <a:solidFill>
                  <a:schemeClr val="tx1"/>
                </a:solidFill>
                <a:effectLst/>
                <a:latin typeface="+mn-lt"/>
                <a:ea typeface="Times New Roman" panose="02020603050405020304" pitchFamily="18" charset="0"/>
              </a:rPr>
              <a:t> et c’est pas facile.</a:t>
            </a:r>
          </a:p>
          <a:p>
            <a:r>
              <a:rPr lang="fr-FR" sz="1200" dirty="0">
                <a:solidFill>
                  <a:schemeClr val="tx1"/>
                </a:solidFill>
                <a:effectLst/>
                <a:latin typeface="+mn-lt"/>
                <a:ea typeface="Times New Roman" panose="02020603050405020304" pitchFamily="18" charset="0"/>
              </a:rPr>
              <a:t>- Il a fait une comparaison intéressante : </a:t>
            </a:r>
            <a:r>
              <a:rPr lang="fr-FR" sz="1200" i="1" dirty="0">
                <a:solidFill>
                  <a:schemeClr val="tx1"/>
                </a:solidFill>
                <a:effectLst/>
                <a:latin typeface="+mn-lt"/>
                <a:ea typeface="Times New Roman" panose="02020603050405020304" pitchFamily="18" charset="0"/>
              </a:rPr>
              <a:t>plein de nuage blanc comme du coton</a:t>
            </a:r>
            <a:r>
              <a:rPr lang="fr-FR" sz="1200" dirty="0">
                <a:solidFill>
                  <a:schemeClr val="tx1"/>
                </a:solidFill>
                <a:effectLst/>
                <a:latin typeface="+mn-lt"/>
                <a:ea typeface="Times New Roman" panose="02020603050405020304" pitchFamily="18" charset="0"/>
              </a:rPr>
              <a:t>.</a:t>
            </a:r>
          </a:p>
          <a:p>
            <a:endParaRPr lang="fr-FR" sz="1800" dirty="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ffectLst/>
              <a:latin typeface="+mn-lt"/>
              <a:ea typeface="Calibri" panose="020F0502020204030204" pitchFamily="34" charset="0"/>
              <a:cs typeface="Arial" panose="020B0604020202020204" pitchFamily="34" charset="0"/>
            </a:endParaRPr>
          </a:p>
          <a:p>
            <a:endParaRPr lang="fr-FR" dirty="0"/>
          </a:p>
        </p:txBody>
      </p:sp>
      <p:sp>
        <p:nvSpPr>
          <p:cNvPr id="4" name="Espace réservé du numéro de diapositive 3">
            <a:extLst>
              <a:ext uri="{FF2B5EF4-FFF2-40B4-BE49-F238E27FC236}">
                <a16:creationId xmlns:a16="http://schemas.microsoft.com/office/drawing/2014/main" id="{72BE7C2A-33C2-5703-1478-EB3E566C3750}"/>
              </a:ext>
            </a:extLst>
          </p:cNvPr>
          <p:cNvSpPr>
            <a:spLocks noGrp="1"/>
          </p:cNvSpPr>
          <p:nvPr>
            <p:ph type="sldNum" sz="quarter" idx="5"/>
          </p:nvPr>
        </p:nvSpPr>
        <p:spPr/>
        <p:txBody>
          <a:bodyPr/>
          <a:lstStyle/>
          <a:p>
            <a:fld id="{CCCA88E0-613B-8D4C-B0F0-6319101FEB23}" type="slidenum">
              <a:rPr lang="fr-FR" smtClean="0"/>
              <a:t>10</a:t>
            </a:fld>
            <a:endParaRPr lang="fr-FR"/>
          </a:p>
        </p:txBody>
      </p:sp>
    </p:spTree>
    <p:extLst>
      <p:ext uri="{BB962C8B-B14F-4D97-AF65-F5344CB8AC3E}">
        <p14:creationId xmlns:p14="http://schemas.microsoft.com/office/powerpoint/2010/main" val="39348530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u="none" dirty="0">
                <a:solidFill>
                  <a:schemeClr val="tx1"/>
                </a:solidFill>
                <a:effectLst/>
                <a:latin typeface="+mn-lt"/>
                <a:ea typeface="Times New Roman" panose="02020603050405020304" pitchFamily="18" charset="0"/>
              </a:rPr>
              <a:t>Annoncer : </a:t>
            </a:r>
            <a:r>
              <a:rPr lang="fr-FR" sz="1200" b="0" u="none" dirty="0">
                <a:solidFill>
                  <a:schemeClr val="tx1"/>
                </a:solidFill>
                <a:effectLst/>
                <a:latin typeface="+mn-lt"/>
                <a:ea typeface="Times New Roman" panose="02020603050405020304" pitchFamily="18" charset="0"/>
              </a:rPr>
              <a:t>« Voici deux extraits de ce qu’a écrit Aristobule. » et </a:t>
            </a:r>
            <a:r>
              <a:rPr lang="fr-FR" sz="1200" b="1" u="none" dirty="0">
                <a:solidFill>
                  <a:schemeClr val="tx1"/>
                </a:solidFill>
                <a:effectLst/>
                <a:latin typeface="+mn-lt"/>
                <a:ea typeface="Times New Roman" panose="02020603050405020304" pitchFamily="18" charset="0"/>
              </a:rPr>
              <a:t>demander</a:t>
            </a:r>
            <a:r>
              <a:rPr lang="fr-FR" sz="1200" u="none" dirty="0">
                <a:solidFill>
                  <a:schemeClr val="tx1"/>
                </a:solidFill>
                <a:effectLst/>
                <a:latin typeface="+mn-lt"/>
                <a:ea typeface="Times New Roman" panose="02020603050405020304" pitchFamily="18" charset="0"/>
              </a:rPr>
              <a:t> : « Qu’est-ce qu’Aristobule a bien réussi ? »</a:t>
            </a:r>
          </a:p>
          <a:p>
            <a:r>
              <a:rPr lang="fr-FR" sz="1200" b="1" u="none" dirty="0">
                <a:solidFill>
                  <a:schemeClr val="tx1"/>
                </a:solidFill>
                <a:effectLst/>
                <a:latin typeface="+mn-lt"/>
                <a:ea typeface="Times New Roman" panose="02020603050405020304" pitchFamily="18" charset="0"/>
              </a:rPr>
              <a:t>Recueillir</a:t>
            </a:r>
            <a:r>
              <a:rPr lang="fr-FR" sz="1200" u="none" dirty="0">
                <a:solidFill>
                  <a:schemeClr val="tx1"/>
                </a:solidFill>
                <a:effectLst/>
                <a:latin typeface="+mn-lt"/>
                <a:ea typeface="Times New Roman" panose="02020603050405020304" pitchFamily="18" charset="0"/>
              </a:rPr>
              <a:t> les commentaires.</a:t>
            </a:r>
          </a:p>
          <a:p>
            <a:r>
              <a:rPr lang="fr-FR" sz="1200" u="none" dirty="0">
                <a:solidFill>
                  <a:schemeClr val="tx1"/>
                </a:solidFill>
                <a:effectLst/>
                <a:latin typeface="+mn-lt"/>
                <a:ea typeface="Times New Roman" panose="02020603050405020304" pitchFamily="18" charset="0"/>
              </a:rPr>
              <a:t> </a:t>
            </a:r>
          </a:p>
          <a:p>
            <a:r>
              <a:rPr lang="fr-FR" sz="1200" b="1" u="none" dirty="0">
                <a:solidFill>
                  <a:schemeClr val="tx1"/>
                </a:solidFill>
                <a:effectLst/>
                <a:latin typeface="+mn-lt"/>
                <a:ea typeface="Times New Roman" panose="02020603050405020304" pitchFamily="18" charset="0"/>
              </a:rPr>
              <a:t>Demander</a:t>
            </a:r>
            <a:r>
              <a:rPr lang="fr-FR" sz="1200" u="none" dirty="0">
                <a:solidFill>
                  <a:schemeClr val="tx1"/>
                </a:solidFill>
                <a:effectLst/>
                <a:latin typeface="+mn-lt"/>
                <a:ea typeface="Times New Roman" panose="02020603050405020304" pitchFamily="18" charset="0"/>
              </a:rPr>
              <a:t> : « Qu’est-ce qui ne va pas dans le texte d’Aristobule en grammaire ? »</a:t>
            </a:r>
          </a:p>
          <a:p>
            <a:r>
              <a:rPr lang="fr-FR" sz="1200" u="sng" dirty="0">
                <a:solidFill>
                  <a:schemeClr val="tx1"/>
                </a:solidFill>
                <a:effectLst/>
                <a:latin typeface="+mn-lt"/>
                <a:ea typeface="Times New Roman" panose="02020603050405020304" pitchFamily="18" charset="0"/>
              </a:rPr>
              <a:t>Réponses attendues </a:t>
            </a:r>
            <a:r>
              <a:rPr lang="fr-FR" sz="1200" u="none" dirty="0">
                <a:solidFill>
                  <a:schemeClr val="tx1"/>
                </a:solidFill>
                <a:effectLst/>
                <a:latin typeface="+mn-lt"/>
                <a:ea typeface="Times New Roman" panose="02020603050405020304" pitchFamily="18" charset="0"/>
              </a:rPr>
              <a:t>: </a:t>
            </a:r>
          </a:p>
          <a:p>
            <a:r>
              <a:rPr lang="fr-FR" sz="1200" dirty="0">
                <a:solidFill>
                  <a:schemeClr val="tx1"/>
                </a:solidFill>
                <a:effectLst/>
                <a:latin typeface="+mn-lt"/>
                <a:ea typeface="Times New Roman" panose="02020603050405020304" pitchFamily="18" charset="0"/>
              </a:rPr>
              <a:t>- Il a écrit des mots qui contiennent des -s (</a:t>
            </a:r>
            <a:r>
              <a:rPr lang="fr-FR" sz="1200" i="1" dirty="0" err="1">
                <a:solidFill>
                  <a:schemeClr val="tx1"/>
                </a:solidFill>
                <a:effectLst/>
                <a:latin typeface="+mn-lt"/>
                <a:ea typeface="Times New Roman" panose="02020603050405020304" pitchFamily="18" charset="0"/>
              </a:rPr>
              <a:t>sor</a:t>
            </a:r>
            <a:r>
              <a:rPr lang="fr-FR" sz="1200" i="1" dirty="0">
                <a:solidFill>
                  <a:schemeClr val="tx1"/>
                </a:solidFill>
                <a:effectLst/>
                <a:latin typeface="+mn-lt"/>
                <a:ea typeface="Times New Roman" panose="02020603050405020304" pitchFamily="18" charset="0"/>
              </a:rPr>
              <a:t>, maison, oiseaux, </a:t>
            </a:r>
            <a:r>
              <a:rPr lang="fr-FR" sz="1200" i="1" dirty="0" err="1">
                <a:solidFill>
                  <a:schemeClr val="tx1"/>
                </a:solidFill>
                <a:effectLst/>
                <a:latin typeface="+mn-lt"/>
                <a:ea typeface="Times New Roman" panose="02020603050405020304" pitchFamily="18" charset="0"/>
              </a:rPr>
              <a:t>caillous</a:t>
            </a:r>
            <a:r>
              <a:rPr lang="fr-FR" sz="1200" dirty="0">
                <a:solidFill>
                  <a:schemeClr val="tx1"/>
                </a:solidFill>
                <a:effectLst/>
                <a:latin typeface="+mn-lt"/>
                <a:ea typeface="Times New Roman" panose="02020603050405020304" pitchFamily="18" charset="0"/>
              </a:rPr>
              <a:t>).</a:t>
            </a:r>
          </a:p>
          <a:p>
            <a:r>
              <a:rPr lang="fr-FR" sz="1200" dirty="0">
                <a:solidFill>
                  <a:schemeClr val="tx1"/>
                </a:solidFill>
                <a:effectLst/>
                <a:latin typeface="+mn-lt"/>
                <a:ea typeface="Times New Roman" panose="02020603050405020304" pitchFamily="18" charset="0"/>
              </a:rPr>
              <a:t>- Il a oublié des -s à la fin de certains verbes (</a:t>
            </a:r>
            <a:r>
              <a:rPr lang="fr-FR" sz="1200" i="1" dirty="0" err="1">
                <a:solidFill>
                  <a:schemeClr val="tx1"/>
                </a:solidFill>
                <a:effectLst/>
                <a:latin typeface="+mn-lt"/>
                <a:ea typeface="Times New Roman" panose="02020603050405020304" pitchFamily="18" charset="0"/>
              </a:rPr>
              <a:t>sor</a:t>
            </a:r>
            <a:r>
              <a:rPr lang="fr-FR" sz="1200" i="1" dirty="0">
                <a:solidFill>
                  <a:schemeClr val="tx1"/>
                </a:solidFill>
                <a:effectLst/>
                <a:latin typeface="+mn-lt"/>
                <a:ea typeface="Times New Roman" panose="02020603050405020304" pitchFamily="18" charset="0"/>
              </a:rPr>
              <a:t>, cour</a:t>
            </a:r>
            <a:r>
              <a:rPr lang="fr-FR" sz="1200" dirty="0">
                <a:solidFill>
                  <a:schemeClr val="tx1"/>
                </a:solidFill>
                <a:effectLst/>
                <a:latin typeface="+mn-lt"/>
                <a:ea typeface="Times New Roman" panose="02020603050405020304" pitchFamily="18" charset="0"/>
              </a:rPr>
              <a:t>).</a:t>
            </a:r>
          </a:p>
          <a:p>
            <a:r>
              <a:rPr lang="fr-FR" sz="1200" dirty="0">
                <a:solidFill>
                  <a:schemeClr val="tx1"/>
                </a:solidFill>
                <a:effectLst/>
                <a:latin typeface="+mn-lt"/>
                <a:ea typeface="Times New Roman" panose="02020603050405020304" pitchFamily="18" charset="0"/>
              </a:rPr>
              <a:t>- Il a oublié de marquer un pluriel (</a:t>
            </a:r>
            <a:r>
              <a:rPr lang="fr-FR" sz="1200" i="1" dirty="0">
                <a:solidFill>
                  <a:schemeClr val="tx1"/>
                </a:solidFill>
                <a:effectLst/>
                <a:latin typeface="+mn-lt"/>
                <a:ea typeface="Times New Roman" panose="02020603050405020304" pitchFamily="18" charset="0"/>
              </a:rPr>
              <a:t>plein de nuage blanc</a:t>
            </a:r>
            <a:r>
              <a:rPr lang="fr-FR" sz="1200" dirty="0">
                <a:solidFill>
                  <a:schemeClr val="tx1"/>
                </a:solidFill>
                <a:effectLst/>
                <a:latin typeface="+mn-lt"/>
                <a:ea typeface="Times New Roman" panose="02020603050405020304" pitchFamily="18" charset="0"/>
              </a:rPr>
              <a:t>) et donc des </a:t>
            </a:r>
            <a:r>
              <a:rPr lang="fr-FR" sz="1200" i="1" dirty="0">
                <a:solidFill>
                  <a:schemeClr val="tx1"/>
                </a:solidFill>
                <a:effectLst/>
                <a:latin typeface="+mn-lt"/>
                <a:ea typeface="Times New Roman" panose="02020603050405020304" pitchFamily="18" charset="0"/>
              </a:rPr>
              <a:t>-s</a:t>
            </a:r>
            <a:r>
              <a:rPr lang="fr-FR" sz="1200" dirty="0">
                <a:solidFill>
                  <a:schemeClr val="tx1"/>
                </a:solidFill>
                <a:effectLst/>
                <a:latin typeface="+mn-lt"/>
                <a:ea typeface="Times New Roman" panose="02020603050405020304" pitchFamily="18" charset="0"/>
              </a:rPr>
              <a:t> vont apparaitre.</a:t>
            </a:r>
          </a:p>
          <a:p>
            <a:r>
              <a:rPr lang="fr-FR" sz="1200" dirty="0">
                <a:solidFill>
                  <a:schemeClr val="tx1"/>
                </a:solidFill>
                <a:effectLst/>
                <a:latin typeface="+mn-lt"/>
                <a:ea typeface="Times New Roman" panose="02020603050405020304" pitchFamily="18" charset="0"/>
              </a:rPr>
              <a:t>- Le mot </a:t>
            </a:r>
            <a:r>
              <a:rPr lang="fr-FR" sz="1200" i="1" dirty="0" err="1">
                <a:solidFill>
                  <a:schemeClr val="tx1"/>
                </a:solidFill>
                <a:effectLst/>
                <a:latin typeface="+mn-lt"/>
                <a:ea typeface="Times New Roman" panose="02020603050405020304" pitchFamily="18" charset="0"/>
              </a:rPr>
              <a:t>aprè</a:t>
            </a:r>
            <a:r>
              <a:rPr lang="fr-FR" sz="1200" dirty="0">
                <a:solidFill>
                  <a:schemeClr val="tx1"/>
                </a:solidFill>
                <a:effectLst/>
                <a:latin typeface="+mn-lt"/>
                <a:ea typeface="Times New Roman" panose="02020603050405020304" pitchFamily="18" charset="0"/>
              </a:rPr>
              <a:t> s’écrit </a:t>
            </a:r>
            <a:r>
              <a:rPr lang="fr-FR" sz="1200" i="1" dirty="0">
                <a:solidFill>
                  <a:schemeClr val="tx1"/>
                </a:solidFill>
                <a:effectLst/>
                <a:latin typeface="+mn-lt"/>
                <a:ea typeface="Times New Roman" panose="02020603050405020304" pitchFamily="18" charset="0"/>
              </a:rPr>
              <a:t>après</a:t>
            </a:r>
            <a:r>
              <a:rPr lang="fr-FR" sz="1200" dirty="0">
                <a:solidFill>
                  <a:schemeClr val="tx1"/>
                </a:solidFill>
                <a:effectLst/>
                <a:latin typeface="+mn-lt"/>
                <a:ea typeface="Times New Roman" panose="02020603050405020304" pitchFamily="18" charset="0"/>
              </a:rPr>
              <a:t>.</a:t>
            </a:r>
            <a:endParaRPr lang="fr-FR" sz="1200" b="1" u="none" dirty="0">
              <a:solidFill>
                <a:schemeClr val="tx1"/>
              </a:solidFill>
              <a:effectLst/>
              <a:latin typeface="+mn-lt"/>
              <a:ea typeface="Times New Roman" panose="02020603050405020304" pitchFamily="18" charset="0"/>
            </a:endParaRPr>
          </a:p>
          <a:p>
            <a:pPr marL="0" indent="0">
              <a:buFontTx/>
              <a:buNone/>
            </a:pPr>
            <a:endParaRPr lang="fr-FR" sz="1200" b="1" u="none" dirty="0">
              <a:solidFill>
                <a:schemeClr val="tx1"/>
              </a:solidFill>
              <a:effectLst/>
              <a:latin typeface="+mn-lt"/>
              <a:ea typeface="Times New Roman" panose="02020603050405020304" pitchFamily="18" charset="0"/>
            </a:endParaRPr>
          </a:p>
          <a:p>
            <a:pPr marL="0" indent="0">
              <a:buFontTx/>
              <a:buNone/>
            </a:pPr>
            <a:r>
              <a:rPr lang="fr-FR" sz="1200" b="1" dirty="0">
                <a:solidFill>
                  <a:schemeClr val="tx1"/>
                </a:solidFill>
                <a:effectLst/>
                <a:latin typeface="+mn-lt"/>
                <a:ea typeface="Times New Roman" panose="02020603050405020304" pitchFamily="18" charset="0"/>
              </a:rPr>
              <a:t>Commenter</a:t>
            </a:r>
            <a:r>
              <a:rPr lang="fr-FR" sz="1200" dirty="0">
                <a:solidFill>
                  <a:schemeClr val="tx1"/>
                </a:solidFill>
                <a:effectLst/>
                <a:latin typeface="+mn-lt"/>
                <a:ea typeface="Times New Roman" panose="02020603050405020304" pitchFamily="18" charset="0"/>
              </a:rPr>
              <a:t> ou faire commenter les version corrigée [voir dispositive suivante]</a:t>
            </a:r>
          </a:p>
          <a:p>
            <a:pPr marL="285750" indent="-285750">
              <a:buFontTx/>
              <a:buChar char="-"/>
            </a:pPr>
            <a:endParaRPr lang="fr-FR" sz="1800" u="none" dirty="0">
              <a:effectLst/>
              <a:latin typeface="Times New Roman" panose="02020603050405020304" pitchFamily="18" charset="0"/>
              <a:ea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11</a:t>
            </a:fld>
            <a:endParaRPr lang="fr-FR"/>
          </a:p>
        </p:txBody>
      </p:sp>
    </p:spTree>
    <p:extLst>
      <p:ext uri="{BB962C8B-B14F-4D97-AF65-F5344CB8AC3E}">
        <p14:creationId xmlns:p14="http://schemas.microsoft.com/office/powerpoint/2010/main" val="10077675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u="none" dirty="0">
                <a:solidFill>
                  <a:schemeClr val="tx1"/>
                </a:solidFill>
                <a:effectLst/>
                <a:latin typeface="+mn-lt"/>
                <a:ea typeface="Times New Roman" panose="02020603050405020304" pitchFamily="18" charset="0"/>
              </a:rPr>
              <a:t>Demander</a:t>
            </a:r>
            <a:r>
              <a:rPr lang="fr-FR" sz="1200" u="none" dirty="0">
                <a:solidFill>
                  <a:schemeClr val="tx1"/>
                </a:solidFill>
                <a:effectLst/>
                <a:latin typeface="+mn-lt"/>
                <a:ea typeface="Times New Roman" panose="02020603050405020304" pitchFamily="18" charset="0"/>
              </a:rPr>
              <a:t> : « Pourquoi s’est-il trompé, d’après vous ? »</a:t>
            </a:r>
          </a:p>
          <a:p>
            <a:r>
              <a:rPr lang="fr-FR" sz="1200" u="sng" dirty="0">
                <a:solidFill>
                  <a:schemeClr val="tx1"/>
                </a:solidFill>
                <a:effectLst/>
                <a:latin typeface="+mn-lt"/>
                <a:ea typeface="Times New Roman" panose="02020603050405020304" pitchFamily="18" charset="0"/>
              </a:rPr>
              <a:t>Réponses attendues </a:t>
            </a:r>
            <a:r>
              <a:rPr lang="fr-FR" sz="1200" u="none" dirty="0">
                <a:solidFill>
                  <a:schemeClr val="tx1"/>
                </a:solidFill>
                <a:effectLst/>
                <a:latin typeface="+mn-lt"/>
                <a:ea typeface="Times New Roman" panose="02020603050405020304" pitchFamily="18" charset="0"/>
              </a:rPr>
              <a:t>: </a:t>
            </a:r>
          </a:p>
          <a:p>
            <a:r>
              <a:rPr lang="fr-FR" sz="1200" dirty="0">
                <a:solidFill>
                  <a:schemeClr val="tx1"/>
                </a:solidFill>
                <a:effectLst/>
                <a:latin typeface="+mn-lt"/>
                <a:ea typeface="Times New Roman" panose="02020603050405020304" pitchFamily="18" charset="0"/>
              </a:rPr>
              <a:t>- Il n’a pas fait suffisamment attention, il a écrit des mots avec des </a:t>
            </a:r>
            <a:r>
              <a:rPr lang="fr-FR" sz="1200" i="1" dirty="0">
                <a:solidFill>
                  <a:schemeClr val="tx1"/>
                </a:solidFill>
                <a:effectLst/>
                <a:latin typeface="+mn-lt"/>
                <a:ea typeface="Times New Roman" panose="02020603050405020304" pitchFamily="18" charset="0"/>
              </a:rPr>
              <a:t>-s</a:t>
            </a:r>
            <a:r>
              <a:rPr lang="fr-FR" sz="1200" dirty="0">
                <a:solidFill>
                  <a:schemeClr val="tx1"/>
                </a:solidFill>
                <a:effectLst/>
                <a:latin typeface="+mn-lt"/>
                <a:ea typeface="Times New Roman" panose="02020603050405020304" pitchFamily="18" charset="0"/>
              </a:rPr>
              <a:t>.</a:t>
            </a:r>
          </a:p>
          <a:p>
            <a:r>
              <a:rPr lang="fr-FR" sz="1200" dirty="0">
                <a:solidFill>
                  <a:schemeClr val="tx1"/>
                </a:solidFill>
                <a:effectLst/>
                <a:latin typeface="+mn-lt"/>
                <a:ea typeface="Times New Roman" panose="02020603050405020304" pitchFamily="18" charset="0"/>
              </a:rPr>
              <a:t>- Il a choisi d’écrire le texte à la personne 1 et il a oublié que les verbes en </a:t>
            </a:r>
            <a:r>
              <a:rPr lang="fr-FR" sz="1200" i="1" dirty="0">
                <a:solidFill>
                  <a:schemeClr val="tx1"/>
                </a:solidFill>
                <a:effectLst/>
                <a:latin typeface="+mn-lt"/>
                <a:ea typeface="Times New Roman" panose="02020603050405020304" pitchFamily="18" charset="0"/>
              </a:rPr>
              <a:t>-s, -s, -t</a:t>
            </a:r>
            <a:r>
              <a:rPr lang="fr-FR" sz="1200" dirty="0">
                <a:solidFill>
                  <a:schemeClr val="tx1"/>
                </a:solidFill>
                <a:effectLst/>
                <a:latin typeface="+mn-lt"/>
                <a:ea typeface="Times New Roman" panose="02020603050405020304" pitchFamily="18" charset="0"/>
              </a:rPr>
              <a:t> prennent un -s à la personne1 </a:t>
            </a:r>
            <a:r>
              <a:rPr lang="fr-FR" sz="1200" i="1" dirty="0">
                <a:solidFill>
                  <a:schemeClr val="tx1"/>
                </a:solidFill>
                <a:effectLst/>
                <a:latin typeface="+mn-lt"/>
                <a:ea typeface="Times New Roman" panose="02020603050405020304" pitchFamily="18" charset="0"/>
              </a:rPr>
              <a:t>je</a:t>
            </a:r>
            <a:r>
              <a:rPr lang="fr-FR" sz="1200" dirty="0">
                <a:solidFill>
                  <a:schemeClr val="tx1"/>
                </a:solidFill>
                <a:effectLst/>
                <a:latin typeface="+mn-lt"/>
                <a:ea typeface="Times New Roman" panose="02020603050405020304" pitchFamily="18" charset="0"/>
              </a:rPr>
              <a:t>.</a:t>
            </a:r>
          </a:p>
          <a:p>
            <a:r>
              <a:rPr lang="fr-FR" sz="1200" dirty="0">
                <a:solidFill>
                  <a:schemeClr val="tx1"/>
                </a:solidFill>
                <a:effectLst/>
                <a:latin typeface="+mn-lt"/>
                <a:ea typeface="Times New Roman" panose="02020603050405020304" pitchFamily="18" charset="0"/>
              </a:rPr>
              <a:t>- Il a oublié que le déterminant </a:t>
            </a:r>
            <a:r>
              <a:rPr lang="fr-FR" sz="1200" i="1" dirty="0">
                <a:solidFill>
                  <a:schemeClr val="tx1"/>
                </a:solidFill>
                <a:effectLst/>
                <a:latin typeface="+mn-lt"/>
                <a:ea typeface="Times New Roman" panose="02020603050405020304" pitchFamily="18" charset="0"/>
              </a:rPr>
              <a:t>plein de </a:t>
            </a:r>
            <a:r>
              <a:rPr lang="fr-FR" sz="1200" dirty="0">
                <a:solidFill>
                  <a:schemeClr val="tx1"/>
                </a:solidFill>
                <a:effectLst/>
                <a:latin typeface="+mn-lt"/>
                <a:ea typeface="Times New Roman" panose="02020603050405020304" pitchFamily="18" charset="0"/>
              </a:rPr>
              <a:t>signale le pluriel</a:t>
            </a:r>
            <a:r>
              <a:rPr lang="fr-FR" sz="1200" i="1" dirty="0">
                <a:solidFill>
                  <a:schemeClr val="tx1"/>
                </a:solidFill>
                <a:effectLst/>
                <a:latin typeface="+mn-lt"/>
                <a:ea typeface="Times New Roman" panose="02020603050405020304" pitchFamily="18" charset="0"/>
              </a:rPr>
              <a:t>.</a:t>
            </a:r>
            <a:endParaRPr lang="fr-FR" sz="1200" dirty="0">
              <a:solidFill>
                <a:schemeClr val="tx1"/>
              </a:solidFill>
              <a:effectLst/>
              <a:latin typeface="+mn-lt"/>
              <a:ea typeface="Times New Roman" panose="02020603050405020304" pitchFamily="18" charset="0"/>
            </a:endParaRPr>
          </a:p>
          <a:p>
            <a:r>
              <a:rPr lang="fr-FR" sz="1200" dirty="0">
                <a:solidFill>
                  <a:schemeClr val="tx1"/>
                </a:solidFill>
                <a:effectLst/>
                <a:latin typeface="+mn-lt"/>
                <a:ea typeface="Times New Roman" panose="02020603050405020304" pitchFamily="18" charset="0"/>
              </a:rPr>
              <a:t>- Il a oublié que beaucoup de mots invariables finissent par un </a:t>
            </a:r>
            <a:r>
              <a:rPr lang="fr-FR" sz="1200" i="1" dirty="0">
                <a:solidFill>
                  <a:schemeClr val="tx1"/>
                </a:solidFill>
                <a:effectLst/>
                <a:latin typeface="+mn-lt"/>
                <a:ea typeface="Times New Roman" panose="02020603050405020304" pitchFamily="18" charset="0"/>
              </a:rPr>
              <a:t>-s</a:t>
            </a:r>
            <a:r>
              <a:rPr lang="fr-FR" sz="1200" dirty="0">
                <a:solidFill>
                  <a:schemeClr val="tx1"/>
                </a:solidFill>
                <a:effectLst/>
                <a:latin typeface="+mn-lt"/>
                <a:ea typeface="Times New Roman" panose="02020603050405020304" pitchFamily="18" charset="0"/>
              </a:rPr>
              <a:t>.</a:t>
            </a:r>
          </a:p>
          <a:p>
            <a:r>
              <a:rPr lang="fr-FR" sz="1200" dirty="0">
                <a:solidFill>
                  <a:schemeClr val="tx1"/>
                </a:solidFill>
                <a:effectLst/>
                <a:latin typeface="+mn-lt"/>
                <a:ea typeface="Times New Roman" panose="02020603050405020304" pitchFamily="18" charset="0"/>
              </a:rPr>
              <a:t>- Il a oublié que certains noms prennent la marque de pluriel </a:t>
            </a:r>
            <a:r>
              <a:rPr lang="fr-FR" sz="1200" i="1" dirty="0">
                <a:solidFill>
                  <a:schemeClr val="tx1"/>
                </a:solidFill>
                <a:effectLst/>
                <a:latin typeface="+mn-lt"/>
                <a:ea typeface="Times New Roman" panose="02020603050405020304" pitchFamily="18" charset="0"/>
              </a:rPr>
              <a:t>-x</a:t>
            </a:r>
            <a:r>
              <a:rPr lang="fr-FR" sz="1200" dirty="0">
                <a:solidFill>
                  <a:schemeClr val="tx1"/>
                </a:solidFill>
                <a:effectLst/>
                <a:latin typeface="+mn-lt"/>
                <a:ea typeface="Times New Roman" panose="02020603050405020304" pitchFamily="18" charset="0"/>
              </a:rPr>
              <a:t>.</a:t>
            </a:r>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12</a:t>
            </a:fld>
            <a:endParaRPr lang="fr-FR"/>
          </a:p>
        </p:txBody>
      </p:sp>
    </p:spTree>
    <p:extLst>
      <p:ext uri="{BB962C8B-B14F-4D97-AF65-F5344CB8AC3E}">
        <p14:creationId xmlns:p14="http://schemas.microsoft.com/office/powerpoint/2010/main" val="7237261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C8DCE9-103E-300A-BEB1-98472B4BB5A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763F5F0-8FE6-624D-6274-03DB4752743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752F00B-B4B8-20A5-3ABE-47C66195D4BC}"/>
              </a:ext>
            </a:extLst>
          </p:cNvPr>
          <p:cNvSpPr>
            <a:spLocks noGrp="1"/>
          </p:cNvSpPr>
          <p:nvPr>
            <p:ph type="body" idx="1"/>
          </p:nvPr>
        </p:nvSpPr>
        <p:spPr/>
        <p:txBody>
          <a:bodyPr/>
          <a:lstStyle/>
          <a:p>
            <a:r>
              <a:rPr lang="fr-FR" sz="1200" b="1" u="none" dirty="0">
                <a:solidFill>
                  <a:schemeClr val="tx1"/>
                </a:solidFill>
                <a:effectLst/>
                <a:latin typeface="+mn-lt"/>
                <a:ea typeface="Times New Roman" panose="02020603050405020304" pitchFamily="18" charset="0"/>
              </a:rPr>
              <a:t>Préciser la recherche </a:t>
            </a:r>
            <a:r>
              <a:rPr lang="fr-FR" sz="1200" u="none" dirty="0">
                <a:solidFill>
                  <a:schemeClr val="tx1"/>
                </a:solidFill>
                <a:effectLst/>
                <a:latin typeface="+mn-lt"/>
                <a:ea typeface="Times New Roman" panose="02020603050405020304" pitchFamily="18" charset="0"/>
              </a:rPr>
              <a:t>: « Qu’est-ce que vous conseilleriez à Aristobule en grammaire ? »</a:t>
            </a:r>
          </a:p>
          <a:p>
            <a:r>
              <a:rPr lang="fr-FR" sz="1200" u="sng" dirty="0">
                <a:solidFill>
                  <a:schemeClr val="tx1"/>
                </a:solidFill>
                <a:effectLst/>
                <a:latin typeface="+mn-lt"/>
                <a:ea typeface="Times New Roman" panose="02020603050405020304" pitchFamily="18" charset="0"/>
              </a:rPr>
              <a:t>Réponse attendue </a:t>
            </a:r>
            <a:r>
              <a:rPr lang="fr-FR" sz="1200" u="none" dirty="0">
                <a:solidFill>
                  <a:schemeClr val="tx1"/>
                </a:solidFill>
                <a:effectLst/>
                <a:latin typeface="+mn-lt"/>
                <a:ea typeface="Times New Roman" panose="02020603050405020304" pitchFamily="18" charset="0"/>
              </a:rPr>
              <a:t>: </a:t>
            </a:r>
          </a:p>
          <a:p>
            <a:r>
              <a:rPr lang="fr-FR" sz="1200" dirty="0">
                <a:solidFill>
                  <a:schemeClr val="tx1"/>
                </a:solidFill>
                <a:effectLst/>
                <a:latin typeface="+mn-lt"/>
                <a:ea typeface="Times New Roman" panose="02020603050405020304" pitchFamily="18" charset="0"/>
              </a:rPr>
              <a:t>- Bien se relire pour vérifier qu’on n’a pas utilisé de </a:t>
            </a:r>
            <a:r>
              <a:rPr lang="fr-FR" sz="1200" i="1" dirty="0">
                <a:solidFill>
                  <a:schemeClr val="tx1"/>
                </a:solidFill>
                <a:effectLst/>
                <a:latin typeface="+mn-lt"/>
                <a:ea typeface="Times New Roman" panose="02020603050405020304" pitchFamily="18" charset="0"/>
              </a:rPr>
              <a:t>-s</a:t>
            </a:r>
            <a:r>
              <a:rPr lang="fr-FR" sz="1200" dirty="0">
                <a:solidFill>
                  <a:schemeClr val="tx1"/>
                </a:solidFill>
                <a:effectLst/>
                <a:latin typeface="+mn-lt"/>
                <a:ea typeface="Times New Roman" panose="02020603050405020304" pitchFamily="18" charset="0"/>
              </a:rPr>
              <a:t>.</a:t>
            </a:r>
          </a:p>
          <a:p>
            <a:r>
              <a:rPr lang="fr-FR" sz="1200" dirty="0">
                <a:solidFill>
                  <a:schemeClr val="tx1"/>
                </a:solidFill>
                <a:effectLst/>
                <a:latin typeface="+mn-lt"/>
                <a:ea typeface="Times New Roman" panose="02020603050405020304" pitchFamily="18" charset="0"/>
              </a:rPr>
              <a:t>- Écrire plutôt à la personne 3 ou alors à la personne 1 mais uniquement en utilisant des verbes en </a:t>
            </a:r>
            <a:r>
              <a:rPr lang="fr-FR" sz="1200" i="1" dirty="0">
                <a:solidFill>
                  <a:schemeClr val="tx1"/>
                </a:solidFill>
                <a:effectLst/>
                <a:latin typeface="+mn-lt"/>
                <a:ea typeface="Times New Roman" panose="02020603050405020304" pitchFamily="18" charset="0"/>
              </a:rPr>
              <a:t>-e, -es, -e </a:t>
            </a:r>
            <a:r>
              <a:rPr lang="fr-FR" sz="1200" dirty="0">
                <a:solidFill>
                  <a:schemeClr val="tx1"/>
                </a:solidFill>
                <a:effectLst/>
                <a:latin typeface="+mn-lt"/>
                <a:ea typeface="Times New Roman" panose="02020603050405020304" pitchFamily="18" charset="0"/>
              </a:rPr>
              <a:t>(verbes en </a:t>
            </a:r>
            <a:r>
              <a:rPr lang="fr-FR" sz="1200" i="1" dirty="0">
                <a:solidFill>
                  <a:schemeClr val="tx1"/>
                </a:solidFill>
                <a:effectLst/>
                <a:latin typeface="+mn-lt"/>
                <a:ea typeface="Times New Roman" panose="02020603050405020304" pitchFamily="18" charset="0"/>
              </a:rPr>
              <a:t>-er</a:t>
            </a:r>
            <a:r>
              <a:rPr lang="fr-FR" sz="1200" dirty="0">
                <a:solidFill>
                  <a:schemeClr val="tx1"/>
                </a:solidFill>
                <a:effectLst/>
                <a:latin typeface="+mn-lt"/>
                <a:ea typeface="Times New Roman" panose="02020603050405020304" pitchFamily="18" charset="0"/>
              </a:rPr>
              <a:t> principalement).</a:t>
            </a:r>
          </a:p>
          <a:p>
            <a:r>
              <a:rPr lang="fr-FR" sz="1200" dirty="0">
                <a:solidFill>
                  <a:schemeClr val="tx1"/>
                </a:solidFill>
                <a:effectLst/>
                <a:latin typeface="+mn-lt"/>
                <a:ea typeface="Times New Roman" panose="02020603050405020304" pitchFamily="18" charset="0"/>
              </a:rPr>
              <a:t>- Faire attention aux déterminants qui indiquent le pluriel et dont on n’a pas l’habitude.</a:t>
            </a:r>
          </a:p>
          <a:p>
            <a:r>
              <a:rPr lang="fr-FR" sz="1200" dirty="0">
                <a:solidFill>
                  <a:schemeClr val="tx1"/>
                </a:solidFill>
                <a:effectLst/>
                <a:latin typeface="+mn-lt"/>
                <a:ea typeface="Times New Roman" panose="02020603050405020304" pitchFamily="18" charset="0"/>
              </a:rPr>
              <a:t>- Attention à la terminaison des mots invariables.</a:t>
            </a:r>
          </a:p>
          <a:p>
            <a:r>
              <a:rPr lang="fr-FR" sz="1200" dirty="0">
                <a:solidFill>
                  <a:schemeClr val="tx1"/>
                </a:solidFill>
                <a:effectLst/>
                <a:latin typeface="+mn-lt"/>
                <a:ea typeface="Times New Roman" panose="02020603050405020304" pitchFamily="18" charset="0"/>
              </a:rPr>
              <a:t>- Chaque fois que l’on a en tête un mot qui contient un -s, cherchez un synonyme qui ne contient pas de -s.</a:t>
            </a:r>
          </a:p>
          <a:p>
            <a:endParaRPr lang="fr-FR" dirty="0"/>
          </a:p>
        </p:txBody>
      </p:sp>
      <p:sp>
        <p:nvSpPr>
          <p:cNvPr id="4" name="Espace réservé du numéro de diapositive 3">
            <a:extLst>
              <a:ext uri="{FF2B5EF4-FFF2-40B4-BE49-F238E27FC236}">
                <a16:creationId xmlns:a16="http://schemas.microsoft.com/office/drawing/2014/main" id="{6B59C79E-D778-7D7C-5E22-BF17CD15D147}"/>
              </a:ext>
            </a:extLst>
          </p:cNvPr>
          <p:cNvSpPr>
            <a:spLocks noGrp="1"/>
          </p:cNvSpPr>
          <p:nvPr>
            <p:ph type="sldNum" sz="quarter" idx="5"/>
          </p:nvPr>
        </p:nvSpPr>
        <p:spPr/>
        <p:txBody>
          <a:bodyPr/>
          <a:lstStyle/>
          <a:p>
            <a:fld id="{CCCA88E0-613B-8D4C-B0F0-6319101FEB23}" type="slidenum">
              <a:rPr lang="fr-FR" smtClean="0"/>
              <a:t>13</a:t>
            </a:fld>
            <a:endParaRPr lang="fr-FR"/>
          </a:p>
        </p:txBody>
      </p:sp>
    </p:spTree>
    <p:extLst>
      <p:ext uri="{BB962C8B-B14F-4D97-AF65-F5344CB8AC3E}">
        <p14:creationId xmlns:p14="http://schemas.microsoft.com/office/powerpoint/2010/main" val="15598505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Calibri" panose="020F0502020204030204" pitchFamily="34" charset="0"/>
                <a:sym typeface="Wingdings 3" pitchFamily="2" charset="2"/>
              </a:rPr>
              <a:t>Demander</a:t>
            </a:r>
            <a:r>
              <a:rPr lang="fr-FR" sz="1200" b="0" dirty="0">
                <a:solidFill>
                  <a:schemeClr val="tx1"/>
                </a:solidFill>
                <a:effectLst/>
                <a:latin typeface="+mn-lt"/>
                <a:ea typeface="Calibri" panose="020F0502020204030204" pitchFamily="34" charset="0"/>
                <a:cs typeface="Calibri" panose="020F0502020204030204" pitchFamily="34" charset="0"/>
                <a:sym typeface="Wingdings 3" pitchFamily="2" charset="2"/>
              </a:rPr>
              <a:t> : « D’après vous, qu</a:t>
            </a:r>
            <a:r>
              <a:rPr lang="fr-FR" sz="1200" b="0" dirty="0">
                <a:solidFill>
                  <a:schemeClr val="tx1"/>
                </a:solidFill>
                <a:effectLst/>
                <a:latin typeface="+mn-lt"/>
                <a:ea typeface="Times New Roman" panose="02020603050405020304" pitchFamily="18" charset="0"/>
              </a:rPr>
              <a:t>elle </a:t>
            </a:r>
            <a:r>
              <a:rPr lang="fr-FR" sz="1200" dirty="0">
                <a:solidFill>
                  <a:schemeClr val="tx1"/>
                </a:solidFill>
                <a:effectLst/>
                <a:latin typeface="+mn-lt"/>
                <a:ea typeface="Times New Roman" panose="02020603050405020304" pitchFamily="18" charset="0"/>
              </a:rPr>
              <a:t>est l’aide apportée dans cette aide grammaticale ? »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u="sng" dirty="0">
                <a:solidFill>
                  <a:schemeClr val="tx1"/>
                </a:solidFill>
                <a:effectLst/>
                <a:latin typeface="+mn-lt"/>
              </a:rPr>
              <a:t>Réponse attendue </a:t>
            </a:r>
            <a:r>
              <a:rPr lang="fr-FR" sz="1200" dirty="0">
                <a:solidFill>
                  <a:schemeClr val="tx1"/>
                </a:solidFill>
                <a:effectLst/>
                <a:latin typeface="+mn-lt"/>
              </a:rPr>
              <a:t>:</a:t>
            </a:r>
          </a:p>
          <a:p>
            <a:r>
              <a:rPr lang="fr-FR" sz="1200" dirty="0">
                <a:solidFill>
                  <a:schemeClr val="tx1"/>
                </a:solidFill>
                <a:effectLst/>
                <a:latin typeface="+mn-lt"/>
                <a:ea typeface="Times New Roman" panose="02020603050405020304" pitchFamily="18" charset="0"/>
              </a:rPr>
              <a:t>C’est pour penser à utiliser la bonne personne, les bons verbes et des synonymes et à faire attention aux mots invariables.</a:t>
            </a:r>
          </a:p>
          <a:p>
            <a:r>
              <a:rPr lang="fr-FR" sz="1800" dirty="0">
                <a:solidFill>
                  <a:srgbClr val="000000"/>
                </a:solidFill>
                <a:effectLst/>
                <a:latin typeface="Times New Roman" panose="02020603050405020304" pitchFamily="18" charset="0"/>
                <a:ea typeface="Times New Roman" panose="02020603050405020304" pitchFamily="18" charset="0"/>
              </a:rPr>
              <a:t> </a:t>
            </a:r>
            <a:endParaRPr lang="fr-FR" sz="1800" dirty="0">
              <a:effectLst/>
              <a:latin typeface="Times New Roman" panose="02020603050405020304" pitchFamily="18" charset="0"/>
              <a:ea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14</a:t>
            </a:fld>
            <a:endParaRPr lang="fr-FR"/>
          </a:p>
        </p:txBody>
      </p:sp>
    </p:spTree>
    <p:extLst>
      <p:ext uri="{BB962C8B-B14F-4D97-AF65-F5344CB8AC3E}">
        <p14:creationId xmlns:p14="http://schemas.microsoft.com/office/powerpoint/2010/main" val="13056296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25EBD1-856D-E243-85D5-373192F7B2A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806CE3F-AEA0-8890-477A-05081185539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51CDC2C-31C0-9B54-3B36-0F3C376A706B}"/>
              </a:ext>
            </a:extLst>
          </p:cNvPr>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0"/>
              </a:spcAft>
              <a:buClr>
                <a:srgbClr val="2EAC68"/>
              </a:buClr>
              <a:buSzTx/>
              <a:buFont typeface="Wingdings 3" panose="05040102010807070707" pitchFamily="18" charset="2"/>
              <a:buNone/>
              <a:tabLst/>
              <a:defRPr/>
            </a:pPr>
            <a:r>
              <a:rPr lang="fr-FR" sz="1200" b="1" dirty="0">
                <a:solidFill>
                  <a:schemeClr val="tx1"/>
                </a:solidFill>
                <a:effectLst/>
                <a:highlight>
                  <a:srgbClr val="D3D3D3"/>
                </a:highlight>
                <a:latin typeface="+mn-lt"/>
                <a:ea typeface="Times New Roman" panose="02020603050405020304" pitchFamily="18" charset="0"/>
              </a:rPr>
              <a:t>PHASE 2</a:t>
            </a:r>
            <a:r>
              <a:rPr lang="fr-FR" sz="1200" b="1" dirty="0">
                <a:solidFill>
                  <a:schemeClr val="tx1"/>
                </a:solidFill>
                <a:effectLst/>
                <a:latin typeface="+mn-lt"/>
                <a:ea typeface="Times New Roman" panose="02020603050405020304" pitchFamily="18" charset="0"/>
              </a:rPr>
              <a:t> : </a:t>
            </a:r>
            <a:r>
              <a:rPr lang="fr-FR" sz="1200" b="1" i="1" dirty="0">
                <a:solidFill>
                  <a:schemeClr val="tx1"/>
                </a:solidFill>
                <a:effectLst/>
                <a:latin typeface="+mn-lt"/>
                <a:ea typeface="Times New Roman" panose="02020603050405020304" pitchFamily="18" charset="0"/>
              </a:rPr>
              <a:t>Relire son texte et le réécrire</a:t>
            </a:r>
            <a:endParaRPr lang="fr-FR" sz="1200" b="1" i="1" dirty="0">
              <a:solidFill>
                <a:schemeClr val="tx1"/>
              </a:solidFill>
              <a:effectLst/>
              <a:latin typeface="+mn-lt"/>
              <a:ea typeface="Calibri" panose="020F0502020204030204" pitchFamily="34" charset="0"/>
              <a:cs typeface="Calibri" panose="020F0502020204030204" pitchFamily="34" charset="0"/>
              <a:sym typeface="Wingdings 3" pitchFamily="2" charset="2"/>
            </a:endParaRPr>
          </a:p>
          <a:p>
            <a:pPr marL="0" lvl="0" indent="0">
              <a:lnSpc>
                <a:spcPct val="107000"/>
              </a:lnSpc>
              <a:buClr>
                <a:srgbClr val="2EAC68"/>
              </a:buClr>
              <a:buFont typeface="Wingdings 3" panose="05040102010807070707" pitchFamily="18" charset="2"/>
              <a:buNone/>
            </a:pPr>
            <a:endParaRPr lang="fr-FR" sz="1200" b="1" dirty="0">
              <a:solidFill>
                <a:schemeClr val="tx1"/>
              </a:solidFill>
              <a:effectLst/>
              <a:latin typeface="+mn-lt"/>
              <a:ea typeface="Calibri" panose="020F0502020204030204" pitchFamily="34" charset="0"/>
              <a:cs typeface="Calibri" panose="020F0502020204030204" pitchFamily="34" charset="0"/>
              <a:sym typeface="Wingdings 3" pitchFamily="2" charset="2"/>
            </a:endParaRPr>
          </a:p>
          <a:p>
            <a:pPr marL="0" lvl="0" indent="0">
              <a:lnSpc>
                <a:spcPct val="107000"/>
              </a:lnSpc>
              <a:buClr>
                <a:srgbClr val="2EAC68"/>
              </a:buClr>
              <a:buFont typeface="Wingdings 3" panose="05040102010807070707" pitchFamily="18" charset="2"/>
              <a:buNone/>
            </a:pPr>
            <a:r>
              <a:rPr lang="fr-FR" sz="1200" b="1" dirty="0">
                <a:solidFill>
                  <a:schemeClr val="tx1"/>
                </a:solidFill>
                <a:effectLst/>
                <a:latin typeface="+mn-lt"/>
                <a:ea typeface="Calibri" panose="020F0502020204030204" pitchFamily="34" charset="0"/>
                <a:cs typeface="Arial" panose="020B0604020202020204" pitchFamily="34" charset="0"/>
              </a:rPr>
              <a:t>Rendre </a:t>
            </a:r>
            <a:r>
              <a:rPr lang="fr-FR" sz="1200" dirty="0">
                <a:solidFill>
                  <a:schemeClr val="tx1"/>
                </a:solidFill>
                <a:effectLst/>
                <a:latin typeface="+mn-lt"/>
                <a:ea typeface="Calibri" panose="020F0502020204030204" pitchFamily="34" charset="0"/>
                <a:cs typeface="Arial" panose="020B0604020202020204" pitchFamily="34" charset="0"/>
              </a:rPr>
              <a:t>les textes corrigés et annotés. </a:t>
            </a:r>
          </a:p>
          <a:p>
            <a:pPr marL="0" lvl="0" indent="0">
              <a:lnSpc>
                <a:spcPct val="107000"/>
              </a:lnSpc>
              <a:buClr>
                <a:srgbClr val="2EAC68"/>
              </a:buClr>
              <a:buFont typeface="Wingdings 3" panose="05040102010807070707" pitchFamily="18" charset="2"/>
              <a:buNone/>
            </a:pPr>
            <a:r>
              <a:rPr lang="fr-FR" sz="1200" dirty="0">
                <a:solidFill>
                  <a:schemeClr val="tx1"/>
                </a:solidFill>
                <a:effectLst/>
                <a:latin typeface="+mn-lt"/>
                <a:ea typeface="Calibri" panose="020F0502020204030204" pitchFamily="34" charset="0"/>
                <a:cs typeface="Arial" panose="020B0604020202020204" pitchFamily="34" charset="0"/>
              </a:rPr>
              <a:t>    À noter : les erreurs que l’élève doit corriger seul ont été entourées.</a:t>
            </a:r>
          </a:p>
          <a:p>
            <a:pPr marL="0" lvl="0" indent="0">
              <a:lnSpc>
                <a:spcPct val="107000"/>
              </a:lnSpc>
              <a:buClr>
                <a:srgbClr val="2EAC68"/>
              </a:buClr>
              <a:buFont typeface="Wingdings 3" panose="05040102010807070707" pitchFamily="18" charset="2"/>
              <a:buNone/>
            </a:pPr>
            <a:endParaRPr lang="fr-FR" sz="1200" dirty="0">
              <a:solidFill>
                <a:schemeClr val="tx1"/>
              </a:solidFill>
              <a:effectLst/>
              <a:latin typeface="+mn-lt"/>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0"/>
              </a:spcAft>
              <a:buClr>
                <a:srgbClr val="2EAC68"/>
              </a:buClr>
              <a:buSzTx/>
              <a:buFont typeface="Wingdings 3" panose="05040102010807070707" pitchFamily="18" charset="2"/>
              <a:buNone/>
              <a:tabLst/>
              <a:defRPr/>
            </a:pPr>
            <a:r>
              <a:rPr lang="fr-FR" sz="1200" b="1" dirty="0">
                <a:solidFill>
                  <a:schemeClr val="tx1"/>
                </a:solidFill>
                <a:effectLst/>
                <a:latin typeface="+mn-lt"/>
                <a:ea typeface="Times New Roman" panose="02020603050405020304" pitchFamily="18" charset="0"/>
              </a:rPr>
              <a:t>Engager</a:t>
            </a:r>
            <a:r>
              <a:rPr lang="fr-FR" sz="1200" dirty="0">
                <a:solidFill>
                  <a:schemeClr val="tx1"/>
                </a:solidFill>
                <a:effectLst/>
                <a:latin typeface="+mn-lt"/>
                <a:ea typeface="Times New Roman" panose="02020603050405020304" pitchFamily="18" charset="0"/>
              </a:rPr>
              <a:t> les élèves à reprendre les mots qui ont été signalés. </a:t>
            </a:r>
          </a:p>
          <a:p>
            <a:r>
              <a:rPr lang="fr-FR" sz="1800" dirty="0">
                <a:solidFill>
                  <a:srgbClr val="000000"/>
                </a:solidFill>
                <a:effectLst/>
                <a:latin typeface="Times New Roman" panose="02020603050405020304" pitchFamily="18" charset="0"/>
                <a:ea typeface="Times New Roman" panose="02020603050405020304" pitchFamily="18" charset="0"/>
              </a:rPr>
              <a:t> </a:t>
            </a:r>
            <a:endParaRPr lang="fr-FR" sz="1800" dirty="0">
              <a:effectLst/>
              <a:latin typeface="Times New Roman" panose="02020603050405020304" pitchFamily="18" charset="0"/>
              <a:ea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81B6E42A-6F2B-9F03-E93C-308FD4F330DB}"/>
              </a:ext>
            </a:extLst>
          </p:cNvPr>
          <p:cNvSpPr>
            <a:spLocks noGrp="1"/>
          </p:cNvSpPr>
          <p:nvPr>
            <p:ph type="sldNum" sz="quarter" idx="5"/>
          </p:nvPr>
        </p:nvSpPr>
        <p:spPr/>
        <p:txBody>
          <a:bodyPr/>
          <a:lstStyle/>
          <a:p>
            <a:fld id="{CCCA88E0-613B-8D4C-B0F0-6319101FEB23}" type="slidenum">
              <a:rPr lang="fr-FR" smtClean="0"/>
              <a:t>15</a:t>
            </a:fld>
            <a:endParaRPr lang="fr-FR"/>
          </a:p>
        </p:txBody>
      </p:sp>
    </p:spTree>
    <p:extLst>
      <p:ext uri="{BB962C8B-B14F-4D97-AF65-F5344CB8AC3E}">
        <p14:creationId xmlns:p14="http://schemas.microsoft.com/office/powerpoint/2010/main" val="7343398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cs typeface="Arial" panose="020B0604020202020204" pitchFamily="34" charset="0"/>
              </a:rPr>
              <a:t>Prolongements possibles</a:t>
            </a:r>
          </a:p>
          <a:p>
            <a:endParaRPr lang="fr-FR" sz="1200" b="1" i="0" dirty="0">
              <a:solidFill>
                <a:schemeClr val="tx1"/>
              </a:solidFill>
              <a:effectLst/>
              <a:latin typeface="+mn-lt"/>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i="0" dirty="0">
                <a:solidFill>
                  <a:schemeClr val="tx1"/>
                </a:solidFill>
                <a:effectLst/>
                <a:latin typeface="+mn-lt"/>
                <a:ea typeface="Times New Roman" panose="02020603050405020304" pitchFamily="18" charset="0"/>
              </a:rPr>
              <a:t>- Les élèves peuvent réécrire des passages de leur texte pour l’améliorer.</a:t>
            </a:r>
            <a:endParaRPr lang="fr-FR" sz="1200" b="1" i="0" dirty="0">
              <a:solidFill>
                <a:schemeClr val="tx1"/>
              </a:solidFill>
              <a:effectLst/>
              <a:latin typeface="+mn-lt"/>
              <a:ea typeface="Calibri" panose="020F0502020204030204" pitchFamily="34" charset="0"/>
              <a:cs typeface="Arial" panose="020B0604020202020204" pitchFamily="34" charset="0"/>
            </a:endParaRPr>
          </a:p>
          <a:p>
            <a:pPr>
              <a:buFontTx/>
              <a:buNone/>
            </a:pPr>
            <a:r>
              <a:rPr lang="fr-FR" sz="1200" i="0" dirty="0">
                <a:solidFill>
                  <a:schemeClr val="tx1"/>
                </a:solidFill>
                <a:effectLst/>
                <a:latin typeface="+mn-lt"/>
                <a:ea typeface="Calibri" panose="020F0502020204030204" pitchFamily="34" charset="0"/>
                <a:cs typeface="Arial" panose="020B0604020202020204" pitchFamily="34" charset="0"/>
              </a:rPr>
              <a:t>- Les élèves s’entrainent à lire leur texte à voix haute. La classe commente ce qui est réussi.</a:t>
            </a:r>
          </a:p>
          <a:p>
            <a:pPr>
              <a:buFontTx/>
              <a:buNone/>
            </a:pPr>
            <a:r>
              <a:rPr lang="fr-FR" sz="1200" i="0" dirty="0">
                <a:solidFill>
                  <a:schemeClr val="tx1"/>
                </a:solidFill>
                <a:effectLst/>
                <a:latin typeface="+mn-lt"/>
                <a:ea typeface="Calibri" panose="020F0502020204030204" pitchFamily="34" charset="0"/>
                <a:cs typeface="Arial" panose="020B0604020202020204" pitchFamily="34" charset="0"/>
              </a:rPr>
              <a:t>- Les textes de la classe sont rassemblés dans un classeur mis à disposition pour être lus par d’autres élèves.</a:t>
            </a: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16</a:t>
            </a:fld>
            <a:endParaRPr lang="fr-FR"/>
          </a:p>
        </p:txBody>
      </p:sp>
    </p:spTree>
    <p:extLst>
      <p:ext uri="{BB962C8B-B14F-4D97-AF65-F5344CB8AC3E}">
        <p14:creationId xmlns:p14="http://schemas.microsoft.com/office/powerpoint/2010/main" val="9158199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F98277-4D0E-4F29-17D3-E0DC072CDF65}"/>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AAEE59EA-6BD8-627D-F41E-8999590149C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457B4232-BB6D-6323-63CB-DA9849D16D7A}"/>
              </a:ext>
            </a:extLst>
          </p:cNvPr>
          <p:cNvSpPr>
            <a:spLocks noGrp="1"/>
          </p:cNvSpPr>
          <p:nvPr>
            <p:ph type="dt" sz="half" idx="10"/>
          </p:nvPr>
        </p:nvSpPr>
        <p:spPr/>
        <p:txBody>
          <a:bodyPr/>
          <a:lstStyle/>
          <a:p>
            <a:fld id="{47A4F2FC-9F6D-7C4A-81D5-465266D8D53C}" type="datetimeFigureOut">
              <a:rPr lang="fr-FR" smtClean="0"/>
              <a:t>28/08/2025</a:t>
            </a:fld>
            <a:endParaRPr lang="fr-FR"/>
          </a:p>
        </p:txBody>
      </p:sp>
      <p:sp>
        <p:nvSpPr>
          <p:cNvPr id="5" name="Espace réservé du pied de page 4">
            <a:extLst>
              <a:ext uri="{FF2B5EF4-FFF2-40B4-BE49-F238E27FC236}">
                <a16:creationId xmlns:a16="http://schemas.microsoft.com/office/drawing/2014/main" id="{D450454D-F8A1-B0C0-DC34-126F339B4A7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FF19BFF-57DE-7FE3-2E5B-1348FDCCCB06}"/>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26106333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4C8143-9D90-D307-6112-5C0E0FF9EF6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DCEBFD38-C04A-06A9-74FD-BD42310C0E2C}"/>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B0EF7E4-C910-89BA-EEDB-759D9B289670}"/>
              </a:ext>
            </a:extLst>
          </p:cNvPr>
          <p:cNvSpPr>
            <a:spLocks noGrp="1"/>
          </p:cNvSpPr>
          <p:nvPr>
            <p:ph type="dt" sz="half" idx="10"/>
          </p:nvPr>
        </p:nvSpPr>
        <p:spPr/>
        <p:txBody>
          <a:bodyPr/>
          <a:lstStyle/>
          <a:p>
            <a:fld id="{47A4F2FC-9F6D-7C4A-81D5-465266D8D53C}" type="datetimeFigureOut">
              <a:rPr lang="fr-FR" smtClean="0"/>
              <a:t>28/08/2025</a:t>
            </a:fld>
            <a:endParaRPr lang="fr-FR"/>
          </a:p>
        </p:txBody>
      </p:sp>
      <p:sp>
        <p:nvSpPr>
          <p:cNvPr id="5" name="Espace réservé du pied de page 4">
            <a:extLst>
              <a:ext uri="{FF2B5EF4-FFF2-40B4-BE49-F238E27FC236}">
                <a16:creationId xmlns:a16="http://schemas.microsoft.com/office/drawing/2014/main" id="{A0157662-22A4-34BC-888A-59C43645EF3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ED9C61A-7809-EEB1-C46F-D1282D6992AD}"/>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11993180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BC4894-92E7-1952-262F-B4AF8EA65081}"/>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D77300F1-208C-B0A2-56EF-5D247A82550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90FE104F-7BAB-634D-B369-4494C9BFB8FB}"/>
              </a:ext>
            </a:extLst>
          </p:cNvPr>
          <p:cNvSpPr>
            <a:spLocks noGrp="1"/>
          </p:cNvSpPr>
          <p:nvPr>
            <p:ph type="dt" sz="half" idx="10"/>
          </p:nvPr>
        </p:nvSpPr>
        <p:spPr/>
        <p:txBody>
          <a:bodyPr/>
          <a:lstStyle/>
          <a:p>
            <a:fld id="{47A4F2FC-9F6D-7C4A-81D5-465266D8D53C}" type="datetimeFigureOut">
              <a:rPr lang="fr-FR" smtClean="0"/>
              <a:t>28/08/2025</a:t>
            </a:fld>
            <a:endParaRPr lang="fr-FR"/>
          </a:p>
        </p:txBody>
      </p:sp>
      <p:sp>
        <p:nvSpPr>
          <p:cNvPr id="5" name="Espace réservé du pied de page 4">
            <a:extLst>
              <a:ext uri="{FF2B5EF4-FFF2-40B4-BE49-F238E27FC236}">
                <a16:creationId xmlns:a16="http://schemas.microsoft.com/office/drawing/2014/main" id="{0BB3459A-7C16-2852-7040-50F93C5AEB7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19F73AA-7A0C-46BC-F27A-2553A1511841}"/>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32671383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498D3AC-3619-63F6-DDD0-75034359066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C8A9219-AC73-7286-B7D6-740AAB75BDBD}"/>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F53C3926-B2CC-2CA7-90D5-F65226614030}"/>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A4CFA026-7A9E-5AF7-1A6D-151B9175441F}"/>
              </a:ext>
            </a:extLst>
          </p:cNvPr>
          <p:cNvSpPr>
            <a:spLocks noGrp="1"/>
          </p:cNvSpPr>
          <p:nvPr>
            <p:ph type="dt" sz="half" idx="10"/>
          </p:nvPr>
        </p:nvSpPr>
        <p:spPr/>
        <p:txBody>
          <a:bodyPr/>
          <a:lstStyle/>
          <a:p>
            <a:fld id="{47A4F2FC-9F6D-7C4A-81D5-465266D8D53C}" type="datetimeFigureOut">
              <a:rPr lang="fr-FR" smtClean="0"/>
              <a:t>28/08/2025</a:t>
            </a:fld>
            <a:endParaRPr lang="fr-FR"/>
          </a:p>
        </p:txBody>
      </p:sp>
      <p:sp>
        <p:nvSpPr>
          <p:cNvPr id="6" name="Espace réservé du pied de page 5">
            <a:extLst>
              <a:ext uri="{FF2B5EF4-FFF2-40B4-BE49-F238E27FC236}">
                <a16:creationId xmlns:a16="http://schemas.microsoft.com/office/drawing/2014/main" id="{8EF1179D-42DE-96C7-FE20-A5D070E4D7A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212672A-F85B-B219-BF5C-190773EA1A46}"/>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34385768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C93D95E-D100-DEB8-DBDD-780C182DE949}"/>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7999453-C5C8-127E-D720-31F330A1360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906D254E-1391-1B83-9934-2C9DAFEC9906}"/>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C955DAD1-FB7A-444B-A41A-24B19C3C24C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7EACEC13-E603-6B44-591E-70D80FFFF9DE}"/>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C96BDECA-F7D1-CD6F-70BE-07CD9B244BA1}"/>
              </a:ext>
            </a:extLst>
          </p:cNvPr>
          <p:cNvSpPr>
            <a:spLocks noGrp="1"/>
          </p:cNvSpPr>
          <p:nvPr>
            <p:ph type="dt" sz="half" idx="10"/>
          </p:nvPr>
        </p:nvSpPr>
        <p:spPr/>
        <p:txBody>
          <a:bodyPr/>
          <a:lstStyle/>
          <a:p>
            <a:fld id="{47A4F2FC-9F6D-7C4A-81D5-465266D8D53C}" type="datetimeFigureOut">
              <a:rPr lang="fr-FR" smtClean="0"/>
              <a:t>28/08/2025</a:t>
            </a:fld>
            <a:endParaRPr lang="fr-FR"/>
          </a:p>
        </p:txBody>
      </p:sp>
      <p:sp>
        <p:nvSpPr>
          <p:cNvPr id="8" name="Espace réservé du pied de page 7">
            <a:extLst>
              <a:ext uri="{FF2B5EF4-FFF2-40B4-BE49-F238E27FC236}">
                <a16:creationId xmlns:a16="http://schemas.microsoft.com/office/drawing/2014/main" id="{4FD884C4-3900-F226-6FC8-E4906D753A03}"/>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654ADB15-7874-AF6D-CCF7-1A81E678F8AE}"/>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135592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F9B8A8-DF92-788F-BB77-10F4294058D5}"/>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CE7D4991-2845-A457-724E-992187E850BE}"/>
              </a:ext>
            </a:extLst>
          </p:cNvPr>
          <p:cNvSpPr>
            <a:spLocks noGrp="1"/>
          </p:cNvSpPr>
          <p:nvPr>
            <p:ph type="dt" sz="half" idx="10"/>
          </p:nvPr>
        </p:nvSpPr>
        <p:spPr/>
        <p:txBody>
          <a:bodyPr/>
          <a:lstStyle/>
          <a:p>
            <a:fld id="{47A4F2FC-9F6D-7C4A-81D5-465266D8D53C}" type="datetimeFigureOut">
              <a:rPr lang="fr-FR" smtClean="0"/>
              <a:t>28/08/2025</a:t>
            </a:fld>
            <a:endParaRPr lang="fr-FR"/>
          </a:p>
        </p:txBody>
      </p:sp>
      <p:sp>
        <p:nvSpPr>
          <p:cNvPr id="4" name="Espace réservé du pied de page 3">
            <a:extLst>
              <a:ext uri="{FF2B5EF4-FFF2-40B4-BE49-F238E27FC236}">
                <a16:creationId xmlns:a16="http://schemas.microsoft.com/office/drawing/2014/main" id="{6361229F-6743-3BF4-F075-38D9F44E6ED7}"/>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99DCFDE2-4F8E-63BE-DE9F-FFCFB68B94A6}"/>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18826962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51E14582-6BBD-E559-225A-BC416B2DB8D9}"/>
              </a:ext>
            </a:extLst>
          </p:cNvPr>
          <p:cNvSpPr>
            <a:spLocks noGrp="1"/>
          </p:cNvSpPr>
          <p:nvPr>
            <p:ph type="dt" sz="half" idx="10"/>
          </p:nvPr>
        </p:nvSpPr>
        <p:spPr/>
        <p:txBody>
          <a:bodyPr/>
          <a:lstStyle/>
          <a:p>
            <a:fld id="{47A4F2FC-9F6D-7C4A-81D5-465266D8D53C}" type="datetimeFigureOut">
              <a:rPr lang="fr-FR" smtClean="0"/>
              <a:t>28/08/2025</a:t>
            </a:fld>
            <a:endParaRPr lang="fr-FR"/>
          </a:p>
        </p:txBody>
      </p:sp>
      <p:sp>
        <p:nvSpPr>
          <p:cNvPr id="3" name="Espace réservé du pied de page 2">
            <a:extLst>
              <a:ext uri="{FF2B5EF4-FFF2-40B4-BE49-F238E27FC236}">
                <a16:creationId xmlns:a16="http://schemas.microsoft.com/office/drawing/2014/main" id="{6FCECB09-A8DC-2FC4-B75F-EF76B07526E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AEB3BCCD-9A31-76C0-6A17-525E9F038D14}"/>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24953756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E9B609-4750-EA2C-4392-7EDDA81E7E2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31FD769B-1A00-FB1B-26EF-26CB2D6B73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81D0BB0E-DDCA-91E5-6EDC-3430DD6C9C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E0282112-FD4B-9510-0F99-47959A9D4728}"/>
              </a:ext>
            </a:extLst>
          </p:cNvPr>
          <p:cNvSpPr>
            <a:spLocks noGrp="1"/>
          </p:cNvSpPr>
          <p:nvPr>
            <p:ph type="dt" sz="half" idx="10"/>
          </p:nvPr>
        </p:nvSpPr>
        <p:spPr/>
        <p:txBody>
          <a:bodyPr/>
          <a:lstStyle/>
          <a:p>
            <a:fld id="{47A4F2FC-9F6D-7C4A-81D5-465266D8D53C}" type="datetimeFigureOut">
              <a:rPr lang="fr-FR" smtClean="0"/>
              <a:t>28/08/2025</a:t>
            </a:fld>
            <a:endParaRPr lang="fr-FR"/>
          </a:p>
        </p:txBody>
      </p:sp>
      <p:sp>
        <p:nvSpPr>
          <p:cNvPr id="6" name="Espace réservé du pied de page 5">
            <a:extLst>
              <a:ext uri="{FF2B5EF4-FFF2-40B4-BE49-F238E27FC236}">
                <a16:creationId xmlns:a16="http://schemas.microsoft.com/office/drawing/2014/main" id="{83594FF7-4E21-C9F4-01CB-F77CEDFC52D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9AB9A2D-B580-8DE7-5AB1-C0029F699412}"/>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1021231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07505C9-0656-0EF5-2E6A-AAAFDD4539C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05792C1F-EAB0-9F46-430C-463FBD07E5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63E59035-06B0-8693-EB54-3B61A83343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A990A6D-3BA6-98AB-ACCE-E5BC14EFEDC6}"/>
              </a:ext>
            </a:extLst>
          </p:cNvPr>
          <p:cNvSpPr>
            <a:spLocks noGrp="1"/>
          </p:cNvSpPr>
          <p:nvPr>
            <p:ph type="dt" sz="half" idx="10"/>
          </p:nvPr>
        </p:nvSpPr>
        <p:spPr/>
        <p:txBody>
          <a:bodyPr/>
          <a:lstStyle/>
          <a:p>
            <a:fld id="{47A4F2FC-9F6D-7C4A-81D5-465266D8D53C}" type="datetimeFigureOut">
              <a:rPr lang="fr-FR" smtClean="0"/>
              <a:t>28/08/2025</a:t>
            </a:fld>
            <a:endParaRPr lang="fr-FR"/>
          </a:p>
        </p:txBody>
      </p:sp>
      <p:sp>
        <p:nvSpPr>
          <p:cNvPr id="6" name="Espace réservé du pied de page 5">
            <a:extLst>
              <a:ext uri="{FF2B5EF4-FFF2-40B4-BE49-F238E27FC236}">
                <a16:creationId xmlns:a16="http://schemas.microsoft.com/office/drawing/2014/main" id="{3405D42B-5169-0942-F467-5E7F0BA06C3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854FE3F-C776-3F73-A3F0-B1DFFCE67D12}"/>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33171801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D0FA6DD-CA4D-A1AB-3A7B-5A88939B85FD}"/>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239FCEB6-2778-C8C2-28DE-073193EF6BCE}"/>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FA000C3-311F-827F-27C2-617261257E52}"/>
              </a:ext>
            </a:extLst>
          </p:cNvPr>
          <p:cNvSpPr>
            <a:spLocks noGrp="1"/>
          </p:cNvSpPr>
          <p:nvPr>
            <p:ph type="dt" sz="half" idx="10"/>
          </p:nvPr>
        </p:nvSpPr>
        <p:spPr/>
        <p:txBody>
          <a:bodyPr/>
          <a:lstStyle/>
          <a:p>
            <a:fld id="{47A4F2FC-9F6D-7C4A-81D5-465266D8D53C}" type="datetimeFigureOut">
              <a:rPr lang="fr-FR" smtClean="0"/>
              <a:t>28/08/2025</a:t>
            </a:fld>
            <a:endParaRPr lang="fr-FR"/>
          </a:p>
        </p:txBody>
      </p:sp>
      <p:sp>
        <p:nvSpPr>
          <p:cNvPr id="5" name="Espace réservé du pied de page 4">
            <a:extLst>
              <a:ext uri="{FF2B5EF4-FFF2-40B4-BE49-F238E27FC236}">
                <a16:creationId xmlns:a16="http://schemas.microsoft.com/office/drawing/2014/main" id="{5617E3DF-A06D-DDA7-1B5F-B698A7D8018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52B9F09-3042-D905-80FC-CF75951DAECA}"/>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42678065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071D934-ACA5-D2BC-3522-CEA0281C1332}"/>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54EC8E96-8FD6-9D77-B870-322B8F8D45E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BBD2717-A10B-4F4A-5777-DB1D3695BCB9}"/>
              </a:ext>
            </a:extLst>
          </p:cNvPr>
          <p:cNvSpPr>
            <a:spLocks noGrp="1"/>
          </p:cNvSpPr>
          <p:nvPr>
            <p:ph type="dt" sz="half" idx="10"/>
          </p:nvPr>
        </p:nvSpPr>
        <p:spPr/>
        <p:txBody>
          <a:bodyPr/>
          <a:lstStyle/>
          <a:p>
            <a:fld id="{47A4F2FC-9F6D-7C4A-81D5-465266D8D53C}" type="datetimeFigureOut">
              <a:rPr lang="fr-FR" smtClean="0"/>
              <a:t>28/08/2025</a:t>
            </a:fld>
            <a:endParaRPr lang="fr-FR"/>
          </a:p>
        </p:txBody>
      </p:sp>
      <p:sp>
        <p:nvSpPr>
          <p:cNvPr id="5" name="Espace réservé du pied de page 4">
            <a:extLst>
              <a:ext uri="{FF2B5EF4-FFF2-40B4-BE49-F238E27FC236}">
                <a16:creationId xmlns:a16="http://schemas.microsoft.com/office/drawing/2014/main" id="{9544A8B6-CF43-E393-380E-24345D48474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8C000DF-73C1-0B58-DB7C-1503F3A307B7}"/>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30021167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83933A0-E2B6-37B6-08A4-BA92B861E7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55A9B2A5-1EBA-7AF4-AECB-E4F91FB5CB3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482A0FF-1A3C-7DBA-1DC4-9E2817509D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A4F2FC-9F6D-7C4A-81D5-465266D8D53C}" type="datetimeFigureOut">
              <a:rPr lang="fr-FR" smtClean="0"/>
              <a:t>28/08/2025</a:t>
            </a:fld>
            <a:endParaRPr lang="fr-FR"/>
          </a:p>
        </p:txBody>
      </p:sp>
      <p:sp>
        <p:nvSpPr>
          <p:cNvPr id="5" name="Espace réservé du pied de page 4">
            <a:extLst>
              <a:ext uri="{FF2B5EF4-FFF2-40B4-BE49-F238E27FC236}">
                <a16:creationId xmlns:a16="http://schemas.microsoft.com/office/drawing/2014/main" id="{2C84736D-3385-A609-C90F-49E45F5622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28152070-9758-BF76-FFF7-216F2B79C15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CE60BA-F6AA-C745-B55D-9AA72D6FA60E}" type="slidenum">
              <a:rPr lang="fr-FR" smtClean="0"/>
              <a:t>‹N°›</a:t>
            </a:fld>
            <a:endParaRPr lang="fr-FR"/>
          </a:p>
        </p:txBody>
      </p:sp>
    </p:spTree>
    <p:extLst>
      <p:ext uri="{BB962C8B-B14F-4D97-AF65-F5344CB8AC3E}">
        <p14:creationId xmlns:p14="http://schemas.microsoft.com/office/powerpoint/2010/main" val="1079745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765939-12AE-AD17-9322-AE44A0360D8B}"/>
              </a:ext>
            </a:extLst>
          </p:cNvPr>
          <p:cNvSpPr>
            <a:spLocks noGrp="1"/>
          </p:cNvSpPr>
          <p:nvPr>
            <p:ph type="ctrTitle"/>
          </p:nvPr>
        </p:nvSpPr>
        <p:spPr>
          <a:xfrm>
            <a:off x="1524000" y="1122363"/>
            <a:ext cx="9144000" cy="2696602"/>
          </a:xfrm>
        </p:spPr>
        <p:txBody>
          <a:bodyPr/>
          <a:lstStyle/>
          <a:p>
            <a:r>
              <a:rPr lang="fr-FR" dirty="0"/>
              <a:t>Sans –</a:t>
            </a:r>
            <a:r>
              <a:rPr lang="fr-FR" i="1" dirty="0"/>
              <a:t>s</a:t>
            </a:r>
            <a:r>
              <a:rPr lang="fr-FR" dirty="0"/>
              <a:t> !</a:t>
            </a:r>
          </a:p>
        </p:txBody>
      </p:sp>
      <p:sp>
        <p:nvSpPr>
          <p:cNvPr id="3" name="Sous-titre 2">
            <a:extLst>
              <a:ext uri="{FF2B5EF4-FFF2-40B4-BE49-F238E27FC236}">
                <a16:creationId xmlns:a16="http://schemas.microsoft.com/office/drawing/2014/main" id="{AF07FAA0-D4AF-82F8-AF03-FF329C8E0694}"/>
              </a:ext>
            </a:extLst>
          </p:cNvPr>
          <p:cNvSpPr>
            <a:spLocks noGrp="1"/>
          </p:cNvSpPr>
          <p:nvPr>
            <p:ph type="subTitle" idx="1"/>
          </p:nvPr>
        </p:nvSpPr>
        <p:spPr/>
        <p:txBody>
          <a:bodyPr/>
          <a:lstStyle/>
          <a:p>
            <a:r>
              <a:rPr lang="fr-FR" dirty="0"/>
              <a:t> </a:t>
            </a:r>
          </a:p>
        </p:txBody>
      </p:sp>
      <p:sp>
        <p:nvSpPr>
          <p:cNvPr id="4" name="ZoneTexte 3">
            <a:extLst>
              <a:ext uri="{FF2B5EF4-FFF2-40B4-BE49-F238E27FC236}">
                <a16:creationId xmlns:a16="http://schemas.microsoft.com/office/drawing/2014/main" id="{459F34B4-D099-4DD6-2C0B-FA3BBF03512A}"/>
              </a:ext>
            </a:extLst>
          </p:cNvPr>
          <p:cNvSpPr txBox="1"/>
          <p:nvPr/>
        </p:nvSpPr>
        <p:spPr>
          <a:xfrm>
            <a:off x="1524000" y="1122363"/>
            <a:ext cx="3234690" cy="1207770"/>
          </a:xfrm>
          <a:prstGeom prst="rect">
            <a:avLst/>
          </a:prstGeom>
          <a:noFill/>
        </p:spPr>
        <p:txBody>
          <a:bodyPr wrap="none" rtlCol="0">
            <a:spAutoFit/>
          </a:bodyPr>
          <a:lstStyle/>
          <a:p>
            <a:pPr algn="just"/>
            <a:r>
              <a:rPr lang="fr-FR" sz="1800" b="1"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 petite fabrique de grammaire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 Ansart</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 Dégeorges</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 Sève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216147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DD067E-6A05-09AB-942C-FBB2A44ABDCF}"/>
              </a:ext>
            </a:extLst>
          </p:cNvPr>
          <p:cNvSpPr>
            <a:spLocks noGrp="1"/>
          </p:cNvSpPr>
          <p:nvPr>
            <p:ph type="title"/>
          </p:nvPr>
        </p:nvSpPr>
        <p:spPr/>
        <p:txBody>
          <a:bodyPr/>
          <a:lstStyle/>
          <a:p>
            <a:r>
              <a:rPr lang="fr-FR" dirty="0"/>
              <a:t> </a:t>
            </a:r>
          </a:p>
        </p:txBody>
      </p:sp>
      <p:sp>
        <p:nvSpPr>
          <p:cNvPr id="6" name="Espace réservé du contenu 5">
            <a:extLst>
              <a:ext uri="{FF2B5EF4-FFF2-40B4-BE49-F238E27FC236}">
                <a16:creationId xmlns:a16="http://schemas.microsoft.com/office/drawing/2014/main" id="{3ECEDA89-9226-F780-3B00-4A911BB8C464}"/>
              </a:ext>
            </a:extLst>
          </p:cNvPr>
          <p:cNvSpPr>
            <a:spLocks noGrp="1"/>
          </p:cNvSpPr>
          <p:nvPr>
            <p:ph idx="1"/>
          </p:nvPr>
        </p:nvSpPr>
        <p:spPr/>
        <p:txBody>
          <a:bodyPr>
            <a:normAutofit/>
          </a:bodyPr>
          <a:lstStyle/>
          <a:p>
            <a:pPr marL="0" indent="0">
              <a:buNone/>
            </a:pPr>
            <a:r>
              <a:rPr lang="fr-FR" sz="2000" dirty="0">
                <a:solidFill>
                  <a:srgbClr val="000000"/>
                </a:solidFill>
                <a:effectLst/>
                <a:latin typeface="Times New Roman" panose="02020603050405020304" pitchFamily="18" charset="0"/>
                <a:ea typeface="Times New Roman" panose="02020603050405020304" pitchFamily="18" charset="0"/>
              </a:rPr>
              <a:t>Ce matin-là, Léa ouvre la porte. Panpan, le lapin, a quitté la cage.</a:t>
            </a: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rgbClr val="000000"/>
                </a:solidFill>
                <a:effectLst/>
                <a:latin typeface="Times New Roman" panose="02020603050405020304" pitchFamily="18" charset="0"/>
                <a:ea typeface="Times New Roman" panose="02020603050405020304" pitchFamily="18" charset="0"/>
              </a:rPr>
              <a:t>Nul bruit. Nulle trace. Il a filé, voilà tout.</a:t>
            </a:r>
            <a:endParaRPr lang="fr-FR" sz="2000" dirty="0">
              <a:effectLst/>
              <a:latin typeface="Times New Roman" panose="02020603050405020304" pitchFamily="18" charset="0"/>
              <a:ea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Times New Roman" panose="02020603050405020304" pitchFamily="18" charset="0"/>
              </a:rPr>
              <a:t>Léa cherche : le jardin, le garage, le vieux tonneau en métal… Rien.</a:t>
            </a: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rgbClr val="000000"/>
                </a:solidFill>
                <a:effectLst/>
                <a:latin typeface="Times New Roman" panose="02020603050405020304" pitchFamily="18" charset="0"/>
                <a:ea typeface="Times New Roman" panose="02020603050405020304" pitchFamily="18" charset="0"/>
              </a:rPr>
              <a:t>Elle appelle, court, regarde encore. Panpan demeure introuvable.</a:t>
            </a:r>
            <a:endParaRPr lang="fr-FR" sz="2000" dirty="0">
              <a:effectLst/>
              <a:latin typeface="Times New Roman" panose="02020603050405020304" pitchFamily="18" charset="0"/>
              <a:ea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Times New Roman" panose="02020603050405020304" pitchFamily="18" charset="0"/>
              </a:rPr>
              <a:t>Elle va chez Lucie, une amie qui habite à côté.</a:t>
            </a: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rgbClr val="000000"/>
                </a:solidFill>
                <a:effectLst/>
                <a:latin typeface="Times New Roman" panose="02020603050405020304" pitchFamily="18" charset="0"/>
                <a:ea typeface="Times New Roman" panose="02020603050405020304" pitchFamily="18" charset="0"/>
              </a:rPr>
              <a:t>- Vu un lapin blanc ?</a:t>
            </a: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rgbClr val="000000"/>
                </a:solidFill>
                <a:effectLst/>
                <a:latin typeface="Times New Roman" panose="02020603050405020304" pitchFamily="18" charset="0"/>
                <a:ea typeface="Times New Roman" panose="02020603050405020304" pitchFamily="18" charset="0"/>
              </a:rPr>
              <a:t>- Un avec un œil noir ? Il gratte la terre là, au pied du grand pommier.</a:t>
            </a:r>
            <a:endParaRPr lang="fr-FR" sz="2000" dirty="0">
              <a:effectLst/>
              <a:latin typeface="Times New Roman" panose="02020603050405020304" pitchFamily="18" charset="0"/>
              <a:ea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Times New Roman" panose="02020603050405020304" pitchFamily="18" charset="0"/>
              </a:rPr>
              <a:t>Panpan va bien. Il renifle, il grignote.</a:t>
            </a: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rgbClr val="000000"/>
                </a:solidFill>
                <a:effectLst/>
                <a:latin typeface="Times New Roman" panose="02020603050405020304" pitchFamily="18" charset="0"/>
                <a:ea typeface="Times New Roman" panose="02020603050405020304" pitchFamily="18" charset="0"/>
              </a:rPr>
              <a:t>Léa éclate de rire, le prend, le ramène.</a:t>
            </a: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rgbClr val="000000"/>
                </a:solidFill>
                <a:effectLst/>
                <a:latin typeface="Times New Roman" panose="02020603050405020304" pitchFamily="18" charset="0"/>
                <a:ea typeface="Times New Roman" panose="02020603050405020304" pitchFamily="18" charset="0"/>
              </a:rPr>
              <a:t>Quel lapin farceur !</a:t>
            </a:r>
            <a:endParaRPr lang="fr-FR" sz="2000" dirty="0">
              <a:effectLst/>
              <a:latin typeface="Times New Roman" panose="02020603050405020304" pitchFamily="18" charset="0"/>
              <a:ea typeface="Times New Roman" panose="02020603050405020304" pitchFamily="18" charset="0"/>
            </a:endParaRPr>
          </a:p>
          <a:p>
            <a:pPr marL="0" indent="0">
              <a:buNone/>
            </a:pPr>
            <a:endParaRPr lang="fr-FR" sz="2000" dirty="0"/>
          </a:p>
        </p:txBody>
      </p:sp>
    </p:spTree>
    <p:extLst>
      <p:ext uri="{BB962C8B-B14F-4D97-AF65-F5344CB8AC3E}">
        <p14:creationId xmlns:p14="http://schemas.microsoft.com/office/powerpoint/2010/main" val="26854576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B4B8D5-458C-665A-A199-BA58FCB043D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6DD5DAA-BC10-54DE-99B2-E367E6F82BE8}"/>
              </a:ext>
            </a:extLst>
          </p:cNvPr>
          <p:cNvSpPr>
            <a:spLocks noGrp="1"/>
          </p:cNvSpPr>
          <p:nvPr>
            <p:ph type="title"/>
          </p:nvPr>
        </p:nvSpPr>
        <p:spPr/>
        <p:txBody>
          <a:bodyPr/>
          <a:lstStyle/>
          <a:p>
            <a:r>
              <a:rPr lang="fr-FR" dirty="0"/>
              <a:t> </a:t>
            </a:r>
          </a:p>
        </p:txBody>
      </p:sp>
      <p:sp>
        <p:nvSpPr>
          <p:cNvPr id="6" name="Espace réservé du contenu 5">
            <a:extLst>
              <a:ext uri="{FF2B5EF4-FFF2-40B4-BE49-F238E27FC236}">
                <a16:creationId xmlns:a16="http://schemas.microsoft.com/office/drawing/2014/main" id="{7189C55A-0EBE-157F-EA41-95C17A483115}"/>
              </a:ext>
            </a:extLst>
          </p:cNvPr>
          <p:cNvSpPr>
            <a:spLocks noGrp="1"/>
          </p:cNvSpPr>
          <p:nvPr>
            <p:ph idx="1"/>
          </p:nvPr>
        </p:nvSpPr>
        <p:spPr/>
        <p:txBody>
          <a:bodyPr>
            <a:normAutofit/>
          </a:bodyPr>
          <a:lstStyle/>
          <a:p>
            <a:pPr marL="0" indent="0">
              <a:buNone/>
            </a:pPr>
            <a:r>
              <a:rPr lang="fr-FR" sz="2000" dirty="0">
                <a:solidFill>
                  <a:srgbClr val="000000"/>
                </a:solidFill>
                <a:effectLst/>
                <a:latin typeface="Times New Roman" panose="02020603050405020304" pitchFamily="18" charset="0"/>
                <a:ea typeface="Times New Roman" panose="02020603050405020304" pitchFamily="18" charset="0"/>
              </a:rPr>
              <a:t>Ce matin-là, Léa ouvre la porte. Panpan, le lapin, a quitté la cage.</a:t>
            </a: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rgbClr val="000000"/>
                </a:solidFill>
                <a:effectLst/>
                <a:latin typeface="Times New Roman" panose="02020603050405020304" pitchFamily="18" charset="0"/>
                <a:ea typeface="Times New Roman" panose="02020603050405020304" pitchFamily="18" charset="0"/>
              </a:rPr>
              <a:t>Nul bruit. Nulle trace. Il a filé, voilà tout.</a:t>
            </a:r>
            <a:endParaRPr lang="fr-FR" sz="2000" dirty="0">
              <a:effectLst/>
              <a:latin typeface="Times New Roman" panose="02020603050405020304" pitchFamily="18" charset="0"/>
              <a:ea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Times New Roman" panose="02020603050405020304" pitchFamily="18" charset="0"/>
              </a:rPr>
              <a:t>Léa cherche : le jardin, le garage, le vieux tonneau en métal… Rien.</a:t>
            </a: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rgbClr val="000000"/>
                </a:solidFill>
                <a:effectLst/>
                <a:latin typeface="Times New Roman" panose="02020603050405020304" pitchFamily="18" charset="0"/>
                <a:ea typeface="Times New Roman" panose="02020603050405020304" pitchFamily="18" charset="0"/>
              </a:rPr>
              <a:t>Elle appelle, court, regarde encore. Panpan demeure introuvable.</a:t>
            </a:r>
            <a:endParaRPr lang="fr-FR" sz="2000" dirty="0">
              <a:effectLst/>
              <a:latin typeface="Times New Roman" panose="02020603050405020304" pitchFamily="18" charset="0"/>
              <a:ea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Times New Roman" panose="02020603050405020304" pitchFamily="18" charset="0"/>
              </a:rPr>
              <a:t>Elle va chez Lucie, une amie qui habite à côté.</a:t>
            </a: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rgbClr val="000000"/>
                </a:solidFill>
                <a:effectLst/>
                <a:latin typeface="Times New Roman" panose="02020603050405020304" pitchFamily="18" charset="0"/>
                <a:ea typeface="Times New Roman" panose="02020603050405020304" pitchFamily="18" charset="0"/>
              </a:rPr>
              <a:t>- Vu un lapin blanc ?</a:t>
            </a: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rgbClr val="000000"/>
                </a:solidFill>
                <a:effectLst/>
                <a:latin typeface="Times New Roman" panose="02020603050405020304" pitchFamily="18" charset="0"/>
                <a:ea typeface="Times New Roman" panose="02020603050405020304" pitchFamily="18" charset="0"/>
              </a:rPr>
              <a:t>- Un avec un œil noir ? Il gratte la terre là, au pied du grand pommier.</a:t>
            </a:r>
            <a:endParaRPr lang="fr-FR" sz="2000" dirty="0">
              <a:effectLst/>
              <a:latin typeface="Times New Roman" panose="02020603050405020304" pitchFamily="18" charset="0"/>
              <a:ea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Times New Roman" panose="02020603050405020304" pitchFamily="18" charset="0"/>
              </a:rPr>
              <a:t>Panpan va bien. Il renifle, il grignote.</a:t>
            </a: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rgbClr val="000000"/>
                </a:solidFill>
                <a:effectLst/>
                <a:latin typeface="Times New Roman" panose="02020603050405020304" pitchFamily="18" charset="0"/>
                <a:ea typeface="Times New Roman" panose="02020603050405020304" pitchFamily="18" charset="0"/>
              </a:rPr>
              <a:t>Léa éclate de rire, le prend, le ramène.</a:t>
            </a: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rgbClr val="000000"/>
                </a:solidFill>
                <a:effectLst/>
                <a:latin typeface="Times New Roman" panose="02020603050405020304" pitchFamily="18" charset="0"/>
                <a:ea typeface="Times New Roman" panose="02020603050405020304" pitchFamily="18" charset="0"/>
              </a:rPr>
              <a:t>Quel lapin farceur !</a:t>
            </a:r>
            <a:endParaRPr lang="fr-FR" sz="2000" dirty="0">
              <a:effectLst/>
              <a:latin typeface="Times New Roman" panose="02020603050405020304" pitchFamily="18" charset="0"/>
              <a:ea typeface="Times New Roman" panose="02020603050405020304" pitchFamily="18" charset="0"/>
            </a:endParaRPr>
          </a:p>
          <a:p>
            <a:pPr marL="0" indent="0">
              <a:buNone/>
            </a:pPr>
            <a:endParaRPr lang="fr-FR" sz="2000" dirty="0"/>
          </a:p>
        </p:txBody>
      </p:sp>
    </p:spTree>
    <p:extLst>
      <p:ext uri="{BB962C8B-B14F-4D97-AF65-F5344CB8AC3E}">
        <p14:creationId xmlns:p14="http://schemas.microsoft.com/office/powerpoint/2010/main" val="10440718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FB88C1-0EBD-7F9A-09CF-19017B76E10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7396CF6-84E8-6FDE-F020-A2AF02CE0A41}"/>
              </a:ext>
            </a:extLst>
          </p:cNvPr>
          <p:cNvSpPr>
            <a:spLocks noGrp="1"/>
          </p:cNvSpPr>
          <p:nvPr>
            <p:ph type="title"/>
          </p:nvPr>
        </p:nvSpPr>
        <p:spPr/>
        <p:txBody>
          <a:bodyPr/>
          <a:lstStyle/>
          <a:p>
            <a:r>
              <a:rPr lang="fr-FR" dirty="0"/>
              <a:t> </a:t>
            </a:r>
          </a:p>
        </p:txBody>
      </p:sp>
      <p:sp>
        <p:nvSpPr>
          <p:cNvPr id="6" name="Espace réservé du contenu 5">
            <a:extLst>
              <a:ext uri="{FF2B5EF4-FFF2-40B4-BE49-F238E27FC236}">
                <a16:creationId xmlns:a16="http://schemas.microsoft.com/office/drawing/2014/main" id="{08C560CF-887D-E07B-2503-9CAEF007621A}"/>
              </a:ext>
            </a:extLst>
          </p:cNvPr>
          <p:cNvSpPr>
            <a:spLocks noGrp="1"/>
          </p:cNvSpPr>
          <p:nvPr>
            <p:ph idx="1"/>
          </p:nvPr>
        </p:nvSpPr>
        <p:spPr/>
        <p:txBody>
          <a:bodyPr>
            <a:normAutofit/>
          </a:bodyPr>
          <a:lstStyle/>
          <a:p>
            <a:pPr marL="0" indent="0">
              <a:buNone/>
            </a:pPr>
            <a:r>
              <a:rPr lang="fr-FR" sz="2000" dirty="0">
                <a:solidFill>
                  <a:srgbClr val="000000"/>
                </a:solidFill>
                <a:effectLst/>
                <a:latin typeface="Times New Roman" panose="02020603050405020304" pitchFamily="18" charset="0"/>
                <a:ea typeface="Times New Roman" panose="02020603050405020304" pitchFamily="18" charset="0"/>
              </a:rPr>
              <a:t>Ce matin-là, Léa ouvre la porte. Panpan, le lapin, a quitté la cage.</a:t>
            </a: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rgbClr val="000000"/>
                </a:solidFill>
                <a:effectLst/>
                <a:latin typeface="Times New Roman" panose="02020603050405020304" pitchFamily="18" charset="0"/>
                <a:ea typeface="Times New Roman" panose="02020603050405020304" pitchFamily="18" charset="0"/>
              </a:rPr>
              <a:t>Nul bruit. Nulle trace. Il a filé, voilà tout.</a:t>
            </a:r>
            <a:endParaRPr lang="fr-FR" sz="2000" dirty="0">
              <a:effectLst/>
              <a:latin typeface="Times New Roman" panose="02020603050405020304" pitchFamily="18" charset="0"/>
              <a:ea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Times New Roman" panose="02020603050405020304" pitchFamily="18" charset="0"/>
              </a:rPr>
              <a:t>Léa cherche : le jardin, le garage, le vieux tonneau en métal… Rien.</a:t>
            </a: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rgbClr val="000000"/>
                </a:solidFill>
                <a:effectLst/>
                <a:latin typeface="Times New Roman" panose="02020603050405020304" pitchFamily="18" charset="0"/>
                <a:ea typeface="Times New Roman" panose="02020603050405020304" pitchFamily="18" charset="0"/>
              </a:rPr>
              <a:t>Elle appelle, court, regarde encore. Panpan demeure introuvable.</a:t>
            </a:r>
            <a:endParaRPr lang="fr-FR" sz="2000" dirty="0">
              <a:effectLst/>
              <a:latin typeface="Times New Roman" panose="02020603050405020304" pitchFamily="18" charset="0"/>
              <a:ea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Times New Roman" panose="02020603050405020304" pitchFamily="18" charset="0"/>
              </a:rPr>
              <a:t>Elle va chez Lucie, une amie qui habite à côté.</a:t>
            </a: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rgbClr val="000000"/>
                </a:solidFill>
                <a:effectLst/>
                <a:latin typeface="Times New Roman" panose="02020603050405020304" pitchFamily="18" charset="0"/>
                <a:ea typeface="Times New Roman" panose="02020603050405020304" pitchFamily="18" charset="0"/>
              </a:rPr>
              <a:t>- Vu un lapin blanc ?</a:t>
            </a: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rgbClr val="000000"/>
                </a:solidFill>
                <a:effectLst/>
                <a:latin typeface="Times New Roman" panose="02020603050405020304" pitchFamily="18" charset="0"/>
                <a:ea typeface="Times New Roman" panose="02020603050405020304" pitchFamily="18" charset="0"/>
              </a:rPr>
              <a:t>- Un avec un œil noir ? Il gratte la terre là, au pied du grand pommier.</a:t>
            </a:r>
            <a:endParaRPr lang="fr-FR" sz="2000" dirty="0">
              <a:effectLst/>
              <a:latin typeface="Times New Roman" panose="02020603050405020304" pitchFamily="18" charset="0"/>
              <a:ea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Times New Roman" panose="02020603050405020304" pitchFamily="18" charset="0"/>
              </a:rPr>
              <a:t>Panpan va bien. Il renifle, il grignote.</a:t>
            </a: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rgbClr val="000000"/>
                </a:solidFill>
                <a:effectLst/>
                <a:latin typeface="Times New Roman" panose="02020603050405020304" pitchFamily="18" charset="0"/>
                <a:ea typeface="Times New Roman" panose="02020603050405020304" pitchFamily="18" charset="0"/>
              </a:rPr>
              <a:t>Léa éclate de rire, le prend, le ramène.</a:t>
            </a:r>
            <a:br>
              <a:rPr lang="fr-FR" sz="2000" dirty="0">
                <a:solidFill>
                  <a:srgbClr val="000000"/>
                </a:solidFill>
                <a:effectLst/>
                <a:latin typeface="Times New Roman" panose="02020603050405020304" pitchFamily="18" charset="0"/>
                <a:ea typeface="Times New Roman" panose="02020603050405020304" pitchFamily="18" charset="0"/>
              </a:rPr>
            </a:br>
            <a:r>
              <a:rPr lang="fr-FR" sz="2000" dirty="0">
                <a:solidFill>
                  <a:srgbClr val="000000"/>
                </a:solidFill>
                <a:effectLst/>
                <a:latin typeface="Times New Roman" panose="02020603050405020304" pitchFamily="18" charset="0"/>
                <a:ea typeface="Times New Roman" panose="02020603050405020304" pitchFamily="18" charset="0"/>
              </a:rPr>
              <a:t>Quel lapin farceur !</a:t>
            </a:r>
            <a:endParaRPr lang="fr-FR" sz="2000" dirty="0">
              <a:effectLst/>
              <a:latin typeface="Times New Roman" panose="02020603050405020304" pitchFamily="18" charset="0"/>
              <a:ea typeface="Times New Roman" panose="02020603050405020304" pitchFamily="18" charset="0"/>
            </a:endParaRPr>
          </a:p>
          <a:p>
            <a:pPr marL="0" indent="0">
              <a:buNone/>
            </a:pPr>
            <a:endParaRPr lang="fr-FR" sz="2000" dirty="0"/>
          </a:p>
        </p:txBody>
      </p:sp>
    </p:spTree>
    <p:extLst>
      <p:ext uri="{BB962C8B-B14F-4D97-AF65-F5344CB8AC3E}">
        <p14:creationId xmlns:p14="http://schemas.microsoft.com/office/powerpoint/2010/main" val="7682033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CF88D31-865C-7EE6-1B27-392C6FD090BF}"/>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232271C7-AF21-4056-D463-E1E39B7E0525}"/>
              </a:ext>
            </a:extLst>
          </p:cNvPr>
          <p:cNvSpPr>
            <a:spLocks noGrp="1"/>
          </p:cNvSpPr>
          <p:nvPr>
            <p:ph idx="1"/>
          </p:nvPr>
        </p:nvSpPr>
        <p:spPr/>
        <p:txBody>
          <a:bodyPr/>
          <a:lstStyle/>
          <a:p>
            <a:pPr marL="0" indent="0">
              <a:buNone/>
            </a:pPr>
            <a:endParaRPr lang="fr-FR" dirty="0"/>
          </a:p>
          <a:p>
            <a:pPr marL="0" indent="0">
              <a:buNone/>
            </a:pPr>
            <a:r>
              <a:rPr lang="fr-FR" sz="2400" kern="1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Écris un texte sans –</a:t>
            </a:r>
            <a:r>
              <a:rPr lang="fr-FR" sz="2400" i="1" kern="1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s</a:t>
            </a:r>
            <a:r>
              <a:rPr lang="fr-FR" sz="2400" kern="1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3376210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F2591F-B12A-70ED-E86B-09EBBADBCFA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907E416-29C6-4569-C2EB-2CA1D8A0F15A}"/>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6F268D26-0295-3E2C-1CD5-A2C91B692CA1}"/>
              </a:ext>
            </a:extLst>
          </p:cNvPr>
          <p:cNvSpPr>
            <a:spLocks noGrp="1"/>
          </p:cNvSpPr>
          <p:nvPr>
            <p:ph idx="1"/>
          </p:nvPr>
        </p:nvSpPr>
        <p:spPr/>
        <p:txBody>
          <a:bodyPr/>
          <a:lstStyle/>
          <a:p>
            <a:pPr marL="0" indent="0">
              <a:buNone/>
            </a:pPr>
            <a:endParaRPr lang="fr-FR" dirty="0"/>
          </a:p>
          <a:p>
            <a:pPr marL="0" indent="0">
              <a:buNone/>
            </a:pPr>
            <a:r>
              <a:rPr lang="fr-FR" sz="2400" kern="1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Écris un texte sans –</a:t>
            </a:r>
            <a:r>
              <a:rPr lang="fr-FR" sz="2400" i="1" kern="1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s</a:t>
            </a:r>
            <a:r>
              <a:rPr lang="fr-FR" sz="2400" kern="1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24453964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1FBF422-971E-A29E-5F64-D407A5F27330}"/>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B5A66537-2756-0747-F028-16AB0BB20CFB}"/>
              </a:ext>
            </a:extLst>
          </p:cNvPr>
          <p:cNvSpPr>
            <a:spLocks noGrp="1"/>
          </p:cNvSpPr>
          <p:nvPr>
            <p:ph idx="1"/>
          </p:nvPr>
        </p:nvSpPr>
        <p:spPr>
          <a:xfrm>
            <a:off x="838199" y="1825625"/>
            <a:ext cx="10726271" cy="4351338"/>
          </a:xfrm>
        </p:spPr>
        <p:txBody>
          <a:bodyPr/>
          <a:lstStyle/>
          <a:p>
            <a:pPr marL="0" indent="0">
              <a:buNone/>
            </a:pPr>
            <a:r>
              <a:rPr lang="fr-FR" sz="2400" dirty="0">
                <a:solidFill>
                  <a:srgbClr val="000000"/>
                </a:solidFill>
                <a:effectLst/>
                <a:latin typeface="Times New Roman" panose="02020603050405020304" pitchFamily="18" charset="0"/>
                <a:ea typeface="Times New Roman" panose="02020603050405020304" pitchFamily="18" charset="0"/>
              </a:rPr>
              <a:t>- prendre garde aux mots qui contiennent les sons </a:t>
            </a:r>
            <a:r>
              <a:rPr lang="fr-FR" sz="2400" dirty="0">
                <a:effectLst/>
                <a:latin typeface="Times New Roman" panose="02020603050405020304" pitchFamily="18" charset="0"/>
                <a:ea typeface="Times New Roman" panose="02020603050405020304" pitchFamily="18" charset="0"/>
              </a:rPr>
              <a:t>[s] ou [z], vérifier s’ils prennent -</a:t>
            </a:r>
            <a:r>
              <a:rPr lang="fr-FR" sz="2400" i="1" dirty="0">
                <a:effectLst/>
                <a:latin typeface="Times New Roman" panose="02020603050405020304" pitchFamily="18" charset="0"/>
                <a:ea typeface="Times New Roman" panose="02020603050405020304" pitchFamily="18" charset="0"/>
              </a:rPr>
              <a:t>s</a:t>
            </a:r>
            <a:r>
              <a:rPr lang="fr-FR" sz="2400" dirty="0">
                <a:effectLst/>
                <a:latin typeface="Times New Roman" panose="02020603050405020304" pitchFamily="18" charset="0"/>
                <a:ea typeface="Times New Roman" panose="02020603050405020304" pitchFamily="18" charset="0"/>
              </a:rPr>
              <a:t>- ou -</a:t>
            </a:r>
            <a:r>
              <a:rPr lang="fr-FR" sz="2400" i="1" dirty="0">
                <a:effectLst/>
                <a:latin typeface="Times New Roman" panose="02020603050405020304" pitchFamily="18" charset="0"/>
                <a:ea typeface="Times New Roman" panose="02020603050405020304" pitchFamily="18" charset="0"/>
              </a:rPr>
              <a:t>ss</a:t>
            </a:r>
            <a:r>
              <a:rPr lang="fr-FR" sz="2400" dirty="0">
                <a:effectLst/>
                <a:latin typeface="Times New Roman" panose="02020603050405020304" pitchFamily="18" charset="0"/>
                <a:ea typeface="Times New Roman" panose="02020603050405020304" pitchFamily="18" charset="0"/>
              </a:rPr>
              <a:t>- ou </a:t>
            </a:r>
            <a:r>
              <a:rPr lang="fr-FR" sz="2400" i="1" dirty="0">
                <a:effectLst/>
                <a:latin typeface="Times New Roman" panose="02020603050405020304" pitchFamily="18" charset="0"/>
                <a:ea typeface="Times New Roman" panose="02020603050405020304" pitchFamily="18" charset="0"/>
              </a:rPr>
              <a:t>c</a:t>
            </a:r>
            <a:r>
              <a:rPr lang="fr-FR" sz="2400" dirty="0">
                <a:effectLst/>
                <a:latin typeface="Times New Roman" panose="02020603050405020304" pitchFamily="18" charset="0"/>
                <a:ea typeface="Times New Roman" panose="02020603050405020304" pitchFamily="18" charset="0"/>
              </a:rPr>
              <a:t>, </a:t>
            </a:r>
            <a:r>
              <a:rPr lang="fr-FR" sz="2400" i="1" dirty="0" err="1">
                <a:effectLst/>
                <a:latin typeface="Times New Roman" panose="02020603050405020304" pitchFamily="18" charset="0"/>
                <a:ea typeface="Times New Roman" panose="02020603050405020304" pitchFamily="18" charset="0"/>
              </a:rPr>
              <a:t>ç</a:t>
            </a:r>
            <a:r>
              <a:rPr lang="fr-FR" sz="2400" dirty="0">
                <a:effectLst/>
                <a:latin typeface="Times New Roman" panose="02020603050405020304" pitchFamily="18" charset="0"/>
                <a:ea typeface="Times New Roman" panose="02020603050405020304" pitchFamily="18" charset="0"/>
              </a:rPr>
              <a:t>, </a:t>
            </a:r>
            <a:r>
              <a:rPr lang="fr-FR" sz="2400" i="1" dirty="0">
                <a:effectLst/>
                <a:latin typeface="Times New Roman" panose="02020603050405020304" pitchFamily="18" charset="0"/>
                <a:ea typeface="Times New Roman" panose="02020603050405020304" pitchFamily="18" charset="0"/>
              </a:rPr>
              <a:t>z</a:t>
            </a:r>
            <a:r>
              <a:rPr lang="fr-FR" sz="2400" dirty="0">
                <a:effectLst/>
                <a:latin typeface="Times New Roman" panose="02020603050405020304" pitchFamily="18" charset="0"/>
                <a:ea typeface="Times New Roman" panose="02020603050405020304" pitchFamily="18" charset="0"/>
              </a:rPr>
              <a:t>.</a:t>
            </a:r>
          </a:p>
          <a:p>
            <a:pPr marL="0" indent="0">
              <a:buNone/>
            </a:pPr>
            <a:r>
              <a:rPr lang="fr-FR" sz="2400" dirty="0">
                <a:solidFill>
                  <a:srgbClr val="000000"/>
                </a:solidFill>
                <a:effectLst/>
                <a:latin typeface="Times New Roman" panose="02020603050405020304" pitchFamily="18" charset="0"/>
                <a:ea typeface="Times New Roman" panose="02020603050405020304" pitchFamily="18" charset="0"/>
              </a:rPr>
              <a:t>- ne rien mettre au pluriel (déterminant, adjectif, nom)… sauf des pluriels en -</a:t>
            </a:r>
            <a:r>
              <a:rPr lang="fr-FR" sz="2400" i="1" dirty="0">
                <a:solidFill>
                  <a:srgbClr val="000000"/>
                </a:solidFill>
                <a:effectLst/>
                <a:latin typeface="Times New Roman" panose="02020603050405020304" pitchFamily="18" charset="0"/>
                <a:ea typeface="Times New Roman" panose="02020603050405020304" pitchFamily="18" charset="0"/>
              </a:rPr>
              <a:t>x</a:t>
            </a:r>
            <a:r>
              <a:rPr lang="fr-FR" sz="2400" dirty="0">
                <a:solidFill>
                  <a:srgbClr val="000000"/>
                </a:solidFill>
                <a:effectLst/>
                <a:latin typeface="Times New Roman" panose="02020603050405020304" pitchFamily="18" charset="0"/>
                <a:ea typeface="Times New Roman" panose="02020603050405020304" pitchFamily="18" charset="0"/>
              </a:rPr>
              <a:t>.</a:t>
            </a:r>
            <a:endParaRPr lang="fr-FR" sz="2400" dirty="0">
              <a:effectLst/>
              <a:latin typeface="Times New Roman" panose="02020603050405020304" pitchFamily="18" charset="0"/>
              <a:ea typeface="Times New Roman" panose="02020603050405020304" pitchFamily="18" charset="0"/>
            </a:endParaRPr>
          </a:p>
          <a:p>
            <a:pPr marL="0" indent="0">
              <a:buNone/>
            </a:pPr>
            <a:r>
              <a:rPr lang="fr-FR" sz="2400" dirty="0">
                <a:solidFill>
                  <a:srgbClr val="000000"/>
                </a:solidFill>
                <a:effectLst/>
                <a:latin typeface="Times New Roman" panose="02020603050405020304" pitchFamily="18" charset="0"/>
                <a:ea typeface="Times New Roman" panose="02020603050405020304" pitchFamily="18" charset="0"/>
              </a:rPr>
              <a:t>- ne pas mettre de verbes conjugués aux personnes 2 et 4 : marques de personne -</a:t>
            </a:r>
            <a:r>
              <a:rPr lang="fr-FR" sz="2400" i="1" dirty="0">
                <a:solidFill>
                  <a:srgbClr val="000000"/>
                </a:solidFill>
                <a:effectLst/>
                <a:latin typeface="Times New Roman" panose="02020603050405020304" pitchFamily="18" charset="0"/>
                <a:ea typeface="Times New Roman" panose="02020603050405020304" pitchFamily="18" charset="0"/>
              </a:rPr>
              <a:t>s </a:t>
            </a:r>
            <a:r>
              <a:rPr lang="fr-FR" sz="2400" dirty="0">
                <a:solidFill>
                  <a:srgbClr val="000000"/>
                </a:solidFill>
                <a:effectLst/>
                <a:latin typeface="Times New Roman" panose="02020603050405020304" pitchFamily="18" charset="0"/>
                <a:ea typeface="Times New Roman" panose="02020603050405020304" pitchFamily="18" charset="0"/>
              </a:rPr>
              <a:t>et -</a:t>
            </a:r>
            <a:r>
              <a:rPr lang="fr-FR" sz="2400" i="1" dirty="0">
                <a:solidFill>
                  <a:srgbClr val="000000"/>
                </a:solidFill>
                <a:effectLst/>
                <a:latin typeface="Times New Roman" panose="02020603050405020304" pitchFamily="18" charset="0"/>
                <a:ea typeface="Times New Roman" panose="02020603050405020304" pitchFamily="18" charset="0"/>
              </a:rPr>
              <a:t>ons</a:t>
            </a:r>
            <a:r>
              <a:rPr lang="fr-FR" sz="2400" dirty="0">
                <a:solidFill>
                  <a:srgbClr val="000000"/>
                </a:solidFill>
                <a:effectLst/>
                <a:latin typeface="Times New Roman" panose="02020603050405020304" pitchFamily="18" charset="0"/>
                <a:ea typeface="Times New Roman" panose="02020603050405020304" pitchFamily="18" charset="0"/>
              </a:rPr>
              <a:t> (le texte modèle est à la personne 3 : </a:t>
            </a:r>
            <a:r>
              <a:rPr lang="fr-FR" sz="2400" i="1" dirty="0">
                <a:solidFill>
                  <a:srgbClr val="000000"/>
                </a:solidFill>
                <a:effectLst/>
                <a:latin typeface="Times New Roman" panose="02020603050405020304" pitchFamily="18" charset="0"/>
                <a:ea typeface="Times New Roman" panose="02020603050405020304" pitchFamily="18" charset="0"/>
              </a:rPr>
              <a:t>Léa, Panpan, il, elle, une amie</a:t>
            </a:r>
            <a:r>
              <a:rPr lang="fr-FR" sz="2400" dirty="0">
                <a:solidFill>
                  <a:srgbClr val="000000"/>
                </a:solidFill>
                <a:effectLst/>
                <a:latin typeface="Times New Roman" panose="02020603050405020304" pitchFamily="18" charset="0"/>
                <a:ea typeface="Times New Roman" panose="02020603050405020304" pitchFamily="18" charset="0"/>
              </a:rPr>
              <a:t>)</a:t>
            </a:r>
            <a:endParaRPr lang="fr-FR" sz="2400" dirty="0">
              <a:effectLst/>
              <a:latin typeface="Times New Roman" panose="02020603050405020304" pitchFamily="18" charset="0"/>
              <a:ea typeface="Times New Roman" panose="02020603050405020304" pitchFamily="18" charset="0"/>
            </a:endParaRPr>
          </a:p>
          <a:p>
            <a:pPr marL="0" indent="0">
              <a:buNone/>
            </a:pPr>
            <a:r>
              <a:rPr lang="fr-FR" sz="2400" dirty="0">
                <a:effectLst/>
                <a:latin typeface="Times New Roman" panose="02020603050405020304" pitchFamily="18" charset="0"/>
                <a:ea typeface="Times New Roman" panose="02020603050405020304" pitchFamily="18" charset="0"/>
              </a:rPr>
              <a:t>- </a:t>
            </a:r>
            <a:r>
              <a:rPr lang="fr-FR" sz="2400" dirty="0">
                <a:solidFill>
                  <a:srgbClr val="000000"/>
                </a:solidFill>
                <a:effectLst/>
                <a:latin typeface="Times New Roman" panose="02020603050405020304" pitchFamily="18" charset="0"/>
                <a:ea typeface="Times New Roman" panose="02020603050405020304" pitchFamily="18" charset="0"/>
              </a:rPr>
              <a:t>à la personne 1, ne pas mettre de verbes conjugués avec la série </a:t>
            </a:r>
            <a:r>
              <a:rPr lang="fr-FR" sz="2400" i="1" dirty="0">
                <a:solidFill>
                  <a:srgbClr val="000000"/>
                </a:solidFill>
                <a:effectLst/>
                <a:latin typeface="Times New Roman" panose="02020603050405020304" pitchFamily="18" charset="0"/>
                <a:ea typeface="Times New Roman" panose="02020603050405020304" pitchFamily="18" charset="0"/>
              </a:rPr>
              <a:t>-s, -s, -t</a:t>
            </a:r>
            <a:r>
              <a:rPr lang="fr-FR" sz="2400" dirty="0">
                <a:solidFill>
                  <a:srgbClr val="000000"/>
                </a:solidFill>
                <a:effectLst/>
                <a:latin typeface="Times New Roman" panose="02020603050405020304" pitchFamily="18" charset="0"/>
                <a:ea typeface="Times New Roman" panose="02020603050405020304" pitchFamily="18" charset="0"/>
              </a:rPr>
              <a:t>.</a:t>
            </a:r>
            <a:endParaRPr lang="fr-FR" sz="2400" dirty="0">
              <a:effectLst/>
              <a:latin typeface="Times New Roman" panose="02020603050405020304" pitchFamily="18" charset="0"/>
              <a:ea typeface="Times New Roman" panose="02020603050405020304" pitchFamily="18" charset="0"/>
            </a:endParaRPr>
          </a:p>
          <a:p>
            <a:pPr marL="0" indent="0">
              <a:buNone/>
            </a:pPr>
            <a:endParaRPr lang="fr-FR" b="1" dirty="0"/>
          </a:p>
        </p:txBody>
      </p:sp>
    </p:spTree>
    <p:extLst>
      <p:ext uri="{BB962C8B-B14F-4D97-AF65-F5344CB8AC3E}">
        <p14:creationId xmlns:p14="http://schemas.microsoft.com/office/powerpoint/2010/main" val="18964360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BBBB9F4-2098-A044-E1DF-7271B03BFAF4}"/>
              </a:ext>
            </a:extLst>
          </p:cNvPr>
          <p:cNvSpPr>
            <a:spLocks noGrp="1"/>
          </p:cNvSpPr>
          <p:nvPr>
            <p:ph type="title"/>
          </p:nvPr>
        </p:nvSpPr>
        <p:spPr/>
        <p:txBody>
          <a:bodyPr/>
          <a:lstStyle/>
          <a:p>
            <a:endParaRPr lang="fr-FR"/>
          </a:p>
        </p:txBody>
      </p:sp>
      <p:pic>
        <p:nvPicPr>
          <p:cNvPr id="5" name="Espace réservé du contenu 4" descr="Livre ouvert avec stylo sur bureau">
            <a:extLst>
              <a:ext uri="{FF2B5EF4-FFF2-40B4-BE49-F238E27FC236}">
                <a16:creationId xmlns:a16="http://schemas.microsoft.com/office/drawing/2014/main" id="{EB9A185E-2D1D-EBD4-58E4-F2ED2268AB52}"/>
              </a:ext>
            </a:extLst>
          </p:cNvPr>
          <p:cNvPicPr>
            <a:picLocks noGrp="1" noChangeAspect="1"/>
          </p:cNvPicPr>
          <p:nvPr>
            <p:ph idx="1"/>
          </p:nvPr>
        </p:nvPicPr>
        <p:blipFill>
          <a:blip r:embed="rId3"/>
          <a:stretch>
            <a:fillRect/>
          </a:stretch>
        </p:blipFill>
        <p:spPr>
          <a:xfrm>
            <a:off x="2824509" y="868695"/>
            <a:ext cx="6542981" cy="4351338"/>
          </a:xfrm>
        </p:spPr>
      </p:pic>
    </p:spTree>
    <p:extLst>
      <p:ext uri="{BB962C8B-B14F-4D97-AF65-F5344CB8AC3E}">
        <p14:creationId xmlns:p14="http://schemas.microsoft.com/office/powerpoint/2010/main" val="40949471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202D75-BBA4-4E1C-B4E2-0E73B4A80197}"/>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0FF24423-2A55-2DC1-D6E9-71DD7F6A885B}"/>
              </a:ext>
            </a:extLst>
          </p:cNvPr>
          <p:cNvSpPr>
            <a:spLocks noGrp="1"/>
          </p:cNvSpPr>
          <p:nvPr>
            <p:ph idx="1"/>
          </p:nvPr>
        </p:nvSpPr>
        <p:spPr/>
        <p:txBody>
          <a:bodyPr>
            <a:normAutofit/>
          </a:bodyPr>
          <a:lstStyle/>
          <a:p>
            <a:pPr marL="0" indent="0">
              <a:buNone/>
            </a:pPr>
            <a:r>
              <a:rPr lang="fr-FR" sz="2400" kern="1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Écris un texte sans –</a:t>
            </a:r>
            <a:r>
              <a:rPr lang="fr-FR" sz="2400" i="1" kern="1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s</a:t>
            </a:r>
            <a:r>
              <a:rPr lang="fr-FR" sz="2400" kern="1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429374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A791C-EFCD-F265-4F78-6E7B1B12455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4877F45-59C0-992D-0F5C-5C7AC99C08CB}"/>
              </a:ext>
            </a:extLst>
          </p:cNvPr>
          <p:cNvSpPr>
            <a:spLocks noGrp="1"/>
          </p:cNvSpPr>
          <p:nvPr>
            <p:ph type="title"/>
          </p:nvPr>
        </p:nvSpPr>
        <p:spPr/>
        <p:txBody>
          <a:bodyPr/>
          <a:lstStyle/>
          <a:p>
            <a:endParaRPr lang="fr-FR"/>
          </a:p>
        </p:txBody>
      </p:sp>
      <p:pic>
        <p:nvPicPr>
          <p:cNvPr id="4" name="Espace réservé du contenu 3" descr="Une image contenant croquis, dessin, Dessin d’enfant, Dessin au trait&#10;&#10;Description générée automatiquement">
            <a:extLst>
              <a:ext uri="{FF2B5EF4-FFF2-40B4-BE49-F238E27FC236}">
                <a16:creationId xmlns:a16="http://schemas.microsoft.com/office/drawing/2014/main" id="{5F228248-BB0E-DC7D-2A9B-203B9255BAB1}"/>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715376" y="1690688"/>
            <a:ext cx="2262939" cy="2849627"/>
          </a:xfrm>
          <a:prstGeom prst="rect">
            <a:avLst/>
          </a:prstGeom>
        </p:spPr>
      </p:pic>
    </p:spTree>
    <p:extLst>
      <p:ext uri="{BB962C8B-B14F-4D97-AF65-F5344CB8AC3E}">
        <p14:creationId xmlns:p14="http://schemas.microsoft.com/office/powerpoint/2010/main" val="1044126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CAB1C7F-C371-52D8-BDDE-2F070F46151B}"/>
              </a:ext>
            </a:extLst>
          </p:cNvPr>
          <p:cNvSpPr>
            <a:spLocks noGrp="1"/>
          </p:cNvSpPr>
          <p:nvPr>
            <p:ph type="title"/>
          </p:nvPr>
        </p:nvSpPr>
        <p:spPr>
          <a:xfrm>
            <a:off x="838199" y="365125"/>
            <a:ext cx="10833847" cy="1752433"/>
          </a:xfrm>
        </p:spPr>
        <p:txBody>
          <a:bodyPr>
            <a:normAutofit fontScale="90000"/>
          </a:bodyPr>
          <a:lstStyle/>
          <a:p>
            <a:pPr marL="0" indent="0"/>
            <a:br>
              <a:rPr lang="fr-FR" sz="2000" dirty="0">
                <a:solidFill>
                  <a:srgbClr val="000000"/>
                </a:solidFill>
                <a:effectLst/>
                <a:latin typeface="Times New Roman" panose="02020603050405020304" pitchFamily="18" charset="0"/>
                <a:ea typeface="Times New Roman" panose="02020603050405020304" pitchFamily="18" charset="0"/>
              </a:rPr>
            </a:br>
            <a:br>
              <a:rPr lang="fr-FR" sz="2000" dirty="0">
                <a:solidFill>
                  <a:srgbClr val="000000"/>
                </a:solidFill>
                <a:effectLst/>
                <a:latin typeface="Times New Roman" panose="02020603050405020304" pitchFamily="18" charset="0"/>
                <a:ea typeface="Times New Roman" panose="02020603050405020304" pitchFamily="18" charset="0"/>
              </a:rPr>
            </a:br>
            <a:br>
              <a:rPr lang="fr-FR" sz="2000" dirty="0">
                <a:solidFill>
                  <a:srgbClr val="000000"/>
                </a:solidFill>
                <a:effectLst/>
                <a:latin typeface="Times New Roman" panose="02020603050405020304" pitchFamily="18" charset="0"/>
                <a:ea typeface="Times New Roman" panose="02020603050405020304" pitchFamily="18" charset="0"/>
              </a:rPr>
            </a:br>
            <a:r>
              <a:rPr lang="fr-FR" sz="2200" dirty="0">
                <a:solidFill>
                  <a:schemeClr val="accent1"/>
                </a:solidFill>
                <a:effectLst/>
                <a:latin typeface="Times New Roman" panose="02020603050405020304" pitchFamily="18" charset="0"/>
                <a:ea typeface="Times New Roman" panose="02020603050405020304" pitchFamily="18" charset="0"/>
              </a:rPr>
              <a:t>- prendre garde aux mots qui contiennent les sons [s] ou [z], vérifier s’ils prennent -</a:t>
            </a:r>
            <a:r>
              <a:rPr lang="fr-FR" sz="2200" i="1" dirty="0">
                <a:solidFill>
                  <a:schemeClr val="accent1"/>
                </a:solidFill>
                <a:effectLst/>
                <a:latin typeface="Times New Roman" panose="02020603050405020304" pitchFamily="18" charset="0"/>
                <a:ea typeface="Times New Roman" panose="02020603050405020304" pitchFamily="18" charset="0"/>
              </a:rPr>
              <a:t>s</a:t>
            </a:r>
            <a:r>
              <a:rPr lang="fr-FR" sz="2200" dirty="0">
                <a:solidFill>
                  <a:schemeClr val="accent1"/>
                </a:solidFill>
                <a:effectLst/>
                <a:latin typeface="Times New Roman" panose="02020603050405020304" pitchFamily="18" charset="0"/>
                <a:ea typeface="Times New Roman" panose="02020603050405020304" pitchFamily="18" charset="0"/>
              </a:rPr>
              <a:t>- ou -</a:t>
            </a:r>
            <a:r>
              <a:rPr lang="fr-FR" sz="2200" i="1" dirty="0">
                <a:solidFill>
                  <a:schemeClr val="accent1"/>
                </a:solidFill>
                <a:effectLst/>
                <a:latin typeface="Times New Roman" panose="02020603050405020304" pitchFamily="18" charset="0"/>
                <a:ea typeface="Times New Roman" panose="02020603050405020304" pitchFamily="18" charset="0"/>
              </a:rPr>
              <a:t>ss</a:t>
            </a:r>
            <a:r>
              <a:rPr lang="fr-FR" sz="2200" dirty="0">
                <a:solidFill>
                  <a:schemeClr val="accent1"/>
                </a:solidFill>
                <a:effectLst/>
                <a:latin typeface="Times New Roman" panose="02020603050405020304" pitchFamily="18" charset="0"/>
                <a:ea typeface="Times New Roman" panose="02020603050405020304" pitchFamily="18" charset="0"/>
              </a:rPr>
              <a:t>- ou </a:t>
            </a:r>
            <a:r>
              <a:rPr lang="fr-FR" sz="2200" i="1" dirty="0">
                <a:solidFill>
                  <a:schemeClr val="accent1"/>
                </a:solidFill>
                <a:effectLst/>
                <a:latin typeface="Times New Roman" panose="02020603050405020304" pitchFamily="18" charset="0"/>
                <a:ea typeface="Times New Roman" panose="02020603050405020304" pitchFamily="18" charset="0"/>
              </a:rPr>
              <a:t>c</a:t>
            </a:r>
            <a:r>
              <a:rPr lang="fr-FR" sz="2200" dirty="0">
                <a:solidFill>
                  <a:schemeClr val="accent1"/>
                </a:solidFill>
                <a:effectLst/>
                <a:latin typeface="Times New Roman" panose="02020603050405020304" pitchFamily="18" charset="0"/>
                <a:ea typeface="Times New Roman" panose="02020603050405020304" pitchFamily="18" charset="0"/>
              </a:rPr>
              <a:t>, </a:t>
            </a:r>
            <a:r>
              <a:rPr lang="fr-FR" sz="2200" i="1" dirty="0" err="1">
                <a:solidFill>
                  <a:schemeClr val="accent1"/>
                </a:solidFill>
                <a:effectLst/>
                <a:latin typeface="Times New Roman" panose="02020603050405020304" pitchFamily="18" charset="0"/>
                <a:ea typeface="Times New Roman" panose="02020603050405020304" pitchFamily="18" charset="0"/>
              </a:rPr>
              <a:t>ç</a:t>
            </a:r>
            <a:r>
              <a:rPr lang="fr-FR" sz="2200" dirty="0">
                <a:solidFill>
                  <a:schemeClr val="accent1"/>
                </a:solidFill>
                <a:effectLst/>
                <a:latin typeface="Times New Roman" panose="02020603050405020304" pitchFamily="18" charset="0"/>
                <a:ea typeface="Times New Roman" panose="02020603050405020304" pitchFamily="18" charset="0"/>
              </a:rPr>
              <a:t>, </a:t>
            </a:r>
            <a:r>
              <a:rPr lang="fr-FR" sz="2200" i="1" dirty="0">
                <a:solidFill>
                  <a:schemeClr val="accent1"/>
                </a:solidFill>
                <a:effectLst/>
                <a:latin typeface="Times New Roman" panose="02020603050405020304" pitchFamily="18" charset="0"/>
                <a:ea typeface="Times New Roman" panose="02020603050405020304" pitchFamily="18" charset="0"/>
              </a:rPr>
              <a:t>z</a:t>
            </a:r>
            <a:r>
              <a:rPr lang="fr-FR" sz="2200" dirty="0">
                <a:solidFill>
                  <a:schemeClr val="accent1"/>
                </a:solidFill>
                <a:effectLst/>
                <a:latin typeface="Times New Roman" panose="02020603050405020304" pitchFamily="18" charset="0"/>
                <a:ea typeface="Times New Roman" panose="02020603050405020304" pitchFamily="18" charset="0"/>
              </a:rPr>
              <a:t>.</a:t>
            </a:r>
            <a:br>
              <a:rPr lang="fr-FR" sz="2200" dirty="0">
                <a:solidFill>
                  <a:schemeClr val="accent1"/>
                </a:solidFill>
                <a:effectLst/>
                <a:latin typeface="Times New Roman" panose="02020603050405020304" pitchFamily="18" charset="0"/>
                <a:ea typeface="Times New Roman" panose="02020603050405020304" pitchFamily="18" charset="0"/>
              </a:rPr>
            </a:br>
            <a:r>
              <a:rPr lang="fr-FR" sz="2200" dirty="0">
                <a:solidFill>
                  <a:schemeClr val="accent1"/>
                </a:solidFill>
                <a:effectLst/>
                <a:latin typeface="Times New Roman" panose="02020603050405020304" pitchFamily="18" charset="0"/>
                <a:ea typeface="Times New Roman" panose="02020603050405020304" pitchFamily="18" charset="0"/>
              </a:rPr>
              <a:t>- ne rien mettre au pluriel (déterminant, adjectif, nom)… sauf des pluriels en -</a:t>
            </a:r>
            <a:r>
              <a:rPr lang="fr-FR" sz="2200" i="1" dirty="0">
                <a:solidFill>
                  <a:schemeClr val="accent1"/>
                </a:solidFill>
                <a:effectLst/>
                <a:latin typeface="Times New Roman" panose="02020603050405020304" pitchFamily="18" charset="0"/>
                <a:ea typeface="Times New Roman" panose="02020603050405020304" pitchFamily="18" charset="0"/>
              </a:rPr>
              <a:t>x</a:t>
            </a:r>
            <a:r>
              <a:rPr lang="fr-FR" sz="2200" dirty="0">
                <a:solidFill>
                  <a:schemeClr val="accent1"/>
                </a:solidFill>
                <a:effectLst/>
                <a:latin typeface="Times New Roman" panose="02020603050405020304" pitchFamily="18" charset="0"/>
                <a:ea typeface="Times New Roman" panose="02020603050405020304" pitchFamily="18" charset="0"/>
              </a:rPr>
              <a:t>.</a:t>
            </a:r>
            <a:br>
              <a:rPr lang="fr-FR" sz="2200" dirty="0">
                <a:solidFill>
                  <a:schemeClr val="accent1"/>
                </a:solidFill>
                <a:effectLst/>
                <a:latin typeface="Times New Roman" panose="02020603050405020304" pitchFamily="18" charset="0"/>
                <a:ea typeface="Times New Roman" panose="02020603050405020304" pitchFamily="18" charset="0"/>
              </a:rPr>
            </a:br>
            <a:r>
              <a:rPr lang="fr-FR" sz="2200" dirty="0">
                <a:solidFill>
                  <a:schemeClr val="accent1"/>
                </a:solidFill>
                <a:effectLst/>
                <a:latin typeface="Times New Roman" panose="02020603050405020304" pitchFamily="18" charset="0"/>
                <a:ea typeface="Times New Roman" panose="02020603050405020304" pitchFamily="18" charset="0"/>
              </a:rPr>
              <a:t>- ne pas mettre de verbes conjugués aux personnes 2 et 4 : marques de personne -</a:t>
            </a:r>
            <a:r>
              <a:rPr lang="fr-FR" sz="2200" i="1" dirty="0">
                <a:solidFill>
                  <a:schemeClr val="accent1"/>
                </a:solidFill>
                <a:effectLst/>
                <a:latin typeface="Times New Roman" panose="02020603050405020304" pitchFamily="18" charset="0"/>
                <a:ea typeface="Times New Roman" panose="02020603050405020304" pitchFamily="18" charset="0"/>
              </a:rPr>
              <a:t>s </a:t>
            </a:r>
            <a:r>
              <a:rPr lang="fr-FR" sz="2200" dirty="0">
                <a:solidFill>
                  <a:schemeClr val="accent1"/>
                </a:solidFill>
                <a:effectLst/>
                <a:latin typeface="Times New Roman" panose="02020603050405020304" pitchFamily="18" charset="0"/>
                <a:ea typeface="Times New Roman" panose="02020603050405020304" pitchFamily="18" charset="0"/>
              </a:rPr>
              <a:t>et -</a:t>
            </a:r>
            <a:r>
              <a:rPr lang="fr-FR" sz="2200" i="1" dirty="0">
                <a:solidFill>
                  <a:schemeClr val="accent1"/>
                </a:solidFill>
                <a:effectLst/>
                <a:latin typeface="Times New Roman" panose="02020603050405020304" pitchFamily="18" charset="0"/>
                <a:ea typeface="Times New Roman" panose="02020603050405020304" pitchFamily="18" charset="0"/>
              </a:rPr>
              <a:t>ons</a:t>
            </a:r>
            <a:br>
              <a:rPr lang="fr-FR" sz="2200" dirty="0">
                <a:solidFill>
                  <a:schemeClr val="accent1"/>
                </a:solidFill>
                <a:effectLst/>
                <a:latin typeface="Times New Roman" panose="02020603050405020304" pitchFamily="18" charset="0"/>
                <a:ea typeface="Times New Roman" panose="02020603050405020304" pitchFamily="18" charset="0"/>
              </a:rPr>
            </a:br>
            <a:r>
              <a:rPr lang="fr-FR" sz="2200" dirty="0">
                <a:solidFill>
                  <a:schemeClr val="accent1"/>
                </a:solidFill>
                <a:effectLst/>
                <a:latin typeface="Times New Roman" panose="02020603050405020304" pitchFamily="18" charset="0"/>
                <a:ea typeface="Times New Roman" panose="02020603050405020304" pitchFamily="18" charset="0"/>
              </a:rPr>
              <a:t>- à la personne 1, ne pas mettre de verbes conjugués avec la série </a:t>
            </a:r>
            <a:r>
              <a:rPr lang="fr-FR" sz="2200" i="1" dirty="0">
                <a:solidFill>
                  <a:schemeClr val="accent1"/>
                </a:solidFill>
                <a:effectLst/>
                <a:latin typeface="Times New Roman" panose="02020603050405020304" pitchFamily="18" charset="0"/>
                <a:ea typeface="Times New Roman" panose="02020603050405020304" pitchFamily="18" charset="0"/>
              </a:rPr>
              <a:t>-s, -s, -t</a:t>
            </a:r>
            <a:br>
              <a:rPr lang="fr-FR" sz="2200" dirty="0">
                <a:solidFill>
                  <a:schemeClr val="accent1"/>
                </a:solidFill>
                <a:effectLst/>
                <a:latin typeface="Times New Roman" panose="02020603050405020304" pitchFamily="18" charset="0"/>
                <a:ea typeface="Times New Roman" panose="02020603050405020304" pitchFamily="18" charset="0"/>
              </a:rPr>
            </a:br>
            <a:endParaRPr lang="fr-FR" sz="2200" dirty="0">
              <a:solidFill>
                <a:schemeClr val="accent1"/>
              </a:solidFill>
            </a:endParaRPr>
          </a:p>
        </p:txBody>
      </p:sp>
      <p:sp>
        <p:nvSpPr>
          <p:cNvPr id="3" name="Espace réservé du contenu 2">
            <a:extLst>
              <a:ext uri="{FF2B5EF4-FFF2-40B4-BE49-F238E27FC236}">
                <a16:creationId xmlns:a16="http://schemas.microsoft.com/office/drawing/2014/main" id="{B527EDEA-6770-E41D-B133-1BD699345741}"/>
              </a:ext>
            </a:extLst>
          </p:cNvPr>
          <p:cNvSpPr>
            <a:spLocks noGrp="1"/>
          </p:cNvSpPr>
          <p:nvPr>
            <p:ph idx="1"/>
          </p:nvPr>
        </p:nvSpPr>
        <p:spPr>
          <a:xfrm>
            <a:off x="838200" y="2749467"/>
            <a:ext cx="7445188" cy="3427496"/>
          </a:xfrm>
        </p:spPr>
        <p:txBody>
          <a:bodyPr>
            <a:normAutofit/>
          </a:bodyPr>
          <a:lstStyle/>
          <a:p>
            <a:pPr marL="0" indent="0">
              <a:buNone/>
            </a:pPr>
            <a:endParaRPr lang="fr-FR" dirty="0">
              <a:solidFill>
                <a:srgbClr val="000000"/>
              </a:solidFill>
              <a:effectLst/>
              <a:latin typeface="SignPainter-HouseScript" panose="02000006070000020004" pitchFamily="2" charset="0"/>
              <a:ea typeface="Times New Roman" panose="02020603050405020304" pitchFamily="18" charset="0"/>
            </a:endParaRPr>
          </a:p>
          <a:p>
            <a:pPr marL="0" indent="0">
              <a:buNone/>
            </a:pPr>
            <a:r>
              <a:rPr lang="fr-FR" dirty="0">
                <a:solidFill>
                  <a:srgbClr val="000000"/>
                </a:solidFill>
                <a:effectLst/>
                <a:latin typeface="SignPainter-HouseScript" panose="02000006070000020004" pitchFamily="2" charset="0"/>
                <a:ea typeface="Times New Roman" panose="02020603050405020304" pitchFamily="18" charset="0"/>
              </a:rPr>
              <a:t>Ce matin, je </a:t>
            </a:r>
            <a:r>
              <a:rPr lang="fr-FR" dirty="0" err="1">
                <a:solidFill>
                  <a:srgbClr val="000000"/>
                </a:solidFill>
                <a:effectLst/>
                <a:latin typeface="SignPainter-HouseScript" panose="02000006070000020004" pitchFamily="2" charset="0"/>
                <a:ea typeface="Times New Roman" panose="02020603050405020304" pitchFamily="18" charset="0"/>
              </a:rPr>
              <a:t>sor</a:t>
            </a:r>
            <a:r>
              <a:rPr lang="fr-FR" dirty="0">
                <a:solidFill>
                  <a:srgbClr val="000000"/>
                </a:solidFill>
                <a:effectLst/>
                <a:latin typeface="SignPainter-HouseScript" panose="02000006070000020004" pitchFamily="2" charset="0"/>
                <a:ea typeface="Times New Roman" panose="02020603050405020304" pitchFamily="18" charset="0"/>
              </a:rPr>
              <a:t> de la maison avec mon frère. Il fait beau et le ciel est plein de nuage blanc comme du coton.</a:t>
            </a:r>
            <a:endParaRPr lang="fr-FR" dirty="0">
              <a:effectLst/>
              <a:latin typeface="SignPainter-HouseScript" panose="02000006070000020004" pitchFamily="2" charset="0"/>
              <a:ea typeface="Times New Roman" panose="02020603050405020304" pitchFamily="18" charset="0"/>
            </a:endParaRPr>
          </a:p>
          <a:p>
            <a:pPr marL="0" indent="0">
              <a:buNone/>
            </a:pPr>
            <a:r>
              <a:rPr lang="fr-FR" dirty="0">
                <a:solidFill>
                  <a:srgbClr val="000000"/>
                </a:solidFill>
                <a:effectLst/>
                <a:latin typeface="SignPainter-HouseScript" panose="02000006070000020004" pitchFamily="2" charset="0"/>
                <a:ea typeface="Times New Roman" panose="02020603050405020304" pitchFamily="18" charset="0"/>
              </a:rPr>
              <a:t>… Au parc, je cour </a:t>
            </a:r>
            <a:r>
              <a:rPr lang="fr-FR" dirty="0" err="1">
                <a:solidFill>
                  <a:srgbClr val="000000"/>
                </a:solidFill>
                <a:effectLst/>
                <a:latin typeface="SignPainter-HouseScript" panose="02000006070000020004" pitchFamily="2" charset="0"/>
                <a:ea typeface="Times New Roman" panose="02020603050405020304" pitchFamily="18" charset="0"/>
              </a:rPr>
              <a:t>aprè</a:t>
            </a:r>
            <a:r>
              <a:rPr lang="fr-FR" dirty="0">
                <a:solidFill>
                  <a:srgbClr val="000000"/>
                </a:solidFill>
                <a:effectLst/>
                <a:latin typeface="SignPainter-HouseScript" panose="02000006070000020004" pitchFamily="2" charset="0"/>
                <a:ea typeface="Times New Roman" panose="02020603050405020304" pitchFamily="18" charset="0"/>
              </a:rPr>
              <a:t> les oiseaux. Mon frère récolte des </a:t>
            </a:r>
            <a:r>
              <a:rPr lang="fr-FR" dirty="0" err="1">
                <a:solidFill>
                  <a:srgbClr val="000000"/>
                </a:solidFill>
                <a:effectLst/>
                <a:latin typeface="SignPainter-HouseScript" panose="02000006070000020004" pitchFamily="2" charset="0"/>
                <a:ea typeface="Times New Roman" panose="02020603050405020304" pitchFamily="18" charset="0"/>
              </a:rPr>
              <a:t>caillous</a:t>
            </a:r>
            <a:r>
              <a:rPr lang="fr-FR" dirty="0">
                <a:solidFill>
                  <a:srgbClr val="000000"/>
                </a:solidFill>
                <a:effectLst/>
                <a:latin typeface="SignPainter-HouseScript" panose="02000006070000020004" pitchFamily="2" charset="0"/>
                <a:ea typeface="Times New Roman" panose="02020603050405020304" pitchFamily="18" charset="0"/>
              </a:rPr>
              <a:t>.</a:t>
            </a:r>
            <a:endParaRPr lang="fr-FR" dirty="0">
              <a:effectLst/>
              <a:latin typeface="SignPainter-HouseScript" panose="02000006070000020004" pitchFamily="2" charset="0"/>
              <a:ea typeface="Times New Roman" panose="02020603050405020304" pitchFamily="18" charset="0"/>
            </a:endParaRPr>
          </a:p>
          <a:p>
            <a:pPr marL="0" indent="0" algn="just">
              <a:buNone/>
            </a:pPr>
            <a:r>
              <a:rPr lang="fr-FR" kern="100" dirty="0">
                <a:solidFill>
                  <a:srgbClr val="000000"/>
                </a:solidFill>
                <a:latin typeface="SignPainter-HouseScript" panose="02000006070000020004" pitchFamily="2" charset="0"/>
                <a:ea typeface="Calibri" panose="020F0502020204030204" pitchFamily="34" charset="0"/>
                <a:cs typeface="Times New Roman" panose="02020603050405020304" pitchFamily="18" charset="0"/>
              </a:rPr>
              <a:t>.</a:t>
            </a:r>
            <a:endParaRPr lang="fr-FR" kern="100" dirty="0">
              <a:effectLst/>
              <a:latin typeface="SignPainter-HouseScript" panose="02000006070000020004" pitchFamily="2" charset="0"/>
              <a:ea typeface="Calibri" panose="020F0502020204030204" pitchFamily="34" charset="0"/>
              <a:cs typeface="Times New Roman" panose="02020603050405020304" pitchFamily="18" charset="0"/>
            </a:endParaRPr>
          </a:p>
        </p:txBody>
      </p:sp>
      <p:pic>
        <p:nvPicPr>
          <p:cNvPr id="4" name="Image 3" descr="Une image contenant clipart, poupée&#10;&#10;Description générée automatiquement">
            <a:extLst>
              <a:ext uri="{FF2B5EF4-FFF2-40B4-BE49-F238E27FC236}">
                <a16:creationId xmlns:a16="http://schemas.microsoft.com/office/drawing/2014/main" id="{6646631C-BA48-CC6D-05DD-CAAE6916BC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 r="82809"/>
          <a:stretch/>
        </p:blipFill>
        <p:spPr bwMode="auto">
          <a:xfrm>
            <a:off x="8701755" y="2749466"/>
            <a:ext cx="2296227" cy="3200302"/>
          </a:xfrm>
          <a:prstGeom prst="rect">
            <a:avLst/>
          </a:prstGeom>
          <a:noFill/>
          <a:ln>
            <a:noFill/>
          </a:ln>
          <a:effectLst>
            <a:outerShdw blurRad="50800" dist="38100" dir="5400000" algn="t" rotWithShape="0">
              <a:prstClr val="black">
                <a:alpha val="40000"/>
              </a:prstClr>
            </a:outerShdw>
          </a:effectLst>
          <a:extLst>
            <a:ext uri="{53640926-AAD7-44D8-BBD7-CCE9431645EC}">
              <a14:shadowObscured xmlns:a14="http://schemas.microsoft.com/office/drawing/2010/main"/>
            </a:ext>
          </a:extLst>
        </p:spPr>
      </p:pic>
      <p:sp>
        <p:nvSpPr>
          <p:cNvPr id="6" name="Rectangle 5">
            <a:extLst>
              <a:ext uri="{FF2B5EF4-FFF2-40B4-BE49-F238E27FC236}">
                <a16:creationId xmlns:a16="http://schemas.microsoft.com/office/drawing/2014/main" id="{ADBD904C-ABA4-94A3-0AE4-B115F7F8C9DE}"/>
              </a:ext>
            </a:extLst>
          </p:cNvPr>
          <p:cNvSpPr/>
          <p:nvPr/>
        </p:nvSpPr>
        <p:spPr>
          <a:xfrm>
            <a:off x="838200" y="681036"/>
            <a:ext cx="10515600" cy="1594331"/>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9528600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BB084E8-5FA4-2ABE-C4DA-16FC84AD9FF1}"/>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1D1C7C7B-3733-640A-835F-75C7F636E2D6}"/>
              </a:ext>
            </a:extLst>
          </p:cNvPr>
          <p:cNvSpPr>
            <a:spLocks noGrp="1"/>
          </p:cNvSpPr>
          <p:nvPr>
            <p:ph idx="1"/>
          </p:nvPr>
        </p:nvSpPr>
        <p:spPr>
          <a:xfrm>
            <a:off x="838200" y="2296633"/>
            <a:ext cx="10515600" cy="3880330"/>
          </a:xfrm>
        </p:spPr>
        <p:txBody>
          <a:bodyPr>
            <a:normAutofit/>
          </a:bodyPr>
          <a:lstStyle/>
          <a:p>
            <a:pPr marL="0" indent="0">
              <a:buNone/>
            </a:pPr>
            <a:r>
              <a:rPr lang="fr-FR" sz="2000" dirty="0">
                <a:solidFill>
                  <a:srgbClr val="000000"/>
                </a:solidFill>
                <a:effectLst/>
                <a:latin typeface="Times New Roman" panose="02020603050405020304" pitchFamily="18" charset="0"/>
                <a:ea typeface="Times New Roman" panose="02020603050405020304" pitchFamily="18" charset="0"/>
              </a:rPr>
              <a:t>Ce matin, je </a:t>
            </a:r>
            <a:r>
              <a:rPr lang="fr-FR" sz="2000" dirty="0">
                <a:solidFill>
                  <a:srgbClr val="00B050"/>
                </a:solidFill>
                <a:effectLst/>
                <a:latin typeface="Times New Roman" panose="02020603050405020304" pitchFamily="18" charset="0"/>
                <a:ea typeface="Times New Roman" panose="02020603050405020304" pitchFamily="18" charset="0"/>
              </a:rPr>
              <a:t>quitte</a:t>
            </a:r>
            <a:r>
              <a:rPr lang="fr-FR" sz="2000" dirty="0">
                <a:solidFill>
                  <a:srgbClr val="000000"/>
                </a:solidFill>
                <a:effectLst/>
                <a:latin typeface="Times New Roman" panose="02020603050405020304" pitchFamily="18" charset="0"/>
                <a:ea typeface="Times New Roman" panose="02020603050405020304" pitchFamily="18" charset="0"/>
              </a:rPr>
              <a:t> l’</a:t>
            </a:r>
            <a:r>
              <a:rPr lang="fr-FR" sz="2000" dirty="0">
                <a:solidFill>
                  <a:srgbClr val="00B050"/>
                </a:solidFill>
                <a:effectLst/>
                <a:latin typeface="Times New Roman" panose="02020603050405020304" pitchFamily="18" charset="0"/>
                <a:ea typeface="Times New Roman" panose="02020603050405020304" pitchFamily="18" charset="0"/>
              </a:rPr>
              <a:t>appartement</a:t>
            </a:r>
            <a:r>
              <a:rPr lang="fr-FR" sz="2000" dirty="0">
                <a:solidFill>
                  <a:srgbClr val="000000"/>
                </a:solidFill>
                <a:effectLst/>
                <a:latin typeface="Times New Roman" panose="02020603050405020304" pitchFamily="18" charset="0"/>
                <a:ea typeface="Times New Roman" panose="02020603050405020304" pitchFamily="18" charset="0"/>
              </a:rPr>
              <a:t> avec mon frère. Il fait beau et le ciel</a:t>
            </a:r>
            <a:r>
              <a:rPr lang="fr-FR" sz="2000" dirty="0">
                <a:solidFill>
                  <a:srgbClr val="00B050"/>
                </a:solidFill>
                <a:effectLst/>
                <a:latin typeface="Times New Roman" panose="02020603050405020304" pitchFamily="18" charset="0"/>
                <a:ea typeface="Times New Roman" panose="02020603050405020304" pitchFamily="18" charset="0"/>
              </a:rPr>
              <a:t> </a:t>
            </a:r>
            <a:r>
              <a:rPr lang="fr-FR" sz="2000" dirty="0">
                <a:solidFill>
                  <a:srgbClr val="000000"/>
                </a:solidFill>
                <a:effectLst/>
                <a:latin typeface="Times New Roman" panose="02020603050405020304" pitchFamily="18" charset="0"/>
                <a:ea typeface="Times New Roman" panose="02020603050405020304" pitchFamily="18" charset="0"/>
              </a:rPr>
              <a:t>est</a:t>
            </a:r>
            <a:r>
              <a:rPr lang="fr-FR" sz="2000" dirty="0">
                <a:solidFill>
                  <a:srgbClr val="00B050"/>
                </a:solidFill>
                <a:effectLst/>
                <a:latin typeface="Times New Roman" panose="02020603050405020304" pitchFamily="18" charset="0"/>
                <a:ea typeface="Times New Roman" panose="02020603050405020304" pitchFamily="18" charset="0"/>
              </a:rPr>
              <a:t> blanc </a:t>
            </a:r>
            <a:r>
              <a:rPr lang="fr-FR" sz="2000" dirty="0">
                <a:solidFill>
                  <a:srgbClr val="000000"/>
                </a:solidFill>
                <a:effectLst/>
                <a:latin typeface="Times New Roman" panose="02020603050405020304" pitchFamily="18" charset="0"/>
                <a:ea typeface="Times New Roman" panose="02020603050405020304" pitchFamily="18" charset="0"/>
              </a:rPr>
              <a:t>comme du coton. J’</a:t>
            </a:r>
            <a:r>
              <a:rPr lang="fr-FR" sz="2000" dirty="0">
                <a:solidFill>
                  <a:srgbClr val="00B050"/>
                </a:solidFill>
                <a:effectLst/>
                <a:latin typeface="Times New Roman" panose="02020603050405020304" pitchFamily="18" charset="0"/>
                <a:ea typeface="Times New Roman" panose="02020603050405020304" pitchFamily="18" charset="0"/>
              </a:rPr>
              <a:t>attrape</a:t>
            </a:r>
            <a:r>
              <a:rPr lang="fr-FR" sz="2000" dirty="0">
                <a:solidFill>
                  <a:srgbClr val="000000"/>
                </a:solidFill>
                <a:effectLst/>
                <a:latin typeface="Times New Roman" panose="02020603050405020304" pitchFamily="18" charset="0"/>
                <a:ea typeface="Times New Roman" panose="02020603050405020304" pitchFamily="18" charset="0"/>
              </a:rPr>
              <a:t> mon ballon et deux gâteaux pour le goûter. Au parc, je </a:t>
            </a:r>
            <a:r>
              <a:rPr lang="fr-FR" sz="2000" dirty="0">
                <a:solidFill>
                  <a:srgbClr val="00B050"/>
                </a:solidFill>
                <a:effectLst/>
                <a:latin typeface="Times New Roman" panose="02020603050405020304" pitchFamily="18" charset="0"/>
                <a:ea typeface="Times New Roman" panose="02020603050405020304" pitchFamily="18" charset="0"/>
              </a:rPr>
              <a:t>galope derrière</a:t>
            </a:r>
            <a:r>
              <a:rPr lang="fr-FR" sz="2000" dirty="0">
                <a:solidFill>
                  <a:srgbClr val="000000"/>
                </a:solidFill>
                <a:effectLst/>
                <a:latin typeface="Times New Roman" panose="02020603050405020304" pitchFamily="18" charset="0"/>
                <a:ea typeface="Times New Roman" panose="02020603050405020304" pitchFamily="18" charset="0"/>
              </a:rPr>
              <a:t> les </a:t>
            </a:r>
            <a:r>
              <a:rPr lang="fr-FR" sz="2000" dirty="0">
                <a:solidFill>
                  <a:srgbClr val="00B050"/>
                </a:solidFill>
                <a:effectLst/>
                <a:latin typeface="Times New Roman" panose="02020603050405020304" pitchFamily="18" charset="0"/>
                <a:ea typeface="Times New Roman" panose="02020603050405020304" pitchFamily="18" charset="0"/>
              </a:rPr>
              <a:t>moineaux</a:t>
            </a:r>
            <a:r>
              <a:rPr lang="fr-FR" sz="2000" dirty="0">
                <a:solidFill>
                  <a:srgbClr val="000000"/>
                </a:solidFill>
                <a:effectLst/>
                <a:latin typeface="Times New Roman" panose="02020603050405020304" pitchFamily="18" charset="0"/>
                <a:ea typeface="Times New Roman" panose="02020603050405020304" pitchFamily="18" charset="0"/>
              </a:rPr>
              <a:t>. Mon frère récolte des </a:t>
            </a:r>
            <a:r>
              <a:rPr lang="fr-FR" sz="2000" dirty="0">
                <a:solidFill>
                  <a:srgbClr val="00B050"/>
                </a:solidFill>
                <a:effectLst/>
                <a:latin typeface="Times New Roman" panose="02020603050405020304" pitchFamily="18" charset="0"/>
                <a:ea typeface="Times New Roman" panose="02020603050405020304" pitchFamily="18" charset="0"/>
              </a:rPr>
              <a:t>cailloux</a:t>
            </a:r>
            <a:r>
              <a:rPr lang="fr-FR" sz="2000" dirty="0">
                <a:solidFill>
                  <a:srgbClr val="000000"/>
                </a:solidFill>
                <a:effectLst/>
                <a:latin typeface="Times New Roman" panose="02020603050405020304" pitchFamily="18" charset="0"/>
                <a:ea typeface="Times New Roman" panose="02020603050405020304" pitchFamily="18" charset="0"/>
              </a:rPr>
              <a:t>. Il joue </a:t>
            </a:r>
            <a:r>
              <a:rPr lang="fr-FR" sz="2000" dirty="0">
                <a:solidFill>
                  <a:srgbClr val="00B050"/>
                </a:solidFill>
                <a:effectLst/>
                <a:latin typeface="Times New Roman" panose="02020603050405020304" pitchFamily="18" charset="0"/>
                <a:ea typeface="Times New Roman" panose="02020603050405020304" pitchFamily="18" charset="0"/>
              </a:rPr>
              <a:t>longuement </a:t>
            </a:r>
            <a:r>
              <a:rPr lang="fr-FR" sz="2000" dirty="0">
                <a:solidFill>
                  <a:srgbClr val="000000"/>
                </a:solidFill>
                <a:effectLst/>
                <a:latin typeface="Times New Roman" panose="02020603050405020304" pitchFamily="18" charset="0"/>
                <a:ea typeface="Times New Roman" panose="02020603050405020304" pitchFamily="18" charset="0"/>
              </a:rPr>
              <a:t>sur le toboggan et avec</a:t>
            </a:r>
            <a:r>
              <a:rPr lang="fr-FR" sz="2000" dirty="0">
                <a:solidFill>
                  <a:srgbClr val="00B050"/>
                </a:solidFill>
                <a:effectLst/>
                <a:latin typeface="Times New Roman" panose="02020603050405020304" pitchFamily="18" charset="0"/>
                <a:ea typeface="Times New Roman" panose="02020603050405020304" pitchFamily="18" charset="0"/>
              </a:rPr>
              <a:t> quatre </a:t>
            </a:r>
            <a:r>
              <a:rPr lang="fr-FR" sz="2000" dirty="0">
                <a:solidFill>
                  <a:srgbClr val="000000"/>
                </a:solidFill>
                <a:effectLst/>
                <a:latin typeface="Times New Roman" panose="02020603050405020304" pitchFamily="18" charset="0"/>
                <a:ea typeface="Times New Roman" panose="02020603050405020304" pitchFamily="18" charset="0"/>
              </a:rPr>
              <a:t>cerceaux. En fin de matinée, je </a:t>
            </a:r>
            <a:r>
              <a:rPr lang="fr-FR" sz="2000" dirty="0">
                <a:solidFill>
                  <a:srgbClr val="00B050"/>
                </a:solidFill>
                <a:effectLst/>
                <a:latin typeface="Times New Roman" panose="02020603050405020304" pitchFamily="18" charset="0"/>
                <a:ea typeface="Times New Roman" panose="02020603050405020304" pitchFamily="18" charset="0"/>
              </a:rPr>
              <a:t>récupère</a:t>
            </a:r>
            <a:r>
              <a:rPr lang="fr-FR" sz="2000" dirty="0">
                <a:solidFill>
                  <a:srgbClr val="000000"/>
                </a:solidFill>
                <a:effectLst/>
                <a:latin typeface="Times New Roman" panose="02020603050405020304" pitchFamily="18" charset="0"/>
                <a:ea typeface="Times New Roman" panose="02020603050405020304" pitchFamily="18" charset="0"/>
              </a:rPr>
              <a:t> mon ballon, </a:t>
            </a:r>
            <a:r>
              <a:rPr lang="fr-FR" sz="2000" dirty="0">
                <a:solidFill>
                  <a:srgbClr val="00B050"/>
                </a:solidFill>
                <a:effectLst/>
                <a:latin typeface="Times New Roman" panose="02020603050405020304" pitchFamily="18" charset="0"/>
                <a:ea typeface="Times New Roman" panose="02020603050405020304" pitchFamily="18" charset="0"/>
              </a:rPr>
              <a:t>j’abandonne </a:t>
            </a:r>
            <a:r>
              <a:rPr lang="fr-FR" sz="2000" dirty="0">
                <a:solidFill>
                  <a:srgbClr val="000000"/>
                </a:solidFill>
                <a:effectLst/>
                <a:latin typeface="Times New Roman" panose="02020603050405020304" pitchFamily="18" charset="0"/>
                <a:ea typeface="Times New Roman" panose="02020603050405020304" pitchFamily="18" charset="0"/>
              </a:rPr>
              <a:t>le parc et je </a:t>
            </a:r>
            <a:r>
              <a:rPr lang="fr-FR" sz="2000" dirty="0">
                <a:solidFill>
                  <a:srgbClr val="00B050"/>
                </a:solidFill>
                <a:effectLst/>
                <a:latin typeface="Times New Roman" panose="02020603050405020304" pitchFamily="18" charset="0"/>
                <a:ea typeface="Times New Roman" panose="02020603050405020304" pitchFamily="18" charset="0"/>
              </a:rPr>
              <a:t>cavale</a:t>
            </a:r>
            <a:r>
              <a:rPr lang="fr-FR" sz="2000" dirty="0">
                <a:solidFill>
                  <a:srgbClr val="000000"/>
                </a:solidFill>
                <a:effectLst/>
                <a:latin typeface="Times New Roman" panose="02020603050405020304" pitchFamily="18" charset="0"/>
                <a:ea typeface="Times New Roman" panose="02020603050405020304" pitchFamily="18" charset="0"/>
              </a:rPr>
              <a:t> avec mon frère pour rentrer.</a:t>
            </a:r>
            <a:endParaRPr lang="fr-FR"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210370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5659CE-5177-15C1-8DD8-FBBE4B6FF28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066A9DC-EB24-7656-E819-77B6095E726F}"/>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F4B5CAEE-20A9-6237-1B36-98D8265FAD4C}"/>
              </a:ext>
            </a:extLst>
          </p:cNvPr>
          <p:cNvSpPr>
            <a:spLocks noGrp="1"/>
          </p:cNvSpPr>
          <p:nvPr>
            <p:ph idx="1"/>
          </p:nvPr>
        </p:nvSpPr>
        <p:spPr>
          <a:xfrm>
            <a:off x="838200" y="2296633"/>
            <a:ext cx="10515600" cy="3880330"/>
          </a:xfrm>
        </p:spPr>
        <p:txBody>
          <a:bodyPr>
            <a:normAutofit/>
          </a:bodyPr>
          <a:lstStyle/>
          <a:p>
            <a:pPr marL="0" indent="0">
              <a:buNone/>
            </a:pPr>
            <a:r>
              <a:rPr lang="fr-FR" sz="2000" dirty="0">
                <a:solidFill>
                  <a:srgbClr val="000000"/>
                </a:solidFill>
                <a:effectLst/>
                <a:latin typeface="Times New Roman" panose="02020603050405020304" pitchFamily="18" charset="0"/>
                <a:ea typeface="Times New Roman" panose="02020603050405020304" pitchFamily="18" charset="0"/>
              </a:rPr>
              <a:t>Ce matin, je </a:t>
            </a:r>
            <a:r>
              <a:rPr lang="fr-FR" sz="2000" dirty="0">
                <a:solidFill>
                  <a:srgbClr val="00B050"/>
                </a:solidFill>
                <a:effectLst/>
                <a:latin typeface="Times New Roman" panose="02020603050405020304" pitchFamily="18" charset="0"/>
                <a:ea typeface="Times New Roman" panose="02020603050405020304" pitchFamily="18" charset="0"/>
              </a:rPr>
              <a:t>quitte</a:t>
            </a:r>
            <a:r>
              <a:rPr lang="fr-FR" sz="2000" dirty="0">
                <a:solidFill>
                  <a:srgbClr val="000000"/>
                </a:solidFill>
                <a:effectLst/>
                <a:latin typeface="Times New Roman" panose="02020603050405020304" pitchFamily="18" charset="0"/>
                <a:ea typeface="Times New Roman" panose="02020603050405020304" pitchFamily="18" charset="0"/>
              </a:rPr>
              <a:t> l’</a:t>
            </a:r>
            <a:r>
              <a:rPr lang="fr-FR" sz="2000" dirty="0">
                <a:solidFill>
                  <a:srgbClr val="00B050"/>
                </a:solidFill>
                <a:effectLst/>
                <a:latin typeface="Times New Roman" panose="02020603050405020304" pitchFamily="18" charset="0"/>
                <a:ea typeface="Times New Roman" panose="02020603050405020304" pitchFamily="18" charset="0"/>
              </a:rPr>
              <a:t>appartement</a:t>
            </a:r>
            <a:r>
              <a:rPr lang="fr-FR" sz="2000" dirty="0">
                <a:solidFill>
                  <a:srgbClr val="000000"/>
                </a:solidFill>
                <a:effectLst/>
                <a:latin typeface="Times New Roman" panose="02020603050405020304" pitchFamily="18" charset="0"/>
                <a:ea typeface="Times New Roman" panose="02020603050405020304" pitchFamily="18" charset="0"/>
              </a:rPr>
              <a:t> avec mon frère. Il fait beau et le ciel</a:t>
            </a:r>
            <a:r>
              <a:rPr lang="fr-FR" sz="2000" dirty="0">
                <a:solidFill>
                  <a:srgbClr val="00B050"/>
                </a:solidFill>
                <a:effectLst/>
                <a:latin typeface="Times New Roman" panose="02020603050405020304" pitchFamily="18" charset="0"/>
                <a:ea typeface="Times New Roman" panose="02020603050405020304" pitchFamily="18" charset="0"/>
              </a:rPr>
              <a:t> </a:t>
            </a:r>
            <a:r>
              <a:rPr lang="fr-FR" sz="2000" dirty="0">
                <a:solidFill>
                  <a:srgbClr val="000000"/>
                </a:solidFill>
                <a:effectLst/>
                <a:latin typeface="Times New Roman" panose="02020603050405020304" pitchFamily="18" charset="0"/>
                <a:ea typeface="Times New Roman" panose="02020603050405020304" pitchFamily="18" charset="0"/>
              </a:rPr>
              <a:t>est</a:t>
            </a:r>
            <a:r>
              <a:rPr lang="fr-FR" sz="2000" dirty="0">
                <a:solidFill>
                  <a:srgbClr val="00B050"/>
                </a:solidFill>
                <a:effectLst/>
                <a:latin typeface="Times New Roman" panose="02020603050405020304" pitchFamily="18" charset="0"/>
                <a:ea typeface="Times New Roman" panose="02020603050405020304" pitchFamily="18" charset="0"/>
              </a:rPr>
              <a:t> blanc </a:t>
            </a:r>
            <a:r>
              <a:rPr lang="fr-FR" sz="2000" dirty="0">
                <a:solidFill>
                  <a:srgbClr val="000000"/>
                </a:solidFill>
                <a:effectLst/>
                <a:latin typeface="Times New Roman" panose="02020603050405020304" pitchFamily="18" charset="0"/>
                <a:ea typeface="Times New Roman" panose="02020603050405020304" pitchFamily="18" charset="0"/>
              </a:rPr>
              <a:t>comme du coton. J’</a:t>
            </a:r>
            <a:r>
              <a:rPr lang="fr-FR" sz="2000" dirty="0">
                <a:solidFill>
                  <a:srgbClr val="00B050"/>
                </a:solidFill>
                <a:effectLst/>
                <a:latin typeface="Times New Roman" panose="02020603050405020304" pitchFamily="18" charset="0"/>
                <a:ea typeface="Times New Roman" panose="02020603050405020304" pitchFamily="18" charset="0"/>
              </a:rPr>
              <a:t>attrape</a:t>
            </a:r>
            <a:r>
              <a:rPr lang="fr-FR" sz="2000" dirty="0">
                <a:solidFill>
                  <a:srgbClr val="000000"/>
                </a:solidFill>
                <a:effectLst/>
                <a:latin typeface="Times New Roman" panose="02020603050405020304" pitchFamily="18" charset="0"/>
                <a:ea typeface="Times New Roman" panose="02020603050405020304" pitchFamily="18" charset="0"/>
              </a:rPr>
              <a:t> mon ballon et deux gâteaux pour le goûter. Au parc, je </a:t>
            </a:r>
            <a:r>
              <a:rPr lang="fr-FR" sz="2000" dirty="0">
                <a:solidFill>
                  <a:srgbClr val="00B050"/>
                </a:solidFill>
                <a:effectLst/>
                <a:latin typeface="Times New Roman" panose="02020603050405020304" pitchFamily="18" charset="0"/>
                <a:ea typeface="Times New Roman" panose="02020603050405020304" pitchFamily="18" charset="0"/>
              </a:rPr>
              <a:t>galope derrière</a:t>
            </a:r>
            <a:r>
              <a:rPr lang="fr-FR" sz="2000" dirty="0">
                <a:solidFill>
                  <a:srgbClr val="000000"/>
                </a:solidFill>
                <a:effectLst/>
                <a:latin typeface="Times New Roman" panose="02020603050405020304" pitchFamily="18" charset="0"/>
                <a:ea typeface="Times New Roman" panose="02020603050405020304" pitchFamily="18" charset="0"/>
              </a:rPr>
              <a:t> les </a:t>
            </a:r>
            <a:r>
              <a:rPr lang="fr-FR" sz="2000" dirty="0">
                <a:solidFill>
                  <a:srgbClr val="00B050"/>
                </a:solidFill>
                <a:effectLst/>
                <a:latin typeface="Times New Roman" panose="02020603050405020304" pitchFamily="18" charset="0"/>
                <a:ea typeface="Times New Roman" panose="02020603050405020304" pitchFamily="18" charset="0"/>
              </a:rPr>
              <a:t>moineaux</a:t>
            </a:r>
            <a:r>
              <a:rPr lang="fr-FR" sz="2000" dirty="0">
                <a:solidFill>
                  <a:srgbClr val="000000"/>
                </a:solidFill>
                <a:effectLst/>
                <a:latin typeface="Times New Roman" panose="02020603050405020304" pitchFamily="18" charset="0"/>
                <a:ea typeface="Times New Roman" panose="02020603050405020304" pitchFamily="18" charset="0"/>
              </a:rPr>
              <a:t>. Mon frère récolte des </a:t>
            </a:r>
            <a:r>
              <a:rPr lang="fr-FR" sz="2000" dirty="0">
                <a:solidFill>
                  <a:srgbClr val="00B050"/>
                </a:solidFill>
                <a:effectLst/>
                <a:latin typeface="Times New Roman" panose="02020603050405020304" pitchFamily="18" charset="0"/>
                <a:ea typeface="Times New Roman" panose="02020603050405020304" pitchFamily="18" charset="0"/>
              </a:rPr>
              <a:t>cailloux</a:t>
            </a:r>
            <a:r>
              <a:rPr lang="fr-FR" sz="2000" dirty="0">
                <a:solidFill>
                  <a:srgbClr val="000000"/>
                </a:solidFill>
                <a:effectLst/>
                <a:latin typeface="Times New Roman" panose="02020603050405020304" pitchFamily="18" charset="0"/>
                <a:ea typeface="Times New Roman" panose="02020603050405020304" pitchFamily="18" charset="0"/>
              </a:rPr>
              <a:t>. Il joue </a:t>
            </a:r>
            <a:r>
              <a:rPr lang="fr-FR" sz="2000" dirty="0">
                <a:solidFill>
                  <a:srgbClr val="00B050"/>
                </a:solidFill>
                <a:effectLst/>
                <a:latin typeface="Times New Roman" panose="02020603050405020304" pitchFamily="18" charset="0"/>
                <a:ea typeface="Times New Roman" panose="02020603050405020304" pitchFamily="18" charset="0"/>
              </a:rPr>
              <a:t>longuement </a:t>
            </a:r>
            <a:r>
              <a:rPr lang="fr-FR" sz="2000" dirty="0">
                <a:solidFill>
                  <a:srgbClr val="000000"/>
                </a:solidFill>
                <a:effectLst/>
                <a:latin typeface="Times New Roman" panose="02020603050405020304" pitchFamily="18" charset="0"/>
                <a:ea typeface="Times New Roman" panose="02020603050405020304" pitchFamily="18" charset="0"/>
              </a:rPr>
              <a:t>sur le toboggan et avec</a:t>
            </a:r>
            <a:r>
              <a:rPr lang="fr-FR" sz="2000" dirty="0">
                <a:solidFill>
                  <a:srgbClr val="00B050"/>
                </a:solidFill>
                <a:effectLst/>
                <a:latin typeface="Times New Roman" panose="02020603050405020304" pitchFamily="18" charset="0"/>
                <a:ea typeface="Times New Roman" panose="02020603050405020304" pitchFamily="18" charset="0"/>
              </a:rPr>
              <a:t> quatre </a:t>
            </a:r>
            <a:r>
              <a:rPr lang="fr-FR" sz="2000" dirty="0">
                <a:solidFill>
                  <a:srgbClr val="000000"/>
                </a:solidFill>
                <a:effectLst/>
                <a:latin typeface="Times New Roman" panose="02020603050405020304" pitchFamily="18" charset="0"/>
                <a:ea typeface="Times New Roman" panose="02020603050405020304" pitchFamily="18" charset="0"/>
              </a:rPr>
              <a:t>cerceaux. En fin de matinée, je </a:t>
            </a:r>
            <a:r>
              <a:rPr lang="fr-FR" sz="2000" dirty="0">
                <a:solidFill>
                  <a:srgbClr val="00B050"/>
                </a:solidFill>
                <a:effectLst/>
                <a:latin typeface="Times New Roman" panose="02020603050405020304" pitchFamily="18" charset="0"/>
                <a:ea typeface="Times New Roman" panose="02020603050405020304" pitchFamily="18" charset="0"/>
              </a:rPr>
              <a:t>récupère</a:t>
            </a:r>
            <a:r>
              <a:rPr lang="fr-FR" sz="2000" dirty="0">
                <a:solidFill>
                  <a:srgbClr val="000000"/>
                </a:solidFill>
                <a:effectLst/>
                <a:latin typeface="Times New Roman" panose="02020603050405020304" pitchFamily="18" charset="0"/>
                <a:ea typeface="Times New Roman" panose="02020603050405020304" pitchFamily="18" charset="0"/>
              </a:rPr>
              <a:t> mon ballon, </a:t>
            </a:r>
            <a:r>
              <a:rPr lang="fr-FR" sz="2000" dirty="0">
                <a:solidFill>
                  <a:srgbClr val="00B050"/>
                </a:solidFill>
                <a:effectLst/>
                <a:latin typeface="Times New Roman" panose="02020603050405020304" pitchFamily="18" charset="0"/>
                <a:ea typeface="Times New Roman" panose="02020603050405020304" pitchFamily="18" charset="0"/>
              </a:rPr>
              <a:t>j’abandonne </a:t>
            </a:r>
            <a:r>
              <a:rPr lang="fr-FR" sz="2000" dirty="0">
                <a:solidFill>
                  <a:srgbClr val="000000"/>
                </a:solidFill>
                <a:effectLst/>
                <a:latin typeface="Times New Roman" panose="02020603050405020304" pitchFamily="18" charset="0"/>
                <a:ea typeface="Times New Roman" panose="02020603050405020304" pitchFamily="18" charset="0"/>
              </a:rPr>
              <a:t>le parc et je </a:t>
            </a:r>
            <a:r>
              <a:rPr lang="fr-FR" sz="2000" dirty="0">
                <a:solidFill>
                  <a:srgbClr val="00B050"/>
                </a:solidFill>
                <a:effectLst/>
                <a:latin typeface="Times New Roman" panose="02020603050405020304" pitchFamily="18" charset="0"/>
                <a:ea typeface="Times New Roman" panose="02020603050405020304" pitchFamily="18" charset="0"/>
              </a:rPr>
              <a:t>cavale</a:t>
            </a:r>
            <a:r>
              <a:rPr lang="fr-FR" sz="2000" dirty="0">
                <a:solidFill>
                  <a:srgbClr val="000000"/>
                </a:solidFill>
                <a:effectLst/>
                <a:latin typeface="Times New Roman" panose="02020603050405020304" pitchFamily="18" charset="0"/>
                <a:ea typeface="Times New Roman" panose="02020603050405020304" pitchFamily="18" charset="0"/>
              </a:rPr>
              <a:t> avec mon frère pour rentrer.</a:t>
            </a:r>
            <a:endParaRPr lang="fr-FR"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9218502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3777E81-FBE1-AB44-7F7F-B8580AB9CFE2}"/>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C9809AF4-6970-466A-592B-C9DF462B1242}"/>
              </a:ext>
            </a:extLst>
          </p:cNvPr>
          <p:cNvSpPr>
            <a:spLocks noGrp="1"/>
          </p:cNvSpPr>
          <p:nvPr>
            <p:ph idx="1"/>
          </p:nvPr>
        </p:nvSpPr>
        <p:spPr/>
        <p:txBody>
          <a:bodyPr/>
          <a:lstStyle/>
          <a:p>
            <a:pPr marL="0" indent="0">
              <a:buNone/>
            </a:pPr>
            <a:endParaRPr lang="fr-FR" dirty="0"/>
          </a:p>
          <a:p>
            <a:pPr marL="0" indent="0">
              <a:buNone/>
            </a:pPr>
            <a:r>
              <a:rPr lang="fr-FR" sz="1800" dirty="0">
                <a:effectLst/>
                <a:latin typeface="Times New Roman" panose="02020603050405020304" pitchFamily="18" charset="0"/>
                <a:ea typeface="Times New Roman" panose="02020603050405020304" pitchFamily="18" charset="0"/>
              </a:rPr>
              <a:t> </a:t>
            </a:r>
          </a:p>
          <a:p>
            <a:pPr marL="0" indent="0">
              <a:buNone/>
            </a:pPr>
            <a:r>
              <a:rPr lang="fr-FR" sz="2400" dirty="0">
                <a:effectLst/>
                <a:latin typeface="Times New Roman" panose="02020603050405020304" pitchFamily="18" charset="0"/>
                <a:ea typeface="Times New Roman" panose="02020603050405020304" pitchFamily="18" charset="0"/>
              </a:rPr>
              <a:t>je sor</a:t>
            </a:r>
            <a:r>
              <a:rPr lang="fr-FR" sz="2400" dirty="0">
                <a:solidFill>
                  <a:srgbClr val="FF0000"/>
                </a:solidFill>
                <a:effectLst/>
                <a:latin typeface="Times New Roman" panose="02020603050405020304" pitchFamily="18" charset="0"/>
                <a:ea typeface="Times New Roman" panose="02020603050405020304" pitchFamily="18" charset="0"/>
              </a:rPr>
              <a:t>s</a:t>
            </a:r>
            <a:r>
              <a:rPr lang="fr-FR" sz="2400" dirty="0">
                <a:effectLst/>
                <a:latin typeface="Times New Roman" panose="02020603050405020304" pitchFamily="18" charset="0"/>
                <a:ea typeface="Times New Roman" panose="02020603050405020304" pitchFamily="18" charset="0"/>
              </a:rPr>
              <a:t>	/ il sort			je quitt</a:t>
            </a:r>
            <a:r>
              <a:rPr lang="fr-FR" sz="2400" dirty="0">
                <a:solidFill>
                  <a:srgbClr val="FF0000"/>
                </a:solidFill>
                <a:effectLst/>
                <a:latin typeface="Times New Roman" panose="02020603050405020304" pitchFamily="18" charset="0"/>
                <a:ea typeface="Times New Roman" panose="02020603050405020304" pitchFamily="18" charset="0"/>
              </a:rPr>
              <a:t>e	</a:t>
            </a:r>
            <a:r>
              <a:rPr lang="fr-FR" sz="2400" dirty="0">
                <a:solidFill>
                  <a:srgbClr val="000000"/>
                </a:solidFill>
                <a:effectLst/>
                <a:latin typeface="Times New Roman" panose="02020603050405020304" pitchFamily="18" charset="0"/>
                <a:ea typeface="Times New Roman" panose="02020603050405020304" pitchFamily="18" charset="0"/>
              </a:rPr>
              <a:t>longtemp</a:t>
            </a:r>
            <a:r>
              <a:rPr lang="fr-FR" sz="2400" dirty="0">
                <a:solidFill>
                  <a:srgbClr val="FF0000"/>
                </a:solidFill>
                <a:effectLst/>
                <a:latin typeface="Times New Roman" panose="02020603050405020304" pitchFamily="18" charset="0"/>
                <a:ea typeface="Times New Roman" panose="02020603050405020304" pitchFamily="18" charset="0"/>
              </a:rPr>
              <a:t>s	</a:t>
            </a:r>
            <a:r>
              <a:rPr lang="fr-FR" sz="2400" dirty="0">
                <a:solidFill>
                  <a:srgbClr val="000000"/>
                </a:solidFill>
                <a:effectLst/>
                <a:latin typeface="Times New Roman" panose="02020603050405020304" pitchFamily="18" charset="0"/>
                <a:ea typeface="Times New Roman" panose="02020603050405020304" pitchFamily="18" charset="0"/>
              </a:rPr>
              <a:t>mai</a:t>
            </a:r>
            <a:r>
              <a:rPr lang="fr-FR" sz="2400" dirty="0">
                <a:solidFill>
                  <a:srgbClr val="FF0000"/>
                </a:solidFill>
                <a:effectLst/>
                <a:latin typeface="Times New Roman" panose="02020603050405020304" pitchFamily="18" charset="0"/>
                <a:ea typeface="Times New Roman" panose="02020603050405020304" pitchFamily="18" charset="0"/>
              </a:rPr>
              <a:t>s</a:t>
            </a:r>
            <a:r>
              <a:rPr lang="fr-FR" sz="2400" dirty="0">
                <a:solidFill>
                  <a:srgbClr val="000000"/>
                </a:solidFill>
                <a:effectLst/>
                <a:latin typeface="Times New Roman" panose="02020603050405020304" pitchFamily="18" charset="0"/>
                <a:ea typeface="Times New Roman" panose="02020603050405020304" pitchFamily="18" charset="0"/>
              </a:rPr>
              <a:t>on / appartement</a:t>
            </a:r>
            <a:endParaRPr lang="fr-FR" sz="2400" dirty="0">
              <a:effectLst/>
              <a:latin typeface="Times New Roman" panose="02020603050405020304" pitchFamily="18" charset="0"/>
              <a:ea typeface="Times New Roman" panose="02020603050405020304" pitchFamily="18" charset="0"/>
            </a:endParaRPr>
          </a:p>
          <a:p>
            <a:pPr marL="0" indent="0">
              <a:buNone/>
            </a:pPr>
            <a:r>
              <a:rPr lang="fr-FR" sz="2400" dirty="0">
                <a:effectLst/>
                <a:latin typeface="Times New Roman" panose="02020603050405020304" pitchFamily="18" charset="0"/>
                <a:ea typeface="Times New Roman" panose="02020603050405020304" pitchFamily="18" charset="0"/>
              </a:rPr>
              <a:t>je prend</a:t>
            </a:r>
            <a:r>
              <a:rPr lang="fr-FR" sz="2400" dirty="0">
                <a:solidFill>
                  <a:srgbClr val="FF0000"/>
                </a:solidFill>
                <a:effectLst/>
                <a:latin typeface="Times New Roman" panose="02020603050405020304" pitchFamily="18" charset="0"/>
                <a:ea typeface="Times New Roman" panose="02020603050405020304" pitchFamily="18" charset="0"/>
              </a:rPr>
              <a:t>s </a:t>
            </a:r>
            <a:r>
              <a:rPr lang="fr-FR" sz="2400" dirty="0">
                <a:solidFill>
                  <a:srgbClr val="000000"/>
                </a:solidFill>
                <a:effectLst/>
                <a:latin typeface="Times New Roman" panose="02020603050405020304" pitchFamily="18" charset="0"/>
                <a:ea typeface="Times New Roman" panose="02020603050405020304" pitchFamily="18" charset="0"/>
              </a:rPr>
              <a:t>/ il prend</a:t>
            </a:r>
            <a:r>
              <a:rPr lang="fr-FR" sz="2400" dirty="0">
                <a:effectLst/>
                <a:latin typeface="Times New Roman" panose="02020603050405020304" pitchFamily="18" charset="0"/>
                <a:ea typeface="Times New Roman" panose="02020603050405020304" pitchFamily="18" charset="0"/>
              </a:rPr>
              <a:t>	 	j’attrap</a:t>
            </a:r>
            <a:r>
              <a:rPr lang="fr-FR" sz="2400" dirty="0">
                <a:solidFill>
                  <a:srgbClr val="FF0000"/>
                </a:solidFill>
                <a:effectLst/>
                <a:latin typeface="Times New Roman" panose="02020603050405020304" pitchFamily="18" charset="0"/>
                <a:ea typeface="Times New Roman" panose="02020603050405020304" pitchFamily="18" charset="0"/>
              </a:rPr>
              <a:t>e	</a:t>
            </a:r>
            <a:r>
              <a:rPr lang="fr-FR" sz="2400" dirty="0">
                <a:solidFill>
                  <a:srgbClr val="000000"/>
                </a:solidFill>
                <a:effectLst/>
                <a:latin typeface="Times New Roman" panose="02020603050405020304" pitchFamily="18" charset="0"/>
                <a:ea typeface="Times New Roman" panose="02020603050405020304" pitchFamily="18" charset="0"/>
              </a:rPr>
              <a:t>aprè</a:t>
            </a:r>
            <a:r>
              <a:rPr lang="fr-FR" sz="2400" dirty="0">
                <a:solidFill>
                  <a:srgbClr val="FF0000"/>
                </a:solidFill>
                <a:effectLst/>
                <a:latin typeface="Times New Roman" panose="02020603050405020304" pitchFamily="18" charset="0"/>
                <a:ea typeface="Times New Roman" panose="02020603050405020304" pitchFamily="18" charset="0"/>
              </a:rPr>
              <a:t>s		</a:t>
            </a:r>
            <a:r>
              <a:rPr lang="fr-FR" sz="2400" dirty="0">
                <a:solidFill>
                  <a:srgbClr val="000000"/>
                </a:solidFill>
                <a:effectLst/>
                <a:latin typeface="Times New Roman" panose="02020603050405020304" pitchFamily="18" charset="0"/>
                <a:ea typeface="Times New Roman" panose="02020603050405020304" pitchFamily="18" charset="0"/>
              </a:rPr>
              <a:t>aprè</a:t>
            </a:r>
            <a:r>
              <a:rPr lang="fr-FR" sz="2400" dirty="0">
                <a:solidFill>
                  <a:srgbClr val="FF0000"/>
                </a:solidFill>
                <a:effectLst/>
                <a:latin typeface="Times New Roman" panose="02020603050405020304" pitchFamily="18" charset="0"/>
                <a:ea typeface="Times New Roman" panose="02020603050405020304" pitchFamily="18" charset="0"/>
              </a:rPr>
              <a:t>s</a:t>
            </a:r>
            <a:r>
              <a:rPr lang="fr-FR" sz="2400" dirty="0">
                <a:solidFill>
                  <a:srgbClr val="000000"/>
                </a:solidFill>
                <a:effectLst/>
                <a:latin typeface="Times New Roman" panose="02020603050405020304" pitchFamily="18" charset="0"/>
                <a:ea typeface="Times New Roman" panose="02020603050405020304" pitchFamily="18" charset="0"/>
              </a:rPr>
              <a:t> / derrière</a:t>
            </a:r>
            <a:endParaRPr lang="fr-FR" sz="2400" dirty="0">
              <a:effectLst/>
              <a:latin typeface="Times New Roman" panose="02020603050405020304" pitchFamily="18" charset="0"/>
              <a:ea typeface="Times New Roman" panose="02020603050405020304" pitchFamily="18" charset="0"/>
            </a:endParaRPr>
          </a:p>
          <a:p>
            <a:pPr marL="0" indent="0">
              <a:buNone/>
            </a:pPr>
            <a:r>
              <a:rPr lang="fr-FR" sz="2400" dirty="0">
                <a:effectLst/>
                <a:latin typeface="Times New Roman" panose="02020603050405020304" pitchFamily="18" charset="0"/>
                <a:ea typeface="Times New Roman" panose="02020603050405020304" pitchFamily="18" charset="0"/>
              </a:rPr>
              <a:t>je cour</a:t>
            </a:r>
            <a:r>
              <a:rPr lang="fr-FR" sz="2400" dirty="0">
                <a:solidFill>
                  <a:srgbClr val="FF0000"/>
                </a:solidFill>
                <a:effectLst/>
                <a:latin typeface="Times New Roman" panose="02020603050405020304" pitchFamily="18" charset="0"/>
                <a:ea typeface="Times New Roman" panose="02020603050405020304" pitchFamily="18" charset="0"/>
              </a:rPr>
              <a:t>s </a:t>
            </a:r>
            <a:r>
              <a:rPr lang="fr-FR" sz="2400" dirty="0">
                <a:solidFill>
                  <a:srgbClr val="000000"/>
                </a:solidFill>
                <a:effectLst/>
                <a:latin typeface="Times New Roman" panose="02020603050405020304" pitchFamily="18" charset="0"/>
                <a:ea typeface="Times New Roman" panose="02020603050405020304" pitchFamily="18" charset="0"/>
              </a:rPr>
              <a:t>/ il court</a:t>
            </a:r>
            <a:r>
              <a:rPr lang="fr-FR" sz="2400" dirty="0">
                <a:effectLst/>
                <a:latin typeface="Times New Roman" panose="02020603050405020304" pitchFamily="18" charset="0"/>
                <a:ea typeface="Times New Roman" panose="02020603050405020304" pitchFamily="18" charset="0"/>
              </a:rPr>
              <a:t>		je galop</a:t>
            </a:r>
            <a:r>
              <a:rPr lang="fr-FR" sz="2400" dirty="0">
                <a:solidFill>
                  <a:srgbClr val="FF0000"/>
                </a:solidFill>
                <a:effectLst/>
                <a:latin typeface="Times New Roman" panose="02020603050405020304" pitchFamily="18" charset="0"/>
                <a:ea typeface="Times New Roman" panose="02020603050405020304" pitchFamily="18" charset="0"/>
              </a:rPr>
              <a:t>e</a:t>
            </a:r>
            <a:endParaRPr lang="fr-FR" sz="2400" dirty="0">
              <a:effectLst/>
              <a:latin typeface="Times New Roman" panose="02020603050405020304" pitchFamily="18" charset="0"/>
              <a:ea typeface="Times New Roman" panose="02020603050405020304" pitchFamily="18" charset="0"/>
            </a:endParaRPr>
          </a:p>
          <a:p>
            <a:pPr marL="0" indent="0">
              <a:buNone/>
            </a:pPr>
            <a:r>
              <a:rPr lang="fr-FR" sz="2400" b="1" dirty="0">
                <a:effectLst/>
                <a:latin typeface="Times New Roman" panose="02020603050405020304" pitchFamily="18" charset="0"/>
                <a:ea typeface="Times New Roman" panose="02020603050405020304" pitchFamily="18" charset="0"/>
              </a:rPr>
              <a:t> </a:t>
            </a:r>
            <a:endParaRPr lang="fr-FR" sz="2400" dirty="0">
              <a:effectLst/>
              <a:latin typeface="Times New Roman" panose="02020603050405020304" pitchFamily="18" charset="0"/>
              <a:ea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28709420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E1C4BD-5244-105D-8599-A7794427BD9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49417FA-FF67-633E-C2E1-5F5BB03B2B59}"/>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1E1E396D-DB36-E3BB-7A61-5682B64415A5}"/>
              </a:ext>
            </a:extLst>
          </p:cNvPr>
          <p:cNvSpPr>
            <a:spLocks noGrp="1"/>
          </p:cNvSpPr>
          <p:nvPr>
            <p:ph idx="1"/>
          </p:nvPr>
        </p:nvSpPr>
        <p:spPr/>
        <p:txBody>
          <a:bodyPr/>
          <a:lstStyle/>
          <a:p>
            <a:pPr marL="0" indent="0">
              <a:buNone/>
            </a:pPr>
            <a:endParaRPr lang="fr-FR" dirty="0"/>
          </a:p>
          <a:p>
            <a:pPr marL="0" indent="0">
              <a:buNone/>
            </a:pPr>
            <a:r>
              <a:rPr lang="fr-FR" sz="1800" dirty="0">
                <a:effectLst/>
                <a:latin typeface="Times New Roman" panose="02020603050405020304" pitchFamily="18" charset="0"/>
                <a:ea typeface="Times New Roman" panose="02020603050405020304" pitchFamily="18" charset="0"/>
              </a:rPr>
              <a:t> </a:t>
            </a:r>
          </a:p>
          <a:p>
            <a:pPr marL="0" indent="0">
              <a:buNone/>
            </a:pPr>
            <a:r>
              <a:rPr lang="fr-FR" sz="2400" dirty="0">
                <a:effectLst/>
                <a:latin typeface="Times New Roman" panose="02020603050405020304" pitchFamily="18" charset="0"/>
                <a:ea typeface="Times New Roman" panose="02020603050405020304" pitchFamily="18" charset="0"/>
              </a:rPr>
              <a:t>je sor</a:t>
            </a:r>
            <a:r>
              <a:rPr lang="fr-FR" sz="2400" dirty="0">
                <a:solidFill>
                  <a:srgbClr val="FF0000"/>
                </a:solidFill>
                <a:effectLst/>
                <a:latin typeface="Times New Roman" panose="02020603050405020304" pitchFamily="18" charset="0"/>
                <a:ea typeface="Times New Roman" panose="02020603050405020304" pitchFamily="18" charset="0"/>
              </a:rPr>
              <a:t>s</a:t>
            </a:r>
            <a:r>
              <a:rPr lang="fr-FR" sz="2400" dirty="0">
                <a:effectLst/>
                <a:latin typeface="Times New Roman" panose="02020603050405020304" pitchFamily="18" charset="0"/>
                <a:ea typeface="Times New Roman" panose="02020603050405020304" pitchFamily="18" charset="0"/>
              </a:rPr>
              <a:t>	/ il sort			je quitt</a:t>
            </a:r>
            <a:r>
              <a:rPr lang="fr-FR" sz="2400" dirty="0">
                <a:solidFill>
                  <a:srgbClr val="FF0000"/>
                </a:solidFill>
                <a:effectLst/>
                <a:latin typeface="Times New Roman" panose="02020603050405020304" pitchFamily="18" charset="0"/>
                <a:ea typeface="Times New Roman" panose="02020603050405020304" pitchFamily="18" charset="0"/>
              </a:rPr>
              <a:t>e	</a:t>
            </a:r>
            <a:r>
              <a:rPr lang="fr-FR" sz="2400" dirty="0">
                <a:solidFill>
                  <a:srgbClr val="000000"/>
                </a:solidFill>
                <a:effectLst/>
                <a:latin typeface="Times New Roman" panose="02020603050405020304" pitchFamily="18" charset="0"/>
                <a:ea typeface="Times New Roman" panose="02020603050405020304" pitchFamily="18" charset="0"/>
              </a:rPr>
              <a:t>longtemp</a:t>
            </a:r>
            <a:r>
              <a:rPr lang="fr-FR" sz="2400" dirty="0">
                <a:solidFill>
                  <a:srgbClr val="FF0000"/>
                </a:solidFill>
                <a:effectLst/>
                <a:latin typeface="Times New Roman" panose="02020603050405020304" pitchFamily="18" charset="0"/>
                <a:ea typeface="Times New Roman" panose="02020603050405020304" pitchFamily="18" charset="0"/>
              </a:rPr>
              <a:t>s	</a:t>
            </a:r>
            <a:r>
              <a:rPr lang="fr-FR" sz="2400" dirty="0">
                <a:solidFill>
                  <a:srgbClr val="000000"/>
                </a:solidFill>
                <a:effectLst/>
                <a:latin typeface="Times New Roman" panose="02020603050405020304" pitchFamily="18" charset="0"/>
                <a:ea typeface="Times New Roman" panose="02020603050405020304" pitchFamily="18" charset="0"/>
              </a:rPr>
              <a:t>mai</a:t>
            </a:r>
            <a:r>
              <a:rPr lang="fr-FR" sz="2400" dirty="0">
                <a:solidFill>
                  <a:srgbClr val="FF0000"/>
                </a:solidFill>
                <a:effectLst/>
                <a:latin typeface="Times New Roman" panose="02020603050405020304" pitchFamily="18" charset="0"/>
                <a:ea typeface="Times New Roman" panose="02020603050405020304" pitchFamily="18" charset="0"/>
              </a:rPr>
              <a:t>s</a:t>
            </a:r>
            <a:r>
              <a:rPr lang="fr-FR" sz="2400" dirty="0">
                <a:solidFill>
                  <a:srgbClr val="000000"/>
                </a:solidFill>
                <a:effectLst/>
                <a:latin typeface="Times New Roman" panose="02020603050405020304" pitchFamily="18" charset="0"/>
                <a:ea typeface="Times New Roman" panose="02020603050405020304" pitchFamily="18" charset="0"/>
              </a:rPr>
              <a:t>on / appartement</a:t>
            </a:r>
            <a:endParaRPr lang="fr-FR" sz="2400" dirty="0">
              <a:effectLst/>
              <a:latin typeface="Times New Roman" panose="02020603050405020304" pitchFamily="18" charset="0"/>
              <a:ea typeface="Times New Roman" panose="02020603050405020304" pitchFamily="18" charset="0"/>
            </a:endParaRPr>
          </a:p>
          <a:p>
            <a:pPr marL="0" indent="0">
              <a:buNone/>
            </a:pPr>
            <a:r>
              <a:rPr lang="fr-FR" sz="2400" dirty="0">
                <a:effectLst/>
                <a:latin typeface="Times New Roman" panose="02020603050405020304" pitchFamily="18" charset="0"/>
                <a:ea typeface="Times New Roman" panose="02020603050405020304" pitchFamily="18" charset="0"/>
              </a:rPr>
              <a:t>je prend</a:t>
            </a:r>
            <a:r>
              <a:rPr lang="fr-FR" sz="2400" dirty="0">
                <a:solidFill>
                  <a:srgbClr val="FF0000"/>
                </a:solidFill>
                <a:effectLst/>
                <a:latin typeface="Times New Roman" panose="02020603050405020304" pitchFamily="18" charset="0"/>
                <a:ea typeface="Times New Roman" panose="02020603050405020304" pitchFamily="18" charset="0"/>
              </a:rPr>
              <a:t>s </a:t>
            </a:r>
            <a:r>
              <a:rPr lang="fr-FR" sz="2400" dirty="0">
                <a:solidFill>
                  <a:srgbClr val="000000"/>
                </a:solidFill>
                <a:effectLst/>
                <a:latin typeface="Times New Roman" panose="02020603050405020304" pitchFamily="18" charset="0"/>
                <a:ea typeface="Times New Roman" panose="02020603050405020304" pitchFamily="18" charset="0"/>
              </a:rPr>
              <a:t>/ il prend</a:t>
            </a:r>
            <a:r>
              <a:rPr lang="fr-FR" sz="2400" dirty="0">
                <a:effectLst/>
                <a:latin typeface="Times New Roman" panose="02020603050405020304" pitchFamily="18" charset="0"/>
                <a:ea typeface="Times New Roman" panose="02020603050405020304" pitchFamily="18" charset="0"/>
              </a:rPr>
              <a:t>	 	j’attrap</a:t>
            </a:r>
            <a:r>
              <a:rPr lang="fr-FR" sz="2400" dirty="0">
                <a:solidFill>
                  <a:srgbClr val="FF0000"/>
                </a:solidFill>
                <a:effectLst/>
                <a:latin typeface="Times New Roman" panose="02020603050405020304" pitchFamily="18" charset="0"/>
                <a:ea typeface="Times New Roman" panose="02020603050405020304" pitchFamily="18" charset="0"/>
              </a:rPr>
              <a:t>e	</a:t>
            </a:r>
            <a:r>
              <a:rPr lang="fr-FR" sz="2400" dirty="0">
                <a:solidFill>
                  <a:srgbClr val="000000"/>
                </a:solidFill>
                <a:effectLst/>
                <a:latin typeface="Times New Roman" panose="02020603050405020304" pitchFamily="18" charset="0"/>
                <a:ea typeface="Times New Roman" panose="02020603050405020304" pitchFamily="18" charset="0"/>
              </a:rPr>
              <a:t>aprè</a:t>
            </a:r>
            <a:r>
              <a:rPr lang="fr-FR" sz="2400" dirty="0">
                <a:solidFill>
                  <a:srgbClr val="FF0000"/>
                </a:solidFill>
                <a:effectLst/>
                <a:latin typeface="Times New Roman" panose="02020603050405020304" pitchFamily="18" charset="0"/>
                <a:ea typeface="Times New Roman" panose="02020603050405020304" pitchFamily="18" charset="0"/>
              </a:rPr>
              <a:t>s		</a:t>
            </a:r>
            <a:r>
              <a:rPr lang="fr-FR" sz="2400" dirty="0">
                <a:solidFill>
                  <a:srgbClr val="000000"/>
                </a:solidFill>
                <a:effectLst/>
                <a:latin typeface="Times New Roman" panose="02020603050405020304" pitchFamily="18" charset="0"/>
                <a:ea typeface="Times New Roman" panose="02020603050405020304" pitchFamily="18" charset="0"/>
              </a:rPr>
              <a:t>aprè</a:t>
            </a:r>
            <a:r>
              <a:rPr lang="fr-FR" sz="2400" dirty="0">
                <a:solidFill>
                  <a:srgbClr val="FF0000"/>
                </a:solidFill>
                <a:effectLst/>
                <a:latin typeface="Times New Roman" panose="02020603050405020304" pitchFamily="18" charset="0"/>
                <a:ea typeface="Times New Roman" panose="02020603050405020304" pitchFamily="18" charset="0"/>
              </a:rPr>
              <a:t>s</a:t>
            </a:r>
            <a:r>
              <a:rPr lang="fr-FR" sz="2400" dirty="0">
                <a:solidFill>
                  <a:srgbClr val="000000"/>
                </a:solidFill>
                <a:effectLst/>
                <a:latin typeface="Times New Roman" panose="02020603050405020304" pitchFamily="18" charset="0"/>
                <a:ea typeface="Times New Roman" panose="02020603050405020304" pitchFamily="18" charset="0"/>
              </a:rPr>
              <a:t> / derrière</a:t>
            </a:r>
            <a:endParaRPr lang="fr-FR" sz="2400" dirty="0">
              <a:effectLst/>
              <a:latin typeface="Times New Roman" panose="02020603050405020304" pitchFamily="18" charset="0"/>
              <a:ea typeface="Times New Roman" panose="02020603050405020304" pitchFamily="18" charset="0"/>
            </a:endParaRPr>
          </a:p>
          <a:p>
            <a:pPr marL="0" indent="0">
              <a:buNone/>
            </a:pPr>
            <a:r>
              <a:rPr lang="fr-FR" sz="2400" dirty="0">
                <a:effectLst/>
                <a:latin typeface="Times New Roman" panose="02020603050405020304" pitchFamily="18" charset="0"/>
                <a:ea typeface="Times New Roman" panose="02020603050405020304" pitchFamily="18" charset="0"/>
              </a:rPr>
              <a:t>je cour</a:t>
            </a:r>
            <a:r>
              <a:rPr lang="fr-FR" sz="2400" dirty="0">
                <a:solidFill>
                  <a:srgbClr val="FF0000"/>
                </a:solidFill>
                <a:effectLst/>
                <a:latin typeface="Times New Roman" panose="02020603050405020304" pitchFamily="18" charset="0"/>
                <a:ea typeface="Times New Roman" panose="02020603050405020304" pitchFamily="18" charset="0"/>
              </a:rPr>
              <a:t>s </a:t>
            </a:r>
            <a:r>
              <a:rPr lang="fr-FR" sz="2400" dirty="0">
                <a:solidFill>
                  <a:srgbClr val="000000"/>
                </a:solidFill>
                <a:effectLst/>
                <a:latin typeface="Times New Roman" panose="02020603050405020304" pitchFamily="18" charset="0"/>
                <a:ea typeface="Times New Roman" panose="02020603050405020304" pitchFamily="18" charset="0"/>
              </a:rPr>
              <a:t>/ il court</a:t>
            </a:r>
            <a:r>
              <a:rPr lang="fr-FR" sz="2400" dirty="0">
                <a:effectLst/>
                <a:latin typeface="Times New Roman" panose="02020603050405020304" pitchFamily="18" charset="0"/>
                <a:ea typeface="Times New Roman" panose="02020603050405020304" pitchFamily="18" charset="0"/>
              </a:rPr>
              <a:t>		je galop</a:t>
            </a:r>
            <a:r>
              <a:rPr lang="fr-FR" sz="2400" dirty="0">
                <a:solidFill>
                  <a:srgbClr val="FF0000"/>
                </a:solidFill>
                <a:effectLst/>
                <a:latin typeface="Times New Roman" panose="02020603050405020304" pitchFamily="18" charset="0"/>
                <a:ea typeface="Times New Roman" panose="02020603050405020304" pitchFamily="18" charset="0"/>
              </a:rPr>
              <a:t>e</a:t>
            </a:r>
            <a:endParaRPr lang="fr-FR" sz="2400" dirty="0">
              <a:effectLst/>
              <a:latin typeface="Times New Roman" panose="02020603050405020304" pitchFamily="18" charset="0"/>
              <a:ea typeface="Times New Roman" panose="02020603050405020304" pitchFamily="18" charset="0"/>
            </a:endParaRPr>
          </a:p>
          <a:p>
            <a:pPr marL="0" indent="0">
              <a:buNone/>
            </a:pPr>
            <a:r>
              <a:rPr lang="fr-FR" sz="2400" b="1" dirty="0">
                <a:effectLst/>
                <a:latin typeface="Times New Roman" panose="02020603050405020304" pitchFamily="18" charset="0"/>
                <a:ea typeface="Times New Roman" panose="02020603050405020304" pitchFamily="18" charset="0"/>
              </a:rPr>
              <a:t> </a:t>
            </a:r>
            <a:endParaRPr lang="fr-FR" sz="2400" dirty="0">
              <a:effectLst/>
              <a:latin typeface="Times New Roman" panose="02020603050405020304" pitchFamily="18" charset="0"/>
              <a:ea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40132602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38F9BD-7C8B-58CF-7E4C-17745151FF95}"/>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2719A672-4887-1E82-07F9-2FB6FE0D7CDE}"/>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sz="3600" i="1" dirty="0">
                <a:solidFill>
                  <a:srgbClr val="FF0000"/>
                </a:solidFill>
              </a:rPr>
              <a:t>		Pour aller plus loin</a:t>
            </a:r>
          </a:p>
        </p:txBody>
      </p:sp>
    </p:spTree>
    <p:extLst>
      <p:ext uri="{BB962C8B-B14F-4D97-AF65-F5344CB8AC3E}">
        <p14:creationId xmlns:p14="http://schemas.microsoft.com/office/powerpoint/2010/main" val="2875034902"/>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1052</TotalTime>
  <Words>2213</Words>
  <Application>Microsoft Macintosh PowerPoint</Application>
  <PresentationFormat>Grand écran</PresentationFormat>
  <Paragraphs>172</Paragraphs>
  <Slides>16</Slides>
  <Notes>16</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16</vt:i4>
      </vt:variant>
    </vt:vector>
  </HeadingPairs>
  <TitlesOfParts>
    <vt:vector size="23" baseType="lpstr">
      <vt:lpstr>Arial</vt:lpstr>
      <vt:lpstr>Calibri</vt:lpstr>
      <vt:lpstr>Calibri Light</vt:lpstr>
      <vt:lpstr>SignPainter-HouseScript</vt:lpstr>
      <vt:lpstr>Times New Roman</vt:lpstr>
      <vt:lpstr>Wingdings 3</vt:lpstr>
      <vt:lpstr>Thème Office</vt:lpstr>
      <vt:lpstr>Sans –s !</vt:lpstr>
      <vt:lpstr> </vt:lpstr>
      <vt:lpstr> </vt:lpstr>
      <vt:lpstr> </vt:lpstr>
      <vt:lpstr>Présentation PowerPoint</vt:lpstr>
      <vt:lpstr>Présentation PowerPoint</vt:lpstr>
      <vt:lpstr>Présentation PowerPoint</vt:lpstr>
      <vt:lpstr>Présentation PowerPoint</vt:lpstr>
      <vt:lpstr>Présentation PowerPoint</vt:lpstr>
      <vt:lpstr>Présentation PowerPoint</vt:lpstr>
      <vt:lpstr>   - prendre garde aux mots qui contiennent les sons [s] ou [z], vérifier s’ils prennent -s- ou -ss- ou c, ç, z. - ne rien mettre au pluriel (déterminant, adjectif, nom)… sauf des pluriels en -x. - ne pas mettre de verbes conjugués aux personnes 2 et 4 : marques de personne -s et -ons - à la personne 1, ne pas mettre de verbes conjugués avec la série -s, -s, -t </vt:lpstr>
      <vt:lpstr> </vt:lpstr>
      <vt:lpstr> </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J’écris</dc:title>
  <dc:creator>Pierre Seve</dc:creator>
  <cp:lastModifiedBy>Pierre Seve</cp:lastModifiedBy>
  <cp:revision>16</cp:revision>
  <cp:lastPrinted>2025-08-29T06:41:13Z</cp:lastPrinted>
  <dcterms:created xsi:type="dcterms:W3CDTF">2024-02-08T18:08:53Z</dcterms:created>
  <dcterms:modified xsi:type="dcterms:W3CDTF">2025-08-29T06:41:29Z</dcterms:modified>
</cp:coreProperties>
</file>