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76" r:id="rId4"/>
    <p:sldId id="258" r:id="rId5"/>
    <p:sldId id="277" r:id="rId6"/>
    <p:sldId id="278" r:id="rId7"/>
    <p:sldId id="280" r:id="rId8"/>
    <p:sldId id="261" r:id="rId9"/>
    <p:sldId id="281" r:id="rId10"/>
    <p:sldId id="282" r:id="rId11"/>
    <p:sldId id="283" r:id="rId12"/>
    <p:sldId id="284" r:id="rId13"/>
    <p:sldId id="285" r:id="rId14"/>
    <p:sldId id="286" r:id="rId15"/>
    <p:sldId id="289" r:id="rId16"/>
    <p:sldId id="287" r:id="rId17"/>
    <p:sldId id="266" r:id="rId18"/>
    <p:sldId id="288" r:id="rId19"/>
    <p:sldId id="268"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595"/>
    <p:restoredTop sz="76649"/>
  </p:normalViewPr>
  <p:slideViewPr>
    <p:cSldViewPr snapToGrid="0">
      <p:cViewPr varScale="1">
        <p:scale>
          <a:sx n="72" d="100"/>
          <a:sy n="72" d="100"/>
        </p:scale>
        <p:origin x="65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9AF73-F1C0-174D-BB40-076CE192C660}" type="datetimeFigureOut">
              <a:rPr lang="fr-FR" smtClean="0"/>
              <a:t>28/08/2025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A88E0-613B-8D4C-B0F0-6319101FEB23}" type="slidenum">
              <a:rPr lang="fr-FR" smtClean="0"/>
              <a:t>‹N°›</a:t>
            </a:fld>
            <a:endParaRPr lang="fr-FR"/>
          </a:p>
        </p:txBody>
      </p:sp>
    </p:spTree>
    <p:extLst>
      <p:ext uri="{BB962C8B-B14F-4D97-AF65-F5344CB8AC3E}">
        <p14:creationId xmlns:p14="http://schemas.microsoft.com/office/powerpoint/2010/main" val="1164081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i="1" dirty="0">
                <a:solidFill>
                  <a:schemeClr val="tx1"/>
                </a:solidFill>
                <a:latin typeface="+mn-lt"/>
              </a:rPr>
              <a:t>Cette situation d’écriture peut être proposée après la leçon CM1-47 </a:t>
            </a:r>
            <a:r>
              <a:rPr lang="fr-FR" sz="1200" i="0" dirty="0">
                <a:solidFill>
                  <a:schemeClr val="tx1"/>
                </a:solidFill>
                <a:latin typeface="+mn-lt"/>
              </a:rPr>
              <a:t>Des phrases bien balancées</a:t>
            </a:r>
          </a:p>
          <a:p>
            <a:endParaRPr lang="fr-FR" sz="1200" i="1" dirty="0">
              <a:solidFill>
                <a:schemeClr val="tx1"/>
              </a:solidFill>
              <a:latin typeface="+mn-lt"/>
            </a:endParaRPr>
          </a:p>
          <a:p>
            <a:pPr algn="l"/>
            <a:r>
              <a:rPr lang="fr-FR" sz="1200" b="1" i="0" u="none" strike="noStrike" baseline="0" dirty="0">
                <a:solidFill>
                  <a:schemeClr val="tx1"/>
                </a:solidFill>
                <a:latin typeface="+mn-lt"/>
              </a:rPr>
              <a:t>Objectif langagier </a:t>
            </a:r>
            <a:r>
              <a:rPr lang="fr-FR" sz="1200" b="0" i="0" u="none" strike="noStrike" baseline="0" dirty="0">
                <a:solidFill>
                  <a:schemeClr val="tx1"/>
                </a:solidFill>
                <a:latin typeface="+mn-lt"/>
              </a:rPr>
              <a:t>: Décrire un itinéraire</a:t>
            </a:r>
          </a:p>
          <a:p>
            <a:pPr algn="l"/>
            <a:r>
              <a:rPr lang="fr-FR" sz="1200" b="1" i="0" u="none" strike="noStrike" baseline="0" dirty="0">
                <a:solidFill>
                  <a:schemeClr val="tx1"/>
                </a:solidFill>
                <a:latin typeface="+mn-lt"/>
              </a:rPr>
              <a:t>Objectif grammatical </a:t>
            </a:r>
            <a:r>
              <a:rPr lang="fr-FR" sz="1200" b="0" i="0" u="none" strike="noStrike" baseline="0" dirty="0">
                <a:solidFill>
                  <a:schemeClr val="tx1"/>
                </a:solidFill>
                <a:latin typeface="+mn-lt"/>
              </a:rPr>
              <a:t>:</a:t>
            </a:r>
          </a:p>
          <a:p>
            <a:pPr algn="l"/>
            <a:r>
              <a:rPr lang="fr-FR" sz="1200" dirty="0">
                <a:solidFill>
                  <a:schemeClr val="tx1"/>
                </a:solidFill>
                <a:latin typeface="+mn-lt"/>
              </a:rPr>
              <a:t>- utiliser des compléments circonstanciels</a:t>
            </a:r>
          </a:p>
          <a:p>
            <a:pPr algn="l"/>
            <a:r>
              <a:rPr lang="fr-FR" sz="1200" dirty="0">
                <a:solidFill>
                  <a:schemeClr val="tx1"/>
                </a:solidFill>
                <a:latin typeface="+mn-lt"/>
              </a:rPr>
              <a:t>- ponctuer correctement</a:t>
            </a:r>
          </a:p>
          <a:p>
            <a:pPr algn="l"/>
            <a:r>
              <a:rPr lang="fr-FR" sz="1200" dirty="0">
                <a:solidFill>
                  <a:schemeClr val="tx1"/>
                </a:solidFill>
                <a:latin typeface="+mn-lt"/>
              </a:rPr>
              <a:t>- bien accorder le verbe à la personne 2</a:t>
            </a:r>
          </a:p>
          <a:p>
            <a:pPr algn="l"/>
            <a:endParaRPr lang="fr-FR" sz="1200" dirty="0">
              <a:solidFill>
                <a:schemeClr val="tx1"/>
              </a:solidFill>
              <a:latin typeface="+mn-lt"/>
            </a:endParaRPr>
          </a:p>
          <a:p>
            <a:r>
              <a:rPr lang="fr-FR" sz="1200" i="1" dirty="0">
                <a:solidFill>
                  <a:schemeClr val="tx1"/>
                </a:solidFill>
                <a:effectLst/>
                <a:latin typeface="+mn-lt"/>
                <a:ea typeface="Calibri" panose="020F0502020204030204" pitchFamily="34" charset="0"/>
              </a:rPr>
              <a:t>Certaines diapositives ont été dupliquées afin de scinder le commentaire du mode présentateur en deux parties lorsque le propos est long. Cela vous permettra de poursuivre vos explications de manière plus fluide</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a:t>
            </a:fld>
            <a:endParaRPr lang="fr-FR"/>
          </a:p>
        </p:txBody>
      </p:sp>
    </p:spTree>
    <p:extLst>
      <p:ext uri="{BB962C8B-B14F-4D97-AF65-F5344CB8AC3E}">
        <p14:creationId xmlns:p14="http://schemas.microsoft.com/office/powerpoint/2010/main" val="76315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1</a:t>
            </a:r>
            <a:r>
              <a:rPr lang="fr-FR" sz="1200" b="1" u="none" dirty="0">
                <a:solidFill>
                  <a:schemeClr val="tx1"/>
                </a:solidFill>
                <a:effectLst/>
                <a:latin typeface="+mn-lt"/>
                <a:ea typeface="Times New Roman" panose="02020603050405020304" pitchFamily="18" charset="0"/>
              </a:rPr>
              <a:t> : LANCEMENT DE LA SITUATION</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Découvrir la situation d’écriture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Demander </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 « Qu’est-ce que j’affiche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Recueillir </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les avis des élèves.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Expliquer : </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 C’est la carte de l’ile de Sein (</a:t>
            </a:r>
            <a:r>
              <a:rPr lang="fr-FR" sz="1200" b="0" dirty="0" err="1">
                <a:solidFill>
                  <a:schemeClr val="tx1"/>
                </a:solidFill>
                <a:effectLst/>
                <a:latin typeface="+mn-lt"/>
                <a:ea typeface="Calibri" panose="020F0502020204030204" pitchFamily="34" charset="0"/>
                <a:cs typeface="Calibri" panose="020F0502020204030204" pitchFamily="34" charset="0"/>
                <a:sym typeface="Wingdings 3" pitchFamily="2" charset="2"/>
              </a:rPr>
              <a:t>Enez</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 Sun, en breton), au large de la Bretagne, tout à fait à l’Ouest. Cette carte est faite pour les touristes afin qu’ils puissent se promener.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Le petit signe en forme d’étoile, en bas à gauche, indique les directions. Les lettres correspondent aux mots anglais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N = nord (</a:t>
            </a:r>
            <a:r>
              <a:rPr lang="fr-FR" sz="1200" b="0" dirty="0" err="1">
                <a:solidFill>
                  <a:schemeClr val="tx1"/>
                </a:solidFill>
                <a:effectLst/>
                <a:latin typeface="+mn-lt"/>
                <a:ea typeface="Calibri" panose="020F0502020204030204" pitchFamily="34" charset="0"/>
                <a:cs typeface="Calibri" panose="020F0502020204030204" pitchFamily="34" charset="0"/>
                <a:sym typeface="Wingdings 3" pitchFamily="2" charset="2"/>
              </a:rPr>
              <a:t>north</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E = est (</a:t>
            </a:r>
            <a:r>
              <a:rPr lang="fr-FR" sz="1200" b="0" dirty="0" err="1">
                <a:solidFill>
                  <a:schemeClr val="tx1"/>
                </a:solidFill>
                <a:effectLst/>
                <a:latin typeface="+mn-lt"/>
                <a:ea typeface="Calibri" panose="020F0502020204030204" pitchFamily="34" charset="0"/>
                <a:cs typeface="Calibri" panose="020F0502020204030204" pitchFamily="34" charset="0"/>
                <a:sym typeface="Wingdings 3" pitchFamily="2" charset="2"/>
              </a:rPr>
              <a:t>east</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S = sud (</a:t>
            </a:r>
            <a:r>
              <a:rPr lang="fr-FR" sz="1200" b="0" dirty="0" err="1">
                <a:solidFill>
                  <a:schemeClr val="tx1"/>
                </a:solidFill>
                <a:effectLst/>
                <a:latin typeface="+mn-lt"/>
                <a:ea typeface="Calibri" panose="020F0502020204030204" pitchFamily="34" charset="0"/>
                <a:cs typeface="Calibri" panose="020F0502020204030204" pitchFamily="34" charset="0"/>
                <a:sym typeface="Wingdings 3" pitchFamily="2" charset="2"/>
              </a:rPr>
              <a:t>south</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W = ouest (</a:t>
            </a:r>
            <a:r>
              <a:rPr lang="fr-FR" sz="1200" b="0" dirty="0" err="1">
                <a:solidFill>
                  <a:schemeClr val="tx1"/>
                </a:solidFill>
                <a:effectLst/>
                <a:latin typeface="+mn-lt"/>
                <a:ea typeface="Calibri" panose="020F0502020204030204" pitchFamily="34" charset="0"/>
                <a:cs typeface="Calibri" panose="020F0502020204030204" pitchFamily="34" charset="0"/>
                <a:sym typeface="Wingdings 3" pitchFamily="2" charset="2"/>
              </a:rPr>
              <a:t>west</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On voit le village et le port, un grand phare, un ‘monument aux Français Libres’, une chapelle Saint Corentin… »</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a:t>
            </a:fld>
            <a:endParaRPr lang="fr-FR"/>
          </a:p>
        </p:txBody>
      </p:sp>
    </p:spTree>
    <p:extLst>
      <p:ext uri="{BB962C8B-B14F-4D97-AF65-F5344CB8AC3E}">
        <p14:creationId xmlns:p14="http://schemas.microsoft.com/office/powerpoint/2010/main" val="209307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EE77A-EB7E-A5B3-12C0-8769E4C105E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146D117-4E7B-DFF9-4DDD-A55C3F1ADB8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ABE50E4-34C6-B49C-C2EF-285431DED8C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ou </a:t>
            </a:r>
            <a:r>
              <a:rPr lang="fr-FR" sz="1200" b="1" dirty="0">
                <a:solidFill>
                  <a:schemeClr val="tx1"/>
                </a:solidFill>
                <a:effectLst/>
                <a:latin typeface="+mn-lt"/>
                <a:ea typeface="Times New Roman" panose="02020603050405020304" pitchFamily="18" charset="0"/>
              </a:rPr>
              <a:t>faire lire</a:t>
            </a:r>
            <a:r>
              <a:rPr lang="fr-FR" sz="1200" dirty="0">
                <a:solidFill>
                  <a:schemeClr val="tx1"/>
                </a:solidFill>
                <a:effectLst/>
                <a:latin typeface="+mn-lt"/>
                <a:ea typeface="Times New Roman" panose="02020603050405020304" pitchFamily="18" charset="0"/>
              </a:rPr>
              <a:t> le texte.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Reconnaissez-vous ce type de texte ? Qu’explique-t-il ? Quelles sont les indications qu’il donne ? Ces indications sont utiles pour faire quoi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C’est un guide pour se promener jusqu’au phare de l’ile.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Pointer sur la carte le trajet décrit, commenter les indications de lieu.</a:t>
            </a:r>
          </a:p>
          <a:p>
            <a:endParaRPr lang="fr-FR" dirty="0"/>
          </a:p>
        </p:txBody>
      </p:sp>
      <p:sp>
        <p:nvSpPr>
          <p:cNvPr id="4" name="Espace réservé du numéro de diapositive 3">
            <a:extLst>
              <a:ext uri="{FF2B5EF4-FFF2-40B4-BE49-F238E27FC236}">
                <a16:creationId xmlns:a16="http://schemas.microsoft.com/office/drawing/2014/main" id="{0EE8B51A-03EC-25DE-049C-30BCD39D34EB}"/>
              </a:ext>
            </a:extLst>
          </p:cNvPr>
          <p:cNvSpPr>
            <a:spLocks noGrp="1"/>
          </p:cNvSpPr>
          <p:nvPr>
            <p:ph type="sldNum" sz="quarter" idx="5"/>
          </p:nvPr>
        </p:nvSpPr>
        <p:spPr/>
        <p:txBody>
          <a:bodyPr/>
          <a:lstStyle/>
          <a:p>
            <a:fld id="{CCCA88E0-613B-8D4C-B0F0-6319101FEB23}" type="slidenum">
              <a:rPr lang="fr-FR" smtClean="0"/>
              <a:t>3</a:t>
            </a:fld>
            <a:endParaRPr lang="fr-FR"/>
          </a:p>
        </p:txBody>
      </p:sp>
    </p:spTree>
    <p:extLst>
      <p:ext uri="{BB962C8B-B14F-4D97-AF65-F5344CB8AC3E}">
        <p14:creationId xmlns:p14="http://schemas.microsoft.com/office/powerpoint/2010/main" val="4139219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Je vais donner une carte à une moitié de la classe et l’autre à l’autre moitié. Sur les cartes que je vais vous donner, il y aura un itinéraire marqué et vous pourrez écrire votre texte. »</a:t>
            </a: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4</a:t>
            </a:fld>
            <a:endParaRPr lang="fr-FR"/>
          </a:p>
        </p:txBody>
      </p:sp>
    </p:spTree>
    <p:extLst>
      <p:ext uri="{BB962C8B-B14F-4D97-AF65-F5344CB8AC3E}">
        <p14:creationId xmlns:p14="http://schemas.microsoft.com/office/powerpoint/2010/main" val="1760876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55EDD-2B40-79D7-8919-C4A9EF3B59D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61ABD91-2CA1-6615-153E-44583DD670C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49A6295-0DF3-67F5-6AAE-873A53AF1D1B}"/>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Lire </a:t>
            </a:r>
            <a:r>
              <a:rPr lang="fr-FR" sz="1200" b="0" kern="100" dirty="0">
                <a:solidFill>
                  <a:schemeClr val="tx1"/>
                </a:solidFill>
                <a:effectLst/>
                <a:latin typeface="+mn-lt"/>
                <a:ea typeface="Calibri" panose="020F0502020204030204" pitchFamily="34" charset="0"/>
                <a:cs typeface="Times New Roman" panose="02020603050405020304" pitchFamily="18" charset="0"/>
              </a:rPr>
              <a:t>la consigne d'écriture.</a:t>
            </a:r>
          </a:p>
          <a:p>
            <a:pPr algn="just"/>
            <a:endParaRPr lang="fr-FR" sz="1200" b="1"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Reprendre l’explication </a:t>
            </a:r>
            <a:r>
              <a:rPr lang="fr-FR" sz="1200" kern="100" dirty="0">
                <a:solidFill>
                  <a:schemeClr val="tx1"/>
                </a:solidFill>
                <a:effectLst/>
                <a:latin typeface="+mn-lt"/>
                <a:ea typeface="Calibri" panose="020F0502020204030204" pitchFamily="34" charset="0"/>
                <a:cs typeface="Times New Roman" panose="02020603050405020304" pitchFamily="18" charset="0"/>
              </a:rPr>
              <a:t>: « Ensuite, chacun d’entre vous recevra le texte d’un camarade écrit à partir de l’autre carte, vous serez comme le complice de ce camarade. Avec l’aide de son texte, vous devrez essayer de retrouver l’itinéraire prévu sur la carte afin de trouver le trésor. »</a:t>
            </a:r>
          </a:p>
        </p:txBody>
      </p:sp>
      <p:sp>
        <p:nvSpPr>
          <p:cNvPr id="4" name="Espace réservé du numéro de diapositive 3">
            <a:extLst>
              <a:ext uri="{FF2B5EF4-FFF2-40B4-BE49-F238E27FC236}">
                <a16:creationId xmlns:a16="http://schemas.microsoft.com/office/drawing/2014/main" id="{F3A41932-FA14-B054-5394-AA8149C3E892}"/>
              </a:ext>
            </a:extLst>
          </p:cNvPr>
          <p:cNvSpPr>
            <a:spLocks noGrp="1"/>
          </p:cNvSpPr>
          <p:nvPr>
            <p:ph type="sldNum" sz="quarter" idx="5"/>
          </p:nvPr>
        </p:nvSpPr>
        <p:spPr/>
        <p:txBody>
          <a:bodyPr/>
          <a:lstStyle/>
          <a:p>
            <a:fld id="{CCCA88E0-613B-8D4C-B0F0-6319101FEB23}" type="slidenum">
              <a:rPr lang="fr-FR" smtClean="0"/>
              <a:t>5</a:t>
            </a:fld>
            <a:endParaRPr lang="fr-FR"/>
          </a:p>
        </p:txBody>
      </p:sp>
    </p:spTree>
    <p:extLst>
      <p:ext uri="{BB962C8B-B14F-4D97-AF65-F5344CB8AC3E}">
        <p14:creationId xmlns:p14="http://schemas.microsoft.com/office/powerpoint/2010/main" val="1912769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FF531-E401-6D6F-FDE6-8BE5CB22D59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31482CB-AB2B-BBEF-FD84-6C78CD9E756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46C5134-72B1-F9FF-FECC-8A82565B2E40}"/>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PHASE 2 – Préparer l’écriture</a:t>
            </a:r>
          </a:p>
          <a:p>
            <a:pPr algn="just"/>
            <a:endParaRPr lang="fr-FR" sz="1200" b="1"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À quoi va-t-il falloir faire attention pour bien se faire comprendre dans le texte que vous allez écrire ?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Décrire précisément un itinéraire pour que le lecteur ne se perde pas et arrive au bon endroit.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Décrire les lieux traversés pour que le complice puisse les reconnaitre.</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2AD48945-686E-451F-DD2B-D2A5A16B72DE}"/>
              </a:ext>
            </a:extLst>
          </p:cNvPr>
          <p:cNvSpPr>
            <a:spLocks noGrp="1"/>
          </p:cNvSpPr>
          <p:nvPr>
            <p:ph type="sldNum" sz="quarter" idx="5"/>
          </p:nvPr>
        </p:nvSpPr>
        <p:spPr/>
        <p:txBody>
          <a:bodyPr/>
          <a:lstStyle/>
          <a:p>
            <a:fld id="{CCCA88E0-613B-8D4C-B0F0-6319101FEB23}" type="slidenum">
              <a:rPr lang="fr-FR" smtClean="0"/>
              <a:t>6</a:t>
            </a:fld>
            <a:endParaRPr lang="fr-FR"/>
          </a:p>
        </p:txBody>
      </p:sp>
    </p:spTree>
    <p:extLst>
      <p:ext uri="{BB962C8B-B14F-4D97-AF65-F5344CB8AC3E}">
        <p14:creationId xmlns:p14="http://schemas.microsoft.com/office/powerpoint/2010/main" val="3331746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Chercher avec les élèves </a:t>
            </a:r>
            <a:r>
              <a:rPr lang="fr-FR" sz="1200" b="0" dirty="0">
                <a:solidFill>
                  <a:schemeClr val="tx1"/>
                </a:solidFill>
                <a:effectLst/>
                <a:latin typeface="+mn-lt"/>
                <a:ea typeface="Calibri" panose="020F0502020204030204" pitchFamily="34" charset="0"/>
              </a:rPr>
              <a:t>les questions à se poser </a:t>
            </a:r>
            <a:r>
              <a:rPr lang="fr-FR" sz="1200" dirty="0">
                <a:solidFill>
                  <a:schemeClr val="tx1"/>
                </a:solidFill>
                <a:effectLst/>
                <a:latin typeface="+mn-lt"/>
                <a:ea typeface="Calibri" panose="020F0502020204030204" pitchFamily="34" charset="0"/>
              </a:rPr>
              <a:t>(D’où part-on ? Où arrive-t-on ? Quels sont les lieux traversés ?) Ne pas demander les réponses qui donneraient des indices aux élèves qui ne disposent pas de la carte.</a:t>
            </a:r>
          </a:p>
          <a:p>
            <a:r>
              <a:rPr lang="fr-FR" sz="1200" dirty="0">
                <a:solidFill>
                  <a:schemeClr val="tx1"/>
                </a:solidFill>
                <a:effectLst/>
                <a:latin typeface="+mn-lt"/>
                <a:ea typeface="Calibri" panose="020F0502020204030204" pitchFamily="34" charset="0"/>
              </a:rPr>
              <a:t>Chercher du lexique à utiliser. Écrire au tableau les propositions qui peuvent être utiles aux élèves.</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7</a:t>
            </a:fld>
            <a:endParaRPr lang="fr-FR"/>
          </a:p>
        </p:txBody>
      </p:sp>
    </p:spTree>
    <p:extLst>
      <p:ext uri="{BB962C8B-B14F-4D97-AF65-F5344CB8AC3E}">
        <p14:creationId xmlns:p14="http://schemas.microsoft.com/office/powerpoint/2010/main" val="1130152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3 :</a:t>
            </a:r>
            <a:r>
              <a:rPr lang="fr-FR" sz="1200" b="1" dirty="0">
                <a:solidFill>
                  <a:schemeClr val="tx1"/>
                </a:solidFill>
                <a:effectLst/>
                <a:latin typeface="+mn-lt"/>
                <a:ea typeface="Times New Roman" panose="02020603050405020304" pitchFamily="18" charset="0"/>
              </a:rPr>
              <a:t> </a:t>
            </a:r>
            <a:r>
              <a:rPr lang="fr-FR" sz="1200" b="1" i="1" dirty="0">
                <a:solidFill>
                  <a:schemeClr val="tx1"/>
                </a:solidFill>
                <a:effectLst/>
                <a:latin typeface="+mn-lt"/>
                <a:ea typeface="Times New Roman" panose="02020603050405020304" pitchFamily="18" charset="0"/>
              </a:rPr>
              <a:t>Écrire le texte</a:t>
            </a:r>
          </a:p>
          <a:p>
            <a:endParaRPr lang="fr-FR" dirty="0">
              <a:solidFill>
                <a:schemeClr val="tx1"/>
              </a:solidFill>
              <a:latin typeface="+mn-lt"/>
            </a:endParaRPr>
          </a:p>
          <a:p>
            <a:pPr marL="0" lvl="0" indent="0">
              <a:lnSpc>
                <a:spcPct val="107000"/>
              </a:lnSpc>
              <a:spcAft>
                <a:spcPts val="800"/>
              </a:spcAft>
              <a:buClr>
                <a:srgbClr val="2EAC68"/>
              </a:buClr>
              <a:buFont typeface="Wingdings 3" panose="05040102010807070707" pitchFamily="18" charset="2"/>
              <a:buNone/>
            </a:pPr>
            <a:r>
              <a:rPr lang="fr-FR" sz="1200" i="1" dirty="0">
                <a:solidFill>
                  <a:schemeClr val="tx1"/>
                </a:solidFill>
                <a:effectLst/>
                <a:latin typeface="+mn-lt"/>
                <a:ea typeface="Calibri" panose="020F0502020204030204" pitchFamily="34" charset="0"/>
                <a:cs typeface="Arial" panose="020B0604020202020204" pitchFamily="34" charset="0"/>
              </a:rPr>
              <a:t>Les élèves peuvent soit dicter leur texte à l’adulte, soit l’écrire seul, soit par deux.</a:t>
            </a:r>
          </a:p>
          <a:p>
            <a:pPr marL="0" lvl="0" indent="0">
              <a:lnSpc>
                <a:spcPct val="107000"/>
              </a:lnSpc>
              <a:spcAft>
                <a:spcPts val="800"/>
              </a:spcAft>
              <a:buClr>
                <a:srgbClr val="2EAC68"/>
              </a:buClr>
              <a:buFont typeface="Wingdings 3" panose="05040102010807070707" pitchFamily="18" charset="2"/>
              <a:buNone/>
            </a:pPr>
            <a:endParaRPr lang="fr-FR" sz="1200" i="1"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8</a:t>
            </a:fld>
            <a:endParaRPr lang="fr-FR"/>
          </a:p>
        </p:txBody>
      </p:sp>
    </p:spTree>
    <p:extLst>
      <p:ext uri="{BB962C8B-B14F-4D97-AF65-F5344CB8AC3E}">
        <p14:creationId xmlns:p14="http://schemas.microsoft.com/office/powerpoint/2010/main" val="607016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08B5C-A5C4-D296-230D-2551D01F717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7D3B113-E38B-DFE5-E916-CDE34153D1B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118D425-1FF2-93E3-5AE8-5E072A95E20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4 :</a:t>
            </a:r>
            <a:r>
              <a:rPr lang="fr-FR" sz="1200" b="1" dirty="0">
                <a:solidFill>
                  <a:schemeClr val="tx1"/>
                </a:solidFill>
                <a:effectLst/>
                <a:latin typeface="+mn-lt"/>
                <a:ea typeface="Times New Roman" panose="02020603050405020304" pitchFamily="18" charset="0"/>
              </a:rPr>
              <a:t> </a:t>
            </a:r>
            <a:r>
              <a:rPr lang="fr-FR" sz="1200" b="1" i="1" dirty="0">
                <a:solidFill>
                  <a:schemeClr val="tx1"/>
                </a:solidFill>
                <a:effectLst/>
                <a:latin typeface="+mn-lt"/>
                <a:ea typeface="Times New Roman" panose="02020603050405020304" pitchFamily="18" charset="0"/>
              </a:rPr>
              <a:t>Lire  les textes produits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i="1"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Organiser </a:t>
            </a:r>
            <a:r>
              <a:rPr lang="fr-FR" sz="1200" dirty="0">
                <a:solidFill>
                  <a:schemeClr val="tx1"/>
                </a:solidFill>
                <a:effectLst/>
                <a:latin typeface="+mn-lt"/>
                <a:ea typeface="Calibri" panose="020F0502020204030204" pitchFamily="34" charset="0"/>
                <a:cs typeface="Times New Roman" panose="02020603050405020304" pitchFamily="18" charset="0"/>
              </a:rPr>
              <a:t>des binômes. Chaque élève reçoit un texte produit à partir de la carte qu’il n’avait pas lui-même entre les mains. Il essaie de tracer l’itinéraire décrit.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Les deux élèves, le lecteur du texte et son auteur, confrontent ensuite leurs deux essais.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À la fin de cette 1</a:t>
            </a:r>
            <a:r>
              <a:rPr lang="fr-FR" sz="1200" b="1" baseline="30000" dirty="0">
                <a:solidFill>
                  <a:schemeClr val="tx1"/>
                </a:solidFill>
                <a:effectLst/>
                <a:latin typeface="+mn-lt"/>
                <a:ea typeface="Calibri" panose="020F0502020204030204" pitchFamily="34" charset="0"/>
                <a:cs typeface="Arial" panose="020B0604020202020204" pitchFamily="34" charset="0"/>
              </a:rPr>
              <a:t>re</a:t>
            </a:r>
            <a:r>
              <a:rPr lang="fr-FR" sz="1200" b="1" dirty="0">
                <a:solidFill>
                  <a:schemeClr val="tx1"/>
                </a:solidFill>
                <a:effectLst/>
                <a:latin typeface="+mn-lt"/>
                <a:ea typeface="Calibri" panose="020F0502020204030204" pitchFamily="34" charset="0"/>
                <a:cs typeface="Arial" panose="020B0604020202020204" pitchFamily="34" charset="0"/>
              </a:rPr>
              <a:t> séance, </a:t>
            </a:r>
            <a:r>
              <a:rPr lang="fr-FR" sz="1200" b="0" dirty="0">
                <a:solidFill>
                  <a:schemeClr val="tx1"/>
                </a:solidFill>
                <a:effectLst/>
                <a:latin typeface="+mn-lt"/>
                <a:ea typeface="Calibri" panose="020F0502020204030204" pitchFamily="34" charset="0"/>
                <a:cs typeface="Arial" panose="020B0604020202020204" pitchFamily="34" charset="0"/>
              </a:rPr>
              <a:t>ramasser les production</a:t>
            </a:r>
            <a:r>
              <a:rPr lang="fr-FR" sz="1200" dirty="0">
                <a:solidFill>
                  <a:schemeClr val="tx1"/>
                </a:solidFill>
                <a:effectLst/>
                <a:latin typeface="+mn-lt"/>
                <a:ea typeface="Calibri" panose="020F0502020204030204" pitchFamily="34" charset="0"/>
                <a:cs typeface="Arial" panose="020B0604020202020204" pitchFamily="34" charset="0"/>
              </a:rPr>
              <a:t>s pour prendre connaissance des compétences et des maladresses. Entourer les mots qui présentent des erreurs correspondant à l’objectif, corriger les autres.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CE18C454-8260-3949-2DC9-4B8C69F41904}"/>
              </a:ext>
            </a:extLst>
          </p:cNvPr>
          <p:cNvSpPr>
            <a:spLocks noGrp="1"/>
          </p:cNvSpPr>
          <p:nvPr>
            <p:ph type="sldNum" sz="quarter" idx="5"/>
          </p:nvPr>
        </p:nvSpPr>
        <p:spPr/>
        <p:txBody>
          <a:bodyPr/>
          <a:lstStyle/>
          <a:p>
            <a:fld id="{CCCA88E0-613B-8D4C-B0F0-6319101FEB23}" type="slidenum">
              <a:rPr lang="fr-FR" smtClean="0"/>
              <a:t>9</a:t>
            </a:fld>
            <a:endParaRPr lang="fr-FR"/>
          </a:p>
        </p:txBody>
      </p:sp>
    </p:spTree>
    <p:extLst>
      <p:ext uri="{BB962C8B-B14F-4D97-AF65-F5344CB8AC3E}">
        <p14:creationId xmlns:p14="http://schemas.microsoft.com/office/powerpoint/2010/main" val="344208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D4404-9EE3-760F-F9A7-1241EB57ED7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847EE8-631F-2864-D6AE-31687B2519D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E16B499-A782-5A74-8E2B-F7DDD62D8D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2</a:t>
            </a:r>
            <a:r>
              <a:rPr lang="fr-FR" sz="1200" b="1" u="none" dirty="0">
                <a:solidFill>
                  <a:schemeClr val="tx1"/>
                </a:solidFill>
                <a:effectLst/>
                <a:latin typeface="+mn-lt"/>
                <a:ea typeface="Times New Roman" panose="02020603050405020304" pitchFamily="18" charset="0"/>
              </a:rPr>
              <a:t> : RÉVISION DE TEXTE</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Analyser le texte d’Aristobule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Rappeler </a:t>
            </a:r>
            <a:r>
              <a:rPr lang="fr-FR" sz="1200" dirty="0">
                <a:solidFill>
                  <a:schemeClr val="tx1"/>
                </a:solidFill>
                <a:effectLst/>
                <a:latin typeface="+mn-lt"/>
                <a:ea typeface="Calibri" panose="020F0502020204030204" pitchFamily="34" charset="0"/>
                <a:cs typeface="Arial" panose="020B0604020202020204" pitchFamily="34" charset="0"/>
              </a:rPr>
              <a:t>la consigne d’écriture. </a:t>
            </a:r>
          </a:p>
        </p:txBody>
      </p:sp>
      <p:sp>
        <p:nvSpPr>
          <p:cNvPr id="4" name="Espace réservé du numéro de diapositive 3">
            <a:extLst>
              <a:ext uri="{FF2B5EF4-FFF2-40B4-BE49-F238E27FC236}">
                <a16:creationId xmlns:a16="http://schemas.microsoft.com/office/drawing/2014/main" id="{AEA55CAB-868A-6270-AD4C-A842AC006C5D}"/>
              </a:ext>
            </a:extLst>
          </p:cNvPr>
          <p:cNvSpPr>
            <a:spLocks noGrp="1"/>
          </p:cNvSpPr>
          <p:nvPr>
            <p:ph type="sldNum" sz="quarter" idx="5"/>
          </p:nvPr>
        </p:nvSpPr>
        <p:spPr/>
        <p:txBody>
          <a:bodyPr/>
          <a:lstStyle/>
          <a:p>
            <a:fld id="{CCCA88E0-613B-8D4C-B0F0-6319101FEB23}" type="slidenum">
              <a:rPr lang="fr-FR" smtClean="0"/>
              <a:t>10</a:t>
            </a:fld>
            <a:endParaRPr lang="fr-FR"/>
          </a:p>
        </p:txBody>
      </p:sp>
    </p:spTree>
    <p:extLst>
      <p:ext uri="{BB962C8B-B14F-4D97-AF65-F5344CB8AC3E}">
        <p14:creationId xmlns:p14="http://schemas.microsoft.com/office/powerpoint/2010/main" val="1334944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21D5E-EC18-E8DF-33D0-415D98F62DF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60C0216-82C9-3804-C58A-C0D8DAA8383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5157C99-8B3D-6470-781E-DAF1E560B54E}"/>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Lire</a:t>
            </a:r>
            <a:r>
              <a:rPr lang="fr-FR" sz="1200" kern="100" dirty="0">
                <a:solidFill>
                  <a:schemeClr val="tx1"/>
                </a:solidFill>
                <a:effectLst/>
                <a:latin typeface="+mn-lt"/>
                <a:ea typeface="Calibri" panose="020F0502020204030204" pitchFamily="34" charset="0"/>
                <a:cs typeface="Times New Roman" panose="02020603050405020304" pitchFamily="18" charset="0"/>
              </a:rPr>
              <a:t> le texte d’Aristobule sans le montrer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Tu va à la grande plage au nord-ouest. Tu prends le chemin à l’est. Tu descends jusqu’aux quatre palmiers. Tu remonte sur cinq cents pas. Tu contournes la montagne du squelette vers la droite tu vois deux palmiers au nord à deux pas tu creuse discrètement.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Tu trouveras le plus magnifique des trésors. Bonne chance, moussaillon !</a:t>
            </a:r>
          </a:p>
          <a:p>
            <a:pPr algn="just"/>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que vous trouvez bien dans le texte du récit d’Aristobule ? »</a:t>
            </a:r>
          </a:p>
          <a:p>
            <a:r>
              <a:rPr lang="fr-FR" sz="1200" dirty="0">
                <a:solidFill>
                  <a:schemeClr val="tx1"/>
                </a:solidFill>
                <a:effectLst/>
                <a:latin typeface="+mn-lt"/>
                <a:ea typeface="Times New Roman" panose="02020603050405020304" pitchFamily="18" charset="0"/>
              </a:rPr>
              <a:t>Et recueillir les réponses et les préciser ou corriger si nécessaire.</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Il a mis beaucoup de précisions, avec un vocabulaire précis : palmier (et non arbre).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Il a trouvé une façon de parler de la montagne.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Il fait une jolie fin, avec ‘moussaillon’.</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30581B13-F139-0E40-D5E3-801A0F21F26A}"/>
              </a:ext>
            </a:extLst>
          </p:cNvPr>
          <p:cNvSpPr>
            <a:spLocks noGrp="1"/>
          </p:cNvSpPr>
          <p:nvPr>
            <p:ph type="sldNum" sz="quarter" idx="5"/>
          </p:nvPr>
        </p:nvSpPr>
        <p:spPr/>
        <p:txBody>
          <a:bodyPr/>
          <a:lstStyle/>
          <a:p>
            <a:fld id="{CCCA88E0-613B-8D4C-B0F0-6319101FEB23}" type="slidenum">
              <a:rPr lang="fr-FR" smtClean="0"/>
              <a:t>11</a:t>
            </a:fld>
            <a:endParaRPr lang="fr-FR"/>
          </a:p>
        </p:txBody>
      </p:sp>
    </p:spTree>
    <p:extLst>
      <p:ext uri="{BB962C8B-B14F-4D97-AF65-F5344CB8AC3E}">
        <p14:creationId xmlns:p14="http://schemas.microsoft.com/office/powerpoint/2010/main" val="1259964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7C28F-C8F8-6E1E-5534-7B988724803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7E5166B-D452-7CE8-E056-6654E8CFB6B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67EA00F-8C2B-0000-FA41-40B4652D4A95}"/>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Aidez-moi à tracer le trajet qu’Aristobule a décrit.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Laisser</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b="1" kern="100" dirty="0">
                <a:solidFill>
                  <a:schemeClr val="tx1"/>
                </a:solidFill>
                <a:effectLst/>
                <a:latin typeface="+mn-lt"/>
                <a:ea typeface="Calibri" panose="020F0502020204030204" pitchFamily="34" charset="0"/>
                <a:cs typeface="Times New Roman" panose="02020603050405020304" pitchFamily="18" charset="0"/>
              </a:rPr>
              <a:t>apparaitre</a:t>
            </a:r>
            <a:r>
              <a:rPr lang="fr-FR" sz="1200" kern="100" dirty="0">
                <a:solidFill>
                  <a:schemeClr val="tx1"/>
                </a:solidFill>
                <a:effectLst/>
                <a:latin typeface="+mn-lt"/>
                <a:ea typeface="Calibri" panose="020F0502020204030204" pitchFamily="34" charset="0"/>
                <a:cs typeface="Times New Roman" panose="02020603050405020304" pitchFamily="18" charset="0"/>
              </a:rPr>
              <a:t> les difficultés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 tu vas… » : en réalité, le complice y a débarqué, il y est déjà.</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 tu descends » : on ne sait pas trop… Les termes exacts devraient être « tu vas au sud ».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 les quatre palmiers » : il y en a six. Les quatre auxquels pense Aristobule sont-ils les quatre qui sont sur une ligne à peu près horizontale (1</a:t>
            </a:r>
            <a:r>
              <a:rPr lang="fr-FR" sz="1200" kern="100" baseline="30000" dirty="0">
                <a:solidFill>
                  <a:schemeClr val="tx1"/>
                </a:solidFill>
                <a:effectLst/>
                <a:latin typeface="+mn-lt"/>
                <a:ea typeface="Calibri" panose="020F0502020204030204" pitchFamily="34" charset="0"/>
                <a:cs typeface="Times New Roman" panose="02020603050405020304" pitchFamily="18" charset="0"/>
              </a:rPr>
              <a:t>ère</a:t>
            </a:r>
            <a:r>
              <a:rPr lang="fr-FR" sz="1200" kern="100" dirty="0">
                <a:solidFill>
                  <a:schemeClr val="tx1"/>
                </a:solidFill>
                <a:effectLst/>
                <a:latin typeface="+mn-lt"/>
                <a:ea typeface="Calibri" panose="020F0502020204030204" pitchFamily="34" charset="0"/>
                <a:cs typeface="Times New Roman" panose="02020603050405020304" pitchFamily="18" charset="0"/>
              </a:rPr>
              <a:t> interprétation) ou bien les quatre qui sont regroupés à la gauche du marcheur (2</a:t>
            </a:r>
            <a:r>
              <a:rPr lang="fr-FR" sz="1200" kern="100" baseline="30000" dirty="0">
                <a:solidFill>
                  <a:schemeClr val="tx1"/>
                </a:solidFill>
                <a:effectLst/>
                <a:latin typeface="+mn-lt"/>
                <a:ea typeface="Calibri" panose="020F0502020204030204" pitchFamily="34" charset="0"/>
                <a:cs typeface="Times New Roman" panose="02020603050405020304" pitchFamily="18" charset="0"/>
              </a:rPr>
              <a:t>nde</a:t>
            </a:r>
            <a:r>
              <a:rPr lang="fr-FR" sz="1200" kern="100" dirty="0">
                <a:solidFill>
                  <a:schemeClr val="tx1"/>
                </a:solidFill>
                <a:effectLst/>
                <a:latin typeface="+mn-lt"/>
                <a:ea typeface="Calibri" panose="020F0502020204030204" pitchFamily="34" charset="0"/>
                <a:cs typeface="Times New Roman" panose="02020603050405020304" pitchFamily="18" charset="0"/>
              </a:rPr>
              <a:t> interprétation)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 tu remontes » : ce n’est pas beaucoup plus clair… Il faudrait : « tu vas vers le nord. »</a:t>
            </a:r>
          </a:p>
        </p:txBody>
      </p:sp>
      <p:sp>
        <p:nvSpPr>
          <p:cNvPr id="4" name="Espace réservé du numéro de diapositive 3">
            <a:extLst>
              <a:ext uri="{FF2B5EF4-FFF2-40B4-BE49-F238E27FC236}">
                <a16:creationId xmlns:a16="http://schemas.microsoft.com/office/drawing/2014/main" id="{A993A29C-5664-DF52-98D5-C10E7EFD5E53}"/>
              </a:ext>
            </a:extLst>
          </p:cNvPr>
          <p:cNvSpPr>
            <a:spLocks noGrp="1"/>
          </p:cNvSpPr>
          <p:nvPr>
            <p:ph type="sldNum" sz="quarter" idx="5"/>
          </p:nvPr>
        </p:nvSpPr>
        <p:spPr/>
        <p:txBody>
          <a:bodyPr/>
          <a:lstStyle/>
          <a:p>
            <a:fld id="{CCCA88E0-613B-8D4C-B0F0-6319101FEB23}" type="slidenum">
              <a:rPr lang="fr-FR" smtClean="0"/>
              <a:t>12</a:t>
            </a:fld>
            <a:endParaRPr lang="fr-FR"/>
          </a:p>
        </p:txBody>
      </p:sp>
    </p:spTree>
    <p:extLst>
      <p:ext uri="{BB962C8B-B14F-4D97-AF65-F5344CB8AC3E}">
        <p14:creationId xmlns:p14="http://schemas.microsoft.com/office/powerpoint/2010/main" val="70561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EBF05-E3DA-B284-A882-AAF06FE37B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F789A6-CABC-F77D-5338-F6BB8EECE95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9C6ADFF-2081-704F-9B71-2DB5600D2588}"/>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Est-ce qu’il faut lire : « Tu contournes la montagne du squelette. Vers la droite tu vois deux palmiers. » ? ou bien « Tu contournes la montagne du squelette vers la droite. Tu vois deux palmiers. »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Dans ce second cas, il faudrait « contourner par la droite. » Si on a pris la 1</a:t>
            </a:r>
            <a:r>
              <a:rPr lang="fr-FR" sz="1200" kern="100" baseline="30000" dirty="0">
                <a:solidFill>
                  <a:schemeClr val="tx1"/>
                </a:solidFill>
                <a:effectLst/>
                <a:latin typeface="+mn-lt"/>
                <a:ea typeface="Calibri" panose="020F0502020204030204" pitchFamily="34" charset="0"/>
                <a:cs typeface="Times New Roman" panose="02020603050405020304" pitchFamily="18" charset="0"/>
              </a:rPr>
              <a:t>ère</a:t>
            </a:r>
            <a:r>
              <a:rPr lang="fr-FR" sz="1200" kern="100" dirty="0">
                <a:solidFill>
                  <a:schemeClr val="tx1"/>
                </a:solidFill>
                <a:effectLst/>
                <a:latin typeface="+mn-lt"/>
                <a:ea typeface="Calibri" panose="020F0502020204030204" pitchFamily="34" charset="0"/>
                <a:cs typeface="Times New Roman" panose="02020603050405020304" pitchFamily="18" charset="0"/>
              </a:rPr>
              <a:t> interprétation (les quatre palmiers en ligne), on peut comprendre qu’on laisse la montagne sur sa droite ; et alors on est perdu…</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Comme il n’a pas mis de point, on ne sait pas bien quelle est la phrase qui est complétée par le complément circonstanciel </a:t>
            </a:r>
            <a:r>
              <a:rPr lang="fr-FR" sz="1200" i="1" kern="100" dirty="0">
                <a:solidFill>
                  <a:schemeClr val="tx1"/>
                </a:solidFill>
                <a:effectLst/>
                <a:latin typeface="+mn-lt"/>
                <a:ea typeface="Calibri" panose="020F0502020204030204" pitchFamily="34" charset="0"/>
                <a:cs typeface="Times New Roman" panose="02020603050405020304" pitchFamily="18" charset="0"/>
              </a:rPr>
              <a:t>vers la droite</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 tu vois deux palmiers au nord à deux pas tu creuses » On ne sait pas si les deux palmiers sont au nord, ou s’il faut faire cinq pas vers le nord… On risque d’avoir à creuser beaucoup.</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4118B73A-DB7A-0A56-CBFB-27DE331D3B98}"/>
              </a:ext>
            </a:extLst>
          </p:cNvPr>
          <p:cNvSpPr>
            <a:spLocks noGrp="1"/>
          </p:cNvSpPr>
          <p:nvPr>
            <p:ph type="sldNum" sz="quarter" idx="5"/>
          </p:nvPr>
        </p:nvSpPr>
        <p:spPr/>
        <p:txBody>
          <a:bodyPr/>
          <a:lstStyle/>
          <a:p>
            <a:fld id="{CCCA88E0-613B-8D4C-B0F0-6319101FEB23}" type="slidenum">
              <a:rPr lang="fr-FR" smtClean="0"/>
              <a:t>13</a:t>
            </a:fld>
            <a:endParaRPr lang="fr-FR"/>
          </a:p>
        </p:txBody>
      </p:sp>
    </p:spTree>
    <p:extLst>
      <p:ext uri="{BB962C8B-B14F-4D97-AF65-F5344CB8AC3E}">
        <p14:creationId xmlns:p14="http://schemas.microsoft.com/office/powerpoint/2010/main" val="1451847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DDA6E-FD21-EDD8-9D05-22025449983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12481B4-48D2-4707-F602-105BF833824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D91F5DC-830C-6BE8-12A5-9E63BDA957DC}"/>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Qu’est-ce qui ne va pas dans le texte d’Aristobule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Il n’a pas toujours mis les points et ça n’aide pas la compréhension.</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Il n’utilise pas le bon vocabulaire (</a:t>
            </a:r>
            <a:r>
              <a:rPr lang="fr-FR" sz="1200" i="1" kern="100" dirty="0">
                <a:solidFill>
                  <a:schemeClr val="tx1"/>
                </a:solidFill>
                <a:effectLst/>
                <a:latin typeface="+mn-lt"/>
                <a:ea typeface="Calibri" panose="020F0502020204030204" pitchFamily="34" charset="0"/>
                <a:cs typeface="Times New Roman" panose="02020603050405020304" pitchFamily="18" charset="0"/>
              </a:rPr>
              <a:t>descendre / monter </a:t>
            </a:r>
            <a:r>
              <a:rPr lang="fr-FR" sz="1200" kern="100" dirty="0">
                <a:solidFill>
                  <a:schemeClr val="tx1"/>
                </a:solidFill>
                <a:effectLst/>
                <a:latin typeface="+mn-lt"/>
                <a:ea typeface="Calibri" panose="020F0502020204030204" pitchFamily="34" charset="0"/>
                <a:cs typeface="Times New Roman" panose="02020603050405020304" pitchFamily="18" charset="0"/>
              </a:rPr>
              <a:t>au lieu de </a:t>
            </a:r>
            <a:r>
              <a:rPr lang="fr-FR" sz="1200" i="1" kern="100" dirty="0">
                <a:solidFill>
                  <a:schemeClr val="tx1"/>
                </a:solidFill>
                <a:effectLst/>
                <a:latin typeface="+mn-lt"/>
                <a:ea typeface="Calibri" panose="020F0502020204030204" pitchFamily="34" charset="0"/>
                <a:cs typeface="Times New Roman" panose="02020603050405020304" pitchFamily="18" charset="0"/>
              </a:rPr>
              <a:t>vers le nord</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vers le sud</a:t>
            </a:r>
            <a:r>
              <a:rPr lang="fr-FR" sz="1200" kern="100" dirty="0">
                <a:solidFill>
                  <a:schemeClr val="tx1"/>
                </a:solidFill>
                <a:effectLst/>
                <a:latin typeface="+mn-lt"/>
                <a:ea typeface="Calibri" panose="020F0502020204030204" pitchFamily="34" charset="0"/>
                <a:cs typeface="Times New Roman" panose="02020603050405020304" pitchFamily="18" charset="0"/>
              </a:rPr>
              <a:t>) : il confond lire une carte en étant sur le terrain et regarder une image : le haut et le bas n’ont pas le même sens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Il oublie parfois la marque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 ou -</a:t>
            </a:r>
            <a:r>
              <a:rPr lang="fr-FR" sz="1200" i="1" kern="100" dirty="0">
                <a:solidFill>
                  <a:schemeClr val="tx1"/>
                </a:solidFill>
                <a:effectLst/>
                <a:latin typeface="+mn-lt"/>
                <a:ea typeface="Calibri" panose="020F0502020204030204" pitchFamily="34" charset="0"/>
                <a:cs typeface="Times New Roman" panose="02020603050405020304" pitchFamily="18" charset="0"/>
              </a:rPr>
              <a:t>es</a:t>
            </a:r>
            <a:r>
              <a:rPr lang="fr-FR" sz="1200" kern="100" dirty="0">
                <a:solidFill>
                  <a:schemeClr val="tx1"/>
                </a:solidFill>
                <a:effectLst/>
                <a:latin typeface="+mn-lt"/>
                <a:ea typeface="Calibri" panose="020F0502020204030204" pitchFamily="34" charset="0"/>
                <a:cs typeface="Times New Roman" panose="02020603050405020304" pitchFamily="18" charset="0"/>
              </a:rPr>
              <a:t> de la personne 2.</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9F1421A7-456B-ED7F-2C0B-0F61B7302DF8}"/>
              </a:ext>
            </a:extLst>
          </p:cNvPr>
          <p:cNvSpPr>
            <a:spLocks noGrp="1"/>
          </p:cNvSpPr>
          <p:nvPr>
            <p:ph type="sldNum" sz="quarter" idx="5"/>
          </p:nvPr>
        </p:nvSpPr>
        <p:spPr/>
        <p:txBody>
          <a:bodyPr/>
          <a:lstStyle/>
          <a:p>
            <a:fld id="{CCCA88E0-613B-8D4C-B0F0-6319101FEB23}" type="slidenum">
              <a:rPr lang="fr-FR" smtClean="0"/>
              <a:t>14</a:t>
            </a:fld>
            <a:endParaRPr lang="fr-FR"/>
          </a:p>
        </p:txBody>
      </p:sp>
    </p:spTree>
    <p:extLst>
      <p:ext uri="{BB962C8B-B14F-4D97-AF65-F5344CB8AC3E}">
        <p14:creationId xmlns:p14="http://schemas.microsoft.com/office/powerpoint/2010/main" val="545371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56A44-F225-C3B3-F90B-F885B1DCE6F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39AB275-6956-9593-FED3-DD3C545983B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0DB148A-5E5C-CB22-7338-D0EC338104DB}"/>
              </a:ext>
            </a:extLst>
          </p:cNvPr>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Pourquoi s’est-il trompé, d’après vous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 </a:t>
            </a:r>
            <a:r>
              <a:rPr lang="fr-FR" sz="1200" b="0" kern="100" dirty="0">
                <a:solidFill>
                  <a:schemeClr val="tx1"/>
                </a:solidFill>
                <a:effectLst/>
                <a:latin typeface="+mn-lt"/>
                <a:ea typeface="Calibri" panose="020F0502020204030204" pitchFamily="34" charset="0"/>
                <a:cs typeface="Times New Roman" panose="02020603050405020304" pitchFamily="18" charset="0"/>
              </a:rPr>
              <a:t>Il ne s’est pas mis à la place de son lecteur.</a:t>
            </a:r>
          </a:p>
          <a:p>
            <a:pPr algn="just"/>
            <a:endParaRPr lang="fr-FR" sz="1200" b="1"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Préciser la recherche </a:t>
            </a:r>
            <a:r>
              <a:rPr lang="fr-FR" sz="1200" kern="100" dirty="0">
                <a:solidFill>
                  <a:schemeClr val="tx1"/>
                </a:solidFill>
                <a:effectLst/>
                <a:latin typeface="+mn-lt"/>
                <a:ea typeface="Calibri" panose="020F0502020204030204" pitchFamily="34" charset="0"/>
                <a:cs typeface="Times New Roman" panose="02020603050405020304" pitchFamily="18" charset="0"/>
              </a:rPr>
              <a:t>: « Qu’est-ce que vous conseilleriez à Aristobule en grammaire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Il doit faire attention et mettre les verbes à la bonne personne grammaticale.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Il faut réfléchir si le complément circonstanciel de phrase est à la fin d’une phrase ou au début de la phrase suivante.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Il doit utiliser le bon vocabulaire et bien préciser les points de repère, se mettre à la place de celui qui va utiliser son texte sur le terrain.</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F6CE1131-13A1-1B09-B760-A79ED6D7623A}"/>
              </a:ext>
            </a:extLst>
          </p:cNvPr>
          <p:cNvSpPr>
            <a:spLocks noGrp="1"/>
          </p:cNvSpPr>
          <p:nvPr>
            <p:ph type="sldNum" sz="quarter" idx="5"/>
          </p:nvPr>
        </p:nvSpPr>
        <p:spPr/>
        <p:txBody>
          <a:bodyPr/>
          <a:lstStyle/>
          <a:p>
            <a:fld id="{CCCA88E0-613B-8D4C-B0F0-6319101FEB23}" type="slidenum">
              <a:rPr lang="fr-FR" smtClean="0"/>
              <a:t>15</a:t>
            </a:fld>
            <a:endParaRPr lang="fr-FR"/>
          </a:p>
        </p:txBody>
      </p:sp>
    </p:spTree>
    <p:extLst>
      <p:ext uri="{BB962C8B-B14F-4D97-AF65-F5344CB8AC3E}">
        <p14:creationId xmlns:p14="http://schemas.microsoft.com/office/powerpoint/2010/main" val="2454584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2A250-7505-59D3-B5B3-77C153A3973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5B76A39-C9DF-9E36-9669-C813B27AE95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72058A3-69E5-55DC-0980-3DD3A1969B42}"/>
              </a:ext>
            </a:extLst>
          </p:cNvPr>
          <p:cNvSpPr>
            <a:spLocks noGrp="1"/>
          </p:cNvSpPr>
          <p:nvPr>
            <p:ph type="body" idx="1"/>
          </p:nvPr>
        </p:nvSpPr>
        <p:spPr/>
        <p:txBody>
          <a:bodyPr/>
          <a:lstStyle/>
          <a:p>
            <a:pPr algn="just"/>
            <a:r>
              <a:rPr lang="fr-FR" sz="1800" b="1" kern="100" dirty="0">
                <a:effectLst/>
                <a:latin typeface="Times New Roman" panose="02020603050405020304" pitchFamily="18" charset="0"/>
                <a:ea typeface="Calibri" panose="020F0502020204030204" pitchFamily="34" charset="0"/>
                <a:cs typeface="Times New Roman" panose="02020603050405020304" pitchFamily="18" charset="0"/>
              </a:rPr>
              <a:t>Commenter</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 la version corrigée</a:t>
            </a:r>
          </a:p>
        </p:txBody>
      </p:sp>
      <p:sp>
        <p:nvSpPr>
          <p:cNvPr id="4" name="Espace réservé du numéro de diapositive 3">
            <a:extLst>
              <a:ext uri="{FF2B5EF4-FFF2-40B4-BE49-F238E27FC236}">
                <a16:creationId xmlns:a16="http://schemas.microsoft.com/office/drawing/2014/main" id="{951EEF41-C492-6989-D82B-B284D8F542FF}"/>
              </a:ext>
            </a:extLst>
          </p:cNvPr>
          <p:cNvSpPr>
            <a:spLocks noGrp="1"/>
          </p:cNvSpPr>
          <p:nvPr>
            <p:ph type="sldNum" sz="quarter" idx="5"/>
          </p:nvPr>
        </p:nvSpPr>
        <p:spPr/>
        <p:txBody>
          <a:bodyPr/>
          <a:lstStyle/>
          <a:p>
            <a:fld id="{CCCA88E0-613B-8D4C-B0F0-6319101FEB23}" type="slidenum">
              <a:rPr lang="fr-FR" smtClean="0"/>
              <a:t>16</a:t>
            </a:fld>
            <a:endParaRPr lang="fr-FR"/>
          </a:p>
        </p:txBody>
      </p:sp>
    </p:spTree>
    <p:extLst>
      <p:ext uri="{BB962C8B-B14F-4D97-AF65-F5344CB8AC3E}">
        <p14:creationId xmlns:p14="http://schemas.microsoft.com/office/powerpoint/2010/main" val="42467881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Demander</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 : « D’après vous, qu</a:t>
            </a:r>
            <a:r>
              <a:rPr lang="fr-FR" sz="1200" b="0" dirty="0">
                <a:solidFill>
                  <a:schemeClr val="tx1"/>
                </a:solidFill>
                <a:effectLst/>
                <a:latin typeface="+mn-lt"/>
                <a:ea typeface="Times New Roman" panose="02020603050405020304" pitchFamily="18" charset="0"/>
              </a:rPr>
              <a:t>elle </a:t>
            </a:r>
            <a:r>
              <a:rPr lang="fr-FR" sz="1200" dirty="0">
                <a:solidFill>
                  <a:schemeClr val="tx1"/>
                </a:solidFill>
                <a:effectLst/>
                <a:latin typeface="+mn-lt"/>
                <a:ea typeface="Times New Roman" panose="02020603050405020304" pitchFamily="18" charset="0"/>
              </a:rPr>
              <a:t>est l’aide apportée dans ces aides grammaticales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u="sng" dirty="0">
                <a:solidFill>
                  <a:schemeClr val="tx1"/>
                </a:solidFill>
                <a:effectLst/>
                <a:latin typeface="+mn-lt"/>
              </a:rPr>
              <a:t>Réponses attendues </a:t>
            </a:r>
            <a:r>
              <a:rPr lang="fr-FR" sz="1200" b="0" dirty="0">
                <a:solidFill>
                  <a:schemeClr val="tx1"/>
                </a:solidFill>
                <a:effectLst/>
                <a:latin typeface="+mn-lt"/>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La première aide rappelle qu’il faut choisir comment on ponctue.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La seconde rappelle les marques de la personne.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17</a:t>
            </a:fld>
            <a:endParaRPr lang="fr-FR"/>
          </a:p>
        </p:txBody>
      </p:sp>
    </p:spTree>
    <p:extLst>
      <p:ext uri="{BB962C8B-B14F-4D97-AF65-F5344CB8AC3E}">
        <p14:creationId xmlns:p14="http://schemas.microsoft.com/office/powerpoint/2010/main" val="496354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D3461-7C84-D3F5-EBD5-459DCCD6751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5210BB4-F445-C873-F3B8-CCA44089C88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FD592E5-1558-86A4-6074-433BD3513AD1}"/>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highlight>
                  <a:srgbClr val="D3D3D3"/>
                </a:highlight>
                <a:latin typeface="+mn-lt"/>
                <a:ea typeface="Times New Roman" panose="02020603050405020304" pitchFamily="18" charset="0"/>
              </a:rPr>
              <a:t>PHASE 2</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Relire son texte et le réécrire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Rendre </a:t>
            </a:r>
            <a:r>
              <a:rPr lang="fr-FR" sz="1200" dirty="0">
                <a:solidFill>
                  <a:schemeClr val="tx1"/>
                </a:solidFill>
                <a:effectLst/>
                <a:latin typeface="+mn-lt"/>
                <a:ea typeface="Calibri" panose="020F0502020204030204" pitchFamily="34" charset="0"/>
                <a:cs typeface="Arial" panose="020B0604020202020204" pitchFamily="34" charset="0"/>
              </a:rPr>
              <a:t>les textes corrigés et annotés. </a:t>
            </a:r>
          </a:p>
          <a:p>
            <a:pPr marL="0" lvl="0" indent="0">
              <a:lnSpc>
                <a:spcPct val="107000"/>
              </a:lnSpc>
              <a:buClr>
                <a:srgbClr val="2EAC68"/>
              </a:buClr>
              <a:buFont typeface="Wingdings 3" panose="05040102010807070707" pitchFamily="18" charset="2"/>
              <a:buNone/>
            </a:pPr>
            <a:r>
              <a:rPr lang="fr-FR" sz="1200" dirty="0">
                <a:solidFill>
                  <a:schemeClr val="tx1"/>
                </a:solidFill>
                <a:effectLst/>
                <a:latin typeface="+mn-lt"/>
                <a:ea typeface="Calibri" panose="020F0502020204030204" pitchFamily="34" charset="0"/>
                <a:cs typeface="Arial" panose="020B0604020202020204" pitchFamily="34" charset="0"/>
              </a:rPr>
              <a:t>    À noter : les erreurs que l’élève doit corriger seul ont été entourées.</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latin typeface="+mn-lt"/>
                <a:ea typeface="Times New Roman" panose="02020603050405020304" pitchFamily="18" charset="0"/>
              </a:rPr>
              <a:t>Engager</a:t>
            </a:r>
            <a:r>
              <a:rPr lang="fr-FR" sz="1200" dirty="0">
                <a:solidFill>
                  <a:schemeClr val="tx1"/>
                </a:solidFill>
                <a:effectLst/>
                <a:latin typeface="+mn-lt"/>
                <a:ea typeface="Times New Roman" panose="02020603050405020304" pitchFamily="18" charset="0"/>
              </a:rPr>
              <a:t> les élèves à reprendre les mots qui ont été signalés.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C6B2F091-FAE0-4107-6DC4-6BCEE6899BF8}"/>
              </a:ext>
            </a:extLst>
          </p:cNvPr>
          <p:cNvSpPr>
            <a:spLocks noGrp="1"/>
          </p:cNvSpPr>
          <p:nvPr>
            <p:ph type="sldNum" sz="quarter" idx="5"/>
          </p:nvPr>
        </p:nvSpPr>
        <p:spPr/>
        <p:txBody>
          <a:bodyPr/>
          <a:lstStyle/>
          <a:p>
            <a:fld id="{CCCA88E0-613B-8D4C-B0F0-6319101FEB23}" type="slidenum">
              <a:rPr lang="fr-FR" smtClean="0"/>
              <a:t>18</a:t>
            </a:fld>
            <a:endParaRPr lang="fr-FR"/>
          </a:p>
        </p:txBody>
      </p:sp>
    </p:spTree>
    <p:extLst>
      <p:ext uri="{BB962C8B-B14F-4D97-AF65-F5344CB8AC3E}">
        <p14:creationId xmlns:p14="http://schemas.microsoft.com/office/powerpoint/2010/main" val="294296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Arial" panose="020B0604020202020204" pitchFamily="34" charset="0"/>
              </a:rPr>
              <a:t>Prolongements possibles</a:t>
            </a:r>
          </a:p>
          <a:p>
            <a:endParaRPr lang="fr-FR" sz="1200" b="1" i="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0" dirty="0">
                <a:solidFill>
                  <a:srgbClr val="000000"/>
                </a:solidFill>
                <a:effectLst/>
                <a:latin typeface="Times New Roman" panose="02020603050405020304" pitchFamily="18" charset="0"/>
                <a:ea typeface="Times New Roman" panose="02020603050405020304" pitchFamily="18" charset="0"/>
              </a:rPr>
              <a:t>- Les élèves peuvent réécrire des passages de leur texte pour l’améliorer.</a:t>
            </a:r>
            <a:endParaRPr lang="fr-FR" sz="1200" b="1" i="0" dirty="0">
              <a:solidFill>
                <a:schemeClr val="tx1"/>
              </a:solidFill>
              <a:effectLst/>
              <a:latin typeface="+mn-lt"/>
              <a:ea typeface="Calibri" panose="020F0502020204030204" pitchFamily="34" charset="0"/>
              <a:cs typeface="Arial" panose="020B0604020202020204" pitchFamily="34" charset="0"/>
            </a:endParaRPr>
          </a:p>
          <a:p>
            <a:pPr>
              <a:buFontTx/>
              <a:buNone/>
            </a:pPr>
            <a:r>
              <a:rPr lang="fr-FR" sz="1200" i="0" dirty="0">
                <a:solidFill>
                  <a:schemeClr val="tx1"/>
                </a:solidFill>
                <a:effectLst/>
                <a:latin typeface="+mn-lt"/>
                <a:ea typeface="Calibri" panose="020F0502020204030204" pitchFamily="34" charset="0"/>
                <a:cs typeface="Arial" panose="020B0604020202020204" pitchFamily="34" charset="0"/>
              </a:rPr>
              <a:t>- Les élèves s’entrainent à lire leur texte à voix haute. La classe commente ce qui est réussi.</a:t>
            </a:r>
          </a:p>
          <a:p>
            <a:pPr>
              <a:buFontTx/>
              <a:buNone/>
            </a:pPr>
            <a:r>
              <a:rPr lang="fr-FR" sz="1200" i="0" dirty="0">
                <a:solidFill>
                  <a:schemeClr val="tx1"/>
                </a:solidFill>
                <a:effectLst/>
                <a:latin typeface="+mn-lt"/>
                <a:ea typeface="Calibri" panose="020F0502020204030204" pitchFamily="34" charset="0"/>
                <a:cs typeface="Arial" panose="020B0604020202020204" pitchFamily="34" charset="0"/>
              </a:rPr>
              <a:t>- Les textes de la classe sont rassemblés dans un classeur mis à disposition pour être lus par d’autres élèves.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19</a:t>
            </a:fld>
            <a:endParaRPr lang="fr-FR"/>
          </a:p>
        </p:txBody>
      </p:sp>
    </p:spTree>
    <p:extLst>
      <p:ext uri="{BB962C8B-B14F-4D97-AF65-F5344CB8AC3E}">
        <p14:creationId xmlns:p14="http://schemas.microsoft.com/office/powerpoint/2010/main" val="915819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98277-4D0E-4F29-17D3-E0DC072CDF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AEE59EA-6BD8-627D-F41E-899959014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57B4232-BB6D-6323-63CB-DA9849D16D7A}"/>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5" name="Espace réservé du pied de page 4">
            <a:extLst>
              <a:ext uri="{FF2B5EF4-FFF2-40B4-BE49-F238E27FC236}">
                <a16:creationId xmlns:a16="http://schemas.microsoft.com/office/drawing/2014/main" id="{D450454D-F8A1-B0C0-DC34-126F339B4A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F19BFF-57DE-7FE3-2E5B-1348FDCCCB0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610633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4C8143-9D90-D307-6112-5C0E0FF9E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CEBFD38-C04A-06A9-74FD-BD42310C0E2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0EF7E4-C910-89BA-EEDB-759D9B289670}"/>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5" name="Espace réservé du pied de page 4">
            <a:extLst>
              <a:ext uri="{FF2B5EF4-FFF2-40B4-BE49-F238E27FC236}">
                <a16:creationId xmlns:a16="http://schemas.microsoft.com/office/drawing/2014/main" id="{A0157662-22A4-34BC-888A-59C43645EF3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D9C61A-7809-EEB1-C46F-D1282D6992AD}"/>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19931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BC4894-92E7-1952-262F-B4AF8EA650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77300F1-208C-B0A2-56EF-5D247A8255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0FE104F-7BAB-634D-B369-4494C9BFB8FB}"/>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5" name="Espace réservé du pied de page 4">
            <a:extLst>
              <a:ext uri="{FF2B5EF4-FFF2-40B4-BE49-F238E27FC236}">
                <a16:creationId xmlns:a16="http://schemas.microsoft.com/office/drawing/2014/main" id="{0BB3459A-7C16-2852-7040-50F93C5AEB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9F73AA-7A0C-46BC-F27A-2553A1511841}"/>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26713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8D3AC-3619-63F6-DDD0-75034359066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C8A9219-AC73-7286-B7D6-740AAB75BDB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53C3926-B2CC-2CA7-90D5-F6522661403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4CFA026-7A9E-5AF7-1A6D-151B9175441F}"/>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6" name="Espace réservé du pied de page 5">
            <a:extLst>
              <a:ext uri="{FF2B5EF4-FFF2-40B4-BE49-F238E27FC236}">
                <a16:creationId xmlns:a16="http://schemas.microsoft.com/office/drawing/2014/main" id="{8EF1179D-42DE-96C7-FE20-A5D070E4D7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12672A-F85B-B219-BF5C-190773EA1A4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438576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93D95E-D100-DEB8-DBDD-780C182DE94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7999453-C5C8-127E-D720-31F330A136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06D254E-1391-1B83-9934-2C9DAFEC990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955DAD1-FB7A-444B-A41A-24B19C3C2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EACEC13-E603-6B44-591E-70D80FFFF9D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6BDECA-F7D1-CD6F-70BE-07CD9B244BA1}"/>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8" name="Espace réservé du pied de page 7">
            <a:extLst>
              <a:ext uri="{FF2B5EF4-FFF2-40B4-BE49-F238E27FC236}">
                <a16:creationId xmlns:a16="http://schemas.microsoft.com/office/drawing/2014/main" id="{4FD884C4-3900-F226-6FC8-E4906D753A0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54ADB15-7874-AF6D-CCF7-1A81E678F8AE}"/>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3559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F9B8A8-DF92-788F-BB77-10F4294058D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E7D4991-2845-A457-724E-992187E850BE}"/>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4" name="Espace réservé du pied de page 3">
            <a:extLst>
              <a:ext uri="{FF2B5EF4-FFF2-40B4-BE49-F238E27FC236}">
                <a16:creationId xmlns:a16="http://schemas.microsoft.com/office/drawing/2014/main" id="{6361229F-6743-3BF4-F075-38D9F44E6E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9DCFDE2-4F8E-63BE-DE9F-FFCFB68B94A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88269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E14582-6BBD-E559-225A-BC416B2DB8D9}"/>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3" name="Espace réservé du pied de page 2">
            <a:extLst>
              <a:ext uri="{FF2B5EF4-FFF2-40B4-BE49-F238E27FC236}">
                <a16:creationId xmlns:a16="http://schemas.microsoft.com/office/drawing/2014/main" id="{6FCECB09-A8DC-2FC4-B75F-EF76B07526E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EB3BCCD-9A31-76C0-6A17-525E9F038D14}"/>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495375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9B609-4750-EA2C-4392-7EDDA81E7E2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D769B-1A00-FB1B-26EF-26CB2D6B73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1D0BB0E-DDCA-91E5-6EDC-3430DD6C9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0282112-FD4B-9510-0F99-47959A9D4728}"/>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6" name="Espace réservé du pied de page 5">
            <a:extLst>
              <a:ext uri="{FF2B5EF4-FFF2-40B4-BE49-F238E27FC236}">
                <a16:creationId xmlns:a16="http://schemas.microsoft.com/office/drawing/2014/main" id="{83594FF7-4E21-C9F4-01CB-F77CEDFC52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9AB9A2D-B580-8DE7-5AB1-C0029F6994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02123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7505C9-0656-0EF5-2E6A-AAAFDD4539C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5792C1F-EAB0-9F46-430C-463FBD07E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3E59035-06B0-8693-EB54-3B61A83343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990A6D-3BA6-98AB-ACCE-E5BC14EFEDC6}"/>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6" name="Espace réservé du pied de page 5">
            <a:extLst>
              <a:ext uri="{FF2B5EF4-FFF2-40B4-BE49-F238E27FC236}">
                <a16:creationId xmlns:a16="http://schemas.microsoft.com/office/drawing/2014/main" id="{3405D42B-5169-0942-F467-5E7F0BA06C3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854FE3F-C776-3F73-A3F0-B1DFFCE67D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31718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0FA6DD-CA4D-A1AB-3A7B-5A88939B85F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39FCEB6-2778-C8C2-28DE-073193EF6BC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A000C3-311F-827F-27C2-617261257E52}"/>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5" name="Espace réservé du pied de page 4">
            <a:extLst>
              <a:ext uri="{FF2B5EF4-FFF2-40B4-BE49-F238E27FC236}">
                <a16:creationId xmlns:a16="http://schemas.microsoft.com/office/drawing/2014/main" id="{5617E3DF-A06D-DDA7-1B5F-B698A7D801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52B9F09-3042-D905-80FC-CF75951DAECA}"/>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4267806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071D934-ACA5-D2BC-3522-CEA0281C133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4EC8E96-8FD6-9D77-B870-322B8F8D45E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BD2717-A10B-4F4A-5777-DB1D3695BCB9}"/>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5" name="Espace réservé du pied de page 4">
            <a:extLst>
              <a:ext uri="{FF2B5EF4-FFF2-40B4-BE49-F238E27FC236}">
                <a16:creationId xmlns:a16="http://schemas.microsoft.com/office/drawing/2014/main" id="{9544A8B6-CF43-E393-380E-24345D4847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C000DF-73C1-0B58-DB7C-1503F3A307B7}"/>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002116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3933A0-E2B6-37B6-08A4-BA92B861E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5A9B2A5-1EBA-7AF4-AECB-E4F91FB5CB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82A0FF-1A3C-7DBA-1DC4-9E2817509D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4F2FC-9F6D-7C4A-81D5-465266D8D53C}" type="datetimeFigureOut">
              <a:rPr lang="fr-FR" smtClean="0"/>
              <a:t>28/08/2025</a:t>
            </a:fld>
            <a:endParaRPr lang="fr-FR"/>
          </a:p>
        </p:txBody>
      </p:sp>
      <p:sp>
        <p:nvSpPr>
          <p:cNvPr id="5" name="Espace réservé du pied de page 4">
            <a:extLst>
              <a:ext uri="{FF2B5EF4-FFF2-40B4-BE49-F238E27FC236}">
                <a16:creationId xmlns:a16="http://schemas.microsoft.com/office/drawing/2014/main" id="{2C84736D-3385-A609-C90F-49E45F562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8152070-9758-BF76-FFF7-216F2B79C1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E60BA-F6AA-C745-B55D-9AA72D6FA60E}" type="slidenum">
              <a:rPr lang="fr-FR" smtClean="0"/>
              <a:t>‹N°›</a:t>
            </a:fld>
            <a:endParaRPr lang="fr-FR"/>
          </a:p>
        </p:txBody>
      </p:sp>
    </p:spTree>
    <p:extLst>
      <p:ext uri="{BB962C8B-B14F-4D97-AF65-F5344CB8AC3E}">
        <p14:creationId xmlns:p14="http://schemas.microsoft.com/office/powerpoint/2010/main" val="1079745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65939-12AE-AD17-9322-AE44A0360D8B}"/>
              </a:ext>
            </a:extLst>
          </p:cNvPr>
          <p:cNvSpPr>
            <a:spLocks noGrp="1"/>
          </p:cNvSpPr>
          <p:nvPr>
            <p:ph type="ctrTitle"/>
          </p:nvPr>
        </p:nvSpPr>
        <p:spPr/>
        <p:txBody>
          <a:bodyPr/>
          <a:lstStyle/>
          <a:p>
            <a:r>
              <a:rPr lang="fr-FR" dirty="0"/>
              <a:t>L’ile au trésor</a:t>
            </a:r>
          </a:p>
        </p:txBody>
      </p:sp>
      <p:sp>
        <p:nvSpPr>
          <p:cNvPr id="3" name="Sous-titre 2">
            <a:extLst>
              <a:ext uri="{FF2B5EF4-FFF2-40B4-BE49-F238E27FC236}">
                <a16:creationId xmlns:a16="http://schemas.microsoft.com/office/drawing/2014/main" id="{AF07FAA0-D4AF-82F8-AF03-FF329C8E0694}"/>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1614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DD067E-6A05-09AB-942C-FBB2A44ABDCF}"/>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3ECEDA89-9226-F780-3B00-4A911BB8C464}"/>
              </a:ext>
            </a:extLst>
          </p:cNvPr>
          <p:cNvSpPr>
            <a:spLocks noGrp="1"/>
          </p:cNvSpPr>
          <p:nvPr>
            <p:ph idx="1"/>
          </p:nvPr>
        </p:nvSpPr>
        <p:spPr>
          <a:xfrm>
            <a:off x="838200" y="643467"/>
            <a:ext cx="10515600" cy="5533496"/>
          </a:xfrm>
        </p:spPr>
        <p:txBody>
          <a:bodyPr>
            <a:normAutofit/>
          </a:bodyPr>
          <a:lstStyle/>
          <a:p>
            <a:pPr marL="0" indent="0">
              <a:buNone/>
            </a:pPr>
            <a:r>
              <a:rPr lang="fr-FR" sz="2000" dirty="0"/>
              <a:t>.</a:t>
            </a:r>
          </a:p>
        </p:txBody>
      </p:sp>
      <p:pic>
        <p:nvPicPr>
          <p:cNvPr id="3" name="Image 2">
            <a:extLst>
              <a:ext uri="{FF2B5EF4-FFF2-40B4-BE49-F238E27FC236}">
                <a16:creationId xmlns:a16="http://schemas.microsoft.com/office/drawing/2014/main" id="{B8C3A9D7-27F2-C5F0-D06A-065B78AF53BD}"/>
              </a:ext>
            </a:extLst>
          </p:cNvPr>
          <p:cNvPicPr>
            <a:picLocks noChangeAspect="1"/>
          </p:cNvPicPr>
          <p:nvPr/>
        </p:nvPicPr>
        <p:blipFill>
          <a:blip r:embed="rId3"/>
          <a:stretch>
            <a:fillRect/>
          </a:stretch>
        </p:blipFill>
        <p:spPr>
          <a:xfrm>
            <a:off x="2218266" y="1077226"/>
            <a:ext cx="7755467" cy="4703547"/>
          </a:xfrm>
          <a:prstGeom prst="rect">
            <a:avLst/>
          </a:prstGeom>
        </p:spPr>
      </p:pic>
      <p:pic>
        <p:nvPicPr>
          <p:cNvPr id="4" name="Image 3">
            <a:extLst>
              <a:ext uri="{FF2B5EF4-FFF2-40B4-BE49-F238E27FC236}">
                <a16:creationId xmlns:a16="http://schemas.microsoft.com/office/drawing/2014/main" id="{6C93D1D1-7A54-0C96-FB0A-6AE6F829001D}"/>
              </a:ext>
            </a:extLst>
          </p:cNvPr>
          <p:cNvPicPr>
            <a:picLocks noChangeAspect="1"/>
          </p:cNvPicPr>
          <p:nvPr/>
        </p:nvPicPr>
        <p:blipFill>
          <a:blip r:embed="rId4"/>
          <a:stretch>
            <a:fillRect/>
          </a:stretch>
        </p:blipFill>
        <p:spPr>
          <a:xfrm>
            <a:off x="2601807" y="4498975"/>
            <a:ext cx="756920" cy="755650"/>
          </a:xfrm>
          <a:prstGeom prst="rect">
            <a:avLst/>
          </a:prstGeom>
        </p:spPr>
      </p:pic>
    </p:spTree>
    <p:extLst>
      <p:ext uri="{BB962C8B-B14F-4D97-AF65-F5344CB8AC3E}">
        <p14:creationId xmlns:p14="http://schemas.microsoft.com/office/powerpoint/2010/main" val="2685457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B5500-6706-8F5D-8A65-B9AB90D012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9C814C-696D-D38D-4DBA-174B95251949}"/>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939205C7-45FA-72BB-A142-AF02D2F843BD}"/>
              </a:ext>
            </a:extLst>
          </p:cNvPr>
          <p:cNvSpPr>
            <a:spLocks noGrp="1"/>
          </p:cNvSpPr>
          <p:nvPr>
            <p:ph idx="1"/>
          </p:nvPr>
        </p:nvSpPr>
        <p:spPr>
          <a:xfrm>
            <a:off x="5879254" y="643467"/>
            <a:ext cx="5474546" cy="5533496"/>
          </a:xfrm>
        </p:spPr>
        <p:txBody>
          <a:bodyPr>
            <a:normAutofit/>
          </a:bodyPr>
          <a:lstStyle/>
          <a:p>
            <a:pPr marL="0" indent="0" algn="just">
              <a:buNone/>
            </a:pPr>
            <a:endPar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 pars de l’endroit où arrivent les bateaux. Tu montes jusqu’à l’église. Ça ne monte pas beaucoup… Ensuite tu continues tout droit vers l’ouest jusqu’à ce que tu voies une plage devant toi. Là, tu tournes à droite, vers le nord et tu vas jusqu’à deux petites maisons. Après la seconde maison, si tu veux, tu peux faire quelques pas vers la droite pour voir le monument aux Français libres, puis tu reviens. Sinon tu marches encore tout droit en longeant une autre plage à ta droite jusqu’au phare que tu vois. Tu es arrivé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Après, tu peux revenir par où tu es venu, ou alors tu contournes le phare par le chemin qui suit les rochers puis tu te diriges vers la chapelle Saint-Corentin. Tu suis le chemin qui part à gauche vers l’est et tu retrouves le chemin par où tu es passé pour venir.</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Image 2">
            <a:extLst>
              <a:ext uri="{FF2B5EF4-FFF2-40B4-BE49-F238E27FC236}">
                <a16:creationId xmlns:a16="http://schemas.microsoft.com/office/drawing/2014/main" id="{059C4947-FDFC-0721-3B5E-EDA6B0EC0341}"/>
              </a:ext>
            </a:extLst>
          </p:cNvPr>
          <p:cNvPicPr>
            <a:picLocks noChangeAspect="1"/>
          </p:cNvPicPr>
          <p:nvPr/>
        </p:nvPicPr>
        <p:blipFill>
          <a:blip r:embed="rId3"/>
          <a:stretch>
            <a:fillRect/>
          </a:stretch>
        </p:blipFill>
        <p:spPr>
          <a:xfrm>
            <a:off x="1091793" y="1027906"/>
            <a:ext cx="4533868" cy="2749707"/>
          </a:xfrm>
          <a:prstGeom prst="rect">
            <a:avLst/>
          </a:prstGeom>
        </p:spPr>
      </p:pic>
      <p:pic>
        <p:nvPicPr>
          <p:cNvPr id="4" name="Image 3">
            <a:extLst>
              <a:ext uri="{FF2B5EF4-FFF2-40B4-BE49-F238E27FC236}">
                <a16:creationId xmlns:a16="http://schemas.microsoft.com/office/drawing/2014/main" id="{656033C6-D9C9-9004-859E-8BFFCC636084}"/>
              </a:ext>
            </a:extLst>
          </p:cNvPr>
          <p:cNvPicPr>
            <a:picLocks noChangeAspect="1"/>
          </p:cNvPicPr>
          <p:nvPr/>
        </p:nvPicPr>
        <p:blipFill>
          <a:blip r:embed="rId4"/>
          <a:stretch>
            <a:fillRect/>
          </a:stretch>
        </p:blipFill>
        <p:spPr>
          <a:xfrm>
            <a:off x="1450340" y="2800350"/>
            <a:ext cx="756920" cy="755650"/>
          </a:xfrm>
          <a:prstGeom prst="rect">
            <a:avLst/>
          </a:prstGeom>
        </p:spPr>
      </p:pic>
    </p:spTree>
    <p:extLst>
      <p:ext uri="{BB962C8B-B14F-4D97-AF65-F5344CB8AC3E}">
        <p14:creationId xmlns:p14="http://schemas.microsoft.com/office/powerpoint/2010/main" val="3335807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DB75A0A-1EF4-951A-9206-784FE692E5FB}"/>
              </a:ext>
            </a:extLst>
          </p:cNvPr>
          <p:cNvSpPr>
            <a:spLocks noGrp="1"/>
          </p:cNvSpPr>
          <p:nvPr>
            <p:ph type="title"/>
          </p:nvPr>
        </p:nvSpPr>
        <p:spPr/>
        <p:txBody>
          <a:bodyPr/>
          <a:lstStyle/>
          <a:p>
            <a:r>
              <a:rPr lang="fr-FR" dirty="0"/>
              <a:t> </a:t>
            </a:r>
          </a:p>
        </p:txBody>
      </p:sp>
      <p:pic>
        <p:nvPicPr>
          <p:cNvPr id="12" name="Espace réservé du contenu 11">
            <a:extLst>
              <a:ext uri="{FF2B5EF4-FFF2-40B4-BE49-F238E27FC236}">
                <a16:creationId xmlns:a16="http://schemas.microsoft.com/office/drawing/2014/main" id="{B706AC20-B508-6E78-A460-A7866B13B6B1}"/>
              </a:ext>
            </a:extLst>
          </p:cNvPr>
          <p:cNvPicPr>
            <a:picLocks noGrp="1" noChangeAspect="1"/>
          </p:cNvPicPr>
          <p:nvPr>
            <p:ph sz="half" idx="2"/>
          </p:nvPr>
        </p:nvPicPr>
        <p:blipFill>
          <a:blip r:embed="rId3"/>
          <a:stretch>
            <a:fillRect/>
          </a:stretch>
        </p:blipFill>
        <p:spPr>
          <a:xfrm>
            <a:off x="6323034" y="1612590"/>
            <a:ext cx="5180202" cy="4564373"/>
          </a:xfrm>
        </p:spPr>
      </p:pic>
      <p:pic>
        <p:nvPicPr>
          <p:cNvPr id="10" name="Espace réservé du contenu 9">
            <a:extLst>
              <a:ext uri="{FF2B5EF4-FFF2-40B4-BE49-F238E27FC236}">
                <a16:creationId xmlns:a16="http://schemas.microsoft.com/office/drawing/2014/main" id="{E1EFAFEC-11CC-3412-03C7-21495AD06384}"/>
              </a:ext>
            </a:extLst>
          </p:cNvPr>
          <p:cNvPicPr>
            <a:picLocks noGrp="1" noChangeAspect="1"/>
          </p:cNvPicPr>
          <p:nvPr>
            <p:ph sz="half" idx="1"/>
          </p:nvPr>
        </p:nvPicPr>
        <p:blipFill>
          <a:blip r:embed="rId4"/>
          <a:stretch>
            <a:fillRect/>
          </a:stretch>
        </p:blipFill>
        <p:spPr>
          <a:xfrm>
            <a:off x="999854" y="1612590"/>
            <a:ext cx="5096145" cy="4564373"/>
          </a:xfrm>
        </p:spPr>
      </p:pic>
    </p:spTree>
    <p:extLst>
      <p:ext uri="{BB962C8B-B14F-4D97-AF65-F5344CB8AC3E}">
        <p14:creationId xmlns:p14="http://schemas.microsoft.com/office/powerpoint/2010/main" val="1337621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A6629-6739-432B-1064-A2A9FCF3156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6A802FD-F771-677E-E792-8E52DF873D9F}"/>
              </a:ext>
            </a:extLst>
          </p:cNvPr>
          <p:cNvSpPr>
            <a:spLocks noGrp="1"/>
          </p:cNvSpPr>
          <p:nvPr>
            <p:ph type="title"/>
          </p:nvPr>
        </p:nvSpPr>
        <p:spPr>
          <a:xfrm>
            <a:off x="838200" y="681037"/>
            <a:ext cx="10515600" cy="1009651"/>
          </a:xfrm>
        </p:spPr>
        <p:txBody>
          <a:bodyPr>
            <a:normAutofit fontScale="90000"/>
          </a:bodyPr>
          <a:lstStyle/>
          <a:p>
            <a:r>
              <a:rPr lang="fr-FR" sz="2200"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Tu es un pirate, tu as la carte avec l’itinéraire pour trouver le trésor mais ton complice ne l’a pas. Décris-lui le trajet afin qu’il retrouve le chemin du trésor sur sa carte. </a:t>
            </a:r>
            <a:br>
              <a:rPr lang="fr-FR" sz="4400" kern="100" dirty="0">
                <a:effectLst/>
                <a:latin typeface="Times New Roman" panose="02020603050405020304" pitchFamily="18" charset="0"/>
                <a:ea typeface="Calibri" panose="020F0502020204030204" pitchFamily="34" charset="0"/>
                <a:cs typeface="Times New Roman" panose="02020603050405020304" pitchFamily="18" charset="0"/>
              </a:rPr>
            </a:br>
            <a:endParaRPr lang="fr-FR" dirty="0"/>
          </a:p>
        </p:txBody>
      </p:sp>
      <p:pic>
        <p:nvPicPr>
          <p:cNvPr id="12" name="Espace réservé du contenu 11">
            <a:extLst>
              <a:ext uri="{FF2B5EF4-FFF2-40B4-BE49-F238E27FC236}">
                <a16:creationId xmlns:a16="http://schemas.microsoft.com/office/drawing/2014/main" id="{23BC5E83-B9DA-0D27-D748-6D799306F84D}"/>
              </a:ext>
            </a:extLst>
          </p:cNvPr>
          <p:cNvPicPr>
            <a:picLocks noGrp="1" noChangeAspect="1"/>
          </p:cNvPicPr>
          <p:nvPr>
            <p:ph sz="half" idx="2"/>
          </p:nvPr>
        </p:nvPicPr>
        <p:blipFill>
          <a:blip r:embed="rId3"/>
          <a:stretch>
            <a:fillRect/>
          </a:stretch>
        </p:blipFill>
        <p:spPr>
          <a:xfrm>
            <a:off x="6323034" y="1612590"/>
            <a:ext cx="5180202" cy="4564373"/>
          </a:xfrm>
        </p:spPr>
      </p:pic>
      <p:pic>
        <p:nvPicPr>
          <p:cNvPr id="10" name="Espace réservé du contenu 9">
            <a:extLst>
              <a:ext uri="{FF2B5EF4-FFF2-40B4-BE49-F238E27FC236}">
                <a16:creationId xmlns:a16="http://schemas.microsoft.com/office/drawing/2014/main" id="{45C8972B-A8FD-8A7B-9EA4-49A08E16A7B5}"/>
              </a:ext>
            </a:extLst>
          </p:cNvPr>
          <p:cNvPicPr>
            <a:picLocks noGrp="1" noChangeAspect="1"/>
          </p:cNvPicPr>
          <p:nvPr>
            <p:ph sz="half" idx="1"/>
          </p:nvPr>
        </p:nvPicPr>
        <p:blipFill>
          <a:blip r:embed="rId4"/>
          <a:stretch>
            <a:fillRect/>
          </a:stretch>
        </p:blipFill>
        <p:spPr>
          <a:xfrm>
            <a:off x="999854" y="1612590"/>
            <a:ext cx="5096145" cy="4564373"/>
          </a:xfrm>
        </p:spPr>
      </p:pic>
    </p:spTree>
    <p:extLst>
      <p:ext uri="{BB962C8B-B14F-4D97-AF65-F5344CB8AC3E}">
        <p14:creationId xmlns:p14="http://schemas.microsoft.com/office/powerpoint/2010/main" val="355789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0CBE6-7483-FC59-190F-92CB36611CE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A23F037-49B5-6A83-B31F-9843C8EA0662}"/>
              </a:ext>
            </a:extLst>
          </p:cNvPr>
          <p:cNvSpPr>
            <a:spLocks noGrp="1"/>
          </p:cNvSpPr>
          <p:nvPr>
            <p:ph type="title"/>
          </p:nvPr>
        </p:nvSpPr>
        <p:spPr>
          <a:xfrm>
            <a:off x="838200" y="681037"/>
            <a:ext cx="10515600" cy="1009651"/>
          </a:xfrm>
        </p:spPr>
        <p:txBody>
          <a:bodyPr>
            <a:normAutofit fontScale="90000"/>
          </a:bodyPr>
          <a:lstStyle/>
          <a:p>
            <a:r>
              <a:rPr lang="fr-FR" sz="2200"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Tu es un pirate, tu as la carte avec l’itinéraire pour trouver le trésor mais ton complice ne l’a pas. Décris-lui le trajet afin qu’il retrouve le chemin du trésor sur sa carte. </a:t>
            </a:r>
            <a:br>
              <a:rPr lang="fr-FR" sz="4400" kern="100" dirty="0">
                <a:effectLst/>
                <a:latin typeface="Times New Roman" panose="02020603050405020304" pitchFamily="18" charset="0"/>
                <a:ea typeface="Calibri" panose="020F0502020204030204" pitchFamily="34" charset="0"/>
                <a:cs typeface="Times New Roman" panose="02020603050405020304" pitchFamily="18" charset="0"/>
              </a:rPr>
            </a:br>
            <a:endParaRPr lang="fr-FR" dirty="0"/>
          </a:p>
        </p:txBody>
      </p:sp>
      <p:pic>
        <p:nvPicPr>
          <p:cNvPr id="12" name="Espace réservé du contenu 11">
            <a:extLst>
              <a:ext uri="{FF2B5EF4-FFF2-40B4-BE49-F238E27FC236}">
                <a16:creationId xmlns:a16="http://schemas.microsoft.com/office/drawing/2014/main" id="{850E0AEF-6D2A-CDA8-E77F-C757DDB29521}"/>
              </a:ext>
            </a:extLst>
          </p:cNvPr>
          <p:cNvPicPr>
            <a:picLocks noGrp="1" noChangeAspect="1"/>
          </p:cNvPicPr>
          <p:nvPr>
            <p:ph sz="half" idx="2"/>
          </p:nvPr>
        </p:nvPicPr>
        <p:blipFill>
          <a:blip r:embed="rId3"/>
          <a:stretch>
            <a:fillRect/>
          </a:stretch>
        </p:blipFill>
        <p:spPr>
          <a:xfrm>
            <a:off x="6323034" y="1612590"/>
            <a:ext cx="5180202" cy="4564373"/>
          </a:xfrm>
        </p:spPr>
      </p:pic>
      <p:pic>
        <p:nvPicPr>
          <p:cNvPr id="10" name="Espace réservé du contenu 9">
            <a:extLst>
              <a:ext uri="{FF2B5EF4-FFF2-40B4-BE49-F238E27FC236}">
                <a16:creationId xmlns:a16="http://schemas.microsoft.com/office/drawing/2014/main" id="{894BCE94-7DAC-197A-8671-EF3ACF0BD913}"/>
              </a:ext>
            </a:extLst>
          </p:cNvPr>
          <p:cNvPicPr>
            <a:picLocks noGrp="1" noChangeAspect="1"/>
          </p:cNvPicPr>
          <p:nvPr>
            <p:ph sz="half" idx="1"/>
          </p:nvPr>
        </p:nvPicPr>
        <p:blipFill>
          <a:blip r:embed="rId4"/>
          <a:stretch>
            <a:fillRect/>
          </a:stretch>
        </p:blipFill>
        <p:spPr>
          <a:xfrm>
            <a:off x="999854" y="1612590"/>
            <a:ext cx="5096145" cy="4564373"/>
          </a:xfrm>
        </p:spPr>
      </p:pic>
    </p:spTree>
    <p:extLst>
      <p:ext uri="{BB962C8B-B14F-4D97-AF65-F5344CB8AC3E}">
        <p14:creationId xmlns:p14="http://schemas.microsoft.com/office/powerpoint/2010/main" val="106022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946CBD-4A4F-49E3-9E43-85D8A65157EA}"/>
              </a:ext>
            </a:extLst>
          </p:cNvPr>
          <p:cNvSpPr>
            <a:spLocks noGrp="1"/>
          </p:cNvSpPr>
          <p:nvPr>
            <p:ph type="title"/>
          </p:nvPr>
        </p:nvSpPr>
        <p:spPr/>
        <p:txBody>
          <a:bodyPr>
            <a:normAutofit/>
          </a:bodyPr>
          <a:lstStyle/>
          <a:p>
            <a:r>
              <a:rPr lang="fr-FR" sz="2000"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Tu es un pirate, tu as la carte avec l’itinéraire pour trouver le trésor mais ton complice ne l’a pas. Décris-lui le trajet afin qu’il retrouve le chemin du trésor sur sa carte. </a:t>
            </a:r>
            <a:br>
              <a:rPr lang="fr-FR" sz="7200" kern="100" dirty="0">
                <a:effectLst/>
                <a:latin typeface="Times New Roman" panose="02020603050405020304" pitchFamily="18" charset="0"/>
                <a:ea typeface="Calibri" panose="020F0502020204030204" pitchFamily="34" charset="0"/>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D8DCA84D-D8A1-D329-821A-E710FAC0574F}"/>
              </a:ext>
            </a:extLst>
          </p:cNvPr>
          <p:cNvSpPr>
            <a:spLocks noGrp="1"/>
          </p:cNvSpPr>
          <p:nvPr>
            <p:ph idx="1"/>
          </p:nvPr>
        </p:nvSpPr>
        <p:spPr/>
        <p:txBody>
          <a:bodyPr/>
          <a:lstStyle/>
          <a:p>
            <a:pPr marL="0" indent="0" algn="just">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Décrire précisément un itinéraire pour que le lecteur ne se perde pas et arrive au bon endroit.</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Décrire les lieux traversés pour que le complice puisse les reconnaitre.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542727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BBB9F4-2098-A044-E1DF-7271B03BFAF4}"/>
              </a:ext>
            </a:extLst>
          </p:cNvPr>
          <p:cNvSpPr>
            <a:spLocks noGrp="1"/>
          </p:cNvSpPr>
          <p:nvPr>
            <p:ph type="title"/>
          </p:nvPr>
        </p:nvSpPr>
        <p:spPr/>
        <p:txBody>
          <a:bodyPr/>
          <a:lstStyle/>
          <a:p>
            <a:endParaRPr lang="fr-FR"/>
          </a:p>
        </p:txBody>
      </p:sp>
      <p:pic>
        <p:nvPicPr>
          <p:cNvPr id="5" name="Espace réservé du contenu 4" descr="Livre ouvert avec stylo sur bureau">
            <a:extLst>
              <a:ext uri="{FF2B5EF4-FFF2-40B4-BE49-F238E27FC236}">
                <a16:creationId xmlns:a16="http://schemas.microsoft.com/office/drawing/2014/main" id="{EB9A185E-2D1D-EBD4-58E4-F2ED2268AB52}"/>
              </a:ext>
            </a:extLst>
          </p:cNvPr>
          <p:cNvPicPr>
            <a:picLocks noGrp="1" noChangeAspect="1"/>
          </p:cNvPicPr>
          <p:nvPr>
            <p:ph idx="1"/>
          </p:nvPr>
        </p:nvPicPr>
        <p:blipFill>
          <a:blip r:embed="rId3"/>
          <a:stretch>
            <a:fillRect/>
          </a:stretch>
        </p:blipFill>
        <p:spPr>
          <a:xfrm>
            <a:off x="2824509" y="868695"/>
            <a:ext cx="6542981" cy="4351338"/>
          </a:xfrm>
        </p:spPr>
      </p:pic>
    </p:spTree>
    <p:extLst>
      <p:ext uri="{BB962C8B-B14F-4D97-AF65-F5344CB8AC3E}">
        <p14:creationId xmlns:p14="http://schemas.microsoft.com/office/powerpoint/2010/main" val="4094947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8BF0E-14E0-2BFD-C894-8144555A2E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98D870B-4893-E729-2FBF-4E520A68E8F4}"/>
              </a:ext>
            </a:extLst>
          </p:cNvPr>
          <p:cNvSpPr>
            <a:spLocks noGrp="1"/>
          </p:cNvSpPr>
          <p:nvPr>
            <p:ph type="title"/>
          </p:nvPr>
        </p:nvSpPr>
        <p:spPr/>
        <p:txBody>
          <a:bodyPr/>
          <a:lstStyle/>
          <a:p>
            <a:endParaRPr lang="fr-FR"/>
          </a:p>
        </p:txBody>
      </p:sp>
      <p:pic>
        <p:nvPicPr>
          <p:cNvPr id="5" name="Espace réservé du contenu 4" descr="Livre ouvert avec stylo sur bureau">
            <a:extLst>
              <a:ext uri="{FF2B5EF4-FFF2-40B4-BE49-F238E27FC236}">
                <a16:creationId xmlns:a16="http://schemas.microsoft.com/office/drawing/2014/main" id="{425225B6-D287-4483-E253-4EE8BF37A3CA}"/>
              </a:ext>
            </a:extLst>
          </p:cNvPr>
          <p:cNvPicPr>
            <a:picLocks noGrp="1" noChangeAspect="1"/>
          </p:cNvPicPr>
          <p:nvPr>
            <p:ph idx="1"/>
          </p:nvPr>
        </p:nvPicPr>
        <p:blipFill>
          <a:blip r:embed="rId3"/>
          <a:stretch>
            <a:fillRect/>
          </a:stretch>
        </p:blipFill>
        <p:spPr>
          <a:xfrm>
            <a:off x="2824509" y="868695"/>
            <a:ext cx="6542981" cy="4351338"/>
          </a:xfrm>
        </p:spPr>
      </p:pic>
    </p:spTree>
    <p:extLst>
      <p:ext uri="{BB962C8B-B14F-4D97-AF65-F5344CB8AC3E}">
        <p14:creationId xmlns:p14="http://schemas.microsoft.com/office/powerpoint/2010/main" val="244901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69E71-990C-49BD-E3BE-9A97418C9EB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9032857-4686-A8A6-2F49-0C8D6790BB86}"/>
              </a:ext>
            </a:extLst>
          </p:cNvPr>
          <p:cNvSpPr>
            <a:spLocks noGrp="1"/>
          </p:cNvSpPr>
          <p:nvPr>
            <p:ph type="title"/>
          </p:nvPr>
        </p:nvSpPr>
        <p:spPr>
          <a:xfrm>
            <a:off x="838200" y="681037"/>
            <a:ext cx="10515600" cy="1009651"/>
          </a:xfrm>
        </p:spPr>
        <p:txBody>
          <a:bodyPr>
            <a:normAutofit fontScale="90000"/>
          </a:bodyPr>
          <a:lstStyle/>
          <a:p>
            <a:r>
              <a:rPr lang="fr-FR" sz="2200"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Tu es un pirate, tu as la carte avec l’itinéraire pour trouver le trésor mais ton complice ne l’a pas. Décris-lui le trajet afin qu’il retrouve le chemin du trésor sur sa carte. </a:t>
            </a:r>
            <a:br>
              <a:rPr lang="fr-FR" sz="4400" kern="100" dirty="0">
                <a:effectLst/>
                <a:latin typeface="Times New Roman" panose="02020603050405020304" pitchFamily="18" charset="0"/>
                <a:ea typeface="Calibri" panose="020F0502020204030204" pitchFamily="34" charset="0"/>
                <a:cs typeface="Times New Roman" panose="02020603050405020304" pitchFamily="18" charset="0"/>
              </a:rPr>
            </a:br>
            <a:endParaRPr lang="fr-FR" dirty="0"/>
          </a:p>
        </p:txBody>
      </p:sp>
      <p:pic>
        <p:nvPicPr>
          <p:cNvPr id="10" name="Espace réservé du contenu 9">
            <a:extLst>
              <a:ext uri="{FF2B5EF4-FFF2-40B4-BE49-F238E27FC236}">
                <a16:creationId xmlns:a16="http://schemas.microsoft.com/office/drawing/2014/main" id="{50E7CA7B-4A13-6DF7-18E3-F00349F8DC15}"/>
              </a:ext>
            </a:extLst>
          </p:cNvPr>
          <p:cNvPicPr>
            <a:picLocks noGrp="1" noChangeAspect="1"/>
          </p:cNvPicPr>
          <p:nvPr>
            <p:ph sz="half" idx="1"/>
          </p:nvPr>
        </p:nvPicPr>
        <p:blipFill>
          <a:blip r:embed="rId3"/>
          <a:stretch>
            <a:fillRect/>
          </a:stretch>
        </p:blipFill>
        <p:spPr>
          <a:xfrm>
            <a:off x="999854" y="1612590"/>
            <a:ext cx="5096145" cy="4564373"/>
          </a:xfrm>
        </p:spPr>
      </p:pic>
      <p:sp>
        <p:nvSpPr>
          <p:cNvPr id="3" name="Espace réservé du contenu 2">
            <a:extLst>
              <a:ext uri="{FF2B5EF4-FFF2-40B4-BE49-F238E27FC236}">
                <a16:creationId xmlns:a16="http://schemas.microsoft.com/office/drawing/2014/main" id="{460BA845-950F-2B4A-9479-7F41352B8A7E}"/>
              </a:ext>
            </a:extLst>
          </p:cNvPr>
          <p:cNvSpPr>
            <a:spLocks noGrp="1"/>
          </p:cNvSpPr>
          <p:nvPr>
            <p:ph sz="half" idx="2"/>
          </p:nvPr>
        </p:nvSpPr>
        <p:spPr/>
        <p:txBody>
          <a:bodyPr/>
          <a:lstStyle/>
          <a:p>
            <a:endParaRPr lang="fr-FR"/>
          </a:p>
        </p:txBody>
      </p:sp>
      <p:pic>
        <p:nvPicPr>
          <p:cNvPr id="2" name="Image 1">
            <a:extLst>
              <a:ext uri="{FF2B5EF4-FFF2-40B4-BE49-F238E27FC236}">
                <a16:creationId xmlns:a16="http://schemas.microsoft.com/office/drawing/2014/main" id="{37C5EADC-217B-C4FC-AAAF-CEE05D490187}"/>
              </a:ext>
            </a:extLst>
          </p:cNvPr>
          <p:cNvPicPr>
            <a:picLocks noChangeAspect="1"/>
          </p:cNvPicPr>
          <p:nvPr/>
        </p:nvPicPr>
        <p:blipFill>
          <a:blip r:embed="rId4"/>
          <a:stretch>
            <a:fillRect/>
          </a:stretch>
        </p:blipFill>
        <p:spPr>
          <a:xfrm>
            <a:off x="999854" y="1519876"/>
            <a:ext cx="5613400" cy="4749800"/>
          </a:xfrm>
          <a:prstGeom prst="rect">
            <a:avLst/>
          </a:prstGeom>
        </p:spPr>
      </p:pic>
    </p:spTree>
    <p:extLst>
      <p:ext uri="{BB962C8B-B14F-4D97-AF65-F5344CB8AC3E}">
        <p14:creationId xmlns:p14="http://schemas.microsoft.com/office/powerpoint/2010/main" val="571031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12068-BE85-5935-2139-B7106C1A72B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3AA8FA1-20CE-72BF-5B3F-FDC747F44116}"/>
              </a:ext>
            </a:extLst>
          </p:cNvPr>
          <p:cNvSpPr>
            <a:spLocks noGrp="1"/>
          </p:cNvSpPr>
          <p:nvPr>
            <p:ph type="title"/>
          </p:nvPr>
        </p:nvSpPr>
        <p:spPr>
          <a:xfrm>
            <a:off x="838200" y="681037"/>
            <a:ext cx="10515600" cy="1009651"/>
          </a:xfrm>
        </p:spPr>
        <p:txBody>
          <a:bodyPr>
            <a:normAutofit fontScale="90000"/>
          </a:bodyPr>
          <a:lstStyle/>
          <a:p>
            <a:r>
              <a:rPr lang="fr-FR" sz="2200"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Tu es un pirate, tu as la carte avec l’itinéraire pour trouver le trésor mais ton complice ne l’a pas. Décris-lui le trajet afin qu’il retrouve le chemin du trésor sur sa carte. </a:t>
            </a:r>
            <a:br>
              <a:rPr lang="fr-FR" sz="4400" kern="100" dirty="0">
                <a:effectLst/>
                <a:latin typeface="Times New Roman" panose="02020603050405020304" pitchFamily="18" charset="0"/>
                <a:ea typeface="Calibri" panose="020F0502020204030204" pitchFamily="34" charset="0"/>
                <a:cs typeface="Times New Roman" panose="02020603050405020304" pitchFamily="18" charset="0"/>
              </a:rPr>
            </a:br>
            <a:endParaRPr lang="fr-FR" dirty="0"/>
          </a:p>
        </p:txBody>
      </p:sp>
      <p:pic>
        <p:nvPicPr>
          <p:cNvPr id="10" name="Espace réservé du contenu 9">
            <a:extLst>
              <a:ext uri="{FF2B5EF4-FFF2-40B4-BE49-F238E27FC236}">
                <a16:creationId xmlns:a16="http://schemas.microsoft.com/office/drawing/2014/main" id="{3D079709-742C-A957-827F-43E32303E9E9}"/>
              </a:ext>
            </a:extLst>
          </p:cNvPr>
          <p:cNvPicPr>
            <a:picLocks noGrp="1" noChangeAspect="1"/>
          </p:cNvPicPr>
          <p:nvPr>
            <p:ph sz="half" idx="1"/>
          </p:nvPr>
        </p:nvPicPr>
        <p:blipFill>
          <a:blip r:embed="rId3"/>
          <a:stretch>
            <a:fillRect/>
          </a:stretch>
        </p:blipFill>
        <p:spPr>
          <a:xfrm>
            <a:off x="999854" y="1612590"/>
            <a:ext cx="5096145" cy="4564373"/>
          </a:xfrm>
        </p:spPr>
      </p:pic>
      <p:sp>
        <p:nvSpPr>
          <p:cNvPr id="3" name="Espace réservé du contenu 2">
            <a:extLst>
              <a:ext uri="{FF2B5EF4-FFF2-40B4-BE49-F238E27FC236}">
                <a16:creationId xmlns:a16="http://schemas.microsoft.com/office/drawing/2014/main" id="{DEABE343-764C-1D06-AC52-B7196CF03DE1}"/>
              </a:ext>
            </a:extLst>
          </p:cNvPr>
          <p:cNvSpPr>
            <a:spLocks noGrp="1"/>
          </p:cNvSpPr>
          <p:nvPr>
            <p:ph sz="half" idx="2"/>
          </p:nvPr>
        </p:nvSpPr>
        <p:spPr/>
        <p:txBody>
          <a:bodyPr/>
          <a:lstStyle/>
          <a:p>
            <a:endParaRPr lang="fr-FR"/>
          </a:p>
        </p:txBody>
      </p:sp>
      <p:pic>
        <p:nvPicPr>
          <p:cNvPr id="2" name="Image 1">
            <a:extLst>
              <a:ext uri="{FF2B5EF4-FFF2-40B4-BE49-F238E27FC236}">
                <a16:creationId xmlns:a16="http://schemas.microsoft.com/office/drawing/2014/main" id="{C4FEBF51-0382-3B4A-5F75-AB8242D43C82}"/>
              </a:ext>
            </a:extLst>
          </p:cNvPr>
          <p:cNvPicPr>
            <a:picLocks noChangeAspect="1"/>
          </p:cNvPicPr>
          <p:nvPr/>
        </p:nvPicPr>
        <p:blipFill>
          <a:blip r:embed="rId4"/>
          <a:stretch>
            <a:fillRect/>
          </a:stretch>
        </p:blipFill>
        <p:spPr>
          <a:xfrm>
            <a:off x="999854" y="1519876"/>
            <a:ext cx="5613400" cy="4749800"/>
          </a:xfrm>
          <a:prstGeom prst="rect">
            <a:avLst/>
          </a:prstGeom>
        </p:spPr>
      </p:pic>
    </p:spTree>
    <p:extLst>
      <p:ext uri="{BB962C8B-B14F-4D97-AF65-F5344CB8AC3E}">
        <p14:creationId xmlns:p14="http://schemas.microsoft.com/office/powerpoint/2010/main" val="1876331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43383-8AA2-4D42-17F5-10573B107EF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12480C0-5D3D-500C-1986-F4594EA71074}"/>
              </a:ext>
            </a:extLst>
          </p:cNvPr>
          <p:cNvSpPr>
            <a:spLocks noGrp="1"/>
          </p:cNvSpPr>
          <p:nvPr>
            <p:ph type="title"/>
          </p:nvPr>
        </p:nvSpPr>
        <p:spPr>
          <a:xfrm>
            <a:off x="838200" y="681037"/>
            <a:ext cx="10515600" cy="1009651"/>
          </a:xfrm>
        </p:spPr>
        <p:txBody>
          <a:bodyPr>
            <a:normAutofit fontScale="90000"/>
          </a:bodyPr>
          <a:lstStyle/>
          <a:p>
            <a:r>
              <a:rPr lang="fr-FR" sz="2200"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Tu es un pirate, tu as la carte avec l’itinéraire pour trouver le trésor mais ton complice ne l’a pas. Décris-lui le trajet afin qu’il retrouve le chemin du trésor sur sa carte. </a:t>
            </a:r>
            <a:br>
              <a:rPr lang="fr-FR" sz="4400" kern="100" dirty="0">
                <a:effectLst/>
                <a:latin typeface="Times New Roman" panose="02020603050405020304" pitchFamily="18" charset="0"/>
                <a:ea typeface="Calibri" panose="020F0502020204030204" pitchFamily="34" charset="0"/>
                <a:cs typeface="Times New Roman" panose="02020603050405020304" pitchFamily="18" charset="0"/>
              </a:rPr>
            </a:br>
            <a:endParaRPr lang="fr-FR" dirty="0"/>
          </a:p>
        </p:txBody>
      </p:sp>
      <p:pic>
        <p:nvPicPr>
          <p:cNvPr id="10" name="Espace réservé du contenu 9">
            <a:extLst>
              <a:ext uri="{FF2B5EF4-FFF2-40B4-BE49-F238E27FC236}">
                <a16:creationId xmlns:a16="http://schemas.microsoft.com/office/drawing/2014/main" id="{DF78207F-D911-98C1-4EBC-8994685810FE}"/>
              </a:ext>
            </a:extLst>
          </p:cNvPr>
          <p:cNvPicPr>
            <a:picLocks noGrp="1" noChangeAspect="1"/>
          </p:cNvPicPr>
          <p:nvPr>
            <p:ph sz="half" idx="1"/>
          </p:nvPr>
        </p:nvPicPr>
        <p:blipFill>
          <a:blip r:embed="rId3"/>
          <a:stretch>
            <a:fillRect/>
          </a:stretch>
        </p:blipFill>
        <p:spPr>
          <a:xfrm>
            <a:off x="999854" y="1612590"/>
            <a:ext cx="5096145" cy="4564373"/>
          </a:xfrm>
        </p:spPr>
      </p:pic>
      <p:sp>
        <p:nvSpPr>
          <p:cNvPr id="3" name="Espace réservé du contenu 2">
            <a:extLst>
              <a:ext uri="{FF2B5EF4-FFF2-40B4-BE49-F238E27FC236}">
                <a16:creationId xmlns:a16="http://schemas.microsoft.com/office/drawing/2014/main" id="{3B8DC4AE-A1B2-BBCC-479F-EC26A59C1D90}"/>
              </a:ext>
            </a:extLst>
          </p:cNvPr>
          <p:cNvSpPr>
            <a:spLocks noGrp="1"/>
          </p:cNvSpPr>
          <p:nvPr>
            <p:ph sz="half" idx="2"/>
          </p:nvPr>
        </p:nvSpPr>
        <p:spPr/>
        <p:txBody>
          <a:bodyPr/>
          <a:lstStyle/>
          <a:p>
            <a:pPr marL="0" indent="0" algn="just">
              <a:buNone/>
            </a:pPr>
            <a:r>
              <a:rPr lang="fr-FR" kern="100" dirty="0">
                <a:effectLst/>
                <a:latin typeface="SignPainter-HouseScript" panose="02000006070000020004" pitchFamily="2" charset="0"/>
                <a:ea typeface="Calibri" panose="020F0502020204030204" pitchFamily="34" charset="0"/>
                <a:cs typeface="Times New Roman" panose="02020603050405020304" pitchFamily="18" charset="0"/>
              </a:rPr>
              <a:t>Tu va à la grande plage au nord-ouest. Tu prends le chemin à l’est. Tu descends jusqu’aux quatre palmiers. Tu remonte sur cinq cents pas. Tu contournes la montagne du squelette vers la droite tu vois deux palmiers au nord à deux pas tu creuse discrètement. </a:t>
            </a:r>
          </a:p>
          <a:p>
            <a:pPr marL="0" indent="0" algn="just">
              <a:buNone/>
            </a:pPr>
            <a:r>
              <a:rPr lang="fr-FR" kern="100" dirty="0">
                <a:effectLst/>
                <a:latin typeface="SignPainter-HouseScript" panose="02000006070000020004" pitchFamily="2" charset="0"/>
                <a:ea typeface="Calibri" panose="020F0502020204030204" pitchFamily="34" charset="0"/>
                <a:cs typeface="Times New Roman" panose="02020603050405020304" pitchFamily="18" charset="0"/>
              </a:rPr>
              <a:t>Tu trouveras le plus magnifique des trésors. Bonne chance, moussaillon !</a:t>
            </a:r>
          </a:p>
          <a:p>
            <a:pPr marL="0" indent="0">
              <a:buNone/>
            </a:pPr>
            <a:endParaRPr lang="fr-FR" dirty="0"/>
          </a:p>
        </p:txBody>
      </p:sp>
      <p:pic>
        <p:nvPicPr>
          <p:cNvPr id="2" name="Image 1">
            <a:extLst>
              <a:ext uri="{FF2B5EF4-FFF2-40B4-BE49-F238E27FC236}">
                <a16:creationId xmlns:a16="http://schemas.microsoft.com/office/drawing/2014/main" id="{6CB4AF2E-1B85-203A-C296-7CC66738F1BC}"/>
              </a:ext>
            </a:extLst>
          </p:cNvPr>
          <p:cNvPicPr>
            <a:picLocks noChangeAspect="1"/>
          </p:cNvPicPr>
          <p:nvPr/>
        </p:nvPicPr>
        <p:blipFill>
          <a:blip r:embed="rId4"/>
          <a:stretch>
            <a:fillRect/>
          </a:stretch>
        </p:blipFill>
        <p:spPr>
          <a:xfrm>
            <a:off x="446578" y="1519876"/>
            <a:ext cx="5613400" cy="4749800"/>
          </a:xfrm>
          <a:prstGeom prst="rect">
            <a:avLst/>
          </a:prstGeom>
        </p:spPr>
      </p:pic>
    </p:spTree>
    <p:extLst>
      <p:ext uri="{BB962C8B-B14F-4D97-AF65-F5344CB8AC3E}">
        <p14:creationId xmlns:p14="http://schemas.microsoft.com/office/powerpoint/2010/main" val="4002231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98D32-F527-7E00-BF6B-6DA4B360115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AE3847A-CD58-2189-1061-7F52DFAFEFCE}"/>
              </a:ext>
            </a:extLst>
          </p:cNvPr>
          <p:cNvSpPr>
            <a:spLocks noGrp="1"/>
          </p:cNvSpPr>
          <p:nvPr>
            <p:ph type="title"/>
          </p:nvPr>
        </p:nvSpPr>
        <p:spPr>
          <a:xfrm>
            <a:off x="838200" y="681037"/>
            <a:ext cx="10515600" cy="1009651"/>
          </a:xfrm>
        </p:spPr>
        <p:txBody>
          <a:bodyPr>
            <a:normAutofit fontScale="90000"/>
          </a:bodyPr>
          <a:lstStyle/>
          <a:p>
            <a:r>
              <a:rPr lang="fr-FR" sz="2200"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Tu es un pirate, tu as la carte avec l’itinéraire pour trouver le trésor mais ton complice ne l’a pas. Décris-lui le trajet afin qu’il retrouve le chemin du trésor sur sa carte. </a:t>
            </a:r>
            <a:br>
              <a:rPr lang="fr-FR" sz="4400" kern="100" dirty="0">
                <a:effectLst/>
                <a:latin typeface="Times New Roman" panose="02020603050405020304" pitchFamily="18" charset="0"/>
                <a:ea typeface="Calibri" panose="020F0502020204030204" pitchFamily="34" charset="0"/>
                <a:cs typeface="Times New Roman" panose="02020603050405020304" pitchFamily="18" charset="0"/>
              </a:rPr>
            </a:br>
            <a:endParaRPr lang="fr-FR" dirty="0"/>
          </a:p>
        </p:txBody>
      </p:sp>
      <p:pic>
        <p:nvPicPr>
          <p:cNvPr id="10" name="Espace réservé du contenu 9">
            <a:extLst>
              <a:ext uri="{FF2B5EF4-FFF2-40B4-BE49-F238E27FC236}">
                <a16:creationId xmlns:a16="http://schemas.microsoft.com/office/drawing/2014/main" id="{207FA5A9-1C22-8AD0-3D9F-0DDA11A5E925}"/>
              </a:ext>
            </a:extLst>
          </p:cNvPr>
          <p:cNvPicPr>
            <a:picLocks noGrp="1" noChangeAspect="1"/>
          </p:cNvPicPr>
          <p:nvPr>
            <p:ph sz="half" idx="1"/>
          </p:nvPr>
        </p:nvPicPr>
        <p:blipFill>
          <a:blip r:embed="rId3"/>
          <a:stretch>
            <a:fillRect/>
          </a:stretch>
        </p:blipFill>
        <p:spPr>
          <a:xfrm>
            <a:off x="999854" y="1612590"/>
            <a:ext cx="5096145" cy="4564373"/>
          </a:xfrm>
        </p:spPr>
      </p:pic>
      <p:sp>
        <p:nvSpPr>
          <p:cNvPr id="3" name="Espace réservé du contenu 2">
            <a:extLst>
              <a:ext uri="{FF2B5EF4-FFF2-40B4-BE49-F238E27FC236}">
                <a16:creationId xmlns:a16="http://schemas.microsoft.com/office/drawing/2014/main" id="{B95210F5-242D-2CCA-1D44-5495B5C78840}"/>
              </a:ext>
            </a:extLst>
          </p:cNvPr>
          <p:cNvSpPr>
            <a:spLocks noGrp="1"/>
          </p:cNvSpPr>
          <p:nvPr>
            <p:ph sz="half" idx="2"/>
          </p:nvPr>
        </p:nvSpPr>
        <p:spPr/>
        <p:txBody>
          <a:bodyPr/>
          <a:lstStyle/>
          <a:p>
            <a:pPr marL="0" indent="0" algn="just">
              <a:buNone/>
            </a:pPr>
            <a:r>
              <a:rPr lang="fr-FR" kern="100" dirty="0">
                <a:effectLst/>
                <a:latin typeface="SignPainter-HouseScript" panose="02000006070000020004" pitchFamily="2" charset="0"/>
                <a:ea typeface="Calibri" panose="020F0502020204030204" pitchFamily="34" charset="0"/>
                <a:cs typeface="Times New Roman" panose="02020603050405020304" pitchFamily="18" charset="0"/>
              </a:rPr>
              <a:t>Tu va à la grande plage au nord-ouest. Tu prends le chemin à l’est. Tu descends jusqu’aux quatre palmiers. Tu remonte sur cinq cents pas. Tu contournes la montagne du squelette vers la droite tu vois deux palmiers au nord à deux pas tu creuse discrètement. </a:t>
            </a:r>
          </a:p>
          <a:p>
            <a:pPr marL="0" indent="0" algn="just">
              <a:buNone/>
            </a:pPr>
            <a:r>
              <a:rPr lang="fr-FR" kern="100" dirty="0">
                <a:effectLst/>
                <a:latin typeface="SignPainter-HouseScript" panose="02000006070000020004" pitchFamily="2" charset="0"/>
                <a:ea typeface="Calibri" panose="020F0502020204030204" pitchFamily="34" charset="0"/>
                <a:cs typeface="Times New Roman" panose="02020603050405020304" pitchFamily="18" charset="0"/>
              </a:rPr>
              <a:t>Tu trouveras le plus magnifique des trésors. Bonne chance, moussaillon !</a:t>
            </a:r>
          </a:p>
          <a:p>
            <a:pPr marL="0" indent="0">
              <a:buNone/>
            </a:pPr>
            <a:endParaRPr lang="fr-FR" dirty="0"/>
          </a:p>
        </p:txBody>
      </p:sp>
      <p:pic>
        <p:nvPicPr>
          <p:cNvPr id="2" name="Image 1">
            <a:extLst>
              <a:ext uri="{FF2B5EF4-FFF2-40B4-BE49-F238E27FC236}">
                <a16:creationId xmlns:a16="http://schemas.microsoft.com/office/drawing/2014/main" id="{831BAEE9-092E-69ED-85F9-B6A11ED5DB6B}"/>
              </a:ext>
            </a:extLst>
          </p:cNvPr>
          <p:cNvPicPr>
            <a:picLocks noChangeAspect="1"/>
          </p:cNvPicPr>
          <p:nvPr/>
        </p:nvPicPr>
        <p:blipFill>
          <a:blip r:embed="rId4"/>
          <a:stretch>
            <a:fillRect/>
          </a:stretch>
        </p:blipFill>
        <p:spPr>
          <a:xfrm>
            <a:off x="469155" y="1519876"/>
            <a:ext cx="5503830" cy="4657087"/>
          </a:xfrm>
          <a:prstGeom prst="rect">
            <a:avLst/>
          </a:prstGeom>
        </p:spPr>
      </p:pic>
    </p:spTree>
    <p:extLst>
      <p:ext uri="{BB962C8B-B14F-4D97-AF65-F5344CB8AC3E}">
        <p14:creationId xmlns:p14="http://schemas.microsoft.com/office/powerpoint/2010/main" val="3388192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18851-7AE4-4A30-DC12-7CCEC7F0BFF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33B976-8640-B12F-2D9B-15748127D814}"/>
              </a:ext>
            </a:extLst>
          </p:cNvPr>
          <p:cNvSpPr>
            <a:spLocks noGrp="1"/>
          </p:cNvSpPr>
          <p:nvPr>
            <p:ph type="title"/>
          </p:nvPr>
        </p:nvSpPr>
        <p:spPr>
          <a:xfrm>
            <a:off x="838200" y="681037"/>
            <a:ext cx="10515600" cy="1009651"/>
          </a:xfrm>
        </p:spPr>
        <p:txBody>
          <a:bodyPr>
            <a:normAutofit fontScale="90000"/>
          </a:bodyPr>
          <a:lstStyle/>
          <a:p>
            <a:r>
              <a:rPr lang="fr-FR" sz="2200"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Tu es un pirate, tu as la carte avec l’itinéraire pour trouver le trésor mais ton complice ne l’a pas. Décris-lui le trajet afin qu’il retrouve le chemin du trésor sur sa carte. </a:t>
            </a:r>
            <a:br>
              <a:rPr lang="fr-FR" sz="4400" kern="100" dirty="0">
                <a:effectLst/>
                <a:latin typeface="Times New Roman" panose="02020603050405020304" pitchFamily="18" charset="0"/>
                <a:ea typeface="Calibri" panose="020F0502020204030204" pitchFamily="34" charset="0"/>
                <a:cs typeface="Times New Roman" panose="02020603050405020304" pitchFamily="18" charset="0"/>
              </a:rPr>
            </a:br>
            <a:endParaRPr lang="fr-FR" dirty="0"/>
          </a:p>
        </p:txBody>
      </p:sp>
      <p:pic>
        <p:nvPicPr>
          <p:cNvPr id="10" name="Espace réservé du contenu 9">
            <a:extLst>
              <a:ext uri="{FF2B5EF4-FFF2-40B4-BE49-F238E27FC236}">
                <a16:creationId xmlns:a16="http://schemas.microsoft.com/office/drawing/2014/main" id="{05DF20DA-EF14-1307-8779-2BCA261B0BEF}"/>
              </a:ext>
            </a:extLst>
          </p:cNvPr>
          <p:cNvPicPr>
            <a:picLocks noGrp="1" noChangeAspect="1"/>
          </p:cNvPicPr>
          <p:nvPr>
            <p:ph sz="half" idx="1"/>
          </p:nvPr>
        </p:nvPicPr>
        <p:blipFill>
          <a:blip r:embed="rId3"/>
          <a:stretch>
            <a:fillRect/>
          </a:stretch>
        </p:blipFill>
        <p:spPr>
          <a:xfrm>
            <a:off x="999854" y="1612590"/>
            <a:ext cx="5096145" cy="4564373"/>
          </a:xfrm>
        </p:spPr>
      </p:pic>
      <p:sp>
        <p:nvSpPr>
          <p:cNvPr id="3" name="Espace réservé du contenu 2">
            <a:extLst>
              <a:ext uri="{FF2B5EF4-FFF2-40B4-BE49-F238E27FC236}">
                <a16:creationId xmlns:a16="http://schemas.microsoft.com/office/drawing/2014/main" id="{4C43ED58-C143-05DB-57B2-85C7AB62CEB1}"/>
              </a:ext>
            </a:extLst>
          </p:cNvPr>
          <p:cNvSpPr>
            <a:spLocks noGrp="1"/>
          </p:cNvSpPr>
          <p:nvPr>
            <p:ph sz="half" idx="2"/>
          </p:nvPr>
        </p:nvSpPr>
        <p:spPr/>
        <p:txBody>
          <a:bodyPr/>
          <a:lstStyle/>
          <a:p>
            <a:pPr marL="0" indent="0" algn="just">
              <a:buNone/>
            </a:pPr>
            <a:r>
              <a:rPr lang="fr-FR" kern="100" dirty="0">
                <a:effectLst/>
                <a:latin typeface="SignPainter-HouseScript" panose="02000006070000020004" pitchFamily="2" charset="0"/>
                <a:ea typeface="Calibri" panose="020F0502020204030204" pitchFamily="34" charset="0"/>
                <a:cs typeface="Times New Roman" panose="02020603050405020304" pitchFamily="18" charset="0"/>
              </a:rPr>
              <a:t>Tu va à la grande plage au nord-ouest. Tu prends le chemin à l’est. Tu descends jusqu’aux quatre palmiers. Tu remonte sur cinq cents pas. Tu contournes la montagne du squelette vers la droite tu vois deux palmiers au nord à deux pas tu creuse discrètement. </a:t>
            </a:r>
          </a:p>
          <a:p>
            <a:pPr marL="0" indent="0" algn="just">
              <a:buNone/>
            </a:pPr>
            <a:r>
              <a:rPr lang="fr-FR" kern="100" dirty="0">
                <a:effectLst/>
                <a:latin typeface="SignPainter-HouseScript" panose="02000006070000020004" pitchFamily="2" charset="0"/>
                <a:ea typeface="Calibri" panose="020F0502020204030204" pitchFamily="34" charset="0"/>
                <a:cs typeface="Times New Roman" panose="02020603050405020304" pitchFamily="18" charset="0"/>
              </a:rPr>
              <a:t>Tu trouveras le plus magnifique des trésors. Bonne chance, moussaillon !</a:t>
            </a:r>
          </a:p>
          <a:p>
            <a:pPr marL="0" indent="0">
              <a:buNone/>
            </a:pPr>
            <a:endParaRPr lang="fr-FR" dirty="0"/>
          </a:p>
        </p:txBody>
      </p:sp>
      <p:pic>
        <p:nvPicPr>
          <p:cNvPr id="5" name="Image 4">
            <a:extLst>
              <a:ext uri="{FF2B5EF4-FFF2-40B4-BE49-F238E27FC236}">
                <a16:creationId xmlns:a16="http://schemas.microsoft.com/office/drawing/2014/main" id="{CCA3B06E-242B-94CB-3785-60D12A9347C4}"/>
              </a:ext>
            </a:extLst>
          </p:cNvPr>
          <p:cNvPicPr>
            <a:picLocks noChangeAspect="1"/>
          </p:cNvPicPr>
          <p:nvPr/>
        </p:nvPicPr>
        <p:blipFill>
          <a:blip r:embed="rId4"/>
          <a:stretch>
            <a:fillRect/>
          </a:stretch>
        </p:blipFill>
        <p:spPr>
          <a:xfrm>
            <a:off x="482599" y="1519876"/>
            <a:ext cx="5613400" cy="4749800"/>
          </a:xfrm>
          <a:prstGeom prst="rect">
            <a:avLst/>
          </a:prstGeom>
        </p:spPr>
      </p:pic>
    </p:spTree>
    <p:extLst>
      <p:ext uri="{BB962C8B-B14F-4D97-AF65-F5344CB8AC3E}">
        <p14:creationId xmlns:p14="http://schemas.microsoft.com/office/powerpoint/2010/main" val="3391132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6A372-B30F-FB61-4BB5-1D9FC7F793C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6805569-DE23-24E3-5D1E-91544C8CCC70}"/>
              </a:ext>
            </a:extLst>
          </p:cNvPr>
          <p:cNvSpPr>
            <a:spLocks noGrp="1"/>
          </p:cNvSpPr>
          <p:nvPr>
            <p:ph type="title"/>
          </p:nvPr>
        </p:nvSpPr>
        <p:spPr>
          <a:xfrm>
            <a:off x="838200" y="681037"/>
            <a:ext cx="10515600" cy="1009651"/>
          </a:xfrm>
        </p:spPr>
        <p:txBody>
          <a:bodyPr>
            <a:normAutofit fontScale="90000"/>
          </a:bodyPr>
          <a:lstStyle/>
          <a:p>
            <a:r>
              <a:rPr lang="fr-FR" sz="2200"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Tu es un pirate, tu as la carte avec l’itinéraire pour trouver le trésor mais ton complice ne l’a pas. Décris-lui le trajet afin qu’il retrouve le chemin du trésor sur sa carte. </a:t>
            </a:r>
            <a:br>
              <a:rPr lang="fr-FR" sz="4400" kern="100" dirty="0">
                <a:effectLst/>
                <a:latin typeface="Times New Roman" panose="02020603050405020304" pitchFamily="18" charset="0"/>
                <a:ea typeface="Calibri" panose="020F0502020204030204" pitchFamily="34" charset="0"/>
                <a:cs typeface="Times New Roman" panose="02020603050405020304" pitchFamily="18" charset="0"/>
              </a:rPr>
            </a:br>
            <a:endParaRPr lang="fr-FR" dirty="0"/>
          </a:p>
        </p:txBody>
      </p:sp>
      <p:pic>
        <p:nvPicPr>
          <p:cNvPr id="10" name="Espace réservé du contenu 9">
            <a:extLst>
              <a:ext uri="{FF2B5EF4-FFF2-40B4-BE49-F238E27FC236}">
                <a16:creationId xmlns:a16="http://schemas.microsoft.com/office/drawing/2014/main" id="{78381696-2CA5-36F1-5B5F-78232C3076CB}"/>
              </a:ext>
            </a:extLst>
          </p:cNvPr>
          <p:cNvPicPr>
            <a:picLocks noGrp="1" noChangeAspect="1"/>
          </p:cNvPicPr>
          <p:nvPr>
            <p:ph sz="half" idx="1"/>
          </p:nvPr>
        </p:nvPicPr>
        <p:blipFill>
          <a:blip r:embed="rId3"/>
          <a:stretch>
            <a:fillRect/>
          </a:stretch>
        </p:blipFill>
        <p:spPr>
          <a:xfrm>
            <a:off x="999854" y="1612590"/>
            <a:ext cx="5096145" cy="4564373"/>
          </a:xfrm>
        </p:spPr>
      </p:pic>
      <p:sp>
        <p:nvSpPr>
          <p:cNvPr id="3" name="Espace réservé du contenu 2">
            <a:extLst>
              <a:ext uri="{FF2B5EF4-FFF2-40B4-BE49-F238E27FC236}">
                <a16:creationId xmlns:a16="http://schemas.microsoft.com/office/drawing/2014/main" id="{D4A08D96-168C-F65C-81B4-C9F9798751D0}"/>
              </a:ext>
            </a:extLst>
          </p:cNvPr>
          <p:cNvSpPr>
            <a:spLocks noGrp="1"/>
          </p:cNvSpPr>
          <p:nvPr>
            <p:ph sz="half" idx="2"/>
          </p:nvPr>
        </p:nvSpPr>
        <p:spPr/>
        <p:txBody>
          <a:bodyPr/>
          <a:lstStyle/>
          <a:p>
            <a:pPr marL="0" indent="0" algn="just">
              <a:buNone/>
            </a:pPr>
            <a:r>
              <a:rPr lang="fr-FR" kern="100" dirty="0">
                <a:effectLst/>
                <a:latin typeface="SignPainter-HouseScript" panose="02000006070000020004" pitchFamily="2" charset="0"/>
                <a:ea typeface="Calibri" panose="020F0502020204030204" pitchFamily="34" charset="0"/>
                <a:cs typeface="Times New Roman" panose="02020603050405020304" pitchFamily="18" charset="0"/>
              </a:rPr>
              <a:t>Tu va à la grande plage au nord-ouest. Tu prends le chemin à l’est. Tu </a:t>
            </a:r>
            <a:r>
              <a:rPr lang="fr-FR" kern="100" dirty="0">
                <a:solidFill>
                  <a:schemeClr val="accent2"/>
                </a:solidFill>
                <a:effectLst/>
                <a:latin typeface="SignPainter-HouseScript" panose="02000006070000020004" pitchFamily="2" charset="0"/>
                <a:ea typeface="Calibri" panose="020F0502020204030204" pitchFamily="34" charset="0"/>
                <a:cs typeface="Times New Roman" panose="02020603050405020304" pitchFamily="18" charset="0"/>
              </a:rPr>
              <a:t>descends</a:t>
            </a:r>
            <a:r>
              <a:rPr lang="fr-FR" kern="100" dirty="0">
                <a:effectLst/>
                <a:latin typeface="SignPainter-HouseScript" panose="02000006070000020004" pitchFamily="2" charset="0"/>
                <a:ea typeface="Calibri" panose="020F0502020204030204" pitchFamily="34" charset="0"/>
                <a:cs typeface="Times New Roman" panose="02020603050405020304" pitchFamily="18" charset="0"/>
              </a:rPr>
              <a:t> jusqu’aux </a:t>
            </a:r>
            <a:r>
              <a:rPr lang="fr-FR" u="sng" kern="100" dirty="0">
                <a:effectLst/>
                <a:latin typeface="SignPainter-HouseScript" panose="02000006070000020004" pitchFamily="2" charset="0"/>
                <a:ea typeface="Calibri" panose="020F0502020204030204" pitchFamily="34" charset="0"/>
                <a:cs typeface="Times New Roman" panose="02020603050405020304" pitchFamily="18" charset="0"/>
              </a:rPr>
              <a:t>quatre palmiers</a:t>
            </a:r>
            <a:r>
              <a:rPr lang="fr-FR" kern="100" dirty="0">
                <a:effectLst/>
                <a:latin typeface="SignPainter-HouseScript" panose="02000006070000020004" pitchFamily="2" charset="0"/>
                <a:ea typeface="Calibri" panose="020F0502020204030204" pitchFamily="34" charset="0"/>
                <a:cs typeface="Times New Roman" panose="02020603050405020304" pitchFamily="18" charset="0"/>
              </a:rPr>
              <a:t>. Tu </a:t>
            </a:r>
            <a:r>
              <a:rPr lang="fr-FR" kern="100" dirty="0">
                <a:solidFill>
                  <a:schemeClr val="accent2"/>
                </a:solidFill>
                <a:effectLst/>
                <a:latin typeface="SignPainter-HouseScript" panose="02000006070000020004" pitchFamily="2" charset="0"/>
                <a:ea typeface="Calibri" panose="020F0502020204030204" pitchFamily="34" charset="0"/>
                <a:cs typeface="Times New Roman" panose="02020603050405020304" pitchFamily="18" charset="0"/>
              </a:rPr>
              <a:t>remonte</a:t>
            </a:r>
            <a:r>
              <a:rPr lang="fr-FR" kern="100" dirty="0">
                <a:effectLst/>
                <a:latin typeface="SignPainter-HouseScript" panose="02000006070000020004" pitchFamily="2" charset="0"/>
                <a:ea typeface="Calibri" panose="020F0502020204030204" pitchFamily="34" charset="0"/>
                <a:cs typeface="Times New Roman" panose="02020603050405020304" pitchFamily="18" charset="0"/>
              </a:rPr>
              <a:t> sur cinq cents pas. Tu contournes la montagne du squelette </a:t>
            </a:r>
            <a:r>
              <a:rPr lang="fr-FR" u="sng" kern="100" dirty="0">
                <a:solidFill>
                  <a:schemeClr val="accent2"/>
                </a:solidFill>
                <a:effectLst/>
                <a:latin typeface="SignPainter-HouseScript" panose="02000006070000020004" pitchFamily="2" charset="0"/>
                <a:ea typeface="Calibri" panose="020F0502020204030204" pitchFamily="34" charset="0"/>
                <a:cs typeface="Times New Roman" panose="02020603050405020304" pitchFamily="18" charset="0"/>
              </a:rPr>
              <a:t>vers</a:t>
            </a:r>
            <a:r>
              <a:rPr lang="fr-FR" u="sng" kern="100" dirty="0">
                <a:effectLst/>
                <a:latin typeface="SignPainter-HouseScript" panose="02000006070000020004" pitchFamily="2" charset="0"/>
                <a:ea typeface="Calibri" panose="020F0502020204030204" pitchFamily="34" charset="0"/>
                <a:cs typeface="Times New Roman" panose="02020603050405020304" pitchFamily="18" charset="0"/>
              </a:rPr>
              <a:t> la droite tu vois </a:t>
            </a:r>
            <a:r>
              <a:rPr lang="fr-FR" kern="100" dirty="0">
                <a:effectLst/>
                <a:latin typeface="SignPainter-HouseScript" panose="02000006070000020004" pitchFamily="2" charset="0"/>
                <a:ea typeface="Calibri" panose="020F0502020204030204" pitchFamily="34" charset="0"/>
                <a:cs typeface="Times New Roman" panose="02020603050405020304" pitchFamily="18" charset="0"/>
              </a:rPr>
              <a:t>deux palmiers </a:t>
            </a:r>
            <a:r>
              <a:rPr lang="fr-FR" u="sng" kern="100" dirty="0">
                <a:effectLst/>
                <a:latin typeface="SignPainter-HouseScript" panose="02000006070000020004" pitchFamily="2" charset="0"/>
                <a:ea typeface="Calibri" panose="020F0502020204030204" pitchFamily="34" charset="0"/>
                <a:cs typeface="Times New Roman" panose="02020603050405020304" pitchFamily="18" charset="0"/>
              </a:rPr>
              <a:t>au nord à deux pas tu creuse </a:t>
            </a:r>
            <a:r>
              <a:rPr lang="fr-FR" kern="100" dirty="0">
                <a:effectLst/>
                <a:latin typeface="SignPainter-HouseScript" panose="02000006070000020004" pitchFamily="2" charset="0"/>
                <a:ea typeface="Calibri" panose="020F0502020204030204" pitchFamily="34" charset="0"/>
                <a:cs typeface="Times New Roman" panose="02020603050405020304" pitchFamily="18" charset="0"/>
              </a:rPr>
              <a:t>discrètement. </a:t>
            </a:r>
          </a:p>
          <a:p>
            <a:pPr marL="0" indent="0" algn="just">
              <a:buNone/>
            </a:pPr>
            <a:r>
              <a:rPr lang="fr-FR" kern="100" dirty="0">
                <a:effectLst/>
                <a:latin typeface="SignPainter-HouseScript" panose="02000006070000020004" pitchFamily="2" charset="0"/>
                <a:ea typeface="Calibri" panose="020F0502020204030204" pitchFamily="34" charset="0"/>
                <a:cs typeface="Times New Roman" panose="02020603050405020304" pitchFamily="18" charset="0"/>
              </a:rPr>
              <a:t>Tu trouveras le plus magnifique des trésors. Bonne chance, moussaillon !</a:t>
            </a:r>
          </a:p>
          <a:p>
            <a:pPr marL="0" indent="0">
              <a:buNone/>
            </a:pPr>
            <a:endParaRPr lang="fr-FR" dirty="0"/>
          </a:p>
        </p:txBody>
      </p:sp>
      <p:pic>
        <p:nvPicPr>
          <p:cNvPr id="5" name="Image 4">
            <a:extLst>
              <a:ext uri="{FF2B5EF4-FFF2-40B4-BE49-F238E27FC236}">
                <a16:creationId xmlns:a16="http://schemas.microsoft.com/office/drawing/2014/main" id="{96AD4DCE-4425-5B0F-6A19-C044CF1D82A7}"/>
              </a:ext>
            </a:extLst>
          </p:cNvPr>
          <p:cNvPicPr>
            <a:picLocks noChangeAspect="1"/>
          </p:cNvPicPr>
          <p:nvPr/>
        </p:nvPicPr>
        <p:blipFill>
          <a:blip r:embed="rId4"/>
          <a:stretch>
            <a:fillRect/>
          </a:stretch>
        </p:blipFill>
        <p:spPr>
          <a:xfrm>
            <a:off x="482599" y="1519876"/>
            <a:ext cx="5613400" cy="4749800"/>
          </a:xfrm>
          <a:prstGeom prst="rect">
            <a:avLst/>
          </a:prstGeom>
        </p:spPr>
      </p:pic>
    </p:spTree>
    <p:extLst>
      <p:ext uri="{BB962C8B-B14F-4D97-AF65-F5344CB8AC3E}">
        <p14:creationId xmlns:p14="http://schemas.microsoft.com/office/powerpoint/2010/main" val="1750271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198FD-4C82-68D0-304C-C9B21F51289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8A1C90C-81D3-0A45-301E-1FBA52D6B1BE}"/>
              </a:ext>
            </a:extLst>
          </p:cNvPr>
          <p:cNvSpPr>
            <a:spLocks noGrp="1"/>
          </p:cNvSpPr>
          <p:nvPr>
            <p:ph type="title"/>
          </p:nvPr>
        </p:nvSpPr>
        <p:spPr>
          <a:xfrm>
            <a:off x="838200" y="681037"/>
            <a:ext cx="10515600" cy="1009651"/>
          </a:xfrm>
        </p:spPr>
        <p:txBody>
          <a:bodyPr>
            <a:normAutofit fontScale="90000"/>
          </a:bodyPr>
          <a:lstStyle/>
          <a:p>
            <a:r>
              <a:rPr lang="fr-FR" sz="2200" kern="1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Tu es un pirate, tu as la carte avec l’itinéraire pour trouver le trésor mais ton complice ne l’a pas. Décris-lui le trajet afin qu’il retrouve le chemin du trésor sur sa carte. </a:t>
            </a:r>
            <a:br>
              <a:rPr lang="fr-FR" sz="4400" kern="100" dirty="0">
                <a:effectLst/>
                <a:latin typeface="Times New Roman" panose="02020603050405020304" pitchFamily="18" charset="0"/>
                <a:ea typeface="Calibri" panose="020F0502020204030204" pitchFamily="34" charset="0"/>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0A885230-8F47-0733-4653-FE5E421BDDB7}"/>
              </a:ext>
            </a:extLst>
          </p:cNvPr>
          <p:cNvSpPr>
            <a:spLocks noGrp="1"/>
          </p:cNvSpPr>
          <p:nvPr>
            <p:ph sz="half" idx="2"/>
          </p:nvPr>
        </p:nvSpPr>
        <p:spPr/>
        <p:txBody>
          <a:bodyPr/>
          <a:lstStyle/>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Tu </a:t>
            </a:r>
            <a:r>
              <a:rPr lang="fr-FR" sz="24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pars de </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la grande plage au nord-ouest. Tu prends le chemin à l’est. Tu </a:t>
            </a:r>
            <a:r>
              <a:rPr lang="fr-FR" sz="24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prends la direction du sud </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jusqu’aux quatre palmiers </a:t>
            </a:r>
            <a:r>
              <a:rPr lang="fr-FR" sz="24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regroupés en bosquet</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Tu les contournes et </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tu </a:t>
            </a:r>
            <a:r>
              <a:rPr lang="fr-FR" sz="24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te diriges vers le nord </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sur cinq cents pas. Tu contournes la montagne du squelette </a:t>
            </a:r>
            <a:r>
              <a:rPr lang="fr-FR" sz="24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par</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la droite</a:t>
            </a:r>
            <a:r>
              <a:rPr lang="fr-FR" sz="24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Tu vois deux palmiers</a:t>
            </a:r>
            <a:r>
              <a:rPr lang="fr-FR" sz="24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A</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u nord, à deux pas, tu creuses discrètement. </a:t>
            </a:r>
          </a:p>
          <a:p>
            <a:pPr marL="0" indent="0" algn="just">
              <a:buNone/>
            </a:pP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Tu trouveras le plus magnifique des trésors. Bonne chance, moussaillon !</a:t>
            </a:r>
          </a:p>
          <a:p>
            <a:pPr marL="0" indent="0">
              <a:buNone/>
            </a:pPr>
            <a:endParaRPr lang="fr-FR" dirty="0"/>
          </a:p>
        </p:txBody>
      </p:sp>
      <p:pic>
        <p:nvPicPr>
          <p:cNvPr id="7" name="Espace réservé du contenu 6">
            <a:extLst>
              <a:ext uri="{FF2B5EF4-FFF2-40B4-BE49-F238E27FC236}">
                <a16:creationId xmlns:a16="http://schemas.microsoft.com/office/drawing/2014/main" id="{8E730A63-0F2B-464F-8B27-2C6A29326EA5}"/>
              </a:ext>
            </a:extLst>
          </p:cNvPr>
          <p:cNvPicPr>
            <a:picLocks noGrp="1" noChangeAspect="1"/>
          </p:cNvPicPr>
          <p:nvPr>
            <p:ph sz="half" idx="1"/>
          </p:nvPr>
        </p:nvPicPr>
        <p:blipFill>
          <a:blip r:embed="rId3"/>
          <a:stretch>
            <a:fillRect/>
          </a:stretch>
        </p:blipFill>
        <p:spPr>
          <a:xfrm>
            <a:off x="1217083" y="1805783"/>
            <a:ext cx="4438650" cy="3883818"/>
          </a:xfrm>
        </p:spPr>
      </p:pic>
      <p:pic>
        <p:nvPicPr>
          <p:cNvPr id="6" name="Image 5">
            <a:extLst>
              <a:ext uri="{FF2B5EF4-FFF2-40B4-BE49-F238E27FC236}">
                <a16:creationId xmlns:a16="http://schemas.microsoft.com/office/drawing/2014/main" id="{3E14DD5D-AEDC-0C14-043D-2B4532A5F20A}"/>
              </a:ext>
            </a:extLst>
          </p:cNvPr>
          <p:cNvPicPr>
            <a:picLocks noChangeAspect="1"/>
          </p:cNvPicPr>
          <p:nvPr/>
        </p:nvPicPr>
        <p:blipFill>
          <a:blip r:embed="rId4"/>
          <a:stretch>
            <a:fillRect/>
          </a:stretch>
        </p:blipFill>
        <p:spPr>
          <a:xfrm>
            <a:off x="431800" y="1312863"/>
            <a:ext cx="5664200" cy="4864100"/>
          </a:xfrm>
          <a:prstGeom prst="rect">
            <a:avLst/>
          </a:prstGeom>
        </p:spPr>
      </p:pic>
    </p:spTree>
    <p:extLst>
      <p:ext uri="{BB962C8B-B14F-4D97-AF65-F5344CB8AC3E}">
        <p14:creationId xmlns:p14="http://schemas.microsoft.com/office/powerpoint/2010/main" val="2186606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E78C26-BE17-A7EA-F1C8-4D36EC366DF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C2A713F-F6E7-6C2A-25C5-18D672979321}"/>
              </a:ext>
            </a:extLst>
          </p:cNvPr>
          <p:cNvSpPr>
            <a:spLocks noGrp="1"/>
          </p:cNvSpPr>
          <p:nvPr>
            <p:ph idx="1"/>
          </p:nvPr>
        </p:nvSpPr>
        <p:spPr>
          <a:xfrm>
            <a:off x="838200" y="948267"/>
            <a:ext cx="10515600" cy="5228696"/>
          </a:xfrm>
        </p:spPr>
        <p:txBody>
          <a:bodyPr/>
          <a:lstStyle/>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Maman est allée au marché, </a:t>
            </a:r>
            <a:r>
              <a:rPr lang="fr-FR" sz="20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chez le marchand</a:t>
            </a:r>
            <a:r>
              <a:rPr lang="fr-FR" sz="20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lle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n’a pas trouvé de banane.</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Maman </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est allée au marché</a:t>
            </a:r>
            <a:r>
              <a:rPr lang="fr-FR" sz="20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C</a:t>
            </a:r>
            <a:r>
              <a:rPr lang="fr-FR" sz="20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hez le marchand</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elle n’a pas trouvé de banane.</a:t>
            </a:r>
          </a:p>
          <a:p>
            <a:pPr marL="0" indent="0" algn="just">
              <a:buNone/>
            </a:pPr>
            <a:endParaRPr lang="fr-FR" dirty="0"/>
          </a:p>
        </p:txBody>
      </p:sp>
      <p:pic>
        <p:nvPicPr>
          <p:cNvPr id="5" name="Image 4">
            <a:extLst>
              <a:ext uri="{FF2B5EF4-FFF2-40B4-BE49-F238E27FC236}">
                <a16:creationId xmlns:a16="http://schemas.microsoft.com/office/drawing/2014/main" id="{AD5E6E62-3F71-536C-DB23-E101242B3AC5}"/>
              </a:ext>
            </a:extLst>
          </p:cNvPr>
          <p:cNvPicPr>
            <a:picLocks noChangeAspect="1"/>
          </p:cNvPicPr>
          <p:nvPr/>
        </p:nvPicPr>
        <p:blipFill>
          <a:blip r:embed="rId3"/>
          <a:stretch>
            <a:fillRect/>
          </a:stretch>
        </p:blipFill>
        <p:spPr>
          <a:xfrm>
            <a:off x="3158744" y="2413000"/>
            <a:ext cx="5874511" cy="3496733"/>
          </a:xfrm>
          <a:prstGeom prst="rect">
            <a:avLst/>
          </a:prstGeom>
        </p:spPr>
      </p:pic>
    </p:spTree>
    <p:extLst>
      <p:ext uri="{BB962C8B-B14F-4D97-AF65-F5344CB8AC3E}">
        <p14:creationId xmlns:p14="http://schemas.microsoft.com/office/powerpoint/2010/main" val="2912361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9F221-1F9F-74CA-3CD5-41DE04AA5F4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6B2B60D-E421-E85B-2C41-0D077DF1339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7956592-4423-43B9-DCBC-3D5D5CB5ABE3}"/>
              </a:ext>
            </a:extLst>
          </p:cNvPr>
          <p:cNvSpPr>
            <a:spLocks noGrp="1"/>
          </p:cNvSpPr>
          <p:nvPr>
            <p:ph idx="1"/>
          </p:nvPr>
        </p:nvSpPr>
        <p:spPr>
          <a:xfrm>
            <a:off x="838200" y="948267"/>
            <a:ext cx="10515600" cy="5228696"/>
          </a:xfrm>
        </p:spPr>
        <p:txBody>
          <a:bodyPr/>
          <a:lstStyle/>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Maman est allée au marché, </a:t>
            </a:r>
            <a:r>
              <a:rPr lang="fr-FR" sz="20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chez le marchand</a:t>
            </a:r>
            <a:r>
              <a:rPr lang="fr-FR" sz="20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lle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n’a pas trouvé de banane.</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Maman </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est allée au marché</a:t>
            </a:r>
            <a:r>
              <a:rPr lang="fr-FR" sz="20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C</a:t>
            </a:r>
            <a:r>
              <a:rPr lang="fr-FR" sz="2000" kern="100" dirty="0">
                <a:solidFill>
                  <a:srgbClr val="ED7D31"/>
                </a:solidFill>
                <a:effectLst/>
                <a:latin typeface="Times New Roman" panose="02020603050405020304" pitchFamily="18" charset="0"/>
                <a:ea typeface="Calibri" panose="020F0502020204030204" pitchFamily="34" charset="0"/>
                <a:cs typeface="Times New Roman" panose="02020603050405020304" pitchFamily="18" charset="0"/>
              </a:rPr>
              <a:t>hez le marchand</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elle n’a pas trouvé de banane.</a:t>
            </a:r>
          </a:p>
          <a:p>
            <a:pPr marL="0" indent="0" algn="just">
              <a:buNone/>
            </a:pPr>
            <a:endParaRPr lang="fr-FR" dirty="0"/>
          </a:p>
        </p:txBody>
      </p:sp>
      <p:pic>
        <p:nvPicPr>
          <p:cNvPr id="5" name="Image 4">
            <a:extLst>
              <a:ext uri="{FF2B5EF4-FFF2-40B4-BE49-F238E27FC236}">
                <a16:creationId xmlns:a16="http://schemas.microsoft.com/office/drawing/2014/main" id="{818A3F8D-4DF9-1D91-BA88-9EF4EED5309A}"/>
              </a:ext>
            </a:extLst>
          </p:cNvPr>
          <p:cNvPicPr>
            <a:picLocks noChangeAspect="1"/>
          </p:cNvPicPr>
          <p:nvPr/>
        </p:nvPicPr>
        <p:blipFill>
          <a:blip r:embed="rId3"/>
          <a:stretch>
            <a:fillRect/>
          </a:stretch>
        </p:blipFill>
        <p:spPr>
          <a:xfrm>
            <a:off x="3158744" y="2413000"/>
            <a:ext cx="5874511" cy="3496733"/>
          </a:xfrm>
          <a:prstGeom prst="rect">
            <a:avLst/>
          </a:prstGeom>
        </p:spPr>
      </p:pic>
    </p:spTree>
    <p:extLst>
      <p:ext uri="{BB962C8B-B14F-4D97-AF65-F5344CB8AC3E}">
        <p14:creationId xmlns:p14="http://schemas.microsoft.com/office/powerpoint/2010/main" val="748159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38F9BD-7C8B-58CF-7E4C-17745151FF9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719A672-4887-1E82-07F9-2FB6FE0D7CD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i="1" dirty="0">
                <a:solidFill>
                  <a:srgbClr val="FF0000"/>
                </a:solidFill>
              </a:rPr>
              <a:t>		Pour aller plus loin</a:t>
            </a:r>
          </a:p>
        </p:txBody>
      </p:sp>
    </p:spTree>
    <p:extLst>
      <p:ext uri="{BB962C8B-B14F-4D97-AF65-F5344CB8AC3E}">
        <p14:creationId xmlns:p14="http://schemas.microsoft.com/office/powerpoint/2010/main" val="287503490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745</TotalTime>
  <Words>2455</Words>
  <Application>Microsoft Macintosh PowerPoint</Application>
  <PresentationFormat>Grand écran</PresentationFormat>
  <Paragraphs>171</Paragraphs>
  <Slides>19</Slides>
  <Notes>19</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19</vt:i4>
      </vt:variant>
    </vt:vector>
  </HeadingPairs>
  <TitlesOfParts>
    <vt:vector size="26" baseType="lpstr">
      <vt:lpstr>Arial</vt:lpstr>
      <vt:lpstr>Calibri</vt:lpstr>
      <vt:lpstr>Calibri Light</vt:lpstr>
      <vt:lpstr>SignPainter-HouseScript</vt:lpstr>
      <vt:lpstr>Times New Roman</vt:lpstr>
      <vt:lpstr>Wingdings 3</vt:lpstr>
      <vt:lpstr>Thème Office</vt:lpstr>
      <vt:lpstr>L’ile au trésor</vt:lpstr>
      <vt:lpstr> </vt:lpstr>
      <vt:lpstr> </vt:lpstr>
      <vt:lpstr> </vt:lpstr>
      <vt:lpstr>Tu es un pirate, tu as la carte avec l’itinéraire pour trouver le trésor mais ton complice ne l’a pas. Décris-lui le trajet afin qu’il retrouve le chemin du trésor sur sa carte.  </vt:lpstr>
      <vt:lpstr>Tu es un pirate, tu as la carte avec l’itinéraire pour trouver le trésor mais ton complice ne l’a pas. Décris-lui le trajet afin qu’il retrouve le chemin du trésor sur sa carte.  </vt:lpstr>
      <vt:lpstr>Tu es un pirate, tu as la carte avec l’itinéraire pour trouver le trésor mais ton complice ne l’a pas. Décris-lui le trajet afin qu’il retrouve le chemin du trésor sur sa carte.  </vt:lpstr>
      <vt:lpstr>Présentation PowerPoint</vt:lpstr>
      <vt:lpstr>Présentation PowerPoint</vt:lpstr>
      <vt:lpstr>Tu es un pirate, tu as la carte avec l’itinéraire pour trouver le trésor mais ton complice ne l’a pas. Décris-lui le trajet afin qu’il retrouve le chemin du trésor sur sa carte.  </vt:lpstr>
      <vt:lpstr>Tu es un pirate, tu as la carte avec l’itinéraire pour trouver le trésor mais ton complice ne l’a pas. Décris-lui le trajet afin qu’il retrouve le chemin du trésor sur sa carte.  </vt:lpstr>
      <vt:lpstr>Tu es un pirate, tu as la carte avec l’itinéraire pour trouver le trésor mais ton complice ne l’a pas. Décris-lui le trajet afin qu’il retrouve le chemin du trésor sur sa carte.  </vt:lpstr>
      <vt:lpstr>Tu es un pirate, tu as la carte avec l’itinéraire pour trouver le trésor mais ton complice ne l’a pas. Décris-lui le trajet afin qu’il retrouve le chemin du trésor sur sa carte.  </vt:lpstr>
      <vt:lpstr>Tu es un pirate, tu as la carte avec l’itinéraire pour trouver le trésor mais ton complice ne l’a pas. Décris-lui le trajet afin qu’il retrouve le chemin du trésor sur sa carte.  </vt:lpstr>
      <vt:lpstr>Tu es un pirate, tu as la carte avec l’itinéraire pour trouver le trésor mais ton complice ne l’a pas. Décris-lui le trajet afin qu’il retrouve le chemin du trésor sur sa carte.  </vt:lpstr>
      <vt:lpstr>Tu es un pirate, tu as la carte avec l’itinéraire pour trouver le trésor mais ton complice ne l’a pas. Décris-lui le trajet afin qu’il retrouve le chemin du trésor sur sa carte.  </vt:lpstr>
      <vt:lpstr> </vt:lpstr>
      <vt:lpstr>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J’écris</dc:title>
  <dc:creator>Pierre Seve</dc:creator>
  <cp:lastModifiedBy>Pierre Seve</cp:lastModifiedBy>
  <cp:revision>20</cp:revision>
  <cp:lastPrinted>2025-08-28T10:29:19Z</cp:lastPrinted>
  <dcterms:created xsi:type="dcterms:W3CDTF">2024-02-08T18:08:53Z</dcterms:created>
  <dcterms:modified xsi:type="dcterms:W3CDTF">2025-08-28T13:12:12Z</dcterms:modified>
</cp:coreProperties>
</file>