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76" r:id="rId3"/>
    <p:sldId id="277" r:id="rId4"/>
    <p:sldId id="278" r:id="rId5"/>
    <p:sldId id="279" r:id="rId6"/>
    <p:sldId id="280" r:id="rId7"/>
    <p:sldId id="281" r:id="rId8"/>
    <p:sldId id="282" r:id="rId9"/>
    <p:sldId id="283" r:id="rId10"/>
    <p:sldId id="258" r:id="rId11"/>
    <p:sldId id="284" r:id="rId12"/>
    <p:sldId id="270" r:id="rId13"/>
    <p:sldId id="261" r:id="rId14"/>
    <p:sldId id="285" r:id="rId15"/>
    <p:sldId id="272" r:id="rId16"/>
    <p:sldId id="286" r:id="rId17"/>
    <p:sldId id="263" r:id="rId18"/>
    <p:sldId id="273" r:id="rId19"/>
    <p:sldId id="266" r:id="rId20"/>
    <p:sldId id="287" r:id="rId21"/>
    <p:sldId id="268" r:id="rId2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993"/>
    <p:restoredTop sz="66786"/>
  </p:normalViewPr>
  <p:slideViewPr>
    <p:cSldViewPr snapToGrid="0">
      <p:cViewPr varScale="1">
        <p:scale>
          <a:sx n="61" d="100"/>
          <a:sy n="61" d="100"/>
        </p:scale>
        <p:origin x="1704"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F9AF73-F1C0-174D-BB40-076CE192C660}" type="datetimeFigureOut">
              <a:rPr lang="fr-FR" smtClean="0"/>
              <a:t>27/08/2025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CA88E0-613B-8D4C-B0F0-6319101FEB23}" type="slidenum">
              <a:rPr lang="fr-FR" smtClean="0"/>
              <a:t>‹N°›</a:t>
            </a:fld>
            <a:endParaRPr lang="fr-FR"/>
          </a:p>
        </p:txBody>
      </p:sp>
    </p:spTree>
    <p:extLst>
      <p:ext uri="{BB962C8B-B14F-4D97-AF65-F5344CB8AC3E}">
        <p14:creationId xmlns:p14="http://schemas.microsoft.com/office/powerpoint/2010/main" val="1164081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i="1" dirty="0">
                <a:solidFill>
                  <a:schemeClr val="tx1"/>
                </a:solidFill>
                <a:latin typeface="+mn-lt"/>
              </a:rPr>
              <a:t>Cette situation d’écriture peut être proposée après la leçon CM1-38 </a:t>
            </a:r>
            <a:r>
              <a:rPr lang="fr-FR" sz="1200" i="0" dirty="0">
                <a:solidFill>
                  <a:schemeClr val="tx1"/>
                </a:solidFill>
                <a:latin typeface="+mn-lt"/>
              </a:rPr>
              <a:t>Désigner les personnages</a:t>
            </a:r>
          </a:p>
          <a:p>
            <a:endParaRPr lang="fr-FR" sz="1200" i="1" dirty="0">
              <a:solidFill>
                <a:schemeClr val="tx1"/>
              </a:solidFill>
              <a:latin typeface="+mn-lt"/>
            </a:endParaRPr>
          </a:p>
          <a:p>
            <a:pPr algn="l"/>
            <a:r>
              <a:rPr lang="fr-FR" sz="1200" b="1" i="0" u="none" strike="noStrike" baseline="0" dirty="0">
                <a:solidFill>
                  <a:schemeClr val="tx1"/>
                </a:solidFill>
                <a:latin typeface="+mn-lt"/>
              </a:rPr>
              <a:t>Objectif langagier </a:t>
            </a:r>
            <a:r>
              <a:rPr lang="fr-FR" sz="1200" b="0" i="0" u="none" strike="noStrike" baseline="0" dirty="0">
                <a:solidFill>
                  <a:schemeClr val="tx1"/>
                </a:solidFill>
                <a:latin typeface="+mn-lt"/>
              </a:rPr>
              <a:t>: Écrire un récit</a:t>
            </a:r>
          </a:p>
          <a:p>
            <a:pPr algn="l"/>
            <a:r>
              <a:rPr lang="fr-FR" sz="1200" b="1" i="0" u="none" strike="noStrike" baseline="0" dirty="0">
                <a:solidFill>
                  <a:schemeClr val="tx1"/>
                </a:solidFill>
                <a:latin typeface="+mn-lt"/>
              </a:rPr>
              <a:t>Objectif grammatical </a:t>
            </a:r>
            <a:r>
              <a:rPr lang="fr-FR" sz="1200" b="0" i="0" u="none" strike="noStrike" baseline="0" dirty="0">
                <a:solidFill>
                  <a:schemeClr val="tx1"/>
                </a:solidFill>
                <a:latin typeface="+mn-lt"/>
              </a:rPr>
              <a:t>: Mobiliser les connaissances sur les substituts lexicaux pour éviter les répétitions</a:t>
            </a:r>
            <a:endParaRPr lang="fr-FR" sz="1200" i="0" dirty="0">
              <a:solidFill>
                <a:schemeClr val="tx1"/>
              </a:solidFill>
              <a:latin typeface="+mn-lt"/>
            </a:endParaRPr>
          </a:p>
          <a:p>
            <a:endParaRPr lang="fr-FR" sz="1200" dirty="0">
              <a:solidFill>
                <a:schemeClr val="tx1"/>
              </a:solidFill>
              <a:latin typeface="+mn-lt"/>
            </a:endParaRPr>
          </a:p>
          <a:p>
            <a:r>
              <a:rPr lang="fr-FR" sz="1200" i="1" dirty="0">
                <a:solidFill>
                  <a:schemeClr val="tx1"/>
                </a:solidFill>
                <a:effectLst/>
                <a:latin typeface="+mn-lt"/>
                <a:ea typeface="Calibri" panose="020F0502020204030204" pitchFamily="34" charset="0"/>
              </a:rPr>
              <a:t>Certaines diapositives ont été dupliquées afin de scinder le commentaire du mode présentateur en deux parties lorsque le propos est long. Cela vous permettra de poursuivre vos explications de manière plus fluide</a:t>
            </a:r>
            <a:endParaRPr lang="fr-FR" sz="1200" dirty="0">
              <a:solidFill>
                <a:schemeClr val="tx1"/>
              </a:solidFill>
              <a:latin typeface="+mn-lt"/>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a:t>
            </a:fld>
            <a:endParaRPr lang="fr-FR"/>
          </a:p>
        </p:txBody>
      </p:sp>
    </p:spTree>
    <p:extLst>
      <p:ext uri="{BB962C8B-B14F-4D97-AF65-F5344CB8AC3E}">
        <p14:creationId xmlns:p14="http://schemas.microsoft.com/office/powerpoint/2010/main" val="763152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D006B-FA61-ECEB-14C7-24B85B0400C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A266E0-4010-CCFE-F9BD-8AC9194510D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A1F6155-2874-8749-7EC3-E3C363BB0EF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ea typeface="Times New Roman" panose="02020603050405020304" pitchFamily="18" charset="0"/>
              </a:rPr>
              <a:t>SÉANCE 1</a:t>
            </a:r>
            <a:r>
              <a:rPr lang="fr-FR" sz="1200" b="1" u="none" dirty="0">
                <a:solidFill>
                  <a:schemeClr val="tx1"/>
                </a:solidFill>
                <a:effectLst/>
                <a:latin typeface="+mn-lt"/>
                <a:ea typeface="Times New Roman" panose="02020603050405020304" pitchFamily="18" charset="0"/>
              </a:rPr>
              <a:t> : LANCEMENT DE LA SITUATION</a:t>
            </a:r>
            <a:endParaRPr lang="fr-FR" sz="1200" b="1" u="none"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1</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Découvrir la situation d’écriture</a:t>
            </a:r>
            <a:endParaRPr lang="fr-FR" sz="1200" b="1" i="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ou </a:t>
            </a:r>
            <a:r>
              <a:rPr lang="fr-FR" sz="1200" b="1" dirty="0">
                <a:solidFill>
                  <a:schemeClr val="tx1"/>
                </a:solidFill>
                <a:effectLst/>
                <a:latin typeface="+mn-lt"/>
                <a:ea typeface="Times New Roman" panose="02020603050405020304" pitchFamily="18" charset="0"/>
              </a:rPr>
              <a:t>faire lire</a:t>
            </a:r>
            <a:r>
              <a:rPr lang="fr-FR" sz="1200" dirty="0">
                <a:solidFill>
                  <a:schemeClr val="tx1"/>
                </a:solidFill>
                <a:effectLst/>
                <a:latin typeface="+mn-lt"/>
                <a:ea typeface="Times New Roman" panose="02020603050405020304" pitchFamily="18" charset="0"/>
              </a:rPr>
              <a:t> le texte.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Demander</a:t>
            </a:r>
            <a:r>
              <a:rPr lang="fr-FR" sz="1200" dirty="0">
                <a:solidFill>
                  <a:schemeClr val="tx1"/>
                </a:solidFill>
                <a:effectLst/>
                <a:latin typeface="+mn-lt"/>
                <a:ea typeface="Calibri" panose="020F0502020204030204" pitchFamily="34" charset="0"/>
                <a:cs typeface="Arial" panose="020B0604020202020204" pitchFamily="34" charset="0"/>
              </a:rPr>
              <a:t> : « </a:t>
            </a:r>
            <a:r>
              <a:rPr lang="fr-FR" sz="1200" dirty="0">
                <a:solidFill>
                  <a:schemeClr val="tx1"/>
                </a:solidFill>
                <a:effectLst/>
                <a:latin typeface="+mn-lt"/>
                <a:ea typeface="Calibri" panose="020F0502020204030204" pitchFamily="34" charset="0"/>
              </a:rPr>
              <a:t>Reconnaissez-vous ce type de texte ? Combien y a-t-il de personnages ? Quelles sont les relations entre les personnages ? </a:t>
            </a:r>
            <a:r>
              <a:rPr lang="fr-FR" sz="1200" dirty="0">
                <a:solidFill>
                  <a:schemeClr val="tx1"/>
                </a:solidFill>
                <a:effectLst/>
                <a:latin typeface="+mn-lt"/>
                <a:ea typeface="Calibri" panose="020F050202020403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effectLst/>
                <a:latin typeface="+mn-lt"/>
                <a:ea typeface="Calibri" panose="020F0502020204030204" pitchFamily="34" charset="0"/>
                <a:cs typeface="Arial" panose="020B0604020202020204" pitchFamily="34" charset="0"/>
              </a:rPr>
              <a:t>Réponses attendues </a:t>
            </a:r>
            <a:r>
              <a:rPr lang="fr-FR" sz="1200" dirty="0">
                <a:solidFill>
                  <a:schemeClr val="tx1"/>
                </a:solidFill>
                <a:effectLst/>
                <a:latin typeface="+mn-lt"/>
                <a:ea typeface="Calibri" panose="020F0502020204030204" pitchFamily="34" charset="0"/>
                <a:cs typeface="Arial" panose="020B0604020202020204" pitchFamily="34" charset="0"/>
              </a:rPr>
              <a:t>:</a:t>
            </a:r>
          </a:p>
          <a:p>
            <a:pPr algn="just"/>
            <a:r>
              <a:rPr lang="fr-FR" sz="1200" dirty="0">
                <a:solidFill>
                  <a:schemeClr val="tx1"/>
                </a:solidFill>
                <a:effectLst/>
                <a:latin typeface="+mn-lt"/>
                <a:ea typeface="Times New Roman" panose="02020603050405020304" pitchFamily="18" charset="0"/>
              </a:rPr>
              <a:t>C’est un conte moral. Il y a deux personnages : l’aigle qui méprise le roitelet, le roitelet qui se venge en jouant un tour à l’aigle.</a:t>
            </a:r>
          </a:p>
          <a:p>
            <a:pPr algn="just"/>
            <a:r>
              <a:rPr lang="fr-FR" sz="1200" dirty="0">
                <a:solidFill>
                  <a:schemeClr val="tx1"/>
                </a:solidFill>
                <a:effectLst/>
                <a:latin typeface="+mn-lt"/>
                <a:ea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Demander</a:t>
            </a:r>
            <a:r>
              <a:rPr lang="fr-FR" sz="1200" dirty="0">
                <a:solidFill>
                  <a:schemeClr val="tx1"/>
                </a:solidFill>
                <a:effectLst/>
                <a:latin typeface="+mn-lt"/>
                <a:ea typeface="Calibri" panose="020F0502020204030204" pitchFamily="34" charset="0"/>
                <a:cs typeface="Arial" panose="020B0604020202020204" pitchFamily="34" charset="0"/>
              </a:rPr>
              <a:t> un rappel de texte pour s’assurer de la compréhension globale.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ea typeface="Calibri" panose="020F0502020204030204" pitchFamily="34" charset="0"/>
                <a:cs typeface="Arial" panose="020B0604020202020204" pitchFamily="34" charset="0"/>
              </a:rPr>
              <a:t>Relire</a:t>
            </a:r>
            <a:r>
              <a:rPr lang="fr-FR" sz="1200" dirty="0">
                <a:solidFill>
                  <a:schemeClr val="tx1"/>
                </a:solidFill>
                <a:effectLst/>
                <a:latin typeface="+mn-lt"/>
                <a:ea typeface="Calibri" panose="020F0502020204030204" pitchFamily="34" charset="0"/>
                <a:cs typeface="Arial" panose="020B0604020202020204" pitchFamily="34" charset="0"/>
              </a:rPr>
              <a:t> le texte si nécessaire.</a:t>
            </a:r>
          </a:p>
          <a:p>
            <a:endParaRPr lang="fr-FR" dirty="0"/>
          </a:p>
        </p:txBody>
      </p:sp>
      <p:sp>
        <p:nvSpPr>
          <p:cNvPr id="4" name="Espace réservé du numéro de diapositive 3">
            <a:extLst>
              <a:ext uri="{FF2B5EF4-FFF2-40B4-BE49-F238E27FC236}">
                <a16:creationId xmlns:a16="http://schemas.microsoft.com/office/drawing/2014/main" id="{4B97ECDA-2097-0875-7CFA-63D5E2D103C9}"/>
              </a:ext>
            </a:extLst>
          </p:cNvPr>
          <p:cNvSpPr>
            <a:spLocks noGrp="1"/>
          </p:cNvSpPr>
          <p:nvPr>
            <p:ph type="sldNum" sz="quarter" idx="5"/>
          </p:nvPr>
        </p:nvSpPr>
        <p:spPr/>
        <p:txBody>
          <a:bodyPr/>
          <a:lstStyle/>
          <a:p>
            <a:fld id="{CCCA88E0-613B-8D4C-B0F0-6319101FEB23}" type="slidenum">
              <a:rPr lang="fr-FR" smtClean="0"/>
              <a:t>2</a:t>
            </a:fld>
            <a:endParaRPr lang="fr-FR"/>
          </a:p>
        </p:txBody>
      </p:sp>
    </p:spTree>
    <p:extLst>
      <p:ext uri="{BB962C8B-B14F-4D97-AF65-F5344CB8AC3E}">
        <p14:creationId xmlns:p14="http://schemas.microsoft.com/office/powerpoint/2010/main" val="2703637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E7E82-03B6-F388-E1D1-B29EB49A112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6F8C9ED-C424-A815-FFEF-00EDD057568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A718E39-855E-5092-78A6-7B1C573BEC5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ea typeface="Times New Roman" panose="02020603050405020304" pitchFamily="18" charset="0"/>
              </a:rPr>
              <a:t>Mieux comprendre le texte</a:t>
            </a:r>
            <a:endParaRPr lang="fr-FR" sz="1200" dirty="0">
              <a:solidFill>
                <a:schemeClr val="tx1"/>
              </a:solidFill>
              <a:effectLst/>
              <a:latin typeface="+mn-lt"/>
              <a:ea typeface="Calibri" panose="020F0502020204030204" pitchFamily="34" charset="0"/>
              <a:cs typeface="Arial" panose="020B0604020202020204" pitchFamily="34" charset="0"/>
            </a:endParaRPr>
          </a:p>
          <a:p>
            <a:endParaRPr lang="fr-FR" dirty="0">
              <a:solidFill>
                <a:schemeClr val="tx1"/>
              </a:solidFill>
            </a:endParaRPr>
          </a:p>
          <a:p>
            <a:r>
              <a:rPr lang="fr-FR" b="1" dirty="0">
                <a:solidFill>
                  <a:schemeClr val="tx1"/>
                </a:solidFill>
              </a:rPr>
              <a:t>Demander</a:t>
            </a:r>
            <a:r>
              <a:rPr lang="fr-FR" dirty="0">
                <a:solidFill>
                  <a:schemeClr val="tx1"/>
                </a:solidFill>
              </a:rPr>
              <a:t> : « Comment le roitelet appelle-t-il l’aigle ? »</a:t>
            </a:r>
          </a:p>
          <a:p>
            <a:r>
              <a:rPr lang="fr-FR" u="sng" dirty="0">
                <a:solidFill>
                  <a:schemeClr val="tx1"/>
                </a:solidFill>
              </a:rPr>
              <a:t>Réponse attendue </a:t>
            </a:r>
            <a:r>
              <a:rPr lang="fr-FR" dirty="0">
                <a:solidFill>
                  <a:schemeClr val="tx1"/>
                </a:solidFill>
              </a:rPr>
              <a:t>:</a:t>
            </a:r>
          </a:p>
          <a:p>
            <a:r>
              <a:rPr lang="fr-FR" dirty="0">
                <a:solidFill>
                  <a:schemeClr val="tx1"/>
                </a:solidFill>
              </a:rPr>
              <a:t>Il l’appelle toujours « Aigle », comme si c’était un nom propre.</a:t>
            </a:r>
          </a:p>
        </p:txBody>
      </p:sp>
      <p:sp>
        <p:nvSpPr>
          <p:cNvPr id="4" name="Espace réservé du numéro de diapositive 3">
            <a:extLst>
              <a:ext uri="{FF2B5EF4-FFF2-40B4-BE49-F238E27FC236}">
                <a16:creationId xmlns:a16="http://schemas.microsoft.com/office/drawing/2014/main" id="{BD1FBAAD-8EF9-E1DA-118C-E033A3D0B977}"/>
              </a:ext>
            </a:extLst>
          </p:cNvPr>
          <p:cNvSpPr>
            <a:spLocks noGrp="1"/>
          </p:cNvSpPr>
          <p:nvPr>
            <p:ph type="sldNum" sz="quarter" idx="5"/>
          </p:nvPr>
        </p:nvSpPr>
        <p:spPr/>
        <p:txBody>
          <a:bodyPr/>
          <a:lstStyle/>
          <a:p>
            <a:fld id="{CCCA88E0-613B-8D4C-B0F0-6319101FEB23}" type="slidenum">
              <a:rPr lang="fr-FR" smtClean="0"/>
              <a:t>3</a:t>
            </a:fld>
            <a:endParaRPr lang="fr-FR"/>
          </a:p>
        </p:txBody>
      </p:sp>
    </p:spTree>
    <p:extLst>
      <p:ext uri="{BB962C8B-B14F-4D97-AF65-F5344CB8AC3E}">
        <p14:creationId xmlns:p14="http://schemas.microsoft.com/office/powerpoint/2010/main" val="1604753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4E40D-AD4C-85C7-7C9E-E2B41893B2F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8F90DDC-108B-80D9-0F4B-09B7E4AB56D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737FE76-DC5A-D541-B47B-3109C657F56A}"/>
              </a:ext>
            </a:extLst>
          </p:cNvPr>
          <p:cNvSpPr>
            <a:spLocks noGrp="1"/>
          </p:cNvSpPr>
          <p:nvPr>
            <p:ph type="body" idx="1"/>
          </p:nvPr>
        </p:nvSpPr>
        <p:spPr/>
        <p:txBody>
          <a:bodyPr/>
          <a:lstStyle/>
          <a:p>
            <a:r>
              <a:rPr lang="fr-FR" b="1" dirty="0">
                <a:solidFill>
                  <a:schemeClr val="tx1"/>
                </a:solidFill>
              </a:rPr>
              <a:t>Demander</a:t>
            </a:r>
            <a:r>
              <a:rPr lang="fr-FR" dirty="0">
                <a:solidFill>
                  <a:schemeClr val="tx1"/>
                </a:solidFill>
              </a:rPr>
              <a:t> : « Comment l’aigle appelle-t-il le roitelet ? »</a:t>
            </a:r>
          </a:p>
          <a:p>
            <a:r>
              <a:rPr lang="fr-FR" u="sng" dirty="0">
                <a:solidFill>
                  <a:schemeClr val="tx1"/>
                </a:solidFill>
              </a:rPr>
              <a:t>Réponse attendue </a:t>
            </a:r>
            <a:r>
              <a:rPr lang="fr-FR" dirty="0">
                <a:solidFill>
                  <a:schemeClr val="tx1"/>
                </a:solidFill>
              </a:rPr>
              <a:t>:</a:t>
            </a:r>
          </a:p>
          <a:p>
            <a:r>
              <a:rPr lang="fr-FR" dirty="0">
                <a:solidFill>
                  <a:schemeClr val="tx1"/>
                </a:solidFill>
              </a:rPr>
              <a:t>Il y a plein de désignations différentes [Voir diapositive suivante]</a:t>
            </a:r>
          </a:p>
        </p:txBody>
      </p:sp>
      <p:sp>
        <p:nvSpPr>
          <p:cNvPr id="4" name="Espace réservé du numéro de diapositive 3">
            <a:extLst>
              <a:ext uri="{FF2B5EF4-FFF2-40B4-BE49-F238E27FC236}">
                <a16:creationId xmlns:a16="http://schemas.microsoft.com/office/drawing/2014/main" id="{D1CC9DA2-12AA-83DC-E8A5-107B7BCF8135}"/>
              </a:ext>
            </a:extLst>
          </p:cNvPr>
          <p:cNvSpPr>
            <a:spLocks noGrp="1"/>
          </p:cNvSpPr>
          <p:nvPr>
            <p:ph type="sldNum" sz="quarter" idx="5"/>
          </p:nvPr>
        </p:nvSpPr>
        <p:spPr/>
        <p:txBody>
          <a:bodyPr/>
          <a:lstStyle/>
          <a:p>
            <a:fld id="{CCCA88E0-613B-8D4C-B0F0-6319101FEB23}" type="slidenum">
              <a:rPr lang="fr-FR" smtClean="0"/>
              <a:t>4</a:t>
            </a:fld>
            <a:endParaRPr lang="fr-FR"/>
          </a:p>
        </p:txBody>
      </p:sp>
    </p:spTree>
    <p:extLst>
      <p:ext uri="{BB962C8B-B14F-4D97-AF65-F5344CB8AC3E}">
        <p14:creationId xmlns:p14="http://schemas.microsoft.com/office/powerpoint/2010/main" val="1444511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A8B0A-1268-809F-8F36-C524F63789A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4E89AF3-1458-C4FA-ACC1-06C27DABABE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5A2A017-EF25-E2CD-3815-B9A235411A25}"/>
              </a:ext>
            </a:extLst>
          </p:cNvPr>
          <p:cNvSpPr>
            <a:spLocks noGrp="1"/>
          </p:cNvSpPr>
          <p:nvPr>
            <p:ph type="body" idx="1"/>
          </p:nvPr>
        </p:nvSpPr>
        <p:spPr/>
        <p:txBody>
          <a:bodyPr/>
          <a:lstStyle/>
          <a:p>
            <a:r>
              <a:rPr lang="fr-FR" b="1" dirty="0">
                <a:solidFill>
                  <a:schemeClr val="tx1"/>
                </a:solidFill>
              </a:rPr>
              <a:t>Commenter</a:t>
            </a:r>
            <a:r>
              <a:rPr lang="fr-FR" dirty="0">
                <a:solidFill>
                  <a:schemeClr val="tx1"/>
                </a:solidFill>
              </a:rPr>
              <a:t> : « J’ai mis en violet la désignation que l’aigle utilise pour parler de lui-même.</a:t>
            </a:r>
          </a:p>
          <a:p>
            <a:endParaRPr lang="fr-FR" dirty="0">
              <a:solidFill>
                <a:schemeClr val="tx1"/>
              </a:solidFill>
            </a:endParaRPr>
          </a:p>
          <a:p>
            <a:r>
              <a:rPr lang="fr-FR" b="1" dirty="0">
                <a:solidFill>
                  <a:schemeClr val="tx1"/>
                </a:solidFill>
              </a:rPr>
              <a:t>Demander</a:t>
            </a:r>
            <a:r>
              <a:rPr lang="fr-FR" dirty="0">
                <a:solidFill>
                  <a:schemeClr val="tx1"/>
                </a:solidFill>
              </a:rPr>
              <a:t> : « Comment celui qui raconte appelle-t-il ses deux personnages ? »</a:t>
            </a:r>
          </a:p>
          <a:p>
            <a:r>
              <a:rPr lang="fr-FR" u="sng" dirty="0">
                <a:solidFill>
                  <a:schemeClr val="tx1"/>
                </a:solidFill>
              </a:rPr>
              <a:t>Réponse attendue </a:t>
            </a:r>
            <a:r>
              <a:rPr lang="fr-FR" dirty="0">
                <a:solidFill>
                  <a:schemeClr val="tx1"/>
                </a:solidFill>
              </a:rPr>
              <a:t>:</a:t>
            </a:r>
          </a:p>
          <a:p>
            <a:r>
              <a:rPr lang="fr-FR" dirty="0">
                <a:solidFill>
                  <a:schemeClr val="tx1"/>
                </a:solidFill>
              </a:rPr>
              <a:t>Il y a plein de désignations différentes [Voir diapositive suivante]</a:t>
            </a:r>
          </a:p>
        </p:txBody>
      </p:sp>
      <p:sp>
        <p:nvSpPr>
          <p:cNvPr id="4" name="Espace réservé du numéro de diapositive 3">
            <a:extLst>
              <a:ext uri="{FF2B5EF4-FFF2-40B4-BE49-F238E27FC236}">
                <a16:creationId xmlns:a16="http://schemas.microsoft.com/office/drawing/2014/main" id="{7DBC5A38-2EDA-9F62-5D09-3A327F584B49}"/>
              </a:ext>
            </a:extLst>
          </p:cNvPr>
          <p:cNvSpPr>
            <a:spLocks noGrp="1"/>
          </p:cNvSpPr>
          <p:nvPr>
            <p:ph type="sldNum" sz="quarter" idx="5"/>
          </p:nvPr>
        </p:nvSpPr>
        <p:spPr/>
        <p:txBody>
          <a:bodyPr/>
          <a:lstStyle/>
          <a:p>
            <a:fld id="{CCCA88E0-613B-8D4C-B0F0-6319101FEB23}" type="slidenum">
              <a:rPr lang="fr-FR" smtClean="0"/>
              <a:t>5</a:t>
            </a:fld>
            <a:endParaRPr lang="fr-FR"/>
          </a:p>
        </p:txBody>
      </p:sp>
    </p:spTree>
    <p:extLst>
      <p:ext uri="{BB962C8B-B14F-4D97-AF65-F5344CB8AC3E}">
        <p14:creationId xmlns:p14="http://schemas.microsoft.com/office/powerpoint/2010/main" val="1974299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31F25-3FEE-187E-372A-AF61283D31D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B2347B4-09AC-DB99-8BFB-2F2276D71B6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7C3916E-9B83-B4AE-181E-0C70FA53D38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Annoncer</a:t>
            </a:r>
            <a:r>
              <a:rPr lang="fr-FR" sz="1200" dirty="0">
                <a:solidFill>
                  <a:schemeClr val="tx1"/>
                </a:solidFill>
                <a:effectLst/>
                <a:latin typeface="+mn-lt"/>
                <a:ea typeface="Times New Roman" panose="02020603050405020304" pitchFamily="18" charset="0"/>
              </a:rPr>
              <a:t> : « On va regarder comment sont faites ces façons de désigner un personnage ou l’autre.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7D1F08DE-2D5A-EE15-C971-7F4E2EE13A79}"/>
              </a:ext>
            </a:extLst>
          </p:cNvPr>
          <p:cNvSpPr>
            <a:spLocks noGrp="1"/>
          </p:cNvSpPr>
          <p:nvPr>
            <p:ph type="sldNum" sz="quarter" idx="5"/>
          </p:nvPr>
        </p:nvSpPr>
        <p:spPr/>
        <p:txBody>
          <a:bodyPr/>
          <a:lstStyle/>
          <a:p>
            <a:fld id="{CCCA88E0-613B-8D4C-B0F0-6319101FEB23}" type="slidenum">
              <a:rPr lang="fr-FR" smtClean="0"/>
              <a:t>6</a:t>
            </a:fld>
            <a:endParaRPr lang="fr-FR"/>
          </a:p>
        </p:txBody>
      </p:sp>
    </p:spTree>
    <p:extLst>
      <p:ext uri="{BB962C8B-B14F-4D97-AF65-F5344CB8AC3E}">
        <p14:creationId xmlns:p14="http://schemas.microsoft.com/office/powerpoint/2010/main" val="35669708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Comment les désignations sont-elles rangées dans la tableau ? Quels titres peut-on donner aux colonnes ? »</a:t>
            </a:r>
            <a:r>
              <a:rPr lang="fr-FR" sz="1200" dirty="0">
                <a:solidFill>
                  <a:schemeClr val="tx1"/>
                </a:solidFill>
                <a:effectLst/>
                <a:latin typeface="+mn-lt"/>
              </a:rPr>
              <a:t> </a:t>
            </a:r>
          </a:p>
          <a:p>
            <a:r>
              <a:rPr lang="fr-FR" sz="1200" u="sng" dirty="0">
                <a:solidFill>
                  <a:schemeClr val="tx1"/>
                </a:solidFill>
                <a:effectLst/>
                <a:latin typeface="+mn-lt"/>
              </a:rPr>
              <a:t>Réponse attendue </a:t>
            </a:r>
            <a:r>
              <a:rPr lang="fr-FR" sz="1200" dirty="0">
                <a:solidFill>
                  <a:schemeClr val="tx1"/>
                </a:solidFill>
                <a:effectLst/>
                <a:latin typeface="+mn-lt"/>
              </a:rPr>
              <a:t>:</a:t>
            </a:r>
          </a:p>
          <a:p>
            <a:r>
              <a:rPr lang="fr-FR" sz="1200" dirty="0">
                <a:solidFill>
                  <a:schemeClr val="tx1"/>
                </a:solidFill>
                <a:effectLst/>
                <a:latin typeface="+mn-lt"/>
              </a:rPr>
              <a:t>[Voir diapositive suivante]</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7</a:t>
            </a:fld>
            <a:endParaRPr lang="fr-FR"/>
          </a:p>
        </p:txBody>
      </p:sp>
    </p:spTree>
    <p:extLst>
      <p:ext uri="{BB962C8B-B14F-4D97-AF65-F5344CB8AC3E}">
        <p14:creationId xmlns:p14="http://schemas.microsoft.com/office/powerpoint/2010/main" val="1340710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FBF6F-6658-38E1-3DC7-01B9955FBFF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E217336-34E3-B0CC-43A6-5DDA79F7990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D06849F-C550-EB3C-B3D3-659B2E5948D7}"/>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2FA68149-F413-1C97-C585-FB85E51D5E7A}"/>
              </a:ext>
            </a:extLst>
          </p:cNvPr>
          <p:cNvSpPr>
            <a:spLocks noGrp="1"/>
          </p:cNvSpPr>
          <p:nvPr>
            <p:ph type="sldNum" sz="quarter" idx="5"/>
          </p:nvPr>
        </p:nvSpPr>
        <p:spPr/>
        <p:txBody>
          <a:bodyPr/>
          <a:lstStyle/>
          <a:p>
            <a:fld id="{CCCA88E0-613B-8D4C-B0F0-6319101FEB23}" type="slidenum">
              <a:rPr lang="fr-FR" smtClean="0"/>
              <a:t>8</a:t>
            </a:fld>
            <a:endParaRPr lang="fr-FR"/>
          </a:p>
        </p:txBody>
      </p:sp>
    </p:spTree>
    <p:extLst>
      <p:ext uri="{BB962C8B-B14F-4D97-AF65-F5344CB8AC3E}">
        <p14:creationId xmlns:p14="http://schemas.microsoft.com/office/powerpoint/2010/main" val="86126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Pourquoi, à ce moment-là, le narrateur désigne-il ainsi les deux personnages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i="1" dirty="0">
                <a:solidFill>
                  <a:schemeClr val="tx1"/>
                </a:solidFill>
                <a:effectLst/>
                <a:latin typeface="+mn-lt"/>
                <a:ea typeface="Times New Roman" panose="02020603050405020304" pitchFamily="18" charset="0"/>
              </a:rPr>
              <a:t>l’orgueilleux volatile </a:t>
            </a:r>
            <a:r>
              <a:rPr lang="fr-FR" sz="1200" dirty="0">
                <a:solidFill>
                  <a:schemeClr val="tx1"/>
                </a:solidFill>
                <a:effectLst/>
                <a:latin typeface="+mn-lt"/>
                <a:ea typeface="Times New Roman" panose="02020603050405020304" pitchFamily="18" charset="0"/>
              </a:rPr>
              <a:t>: l’aigle vient de reconnaitre sa défaite devant plus petit que soi, son orgueil vient d’en prendre un coup. Le narrateur se sert de ce qui se passe pour choisir sa façon d’appeler son personnage.</a:t>
            </a:r>
          </a:p>
          <a:p>
            <a:r>
              <a:rPr lang="fr-FR" sz="1200" i="1" dirty="0">
                <a:solidFill>
                  <a:schemeClr val="tx1"/>
                </a:solidFill>
                <a:effectLst/>
                <a:latin typeface="+mn-lt"/>
                <a:ea typeface="Times New Roman" panose="02020603050405020304" pitchFamily="18" charset="0"/>
              </a:rPr>
              <a:t>l’oiseau qui se retenait de rire </a:t>
            </a:r>
            <a:r>
              <a:rPr lang="fr-FR" sz="1200" dirty="0">
                <a:solidFill>
                  <a:schemeClr val="tx1"/>
                </a:solidFill>
                <a:effectLst/>
                <a:latin typeface="+mn-lt"/>
                <a:ea typeface="Times New Roman" panose="02020603050405020304" pitchFamily="18" charset="0"/>
              </a:rPr>
              <a:t>: le roitelet vient de jouer un tour à l’aigle et il a franchement envie d’en rire. Le narrateur s’en sert.</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Expliquer</a:t>
            </a:r>
            <a:r>
              <a:rPr lang="fr-FR" sz="1200" dirty="0">
                <a:solidFill>
                  <a:schemeClr val="tx1"/>
                </a:solidFill>
                <a:effectLst/>
                <a:latin typeface="+mn-lt"/>
                <a:ea typeface="Times New Roman" panose="02020603050405020304" pitchFamily="18" charset="0"/>
              </a:rPr>
              <a:t> : « Pour désigner un personnage, on peut s’appuyer sur ce qui vient de se passer, sur ce que le personnage vient de vivre ou est en train de vivre. »</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9</a:t>
            </a:fld>
            <a:endParaRPr lang="fr-FR"/>
          </a:p>
        </p:txBody>
      </p:sp>
    </p:spTree>
    <p:extLst>
      <p:ext uri="{BB962C8B-B14F-4D97-AF65-F5344CB8AC3E}">
        <p14:creationId xmlns:p14="http://schemas.microsoft.com/office/powerpoint/2010/main" val="2378069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Lire</a:t>
            </a:r>
            <a:r>
              <a:rPr lang="fr-FR" dirty="0">
                <a:solidFill>
                  <a:schemeClr val="tx1"/>
                </a:solidFill>
              </a:rPr>
              <a:t> le texte et la consigne d’écriture.</a:t>
            </a: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10</a:t>
            </a:fld>
            <a:endParaRPr lang="fr-FR"/>
          </a:p>
        </p:txBody>
      </p:sp>
    </p:spTree>
    <p:extLst>
      <p:ext uri="{BB962C8B-B14F-4D97-AF65-F5344CB8AC3E}">
        <p14:creationId xmlns:p14="http://schemas.microsoft.com/office/powerpoint/2010/main" val="17608763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4366A-303D-CD3B-F3E6-9EDD8536725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4839C8A-663D-659F-9CB3-8DEB835DB9D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66198F3-FB11-2DB5-CBA6-23FCC53D4477}"/>
              </a:ext>
            </a:extLst>
          </p:cNvPr>
          <p:cNvSpPr>
            <a:spLocks noGrp="1"/>
          </p:cNvSpPr>
          <p:nvPr>
            <p:ph type="body" idx="1"/>
          </p:nvPr>
        </p:nvSpPr>
        <p:spPr/>
        <p:txBody>
          <a:bodyPr/>
          <a:lstStyle/>
          <a:p>
            <a:r>
              <a:rPr lang="fr-FR" sz="1200" b="1" dirty="0">
                <a:solidFill>
                  <a:schemeClr val="tx1"/>
                </a:solidFill>
                <a:latin typeface="+mn-lt"/>
              </a:rPr>
              <a:t>PHASE 2 : </a:t>
            </a:r>
            <a:r>
              <a:rPr lang="fr-FR" sz="1200" b="1" i="1" dirty="0">
                <a:solidFill>
                  <a:schemeClr val="tx1"/>
                </a:solidFill>
                <a:latin typeface="+mn-lt"/>
              </a:rPr>
              <a:t>Préparation de l’écriture</a:t>
            </a:r>
            <a:endParaRPr lang="fr-FR" sz="1200" i="1" dirty="0">
              <a:solidFill>
                <a:schemeClr val="tx1"/>
              </a:solidFill>
              <a:latin typeface="+mn-lt"/>
            </a:endParaRPr>
          </a:p>
          <a:p>
            <a:endParaRPr lang="fr-FR" sz="1200" dirty="0">
              <a:solidFill>
                <a:schemeClr val="tx1"/>
              </a:solidFill>
              <a:latin typeface="+mn-lt"/>
            </a:endParaRPr>
          </a:p>
          <a:p>
            <a:r>
              <a:rPr lang="fr-FR" sz="1200" b="1" dirty="0">
                <a:solidFill>
                  <a:schemeClr val="tx1"/>
                </a:solidFill>
                <a:latin typeface="+mn-lt"/>
              </a:rPr>
              <a:t>Demander</a:t>
            </a:r>
            <a:r>
              <a:rPr lang="fr-FR" sz="1200" dirty="0">
                <a:solidFill>
                  <a:schemeClr val="tx1"/>
                </a:solidFill>
                <a:latin typeface="+mn-lt"/>
              </a:rPr>
              <a:t> : </a:t>
            </a:r>
            <a:r>
              <a:rPr lang="fr-FR" sz="1200" dirty="0">
                <a:solidFill>
                  <a:schemeClr val="tx1"/>
                </a:solidFill>
                <a:effectLst/>
                <a:latin typeface="+mn-lt"/>
                <a:ea typeface="Times New Roman" panose="02020603050405020304" pitchFamily="18" charset="0"/>
              </a:rPr>
              <a:t>« À quoi va-t-il falloir faire attention pour bien écrire un texte qu’avec des infinitifs ? Qu’est-ce qu’on peut mettre ? »</a:t>
            </a:r>
          </a:p>
          <a:p>
            <a:r>
              <a:rPr lang="fr-FR" sz="1200" u="sng" dirty="0">
                <a:solidFill>
                  <a:schemeClr val="tx1"/>
                </a:solidFill>
                <a:effectLst/>
                <a:latin typeface="+mn-lt"/>
              </a:rPr>
              <a:t>Réponse attendue </a:t>
            </a:r>
            <a:r>
              <a:rPr lang="fr-FR" sz="1200" dirty="0">
                <a:solidFill>
                  <a:schemeClr val="tx1"/>
                </a:solidFill>
                <a:effectLst/>
                <a:latin typeface="+mn-lt"/>
              </a:rPr>
              <a:t>:</a:t>
            </a:r>
          </a:p>
          <a:p>
            <a:r>
              <a:rPr lang="fr-FR" sz="1200" dirty="0">
                <a:solidFill>
                  <a:schemeClr val="tx1"/>
                </a:solidFill>
                <a:effectLst/>
                <a:latin typeface="+mn-lt"/>
                <a:ea typeface="Times New Roman" panose="02020603050405020304" pitchFamily="18" charset="0"/>
              </a:rPr>
              <a:t>- Utiliser des adjectifs, des compléments du nom ou des propositions relatives.</a:t>
            </a:r>
          </a:p>
          <a:p>
            <a:r>
              <a:rPr lang="fr-FR" sz="1200" dirty="0">
                <a:solidFill>
                  <a:schemeClr val="tx1"/>
                </a:solidFill>
                <a:effectLst/>
                <a:latin typeface="+mn-lt"/>
                <a:ea typeface="Times New Roman" panose="02020603050405020304" pitchFamily="18" charset="0"/>
              </a:rPr>
              <a:t>- Mettre des expansions du groupe du nom pour bien distinguer les deux personnages et qui aillent bien pour chacun des personnages.</a:t>
            </a:r>
          </a:p>
          <a:p>
            <a:r>
              <a:rPr lang="fr-FR" sz="1200" dirty="0">
                <a:solidFill>
                  <a:schemeClr val="tx1"/>
                </a:solidFill>
                <a:effectLst/>
                <a:latin typeface="+mn-lt"/>
                <a:ea typeface="Times New Roman" panose="02020603050405020304" pitchFamily="18" charset="0"/>
              </a:rPr>
              <a:t>- S’appuyer sur ce qui vient de se passer, sur ce que le personnage vient de vivre ou est en train de vivre pour le désigner.</a:t>
            </a:r>
          </a:p>
          <a:p>
            <a:endParaRPr lang="fr-FR" dirty="0"/>
          </a:p>
        </p:txBody>
      </p:sp>
      <p:sp>
        <p:nvSpPr>
          <p:cNvPr id="4" name="Espace réservé du numéro de diapositive 3">
            <a:extLst>
              <a:ext uri="{FF2B5EF4-FFF2-40B4-BE49-F238E27FC236}">
                <a16:creationId xmlns:a16="http://schemas.microsoft.com/office/drawing/2014/main" id="{8AFD3C4D-BB4C-769A-2210-C10A874D46FC}"/>
              </a:ext>
            </a:extLst>
          </p:cNvPr>
          <p:cNvSpPr>
            <a:spLocks noGrp="1"/>
          </p:cNvSpPr>
          <p:nvPr>
            <p:ph type="sldNum" sz="quarter" idx="5"/>
          </p:nvPr>
        </p:nvSpPr>
        <p:spPr/>
        <p:txBody>
          <a:bodyPr/>
          <a:lstStyle/>
          <a:p>
            <a:fld id="{CCCA88E0-613B-8D4C-B0F0-6319101FEB23}" type="slidenum">
              <a:rPr lang="fr-FR" smtClean="0"/>
              <a:t>11</a:t>
            </a:fld>
            <a:endParaRPr lang="fr-FR"/>
          </a:p>
        </p:txBody>
      </p:sp>
    </p:spTree>
    <p:extLst>
      <p:ext uri="{BB962C8B-B14F-4D97-AF65-F5344CB8AC3E}">
        <p14:creationId xmlns:p14="http://schemas.microsoft.com/office/powerpoint/2010/main" val="3735953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D0D95-2BF7-416C-5FB6-519DE57CBC4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DFBC90F-3D45-DCFE-7DCF-F23163EB6E7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3F2CF17-E5EC-DBA3-861C-37AC82135600}"/>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Chercher avec les élèves </a:t>
            </a:r>
            <a:r>
              <a:rPr lang="fr-FR" sz="1200" dirty="0">
                <a:solidFill>
                  <a:schemeClr val="tx1"/>
                </a:solidFill>
                <a:effectLst/>
                <a:latin typeface="+mn-lt"/>
                <a:ea typeface="Times New Roman" panose="02020603050405020304" pitchFamily="18" charset="0"/>
              </a:rPr>
              <a:t>des idées et du lexique à utiliser (Qu’est-ce qui caractérise Sophie ? Qu’est-ce qui caractérise Zoé ?).</a:t>
            </a:r>
          </a:p>
          <a:p>
            <a:pPr>
              <a:spcAft>
                <a:spcPts val="8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Et écrire au tableau</a:t>
            </a:r>
            <a:r>
              <a:rPr lang="fr-FR" sz="1200" b="1" dirty="0">
                <a:solidFill>
                  <a:schemeClr val="tx1"/>
                </a:solidFill>
                <a:effectLst/>
                <a:latin typeface="+mn-lt"/>
                <a:ea typeface="Times New Roman" panose="02020603050405020304" pitchFamily="18" charset="0"/>
                <a:cs typeface="Times New Roman" panose="02020603050405020304" pitchFamily="18" charset="0"/>
              </a:rPr>
              <a:t> </a:t>
            </a:r>
            <a:r>
              <a:rPr lang="fr-FR" sz="1200" dirty="0">
                <a:solidFill>
                  <a:schemeClr val="tx1"/>
                </a:solidFill>
                <a:effectLst/>
                <a:latin typeface="+mn-lt"/>
                <a:ea typeface="Times New Roman" panose="02020603050405020304" pitchFamily="18" charset="0"/>
                <a:cs typeface="Times New Roman" panose="02020603050405020304" pitchFamily="18" charset="0"/>
              </a:rPr>
              <a:t>les propositions qui peuvent être utiles aux élèves.</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marL="285750" indent="-285750">
              <a:buFontTx/>
              <a:buChar char="-"/>
            </a:pPr>
            <a:endParaRPr lang="fr-FR" sz="1800" dirty="0">
              <a:effectLst/>
              <a:latin typeface="Times New Roman" panose="02020603050405020304" pitchFamily="18" charset="0"/>
              <a:ea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88B9FAEB-851A-C1C0-D311-1ED2D58C477F}"/>
              </a:ext>
            </a:extLst>
          </p:cNvPr>
          <p:cNvSpPr>
            <a:spLocks noGrp="1"/>
          </p:cNvSpPr>
          <p:nvPr>
            <p:ph type="sldNum" sz="quarter" idx="5"/>
          </p:nvPr>
        </p:nvSpPr>
        <p:spPr/>
        <p:txBody>
          <a:bodyPr/>
          <a:lstStyle/>
          <a:p>
            <a:fld id="{CCCA88E0-613B-8D4C-B0F0-6319101FEB23}" type="slidenum">
              <a:rPr lang="fr-FR" smtClean="0"/>
              <a:t>12</a:t>
            </a:fld>
            <a:endParaRPr lang="fr-FR"/>
          </a:p>
        </p:txBody>
      </p:sp>
    </p:spTree>
    <p:extLst>
      <p:ext uri="{BB962C8B-B14F-4D97-AF65-F5344CB8AC3E}">
        <p14:creationId xmlns:p14="http://schemas.microsoft.com/office/powerpoint/2010/main" val="34671192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3 :</a:t>
            </a:r>
            <a:r>
              <a:rPr lang="fr-FR" sz="1200" b="1" dirty="0">
                <a:solidFill>
                  <a:schemeClr val="tx1"/>
                </a:solidFill>
                <a:effectLst/>
                <a:latin typeface="+mn-lt"/>
                <a:ea typeface="Times New Roman" panose="02020603050405020304" pitchFamily="18" charset="0"/>
              </a:rPr>
              <a:t> </a:t>
            </a:r>
            <a:r>
              <a:rPr lang="fr-FR" sz="1200" b="1" i="1" dirty="0">
                <a:solidFill>
                  <a:schemeClr val="tx1"/>
                </a:solidFill>
                <a:effectLst/>
                <a:latin typeface="+mn-lt"/>
                <a:ea typeface="Times New Roman" panose="02020603050405020304" pitchFamily="18" charset="0"/>
              </a:rPr>
              <a:t>Écrire le texte</a:t>
            </a:r>
          </a:p>
          <a:p>
            <a:endParaRPr lang="fr-FR" dirty="0">
              <a:solidFill>
                <a:schemeClr val="tx1"/>
              </a:solidFill>
              <a:latin typeface="+mn-lt"/>
            </a:endParaRPr>
          </a:p>
          <a:p>
            <a:pPr marL="0" lvl="0" indent="0">
              <a:lnSpc>
                <a:spcPct val="107000"/>
              </a:lnSpc>
              <a:spcAft>
                <a:spcPts val="800"/>
              </a:spcAft>
              <a:buClr>
                <a:srgbClr val="2EAC68"/>
              </a:buClr>
              <a:buFont typeface="Wingdings 3" panose="05040102010807070707" pitchFamily="18" charset="2"/>
              <a:buNone/>
            </a:pPr>
            <a:r>
              <a:rPr lang="fr-FR" sz="1200" i="1" dirty="0">
                <a:solidFill>
                  <a:schemeClr val="tx1"/>
                </a:solidFill>
                <a:effectLst/>
                <a:latin typeface="+mn-lt"/>
                <a:ea typeface="Calibri" panose="020F0502020204030204" pitchFamily="34" charset="0"/>
                <a:cs typeface="Arial" panose="020B0604020202020204" pitchFamily="34" charset="0"/>
              </a:rPr>
              <a:t>Les élèves peuvent soit dicter leur texte à l’adulte, soit l’écrire seul, soit par deux.</a:t>
            </a:r>
          </a:p>
          <a:p>
            <a:pPr marL="0" lvl="0" indent="0">
              <a:lnSpc>
                <a:spcPct val="107000"/>
              </a:lnSpc>
              <a:spcAft>
                <a:spcPts val="800"/>
              </a:spcAft>
              <a:buClr>
                <a:srgbClr val="2EAC68"/>
              </a:buClr>
              <a:buFont typeface="Wingdings 3" panose="05040102010807070707" pitchFamily="18" charset="2"/>
              <a:buNone/>
            </a:pPr>
            <a:endParaRPr lang="fr-FR" sz="1200" i="1"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
                <a:srgbClr val="2EAC68"/>
              </a:buClr>
              <a:buSzTx/>
              <a:buFont typeface="Wingdings 3" panose="05040102010807070707" pitchFamily="18" charset="2"/>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À la fin de cette 1</a:t>
            </a:r>
            <a:r>
              <a:rPr lang="fr-FR" sz="1200" b="1" baseline="30000" dirty="0">
                <a:solidFill>
                  <a:schemeClr val="tx1"/>
                </a:solidFill>
                <a:effectLst/>
                <a:latin typeface="+mn-lt"/>
                <a:ea typeface="Calibri" panose="020F0502020204030204" pitchFamily="34" charset="0"/>
                <a:cs typeface="Arial" panose="020B0604020202020204" pitchFamily="34" charset="0"/>
              </a:rPr>
              <a:t>re</a:t>
            </a:r>
            <a:r>
              <a:rPr lang="fr-FR" sz="1200" b="1" dirty="0">
                <a:solidFill>
                  <a:schemeClr val="tx1"/>
                </a:solidFill>
                <a:effectLst/>
                <a:latin typeface="+mn-lt"/>
                <a:ea typeface="Calibri" panose="020F0502020204030204" pitchFamily="34" charset="0"/>
                <a:cs typeface="Arial" panose="020B0604020202020204" pitchFamily="34" charset="0"/>
              </a:rPr>
              <a:t> séance, </a:t>
            </a:r>
            <a:r>
              <a:rPr lang="fr-FR" sz="1200" b="0" dirty="0">
                <a:solidFill>
                  <a:schemeClr val="tx1"/>
                </a:solidFill>
                <a:effectLst/>
                <a:latin typeface="+mn-lt"/>
                <a:ea typeface="Calibri" panose="020F0502020204030204" pitchFamily="34" charset="0"/>
                <a:cs typeface="Arial" panose="020B0604020202020204" pitchFamily="34" charset="0"/>
              </a:rPr>
              <a:t>ramasser les </a:t>
            </a:r>
            <a:r>
              <a:rPr lang="fr-FR" sz="1200" dirty="0">
                <a:solidFill>
                  <a:schemeClr val="tx1"/>
                </a:solidFill>
                <a:effectLst/>
                <a:latin typeface="+mn-lt"/>
                <a:ea typeface="Calibri" panose="020F0502020204030204" pitchFamily="34" charset="0"/>
                <a:cs typeface="Arial" panose="020B0604020202020204" pitchFamily="34" charset="0"/>
              </a:rPr>
              <a:t>livrets pour prendre connaissance des compétences et des maladresses. Entourer les mots qui présentent des erreurs correspondant à l’objectif, corriger les autres.</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13</a:t>
            </a:fld>
            <a:endParaRPr lang="fr-FR"/>
          </a:p>
        </p:txBody>
      </p:sp>
    </p:spTree>
    <p:extLst>
      <p:ext uri="{BB962C8B-B14F-4D97-AF65-F5344CB8AC3E}">
        <p14:creationId xmlns:p14="http://schemas.microsoft.com/office/powerpoint/2010/main" val="6070163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FB097-922C-80E4-02C4-1BB1A881CAE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6FCBB3B-56A9-C59F-F248-9B70AE95456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7044E11-9E2F-CD58-A9D1-3E5E1D55A97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ea typeface="Times New Roman" panose="02020603050405020304" pitchFamily="18" charset="0"/>
              </a:rPr>
              <a:t>SÉANCE 2</a:t>
            </a:r>
            <a:r>
              <a:rPr lang="fr-FR" sz="1200" b="1" u="none" dirty="0">
                <a:solidFill>
                  <a:schemeClr val="tx1"/>
                </a:solidFill>
                <a:effectLst/>
                <a:latin typeface="+mn-lt"/>
                <a:ea typeface="Times New Roman" panose="02020603050405020304" pitchFamily="18" charset="0"/>
              </a:rPr>
              <a:t> : RÉVISION DE TEXTE</a:t>
            </a:r>
            <a:endParaRPr lang="fr-FR" sz="1200" b="1" u="none"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1</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Analyser le texte d’Aristobule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Rappeler </a:t>
            </a:r>
            <a:r>
              <a:rPr lang="fr-FR" sz="1200" dirty="0">
                <a:solidFill>
                  <a:schemeClr val="tx1"/>
                </a:solidFill>
                <a:effectLst/>
                <a:latin typeface="+mn-lt"/>
                <a:ea typeface="Calibri" panose="020F0502020204030204" pitchFamily="34" charset="0"/>
                <a:cs typeface="Arial" panose="020B0604020202020204" pitchFamily="34" charset="0"/>
              </a:rPr>
              <a:t>la consigne d’écriture. </a:t>
            </a:r>
          </a:p>
          <a:p>
            <a:endParaRPr lang="fr-FR" dirty="0"/>
          </a:p>
        </p:txBody>
      </p:sp>
      <p:sp>
        <p:nvSpPr>
          <p:cNvPr id="4" name="Espace réservé du numéro de diapositive 3">
            <a:extLst>
              <a:ext uri="{FF2B5EF4-FFF2-40B4-BE49-F238E27FC236}">
                <a16:creationId xmlns:a16="http://schemas.microsoft.com/office/drawing/2014/main" id="{CA10134B-01C8-9943-F9C0-70732FF556AA}"/>
              </a:ext>
            </a:extLst>
          </p:cNvPr>
          <p:cNvSpPr>
            <a:spLocks noGrp="1"/>
          </p:cNvSpPr>
          <p:nvPr>
            <p:ph type="sldNum" sz="quarter" idx="5"/>
          </p:nvPr>
        </p:nvSpPr>
        <p:spPr/>
        <p:txBody>
          <a:bodyPr/>
          <a:lstStyle/>
          <a:p>
            <a:fld id="{CCCA88E0-613B-8D4C-B0F0-6319101FEB23}" type="slidenum">
              <a:rPr lang="fr-FR" smtClean="0"/>
              <a:t>14</a:t>
            </a:fld>
            <a:endParaRPr lang="fr-FR"/>
          </a:p>
        </p:txBody>
      </p:sp>
    </p:spTree>
    <p:extLst>
      <p:ext uri="{BB962C8B-B14F-4D97-AF65-F5344CB8AC3E}">
        <p14:creationId xmlns:p14="http://schemas.microsoft.com/office/powerpoint/2010/main" val="39391075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3729D-088B-5264-C1E7-C10E28DDF57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D68CDCA-7C4D-4835-7E88-C04EAA4BC09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B006A42-04DB-3F89-BC9F-993B9FB8E1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sans le montrer le texte d’Aristobule confronté à la même situation d’écriture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u="none" dirty="0">
              <a:solidFill>
                <a:schemeClr val="tx1"/>
              </a:solidFill>
              <a:effectLst/>
              <a:latin typeface="+mn-lt"/>
              <a:ea typeface="Calibri" panose="020F0502020204030204" pitchFamily="34" charset="0"/>
              <a:cs typeface="Arial" panose="020B0604020202020204" pitchFamily="34" charset="0"/>
            </a:endParaRPr>
          </a:p>
          <a:p>
            <a:r>
              <a:rPr lang="fr-FR" sz="1200" dirty="0">
                <a:solidFill>
                  <a:schemeClr val="tx1"/>
                </a:solidFill>
                <a:effectLst/>
                <a:latin typeface="+mn-lt"/>
                <a:ea typeface="Times New Roman" panose="02020603050405020304" pitchFamily="18" charset="0"/>
              </a:rPr>
              <a:t>Sophie appréciait le calme. Elle lisait volontiers de gros livres et écrivait souvent dans son carnet.</a:t>
            </a:r>
            <a:br>
              <a:rPr lang="fr-FR" sz="1200" dirty="0">
                <a:solidFill>
                  <a:schemeClr val="tx1"/>
                </a:solidFill>
                <a:effectLst/>
                <a:latin typeface="+mn-lt"/>
                <a:ea typeface="Times New Roman" panose="02020603050405020304" pitchFamily="18" charset="0"/>
              </a:rPr>
            </a:br>
            <a:r>
              <a:rPr lang="fr-FR" sz="1200" dirty="0">
                <a:solidFill>
                  <a:schemeClr val="tx1"/>
                </a:solidFill>
                <a:effectLst/>
                <a:latin typeface="+mn-lt"/>
                <a:ea typeface="Times New Roman" panose="02020603050405020304" pitchFamily="18" charset="0"/>
              </a:rPr>
              <a:t>Zoé, elle, était toujours en mouvement. Elle préférait courir, grimper et faire rire les camarades.</a:t>
            </a:r>
          </a:p>
          <a:p>
            <a:r>
              <a:rPr lang="fr-FR" sz="1200" dirty="0">
                <a:solidFill>
                  <a:schemeClr val="tx1"/>
                </a:solidFill>
                <a:effectLst/>
                <a:latin typeface="+mn-lt"/>
                <a:ea typeface="Times New Roman" panose="02020603050405020304" pitchFamily="18" charset="0"/>
              </a:rPr>
              <a:t>Un jour, lors d’une sortie « nature », leur maîtresse demanda à la bonne élève et à sa copine de travailler ensemble.</a:t>
            </a:r>
            <a:br>
              <a:rPr lang="fr-FR" sz="1200" dirty="0">
                <a:solidFill>
                  <a:schemeClr val="tx1"/>
                </a:solidFill>
                <a:effectLst/>
                <a:latin typeface="+mn-lt"/>
                <a:ea typeface="Times New Roman" panose="02020603050405020304" pitchFamily="18" charset="0"/>
              </a:rPr>
            </a:br>
            <a:r>
              <a:rPr lang="fr-FR" sz="1200" dirty="0">
                <a:solidFill>
                  <a:schemeClr val="tx1"/>
                </a:solidFill>
                <a:effectLst/>
                <a:latin typeface="+mn-lt"/>
                <a:ea typeface="Times New Roman" panose="02020603050405020304" pitchFamily="18" charset="0"/>
              </a:rPr>
              <a:t>- Oh non ! L’intello va vouloir tout écrire ! se dit celle qui aimait sa liberté.</a:t>
            </a:r>
            <a:br>
              <a:rPr lang="fr-FR" sz="1200" dirty="0">
                <a:solidFill>
                  <a:schemeClr val="tx1"/>
                </a:solidFill>
                <a:effectLst/>
                <a:latin typeface="+mn-lt"/>
                <a:ea typeface="Times New Roman" panose="02020603050405020304" pitchFamily="18" charset="0"/>
              </a:rPr>
            </a:br>
            <a:r>
              <a:rPr lang="fr-FR" sz="1200" dirty="0">
                <a:solidFill>
                  <a:schemeClr val="tx1"/>
                </a:solidFill>
                <a:effectLst/>
                <a:latin typeface="+mn-lt"/>
                <a:ea typeface="Times New Roman" panose="02020603050405020304" pitchFamily="18" charset="0"/>
              </a:rPr>
              <a:t>- Mince ! La </a:t>
            </a:r>
            <a:r>
              <a:rPr lang="fr-FR" sz="1200" dirty="0" err="1">
                <a:solidFill>
                  <a:schemeClr val="tx1"/>
                </a:solidFill>
                <a:effectLst/>
                <a:latin typeface="+mn-lt"/>
                <a:ea typeface="Times New Roman" panose="02020603050405020304" pitchFamily="18" charset="0"/>
              </a:rPr>
              <a:t>cancresse</a:t>
            </a:r>
            <a:r>
              <a:rPr lang="fr-FR" sz="1200" dirty="0">
                <a:solidFill>
                  <a:schemeClr val="tx1"/>
                </a:solidFill>
                <a:effectLst/>
                <a:latin typeface="+mn-lt"/>
                <a:ea typeface="Times New Roman" panose="02020603050405020304" pitchFamily="18" charset="0"/>
              </a:rPr>
              <a:t> ne va jamais se concentrer ! pensa celle qui écrivait tout le temps.</a:t>
            </a:r>
          </a:p>
          <a:p>
            <a:pPr algn="just"/>
            <a:r>
              <a:rPr lang="fr-FR" sz="1200" dirty="0">
                <a:solidFill>
                  <a:schemeClr val="tx1"/>
                </a:solidFill>
                <a:effectLst/>
                <a:latin typeface="+mn-lt"/>
                <a:ea typeface="Times New Roman" panose="02020603050405020304" pitchFamily="18" charset="0"/>
              </a:rPr>
              <a:t>Bientôt la jeune fille marcha sur de curieuses pommes en bois. Des fruits du cèdre ! s’exclama celle qui lisait beaucoup de livres.  Plus loin, la fille qui fouinait partout trouva un fossile. La petite naturaliste l’examina et reconnut une ammonite. Bref, en arpentant la colline près de l’école, la douée pour ça écrivait pendant que l’exploratrice trouvait plein de choses intéressantes. Ensemble, elles firent un super exposé.</a:t>
            </a:r>
          </a:p>
          <a:p>
            <a:pPr algn="just"/>
            <a:r>
              <a:rPr lang="fr-FR" sz="1200" dirty="0">
                <a:solidFill>
                  <a:schemeClr val="tx1"/>
                </a:solidFill>
                <a:effectLst/>
                <a:latin typeface="+mn-lt"/>
                <a:ea typeface="Times New Roman" panose="02020603050405020304" pitchFamily="18" charset="0"/>
              </a:rPr>
              <a:t>Depuis, même si elles sont très différentes, l’ami des livres et l’ami des découvertes sont devenues de bonnes copines.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a:extLst>
              <a:ext uri="{FF2B5EF4-FFF2-40B4-BE49-F238E27FC236}">
                <a16:creationId xmlns:a16="http://schemas.microsoft.com/office/drawing/2014/main" id="{72BE7C2A-33C2-5703-1478-EB3E566C3750}"/>
              </a:ext>
            </a:extLst>
          </p:cNvPr>
          <p:cNvSpPr>
            <a:spLocks noGrp="1"/>
          </p:cNvSpPr>
          <p:nvPr>
            <p:ph type="sldNum" sz="quarter" idx="5"/>
          </p:nvPr>
        </p:nvSpPr>
        <p:spPr/>
        <p:txBody>
          <a:bodyPr/>
          <a:lstStyle/>
          <a:p>
            <a:fld id="{CCCA88E0-613B-8D4C-B0F0-6319101FEB23}" type="slidenum">
              <a:rPr lang="fr-FR" smtClean="0"/>
              <a:t>15</a:t>
            </a:fld>
            <a:endParaRPr lang="fr-FR"/>
          </a:p>
        </p:txBody>
      </p:sp>
    </p:spTree>
    <p:extLst>
      <p:ext uri="{BB962C8B-B14F-4D97-AF65-F5344CB8AC3E}">
        <p14:creationId xmlns:p14="http://schemas.microsoft.com/office/powerpoint/2010/main" val="39348530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F9692-5EAE-9616-A6FB-A613CF6F0ED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EFCCEF5-81A9-ECA7-2501-E02CC9D649E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98C8FB4-B8CC-629E-D289-1A0CA93262AE}"/>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Qu’est-ce que vous trouvez bien dans le texte du récit d’Aristobule ? »</a:t>
            </a:r>
          </a:p>
          <a:p>
            <a:r>
              <a:rPr lang="fr-FR" sz="1200" dirty="0">
                <a:solidFill>
                  <a:schemeClr val="tx1"/>
                </a:solidFill>
                <a:effectLst/>
                <a:latin typeface="+mn-lt"/>
                <a:ea typeface="Times New Roman" panose="02020603050405020304" pitchFamily="18" charset="0"/>
              </a:rPr>
              <a:t>Et recueillir les réponses et les préciser ou corriger si nécessaire.</a:t>
            </a:r>
          </a:p>
          <a:p>
            <a:r>
              <a:rPr lang="fr-FR" sz="1200" u="sng" dirty="0">
                <a:solidFill>
                  <a:schemeClr val="tx1"/>
                </a:solidFill>
                <a:effectLst/>
                <a:latin typeface="+mn-lt"/>
                <a:ea typeface="Times New Roman" panose="02020603050405020304" pitchFamily="18" charset="0"/>
              </a:rPr>
              <a:t>Réponses possibles </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a bien remplacé les prénoms par des expressions.</a:t>
            </a:r>
          </a:p>
          <a:p>
            <a:r>
              <a:rPr lang="fr-FR" sz="1200" dirty="0">
                <a:solidFill>
                  <a:schemeClr val="tx1"/>
                </a:solidFill>
                <a:effectLst/>
                <a:latin typeface="+mn-lt"/>
                <a:ea typeface="Times New Roman" panose="02020603050405020304" pitchFamily="18" charset="0"/>
              </a:rPr>
              <a:t>- Il a mis des expressions symétriques : celle </a:t>
            </a:r>
            <a:r>
              <a:rPr lang="fr-FR" sz="1200" i="1" dirty="0">
                <a:solidFill>
                  <a:schemeClr val="tx1"/>
                </a:solidFill>
                <a:effectLst/>
                <a:latin typeface="+mn-lt"/>
                <a:ea typeface="Times New Roman" panose="02020603050405020304" pitchFamily="18" charset="0"/>
              </a:rPr>
              <a:t>qui aimait sa liberté / celle qui écrivait tout le temps</a:t>
            </a:r>
            <a:r>
              <a:rPr lang="fr-FR" sz="1200" dirty="0">
                <a:solidFill>
                  <a:schemeClr val="tx1"/>
                </a:solidFill>
                <a:effectLst/>
                <a:latin typeface="+mn-lt"/>
                <a:ea typeface="Times New Roman" panose="02020603050405020304" pitchFamily="18" charset="0"/>
              </a:rPr>
              <a:t>, et </a:t>
            </a:r>
            <a:r>
              <a:rPr lang="fr-FR" sz="1200" i="1" dirty="0">
                <a:solidFill>
                  <a:schemeClr val="tx1"/>
                </a:solidFill>
                <a:effectLst/>
                <a:latin typeface="+mn-lt"/>
                <a:ea typeface="Times New Roman" panose="02020603050405020304" pitchFamily="18" charset="0"/>
              </a:rPr>
              <a:t>l’amie des livres / l’amie des découvertes</a:t>
            </a:r>
            <a:endParaRPr lang="fr-FR" sz="1200" dirty="0">
              <a:solidFill>
                <a:schemeClr val="tx1"/>
              </a:solidFill>
              <a:effectLst/>
              <a:latin typeface="+mn-lt"/>
              <a:ea typeface="Times New Roman" panose="02020603050405020304" pitchFamily="18" charset="0"/>
            </a:endParaRPr>
          </a:p>
          <a:p>
            <a:r>
              <a:rPr lang="fr-FR" sz="1200" dirty="0">
                <a:solidFill>
                  <a:schemeClr val="tx1"/>
                </a:solidFill>
                <a:effectLst/>
                <a:latin typeface="+mn-lt"/>
                <a:ea typeface="Times New Roman" panose="02020603050405020304" pitchFamily="18" charset="0"/>
              </a:rPr>
              <a:t>- Il a mis des expressions moqueuses quand les filles pensent du mal de l’autre.</a:t>
            </a:r>
          </a:p>
          <a:p>
            <a:r>
              <a:rPr lang="fr-FR" sz="1200" dirty="0">
                <a:solidFill>
                  <a:schemeClr val="tx1"/>
                </a:solidFill>
                <a:effectLst/>
                <a:latin typeface="+mn-lt"/>
                <a:ea typeface="Times New Roman" panose="02020603050405020304" pitchFamily="18" charset="0"/>
              </a:rPr>
              <a:t>- Il a bien réussi à s’appuyer sur ce que le personnage est en train de faire pour le désigner : </a:t>
            </a:r>
            <a:r>
              <a:rPr lang="fr-FR" sz="1200" i="1" dirty="0">
                <a:solidFill>
                  <a:schemeClr val="tx1"/>
                </a:solidFill>
                <a:effectLst/>
                <a:latin typeface="+mn-lt"/>
                <a:ea typeface="Times New Roman" panose="02020603050405020304" pitchFamily="18" charset="0"/>
              </a:rPr>
              <a:t>la fille qui fouinait partout trouva un fossile. La petite naturaliste l’examina…</a:t>
            </a:r>
            <a:endParaRPr lang="fr-FR" sz="1200" dirty="0">
              <a:solidFill>
                <a:schemeClr val="tx1"/>
              </a:solidFill>
              <a:effectLst/>
              <a:latin typeface="+mn-lt"/>
              <a:ea typeface="Times New Roman" panose="02020603050405020304" pitchFamily="18" charset="0"/>
            </a:endParaRPr>
          </a:p>
          <a:p>
            <a:endParaRPr lang="fr-FR"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a:extLst>
              <a:ext uri="{FF2B5EF4-FFF2-40B4-BE49-F238E27FC236}">
                <a16:creationId xmlns:a16="http://schemas.microsoft.com/office/drawing/2014/main" id="{C803A36C-4747-F063-A2D9-570BF3573548}"/>
              </a:ext>
            </a:extLst>
          </p:cNvPr>
          <p:cNvSpPr>
            <a:spLocks noGrp="1"/>
          </p:cNvSpPr>
          <p:nvPr>
            <p:ph type="sldNum" sz="quarter" idx="5"/>
          </p:nvPr>
        </p:nvSpPr>
        <p:spPr/>
        <p:txBody>
          <a:bodyPr/>
          <a:lstStyle/>
          <a:p>
            <a:fld id="{CCCA88E0-613B-8D4C-B0F0-6319101FEB23}" type="slidenum">
              <a:rPr lang="fr-FR" smtClean="0"/>
              <a:t>16</a:t>
            </a:fld>
            <a:endParaRPr lang="fr-FR"/>
          </a:p>
        </p:txBody>
      </p:sp>
    </p:spTree>
    <p:extLst>
      <p:ext uri="{BB962C8B-B14F-4D97-AF65-F5344CB8AC3E}">
        <p14:creationId xmlns:p14="http://schemas.microsoft.com/office/powerpoint/2010/main" val="9818313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u="none" dirty="0">
                <a:solidFill>
                  <a:schemeClr val="tx1"/>
                </a:solidFill>
                <a:effectLst/>
                <a:latin typeface="+mn-lt"/>
                <a:ea typeface="Times New Roman" panose="02020603050405020304" pitchFamily="18" charset="0"/>
              </a:rPr>
              <a:t>Demander</a:t>
            </a:r>
            <a:r>
              <a:rPr lang="fr-FR" sz="1200" u="none" dirty="0">
                <a:solidFill>
                  <a:schemeClr val="tx1"/>
                </a:solidFill>
                <a:effectLst/>
                <a:latin typeface="+mn-lt"/>
                <a:ea typeface="Times New Roman" panose="02020603050405020304" pitchFamily="18" charset="0"/>
              </a:rPr>
              <a:t> : « Qu’est-ce qu’Aristobule a bien réussi ? »</a:t>
            </a:r>
          </a:p>
          <a:p>
            <a:r>
              <a:rPr lang="fr-FR" sz="1200" b="1" u="none" dirty="0">
                <a:solidFill>
                  <a:schemeClr val="tx1"/>
                </a:solidFill>
                <a:effectLst/>
                <a:latin typeface="+mn-lt"/>
                <a:ea typeface="Times New Roman" panose="02020603050405020304" pitchFamily="18" charset="0"/>
              </a:rPr>
              <a:t>Recueillir</a:t>
            </a:r>
            <a:r>
              <a:rPr lang="fr-FR" sz="1200" u="none" dirty="0">
                <a:solidFill>
                  <a:schemeClr val="tx1"/>
                </a:solidFill>
                <a:effectLst/>
                <a:latin typeface="+mn-lt"/>
                <a:ea typeface="Times New Roman" panose="02020603050405020304" pitchFamily="18" charset="0"/>
              </a:rPr>
              <a:t> les commentaires.</a:t>
            </a:r>
          </a:p>
          <a:p>
            <a:r>
              <a:rPr lang="fr-FR" sz="1200" u="none" dirty="0">
                <a:solidFill>
                  <a:schemeClr val="tx1"/>
                </a:solidFill>
                <a:effectLst/>
                <a:latin typeface="+mn-lt"/>
                <a:ea typeface="Times New Roman" panose="02020603050405020304" pitchFamily="18" charset="0"/>
              </a:rPr>
              <a:t> </a:t>
            </a:r>
          </a:p>
          <a:p>
            <a:r>
              <a:rPr lang="fr-FR" sz="1200" b="1" u="none" dirty="0">
                <a:solidFill>
                  <a:schemeClr val="tx1"/>
                </a:solidFill>
                <a:effectLst/>
                <a:latin typeface="+mn-lt"/>
                <a:ea typeface="Times New Roman" panose="02020603050405020304" pitchFamily="18" charset="0"/>
              </a:rPr>
              <a:t>Demander</a:t>
            </a:r>
            <a:r>
              <a:rPr lang="fr-FR" sz="1200" u="none" dirty="0">
                <a:solidFill>
                  <a:schemeClr val="tx1"/>
                </a:solidFill>
                <a:effectLst/>
                <a:latin typeface="+mn-lt"/>
                <a:ea typeface="Times New Roman" panose="02020603050405020304" pitchFamily="18" charset="0"/>
              </a:rPr>
              <a:t> : « Qu’est-ce qui ne va pas dans le texte d’Aristobule en grammaire ? »</a:t>
            </a:r>
          </a:p>
          <a:p>
            <a:r>
              <a:rPr lang="fr-FR" sz="1200" u="sng" dirty="0">
                <a:solidFill>
                  <a:schemeClr val="tx1"/>
                </a:solidFill>
                <a:effectLst/>
                <a:latin typeface="+mn-lt"/>
                <a:ea typeface="Times New Roman" panose="02020603050405020304" pitchFamily="18" charset="0"/>
              </a:rPr>
              <a:t>Réponses attendues </a:t>
            </a:r>
            <a:r>
              <a:rPr lang="fr-FR" sz="1200" u="none"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L’expression « à son amie » ne va pas : à ce moment de l’histoire elles ne sont pas encore amie. </a:t>
            </a:r>
          </a:p>
          <a:p>
            <a:r>
              <a:rPr lang="fr-FR" sz="1200" dirty="0">
                <a:solidFill>
                  <a:schemeClr val="tx1"/>
                </a:solidFill>
                <a:effectLst/>
                <a:latin typeface="+mn-lt"/>
                <a:ea typeface="Times New Roman" panose="02020603050405020304" pitchFamily="18" charset="0"/>
              </a:rPr>
              <a:t>- L’expression « </a:t>
            </a:r>
            <a:r>
              <a:rPr lang="fr-FR" sz="1200" dirty="0" err="1">
                <a:solidFill>
                  <a:schemeClr val="tx1"/>
                </a:solidFill>
                <a:effectLst/>
                <a:latin typeface="+mn-lt"/>
                <a:ea typeface="Times New Roman" panose="02020603050405020304" pitchFamily="18" charset="0"/>
              </a:rPr>
              <a:t>cancresse</a:t>
            </a:r>
            <a:r>
              <a:rPr lang="fr-FR" sz="1200" dirty="0">
                <a:solidFill>
                  <a:schemeClr val="tx1"/>
                </a:solidFill>
                <a:effectLst/>
                <a:latin typeface="+mn-lt"/>
                <a:ea typeface="Times New Roman" panose="02020603050405020304" pitchFamily="18" charset="0"/>
              </a:rPr>
              <a:t> » ne va pas. On ne dit pas que Zoé est mauvaise élève, et le mot n’existe pas.</a:t>
            </a:r>
          </a:p>
          <a:p>
            <a:r>
              <a:rPr lang="fr-FR" sz="1200" dirty="0">
                <a:solidFill>
                  <a:schemeClr val="tx1"/>
                </a:solidFill>
                <a:effectLst/>
                <a:latin typeface="+mn-lt"/>
                <a:ea typeface="Times New Roman" panose="02020603050405020304" pitchFamily="18" charset="0"/>
              </a:rPr>
              <a:t>- On ne sait pas qui est désigné par </a:t>
            </a:r>
            <a:r>
              <a:rPr lang="fr-FR" sz="1200" i="1" dirty="0">
                <a:solidFill>
                  <a:schemeClr val="tx1"/>
                </a:solidFill>
                <a:effectLst/>
                <a:latin typeface="+mn-lt"/>
                <a:ea typeface="Times New Roman" panose="02020603050405020304" pitchFamily="18" charset="0"/>
              </a:rPr>
              <a:t>la jeune fille</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y une nouvelle répétition : </a:t>
            </a:r>
            <a:r>
              <a:rPr lang="fr-FR" sz="1200" i="1" dirty="0">
                <a:solidFill>
                  <a:schemeClr val="tx1"/>
                </a:solidFill>
                <a:effectLst/>
                <a:latin typeface="+mn-lt"/>
                <a:ea typeface="Times New Roman" panose="02020603050405020304" pitchFamily="18" charset="0"/>
              </a:rPr>
              <a:t>celle qui</a:t>
            </a:r>
            <a:endParaRPr lang="fr-FR" sz="1200" dirty="0">
              <a:solidFill>
                <a:schemeClr val="tx1"/>
              </a:solidFill>
              <a:effectLst/>
              <a:latin typeface="+mn-lt"/>
              <a:ea typeface="Times New Roman" panose="02020603050405020304" pitchFamily="18" charset="0"/>
            </a:endParaRPr>
          </a:p>
          <a:p>
            <a:r>
              <a:rPr lang="fr-FR" sz="1200" dirty="0">
                <a:solidFill>
                  <a:schemeClr val="tx1"/>
                </a:solidFill>
                <a:effectLst/>
                <a:latin typeface="+mn-lt"/>
                <a:ea typeface="Times New Roman" panose="02020603050405020304" pitchFamily="18" charset="0"/>
              </a:rPr>
              <a:t>- Il manque des accords.</a:t>
            </a:r>
          </a:p>
          <a:p>
            <a:pPr marL="0" indent="0">
              <a:buFontTx/>
              <a:buNone/>
            </a:pPr>
            <a:endParaRPr lang="fr-FR" sz="1800" b="1" u="none" dirty="0">
              <a:solidFill>
                <a:srgbClr val="008080"/>
              </a:solidFill>
              <a:effectLst/>
              <a:latin typeface="Times New Roman" panose="02020603050405020304" pitchFamily="18" charset="0"/>
              <a:ea typeface="Times New Roman" panose="02020603050405020304" pitchFamily="18" charset="0"/>
            </a:endParaRPr>
          </a:p>
          <a:p>
            <a:pPr marL="0" indent="0">
              <a:buFontTx/>
              <a:buNone/>
            </a:pPr>
            <a:r>
              <a:rPr lang="fr-FR" sz="1800" b="1" dirty="0">
                <a:effectLst/>
                <a:latin typeface="Times New Roman" panose="02020603050405020304" pitchFamily="18" charset="0"/>
                <a:ea typeface="Times New Roman" panose="02020603050405020304" pitchFamily="18" charset="0"/>
              </a:rPr>
              <a:t>Commenter</a:t>
            </a:r>
            <a:r>
              <a:rPr lang="fr-FR" sz="1800" dirty="0">
                <a:effectLst/>
                <a:latin typeface="Times New Roman" panose="02020603050405020304" pitchFamily="18" charset="0"/>
                <a:ea typeface="Times New Roman" panose="02020603050405020304" pitchFamily="18" charset="0"/>
              </a:rPr>
              <a:t> ou faire commenter les version corrigée [voir dispositive suivante]</a:t>
            </a:r>
          </a:p>
          <a:p>
            <a:pPr marL="285750" indent="-285750">
              <a:buFontTx/>
              <a:buChar char="-"/>
            </a:pPr>
            <a:endParaRPr lang="fr-FR" sz="1800" u="none"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17</a:t>
            </a:fld>
            <a:endParaRPr lang="fr-FR"/>
          </a:p>
        </p:txBody>
      </p:sp>
    </p:spTree>
    <p:extLst>
      <p:ext uri="{BB962C8B-B14F-4D97-AF65-F5344CB8AC3E}">
        <p14:creationId xmlns:p14="http://schemas.microsoft.com/office/powerpoint/2010/main" val="10077675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u="none" dirty="0">
                <a:solidFill>
                  <a:schemeClr val="tx1"/>
                </a:solidFill>
                <a:effectLst/>
                <a:latin typeface="+mn-lt"/>
                <a:ea typeface="Times New Roman" panose="02020603050405020304" pitchFamily="18" charset="0"/>
              </a:rPr>
              <a:t>Demander</a:t>
            </a:r>
            <a:r>
              <a:rPr lang="fr-FR" sz="1200" u="none" dirty="0">
                <a:solidFill>
                  <a:schemeClr val="tx1"/>
                </a:solidFill>
                <a:effectLst/>
                <a:latin typeface="+mn-lt"/>
                <a:ea typeface="Times New Roman" panose="02020603050405020304" pitchFamily="18" charset="0"/>
              </a:rPr>
              <a:t> : « Pourquoi s’est-il trompé, d’après vous ? »</a:t>
            </a:r>
          </a:p>
          <a:p>
            <a:r>
              <a:rPr lang="fr-FR" sz="1200" u="sng" dirty="0">
                <a:solidFill>
                  <a:schemeClr val="tx1"/>
                </a:solidFill>
                <a:effectLst/>
                <a:latin typeface="+mn-lt"/>
                <a:ea typeface="Times New Roman" panose="02020603050405020304" pitchFamily="18" charset="0"/>
              </a:rPr>
              <a:t>Réponses attendues </a:t>
            </a:r>
            <a:r>
              <a:rPr lang="fr-FR" sz="1200" u="none"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Peut-être qu’il n’a pas fait assez attention aux accords.</a:t>
            </a:r>
          </a:p>
          <a:p>
            <a:r>
              <a:rPr lang="fr-FR" sz="1200" dirty="0">
                <a:solidFill>
                  <a:schemeClr val="tx1"/>
                </a:solidFill>
                <a:effectLst/>
                <a:latin typeface="+mn-lt"/>
                <a:ea typeface="Times New Roman" panose="02020603050405020304" pitchFamily="18" charset="0"/>
              </a:rPr>
              <a:t>- Peut-être qu’il ne s’est pas rendu compte qu’il créait de nouvelles répétitions.</a:t>
            </a:r>
          </a:p>
          <a:p>
            <a:r>
              <a:rPr lang="fr-FR" sz="1200" dirty="0">
                <a:solidFill>
                  <a:schemeClr val="tx1"/>
                </a:solidFill>
                <a:effectLst/>
                <a:latin typeface="+mn-lt"/>
                <a:ea typeface="Times New Roman" panose="02020603050405020304" pitchFamily="18" charset="0"/>
              </a:rPr>
              <a:t>- Peut-être qu’il ne s’est pas mis assez à la place de son lecteur pour être sûr qu’il saurait chaque fois de quel personnage on parle.</a:t>
            </a:r>
          </a:p>
          <a:p>
            <a:r>
              <a:rPr lang="fr-FR" sz="1200" u="none" dirty="0">
                <a:solidFill>
                  <a:schemeClr val="tx1"/>
                </a:solidFill>
                <a:effectLst/>
                <a:latin typeface="+mn-lt"/>
                <a:ea typeface="Times New Roman" panose="02020603050405020304" pitchFamily="18" charset="0"/>
              </a:rPr>
              <a:t> </a:t>
            </a:r>
          </a:p>
          <a:p>
            <a:r>
              <a:rPr lang="fr-FR" sz="1200" b="1" u="none" dirty="0">
                <a:solidFill>
                  <a:schemeClr val="tx1"/>
                </a:solidFill>
                <a:effectLst/>
                <a:latin typeface="+mn-lt"/>
                <a:ea typeface="Times New Roman" panose="02020603050405020304" pitchFamily="18" charset="0"/>
              </a:rPr>
              <a:t>Préciser la recherche </a:t>
            </a:r>
            <a:r>
              <a:rPr lang="fr-FR" sz="1200" u="none" dirty="0">
                <a:solidFill>
                  <a:schemeClr val="tx1"/>
                </a:solidFill>
                <a:effectLst/>
                <a:latin typeface="+mn-lt"/>
                <a:ea typeface="Times New Roman" panose="02020603050405020304" pitchFamily="18" charset="0"/>
              </a:rPr>
              <a:t>: « Qu’est-ce que vous conseilleriez à Aristobule en grammaire ? »</a:t>
            </a:r>
          </a:p>
          <a:p>
            <a:r>
              <a:rPr lang="fr-FR" sz="1200" u="sng" dirty="0">
                <a:solidFill>
                  <a:schemeClr val="tx1"/>
                </a:solidFill>
                <a:effectLst/>
                <a:latin typeface="+mn-lt"/>
                <a:ea typeface="Times New Roman" panose="02020603050405020304" pitchFamily="18" charset="0"/>
              </a:rPr>
              <a:t>Réponse attendue </a:t>
            </a:r>
            <a:r>
              <a:rPr lang="fr-FR" sz="1200" u="none"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Il faut bien choisir les expressions, pour qu’elles collent bien au personnage </a:t>
            </a:r>
            <a:r>
              <a:rPr lang="fr-FR" sz="1200" b="1" dirty="0">
                <a:solidFill>
                  <a:schemeClr val="tx1"/>
                </a:solidFill>
                <a:effectLst/>
                <a:latin typeface="+mn-lt"/>
                <a:ea typeface="Times New Roman" panose="02020603050405020304" pitchFamily="18" charset="0"/>
              </a:rPr>
              <a:t>ET</a:t>
            </a:r>
            <a:r>
              <a:rPr lang="fr-FR" sz="1200" dirty="0">
                <a:solidFill>
                  <a:schemeClr val="tx1"/>
                </a:solidFill>
                <a:effectLst/>
                <a:latin typeface="+mn-lt"/>
                <a:ea typeface="Times New Roman" panose="02020603050405020304" pitchFamily="18" charset="0"/>
              </a:rPr>
              <a:t> qu’elles soient en lien avec ce qui se passe dans le texte à ce moment-là.</a:t>
            </a:r>
          </a:p>
          <a:p>
            <a:r>
              <a:rPr lang="fr-FR" sz="1200" dirty="0">
                <a:solidFill>
                  <a:schemeClr val="tx1"/>
                </a:solidFill>
                <a:effectLst/>
                <a:latin typeface="+mn-lt"/>
                <a:ea typeface="Times New Roman" panose="02020603050405020304" pitchFamily="18" charset="0"/>
              </a:rPr>
              <a:t>- Il faut que le lecteur puisse toujours trouver quel est le personnage désigné.</a:t>
            </a:r>
          </a:p>
          <a:p>
            <a:r>
              <a:rPr lang="fr-FR" sz="1200" dirty="0">
                <a:solidFill>
                  <a:schemeClr val="tx1"/>
                </a:solidFill>
                <a:effectLst/>
                <a:latin typeface="+mn-lt"/>
                <a:ea typeface="Times New Roman" panose="02020603050405020304" pitchFamily="18" charset="0"/>
              </a:rPr>
              <a:t>- Il ne faut pas faire de nouvelles répétitions.</a:t>
            </a:r>
          </a:p>
          <a:p>
            <a:r>
              <a:rPr lang="fr-FR" sz="1200" dirty="0">
                <a:solidFill>
                  <a:schemeClr val="tx1"/>
                </a:solidFill>
                <a:effectLst/>
                <a:latin typeface="+mn-lt"/>
                <a:ea typeface="Times New Roman" panose="02020603050405020304" pitchFamily="18" charset="0"/>
              </a:rPr>
              <a:t>- Ne pas oublier les accords !</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18</a:t>
            </a:fld>
            <a:endParaRPr lang="fr-FR"/>
          </a:p>
        </p:txBody>
      </p:sp>
    </p:spTree>
    <p:extLst>
      <p:ext uri="{BB962C8B-B14F-4D97-AF65-F5344CB8AC3E}">
        <p14:creationId xmlns:p14="http://schemas.microsoft.com/office/powerpoint/2010/main" val="7237261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rPr>
              <a:t>Demander</a:t>
            </a: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 : « D’après vous, qu</a:t>
            </a:r>
            <a:r>
              <a:rPr lang="fr-FR" sz="1200" b="0" dirty="0">
                <a:solidFill>
                  <a:schemeClr val="tx1"/>
                </a:solidFill>
                <a:effectLst/>
                <a:latin typeface="+mn-lt"/>
                <a:ea typeface="Times New Roman" panose="02020603050405020304" pitchFamily="18" charset="0"/>
              </a:rPr>
              <a:t>elle </a:t>
            </a:r>
            <a:r>
              <a:rPr lang="fr-FR" sz="1200" dirty="0">
                <a:solidFill>
                  <a:schemeClr val="tx1"/>
                </a:solidFill>
                <a:effectLst/>
                <a:latin typeface="+mn-lt"/>
                <a:ea typeface="Times New Roman" panose="02020603050405020304" pitchFamily="18" charset="0"/>
              </a:rPr>
              <a:t>est l’aide apportée dans cette aide grammaticale ?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rPr>
              <a:t>Réponse attendue </a:t>
            </a:r>
            <a:r>
              <a:rPr lang="fr-FR" sz="1200" dirty="0">
                <a:solidFill>
                  <a:schemeClr val="tx1"/>
                </a:solidFill>
                <a:effectLst/>
                <a:latin typeface="+mn-lt"/>
              </a:rPr>
              <a:t>:</a:t>
            </a:r>
          </a:p>
          <a:p>
            <a:r>
              <a:rPr lang="fr-FR" sz="1200" dirty="0">
                <a:solidFill>
                  <a:schemeClr val="tx1"/>
                </a:solidFill>
                <a:effectLst/>
                <a:latin typeface="+mn-lt"/>
                <a:ea typeface="Times New Roman" panose="02020603050405020304" pitchFamily="18" charset="0"/>
              </a:rPr>
              <a:t>C’est pour nous faire penser aux points auxquels il faut réfléchir :</a:t>
            </a:r>
          </a:p>
          <a:p>
            <a:r>
              <a:rPr lang="fr-FR" sz="1200" dirty="0">
                <a:solidFill>
                  <a:schemeClr val="tx1"/>
                </a:solidFill>
                <a:effectLst/>
                <a:latin typeface="+mn-lt"/>
                <a:ea typeface="Times New Roman" panose="02020603050405020304" pitchFamily="18" charset="0"/>
              </a:rPr>
              <a:t>- est-ce que ça va bien pour le personnage ?</a:t>
            </a:r>
          </a:p>
          <a:p>
            <a:r>
              <a:rPr lang="fr-FR" sz="1200" dirty="0">
                <a:solidFill>
                  <a:schemeClr val="tx1"/>
                </a:solidFill>
                <a:effectLst/>
                <a:latin typeface="+mn-lt"/>
                <a:ea typeface="Times New Roman" panose="02020603050405020304" pitchFamily="18" charset="0"/>
              </a:rPr>
              <a:t>- est-ce que ça va bien par rapport à ce que dit le contexte ?</a:t>
            </a:r>
          </a:p>
          <a:p>
            <a:r>
              <a:rPr lang="fr-FR" sz="1200" dirty="0">
                <a:solidFill>
                  <a:schemeClr val="tx1"/>
                </a:solidFill>
                <a:effectLst/>
                <a:latin typeface="+mn-lt"/>
                <a:ea typeface="Times New Roman" panose="02020603050405020304" pitchFamily="18" charset="0"/>
              </a:rPr>
              <a:t>- Est-ce que le lecteur va bien comprendre de laquelle on parle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19</a:t>
            </a:fld>
            <a:endParaRPr lang="fr-FR"/>
          </a:p>
        </p:txBody>
      </p:sp>
    </p:spTree>
    <p:extLst>
      <p:ext uri="{BB962C8B-B14F-4D97-AF65-F5344CB8AC3E}">
        <p14:creationId xmlns:p14="http://schemas.microsoft.com/office/powerpoint/2010/main" val="4963545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0E018-B812-0A69-67F7-EBA14D18E04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6502F5E-9BA3-959F-409B-D67B2D230CD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BD305C5-AAF6-3CA2-C10B-A028DCDDF434}"/>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
                <a:srgbClr val="2EAC68"/>
              </a:buClr>
              <a:buSzTx/>
              <a:buFont typeface="Wingdings 3" panose="05040102010807070707" pitchFamily="18" charset="2"/>
              <a:buNone/>
              <a:tabLst/>
              <a:defRPr/>
            </a:pPr>
            <a:r>
              <a:rPr lang="fr-FR" sz="1200" b="1" dirty="0">
                <a:solidFill>
                  <a:schemeClr val="tx1"/>
                </a:solidFill>
                <a:effectLst/>
                <a:highlight>
                  <a:srgbClr val="D3D3D3"/>
                </a:highlight>
                <a:latin typeface="+mn-lt"/>
                <a:ea typeface="Times New Roman" panose="02020603050405020304" pitchFamily="18" charset="0"/>
              </a:rPr>
              <a:t>PHASE 2</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Relire son texte et le réécrire</a:t>
            </a:r>
            <a:endParaRPr lang="fr-FR" sz="1200" b="1" i="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lvl="0" indent="0">
              <a:lnSpc>
                <a:spcPct val="107000"/>
              </a:lnSpc>
              <a:buClr>
                <a:srgbClr val="2EAC68"/>
              </a:buClr>
              <a:buFont typeface="Wingdings 3" panose="05040102010807070707" pitchFamily="18" charset="2"/>
              <a:buNone/>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rPr>
              <a:t>Laisser </a:t>
            </a: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l’aide grammaticale affichée</a:t>
            </a:r>
          </a:p>
          <a:p>
            <a:pPr marL="0" lvl="0" indent="0">
              <a:lnSpc>
                <a:spcPct val="107000"/>
              </a:lnSpc>
              <a:buClr>
                <a:srgbClr val="2EAC68"/>
              </a:buClr>
              <a:buFont typeface="Wingdings 3" panose="05040102010807070707" pitchFamily="18" charset="2"/>
              <a:buNone/>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ea typeface="Calibri" panose="020F0502020204030204" pitchFamily="34" charset="0"/>
                <a:cs typeface="Arial" panose="020B0604020202020204" pitchFamily="34" charset="0"/>
              </a:rPr>
              <a:t>Rendre </a:t>
            </a:r>
            <a:r>
              <a:rPr lang="fr-FR" sz="1200" dirty="0">
                <a:solidFill>
                  <a:schemeClr val="tx1"/>
                </a:solidFill>
                <a:effectLst/>
                <a:latin typeface="+mn-lt"/>
                <a:ea typeface="Calibri" panose="020F0502020204030204" pitchFamily="34" charset="0"/>
                <a:cs typeface="Arial" panose="020B0604020202020204" pitchFamily="34" charset="0"/>
              </a:rPr>
              <a:t>les textes corrigés et annotés. </a:t>
            </a:r>
          </a:p>
          <a:p>
            <a:pPr marL="0" lvl="0" indent="0">
              <a:lnSpc>
                <a:spcPct val="107000"/>
              </a:lnSpc>
              <a:buClr>
                <a:srgbClr val="2EAC68"/>
              </a:buClr>
              <a:buFont typeface="Wingdings 3" panose="05040102010807070707" pitchFamily="18" charset="2"/>
              <a:buNone/>
            </a:pPr>
            <a:r>
              <a:rPr lang="fr-FR" sz="1200" dirty="0">
                <a:solidFill>
                  <a:schemeClr val="tx1"/>
                </a:solidFill>
                <a:effectLst/>
                <a:latin typeface="+mn-lt"/>
                <a:ea typeface="Calibri" panose="020F0502020204030204" pitchFamily="34" charset="0"/>
                <a:cs typeface="Arial" panose="020B0604020202020204" pitchFamily="34" charset="0"/>
              </a:rPr>
              <a:t>    À noter : les erreurs que l’élève doit corriger seul ont été entourées.</a:t>
            </a:r>
          </a:p>
          <a:p>
            <a:pPr marL="0" lvl="0" indent="0">
              <a:lnSpc>
                <a:spcPct val="107000"/>
              </a:lnSpc>
              <a:buClr>
                <a:srgbClr val="2EAC68"/>
              </a:buClr>
              <a:buFont typeface="Wingdings 3" panose="05040102010807070707" pitchFamily="18" charset="2"/>
              <a:buNone/>
            </a:pPr>
            <a:endParaRPr lang="fr-FR" sz="1200"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
                <a:srgbClr val="2EAC68"/>
              </a:buClr>
              <a:buSzTx/>
              <a:buFont typeface="Wingdings 3" panose="05040102010807070707" pitchFamily="18" charset="2"/>
              <a:buNone/>
              <a:tabLst/>
              <a:defRPr/>
            </a:pPr>
            <a:r>
              <a:rPr lang="fr-FR" sz="1200" b="1" dirty="0">
                <a:solidFill>
                  <a:schemeClr val="tx1"/>
                </a:solidFill>
                <a:effectLst/>
                <a:latin typeface="+mn-lt"/>
                <a:ea typeface="Times New Roman" panose="02020603050405020304" pitchFamily="18" charset="0"/>
              </a:rPr>
              <a:t>Engager</a:t>
            </a:r>
            <a:r>
              <a:rPr lang="fr-FR" sz="1200" dirty="0">
                <a:solidFill>
                  <a:schemeClr val="tx1"/>
                </a:solidFill>
                <a:effectLst/>
                <a:latin typeface="+mn-lt"/>
                <a:ea typeface="Times New Roman" panose="02020603050405020304" pitchFamily="18" charset="0"/>
              </a:rPr>
              <a:t> les élèves à reprendre les mots qui ont été signalés.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54451B3D-F596-852D-1543-774C9A673EF3}"/>
              </a:ext>
            </a:extLst>
          </p:cNvPr>
          <p:cNvSpPr>
            <a:spLocks noGrp="1"/>
          </p:cNvSpPr>
          <p:nvPr>
            <p:ph type="sldNum" sz="quarter" idx="5"/>
          </p:nvPr>
        </p:nvSpPr>
        <p:spPr/>
        <p:txBody>
          <a:bodyPr/>
          <a:lstStyle/>
          <a:p>
            <a:fld id="{CCCA88E0-613B-8D4C-B0F0-6319101FEB23}" type="slidenum">
              <a:rPr lang="fr-FR" smtClean="0"/>
              <a:t>20</a:t>
            </a:fld>
            <a:endParaRPr lang="fr-FR"/>
          </a:p>
        </p:txBody>
      </p:sp>
    </p:spTree>
    <p:extLst>
      <p:ext uri="{BB962C8B-B14F-4D97-AF65-F5344CB8AC3E}">
        <p14:creationId xmlns:p14="http://schemas.microsoft.com/office/powerpoint/2010/main" val="5660793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Arial" panose="020B0604020202020204" pitchFamily="34" charset="0"/>
              </a:rPr>
              <a:t>Prolongements possibles</a:t>
            </a:r>
          </a:p>
          <a:p>
            <a:endParaRPr lang="fr-FR" sz="1200" b="1" i="0"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0" dirty="0">
                <a:solidFill>
                  <a:schemeClr val="tx1"/>
                </a:solidFill>
                <a:effectLst/>
                <a:latin typeface="+mn-lt"/>
                <a:ea typeface="Times New Roman" panose="02020603050405020304" pitchFamily="18" charset="0"/>
              </a:rPr>
              <a:t>- Les élèves peuvent réécrire des passages de leur texte pour l’améliorer.</a:t>
            </a:r>
            <a:endParaRPr lang="fr-FR" sz="1200" b="1" i="0" dirty="0">
              <a:solidFill>
                <a:schemeClr val="tx1"/>
              </a:solidFill>
              <a:effectLst/>
              <a:latin typeface="+mn-lt"/>
              <a:ea typeface="Calibri" panose="020F0502020204030204" pitchFamily="34" charset="0"/>
              <a:cs typeface="Arial" panose="020B0604020202020204" pitchFamily="34" charset="0"/>
            </a:endParaRPr>
          </a:p>
          <a:p>
            <a:pPr>
              <a:buFontTx/>
              <a:buNone/>
            </a:pPr>
            <a:r>
              <a:rPr lang="fr-FR" sz="1200" i="0" dirty="0">
                <a:solidFill>
                  <a:schemeClr val="tx1"/>
                </a:solidFill>
                <a:effectLst/>
                <a:latin typeface="+mn-lt"/>
                <a:ea typeface="Calibri" panose="020F0502020204030204" pitchFamily="34" charset="0"/>
                <a:cs typeface="Arial" panose="020B0604020202020204" pitchFamily="34" charset="0"/>
              </a:rPr>
              <a:t>- Les élèves s’entrainent à lire leur texte à voix haute. La classe commente ce qui est réussi.</a:t>
            </a:r>
          </a:p>
          <a:p>
            <a:pPr marL="0" indent="0">
              <a:buFontTx/>
              <a:buNone/>
            </a:pPr>
            <a:r>
              <a:rPr lang="fr-FR" sz="1200" i="0" dirty="0">
                <a:solidFill>
                  <a:schemeClr val="tx1"/>
                </a:solidFill>
                <a:effectLst/>
                <a:latin typeface="+mn-lt"/>
                <a:ea typeface="Calibri" panose="020F0502020204030204" pitchFamily="34" charset="0"/>
                <a:cs typeface="Arial" panose="020B0604020202020204" pitchFamily="34" charset="0"/>
              </a:rPr>
              <a:t>- Les textes de la classe sont rassemblés dans un classeur mis à disposition pour être lus par d’autres élèves.</a:t>
            </a:r>
          </a:p>
          <a:p>
            <a:pPr marL="0" indent="0">
              <a:buFontTx/>
              <a:buNone/>
            </a:pPr>
            <a:endParaRPr lang="fr-FR" sz="1200" i="0" dirty="0">
              <a:solidFill>
                <a:schemeClr val="tx1"/>
              </a:solidFill>
              <a:effectLst/>
              <a:latin typeface="+mn-lt"/>
              <a:ea typeface="Calibri" panose="020F0502020204030204" pitchFamily="34" charset="0"/>
              <a:cs typeface="Arial" panose="020B0604020202020204" pitchFamily="34" charset="0"/>
            </a:endParaRPr>
          </a:p>
          <a:p>
            <a:pPr marL="0" indent="0">
              <a:buFontTx/>
              <a:buNone/>
            </a:pPr>
            <a:r>
              <a:rPr lang="fr-FR" sz="1200" i="0" dirty="0">
                <a:solidFill>
                  <a:schemeClr val="tx1"/>
                </a:solidFill>
                <a:effectLst/>
                <a:latin typeface="+mn-lt"/>
                <a:ea typeface="Calibri" panose="020F0502020204030204" pitchFamily="34" charset="0"/>
                <a:cs typeface="Arial" panose="020B0604020202020204" pitchFamily="34" charset="0"/>
              </a:rPr>
              <a:t>On peut lire des textes où les désignateurs de personnages sont particulièrement spectaculaires. On peut penser à Claude Boujon (</a:t>
            </a:r>
            <a:r>
              <a:rPr lang="fr-FR" sz="1200" i="1" dirty="0">
                <a:solidFill>
                  <a:schemeClr val="tx1"/>
                </a:solidFill>
                <a:effectLst/>
                <a:latin typeface="+mn-lt"/>
                <a:ea typeface="Calibri" panose="020F0502020204030204" pitchFamily="34" charset="0"/>
                <a:cs typeface="Arial" panose="020B0604020202020204" pitchFamily="34" charset="0"/>
              </a:rPr>
              <a:t>La brouille</a:t>
            </a:r>
            <a:r>
              <a:rPr lang="fr-FR" sz="1200" i="0" dirty="0">
                <a:solidFill>
                  <a:schemeClr val="tx1"/>
                </a:solidFill>
                <a:effectLst/>
                <a:latin typeface="+mn-lt"/>
                <a:ea typeface="Calibri" panose="020F0502020204030204" pitchFamily="34" charset="0"/>
                <a:cs typeface="Arial" panose="020B0604020202020204" pitchFamily="34" charset="0"/>
              </a:rPr>
              <a:t>, </a:t>
            </a:r>
            <a:r>
              <a:rPr lang="fr-FR" sz="1200" i="1" dirty="0">
                <a:solidFill>
                  <a:schemeClr val="tx1"/>
                </a:solidFill>
                <a:effectLst/>
                <a:latin typeface="+mn-lt"/>
                <a:ea typeface="Calibri" panose="020F0502020204030204" pitchFamily="34" charset="0"/>
                <a:cs typeface="Arial" panose="020B0604020202020204" pitchFamily="34" charset="0"/>
              </a:rPr>
              <a:t>Mangetout et Maigrelet</a:t>
            </a:r>
            <a:r>
              <a:rPr lang="fr-FR" sz="1200" i="0" dirty="0">
                <a:solidFill>
                  <a:schemeClr val="tx1"/>
                </a:solidFill>
                <a:effectLst/>
                <a:latin typeface="+mn-lt"/>
                <a:ea typeface="Calibri" panose="020F0502020204030204" pitchFamily="34" charset="0"/>
                <a:cs typeface="Arial" panose="020B0604020202020204" pitchFamily="34" charset="0"/>
              </a:rPr>
              <a:t>), à Anthony Browne (</a:t>
            </a:r>
            <a:r>
              <a:rPr lang="fr-FR" sz="1200" i="1" dirty="0">
                <a:solidFill>
                  <a:schemeClr val="tx1"/>
                </a:solidFill>
                <a:effectLst/>
                <a:latin typeface="+mn-lt"/>
                <a:ea typeface="Calibri" panose="020F0502020204030204" pitchFamily="34" charset="0"/>
                <a:cs typeface="Arial" panose="020B0604020202020204" pitchFamily="34" charset="0"/>
              </a:rPr>
              <a:t>Histoire à 4 voix</a:t>
            </a:r>
            <a:r>
              <a:rPr lang="fr-FR" sz="1200" i="0" dirty="0">
                <a:solidFill>
                  <a:schemeClr val="tx1"/>
                </a:solidFill>
                <a:effectLst/>
                <a:latin typeface="+mn-lt"/>
                <a:ea typeface="Calibri" panose="020F0502020204030204" pitchFamily="34" charset="0"/>
                <a:cs typeface="Arial" panose="020B0604020202020204" pitchFamily="34" charset="0"/>
              </a:rPr>
              <a:t>)</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21</a:t>
            </a:fld>
            <a:endParaRPr lang="fr-FR"/>
          </a:p>
        </p:txBody>
      </p:sp>
    </p:spTree>
    <p:extLst>
      <p:ext uri="{BB962C8B-B14F-4D97-AF65-F5344CB8AC3E}">
        <p14:creationId xmlns:p14="http://schemas.microsoft.com/office/powerpoint/2010/main" val="915819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F98277-4D0E-4F29-17D3-E0DC072CDF6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AEE59EA-6BD8-627D-F41E-8999590149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57B4232-BB6D-6323-63CB-DA9849D16D7A}"/>
              </a:ext>
            </a:extLst>
          </p:cNvPr>
          <p:cNvSpPr>
            <a:spLocks noGrp="1"/>
          </p:cNvSpPr>
          <p:nvPr>
            <p:ph type="dt" sz="half" idx="10"/>
          </p:nvPr>
        </p:nvSpPr>
        <p:spPr/>
        <p:txBody>
          <a:bodyPr/>
          <a:lstStyle/>
          <a:p>
            <a:fld id="{47A4F2FC-9F6D-7C4A-81D5-465266D8D53C}" type="datetimeFigureOut">
              <a:rPr lang="fr-FR" smtClean="0"/>
              <a:t>27/08/2025</a:t>
            </a:fld>
            <a:endParaRPr lang="fr-FR"/>
          </a:p>
        </p:txBody>
      </p:sp>
      <p:sp>
        <p:nvSpPr>
          <p:cNvPr id="5" name="Espace réservé du pied de page 4">
            <a:extLst>
              <a:ext uri="{FF2B5EF4-FFF2-40B4-BE49-F238E27FC236}">
                <a16:creationId xmlns:a16="http://schemas.microsoft.com/office/drawing/2014/main" id="{D450454D-F8A1-B0C0-DC34-126F339B4A7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FF19BFF-57DE-7FE3-2E5B-1348FDCCCB0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2610633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4C8143-9D90-D307-6112-5C0E0FF9E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CEBFD38-C04A-06A9-74FD-BD42310C0E2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B0EF7E4-C910-89BA-EEDB-759D9B289670}"/>
              </a:ext>
            </a:extLst>
          </p:cNvPr>
          <p:cNvSpPr>
            <a:spLocks noGrp="1"/>
          </p:cNvSpPr>
          <p:nvPr>
            <p:ph type="dt" sz="half" idx="10"/>
          </p:nvPr>
        </p:nvSpPr>
        <p:spPr/>
        <p:txBody>
          <a:bodyPr/>
          <a:lstStyle/>
          <a:p>
            <a:fld id="{47A4F2FC-9F6D-7C4A-81D5-465266D8D53C}" type="datetimeFigureOut">
              <a:rPr lang="fr-FR" smtClean="0"/>
              <a:t>27/08/2025</a:t>
            </a:fld>
            <a:endParaRPr lang="fr-FR"/>
          </a:p>
        </p:txBody>
      </p:sp>
      <p:sp>
        <p:nvSpPr>
          <p:cNvPr id="5" name="Espace réservé du pied de page 4">
            <a:extLst>
              <a:ext uri="{FF2B5EF4-FFF2-40B4-BE49-F238E27FC236}">
                <a16:creationId xmlns:a16="http://schemas.microsoft.com/office/drawing/2014/main" id="{A0157662-22A4-34BC-888A-59C43645EF3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ED9C61A-7809-EEB1-C46F-D1282D6992AD}"/>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199318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BC4894-92E7-1952-262F-B4AF8EA6508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77300F1-208C-B0A2-56EF-5D247A8255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0FE104F-7BAB-634D-B369-4494C9BFB8FB}"/>
              </a:ext>
            </a:extLst>
          </p:cNvPr>
          <p:cNvSpPr>
            <a:spLocks noGrp="1"/>
          </p:cNvSpPr>
          <p:nvPr>
            <p:ph type="dt" sz="half" idx="10"/>
          </p:nvPr>
        </p:nvSpPr>
        <p:spPr/>
        <p:txBody>
          <a:bodyPr/>
          <a:lstStyle/>
          <a:p>
            <a:fld id="{47A4F2FC-9F6D-7C4A-81D5-465266D8D53C}" type="datetimeFigureOut">
              <a:rPr lang="fr-FR" smtClean="0"/>
              <a:t>27/08/2025</a:t>
            </a:fld>
            <a:endParaRPr lang="fr-FR"/>
          </a:p>
        </p:txBody>
      </p:sp>
      <p:sp>
        <p:nvSpPr>
          <p:cNvPr id="5" name="Espace réservé du pied de page 4">
            <a:extLst>
              <a:ext uri="{FF2B5EF4-FFF2-40B4-BE49-F238E27FC236}">
                <a16:creationId xmlns:a16="http://schemas.microsoft.com/office/drawing/2014/main" id="{0BB3459A-7C16-2852-7040-50F93C5AEB7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19F73AA-7A0C-46BC-F27A-2553A1511841}"/>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267138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98D3AC-3619-63F6-DDD0-75034359066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C8A9219-AC73-7286-B7D6-740AAB75BDB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53C3926-B2CC-2CA7-90D5-F6522661403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4CFA026-7A9E-5AF7-1A6D-151B9175441F}"/>
              </a:ext>
            </a:extLst>
          </p:cNvPr>
          <p:cNvSpPr>
            <a:spLocks noGrp="1"/>
          </p:cNvSpPr>
          <p:nvPr>
            <p:ph type="dt" sz="half" idx="10"/>
          </p:nvPr>
        </p:nvSpPr>
        <p:spPr/>
        <p:txBody>
          <a:bodyPr/>
          <a:lstStyle/>
          <a:p>
            <a:fld id="{47A4F2FC-9F6D-7C4A-81D5-465266D8D53C}" type="datetimeFigureOut">
              <a:rPr lang="fr-FR" smtClean="0"/>
              <a:t>27/08/2025</a:t>
            </a:fld>
            <a:endParaRPr lang="fr-FR"/>
          </a:p>
        </p:txBody>
      </p:sp>
      <p:sp>
        <p:nvSpPr>
          <p:cNvPr id="6" name="Espace réservé du pied de page 5">
            <a:extLst>
              <a:ext uri="{FF2B5EF4-FFF2-40B4-BE49-F238E27FC236}">
                <a16:creationId xmlns:a16="http://schemas.microsoft.com/office/drawing/2014/main" id="{8EF1179D-42DE-96C7-FE20-A5D070E4D7A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212672A-F85B-B219-BF5C-190773EA1A4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438576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93D95E-D100-DEB8-DBDD-780C182DE94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7999453-C5C8-127E-D720-31F330A136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06D254E-1391-1B83-9934-2C9DAFEC990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955DAD1-FB7A-444B-A41A-24B19C3C24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EACEC13-E603-6B44-591E-70D80FFFF9D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96BDECA-F7D1-CD6F-70BE-07CD9B244BA1}"/>
              </a:ext>
            </a:extLst>
          </p:cNvPr>
          <p:cNvSpPr>
            <a:spLocks noGrp="1"/>
          </p:cNvSpPr>
          <p:nvPr>
            <p:ph type="dt" sz="half" idx="10"/>
          </p:nvPr>
        </p:nvSpPr>
        <p:spPr/>
        <p:txBody>
          <a:bodyPr/>
          <a:lstStyle/>
          <a:p>
            <a:fld id="{47A4F2FC-9F6D-7C4A-81D5-465266D8D53C}" type="datetimeFigureOut">
              <a:rPr lang="fr-FR" smtClean="0"/>
              <a:t>27/08/2025</a:t>
            </a:fld>
            <a:endParaRPr lang="fr-FR"/>
          </a:p>
        </p:txBody>
      </p:sp>
      <p:sp>
        <p:nvSpPr>
          <p:cNvPr id="8" name="Espace réservé du pied de page 7">
            <a:extLst>
              <a:ext uri="{FF2B5EF4-FFF2-40B4-BE49-F238E27FC236}">
                <a16:creationId xmlns:a16="http://schemas.microsoft.com/office/drawing/2014/main" id="{4FD884C4-3900-F226-6FC8-E4906D753A0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54ADB15-7874-AF6D-CCF7-1A81E678F8AE}"/>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35592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F9B8A8-DF92-788F-BB77-10F4294058D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E7D4991-2845-A457-724E-992187E850BE}"/>
              </a:ext>
            </a:extLst>
          </p:cNvPr>
          <p:cNvSpPr>
            <a:spLocks noGrp="1"/>
          </p:cNvSpPr>
          <p:nvPr>
            <p:ph type="dt" sz="half" idx="10"/>
          </p:nvPr>
        </p:nvSpPr>
        <p:spPr/>
        <p:txBody>
          <a:bodyPr/>
          <a:lstStyle/>
          <a:p>
            <a:fld id="{47A4F2FC-9F6D-7C4A-81D5-465266D8D53C}" type="datetimeFigureOut">
              <a:rPr lang="fr-FR" smtClean="0"/>
              <a:t>27/08/2025</a:t>
            </a:fld>
            <a:endParaRPr lang="fr-FR"/>
          </a:p>
        </p:txBody>
      </p:sp>
      <p:sp>
        <p:nvSpPr>
          <p:cNvPr id="4" name="Espace réservé du pied de page 3">
            <a:extLst>
              <a:ext uri="{FF2B5EF4-FFF2-40B4-BE49-F238E27FC236}">
                <a16:creationId xmlns:a16="http://schemas.microsoft.com/office/drawing/2014/main" id="{6361229F-6743-3BF4-F075-38D9F44E6ED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9DCFDE2-4F8E-63BE-DE9F-FFCFB68B94A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882696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1E14582-6BBD-E559-225A-BC416B2DB8D9}"/>
              </a:ext>
            </a:extLst>
          </p:cNvPr>
          <p:cNvSpPr>
            <a:spLocks noGrp="1"/>
          </p:cNvSpPr>
          <p:nvPr>
            <p:ph type="dt" sz="half" idx="10"/>
          </p:nvPr>
        </p:nvSpPr>
        <p:spPr/>
        <p:txBody>
          <a:bodyPr/>
          <a:lstStyle/>
          <a:p>
            <a:fld id="{47A4F2FC-9F6D-7C4A-81D5-465266D8D53C}" type="datetimeFigureOut">
              <a:rPr lang="fr-FR" smtClean="0"/>
              <a:t>27/08/2025</a:t>
            </a:fld>
            <a:endParaRPr lang="fr-FR"/>
          </a:p>
        </p:txBody>
      </p:sp>
      <p:sp>
        <p:nvSpPr>
          <p:cNvPr id="3" name="Espace réservé du pied de page 2">
            <a:extLst>
              <a:ext uri="{FF2B5EF4-FFF2-40B4-BE49-F238E27FC236}">
                <a16:creationId xmlns:a16="http://schemas.microsoft.com/office/drawing/2014/main" id="{6FCECB09-A8DC-2FC4-B75F-EF76B07526E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AEB3BCCD-9A31-76C0-6A17-525E9F038D14}"/>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2495375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9B609-4750-EA2C-4392-7EDDA81E7E2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1FD769B-1A00-FB1B-26EF-26CB2D6B73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1D0BB0E-DDCA-91E5-6EDC-3430DD6C9C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0282112-FD4B-9510-0F99-47959A9D4728}"/>
              </a:ext>
            </a:extLst>
          </p:cNvPr>
          <p:cNvSpPr>
            <a:spLocks noGrp="1"/>
          </p:cNvSpPr>
          <p:nvPr>
            <p:ph type="dt" sz="half" idx="10"/>
          </p:nvPr>
        </p:nvSpPr>
        <p:spPr/>
        <p:txBody>
          <a:bodyPr/>
          <a:lstStyle/>
          <a:p>
            <a:fld id="{47A4F2FC-9F6D-7C4A-81D5-465266D8D53C}" type="datetimeFigureOut">
              <a:rPr lang="fr-FR" smtClean="0"/>
              <a:t>27/08/2025</a:t>
            </a:fld>
            <a:endParaRPr lang="fr-FR"/>
          </a:p>
        </p:txBody>
      </p:sp>
      <p:sp>
        <p:nvSpPr>
          <p:cNvPr id="6" name="Espace réservé du pied de page 5">
            <a:extLst>
              <a:ext uri="{FF2B5EF4-FFF2-40B4-BE49-F238E27FC236}">
                <a16:creationId xmlns:a16="http://schemas.microsoft.com/office/drawing/2014/main" id="{83594FF7-4E21-C9F4-01CB-F77CEDFC52D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9AB9A2D-B580-8DE7-5AB1-C0029F699412}"/>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02123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7505C9-0656-0EF5-2E6A-AAAFDD4539C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5792C1F-EAB0-9F46-430C-463FBD07E5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3E59035-06B0-8693-EB54-3B61A83343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A990A6D-3BA6-98AB-ACCE-E5BC14EFEDC6}"/>
              </a:ext>
            </a:extLst>
          </p:cNvPr>
          <p:cNvSpPr>
            <a:spLocks noGrp="1"/>
          </p:cNvSpPr>
          <p:nvPr>
            <p:ph type="dt" sz="half" idx="10"/>
          </p:nvPr>
        </p:nvSpPr>
        <p:spPr/>
        <p:txBody>
          <a:bodyPr/>
          <a:lstStyle/>
          <a:p>
            <a:fld id="{47A4F2FC-9F6D-7C4A-81D5-465266D8D53C}" type="datetimeFigureOut">
              <a:rPr lang="fr-FR" smtClean="0"/>
              <a:t>27/08/2025</a:t>
            </a:fld>
            <a:endParaRPr lang="fr-FR"/>
          </a:p>
        </p:txBody>
      </p:sp>
      <p:sp>
        <p:nvSpPr>
          <p:cNvPr id="6" name="Espace réservé du pied de page 5">
            <a:extLst>
              <a:ext uri="{FF2B5EF4-FFF2-40B4-BE49-F238E27FC236}">
                <a16:creationId xmlns:a16="http://schemas.microsoft.com/office/drawing/2014/main" id="{3405D42B-5169-0942-F467-5E7F0BA06C3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854FE3F-C776-3F73-A3F0-B1DFFCE67D12}"/>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317180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0FA6DD-CA4D-A1AB-3A7B-5A88939B85F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39FCEB6-2778-C8C2-28DE-073193EF6BC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FA000C3-311F-827F-27C2-617261257E52}"/>
              </a:ext>
            </a:extLst>
          </p:cNvPr>
          <p:cNvSpPr>
            <a:spLocks noGrp="1"/>
          </p:cNvSpPr>
          <p:nvPr>
            <p:ph type="dt" sz="half" idx="10"/>
          </p:nvPr>
        </p:nvSpPr>
        <p:spPr/>
        <p:txBody>
          <a:bodyPr/>
          <a:lstStyle/>
          <a:p>
            <a:fld id="{47A4F2FC-9F6D-7C4A-81D5-465266D8D53C}" type="datetimeFigureOut">
              <a:rPr lang="fr-FR" smtClean="0"/>
              <a:t>27/08/2025</a:t>
            </a:fld>
            <a:endParaRPr lang="fr-FR"/>
          </a:p>
        </p:txBody>
      </p:sp>
      <p:sp>
        <p:nvSpPr>
          <p:cNvPr id="5" name="Espace réservé du pied de page 4">
            <a:extLst>
              <a:ext uri="{FF2B5EF4-FFF2-40B4-BE49-F238E27FC236}">
                <a16:creationId xmlns:a16="http://schemas.microsoft.com/office/drawing/2014/main" id="{5617E3DF-A06D-DDA7-1B5F-B698A7D8018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52B9F09-3042-D905-80FC-CF75951DAECA}"/>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4267806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071D934-ACA5-D2BC-3522-CEA0281C1332}"/>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4EC8E96-8FD6-9D77-B870-322B8F8D45E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BBD2717-A10B-4F4A-5777-DB1D3695BCB9}"/>
              </a:ext>
            </a:extLst>
          </p:cNvPr>
          <p:cNvSpPr>
            <a:spLocks noGrp="1"/>
          </p:cNvSpPr>
          <p:nvPr>
            <p:ph type="dt" sz="half" idx="10"/>
          </p:nvPr>
        </p:nvSpPr>
        <p:spPr/>
        <p:txBody>
          <a:bodyPr/>
          <a:lstStyle/>
          <a:p>
            <a:fld id="{47A4F2FC-9F6D-7C4A-81D5-465266D8D53C}" type="datetimeFigureOut">
              <a:rPr lang="fr-FR" smtClean="0"/>
              <a:t>27/08/2025</a:t>
            </a:fld>
            <a:endParaRPr lang="fr-FR"/>
          </a:p>
        </p:txBody>
      </p:sp>
      <p:sp>
        <p:nvSpPr>
          <p:cNvPr id="5" name="Espace réservé du pied de page 4">
            <a:extLst>
              <a:ext uri="{FF2B5EF4-FFF2-40B4-BE49-F238E27FC236}">
                <a16:creationId xmlns:a16="http://schemas.microsoft.com/office/drawing/2014/main" id="{9544A8B6-CF43-E393-380E-24345D48474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8C000DF-73C1-0B58-DB7C-1503F3A307B7}"/>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002116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83933A0-E2B6-37B6-08A4-BA92B861E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5A9B2A5-1EBA-7AF4-AECB-E4F91FB5CB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82A0FF-1A3C-7DBA-1DC4-9E2817509D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A4F2FC-9F6D-7C4A-81D5-465266D8D53C}" type="datetimeFigureOut">
              <a:rPr lang="fr-FR" smtClean="0"/>
              <a:t>27/08/2025</a:t>
            </a:fld>
            <a:endParaRPr lang="fr-FR"/>
          </a:p>
        </p:txBody>
      </p:sp>
      <p:sp>
        <p:nvSpPr>
          <p:cNvPr id="5" name="Espace réservé du pied de page 4">
            <a:extLst>
              <a:ext uri="{FF2B5EF4-FFF2-40B4-BE49-F238E27FC236}">
                <a16:creationId xmlns:a16="http://schemas.microsoft.com/office/drawing/2014/main" id="{2C84736D-3385-A609-C90F-49E45F5622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8152070-9758-BF76-FFF7-216F2B79C1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CE60BA-F6AA-C745-B55D-9AA72D6FA60E}" type="slidenum">
              <a:rPr lang="fr-FR" smtClean="0"/>
              <a:t>‹N°›</a:t>
            </a:fld>
            <a:endParaRPr lang="fr-FR"/>
          </a:p>
        </p:txBody>
      </p:sp>
    </p:spTree>
    <p:extLst>
      <p:ext uri="{BB962C8B-B14F-4D97-AF65-F5344CB8AC3E}">
        <p14:creationId xmlns:p14="http://schemas.microsoft.com/office/powerpoint/2010/main" val="1079745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765939-12AE-AD17-9322-AE44A0360D8B}"/>
              </a:ext>
            </a:extLst>
          </p:cNvPr>
          <p:cNvSpPr>
            <a:spLocks noGrp="1"/>
          </p:cNvSpPr>
          <p:nvPr>
            <p:ph type="ctrTitle"/>
          </p:nvPr>
        </p:nvSpPr>
        <p:spPr>
          <a:xfrm>
            <a:off x="1524000" y="1122363"/>
            <a:ext cx="9144000" cy="2634990"/>
          </a:xfrm>
        </p:spPr>
        <p:txBody>
          <a:bodyPr/>
          <a:lstStyle/>
          <a:p>
            <a:r>
              <a:rPr lang="fr-FR" dirty="0"/>
              <a:t>Désigner les personnages</a:t>
            </a:r>
          </a:p>
        </p:txBody>
      </p:sp>
      <p:sp>
        <p:nvSpPr>
          <p:cNvPr id="3" name="Sous-titre 2">
            <a:extLst>
              <a:ext uri="{FF2B5EF4-FFF2-40B4-BE49-F238E27FC236}">
                <a16:creationId xmlns:a16="http://schemas.microsoft.com/office/drawing/2014/main" id="{AF07FAA0-D4AF-82F8-AF03-FF329C8E0694}"/>
              </a:ext>
            </a:extLst>
          </p:cNvPr>
          <p:cNvSpPr>
            <a:spLocks noGrp="1"/>
          </p:cNvSpPr>
          <p:nvPr>
            <p:ph type="subTitle" idx="1"/>
          </p:nvPr>
        </p:nvSpPr>
        <p:spPr/>
        <p:txBody>
          <a:bodyPr/>
          <a:lstStyle/>
          <a:p>
            <a:endParaRPr lang="fr-F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1122363"/>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1614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BF145-2372-D978-9365-19B2E43BB3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403DBFD-2C1A-FF72-6BC2-35CA2D409FC5}"/>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297247AC-F192-0C0C-49E2-682DD44C9A41}"/>
              </a:ext>
            </a:extLst>
          </p:cNvPr>
          <p:cNvSpPr>
            <a:spLocks noGrp="1"/>
          </p:cNvSpPr>
          <p:nvPr>
            <p:ph idx="1"/>
          </p:nvPr>
        </p:nvSpPr>
        <p:spPr>
          <a:xfrm>
            <a:off x="457200" y="365124"/>
            <a:ext cx="11364686" cy="6340475"/>
          </a:xfrm>
        </p:spPr>
        <p:txBody>
          <a:bodyPr>
            <a:noAutofit/>
          </a:bodyPr>
          <a:lstStyle/>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Un jour, l’aigle dit au roitelet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Pauvre petit, je suis grand, je suis fort et hardi. Quand il me plait, je monte dans le ciel plus haut que les nuages. C’est pourquoi je suis le roi des bêtes volantes. Toi, pauvre petit roitelet, tu n’es pas plus gros qu’une fève. Tu t’essouffles, sans t’élever de dix mètres. Je te plains, pauvre pauvre petite bête.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Aigle, garde ta compassion pour d’autres que moi. Si petit, si faible que je sois, je te parie de monter dans le ciel plus haut que toi. </a:t>
            </a:r>
          </a:p>
          <a:p>
            <a:pPr marL="0" marR="1619885" indent="0" algn="just">
              <a:spcBef>
                <a:spcPts val="0"/>
              </a:spcBef>
              <a:buNone/>
            </a:pPr>
            <a:r>
              <a:rPr lang="fr-FR" sz="1800" dirty="0">
                <a:effectLst/>
                <a:latin typeface="Times New Roman" panose="02020603050405020304" pitchFamily="18" charset="0"/>
                <a:ea typeface="Times New Roman" panose="02020603050405020304" pitchFamily="18" charset="0"/>
              </a:rPr>
              <a:t>Le seigneur des airs se mit à rire.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Parions, mon petit. Que me donneras-tu si je gagne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Aigle, si tu gagnes, je te donne mon corps à manger. Si tu perds, jure-moi de ne jamais faire de mal, ni à moi, ni aux miens.</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Oiselet des pelouses, c’est juré. Partons. Y </a:t>
            </a:r>
            <a:r>
              <a:rPr lang="fr-FR" sz="1800" dirty="0" err="1">
                <a:effectLst/>
                <a:latin typeface="Times New Roman" panose="02020603050405020304" pitchFamily="18" charset="0"/>
                <a:ea typeface="Times New Roman" panose="02020603050405020304" pitchFamily="18" charset="0"/>
              </a:rPr>
              <a:t>es-tu</a:t>
            </a:r>
            <a:r>
              <a:rPr lang="fr-FR" sz="1800" dirty="0">
                <a:effectLst/>
                <a:latin typeface="Times New Roman" panose="02020603050405020304" pitchFamily="18" charset="0"/>
                <a:ea typeface="Times New Roman" panose="02020603050405020304" pitchFamily="18" charset="0"/>
              </a:rPr>
              <a:t>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L’animal tout léger s’était déjà perché sur la tête de l’aigle.</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Aigle, j’y suis. Partons. Hardi ! Hô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Le prétentieux rapace partit à toute volée, sans se douter qu’il emportait le roitelet perché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sur sa tête. Vingt fois par heure il criait à rendre sourd :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Où </a:t>
            </a:r>
            <a:r>
              <a:rPr lang="fr-FR" sz="1800" dirty="0" err="1">
                <a:effectLst/>
                <a:latin typeface="Times New Roman" panose="02020603050405020304" pitchFamily="18" charset="0"/>
                <a:ea typeface="Times New Roman" panose="02020603050405020304" pitchFamily="18" charset="0"/>
              </a:rPr>
              <a:t>es-tu</a:t>
            </a:r>
            <a:r>
              <a:rPr lang="fr-FR" sz="1800" dirty="0">
                <a:effectLst/>
                <a:latin typeface="Times New Roman" panose="02020603050405020304" pitchFamily="18" charset="0"/>
                <a:ea typeface="Times New Roman" panose="02020603050405020304" pitchFamily="18" charset="0"/>
              </a:rPr>
              <a:t>, quart de portion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Aigle, je monte dans le ciel plus haut que toi.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Enfin l’oiseau de proie qui régnait sur le ciel se lassa. Une dernière fois, il cria à rendre sourd :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Où </a:t>
            </a:r>
            <a:r>
              <a:rPr lang="fr-FR" sz="1800" dirty="0" err="1">
                <a:effectLst/>
                <a:latin typeface="Times New Roman" panose="02020603050405020304" pitchFamily="18" charset="0"/>
                <a:ea typeface="Times New Roman" panose="02020603050405020304" pitchFamily="18" charset="0"/>
              </a:rPr>
              <a:t>es-tu</a:t>
            </a:r>
            <a:r>
              <a:rPr lang="fr-FR" sz="1800" dirty="0">
                <a:effectLst/>
                <a:latin typeface="Times New Roman" panose="02020603050405020304" pitchFamily="18" charset="0"/>
                <a:ea typeface="Times New Roman" panose="02020603050405020304" pitchFamily="18" charset="0"/>
              </a:rPr>
              <a:t>, pauvre mauviette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Aigle, je monte dans le ciel plus haut que toi. Regarde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Et le passereau voleta au-dessus de lui.</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Tout confus, l’orgueilleux volatile redescendit, sans s’apercevoir qu’il emportait le roitelet, de nouveau perché sur sa tête.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Aigle, nous sommes à terre. Suis-je monté dans le ciel plus haut que toi ? demanda l’oiseau qui se retenait de rire.</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C’est vrai, chétive bestiole. Tu es monté dans le ciel plus haut que moi. Ne crains rien. Ce qui est juré est juré. Jamais je ne ferai de mal ni à toi, ni aux tiens. </a:t>
            </a:r>
          </a:p>
          <a:p>
            <a:pPr marL="0" marR="1619885" indent="0" algn="just">
              <a:lnSpc>
                <a:spcPct val="120000"/>
              </a:lnSpc>
              <a:spcBef>
                <a:spcPts val="0"/>
              </a:spcBef>
              <a:buNone/>
            </a:pPr>
            <a:endParaRPr lang="fr-FR" sz="1500" dirty="0"/>
          </a:p>
        </p:txBody>
      </p:sp>
      <p:pic>
        <p:nvPicPr>
          <p:cNvPr id="8" name="Image 7">
            <a:extLst>
              <a:ext uri="{FF2B5EF4-FFF2-40B4-BE49-F238E27FC236}">
                <a16:creationId xmlns:a16="http://schemas.microsoft.com/office/drawing/2014/main" id="{29DC8ECA-44FB-0CBC-8401-7DC62D435150}"/>
              </a:ext>
            </a:extLst>
          </p:cNvPr>
          <p:cNvPicPr>
            <a:picLocks noChangeAspect="1"/>
          </p:cNvPicPr>
          <p:nvPr/>
        </p:nvPicPr>
        <p:blipFill>
          <a:blip r:embed="rId3"/>
          <a:stretch>
            <a:fillRect/>
          </a:stretch>
        </p:blipFill>
        <p:spPr>
          <a:xfrm>
            <a:off x="9296400" y="3088365"/>
            <a:ext cx="2438399" cy="2156057"/>
          </a:xfrm>
          <a:prstGeom prst="rect">
            <a:avLst/>
          </a:prstGeom>
        </p:spPr>
      </p:pic>
    </p:spTree>
    <p:extLst>
      <p:ext uri="{BB962C8B-B14F-4D97-AF65-F5344CB8AC3E}">
        <p14:creationId xmlns:p14="http://schemas.microsoft.com/office/powerpoint/2010/main" val="2259834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8A56B-3865-2EA4-A17E-2187C60C56A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B0B19F-FB7C-431F-47B0-4EABA55AC3E2}"/>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9BD2713E-1E66-0BFC-EB9E-22F14A46996C}"/>
              </a:ext>
            </a:extLst>
          </p:cNvPr>
          <p:cNvSpPr>
            <a:spLocks noGrp="1"/>
          </p:cNvSpPr>
          <p:nvPr>
            <p:ph idx="1"/>
          </p:nvPr>
        </p:nvSpPr>
        <p:spPr>
          <a:xfrm>
            <a:off x="457200" y="365124"/>
            <a:ext cx="11364686" cy="6340475"/>
          </a:xfrm>
        </p:spPr>
        <p:txBody>
          <a:bodyPr>
            <a:noAutofit/>
          </a:bodyPr>
          <a:lstStyle/>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Un jour, l’aigle dit au roitelet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Pauvre petit, je suis grand, je suis fort et hardi. Quand il me plait, je monte dans le ciel plus haut que les nuages. C’est pourquoi je suis le roi des bêtes volantes. Toi, pauvre petit roitelet, tu n’es pas plus gros qu’une fève. Tu t’essouffles, sans t’élever de dix mètres. Je te plains, pauvre pauvre petite bête.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Aigle, garde ta compassion pour d’autres que moi. Si petit, si faible que je sois, je te parie de monter dans le ciel plus haut que toi. </a:t>
            </a:r>
          </a:p>
          <a:p>
            <a:pPr marL="0" marR="1619885" indent="0" algn="just">
              <a:spcBef>
                <a:spcPts val="0"/>
              </a:spcBef>
              <a:buNone/>
            </a:pPr>
            <a:r>
              <a:rPr lang="fr-FR" sz="1800" dirty="0">
                <a:effectLst/>
                <a:latin typeface="Times New Roman" panose="02020603050405020304" pitchFamily="18" charset="0"/>
                <a:ea typeface="Times New Roman" panose="02020603050405020304" pitchFamily="18" charset="0"/>
              </a:rPr>
              <a:t>Le seigneur des airs se mit à rire.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Parions, mon petit. Que me donneras-tu si je gagne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Aigle, si tu gagnes, je te donne mon corps à manger. Si tu perds, jure-moi de ne jamais faire de mal, ni à moi, ni aux miens.</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Oiselet des pelouses, c’est juré. Partons. Y </a:t>
            </a:r>
            <a:r>
              <a:rPr lang="fr-FR" sz="1800" dirty="0" err="1">
                <a:effectLst/>
                <a:latin typeface="Times New Roman" panose="02020603050405020304" pitchFamily="18" charset="0"/>
                <a:ea typeface="Times New Roman" panose="02020603050405020304" pitchFamily="18" charset="0"/>
              </a:rPr>
              <a:t>es-tu</a:t>
            </a:r>
            <a:r>
              <a:rPr lang="fr-FR" sz="1800" dirty="0">
                <a:effectLst/>
                <a:latin typeface="Times New Roman" panose="02020603050405020304" pitchFamily="18" charset="0"/>
                <a:ea typeface="Times New Roman" panose="02020603050405020304" pitchFamily="18" charset="0"/>
              </a:rPr>
              <a:t>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L’animal tout léger s’était déjà perché sur la tête de l’aigle.</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Aigle, j’y suis. Partons. Hardi ! Hô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Le prétentieux rapace partit à toute volée, sans se douter qu’il emportait le roitelet perché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sur sa tête. Vingt fois par heure il criait à rendre sourd :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Où </a:t>
            </a:r>
            <a:r>
              <a:rPr lang="fr-FR" sz="1800" dirty="0" err="1">
                <a:effectLst/>
                <a:latin typeface="Times New Roman" panose="02020603050405020304" pitchFamily="18" charset="0"/>
                <a:ea typeface="Times New Roman" panose="02020603050405020304" pitchFamily="18" charset="0"/>
              </a:rPr>
              <a:t>es-tu</a:t>
            </a:r>
            <a:r>
              <a:rPr lang="fr-FR" sz="1800" dirty="0">
                <a:effectLst/>
                <a:latin typeface="Times New Roman" panose="02020603050405020304" pitchFamily="18" charset="0"/>
                <a:ea typeface="Times New Roman" panose="02020603050405020304" pitchFamily="18" charset="0"/>
              </a:rPr>
              <a:t>, quart de portion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Aigle, je monte dans le ciel plus haut que toi.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Enfin l’oiseau de proie qui régnait sur le ciel se lassa. Une dernière fois, il cria à rendre sourd :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Où </a:t>
            </a:r>
            <a:r>
              <a:rPr lang="fr-FR" sz="1800" dirty="0" err="1">
                <a:effectLst/>
                <a:latin typeface="Times New Roman" panose="02020603050405020304" pitchFamily="18" charset="0"/>
                <a:ea typeface="Times New Roman" panose="02020603050405020304" pitchFamily="18" charset="0"/>
              </a:rPr>
              <a:t>es-tu</a:t>
            </a:r>
            <a:r>
              <a:rPr lang="fr-FR" sz="1800" dirty="0">
                <a:effectLst/>
                <a:latin typeface="Times New Roman" panose="02020603050405020304" pitchFamily="18" charset="0"/>
                <a:ea typeface="Times New Roman" panose="02020603050405020304" pitchFamily="18" charset="0"/>
              </a:rPr>
              <a:t>, pauvre mauviette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Aigle, je monte dans le ciel plus haut que toi. Regarde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Et le passereau voleta au-dessus de lui.</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Tout confus, l’orgueilleux volatile redescendit, sans s’apercevoir qu’il emportait le roitelet, de nouveau perché sur sa tête.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Aigle, nous sommes à terre. Suis-je monté dans le ciel plus haut que toi ? demanda l’oiseau qui se retenait de rire.</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C’est vrai, chétive bestiole. Tu es monté dans le ciel plus haut que moi. Ne crains rien. Ce qui est juré est juré. Jamais je ne ferai de mal ni à toi, ni aux tiens. </a:t>
            </a:r>
          </a:p>
          <a:p>
            <a:pPr marL="0" marR="1619885" indent="0" algn="just">
              <a:lnSpc>
                <a:spcPct val="120000"/>
              </a:lnSpc>
              <a:spcBef>
                <a:spcPts val="0"/>
              </a:spcBef>
              <a:buNone/>
            </a:pPr>
            <a:endParaRPr lang="fr-FR" sz="1500" dirty="0"/>
          </a:p>
        </p:txBody>
      </p:sp>
      <p:pic>
        <p:nvPicPr>
          <p:cNvPr id="8" name="Image 7">
            <a:extLst>
              <a:ext uri="{FF2B5EF4-FFF2-40B4-BE49-F238E27FC236}">
                <a16:creationId xmlns:a16="http://schemas.microsoft.com/office/drawing/2014/main" id="{E874C131-ABCE-AE21-F76A-680E9BCAD9A2}"/>
              </a:ext>
            </a:extLst>
          </p:cNvPr>
          <p:cNvPicPr>
            <a:picLocks noChangeAspect="1"/>
          </p:cNvPicPr>
          <p:nvPr/>
        </p:nvPicPr>
        <p:blipFill>
          <a:blip r:embed="rId3"/>
          <a:stretch>
            <a:fillRect/>
          </a:stretch>
        </p:blipFill>
        <p:spPr>
          <a:xfrm>
            <a:off x="9296400" y="3088365"/>
            <a:ext cx="2438399" cy="2156057"/>
          </a:xfrm>
          <a:prstGeom prst="rect">
            <a:avLst/>
          </a:prstGeom>
        </p:spPr>
      </p:pic>
    </p:spTree>
    <p:extLst>
      <p:ext uri="{BB962C8B-B14F-4D97-AF65-F5344CB8AC3E}">
        <p14:creationId xmlns:p14="http://schemas.microsoft.com/office/powerpoint/2010/main" val="1871801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C5FAE-48D9-6608-439B-797028946DF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1AADD8-DDD5-A080-10BF-0502B1DE02CF}"/>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B61DF8A1-710F-C238-0C16-E16CB7FFE6DE}"/>
              </a:ext>
            </a:extLst>
          </p:cNvPr>
          <p:cNvSpPr>
            <a:spLocks noGrp="1"/>
          </p:cNvSpPr>
          <p:nvPr>
            <p:ph idx="1"/>
          </p:nvPr>
        </p:nvSpPr>
        <p:spPr>
          <a:xfrm>
            <a:off x="457200" y="365124"/>
            <a:ext cx="11364686" cy="6340475"/>
          </a:xfrm>
        </p:spPr>
        <p:txBody>
          <a:bodyPr>
            <a:noAutofit/>
          </a:bodyPr>
          <a:lstStyle/>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Un jour, l’aigle dit au roitelet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Pauvre petit, je suis grand, je suis fort et hardi. Quand il me plait, je monte dans le ciel plus haut que les nuages. C’est pourquoi je suis le roi des bêtes volantes. Toi, pauvre petit roitelet, tu n’es pas plus gros qu’une fève. Tu t’essouffles, sans t’élever de dix mètres. Je te plains, pauvre pauvre petite bête.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t>
            </a:r>
            <a:r>
              <a:rPr lang="fr-FR" sz="1800" dirty="0">
                <a:solidFill>
                  <a:schemeClr val="accent1"/>
                </a:solidFill>
                <a:effectLst/>
                <a:latin typeface="Times New Roman" panose="02020603050405020304" pitchFamily="18" charset="0"/>
                <a:ea typeface="Times New Roman" panose="02020603050405020304" pitchFamily="18" charset="0"/>
              </a:rPr>
              <a:t>Aigle</a:t>
            </a:r>
            <a:r>
              <a:rPr lang="fr-FR" sz="1800" dirty="0">
                <a:effectLst/>
                <a:latin typeface="Times New Roman" panose="02020603050405020304" pitchFamily="18" charset="0"/>
                <a:ea typeface="Times New Roman" panose="02020603050405020304" pitchFamily="18" charset="0"/>
              </a:rPr>
              <a:t>, garde ta compassion pour d’autres que moi. Si petit, si faible que je sois, je te parie de monter dans le ciel plus haut que toi. </a:t>
            </a:r>
          </a:p>
          <a:p>
            <a:pPr marL="0" marR="1619885" indent="0" algn="just">
              <a:spcBef>
                <a:spcPts val="0"/>
              </a:spcBef>
              <a:buNone/>
            </a:pPr>
            <a:r>
              <a:rPr lang="fr-FR" sz="1800" dirty="0">
                <a:effectLst/>
                <a:latin typeface="Times New Roman" panose="02020603050405020304" pitchFamily="18" charset="0"/>
                <a:ea typeface="Times New Roman" panose="02020603050405020304" pitchFamily="18" charset="0"/>
              </a:rPr>
              <a:t>Le seigneur des airs se mit à rire.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Parions, mon petit. Que me donneras-tu si je gagne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t>
            </a:r>
            <a:r>
              <a:rPr lang="fr-FR" sz="1800" dirty="0">
                <a:solidFill>
                  <a:schemeClr val="accent1"/>
                </a:solidFill>
                <a:effectLst/>
                <a:latin typeface="Times New Roman" panose="02020603050405020304" pitchFamily="18" charset="0"/>
                <a:ea typeface="Times New Roman" panose="02020603050405020304" pitchFamily="18" charset="0"/>
              </a:rPr>
              <a:t>Aigle</a:t>
            </a:r>
            <a:r>
              <a:rPr lang="fr-FR" sz="1800" dirty="0">
                <a:effectLst/>
                <a:latin typeface="Times New Roman" panose="02020603050405020304" pitchFamily="18" charset="0"/>
                <a:ea typeface="Times New Roman" panose="02020603050405020304" pitchFamily="18" charset="0"/>
              </a:rPr>
              <a:t>, si tu gagnes, je te donne mon corps à manger. Si tu perds, jure-moi de ne jamais faire de mal, ni à moi, ni aux miens.</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Oiselet des pelouses, c’est juré. Partons. Y </a:t>
            </a:r>
            <a:r>
              <a:rPr lang="fr-FR" sz="1800" dirty="0" err="1">
                <a:effectLst/>
                <a:latin typeface="Times New Roman" panose="02020603050405020304" pitchFamily="18" charset="0"/>
                <a:ea typeface="Times New Roman" panose="02020603050405020304" pitchFamily="18" charset="0"/>
              </a:rPr>
              <a:t>es-tu</a:t>
            </a:r>
            <a:r>
              <a:rPr lang="fr-FR" sz="1800" dirty="0">
                <a:effectLst/>
                <a:latin typeface="Times New Roman" panose="02020603050405020304" pitchFamily="18" charset="0"/>
                <a:ea typeface="Times New Roman" panose="02020603050405020304" pitchFamily="18" charset="0"/>
              </a:rPr>
              <a:t>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L’animal tout léger s’était déjà perché sur la tête de l’aigle.</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t>
            </a:r>
            <a:r>
              <a:rPr lang="fr-FR" sz="1800" dirty="0">
                <a:solidFill>
                  <a:schemeClr val="accent1"/>
                </a:solidFill>
                <a:effectLst/>
                <a:latin typeface="Times New Roman" panose="02020603050405020304" pitchFamily="18" charset="0"/>
                <a:ea typeface="Times New Roman" panose="02020603050405020304" pitchFamily="18" charset="0"/>
              </a:rPr>
              <a:t>Aigle</a:t>
            </a:r>
            <a:r>
              <a:rPr lang="fr-FR" sz="1800" dirty="0">
                <a:effectLst/>
                <a:latin typeface="Times New Roman" panose="02020603050405020304" pitchFamily="18" charset="0"/>
                <a:ea typeface="Times New Roman" panose="02020603050405020304" pitchFamily="18" charset="0"/>
              </a:rPr>
              <a:t>, j’y suis. Partons. Hardi ! Hô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Le prétentieux rapace partit à toute volée, sans se douter qu’il emportait le roitelet perché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sur sa tête. Vingt fois par heure il criait à rendre sourd :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Où </a:t>
            </a:r>
            <a:r>
              <a:rPr lang="fr-FR" sz="1800" dirty="0" err="1">
                <a:effectLst/>
                <a:latin typeface="Times New Roman" panose="02020603050405020304" pitchFamily="18" charset="0"/>
                <a:ea typeface="Times New Roman" panose="02020603050405020304" pitchFamily="18" charset="0"/>
              </a:rPr>
              <a:t>es-tu</a:t>
            </a:r>
            <a:r>
              <a:rPr lang="fr-FR" sz="1800" dirty="0">
                <a:effectLst/>
                <a:latin typeface="Times New Roman" panose="02020603050405020304" pitchFamily="18" charset="0"/>
                <a:ea typeface="Times New Roman" panose="02020603050405020304" pitchFamily="18" charset="0"/>
              </a:rPr>
              <a:t>, quart de portion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t>
            </a:r>
            <a:r>
              <a:rPr lang="fr-FR" sz="1800" dirty="0">
                <a:solidFill>
                  <a:schemeClr val="accent1"/>
                </a:solidFill>
                <a:effectLst/>
                <a:latin typeface="Times New Roman" panose="02020603050405020304" pitchFamily="18" charset="0"/>
                <a:ea typeface="Times New Roman" panose="02020603050405020304" pitchFamily="18" charset="0"/>
              </a:rPr>
              <a:t>Aigle</a:t>
            </a:r>
            <a:r>
              <a:rPr lang="fr-FR" sz="1800" dirty="0">
                <a:effectLst/>
                <a:latin typeface="Times New Roman" panose="02020603050405020304" pitchFamily="18" charset="0"/>
                <a:ea typeface="Times New Roman" panose="02020603050405020304" pitchFamily="18" charset="0"/>
              </a:rPr>
              <a:t>, je monte dans le ciel plus haut que toi.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Enfin l’oiseau de proie qui régnait sur le ciel se lassa. Une dernière fois, il cria à rendre sourd :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Où </a:t>
            </a:r>
            <a:r>
              <a:rPr lang="fr-FR" sz="1800" dirty="0" err="1">
                <a:effectLst/>
                <a:latin typeface="Times New Roman" panose="02020603050405020304" pitchFamily="18" charset="0"/>
                <a:ea typeface="Times New Roman" panose="02020603050405020304" pitchFamily="18" charset="0"/>
              </a:rPr>
              <a:t>es-tu</a:t>
            </a:r>
            <a:r>
              <a:rPr lang="fr-FR" sz="1800" dirty="0">
                <a:effectLst/>
                <a:latin typeface="Times New Roman" panose="02020603050405020304" pitchFamily="18" charset="0"/>
                <a:ea typeface="Times New Roman" panose="02020603050405020304" pitchFamily="18" charset="0"/>
              </a:rPr>
              <a:t>, pauvre mauviette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t>
            </a:r>
            <a:r>
              <a:rPr lang="fr-FR" sz="1800" dirty="0">
                <a:solidFill>
                  <a:schemeClr val="accent1"/>
                </a:solidFill>
                <a:effectLst/>
                <a:latin typeface="Times New Roman" panose="02020603050405020304" pitchFamily="18" charset="0"/>
                <a:ea typeface="Times New Roman" panose="02020603050405020304" pitchFamily="18" charset="0"/>
              </a:rPr>
              <a:t>Aigle</a:t>
            </a:r>
            <a:r>
              <a:rPr lang="fr-FR" sz="1800" dirty="0">
                <a:effectLst/>
                <a:latin typeface="Times New Roman" panose="02020603050405020304" pitchFamily="18" charset="0"/>
                <a:ea typeface="Times New Roman" panose="02020603050405020304" pitchFamily="18" charset="0"/>
              </a:rPr>
              <a:t>, je monte dans le ciel plus haut que toi. Regarde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Et le passereau voleta au-dessus de lui.</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Tout confus, l’orgueilleux volatile redescendit, sans s’apercevoir qu’il emportait le roitelet, de nouveau perché sur sa tête.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t>
            </a:r>
            <a:r>
              <a:rPr lang="fr-FR" sz="1800" dirty="0">
                <a:solidFill>
                  <a:schemeClr val="accent1"/>
                </a:solidFill>
                <a:effectLst/>
                <a:latin typeface="Times New Roman" panose="02020603050405020304" pitchFamily="18" charset="0"/>
                <a:ea typeface="Times New Roman" panose="02020603050405020304" pitchFamily="18" charset="0"/>
              </a:rPr>
              <a:t>Aigle</a:t>
            </a:r>
            <a:r>
              <a:rPr lang="fr-FR" sz="1800" dirty="0">
                <a:effectLst/>
                <a:latin typeface="Times New Roman" panose="02020603050405020304" pitchFamily="18" charset="0"/>
                <a:ea typeface="Times New Roman" panose="02020603050405020304" pitchFamily="18" charset="0"/>
              </a:rPr>
              <a:t>, nous sommes à terre. Suis-je monté dans le ciel plus haut que toi ? demanda l’oiseau qui se retenait de rire.</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C’est vrai, chétive bestiole. Tu es monté dans le ciel plus haut que moi. Ne crains rien. Ce qui est juré est juré. Jamais je ne ferai de mal ni à toi, ni aux tiens. </a:t>
            </a:r>
          </a:p>
          <a:p>
            <a:pPr marL="0" marR="1619885" indent="0" algn="just">
              <a:lnSpc>
                <a:spcPct val="120000"/>
              </a:lnSpc>
              <a:spcBef>
                <a:spcPts val="0"/>
              </a:spcBef>
              <a:buNone/>
            </a:pPr>
            <a:endParaRPr lang="fr-FR" sz="1500" dirty="0"/>
          </a:p>
        </p:txBody>
      </p:sp>
      <p:pic>
        <p:nvPicPr>
          <p:cNvPr id="8" name="Image 7">
            <a:extLst>
              <a:ext uri="{FF2B5EF4-FFF2-40B4-BE49-F238E27FC236}">
                <a16:creationId xmlns:a16="http://schemas.microsoft.com/office/drawing/2014/main" id="{934B6D07-1818-B506-A4B4-1B7D9A2FB1A4}"/>
              </a:ext>
            </a:extLst>
          </p:cNvPr>
          <p:cNvPicPr>
            <a:picLocks noChangeAspect="1"/>
          </p:cNvPicPr>
          <p:nvPr/>
        </p:nvPicPr>
        <p:blipFill>
          <a:blip r:embed="rId3"/>
          <a:stretch>
            <a:fillRect/>
          </a:stretch>
        </p:blipFill>
        <p:spPr>
          <a:xfrm>
            <a:off x="9296400" y="3088365"/>
            <a:ext cx="2438399" cy="2156057"/>
          </a:xfrm>
          <a:prstGeom prst="rect">
            <a:avLst/>
          </a:prstGeom>
        </p:spPr>
      </p:pic>
    </p:spTree>
    <p:extLst>
      <p:ext uri="{BB962C8B-B14F-4D97-AF65-F5344CB8AC3E}">
        <p14:creationId xmlns:p14="http://schemas.microsoft.com/office/powerpoint/2010/main" val="463387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D0CCD-97FD-95AC-9E26-62C6B31FE6F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7674288-D120-C4EB-4A94-E28B67EBF00E}"/>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14DDCC2F-A83F-8514-B90B-DEA5B6278E4F}"/>
              </a:ext>
            </a:extLst>
          </p:cNvPr>
          <p:cNvSpPr>
            <a:spLocks noGrp="1"/>
          </p:cNvSpPr>
          <p:nvPr>
            <p:ph idx="1"/>
          </p:nvPr>
        </p:nvSpPr>
        <p:spPr>
          <a:xfrm>
            <a:off x="457200" y="365124"/>
            <a:ext cx="11364686" cy="6340475"/>
          </a:xfrm>
        </p:spPr>
        <p:txBody>
          <a:bodyPr>
            <a:noAutofit/>
          </a:bodyPr>
          <a:lstStyle/>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Un jour, l’aigle dit au roitelet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t>
            </a:r>
            <a:r>
              <a:rPr lang="fr-FR" sz="1800" dirty="0">
                <a:solidFill>
                  <a:schemeClr val="accent2"/>
                </a:solidFill>
                <a:effectLst/>
                <a:latin typeface="Times New Roman" panose="02020603050405020304" pitchFamily="18" charset="0"/>
                <a:ea typeface="Times New Roman" panose="02020603050405020304" pitchFamily="18" charset="0"/>
              </a:rPr>
              <a:t>Pauvre petit</a:t>
            </a:r>
            <a:r>
              <a:rPr lang="fr-FR" sz="1800" dirty="0">
                <a:effectLst/>
                <a:latin typeface="Times New Roman" panose="02020603050405020304" pitchFamily="18" charset="0"/>
                <a:ea typeface="Times New Roman" panose="02020603050405020304" pitchFamily="18" charset="0"/>
              </a:rPr>
              <a:t>, je suis grand, je suis fort et hardi. Quand il me plait, je monte dans le ciel plus haut que les nuages. C’est pourquoi je suis </a:t>
            </a:r>
            <a:r>
              <a:rPr lang="fr-FR" sz="1800" dirty="0">
                <a:solidFill>
                  <a:srgbClr val="7030A0"/>
                </a:solidFill>
                <a:effectLst/>
                <a:latin typeface="Times New Roman" panose="02020603050405020304" pitchFamily="18" charset="0"/>
                <a:ea typeface="Times New Roman" panose="02020603050405020304" pitchFamily="18" charset="0"/>
              </a:rPr>
              <a:t>le roi des bêtes volantes</a:t>
            </a:r>
            <a:r>
              <a:rPr lang="fr-FR" sz="1800" dirty="0">
                <a:effectLst/>
                <a:latin typeface="Times New Roman" panose="02020603050405020304" pitchFamily="18" charset="0"/>
                <a:ea typeface="Times New Roman" panose="02020603050405020304" pitchFamily="18" charset="0"/>
              </a:rPr>
              <a:t>. Toi, </a:t>
            </a:r>
            <a:r>
              <a:rPr lang="fr-FR" sz="1800" dirty="0">
                <a:solidFill>
                  <a:schemeClr val="accent2"/>
                </a:solidFill>
                <a:effectLst/>
                <a:latin typeface="Times New Roman" panose="02020603050405020304" pitchFamily="18" charset="0"/>
                <a:ea typeface="Times New Roman" panose="02020603050405020304" pitchFamily="18" charset="0"/>
              </a:rPr>
              <a:t>pauvre petit roitelet</a:t>
            </a:r>
            <a:r>
              <a:rPr lang="fr-FR" sz="1800" dirty="0">
                <a:effectLst/>
                <a:latin typeface="Times New Roman" panose="02020603050405020304" pitchFamily="18" charset="0"/>
                <a:ea typeface="Times New Roman" panose="02020603050405020304" pitchFamily="18" charset="0"/>
              </a:rPr>
              <a:t>, tu n’es pas plus gros qu’une fève. Tu t’essouffles, sans t’élever de dix mètres. Je te plains, </a:t>
            </a:r>
            <a:r>
              <a:rPr lang="fr-FR" sz="1800" dirty="0">
                <a:solidFill>
                  <a:schemeClr val="accent2"/>
                </a:solidFill>
                <a:effectLst/>
                <a:latin typeface="Times New Roman" panose="02020603050405020304" pitchFamily="18" charset="0"/>
                <a:ea typeface="Times New Roman" panose="02020603050405020304" pitchFamily="18" charset="0"/>
              </a:rPr>
              <a:t>pauvre pauvre petite bête</a:t>
            </a:r>
            <a:r>
              <a:rPr lang="fr-FR" sz="1800" dirty="0">
                <a:effectLst/>
                <a:latin typeface="Times New Roman" panose="02020603050405020304" pitchFamily="18" charset="0"/>
                <a:ea typeface="Times New Roman" panose="02020603050405020304" pitchFamily="18" charset="0"/>
              </a:rPr>
              <a:t>.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t>
            </a:r>
            <a:r>
              <a:rPr lang="fr-FR" sz="1800" dirty="0">
                <a:solidFill>
                  <a:schemeClr val="accent1"/>
                </a:solidFill>
                <a:effectLst/>
                <a:latin typeface="Times New Roman" panose="02020603050405020304" pitchFamily="18" charset="0"/>
                <a:ea typeface="Times New Roman" panose="02020603050405020304" pitchFamily="18" charset="0"/>
              </a:rPr>
              <a:t>Aigle</a:t>
            </a:r>
            <a:r>
              <a:rPr lang="fr-FR" sz="1800" dirty="0">
                <a:effectLst/>
                <a:latin typeface="Times New Roman" panose="02020603050405020304" pitchFamily="18" charset="0"/>
                <a:ea typeface="Times New Roman" panose="02020603050405020304" pitchFamily="18" charset="0"/>
              </a:rPr>
              <a:t>, garde ta compassion pour d’autres que moi. Si petit, si faible que je sois, je te parie de monter dans le ciel plus haut que toi. </a:t>
            </a:r>
          </a:p>
          <a:p>
            <a:pPr marL="0" marR="1619885" indent="0" algn="just">
              <a:spcBef>
                <a:spcPts val="0"/>
              </a:spcBef>
              <a:buNone/>
            </a:pPr>
            <a:r>
              <a:rPr lang="fr-FR" sz="1800" dirty="0">
                <a:effectLst/>
                <a:latin typeface="Times New Roman" panose="02020603050405020304" pitchFamily="18" charset="0"/>
                <a:ea typeface="Times New Roman" panose="02020603050405020304" pitchFamily="18" charset="0"/>
              </a:rPr>
              <a:t>Le seigneur des airs se mit à rire.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Parions, mon petit. Que me donneras-tu si je gagne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t>
            </a:r>
            <a:r>
              <a:rPr lang="fr-FR" sz="1800" dirty="0">
                <a:solidFill>
                  <a:schemeClr val="accent1"/>
                </a:solidFill>
                <a:effectLst/>
                <a:latin typeface="Times New Roman" panose="02020603050405020304" pitchFamily="18" charset="0"/>
                <a:ea typeface="Times New Roman" panose="02020603050405020304" pitchFamily="18" charset="0"/>
              </a:rPr>
              <a:t>Aigle</a:t>
            </a:r>
            <a:r>
              <a:rPr lang="fr-FR" sz="1800" dirty="0">
                <a:effectLst/>
                <a:latin typeface="Times New Roman" panose="02020603050405020304" pitchFamily="18" charset="0"/>
                <a:ea typeface="Times New Roman" panose="02020603050405020304" pitchFamily="18" charset="0"/>
              </a:rPr>
              <a:t>, si tu gagnes, je te donne mon corps à manger. Si tu perds, jure-moi de ne jamais faire de mal, ni à moi, ni aux miens.</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t>
            </a:r>
            <a:r>
              <a:rPr lang="fr-FR" sz="1800" dirty="0">
                <a:solidFill>
                  <a:schemeClr val="accent2"/>
                </a:solidFill>
                <a:effectLst/>
                <a:latin typeface="Times New Roman" panose="02020603050405020304" pitchFamily="18" charset="0"/>
                <a:ea typeface="Times New Roman" panose="02020603050405020304" pitchFamily="18" charset="0"/>
              </a:rPr>
              <a:t>Oiselet des pelouses</a:t>
            </a:r>
            <a:r>
              <a:rPr lang="fr-FR" sz="1800" dirty="0">
                <a:effectLst/>
                <a:latin typeface="Times New Roman" panose="02020603050405020304" pitchFamily="18" charset="0"/>
                <a:ea typeface="Times New Roman" panose="02020603050405020304" pitchFamily="18" charset="0"/>
              </a:rPr>
              <a:t>, c’est juré. Partons. Y </a:t>
            </a:r>
            <a:r>
              <a:rPr lang="fr-FR" sz="1800" dirty="0" err="1">
                <a:effectLst/>
                <a:latin typeface="Times New Roman" panose="02020603050405020304" pitchFamily="18" charset="0"/>
                <a:ea typeface="Times New Roman" panose="02020603050405020304" pitchFamily="18" charset="0"/>
              </a:rPr>
              <a:t>es-tu</a:t>
            </a:r>
            <a:r>
              <a:rPr lang="fr-FR" sz="1800" dirty="0">
                <a:effectLst/>
                <a:latin typeface="Times New Roman" panose="02020603050405020304" pitchFamily="18" charset="0"/>
                <a:ea typeface="Times New Roman" panose="02020603050405020304" pitchFamily="18" charset="0"/>
              </a:rPr>
              <a:t>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L’animal tout léger s’était déjà perché sur la tête de l’aigle.</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t>
            </a:r>
            <a:r>
              <a:rPr lang="fr-FR" sz="1800" dirty="0">
                <a:solidFill>
                  <a:schemeClr val="accent1"/>
                </a:solidFill>
                <a:effectLst/>
                <a:latin typeface="Times New Roman" panose="02020603050405020304" pitchFamily="18" charset="0"/>
                <a:ea typeface="Times New Roman" panose="02020603050405020304" pitchFamily="18" charset="0"/>
              </a:rPr>
              <a:t>Aigle</a:t>
            </a:r>
            <a:r>
              <a:rPr lang="fr-FR" sz="1800" dirty="0">
                <a:effectLst/>
                <a:latin typeface="Times New Roman" panose="02020603050405020304" pitchFamily="18" charset="0"/>
                <a:ea typeface="Times New Roman" panose="02020603050405020304" pitchFamily="18" charset="0"/>
              </a:rPr>
              <a:t>, j’y suis. Partons. Hardi ! Hô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Le prétentieux rapace partit à toute volée, sans se douter qu’il emportait le roitelet perché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sur sa tête. Vingt fois par heure il criait à rendre sourd :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Où </a:t>
            </a:r>
            <a:r>
              <a:rPr lang="fr-FR" sz="1800" dirty="0" err="1">
                <a:effectLst/>
                <a:latin typeface="Times New Roman" panose="02020603050405020304" pitchFamily="18" charset="0"/>
                <a:ea typeface="Times New Roman" panose="02020603050405020304" pitchFamily="18" charset="0"/>
              </a:rPr>
              <a:t>es-tu</a:t>
            </a:r>
            <a:r>
              <a:rPr lang="fr-FR" sz="1800" dirty="0">
                <a:effectLst/>
                <a:latin typeface="Times New Roman" panose="02020603050405020304" pitchFamily="18" charset="0"/>
                <a:ea typeface="Times New Roman" panose="02020603050405020304" pitchFamily="18" charset="0"/>
              </a:rPr>
              <a:t>, </a:t>
            </a:r>
            <a:r>
              <a:rPr lang="fr-FR" sz="1800" dirty="0">
                <a:solidFill>
                  <a:schemeClr val="accent2"/>
                </a:solidFill>
                <a:effectLst/>
                <a:latin typeface="Times New Roman" panose="02020603050405020304" pitchFamily="18" charset="0"/>
                <a:ea typeface="Times New Roman" panose="02020603050405020304" pitchFamily="18" charset="0"/>
              </a:rPr>
              <a:t>quart de portion </a:t>
            </a:r>
            <a:r>
              <a:rPr lang="fr-FR" sz="1800" dirty="0">
                <a:effectLst/>
                <a:latin typeface="Times New Roman" panose="02020603050405020304" pitchFamily="18" charset="0"/>
                <a:ea typeface="Times New Roman" panose="02020603050405020304" pitchFamily="18" charset="0"/>
              </a:rPr>
              <a:t>?</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t>
            </a:r>
            <a:r>
              <a:rPr lang="fr-FR" sz="1800" dirty="0">
                <a:solidFill>
                  <a:schemeClr val="accent1"/>
                </a:solidFill>
                <a:effectLst/>
                <a:latin typeface="Times New Roman" panose="02020603050405020304" pitchFamily="18" charset="0"/>
                <a:ea typeface="Times New Roman" panose="02020603050405020304" pitchFamily="18" charset="0"/>
              </a:rPr>
              <a:t>Aigle</a:t>
            </a:r>
            <a:r>
              <a:rPr lang="fr-FR" sz="1800" dirty="0">
                <a:effectLst/>
                <a:latin typeface="Times New Roman" panose="02020603050405020304" pitchFamily="18" charset="0"/>
                <a:ea typeface="Times New Roman" panose="02020603050405020304" pitchFamily="18" charset="0"/>
              </a:rPr>
              <a:t>, je monte dans le ciel plus haut que toi.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Enfin l’oiseau de proie qui régnait sur le ciel se lassa. Une dernière fois, il cria à rendre sourd :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Où </a:t>
            </a:r>
            <a:r>
              <a:rPr lang="fr-FR" sz="1800" dirty="0" err="1">
                <a:effectLst/>
                <a:latin typeface="Times New Roman" panose="02020603050405020304" pitchFamily="18" charset="0"/>
                <a:ea typeface="Times New Roman" panose="02020603050405020304" pitchFamily="18" charset="0"/>
              </a:rPr>
              <a:t>es-tu</a:t>
            </a:r>
            <a:r>
              <a:rPr lang="fr-FR" sz="1800" dirty="0">
                <a:effectLst/>
                <a:latin typeface="Times New Roman" panose="02020603050405020304" pitchFamily="18" charset="0"/>
                <a:ea typeface="Times New Roman" panose="02020603050405020304" pitchFamily="18" charset="0"/>
              </a:rPr>
              <a:t>, </a:t>
            </a:r>
            <a:r>
              <a:rPr lang="fr-FR" sz="1800" dirty="0">
                <a:solidFill>
                  <a:schemeClr val="accent2"/>
                </a:solidFill>
                <a:effectLst/>
                <a:latin typeface="Times New Roman" panose="02020603050405020304" pitchFamily="18" charset="0"/>
                <a:ea typeface="Times New Roman" panose="02020603050405020304" pitchFamily="18" charset="0"/>
              </a:rPr>
              <a:t>pauvre mauviette </a:t>
            </a:r>
            <a:r>
              <a:rPr lang="fr-FR" sz="1800" dirty="0">
                <a:effectLst/>
                <a:latin typeface="Times New Roman" panose="02020603050405020304" pitchFamily="18" charset="0"/>
                <a:ea typeface="Times New Roman" panose="02020603050405020304" pitchFamily="18" charset="0"/>
              </a:rPr>
              <a:t>?</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t>
            </a:r>
            <a:r>
              <a:rPr lang="fr-FR" sz="1800" dirty="0">
                <a:solidFill>
                  <a:schemeClr val="accent1"/>
                </a:solidFill>
                <a:effectLst/>
                <a:latin typeface="Times New Roman" panose="02020603050405020304" pitchFamily="18" charset="0"/>
                <a:ea typeface="Times New Roman" panose="02020603050405020304" pitchFamily="18" charset="0"/>
              </a:rPr>
              <a:t>Aigle</a:t>
            </a:r>
            <a:r>
              <a:rPr lang="fr-FR" sz="1800" dirty="0">
                <a:effectLst/>
                <a:latin typeface="Times New Roman" panose="02020603050405020304" pitchFamily="18" charset="0"/>
                <a:ea typeface="Times New Roman" panose="02020603050405020304" pitchFamily="18" charset="0"/>
              </a:rPr>
              <a:t>, je monte dans le ciel plus haut que toi. Regarde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Et le passereau voleta au-dessus de lui.</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Tout confus, l’orgueilleux volatile redescendit, sans s’apercevoir qu’il emportait le roitelet, de nouveau perché sur sa tête.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t>
            </a:r>
            <a:r>
              <a:rPr lang="fr-FR" sz="1800" dirty="0">
                <a:solidFill>
                  <a:schemeClr val="accent1"/>
                </a:solidFill>
                <a:effectLst/>
                <a:latin typeface="Times New Roman" panose="02020603050405020304" pitchFamily="18" charset="0"/>
                <a:ea typeface="Times New Roman" panose="02020603050405020304" pitchFamily="18" charset="0"/>
              </a:rPr>
              <a:t>Aigle</a:t>
            </a:r>
            <a:r>
              <a:rPr lang="fr-FR" sz="1800" dirty="0">
                <a:effectLst/>
                <a:latin typeface="Times New Roman" panose="02020603050405020304" pitchFamily="18" charset="0"/>
                <a:ea typeface="Times New Roman" panose="02020603050405020304" pitchFamily="18" charset="0"/>
              </a:rPr>
              <a:t>, nous sommes à terre. Suis-je monté dans le ciel plus haut que toi ? demanda l’oiseau qui se retenait de rire.</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C’est vrai, </a:t>
            </a:r>
            <a:r>
              <a:rPr lang="fr-FR" sz="1800" dirty="0">
                <a:solidFill>
                  <a:schemeClr val="accent2"/>
                </a:solidFill>
                <a:effectLst/>
                <a:latin typeface="Times New Roman" panose="02020603050405020304" pitchFamily="18" charset="0"/>
                <a:ea typeface="Times New Roman" panose="02020603050405020304" pitchFamily="18" charset="0"/>
              </a:rPr>
              <a:t>chétive bestiole</a:t>
            </a:r>
            <a:r>
              <a:rPr lang="fr-FR" sz="1800" dirty="0">
                <a:effectLst/>
                <a:latin typeface="Times New Roman" panose="02020603050405020304" pitchFamily="18" charset="0"/>
                <a:ea typeface="Times New Roman" panose="02020603050405020304" pitchFamily="18" charset="0"/>
              </a:rPr>
              <a:t>. Tu es monté dans le ciel plus haut que moi. Ne crains rien. Ce qui est juré est juré. Jamais je ne ferai de mal ni à toi, ni aux tiens. </a:t>
            </a:r>
          </a:p>
          <a:p>
            <a:pPr marL="0" marR="1619885" indent="0" algn="just">
              <a:lnSpc>
                <a:spcPct val="120000"/>
              </a:lnSpc>
              <a:spcBef>
                <a:spcPts val="0"/>
              </a:spcBef>
              <a:buNone/>
            </a:pPr>
            <a:endParaRPr lang="fr-FR" sz="1500" dirty="0"/>
          </a:p>
        </p:txBody>
      </p:sp>
      <p:pic>
        <p:nvPicPr>
          <p:cNvPr id="8" name="Image 7">
            <a:extLst>
              <a:ext uri="{FF2B5EF4-FFF2-40B4-BE49-F238E27FC236}">
                <a16:creationId xmlns:a16="http://schemas.microsoft.com/office/drawing/2014/main" id="{86A2AB44-5798-F990-8AA6-41C6363170BA}"/>
              </a:ext>
            </a:extLst>
          </p:cNvPr>
          <p:cNvPicPr>
            <a:picLocks noChangeAspect="1"/>
          </p:cNvPicPr>
          <p:nvPr/>
        </p:nvPicPr>
        <p:blipFill>
          <a:blip r:embed="rId3"/>
          <a:stretch>
            <a:fillRect/>
          </a:stretch>
        </p:blipFill>
        <p:spPr>
          <a:xfrm>
            <a:off x="9296400" y="3088365"/>
            <a:ext cx="2438399" cy="2156057"/>
          </a:xfrm>
          <a:prstGeom prst="rect">
            <a:avLst/>
          </a:prstGeom>
        </p:spPr>
      </p:pic>
    </p:spTree>
    <p:extLst>
      <p:ext uri="{BB962C8B-B14F-4D97-AF65-F5344CB8AC3E}">
        <p14:creationId xmlns:p14="http://schemas.microsoft.com/office/powerpoint/2010/main" val="3616061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FA6C2-4D69-F9EE-21A8-9477188D515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C3EFF7D-F58D-96E0-DFC6-B8A4D107D7F3}"/>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EA5A9801-C2A0-61A9-56E7-5EB36904E10F}"/>
              </a:ext>
            </a:extLst>
          </p:cNvPr>
          <p:cNvSpPr>
            <a:spLocks noGrp="1"/>
          </p:cNvSpPr>
          <p:nvPr>
            <p:ph idx="1"/>
          </p:nvPr>
        </p:nvSpPr>
        <p:spPr>
          <a:xfrm>
            <a:off x="457200" y="365124"/>
            <a:ext cx="11364686" cy="6340475"/>
          </a:xfrm>
        </p:spPr>
        <p:txBody>
          <a:bodyPr>
            <a:noAutofit/>
          </a:bodyPr>
          <a:lstStyle/>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Un jour, </a:t>
            </a:r>
            <a:r>
              <a:rPr lang="fr-FR" sz="1800" dirty="0">
                <a:solidFill>
                  <a:srgbClr val="00B050"/>
                </a:solidFill>
                <a:effectLst/>
                <a:latin typeface="Times New Roman" panose="02020603050405020304" pitchFamily="18" charset="0"/>
                <a:ea typeface="Times New Roman" panose="02020603050405020304" pitchFamily="18" charset="0"/>
              </a:rPr>
              <a:t>l’aigle</a:t>
            </a:r>
            <a:r>
              <a:rPr lang="fr-FR" sz="1800" dirty="0">
                <a:effectLst/>
                <a:latin typeface="Times New Roman" panose="02020603050405020304" pitchFamily="18" charset="0"/>
                <a:ea typeface="Times New Roman" panose="02020603050405020304" pitchFamily="18" charset="0"/>
              </a:rPr>
              <a:t> dit au </a:t>
            </a:r>
            <a:r>
              <a:rPr lang="fr-FR" sz="1800" dirty="0">
                <a:solidFill>
                  <a:srgbClr val="FF0000"/>
                </a:solidFill>
                <a:effectLst/>
                <a:latin typeface="Times New Roman" panose="02020603050405020304" pitchFamily="18" charset="0"/>
                <a:ea typeface="Times New Roman" panose="02020603050405020304" pitchFamily="18" charset="0"/>
              </a:rPr>
              <a:t>roitelet</a:t>
            </a:r>
            <a:r>
              <a:rPr lang="fr-FR" sz="1800" dirty="0">
                <a:effectLst/>
                <a:latin typeface="Times New Roman" panose="02020603050405020304" pitchFamily="18" charset="0"/>
                <a:ea typeface="Times New Roman" panose="02020603050405020304" pitchFamily="18" charset="0"/>
              </a:rPr>
              <a:t>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t>
            </a:r>
            <a:r>
              <a:rPr lang="fr-FR" sz="1800" dirty="0">
                <a:solidFill>
                  <a:schemeClr val="accent2"/>
                </a:solidFill>
                <a:effectLst/>
                <a:latin typeface="Times New Roman" panose="02020603050405020304" pitchFamily="18" charset="0"/>
                <a:ea typeface="Times New Roman" panose="02020603050405020304" pitchFamily="18" charset="0"/>
              </a:rPr>
              <a:t>Pauvre petit</a:t>
            </a:r>
            <a:r>
              <a:rPr lang="fr-FR" sz="1800" dirty="0">
                <a:effectLst/>
                <a:latin typeface="Times New Roman" panose="02020603050405020304" pitchFamily="18" charset="0"/>
                <a:ea typeface="Times New Roman" panose="02020603050405020304" pitchFamily="18" charset="0"/>
              </a:rPr>
              <a:t>, je suis grand, je suis fort et hardi. Quand il me plait, je monte dans le ciel plus haut que les nuages. C’est pourquoi je suis </a:t>
            </a:r>
            <a:r>
              <a:rPr lang="fr-FR" sz="1800" dirty="0">
                <a:solidFill>
                  <a:srgbClr val="7030A0"/>
                </a:solidFill>
                <a:effectLst/>
                <a:latin typeface="Times New Roman" panose="02020603050405020304" pitchFamily="18" charset="0"/>
                <a:ea typeface="Times New Roman" panose="02020603050405020304" pitchFamily="18" charset="0"/>
              </a:rPr>
              <a:t>le roi des bêtes volantes</a:t>
            </a:r>
            <a:r>
              <a:rPr lang="fr-FR" sz="1800" dirty="0">
                <a:effectLst/>
                <a:latin typeface="Times New Roman" panose="02020603050405020304" pitchFamily="18" charset="0"/>
                <a:ea typeface="Times New Roman" panose="02020603050405020304" pitchFamily="18" charset="0"/>
              </a:rPr>
              <a:t>. Toi, </a:t>
            </a:r>
            <a:r>
              <a:rPr lang="fr-FR" sz="1800" dirty="0">
                <a:solidFill>
                  <a:schemeClr val="accent2"/>
                </a:solidFill>
                <a:effectLst/>
                <a:latin typeface="Times New Roman" panose="02020603050405020304" pitchFamily="18" charset="0"/>
                <a:ea typeface="Times New Roman" panose="02020603050405020304" pitchFamily="18" charset="0"/>
              </a:rPr>
              <a:t>pauvre petit roitelet</a:t>
            </a:r>
            <a:r>
              <a:rPr lang="fr-FR" sz="1800" dirty="0">
                <a:effectLst/>
                <a:latin typeface="Times New Roman" panose="02020603050405020304" pitchFamily="18" charset="0"/>
                <a:ea typeface="Times New Roman" panose="02020603050405020304" pitchFamily="18" charset="0"/>
              </a:rPr>
              <a:t>, tu n’es pas plus gros qu’une fève. Tu t’essouffles, sans t’élever de dix mètres. Je te plains, </a:t>
            </a:r>
            <a:r>
              <a:rPr lang="fr-FR" sz="1800" dirty="0">
                <a:solidFill>
                  <a:schemeClr val="accent2"/>
                </a:solidFill>
                <a:effectLst/>
                <a:latin typeface="Times New Roman" panose="02020603050405020304" pitchFamily="18" charset="0"/>
                <a:ea typeface="Times New Roman" panose="02020603050405020304" pitchFamily="18" charset="0"/>
              </a:rPr>
              <a:t>pauvre pauvre petite bête</a:t>
            </a:r>
            <a:r>
              <a:rPr lang="fr-FR" sz="1800" dirty="0">
                <a:effectLst/>
                <a:latin typeface="Times New Roman" panose="02020603050405020304" pitchFamily="18" charset="0"/>
                <a:ea typeface="Times New Roman" panose="02020603050405020304" pitchFamily="18" charset="0"/>
              </a:rPr>
              <a:t>.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t>
            </a:r>
            <a:r>
              <a:rPr lang="fr-FR" sz="1800" dirty="0">
                <a:solidFill>
                  <a:schemeClr val="accent1"/>
                </a:solidFill>
                <a:effectLst/>
                <a:latin typeface="Times New Roman" panose="02020603050405020304" pitchFamily="18" charset="0"/>
                <a:ea typeface="Times New Roman" panose="02020603050405020304" pitchFamily="18" charset="0"/>
              </a:rPr>
              <a:t>Aigle</a:t>
            </a:r>
            <a:r>
              <a:rPr lang="fr-FR" sz="1800" dirty="0">
                <a:effectLst/>
                <a:latin typeface="Times New Roman" panose="02020603050405020304" pitchFamily="18" charset="0"/>
                <a:ea typeface="Times New Roman" panose="02020603050405020304" pitchFamily="18" charset="0"/>
              </a:rPr>
              <a:t>, garde ta compassion pour d’autres que moi. Si petit, si faible que je sois, je te parie de monter dans le ciel plus haut que toi. </a:t>
            </a:r>
          </a:p>
          <a:p>
            <a:pPr marL="0" marR="1619885" indent="0" algn="just">
              <a:spcBef>
                <a:spcPts val="0"/>
              </a:spcBef>
              <a:buNone/>
            </a:pPr>
            <a:r>
              <a:rPr lang="fr-FR" sz="1800" dirty="0">
                <a:solidFill>
                  <a:srgbClr val="00B050"/>
                </a:solidFill>
                <a:effectLst/>
                <a:latin typeface="Times New Roman" panose="02020603050405020304" pitchFamily="18" charset="0"/>
                <a:ea typeface="Times New Roman" panose="02020603050405020304" pitchFamily="18" charset="0"/>
              </a:rPr>
              <a:t>Le seigneur des airs </a:t>
            </a:r>
            <a:r>
              <a:rPr lang="fr-FR" sz="1800" dirty="0">
                <a:effectLst/>
                <a:latin typeface="Times New Roman" panose="02020603050405020304" pitchFamily="18" charset="0"/>
                <a:ea typeface="Times New Roman" panose="02020603050405020304" pitchFamily="18" charset="0"/>
              </a:rPr>
              <a:t>se mit à rire.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Parions, mon petit. Que me donneras-tu si je gagne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t>
            </a:r>
            <a:r>
              <a:rPr lang="fr-FR" sz="1800" dirty="0">
                <a:solidFill>
                  <a:schemeClr val="accent1"/>
                </a:solidFill>
                <a:effectLst/>
                <a:latin typeface="Times New Roman" panose="02020603050405020304" pitchFamily="18" charset="0"/>
                <a:ea typeface="Times New Roman" panose="02020603050405020304" pitchFamily="18" charset="0"/>
              </a:rPr>
              <a:t>Aigle</a:t>
            </a:r>
            <a:r>
              <a:rPr lang="fr-FR" sz="1800" dirty="0">
                <a:effectLst/>
                <a:latin typeface="Times New Roman" panose="02020603050405020304" pitchFamily="18" charset="0"/>
                <a:ea typeface="Times New Roman" panose="02020603050405020304" pitchFamily="18" charset="0"/>
              </a:rPr>
              <a:t>, si tu gagnes, je te donne mon corps à manger. Si tu perds, jure-moi de ne jamais faire de mal, ni à moi, ni aux miens.</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t>
            </a:r>
            <a:r>
              <a:rPr lang="fr-FR" sz="1800" dirty="0">
                <a:solidFill>
                  <a:schemeClr val="accent2"/>
                </a:solidFill>
                <a:effectLst/>
                <a:latin typeface="Times New Roman" panose="02020603050405020304" pitchFamily="18" charset="0"/>
                <a:ea typeface="Times New Roman" panose="02020603050405020304" pitchFamily="18" charset="0"/>
              </a:rPr>
              <a:t>Oiselet des pelouses</a:t>
            </a:r>
            <a:r>
              <a:rPr lang="fr-FR" sz="1800" dirty="0">
                <a:effectLst/>
                <a:latin typeface="Times New Roman" panose="02020603050405020304" pitchFamily="18" charset="0"/>
                <a:ea typeface="Times New Roman" panose="02020603050405020304" pitchFamily="18" charset="0"/>
              </a:rPr>
              <a:t>, c’est juré. Partons. Y </a:t>
            </a:r>
            <a:r>
              <a:rPr lang="fr-FR" sz="1800" dirty="0" err="1">
                <a:effectLst/>
                <a:latin typeface="Times New Roman" panose="02020603050405020304" pitchFamily="18" charset="0"/>
                <a:ea typeface="Times New Roman" panose="02020603050405020304" pitchFamily="18" charset="0"/>
              </a:rPr>
              <a:t>es-tu</a:t>
            </a:r>
            <a:r>
              <a:rPr lang="fr-FR" sz="1800" dirty="0">
                <a:effectLst/>
                <a:latin typeface="Times New Roman" panose="02020603050405020304" pitchFamily="18" charset="0"/>
                <a:ea typeface="Times New Roman" panose="02020603050405020304" pitchFamily="18" charset="0"/>
              </a:rPr>
              <a:t>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t>
            </a:r>
            <a:r>
              <a:rPr lang="fr-FR" sz="1800" dirty="0">
                <a:solidFill>
                  <a:srgbClr val="FF0000"/>
                </a:solidFill>
                <a:effectLst/>
                <a:latin typeface="Times New Roman" panose="02020603050405020304" pitchFamily="18" charset="0"/>
                <a:ea typeface="Times New Roman" panose="02020603050405020304" pitchFamily="18" charset="0"/>
              </a:rPr>
              <a:t>L’animal tout léger </a:t>
            </a:r>
            <a:r>
              <a:rPr lang="fr-FR" sz="1800" dirty="0">
                <a:effectLst/>
                <a:latin typeface="Times New Roman" panose="02020603050405020304" pitchFamily="18" charset="0"/>
                <a:ea typeface="Times New Roman" panose="02020603050405020304" pitchFamily="18" charset="0"/>
              </a:rPr>
              <a:t>s’était déjà perché sur la tête de l’aigle.</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t>
            </a:r>
            <a:r>
              <a:rPr lang="fr-FR" sz="1800" dirty="0">
                <a:solidFill>
                  <a:schemeClr val="accent1"/>
                </a:solidFill>
                <a:effectLst/>
                <a:latin typeface="Times New Roman" panose="02020603050405020304" pitchFamily="18" charset="0"/>
                <a:ea typeface="Times New Roman" panose="02020603050405020304" pitchFamily="18" charset="0"/>
              </a:rPr>
              <a:t>Aigle</a:t>
            </a:r>
            <a:r>
              <a:rPr lang="fr-FR" sz="1800" dirty="0">
                <a:effectLst/>
                <a:latin typeface="Times New Roman" panose="02020603050405020304" pitchFamily="18" charset="0"/>
                <a:ea typeface="Times New Roman" panose="02020603050405020304" pitchFamily="18" charset="0"/>
              </a:rPr>
              <a:t>, j’y suis. Partons. Hardi ! Hô !</a:t>
            </a:r>
          </a:p>
          <a:p>
            <a:pPr marL="0" indent="0" algn="just">
              <a:spcBef>
                <a:spcPts val="0"/>
              </a:spcBef>
              <a:buNone/>
            </a:pPr>
            <a:r>
              <a:rPr lang="fr-FR" sz="1800" dirty="0">
                <a:solidFill>
                  <a:srgbClr val="00B050"/>
                </a:solidFill>
                <a:effectLst/>
                <a:latin typeface="Times New Roman" panose="02020603050405020304" pitchFamily="18" charset="0"/>
                <a:ea typeface="Times New Roman" panose="02020603050405020304" pitchFamily="18" charset="0"/>
              </a:rPr>
              <a:t>Le prétentieux rapace </a:t>
            </a:r>
            <a:r>
              <a:rPr lang="fr-FR" sz="1800" dirty="0">
                <a:effectLst/>
                <a:latin typeface="Times New Roman" panose="02020603050405020304" pitchFamily="18" charset="0"/>
                <a:ea typeface="Times New Roman" panose="02020603050405020304" pitchFamily="18" charset="0"/>
              </a:rPr>
              <a:t>partit à toute volée, sans se douter qu’il emportait </a:t>
            </a:r>
            <a:r>
              <a:rPr lang="fr-FR" sz="1800" dirty="0">
                <a:solidFill>
                  <a:srgbClr val="FF0000"/>
                </a:solidFill>
                <a:effectLst/>
                <a:latin typeface="Times New Roman" panose="02020603050405020304" pitchFamily="18" charset="0"/>
                <a:ea typeface="Times New Roman" panose="02020603050405020304" pitchFamily="18" charset="0"/>
              </a:rPr>
              <a:t>le roitelet </a:t>
            </a:r>
            <a:r>
              <a:rPr lang="fr-FR" sz="1800" dirty="0">
                <a:effectLst/>
                <a:latin typeface="Times New Roman" panose="02020603050405020304" pitchFamily="18" charset="0"/>
                <a:ea typeface="Times New Roman" panose="02020603050405020304" pitchFamily="18" charset="0"/>
              </a:rPr>
              <a:t>perché</a:t>
            </a:r>
            <a:r>
              <a:rPr lang="fr-FR" sz="1800" dirty="0">
                <a:solidFill>
                  <a:srgbClr val="FF0000"/>
                </a:solidFill>
                <a:effectLst/>
                <a:latin typeface="Times New Roman" panose="02020603050405020304" pitchFamily="18" charset="0"/>
                <a:ea typeface="Times New Roman" panose="02020603050405020304" pitchFamily="18" charset="0"/>
              </a:rPr>
              <a:t>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sur sa tête. Vingt fois par heure il criait à rendre sourd :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Où </a:t>
            </a:r>
            <a:r>
              <a:rPr lang="fr-FR" sz="1800" dirty="0" err="1">
                <a:effectLst/>
                <a:latin typeface="Times New Roman" panose="02020603050405020304" pitchFamily="18" charset="0"/>
                <a:ea typeface="Times New Roman" panose="02020603050405020304" pitchFamily="18" charset="0"/>
              </a:rPr>
              <a:t>es-tu</a:t>
            </a:r>
            <a:r>
              <a:rPr lang="fr-FR" sz="1800" dirty="0">
                <a:effectLst/>
                <a:latin typeface="Times New Roman" panose="02020603050405020304" pitchFamily="18" charset="0"/>
                <a:ea typeface="Times New Roman" panose="02020603050405020304" pitchFamily="18" charset="0"/>
              </a:rPr>
              <a:t>, </a:t>
            </a:r>
            <a:r>
              <a:rPr lang="fr-FR" sz="1800" dirty="0">
                <a:solidFill>
                  <a:schemeClr val="accent2"/>
                </a:solidFill>
                <a:effectLst/>
                <a:latin typeface="Times New Roman" panose="02020603050405020304" pitchFamily="18" charset="0"/>
                <a:ea typeface="Times New Roman" panose="02020603050405020304" pitchFamily="18" charset="0"/>
              </a:rPr>
              <a:t>quart de portion </a:t>
            </a:r>
            <a:r>
              <a:rPr lang="fr-FR" sz="1800" dirty="0">
                <a:effectLst/>
                <a:latin typeface="Times New Roman" panose="02020603050405020304" pitchFamily="18" charset="0"/>
                <a:ea typeface="Times New Roman" panose="02020603050405020304" pitchFamily="18" charset="0"/>
              </a:rPr>
              <a:t>?</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t>
            </a:r>
            <a:r>
              <a:rPr lang="fr-FR" sz="1800" dirty="0">
                <a:solidFill>
                  <a:schemeClr val="accent1"/>
                </a:solidFill>
                <a:effectLst/>
                <a:latin typeface="Times New Roman" panose="02020603050405020304" pitchFamily="18" charset="0"/>
                <a:ea typeface="Times New Roman" panose="02020603050405020304" pitchFamily="18" charset="0"/>
              </a:rPr>
              <a:t>Aigle</a:t>
            </a:r>
            <a:r>
              <a:rPr lang="fr-FR" sz="1800" dirty="0">
                <a:effectLst/>
                <a:latin typeface="Times New Roman" panose="02020603050405020304" pitchFamily="18" charset="0"/>
                <a:ea typeface="Times New Roman" panose="02020603050405020304" pitchFamily="18" charset="0"/>
              </a:rPr>
              <a:t>, je monte dans le ciel plus haut que toi.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Enfin </a:t>
            </a:r>
            <a:r>
              <a:rPr lang="fr-FR" sz="1800" dirty="0">
                <a:solidFill>
                  <a:srgbClr val="00B050"/>
                </a:solidFill>
                <a:effectLst/>
                <a:latin typeface="Times New Roman" panose="02020603050405020304" pitchFamily="18" charset="0"/>
                <a:ea typeface="Times New Roman" panose="02020603050405020304" pitchFamily="18" charset="0"/>
              </a:rPr>
              <a:t>l’oiseau de proie qui régnait sur le ciel </a:t>
            </a:r>
            <a:r>
              <a:rPr lang="fr-FR" sz="1800" dirty="0">
                <a:effectLst/>
                <a:latin typeface="Times New Roman" panose="02020603050405020304" pitchFamily="18" charset="0"/>
                <a:ea typeface="Times New Roman" panose="02020603050405020304" pitchFamily="18" charset="0"/>
              </a:rPr>
              <a:t>se lassa. Une dernière fois, il cria à rendre sourd :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Où </a:t>
            </a:r>
            <a:r>
              <a:rPr lang="fr-FR" sz="1800" dirty="0" err="1">
                <a:effectLst/>
                <a:latin typeface="Times New Roman" panose="02020603050405020304" pitchFamily="18" charset="0"/>
                <a:ea typeface="Times New Roman" panose="02020603050405020304" pitchFamily="18" charset="0"/>
              </a:rPr>
              <a:t>es-tu</a:t>
            </a:r>
            <a:r>
              <a:rPr lang="fr-FR" sz="1800" dirty="0">
                <a:effectLst/>
                <a:latin typeface="Times New Roman" panose="02020603050405020304" pitchFamily="18" charset="0"/>
                <a:ea typeface="Times New Roman" panose="02020603050405020304" pitchFamily="18" charset="0"/>
              </a:rPr>
              <a:t>, </a:t>
            </a:r>
            <a:r>
              <a:rPr lang="fr-FR" sz="1800" dirty="0">
                <a:solidFill>
                  <a:schemeClr val="accent2"/>
                </a:solidFill>
                <a:effectLst/>
                <a:latin typeface="Times New Roman" panose="02020603050405020304" pitchFamily="18" charset="0"/>
                <a:ea typeface="Times New Roman" panose="02020603050405020304" pitchFamily="18" charset="0"/>
              </a:rPr>
              <a:t>pauvre mauviette </a:t>
            </a:r>
            <a:r>
              <a:rPr lang="fr-FR" sz="1800" dirty="0">
                <a:effectLst/>
                <a:latin typeface="Times New Roman" panose="02020603050405020304" pitchFamily="18" charset="0"/>
                <a:ea typeface="Times New Roman" panose="02020603050405020304" pitchFamily="18" charset="0"/>
              </a:rPr>
              <a:t>?</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t>
            </a:r>
            <a:r>
              <a:rPr lang="fr-FR" sz="1800" dirty="0">
                <a:solidFill>
                  <a:schemeClr val="accent1"/>
                </a:solidFill>
                <a:effectLst/>
                <a:latin typeface="Times New Roman" panose="02020603050405020304" pitchFamily="18" charset="0"/>
                <a:ea typeface="Times New Roman" panose="02020603050405020304" pitchFamily="18" charset="0"/>
              </a:rPr>
              <a:t>Aigle</a:t>
            </a:r>
            <a:r>
              <a:rPr lang="fr-FR" sz="1800" dirty="0">
                <a:effectLst/>
                <a:latin typeface="Times New Roman" panose="02020603050405020304" pitchFamily="18" charset="0"/>
                <a:ea typeface="Times New Roman" panose="02020603050405020304" pitchFamily="18" charset="0"/>
              </a:rPr>
              <a:t>, je monte dans le ciel plus haut que toi. Regarde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Et </a:t>
            </a:r>
            <a:r>
              <a:rPr lang="fr-FR" sz="1800" dirty="0">
                <a:solidFill>
                  <a:srgbClr val="FF0000"/>
                </a:solidFill>
                <a:effectLst/>
                <a:latin typeface="Times New Roman" panose="02020603050405020304" pitchFamily="18" charset="0"/>
                <a:ea typeface="Times New Roman" panose="02020603050405020304" pitchFamily="18" charset="0"/>
              </a:rPr>
              <a:t>le passereau </a:t>
            </a:r>
            <a:r>
              <a:rPr lang="fr-FR" sz="1800" dirty="0">
                <a:effectLst/>
                <a:latin typeface="Times New Roman" panose="02020603050405020304" pitchFamily="18" charset="0"/>
                <a:ea typeface="Times New Roman" panose="02020603050405020304" pitchFamily="18" charset="0"/>
              </a:rPr>
              <a:t>voleta au-dessus de lui.</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Tout confus, </a:t>
            </a:r>
            <a:r>
              <a:rPr lang="fr-FR" sz="1800" dirty="0">
                <a:solidFill>
                  <a:srgbClr val="00B050"/>
                </a:solidFill>
                <a:effectLst/>
                <a:latin typeface="Times New Roman" panose="02020603050405020304" pitchFamily="18" charset="0"/>
                <a:ea typeface="Times New Roman" panose="02020603050405020304" pitchFamily="18" charset="0"/>
              </a:rPr>
              <a:t>l’orgueilleux volatile </a:t>
            </a:r>
            <a:r>
              <a:rPr lang="fr-FR" sz="1800" dirty="0">
                <a:effectLst/>
                <a:latin typeface="Times New Roman" panose="02020603050405020304" pitchFamily="18" charset="0"/>
                <a:ea typeface="Times New Roman" panose="02020603050405020304" pitchFamily="18" charset="0"/>
              </a:rPr>
              <a:t>redescendit, sans s’apercevoir qu’il emportait </a:t>
            </a:r>
            <a:r>
              <a:rPr lang="fr-FR" sz="1800" dirty="0">
                <a:solidFill>
                  <a:srgbClr val="FF0000"/>
                </a:solidFill>
                <a:effectLst/>
                <a:latin typeface="Times New Roman" panose="02020603050405020304" pitchFamily="18" charset="0"/>
                <a:ea typeface="Times New Roman" panose="02020603050405020304" pitchFamily="18" charset="0"/>
              </a:rPr>
              <a:t>le roitelet, </a:t>
            </a:r>
            <a:r>
              <a:rPr lang="fr-FR" sz="1800" dirty="0">
                <a:effectLst/>
                <a:latin typeface="Times New Roman" panose="02020603050405020304" pitchFamily="18" charset="0"/>
                <a:ea typeface="Times New Roman" panose="02020603050405020304" pitchFamily="18" charset="0"/>
              </a:rPr>
              <a:t>de nouveau perché sur sa tête. </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a:t>
            </a:r>
            <a:r>
              <a:rPr lang="fr-FR" sz="1800" dirty="0">
                <a:solidFill>
                  <a:schemeClr val="accent1"/>
                </a:solidFill>
                <a:effectLst/>
                <a:latin typeface="Times New Roman" panose="02020603050405020304" pitchFamily="18" charset="0"/>
                <a:ea typeface="Times New Roman" panose="02020603050405020304" pitchFamily="18" charset="0"/>
              </a:rPr>
              <a:t>Aigle</a:t>
            </a:r>
            <a:r>
              <a:rPr lang="fr-FR" sz="1800" dirty="0">
                <a:effectLst/>
                <a:latin typeface="Times New Roman" panose="02020603050405020304" pitchFamily="18" charset="0"/>
                <a:ea typeface="Times New Roman" panose="02020603050405020304" pitchFamily="18" charset="0"/>
              </a:rPr>
              <a:t>, nous sommes à terre. Suis-je monté dans le ciel plus haut que toi ? demanda l’oiseau qui se retenait de rire.</a:t>
            </a:r>
          </a:p>
          <a:p>
            <a:pPr marL="0" indent="0" algn="just">
              <a:spcBef>
                <a:spcPts val="0"/>
              </a:spcBef>
              <a:buNone/>
            </a:pPr>
            <a:r>
              <a:rPr lang="fr-FR" sz="1800" dirty="0">
                <a:effectLst/>
                <a:latin typeface="Times New Roman" panose="02020603050405020304" pitchFamily="18" charset="0"/>
                <a:ea typeface="Times New Roman" panose="02020603050405020304" pitchFamily="18" charset="0"/>
              </a:rPr>
              <a:t>- C’est vrai, </a:t>
            </a:r>
            <a:r>
              <a:rPr lang="fr-FR" sz="1800" dirty="0">
                <a:solidFill>
                  <a:schemeClr val="accent2"/>
                </a:solidFill>
                <a:effectLst/>
                <a:latin typeface="Times New Roman" panose="02020603050405020304" pitchFamily="18" charset="0"/>
                <a:ea typeface="Times New Roman" panose="02020603050405020304" pitchFamily="18" charset="0"/>
              </a:rPr>
              <a:t>chétive bestiole</a:t>
            </a:r>
            <a:r>
              <a:rPr lang="fr-FR" sz="1800" dirty="0">
                <a:effectLst/>
                <a:latin typeface="Times New Roman" panose="02020603050405020304" pitchFamily="18" charset="0"/>
                <a:ea typeface="Times New Roman" panose="02020603050405020304" pitchFamily="18" charset="0"/>
              </a:rPr>
              <a:t>. Tu es monté dans le ciel plus haut que moi. Ne crains rien. Ce qui est juré est juré. Jamais je ne ferai de mal ni à toi, ni aux tiens. </a:t>
            </a:r>
          </a:p>
          <a:p>
            <a:pPr marL="0" marR="1619885" indent="0" algn="just">
              <a:lnSpc>
                <a:spcPct val="120000"/>
              </a:lnSpc>
              <a:spcBef>
                <a:spcPts val="0"/>
              </a:spcBef>
              <a:buNone/>
            </a:pPr>
            <a:endParaRPr lang="fr-FR" sz="1500" dirty="0"/>
          </a:p>
        </p:txBody>
      </p:sp>
      <p:pic>
        <p:nvPicPr>
          <p:cNvPr id="8" name="Image 7">
            <a:extLst>
              <a:ext uri="{FF2B5EF4-FFF2-40B4-BE49-F238E27FC236}">
                <a16:creationId xmlns:a16="http://schemas.microsoft.com/office/drawing/2014/main" id="{AA76E377-57F9-FF21-BD26-84EFE32E00F5}"/>
              </a:ext>
            </a:extLst>
          </p:cNvPr>
          <p:cNvPicPr>
            <a:picLocks noChangeAspect="1"/>
          </p:cNvPicPr>
          <p:nvPr/>
        </p:nvPicPr>
        <p:blipFill>
          <a:blip r:embed="rId3"/>
          <a:stretch>
            <a:fillRect/>
          </a:stretch>
        </p:blipFill>
        <p:spPr>
          <a:xfrm>
            <a:off x="9296400" y="3088365"/>
            <a:ext cx="2438399" cy="2156057"/>
          </a:xfrm>
          <a:prstGeom prst="rect">
            <a:avLst/>
          </a:prstGeom>
        </p:spPr>
      </p:pic>
    </p:spTree>
    <p:extLst>
      <p:ext uri="{BB962C8B-B14F-4D97-AF65-F5344CB8AC3E}">
        <p14:creationId xmlns:p14="http://schemas.microsoft.com/office/powerpoint/2010/main" val="3821457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7A3701-795D-42D1-17BD-4EEAE15FDB56}"/>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AE395AF5-A34D-616E-9B76-3CB219B49F17}"/>
              </a:ext>
            </a:extLst>
          </p:cNvPr>
          <p:cNvGraphicFramePr>
            <a:graphicFrameLocks noGrp="1"/>
          </p:cNvGraphicFramePr>
          <p:nvPr>
            <p:ph idx="1"/>
            <p:extLst>
              <p:ext uri="{D42A27DB-BD31-4B8C-83A1-F6EECF244321}">
                <p14:modId xmlns:p14="http://schemas.microsoft.com/office/powerpoint/2010/main" val="2495613857"/>
              </p:ext>
            </p:extLst>
          </p:nvPr>
        </p:nvGraphicFramePr>
        <p:xfrm>
          <a:off x="838200" y="2357253"/>
          <a:ext cx="10515600" cy="3048000"/>
        </p:xfrm>
        <a:graphic>
          <a:graphicData uri="http://schemas.openxmlformats.org/drawingml/2006/table">
            <a:tbl>
              <a:tblPr firstRow="1" bandRow="1">
                <a:tableStyleId>{5940675A-B579-460E-94D1-54222C63F5DA}</a:tableStyleId>
              </a:tblPr>
              <a:tblGrid>
                <a:gridCol w="2628900">
                  <a:extLst>
                    <a:ext uri="{9D8B030D-6E8A-4147-A177-3AD203B41FA5}">
                      <a16:colId xmlns:a16="http://schemas.microsoft.com/office/drawing/2014/main" val="2207046924"/>
                    </a:ext>
                  </a:extLst>
                </a:gridCol>
                <a:gridCol w="2628900">
                  <a:extLst>
                    <a:ext uri="{9D8B030D-6E8A-4147-A177-3AD203B41FA5}">
                      <a16:colId xmlns:a16="http://schemas.microsoft.com/office/drawing/2014/main" val="271700724"/>
                    </a:ext>
                  </a:extLst>
                </a:gridCol>
                <a:gridCol w="2628900">
                  <a:extLst>
                    <a:ext uri="{9D8B030D-6E8A-4147-A177-3AD203B41FA5}">
                      <a16:colId xmlns:a16="http://schemas.microsoft.com/office/drawing/2014/main" val="2770139370"/>
                    </a:ext>
                  </a:extLst>
                </a:gridCol>
                <a:gridCol w="2628900">
                  <a:extLst>
                    <a:ext uri="{9D8B030D-6E8A-4147-A177-3AD203B41FA5}">
                      <a16:colId xmlns:a16="http://schemas.microsoft.com/office/drawing/2014/main" val="2174534096"/>
                    </a:ext>
                  </a:extLst>
                </a:gridCol>
              </a:tblGrid>
              <a:tr h="370840">
                <a:tc>
                  <a:txBody>
                    <a:bodyPr/>
                    <a:lstStyle/>
                    <a:p>
                      <a:pPr algn="just"/>
                      <a:r>
                        <a:rPr lang="fr-FR" sz="2000">
                          <a:solidFill>
                            <a:srgbClr val="70AD47"/>
                          </a:solidFill>
                          <a:effectLst/>
                          <a:latin typeface="Times New Roman" panose="02020603050405020304" pitchFamily="18" charset="0"/>
                          <a:ea typeface="Times New Roman" panose="02020603050405020304" pitchFamily="18" charset="0"/>
                          <a:cs typeface="Times New Roman" panose="02020603050405020304" pitchFamily="18" charset="0"/>
                        </a:rPr>
                        <a:t>L’aigle</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fr-FR" sz="2000">
                          <a:solidFill>
                            <a:srgbClr val="4472C4"/>
                          </a:solidFill>
                          <a:effectLst/>
                          <a:latin typeface="Times New Roman" panose="02020603050405020304" pitchFamily="18" charset="0"/>
                          <a:ea typeface="Times New Roman" panose="02020603050405020304" pitchFamily="18" charset="0"/>
                          <a:cs typeface="Times New Roman" panose="02020603050405020304" pitchFamily="18" charset="0"/>
                        </a:rPr>
                        <a:t>Aigle</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r>
                        <a:rPr lang="fr-FR" sz="2000">
                          <a:solidFill>
                            <a:srgbClr val="70AD47"/>
                          </a:solidFill>
                          <a:effectLst/>
                          <a:latin typeface="Times New Roman" panose="02020603050405020304" pitchFamily="18" charset="0"/>
                          <a:ea typeface="Times New Roman" panose="02020603050405020304" pitchFamily="18" charset="0"/>
                          <a:cs typeface="Times New Roman" panose="02020603050405020304" pitchFamily="18" charset="0"/>
                        </a:rPr>
                        <a:t>Le prétentieux rapace</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fr-FR" sz="2000">
                          <a:solidFill>
                            <a:srgbClr val="70AD47"/>
                          </a:solidFill>
                          <a:effectLst/>
                          <a:latin typeface="Times New Roman" panose="02020603050405020304" pitchFamily="18" charset="0"/>
                          <a:ea typeface="Times New Roman" panose="02020603050405020304" pitchFamily="18" charset="0"/>
                          <a:cs typeface="Times New Roman" panose="02020603050405020304" pitchFamily="18" charset="0"/>
                        </a:rPr>
                        <a:t>L’orgueilleux volatile</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r>
                        <a:rPr lang="fr-FR" sz="200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Le roi des bêtes volantes</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fr-FR" sz="2000">
                          <a:solidFill>
                            <a:srgbClr val="70AD47"/>
                          </a:solidFill>
                          <a:effectLst/>
                          <a:latin typeface="Times New Roman" panose="02020603050405020304" pitchFamily="18" charset="0"/>
                          <a:ea typeface="Times New Roman" panose="02020603050405020304" pitchFamily="18" charset="0"/>
                          <a:cs typeface="Times New Roman" panose="02020603050405020304" pitchFamily="18" charset="0"/>
                        </a:rPr>
                        <a:t>Le seigneur des airs</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fr-FR" sz="2000">
                          <a:solidFill>
                            <a:srgbClr val="70AD47"/>
                          </a:solidFill>
                          <a:effectLst/>
                          <a:latin typeface="Times New Roman" panose="02020603050405020304" pitchFamily="18" charset="0"/>
                          <a:ea typeface="Times New Roman" panose="02020603050405020304" pitchFamily="18" charset="0"/>
                          <a:cs typeface="Times New Roman" panose="02020603050405020304" pitchFamily="18" charset="0"/>
                        </a:rPr>
                        <a:t>L’oiseau de proie</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r>
                        <a:rPr lang="fr-FR" sz="2000" dirty="0">
                          <a:solidFill>
                            <a:srgbClr val="70AD47"/>
                          </a:solidFill>
                          <a:effectLst/>
                          <a:latin typeface="Times New Roman" panose="02020603050405020304" pitchFamily="18" charset="0"/>
                          <a:ea typeface="Times New Roman" panose="02020603050405020304" pitchFamily="18" charset="0"/>
                          <a:cs typeface="Times New Roman" panose="02020603050405020304" pitchFamily="18" charset="0"/>
                        </a:rPr>
                        <a:t>L’oiseau de proie qui régnait sur le ciel</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57920333"/>
                  </a:ext>
                </a:extLst>
              </a:tr>
              <a:tr h="370840">
                <a:tc>
                  <a:txBody>
                    <a:bodyPr/>
                    <a:lstStyle/>
                    <a:p>
                      <a:pPr algn="just"/>
                      <a:r>
                        <a:rPr lang="fr-FR" sz="2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 roitelet</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fr-FR" sz="200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Mon petit</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fr-FR" sz="2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a:t>
                      </a:r>
                      <a:r>
                        <a:rPr lang="fr-FR" sz="200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passereau</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r>
                        <a:rPr lang="fr-FR" sz="200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Pauvre petit</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fr-FR" sz="200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Pauvre pauvre petite bête</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fr-FR" sz="2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L’animal tout léger</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fr-FR" sz="200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Pauvre mauviette</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fr-FR" sz="200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Chétive bestiole</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r>
                        <a:rPr lang="fr-FR" sz="200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Oiselet des pelouses</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fr-FR" sz="200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Quart de portion</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r>
                        <a:rPr lang="fr-FR"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l’oiseau qui se retenait de rire</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fr-FR" sz="2000" dirty="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3211499"/>
                  </a:ext>
                </a:extLst>
              </a:tr>
            </a:tbl>
          </a:graphicData>
        </a:graphic>
      </p:graphicFrame>
    </p:spTree>
    <p:extLst>
      <p:ext uri="{BB962C8B-B14F-4D97-AF65-F5344CB8AC3E}">
        <p14:creationId xmlns:p14="http://schemas.microsoft.com/office/powerpoint/2010/main" val="3851899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46C6C-0236-CAB0-A131-86B3BFEEE0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B4A8814-326D-BB8E-426B-1B70DF354FD4}"/>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1D057D23-73F0-CE26-CCD6-4BFB838D9DC8}"/>
              </a:ext>
            </a:extLst>
          </p:cNvPr>
          <p:cNvGraphicFramePr>
            <a:graphicFrameLocks noGrp="1"/>
          </p:cNvGraphicFramePr>
          <p:nvPr>
            <p:ph idx="1"/>
            <p:extLst>
              <p:ext uri="{D42A27DB-BD31-4B8C-83A1-F6EECF244321}">
                <p14:modId xmlns:p14="http://schemas.microsoft.com/office/powerpoint/2010/main" val="2263332897"/>
              </p:ext>
            </p:extLst>
          </p:nvPr>
        </p:nvGraphicFramePr>
        <p:xfrm>
          <a:off x="838200" y="1825625"/>
          <a:ext cx="10515600" cy="3352800"/>
        </p:xfrm>
        <a:graphic>
          <a:graphicData uri="http://schemas.openxmlformats.org/drawingml/2006/table">
            <a:tbl>
              <a:tblPr firstRow="1" bandRow="1">
                <a:tableStyleId>{5940675A-B579-460E-94D1-54222C63F5DA}</a:tableStyleId>
              </a:tblPr>
              <a:tblGrid>
                <a:gridCol w="1926265">
                  <a:extLst>
                    <a:ext uri="{9D8B030D-6E8A-4147-A177-3AD203B41FA5}">
                      <a16:colId xmlns:a16="http://schemas.microsoft.com/office/drawing/2014/main" val="2207046924"/>
                    </a:ext>
                  </a:extLst>
                </a:gridCol>
                <a:gridCol w="2870791">
                  <a:extLst>
                    <a:ext uri="{9D8B030D-6E8A-4147-A177-3AD203B41FA5}">
                      <a16:colId xmlns:a16="http://schemas.microsoft.com/office/drawing/2014/main" val="271700724"/>
                    </a:ext>
                  </a:extLst>
                </a:gridCol>
                <a:gridCol w="2679404">
                  <a:extLst>
                    <a:ext uri="{9D8B030D-6E8A-4147-A177-3AD203B41FA5}">
                      <a16:colId xmlns:a16="http://schemas.microsoft.com/office/drawing/2014/main" val="2770139370"/>
                    </a:ext>
                  </a:extLst>
                </a:gridCol>
                <a:gridCol w="3039140">
                  <a:extLst>
                    <a:ext uri="{9D8B030D-6E8A-4147-A177-3AD203B41FA5}">
                      <a16:colId xmlns:a16="http://schemas.microsoft.com/office/drawing/2014/main" val="2174534096"/>
                    </a:ext>
                  </a:extLst>
                </a:gridCol>
              </a:tblGrid>
              <a:tr h="370840">
                <a:tc>
                  <a:txBody>
                    <a:bodyPr/>
                    <a:lstStyle/>
                    <a:p>
                      <a:pPr algn="just"/>
                      <a:r>
                        <a:rPr lang="fr-FR" sz="2000">
                          <a:effectLst/>
                          <a:latin typeface="Times New Roman" panose="02020603050405020304" pitchFamily="18" charset="0"/>
                          <a:ea typeface="Times New Roman" panose="02020603050405020304" pitchFamily="18" charset="0"/>
                          <a:cs typeface="Times New Roman" panose="02020603050405020304" pitchFamily="18" charset="0"/>
                        </a:rPr>
                        <a:t>Nom</a:t>
                      </a:r>
                    </a:p>
                    <a:p>
                      <a:pPr algn="just"/>
                      <a:r>
                        <a:rPr lang="fr-FR" sz="2000">
                          <a:effectLst/>
                          <a:latin typeface="Times New Roman" panose="02020603050405020304" pitchFamily="18" charset="0"/>
                          <a:ea typeface="Times New Roman" panose="02020603050405020304" pitchFamily="18" charset="0"/>
                          <a:cs typeface="Times New Roman" panose="02020603050405020304" pitchFamily="18" charset="0"/>
                        </a:rPr>
                        <a:t>Groupe du nom</a:t>
                      </a:r>
                    </a:p>
                  </a:txBody>
                  <a:tcPr marL="68580" marR="68580" marT="0" marB="0"/>
                </a:tc>
                <a:tc>
                  <a:txBody>
                    <a:bodyPr/>
                    <a:lstStyle/>
                    <a:p>
                      <a:pPr algn="just"/>
                      <a:r>
                        <a:rPr lang="fr-FR" sz="2000">
                          <a:effectLst/>
                          <a:latin typeface="Times New Roman" panose="02020603050405020304" pitchFamily="18" charset="0"/>
                          <a:ea typeface="Times New Roman" panose="02020603050405020304" pitchFamily="18" charset="0"/>
                          <a:cs typeface="Times New Roman" panose="02020603050405020304" pitchFamily="18" charset="0"/>
                        </a:rPr>
                        <a:t>Groupe du nom avec adjectif(s)</a:t>
                      </a:r>
                    </a:p>
                  </a:txBody>
                  <a:tcPr marL="68580" marR="68580" marT="0" marB="0"/>
                </a:tc>
                <a:tc>
                  <a:txBody>
                    <a:bodyPr/>
                    <a:lstStyle/>
                    <a:p>
                      <a:pPr algn="just"/>
                      <a:r>
                        <a:rPr lang="fr-FR" sz="2000">
                          <a:effectLst/>
                          <a:latin typeface="Times New Roman" panose="02020603050405020304" pitchFamily="18" charset="0"/>
                          <a:ea typeface="Times New Roman" panose="02020603050405020304" pitchFamily="18" charset="0"/>
                          <a:cs typeface="Times New Roman" panose="02020603050405020304" pitchFamily="18" charset="0"/>
                        </a:rPr>
                        <a:t>Groupe du nom avec complément du nom</a:t>
                      </a:r>
                    </a:p>
                  </a:txBody>
                  <a:tcPr marL="68580" marR="68580" marT="0" marB="0"/>
                </a:tc>
                <a:tc>
                  <a:txBody>
                    <a:bodyPr/>
                    <a:lstStyle/>
                    <a:p>
                      <a:pPr algn="just"/>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Groupe du nom avec proposition subordonnée relative</a:t>
                      </a:r>
                    </a:p>
                  </a:txBody>
                  <a:tcPr marL="68580" marR="68580" marT="0" marB="0"/>
                </a:tc>
                <a:extLst>
                  <a:ext uri="{0D108BD9-81ED-4DB2-BD59-A6C34878D82A}">
                    <a16:rowId xmlns:a16="http://schemas.microsoft.com/office/drawing/2014/main" val="3271546438"/>
                  </a:ext>
                </a:extLst>
              </a:tr>
              <a:tr h="370840">
                <a:tc>
                  <a:txBody>
                    <a:bodyPr/>
                    <a:lstStyle/>
                    <a:p>
                      <a:pPr algn="just"/>
                      <a:r>
                        <a:rPr lang="fr-FR" sz="2000">
                          <a:solidFill>
                            <a:srgbClr val="70AD47"/>
                          </a:solidFill>
                          <a:effectLst/>
                          <a:latin typeface="Times New Roman" panose="02020603050405020304" pitchFamily="18" charset="0"/>
                          <a:ea typeface="Times New Roman" panose="02020603050405020304" pitchFamily="18" charset="0"/>
                          <a:cs typeface="Times New Roman" panose="02020603050405020304" pitchFamily="18" charset="0"/>
                        </a:rPr>
                        <a:t>L’aigle</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fr-FR" sz="2000">
                          <a:solidFill>
                            <a:srgbClr val="4472C4"/>
                          </a:solidFill>
                          <a:effectLst/>
                          <a:latin typeface="Times New Roman" panose="02020603050405020304" pitchFamily="18" charset="0"/>
                          <a:ea typeface="Times New Roman" panose="02020603050405020304" pitchFamily="18" charset="0"/>
                          <a:cs typeface="Times New Roman" panose="02020603050405020304" pitchFamily="18" charset="0"/>
                        </a:rPr>
                        <a:t>Aigle</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r>
                        <a:rPr lang="fr-FR" sz="2000">
                          <a:solidFill>
                            <a:srgbClr val="70AD47"/>
                          </a:solidFill>
                          <a:effectLst/>
                          <a:latin typeface="Times New Roman" panose="02020603050405020304" pitchFamily="18" charset="0"/>
                          <a:ea typeface="Times New Roman" panose="02020603050405020304" pitchFamily="18" charset="0"/>
                          <a:cs typeface="Times New Roman" panose="02020603050405020304" pitchFamily="18" charset="0"/>
                        </a:rPr>
                        <a:t>Le prétentieux rapace</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fr-FR" sz="2000">
                          <a:solidFill>
                            <a:srgbClr val="70AD47"/>
                          </a:solidFill>
                          <a:effectLst/>
                          <a:latin typeface="Times New Roman" panose="02020603050405020304" pitchFamily="18" charset="0"/>
                          <a:ea typeface="Times New Roman" panose="02020603050405020304" pitchFamily="18" charset="0"/>
                          <a:cs typeface="Times New Roman" panose="02020603050405020304" pitchFamily="18" charset="0"/>
                        </a:rPr>
                        <a:t>L’orgueilleux volatile</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r>
                        <a:rPr lang="fr-FR" sz="2000"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Le roi des bêtes volantes</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fr-FR" sz="2000" dirty="0">
                          <a:solidFill>
                            <a:srgbClr val="70AD47"/>
                          </a:solidFill>
                          <a:effectLst/>
                          <a:latin typeface="Times New Roman" panose="02020603050405020304" pitchFamily="18" charset="0"/>
                          <a:ea typeface="Times New Roman" panose="02020603050405020304" pitchFamily="18" charset="0"/>
                          <a:cs typeface="Times New Roman" panose="02020603050405020304" pitchFamily="18" charset="0"/>
                        </a:rPr>
                        <a:t>Le seigneur des airs</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fr-FR" sz="2000" dirty="0">
                          <a:solidFill>
                            <a:srgbClr val="70AD47"/>
                          </a:solidFill>
                          <a:effectLst/>
                          <a:latin typeface="Times New Roman" panose="02020603050405020304" pitchFamily="18" charset="0"/>
                          <a:ea typeface="Times New Roman" panose="02020603050405020304" pitchFamily="18" charset="0"/>
                          <a:cs typeface="Times New Roman" panose="02020603050405020304" pitchFamily="18" charset="0"/>
                        </a:rPr>
                        <a:t>L’oiseau de proie</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r>
                        <a:rPr lang="fr-FR" sz="2000">
                          <a:solidFill>
                            <a:srgbClr val="70AD47"/>
                          </a:solidFill>
                          <a:effectLst/>
                          <a:latin typeface="Times New Roman" panose="02020603050405020304" pitchFamily="18" charset="0"/>
                          <a:ea typeface="Times New Roman" panose="02020603050405020304" pitchFamily="18" charset="0"/>
                          <a:cs typeface="Times New Roman" panose="02020603050405020304" pitchFamily="18" charset="0"/>
                        </a:rPr>
                        <a:t>L’oiseau de proie qui régnait sur le ciel</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57920333"/>
                  </a:ext>
                </a:extLst>
              </a:tr>
              <a:tr h="370840">
                <a:tc>
                  <a:txBody>
                    <a:bodyPr/>
                    <a:lstStyle/>
                    <a:p>
                      <a:pPr algn="just"/>
                      <a:r>
                        <a:rPr lang="fr-FR" sz="2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 roitelet</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fr-FR" sz="200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Mon petit</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fr-FR" sz="2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a:t>
                      </a:r>
                      <a:r>
                        <a:rPr lang="fr-FR" sz="200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passereau</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r>
                        <a:rPr lang="fr-FR" sz="200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Pauvre petit</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fr-FR" sz="200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Pauvre pauvre petite bête</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fr-FR" sz="2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L’animal tout léger</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fr-FR" sz="200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Pauvre mauviette</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fr-FR" sz="200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Chétive bestiole</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r>
                        <a:rPr lang="fr-FR" sz="200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Oiselet des pelouses</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fr-FR" sz="200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Quart de portion</a:t>
                      </a:r>
                      <a:endParaRPr lang="fr-FR"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r>
                        <a:rPr lang="fr-FR"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l’oiseau qui se retenait de rire</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fr-FR" sz="2000" dirty="0">
                          <a:solidFill>
                            <a:srgbClr val="ED7D3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3211499"/>
                  </a:ext>
                </a:extLst>
              </a:tr>
            </a:tbl>
          </a:graphicData>
        </a:graphic>
      </p:graphicFrame>
    </p:spTree>
    <p:extLst>
      <p:ext uri="{BB962C8B-B14F-4D97-AF65-F5344CB8AC3E}">
        <p14:creationId xmlns:p14="http://schemas.microsoft.com/office/powerpoint/2010/main" val="3183931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085F15-209D-E387-2D61-EE7B8A1E8C2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A770FDF-19C0-8E4B-CCF3-3B2644B0B624}"/>
              </a:ext>
            </a:extLst>
          </p:cNvPr>
          <p:cNvSpPr>
            <a:spLocks noGrp="1"/>
          </p:cNvSpPr>
          <p:nvPr>
            <p:ph idx="1"/>
          </p:nvPr>
        </p:nvSpPr>
        <p:spPr/>
        <p:txBody>
          <a:bodyPr/>
          <a:lstStyle/>
          <a:p>
            <a:pPr marL="0" indent="0">
              <a:buNone/>
            </a:pPr>
            <a:endParaRPr lang="fr-FR" dirty="0"/>
          </a:p>
          <a:p>
            <a:pPr marL="0" indent="0">
              <a:buNone/>
            </a:pPr>
            <a:r>
              <a:rPr lang="fr-FR" sz="2000" dirty="0">
                <a:effectLst/>
                <a:latin typeface="Times New Roman" panose="02020603050405020304" pitchFamily="18" charset="0"/>
                <a:ea typeface="Times New Roman" panose="02020603050405020304" pitchFamily="18" charset="0"/>
              </a:rPr>
              <a:t>… Tout confus, </a:t>
            </a:r>
            <a:r>
              <a:rPr lang="fr-FR" sz="2000" dirty="0">
                <a:solidFill>
                  <a:srgbClr val="70AD47"/>
                </a:solidFill>
                <a:effectLst/>
                <a:latin typeface="Times New Roman" panose="02020603050405020304" pitchFamily="18" charset="0"/>
                <a:ea typeface="Times New Roman" panose="02020603050405020304" pitchFamily="18" charset="0"/>
              </a:rPr>
              <a:t>l’orgueilleux volatile </a:t>
            </a:r>
            <a:r>
              <a:rPr lang="fr-FR" sz="2000" dirty="0">
                <a:effectLst/>
                <a:latin typeface="Times New Roman" panose="02020603050405020304" pitchFamily="18" charset="0"/>
                <a:ea typeface="Times New Roman" panose="02020603050405020304" pitchFamily="18" charset="0"/>
              </a:rPr>
              <a:t>redescendit, sans s’apercevoir qu’il emportait </a:t>
            </a:r>
            <a:r>
              <a:rPr lang="fr-FR" sz="2000" dirty="0">
                <a:solidFill>
                  <a:srgbClr val="000000"/>
                </a:solidFill>
                <a:effectLst/>
                <a:latin typeface="Times New Roman" panose="02020603050405020304" pitchFamily="18" charset="0"/>
                <a:ea typeface="Times New Roman" panose="02020603050405020304" pitchFamily="18" charset="0"/>
              </a:rPr>
              <a:t>le roitelet, de </a:t>
            </a:r>
            <a:r>
              <a:rPr lang="fr-FR" sz="2000" dirty="0">
                <a:effectLst/>
                <a:latin typeface="Times New Roman" panose="02020603050405020304" pitchFamily="18" charset="0"/>
                <a:ea typeface="Times New Roman" panose="02020603050405020304" pitchFamily="18" charset="0"/>
              </a:rPr>
              <a:t>nouveau perché sur sa tête. </a:t>
            </a: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 Aigle</a:t>
            </a:r>
            <a:r>
              <a:rPr lang="fr-FR" sz="2000" dirty="0">
                <a:effectLst/>
                <a:latin typeface="Times New Roman" panose="02020603050405020304" pitchFamily="18" charset="0"/>
                <a:ea typeface="Times New Roman" panose="02020603050405020304" pitchFamily="18" charset="0"/>
              </a:rPr>
              <a:t>, nous sommes à terre. Suis-je monté dans le ciel plus haut que toi ? demanda </a:t>
            </a:r>
            <a:r>
              <a:rPr lang="fr-FR" sz="2000" dirty="0">
                <a:solidFill>
                  <a:srgbClr val="FF0000"/>
                </a:solidFill>
                <a:effectLst/>
                <a:latin typeface="Times New Roman" panose="02020603050405020304" pitchFamily="18" charset="0"/>
                <a:ea typeface="Times New Roman" panose="02020603050405020304" pitchFamily="18" charset="0"/>
              </a:rPr>
              <a:t>l’oiseau qui se retenait de rire</a:t>
            </a:r>
            <a:r>
              <a:rPr lang="fr-FR" sz="2000" dirty="0">
                <a:solidFill>
                  <a:srgbClr val="ED7D31"/>
                </a:solidFill>
                <a:effectLst/>
                <a:latin typeface="Times New Roman" panose="02020603050405020304" pitchFamily="18" charset="0"/>
                <a:ea typeface="Times New Roman" panose="02020603050405020304" pitchFamily="18" charset="0"/>
              </a:rPr>
              <a:t>…</a:t>
            </a:r>
            <a:endParaRPr lang="fr-FR" sz="2000" dirty="0">
              <a:effectLst/>
              <a:latin typeface="Times New Roman" panose="02020603050405020304" pitchFamily="18" charset="0"/>
              <a:ea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696551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F88D31-865C-7EE6-1B27-392C6FD090BF}"/>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32271C7-AF21-4056-D463-E1E39B7E0525}"/>
              </a:ext>
            </a:extLst>
          </p:cNvPr>
          <p:cNvSpPr>
            <a:spLocks noGrp="1"/>
          </p:cNvSpPr>
          <p:nvPr>
            <p:ph idx="1"/>
          </p:nvPr>
        </p:nvSpPr>
        <p:spPr>
          <a:xfrm>
            <a:off x="838200" y="637953"/>
            <a:ext cx="10515600" cy="5539010"/>
          </a:xfrm>
        </p:spPr>
        <p:txBody>
          <a:bodyPr>
            <a:normAutofit fontScale="55000" lnSpcReduction="20000"/>
          </a:bodyPr>
          <a:lstStyle/>
          <a:p>
            <a:pPr marL="0" indent="0">
              <a:buNone/>
            </a:pPr>
            <a:r>
              <a:rPr lang="fr-FR" sz="3600" dirty="0">
                <a:effectLst/>
                <a:latin typeface="Times New Roman" panose="02020603050405020304" pitchFamily="18" charset="0"/>
                <a:ea typeface="Times New Roman" panose="02020603050405020304" pitchFamily="18" charset="0"/>
              </a:rPr>
              <a:t>Complémentaires !</a:t>
            </a:r>
          </a:p>
          <a:p>
            <a:pPr marL="0" indent="0">
              <a:buNone/>
            </a:pPr>
            <a:r>
              <a:rPr lang="fr-FR" sz="3600" dirty="0">
                <a:effectLst/>
                <a:latin typeface="Times New Roman" panose="02020603050405020304" pitchFamily="18" charset="0"/>
                <a:ea typeface="Times New Roman" panose="02020603050405020304" pitchFamily="18" charset="0"/>
              </a:rPr>
              <a:t> </a:t>
            </a:r>
          </a:p>
          <a:p>
            <a:pPr marL="0" indent="0">
              <a:buNone/>
            </a:pPr>
            <a:r>
              <a:rPr lang="fr-FR" sz="3600" dirty="0">
                <a:solidFill>
                  <a:srgbClr val="000000"/>
                </a:solidFill>
                <a:effectLst/>
                <a:latin typeface="Times New Roman" panose="02020603050405020304" pitchFamily="18" charset="0"/>
                <a:ea typeface="Times New Roman" panose="02020603050405020304" pitchFamily="18" charset="0"/>
              </a:rPr>
              <a:t>Sophie appréciait le calme. Elle lisait volontiers de gros livres et écrivait souvent dans son carnet.</a:t>
            </a:r>
            <a:br>
              <a:rPr lang="fr-FR" sz="3600" dirty="0">
                <a:solidFill>
                  <a:srgbClr val="000000"/>
                </a:solidFill>
                <a:effectLst/>
                <a:latin typeface="Times New Roman" panose="02020603050405020304" pitchFamily="18" charset="0"/>
                <a:ea typeface="Times New Roman" panose="02020603050405020304" pitchFamily="18" charset="0"/>
              </a:rPr>
            </a:br>
            <a:r>
              <a:rPr lang="fr-FR" sz="3600" dirty="0">
                <a:solidFill>
                  <a:srgbClr val="000000"/>
                </a:solidFill>
                <a:effectLst/>
                <a:latin typeface="Times New Roman" panose="02020603050405020304" pitchFamily="18" charset="0"/>
                <a:ea typeface="Times New Roman" panose="02020603050405020304" pitchFamily="18" charset="0"/>
              </a:rPr>
              <a:t>Zoé, elle, était toujours en mouvement. Elle préférait courir, grimper et faire rire les camarades.</a:t>
            </a:r>
            <a:endParaRPr lang="fr-FR" sz="3600" dirty="0">
              <a:effectLst/>
              <a:latin typeface="Times New Roman" panose="02020603050405020304" pitchFamily="18" charset="0"/>
              <a:ea typeface="Times New Roman" panose="02020603050405020304" pitchFamily="18" charset="0"/>
            </a:endParaRPr>
          </a:p>
          <a:p>
            <a:pPr marL="0" indent="0">
              <a:buNone/>
            </a:pPr>
            <a:r>
              <a:rPr lang="fr-FR" sz="3600" dirty="0">
                <a:solidFill>
                  <a:srgbClr val="000000"/>
                </a:solidFill>
                <a:effectLst/>
                <a:latin typeface="Times New Roman" panose="02020603050405020304" pitchFamily="18" charset="0"/>
                <a:ea typeface="Times New Roman" panose="02020603050405020304" pitchFamily="18" charset="0"/>
              </a:rPr>
              <a:t>Un jour, lors d’une sortie « nature », leur maîtresse demanda à Sophie et à Zoé de travailler ensemble.</a:t>
            </a:r>
            <a:br>
              <a:rPr lang="fr-FR" sz="3600" dirty="0">
                <a:solidFill>
                  <a:srgbClr val="000000"/>
                </a:solidFill>
                <a:effectLst/>
                <a:latin typeface="Times New Roman" panose="02020603050405020304" pitchFamily="18" charset="0"/>
                <a:ea typeface="Times New Roman" panose="02020603050405020304" pitchFamily="18" charset="0"/>
              </a:rPr>
            </a:br>
            <a:r>
              <a:rPr lang="fr-FR" sz="3600" dirty="0">
                <a:solidFill>
                  <a:srgbClr val="000000"/>
                </a:solidFill>
                <a:effectLst/>
                <a:latin typeface="Times New Roman" panose="02020603050405020304" pitchFamily="18" charset="0"/>
                <a:ea typeface="Times New Roman" panose="02020603050405020304" pitchFamily="18" charset="0"/>
              </a:rPr>
              <a:t>— Oh non !. Sophie va vouloir tout écrire ! se dit Zoé.</a:t>
            </a:r>
            <a:br>
              <a:rPr lang="fr-FR" sz="3600" dirty="0">
                <a:solidFill>
                  <a:srgbClr val="000000"/>
                </a:solidFill>
                <a:effectLst/>
                <a:latin typeface="Times New Roman" panose="02020603050405020304" pitchFamily="18" charset="0"/>
                <a:ea typeface="Times New Roman" panose="02020603050405020304" pitchFamily="18" charset="0"/>
              </a:rPr>
            </a:br>
            <a:r>
              <a:rPr lang="fr-FR" sz="3600" dirty="0">
                <a:solidFill>
                  <a:srgbClr val="000000"/>
                </a:solidFill>
                <a:effectLst/>
                <a:latin typeface="Times New Roman" panose="02020603050405020304" pitchFamily="18" charset="0"/>
                <a:ea typeface="Times New Roman" panose="02020603050405020304" pitchFamily="18" charset="0"/>
              </a:rPr>
              <a:t>— Mince ! Zoé ne va jamais se concentrer ! pensa Sophie</a:t>
            </a:r>
            <a:endParaRPr lang="fr-FR" sz="3600" dirty="0">
              <a:effectLst/>
              <a:latin typeface="Times New Roman" panose="02020603050405020304" pitchFamily="18" charset="0"/>
              <a:ea typeface="Times New Roman" panose="02020603050405020304" pitchFamily="18" charset="0"/>
            </a:endParaRPr>
          </a:p>
          <a:p>
            <a:pPr marL="0" indent="0" algn="just">
              <a:buNone/>
            </a:pPr>
            <a:r>
              <a:rPr lang="fr-FR" sz="3600" dirty="0">
                <a:solidFill>
                  <a:srgbClr val="000000"/>
                </a:solidFill>
                <a:effectLst/>
                <a:latin typeface="Times New Roman" panose="02020603050405020304" pitchFamily="18" charset="0"/>
                <a:ea typeface="Times New Roman" panose="02020603050405020304" pitchFamily="18" charset="0"/>
              </a:rPr>
              <a:t>Bientôt Zoé marcha sur de curieuses pommes en bois. Des fruits du cèdre ! s’exclama Sophie. Plus loin, Zoé trouva un fossile. Sophie l’examina et reconnut une ammonite. Bref, en explorant la colline près de l’école, Sophie écrivait pendant que Zoé trouvait plein de choses intéressantes. Ensemble, elles firent un super exposé.</a:t>
            </a:r>
            <a:endParaRPr lang="fr-FR" sz="3600" dirty="0">
              <a:effectLst/>
              <a:latin typeface="Times New Roman" panose="02020603050405020304" pitchFamily="18" charset="0"/>
              <a:ea typeface="Times New Roman" panose="02020603050405020304" pitchFamily="18" charset="0"/>
            </a:endParaRPr>
          </a:p>
          <a:p>
            <a:pPr marL="0" indent="0" algn="just">
              <a:buNone/>
            </a:pPr>
            <a:r>
              <a:rPr lang="fr-FR" sz="3600" dirty="0">
                <a:solidFill>
                  <a:srgbClr val="000000"/>
                </a:solidFill>
                <a:effectLst/>
                <a:latin typeface="Times New Roman" panose="02020603050405020304" pitchFamily="18" charset="0"/>
                <a:ea typeface="Times New Roman" panose="02020603050405020304" pitchFamily="18" charset="0"/>
              </a:rPr>
              <a:t>Depuis, même si elles sont très différentes, Sophie et Zoé sont devenues de bonnes copines.</a:t>
            </a:r>
            <a:endParaRPr lang="fr-FR" sz="3600" dirty="0">
              <a:effectLst/>
              <a:latin typeface="Times New Roman" panose="02020603050405020304" pitchFamily="18" charset="0"/>
              <a:ea typeface="Times New Roman" panose="02020603050405020304" pitchFamily="18" charset="0"/>
            </a:endParaRPr>
          </a:p>
          <a:p>
            <a:pPr marL="0" indent="0">
              <a:buNone/>
            </a:pPr>
            <a:endParaRPr lang="fr-FR" dirty="0"/>
          </a:p>
          <a:p>
            <a:pPr marL="0" indent="0">
              <a:buNone/>
            </a:pPr>
            <a:endParaRPr lang="fr-FR" dirty="0"/>
          </a:p>
          <a:p>
            <a:pPr marL="0" indent="0">
              <a:buNone/>
            </a:pPr>
            <a:r>
              <a:rPr lang="fr-FR" sz="3600" dirty="0">
                <a:solidFill>
                  <a:srgbClr val="4472C4"/>
                </a:solidFill>
                <a:effectLst/>
                <a:latin typeface="Times New Roman" panose="02020603050405020304" pitchFamily="18" charset="0"/>
                <a:ea typeface="Times New Roman" panose="02020603050405020304" pitchFamily="18" charset="0"/>
              </a:rPr>
              <a:t>Vous allez supprimer les répétitions des prénoms en utilisant des expressions faites comme celles du texte qu’on vient de lire. </a:t>
            </a:r>
            <a:endParaRPr lang="fr-FR" sz="3600" dirty="0"/>
          </a:p>
        </p:txBody>
      </p:sp>
    </p:spTree>
    <p:extLst>
      <p:ext uri="{BB962C8B-B14F-4D97-AF65-F5344CB8AC3E}">
        <p14:creationId xmlns:p14="http://schemas.microsoft.com/office/powerpoint/2010/main" val="1337621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A96DE-3F47-FE98-5C10-897726E5710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990BC67-FC88-8E46-EE6B-930B1B3DB01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7BE9957F-8BA0-5E40-E2DD-C7355A107529}"/>
              </a:ext>
            </a:extLst>
          </p:cNvPr>
          <p:cNvSpPr>
            <a:spLocks noGrp="1"/>
          </p:cNvSpPr>
          <p:nvPr>
            <p:ph idx="1"/>
          </p:nvPr>
        </p:nvSpPr>
        <p:spPr>
          <a:xfrm>
            <a:off x="838200" y="637953"/>
            <a:ext cx="10515600" cy="5539010"/>
          </a:xfrm>
        </p:spPr>
        <p:txBody>
          <a:bodyPr>
            <a:normAutofit fontScale="55000" lnSpcReduction="20000"/>
          </a:bodyPr>
          <a:lstStyle/>
          <a:p>
            <a:pPr marL="0" indent="0">
              <a:buNone/>
            </a:pPr>
            <a:r>
              <a:rPr lang="fr-FR" sz="3600" dirty="0">
                <a:effectLst/>
                <a:latin typeface="Times New Roman" panose="02020603050405020304" pitchFamily="18" charset="0"/>
                <a:ea typeface="Times New Roman" panose="02020603050405020304" pitchFamily="18" charset="0"/>
              </a:rPr>
              <a:t>Complémentaires !</a:t>
            </a:r>
          </a:p>
          <a:p>
            <a:pPr marL="0" indent="0">
              <a:buNone/>
            </a:pPr>
            <a:r>
              <a:rPr lang="fr-FR" sz="3600" dirty="0">
                <a:effectLst/>
                <a:latin typeface="Times New Roman" panose="02020603050405020304" pitchFamily="18" charset="0"/>
                <a:ea typeface="Times New Roman" panose="02020603050405020304" pitchFamily="18" charset="0"/>
              </a:rPr>
              <a:t> </a:t>
            </a:r>
          </a:p>
          <a:p>
            <a:pPr marL="0" indent="0">
              <a:buNone/>
            </a:pPr>
            <a:r>
              <a:rPr lang="fr-FR" sz="3600" dirty="0">
                <a:solidFill>
                  <a:srgbClr val="000000"/>
                </a:solidFill>
                <a:effectLst/>
                <a:latin typeface="Times New Roman" panose="02020603050405020304" pitchFamily="18" charset="0"/>
                <a:ea typeface="Times New Roman" panose="02020603050405020304" pitchFamily="18" charset="0"/>
              </a:rPr>
              <a:t>Sophie appréciait le calme. Elle lisait volontiers de gros livres et écrivait souvent dans son carnet.</a:t>
            </a:r>
            <a:br>
              <a:rPr lang="fr-FR" sz="3600" dirty="0">
                <a:solidFill>
                  <a:srgbClr val="000000"/>
                </a:solidFill>
                <a:effectLst/>
                <a:latin typeface="Times New Roman" panose="02020603050405020304" pitchFamily="18" charset="0"/>
                <a:ea typeface="Times New Roman" panose="02020603050405020304" pitchFamily="18" charset="0"/>
              </a:rPr>
            </a:br>
            <a:r>
              <a:rPr lang="fr-FR" sz="3600" dirty="0">
                <a:solidFill>
                  <a:srgbClr val="000000"/>
                </a:solidFill>
                <a:effectLst/>
                <a:latin typeface="Times New Roman" panose="02020603050405020304" pitchFamily="18" charset="0"/>
                <a:ea typeface="Times New Roman" panose="02020603050405020304" pitchFamily="18" charset="0"/>
              </a:rPr>
              <a:t>Zoé, elle, était toujours en mouvement. Elle préférait courir, grimper et faire rire les camarades.</a:t>
            </a:r>
            <a:endParaRPr lang="fr-FR" sz="3600" dirty="0">
              <a:effectLst/>
              <a:latin typeface="Times New Roman" panose="02020603050405020304" pitchFamily="18" charset="0"/>
              <a:ea typeface="Times New Roman" panose="02020603050405020304" pitchFamily="18" charset="0"/>
            </a:endParaRPr>
          </a:p>
          <a:p>
            <a:pPr marL="0" indent="0">
              <a:buNone/>
            </a:pPr>
            <a:r>
              <a:rPr lang="fr-FR" sz="3600" dirty="0">
                <a:solidFill>
                  <a:srgbClr val="000000"/>
                </a:solidFill>
                <a:effectLst/>
                <a:latin typeface="Times New Roman" panose="02020603050405020304" pitchFamily="18" charset="0"/>
                <a:ea typeface="Times New Roman" panose="02020603050405020304" pitchFamily="18" charset="0"/>
              </a:rPr>
              <a:t>Un jour, lors d’une sortie « nature », leur maîtresse demanda à Sophie et à Zoé de travailler ensemble.</a:t>
            </a:r>
            <a:br>
              <a:rPr lang="fr-FR" sz="3600" dirty="0">
                <a:solidFill>
                  <a:srgbClr val="000000"/>
                </a:solidFill>
                <a:effectLst/>
                <a:latin typeface="Times New Roman" panose="02020603050405020304" pitchFamily="18" charset="0"/>
                <a:ea typeface="Times New Roman" panose="02020603050405020304" pitchFamily="18" charset="0"/>
              </a:rPr>
            </a:br>
            <a:r>
              <a:rPr lang="fr-FR" sz="3600" dirty="0">
                <a:solidFill>
                  <a:srgbClr val="000000"/>
                </a:solidFill>
                <a:effectLst/>
                <a:latin typeface="Times New Roman" panose="02020603050405020304" pitchFamily="18" charset="0"/>
                <a:ea typeface="Times New Roman" panose="02020603050405020304" pitchFamily="18" charset="0"/>
              </a:rPr>
              <a:t>— Oh non !. Sophie va vouloir tout écrire ! se dit Zoé.</a:t>
            </a:r>
            <a:br>
              <a:rPr lang="fr-FR" sz="3600" dirty="0">
                <a:solidFill>
                  <a:srgbClr val="000000"/>
                </a:solidFill>
                <a:effectLst/>
                <a:latin typeface="Times New Roman" panose="02020603050405020304" pitchFamily="18" charset="0"/>
                <a:ea typeface="Times New Roman" panose="02020603050405020304" pitchFamily="18" charset="0"/>
              </a:rPr>
            </a:br>
            <a:r>
              <a:rPr lang="fr-FR" sz="3600" dirty="0">
                <a:solidFill>
                  <a:srgbClr val="000000"/>
                </a:solidFill>
                <a:effectLst/>
                <a:latin typeface="Times New Roman" panose="02020603050405020304" pitchFamily="18" charset="0"/>
                <a:ea typeface="Times New Roman" panose="02020603050405020304" pitchFamily="18" charset="0"/>
              </a:rPr>
              <a:t>— Mince ! Zoé ne va jamais se concentrer ! pensa Sophie</a:t>
            </a:r>
            <a:endParaRPr lang="fr-FR" sz="3600" dirty="0">
              <a:effectLst/>
              <a:latin typeface="Times New Roman" panose="02020603050405020304" pitchFamily="18" charset="0"/>
              <a:ea typeface="Times New Roman" panose="02020603050405020304" pitchFamily="18" charset="0"/>
            </a:endParaRPr>
          </a:p>
          <a:p>
            <a:pPr marL="0" indent="0" algn="just">
              <a:buNone/>
            </a:pPr>
            <a:r>
              <a:rPr lang="fr-FR" sz="3600" dirty="0">
                <a:solidFill>
                  <a:srgbClr val="000000"/>
                </a:solidFill>
                <a:effectLst/>
                <a:latin typeface="Times New Roman" panose="02020603050405020304" pitchFamily="18" charset="0"/>
                <a:ea typeface="Times New Roman" panose="02020603050405020304" pitchFamily="18" charset="0"/>
              </a:rPr>
              <a:t>Bientôt Zoé marcha sur de curieuses pommes en bois. Des fruits du cèdre ! s’exclama Sophie. Plus loin, Zoé trouva un fossile. Sophie l’examina et reconnut une ammonite. Bref, en explorant la colline près de l’école, Sophie écrivait pendant que Zoé trouvait plein de choses intéressantes. Ensemble, elles firent un super exposé.</a:t>
            </a:r>
            <a:endParaRPr lang="fr-FR" sz="3600" dirty="0">
              <a:effectLst/>
              <a:latin typeface="Times New Roman" panose="02020603050405020304" pitchFamily="18" charset="0"/>
              <a:ea typeface="Times New Roman" panose="02020603050405020304" pitchFamily="18" charset="0"/>
            </a:endParaRPr>
          </a:p>
          <a:p>
            <a:pPr marL="0" indent="0" algn="just">
              <a:buNone/>
            </a:pPr>
            <a:r>
              <a:rPr lang="fr-FR" sz="3600" dirty="0">
                <a:solidFill>
                  <a:srgbClr val="000000"/>
                </a:solidFill>
                <a:effectLst/>
                <a:latin typeface="Times New Roman" panose="02020603050405020304" pitchFamily="18" charset="0"/>
                <a:ea typeface="Times New Roman" panose="02020603050405020304" pitchFamily="18" charset="0"/>
              </a:rPr>
              <a:t>Depuis, même si elles sont très différentes, Sophie et Zoé sont devenues de bonnes copines.</a:t>
            </a:r>
            <a:endParaRPr lang="fr-FR" sz="3600" dirty="0">
              <a:effectLst/>
              <a:latin typeface="Times New Roman" panose="02020603050405020304" pitchFamily="18" charset="0"/>
              <a:ea typeface="Times New Roman" panose="02020603050405020304" pitchFamily="18" charset="0"/>
            </a:endParaRPr>
          </a:p>
          <a:p>
            <a:pPr marL="0" indent="0">
              <a:buNone/>
            </a:pPr>
            <a:endParaRPr lang="fr-FR" dirty="0"/>
          </a:p>
          <a:p>
            <a:pPr marL="0" indent="0">
              <a:buNone/>
            </a:pPr>
            <a:endParaRPr lang="fr-FR" dirty="0"/>
          </a:p>
          <a:p>
            <a:pPr marL="0" indent="0">
              <a:buNone/>
            </a:pPr>
            <a:r>
              <a:rPr lang="fr-FR" sz="3600" dirty="0">
                <a:solidFill>
                  <a:srgbClr val="4472C4"/>
                </a:solidFill>
                <a:effectLst/>
                <a:latin typeface="Times New Roman" panose="02020603050405020304" pitchFamily="18" charset="0"/>
                <a:ea typeface="Times New Roman" panose="02020603050405020304" pitchFamily="18" charset="0"/>
              </a:rPr>
              <a:t>Vous allez supprimer les répétitions des prénoms en utilisant des expressions faites comme celles du texte qu’on vient de lire. </a:t>
            </a:r>
            <a:endParaRPr lang="fr-FR" sz="3600" dirty="0"/>
          </a:p>
        </p:txBody>
      </p:sp>
    </p:spTree>
    <p:extLst>
      <p:ext uri="{BB962C8B-B14F-4D97-AF65-F5344CB8AC3E}">
        <p14:creationId xmlns:p14="http://schemas.microsoft.com/office/powerpoint/2010/main" val="1003531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8C67B-7226-E274-541C-56D999065B1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FA5F091-7450-8906-4F08-A2FEAD80942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EB42040-368E-C85C-35BA-89A8749A6B91}"/>
              </a:ext>
            </a:extLst>
          </p:cNvPr>
          <p:cNvSpPr>
            <a:spLocks noGrp="1"/>
          </p:cNvSpPr>
          <p:nvPr>
            <p:ph idx="1"/>
          </p:nvPr>
        </p:nvSpPr>
        <p:spPr/>
        <p:txBody>
          <a:bodyPr/>
          <a:lstStyle/>
          <a:p>
            <a:pPr marL="0" indent="0">
              <a:buNone/>
            </a:pPr>
            <a:endParaRPr lang="fr-FR" sz="2000" dirty="0"/>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 Utiliser des adjectifs, des compléments du nom ou des propositions relatives.</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 Mettre des expansions du groupe du nom pour bien distinguer les deux personnages et qui aillent bien pour chacun des personnages.</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 S’appuyer sur ce qui vient de se passer, sur ce que le personnage vient de vivre ou est en train de vivre pour le désigner.</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400" dirty="0"/>
              <a:t>.</a:t>
            </a:r>
          </a:p>
          <a:p>
            <a:pPr marL="0" indent="0">
              <a:buNone/>
            </a:pPr>
            <a:r>
              <a:rPr lang="fr-FR" sz="2400"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965266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BBB9F4-2098-A044-E1DF-7271B03BFAF4}"/>
              </a:ext>
            </a:extLst>
          </p:cNvPr>
          <p:cNvSpPr>
            <a:spLocks noGrp="1"/>
          </p:cNvSpPr>
          <p:nvPr>
            <p:ph type="title"/>
          </p:nvPr>
        </p:nvSpPr>
        <p:spPr/>
        <p:txBody>
          <a:bodyPr/>
          <a:lstStyle/>
          <a:p>
            <a:endParaRPr lang="fr-FR"/>
          </a:p>
        </p:txBody>
      </p:sp>
      <p:pic>
        <p:nvPicPr>
          <p:cNvPr id="5" name="Espace réservé du contenu 4" descr="Livre ouvert avec stylo sur bureau">
            <a:extLst>
              <a:ext uri="{FF2B5EF4-FFF2-40B4-BE49-F238E27FC236}">
                <a16:creationId xmlns:a16="http://schemas.microsoft.com/office/drawing/2014/main" id="{EB9A185E-2D1D-EBD4-58E4-F2ED2268AB52}"/>
              </a:ext>
            </a:extLst>
          </p:cNvPr>
          <p:cNvPicPr>
            <a:picLocks noGrp="1" noChangeAspect="1"/>
          </p:cNvPicPr>
          <p:nvPr>
            <p:ph idx="1"/>
          </p:nvPr>
        </p:nvPicPr>
        <p:blipFill>
          <a:blip r:embed="rId3"/>
          <a:stretch>
            <a:fillRect/>
          </a:stretch>
        </p:blipFill>
        <p:spPr>
          <a:xfrm>
            <a:off x="2824509" y="868695"/>
            <a:ext cx="6542981" cy="4351338"/>
          </a:xfrm>
        </p:spPr>
      </p:pic>
    </p:spTree>
    <p:extLst>
      <p:ext uri="{BB962C8B-B14F-4D97-AF65-F5344CB8AC3E}">
        <p14:creationId xmlns:p14="http://schemas.microsoft.com/office/powerpoint/2010/main" val="4094947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B8ABC-6E4F-8748-AFFB-46B5804C3E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164749-F1D3-A9A9-16D9-C62ECCE8D584}"/>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7A39719-D8F2-2FE5-B813-46427A6E893E}"/>
              </a:ext>
            </a:extLst>
          </p:cNvPr>
          <p:cNvSpPr>
            <a:spLocks noGrp="1"/>
          </p:cNvSpPr>
          <p:nvPr>
            <p:ph idx="1"/>
          </p:nvPr>
        </p:nvSpPr>
        <p:spPr>
          <a:xfrm>
            <a:off x="838200" y="637953"/>
            <a:ext cx="10515600" cy="5539010"/>
          </a:xfrm>
        </p:spPr>
        <p:txBody>
          <a:bodyPr>
            <a:normAutofit fontScale="55000" lnSpcReduction="20000"/>
          </a:bodyPr>
          <a:lstStyle/>
          <a:p>
            <a:pPr marL="0" indent="0">
              <a:buNone/>
            </a:pPr>
            <a:r>
              <a:rPr lang="fr-FR" sz="3600" dirty="0">
                <a:effectLst/>
                <a:latin typeface="Times New Roman" panose="02020603050405020304" pitchFamily="18" charset="0"/>
                <a:ea typeface="Times New Roman" panose="02020603050405020304" pitchFamily="18" charset="0"/>
              </a:rPr>
              <a:t>Complémentaires !</a:t>
            </a:r>
          </a:p>
          <a:p>
            <a:pPr marL="0" indent="0">
              <a:buNone/>
            </a:pPr>
            <a:r>
              <a:rPr lang="fr-FR" sz="3600" dirty="0">
                <a:effectLst/>
                <a:latin typeface="Times New Roman" panose="02020603050405020304" pitchFamily="18" charset="0"/>
                <a:ea typeface="Times New Roman" panose="02020603050405020304" pitchFamily="18" charset="0"/>
              </a:rPr>
              <a:t> </a:t>
            </a:r>
          </a:p>
          <a:p>
            <a:pPr marL="0" indent="0">
              <a:buNone/>
            </a:pPr>
            <a:r>
              <a:rPr lang="fr-FR" sz="3600" dirty="0">
                <a:solidFill>
                  <a:srgbClr val="000000"/>
                </a:solidFill>
                <a:effectLst/>
                <a:latin typeface="Times New Roman" panose="02020603050405020304" pitchFamily="18" charset="0"/>
                <a:ea typeface="Times New Roman" panose="02020603050405020304" pitchFamily="18" charset="0"/>
              </a:rPr>
              <a:t>Sophie appréciait le calme. Elle lisait volontiers de gros livres et écrivait souvent dans son carnet.</a:t>
            </a:r>
            <a:br>
              <a:rPr lang="fr-FR" sz="3600" dirty="0">
                <a:solidFill>
                  <a:srgbClr val="000000"/>
                </a:solidFill>
                <a:effectLst/>
                <a:latin typeface="Times New Roman" panose="02020603050405020304" pitchFamily="18" charset="0"/>
                <a:ea typeface="Times New Roman" panose="02020603050405020304" pitchFamily="18" charset="0"/>
              </a:rPr>
            </a:br>
            <a:r>
              <a:rPr lang="fr-FR" sz="3600" dirty="0">
                <a:solidFill>
                  <a:srgbClr val="000000"/>
                </a:solidFill>
                <a:effectLst/>
                <a:latin typeface="Times New Roman" panose="02020603050405020304" pitchFamily="18" charset="0"/>
                <a:ea typeface="Times New Roman" panose="02020603050405020304" pitchFamily="18" charset="0"/>
              </a:rPr>
              <a:t>Zoé, elle, était toujours en mouvement. Elle préférait courir, grimper et faire rire les camarades.</a:t>
            </a:r>
            <a:endParaRPr lang="fr-FR" sz="3600" dirty="0">
              <a:effectLst/>
              <a:latin typeface="Times New Roman" panose="02020603050405020304" pitchFamily="18" charset="0"/>
              <a:ea typeface="Times New Roman" panose="02020603050405020304" pitchFamily="18" charset="0"/>
            </a:endParaRPr>
          </a:p>
          <a:p>
            <a:pPr marL="0" indent="0">
              <a:buNone/>
            </a:pPr>
            <a:r>
              <a:rPr lang="fr-FR" sz="3600" dirty="0">
                <a:solidFill>
                  <a:srgbClr val="000000"/>
                </a:solidFill>
                <a:effectLst/>
                <a:latin typeface="Times New Roman" panose="02020603050405020304" pitchFamily="18" charset="0"/>
                <a:ea typeface="Times New Roman" panose="02020603050405020304" pitchFamily="18" charset="0"/>
              </a:rPr>
              <a:t>Un jour, lors d’une sortie « nature », leur maîtresse demanda à Sophie et à Zoé de travailler ensemble.</a:t>
            </a:r>
            <a:br>
              <a:rPr lang="fr-FR" sz="3600" dirty="0">
                <a:solidFill>
                  <a:srgbClr val="000000"/>
                </a:solidFill>
                <a:effectLst/>
                <a:latin typeface="Times New Roman" panose="02020603050405020304" pitchFamily="18" charset="0"/>
                <a:ea typeface="Times New Roman" panose="02020603050405020304" pitchFamily="18" charset="0"/>
              </a:rPr>
            </a:br>
            <a:r>
              <a:rPr lang="fr-FR" sz="3600" dirty="0">
                <a:solidFill>
                  <a:srgbClr val="000000"/>
                </a:solidFill>
                <a:effectLst/>
                <a:latin typeface="Times New Roman" panose="02020603050405020304" pitchFamily="18" charset="0"/>
                <a:ea typeface="Times New Roman" panose="02020603050405020304" pitchFamily="18" charset="0"/>
              </a:rPr>
              <a:t>— Oh non !. Sophie va vouloir tout écrire ! se dit Zoé.</a:t>
            </a:r>
            <a:br>
              <a:rPr lang="fr-FR" sz="3600" dirty="0">
                <a:solidFill>
                  <a:srgbClr val="000000"/>
                </a:solidFill>
                <a:effectLst/>
                <a:latin typeface="Times New Roman" panose="02020603050405020304" pitchFamily="18" charset="0"/>
                <a:ea typeface="Times New Roman" panose="02020603050405020304" pitchFamily="18" charset="0"/>
              </a:rPr>
            </a:br>
            <a:r>
              <a:rPr lang="fr-FR" sz="3600" dirty="0">
                <a:solidFill>
                  <a:srgbClr val="000000"/>
                </a:solidFill>
                <a:effectLst/>
                <a:latin typeface="Times New Roman" panose="02020603050405020304" pitchFamily="18" charset="0"/>
                <a:ea typeface="Times New Roman" panose="02020603050405020304" pitchFamily="18" charset="0"/>
              </a:rPr>
              <a:t>— Mince ! Zoé ne va jamais se concentrer ! pensa Sophie</a:t>
            </a:r>
            <a:endParaRPr lang="fr-FR" sz="3600" dirty="0">
              <a:effectLst/>
              <a:latin typeface="Times New Roman" panose="02020603050405020304" pitchFamily="18" charset="0"/>
              <a:ea typeface="Times New Roman" panose="02020603050405020304" pitchFamily="18" charset="0"/>
            </a:endParaRPr>
          </a:p>
          <a:p>
            <a:pPr marL="0" indent="0" algn="just">
              <a:buNone/>
            </a:pPr>
            <a:r>
              <a:rPr lang="fr-FR" sz="3600" dirty="0">
                <a:solidFill>
                  <a:srgbClr val="000000"/>
                </a:solidFill>
                <a:effectLst/>
                <a:latin typeface="Times New Roman" panose="02020603050405020304" pitchFamily="18" charset="0"/>
                <a:ea typeface="Times New Roman" panose="02020603050405020304" pitchFamily="18" charset="0"/>
              </a:rPr>
              <a:t>Bientôt Zoé marcha sur de curieuses pommes en bois. Des fruits du cèdre ! s’exclama Sophie. Plus loin, Zoé trouva un fossile. Sophie l’examina et reconnut une ammonite. Bref, en explorant la colline près de l’école, Sophie écrivait pendant que Zoé trouvait plein de choses intéressantes. Ensemble, elles firent un super exposé.</a:t>
            </a:r>
            <a:endParaRPr lang="fr-FR" sz="3600" dirty="0">
              <a:effectLst/>
              <a:latin typeface="Times New Roman" panose="02020603050405020304" pitchFamily="18" charset="0"/>
              <a:ea typeface="Times New Roman" panose="02020603050405020304" pitchFamily="18" charset="0"/>
            </a:endParaRPr>
          </a:p>
          <a:p>
            <a:pPr marL="0" indent="0" algn="just">
              <a:buNone/>
            </a:pPr>
            <a:r>
              <a:rPr lang="fr-FR" sz="3600" dirty="0">
                <a:solidFill>
                  <a:srgbClr val="000000"/>
                </a:solidFill>
                <a:effectLst/>
                <a:latin typeface="Times New Roman" panose="02020603050405020304" pitchFamily="18" charset="0"/>
                <a:ea typeface="Times New Roman" panose="02020603050405020304" pitchFamily="18" charset="0"/>
              </a:rPr>
              <a:t>Depuis, même si elles sont très différentes, Sophie et Zoé sont devenues de bonnes copines.</a:t>
            </a:r>
            <a:endParaRPr lang="fr-FR" sz="3600" dirty="0">
              <a:effectLst/>
              <a:latin typeface="Times New Roman" panose="02020603050405020304" pitchFamily="18" charset="0"/>
              <a:ea typeface="Times New Roman" panose="02020603050405020304" pitchFamily="18" charset="0"/>
            </a:endParaRPr>
          </a:p>
          <a:p>
            <a:pPr marL="0" indent="0">
              <a:buNone/>
            </a:pPr>
            <a:endParaRPr lang="fr-FR" dirty="0"/>
          </a:p>
          <a:p>
            <a:pPr marL="0" indent="0">
              <a:buNone/>
            </a:pPr>
            <a:endParaRPr lang="fr-FR" dirty="0"/>
          </a:p>
          <a:p>
            <a:pPr marL="0" indent="0">
              <a:buNone/>
            </a:pPr>
            <a:r>
              <a:rPr lang="fr-FR" sz="3600" dirty="0">
                <a:solidFill>
                  <a:srgbClr val="4472C4"/>
                </a:solidFill>
                <a:effectLst/>
                <a:latin typeface="Times New Roman" panose="02020603050405020304" pitchFamily="18" charset="0"/>
                <a:ea typeface="Times New Roman" panose="02020603050405020304" pitchFamily="18" charset="0"/>
              </a:rPr>
              <a:t>Vous allez supprimer les répétitions des prénoms en utilisant des expressions faites comme celles du texte qu’on vient de lire. </a:t>
            </a:r>
            <a:endParaRPr lang="fr-FR" sz="3600" dirty="0"/>
          </a:p>
        </p:txBody>
      </p:sp>
    </p:spTree>
    <p:extLst>
      <p:ext uri="{BB962C8B-B14F-4D97-AF65-F5344CB8AC3E}">
        <p14:creationId xmlns:p14="http://schemas.microsoft.com/office/powerpoint/2010/main" val="1495442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A791C-EFCD-F265-4F78-6E7B1B12455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4877F45-59C0-992D-0F5C-5C7AC99C08CB}"/>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15376" y="1690688"/>
            <a:ext cx="2262939" cy="2849627"/>
          </a:xfrm>
          <a:prstGeom prst="rect">
            <a:avLst/>
          </a:prstGeom>
        </p:spPr>
      </p:pic>
    </p:spTree>
    <p:extLst>
      <p:ext uri="{BB962C8B-B14F-4D97-AF65-F5344CB8AC3E}">
        <p14:creationId xmlns:p14="http://schemas.microsoft.com/office/powerpoint/2010/main" val="104412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EF858-58D7-870C-4301-2694BEE9754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C9FABDA-3DED-D828-0476-EC673AFFC5F1}"/>
              </a:ext>
            </a:extLst>
          </p:cNvPr>
          <p:cNvSpPr>
            <a:spLocks noGrp="1"/>
          </p:cNvSpPr>
          <p:nvPr>
            <p:ph type="title"/>
          </p:nvPr>
        </p:nvSpPr>
        <p:spPr/>
        <p:txBody>
          <a:bodyPr/>
          <a:lstStyle/>
          <a:p>
            <a:r>
              <a:rPr lang="fr-FR" dirty="0"/>
              <a:t> </a:t>
            </a: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39B66A03-41FF-EFD8-8581-DCB000CAF1AA}"/>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15376" y="1690688"/>
            <a:ext cx="2262939" cy="2849627"/>
          </a:xfrm>
          <a:prstGeom prst="rect">
            <a:avLst/>
          </a:prstGeom>
        </p:spPr>
      </p:pic>
    </p:spTree>
    <p:extLst>
      <p:ext uri="{BB962C8B-B14F-4D97-AF65-F5344CB8AC3E}">
        <p14:creationId xmlns:p14="http://schemas.microsoft.com/office/powerpoint/2010/main" val="3036235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AB1C7F-C371-52D8-BDDE-2F070F46151B}"/>
              </a:ext>
            </a:extLst>
          </p:cNvPr>
          <p:cNvSpPr>
            <a:spLocks noGrp="1"/>
          </p:cNvSpPr>
          <p:nvPr>
            <p:ph type="title"/>
          </p:nvPr>
        </p:nvSpPr>
        <p:spPr>
          <a:xfrm>
            <a:off x="838200" y="365125"/>
            <a:ext cx="10515600" cy="1752433"/>
          </a:xfrm>
        </p:spPr>
        <p:txBody>
          <a:bodyPr>
            <a:normAutofit/>
          </a:bodyPr>
          <a:lstStyle/>
          <a:p>
            <a:r>
              <a:rPr lang="fr-FR" sz="2200" dirty="0">
                <a:solidFill>
                  <a:srgbClr val="4472C4"/>
                </a:solidFill>
                <a:latin typeface="Times New Roman" panose="02020603050405020304" pitchFamily="18" charset="0"/>
                <a:ea typeface="Times New Roman" panose="02020603050405020304" pitchFamily="18" charset="0"/>
              </a:rPr>
              <a:t>S</a:t>
            </a:r>
            <a:r>
              <a:rPr lang="fr-FR" sz="2200" dirty="0">
                <a:solidFill>
                  <a:srgbClr val="4472C4"/>
                </a:solidFill>
                <a:effectLst/>
                <a:latin typeface="Times New Roman" panose="02020603050405020304" pitchFamily="18" charset="0"/>
                <a:ea typeface="Times New Roman" panose="02020603050405020304" pitchFamily="18" charset="0"/>
              </a:rPr>
              <a:t>upprimez les répétitions des prénoms en utilisant des expressions faites comme celles du texte qu’on vient de lire. </a:t>
            </a:r>
            <a:br>
              <a:rPr lang="fr-FR" sz="4400" dirty="0"/>
            </a:br>
            <a:endParaRPr lang="fr-FR" dirty="0">
              <a:solidFill>
                <a:schemeClr val="accent1"/>
              </a:solidFill>
            </a:endParaRPr>
          </a:p>
        </p:txBody>
      </p:sp>
      <p:sp>
        <p:nvSpPr>
          <p:cNvPr id="3" name="Espace réservé du contenu 2">
            <a:extLst>
              <a:ext uri="{FF2B5EF4-FFF2-40B4-BE49-F238E27FC236}">
                <a16:creationId xmlns:a16="http://schemas.microsoft.com/office/drawing/2014/main" id="{B527EDEA-6770-E41D-B133-1BD699345741}"/>
              </a:ext>
            </a:extLst>
          </p:cNvPr>
          <p:cNvSpPr>
            <a:spLocks noGrp="1"/>
          </p:cNvSpPr>
          <p:nvPr>
            <p:ph idx="1"/>
          </p:nvPr>
        </p:nvSpPr>
        <p:spPr>
          <a:xfrm>
            <a:off x="838200" y="1634349"/>
            <a:ext cx="7944293" cy="4858526"/>
          </a:xfrm>
        </p:spPr>
        <p:txBody>
          <a:bodyPr>
            <a:normAutofit fontScale="85000" lnSpcReduction="20000"/>
          </a:bodyPr>
          <a:lstStyle/>
          <a:p>
            <a:pPr marL="0" indent="0">
              <a:buNone/>
            </a:pPr>
            <a:r>
              <a:rPr lang="fr-FR" dirty="0">
                <a:solidFill>
                  <a:schemeClr val="accent1"/>
                </a:solidFill>
                <a:effectLst/>
                <a:latin typeface="SignPainter-HouseScript" panose="02000006070000020004" pitchFamily="2" charset="0"/>
                <a:ea typeface="Times New Roman" panose="02020603050405020304" pitchFamily="18" charset="0"/>
              </a:rPr>
              <a:t>Sophie</a:t>
            </a:r>
            <a:r>
              <a:rPr lang="fr-FR" dirty="0">
                <a:solidFill>
                  <a:srgbClr val="000000"/>
                </a:solidFill>
                <a:effectLst/>
                <a:latin typeface="SignPainter-HouseScript" panose="02000006070000020004" pitchFamily="2" charset="0"/>
                <a:ea typeface="Times New Roman" panose="02020603050405020304" pitchFamily="18" charset="0"/>
              </a:rPr>
              <a:t> appréciait le calme. Elle lisait volontiers de gros livres et écrivait souvent dans son carnet.</a:t>
            </a:r>
            <a:br>
              <a:rPr lang="fr-FR" dirty="0">
                <a:solidFill>
                  <a:srgbClr val="000000"/>
                </a:solidFill>
                <a:effectLst/>
                <a:latin typeface="SignPainter-HouseScript" panose="02000006070000020004" pitchFamily="2" charset="0"/>
                <a:ea typeface="Times New Roman" panose="02020603050405020304" pitchFamily="18" charset="0"/>
              </a:rPr>
            </a:br>
            <a:r>
              <a:rPr lang="fr-FR" dirty="0">
                <a:solidFill>
                  <a:schemeClr val="accent2"/>
                </a:solidFill>
                <a:effectLst/>
                <a:latin typeface="SignPainter-HouseScript" panose="02000006070000020004" pitchFamily="2" charset="0"/>
                <a:ea typeface="Times New Roman" panose="02020603050405020304" pitchFamily="18" charset="0"/>
              </a:rPr>
              <a:t>Zoé</a:t>
            </a:r>
            <a:r>
              <a:rPr lang="fr-FR" dirty="0">
                <a:solidFill>
                  <a:srgbClr val="000000"/>
                </a:solidFill>
                <a:effectLst/>
                <a:latin typeface="SignPainter-HouseScript" panose="02000006070000020004" pitchFamily="2" charset="0"/>
                <a:ea typeface="Times New Roman" panose="02020603050405020304" pitchFamily="18" charset="0"/>
              </a:rPr>
              <a:t>, elle, était toujours en mouvement. Elle préférait courir, grimper et faire rire les camarades.</a:t>
            </a:r>
            <a:endParaRPr lang="fr-FR" dirty="0">
              <a:effectLst/>
              <a:latin typeface="SignPainter-HouseScript" panose="02000006070000020004" pitchFamily="2" charset="0"/>
              <a:ea typeface="Times New Roman" panose="02020603050405020304" pitchFamily="18" charset="0"/>
            </a:endParaRPr>
          </a:p>
          <a:p>
            <a:pPr marL="0" indent="0">
              <a:buNone/>
            </a:pPr>
            <a:r>
              <a:rPr lang="fr-FR" dirty="0">
                <a:solidFill>
                  <a:srgbClr val="000000"/>
                </a:solidFill>
                <a:effectLst/>
                <a:latin typeface="SignPainter-HouseScript" panose="02000006070000020004" pitchFamily="2" charset="0"/>
                <a:ea typeface="Times New Roman" panose="02020603050405020304" pitchFamily="18" charset="0"/>
              </a:rPr>
              <a:t>Un jour, lors d’une sortie « nature », leur maîtresse demanda à </a:t>
            </a:r>
            <a:r>
              <a:rPr lang="fr-FR" dirty="0">
                <a:solidFill>
                  <a:schemeClr val="accent1"/>
                </a:solidFill>
                <a:effectLst/>
                <a:latin typeface="SignPainter-HouseScript" panose="02000006070000020004" pitchFamily="2" charset="0"/>
                <a:ea typeface="Times New Roman" panose="02020603050405020304" pitchFamily="18" charset="0"/>
              </a:rPr>
              <a:t>la bonne élève </a:t>
            </a:r>
            <a:r>
              <a:rPr lang="fr-FR" dirty="0">
                <a:solidFill>
                  <a:srgbClr val="000000"/>
                </a:solidFill>
                <a:effectLst/>
                <a:latin typeface="SignPainter-HouseScript" panose="02000006070000020004" pitchFamily="2" charset="0"/>
                <a:ea typeface="Times New Roman" panose="02020603050405020304" pitchFamily="18" charset="0"/>
              </a:rPr>
              <a:t>et à sa copine de travailler ensemble.</a:t>
            </a:r>
            <a:br>
              <a:rPr lang="fr-FR" dirty="0">
                <a:solidFill>
                  <a:srgbClr val="000000"/>
                </a:solidFill>
                <a:effectLst/>
                <a:latin typeface="SignPainter-HouseScript" panose="02000006070000020004" pitchFamily="2" charset="0"/>
                <a:ea typeface="Times New Roman" panose="02020603050405020304" pitchFamily="18" charset="0"/>
              </a:rPr>
            </a:br>
            <a:r>
              <a:rPr lang="fr-FR" dirty="0">
                <a:solidFill>
                  <a:srgbClr val="000000"/>
                </a:solidFill>
                <a:effectLst/>
                <a:latin typeface="SignPainter-HouseScript" panose="02000006070000020004" pitchFamily="2" charset="0"/>
                <a:ea typeface="Times New Roman" panose="02020603050405020304" pitchFamily="18" charset="0"/>
              </a:rPr>
              <a:t>- Oh non ! </a:t>
            </a:r>
            <a:r>
              <a:rPr lang="fr-FR" dirty="0">
                <a:solidFill>
                  <a:schemeClr val="accent1"/>
                </a:solidFill>
                <a:effectLst/>
                <a:latin typeface="SignPainter-HouseScript" panose="02000006070000020004" pitchFamily="2" charset="0"/>
                <a:ea typeface="Times New Roman" panose="02020603050405020304" pitchFamily="18" charset="0"/>
              </a:rPr>
              <a:t>L’intello</a:t>
            </a:r>
            <a:r>
              <a:rPr lang="fr-FR" dirty="0">
                <a:solidFill>
                  <a:srgbClr val="000000"/>
                </a:solidFill>
                <a:effectLst/>
                <a:latin typeface="SignPainter-HouseScript" panose="02000006070000020004" pitchFamily="2" charset="0"/>
                <a:ea typeface="Times New Roman" panose="02020603050405020304" pitchFamily="18" charset="0"/>
              </a:rPr>
              <a:t> va vouloir tout écrire ! se dit </a:t>
            </a:r>
            <a:r>
              <a:rPr lang="fr-FR" dirty="0">
                <a:solidFill>
                  <a:schemeClr val="accent2"/>
                </a:solidFill>
                <a:effectLst/>
                <a:latin typeface="SignPainter-HouseScript" panose="02000006070000020004" pitchFamily="2" charset="0"/>
                <a:ea typeface="Times New Roman" panose="02020603050405020304" pitchFamily="18" charset="0"/>
              </a:rPr>
              <a:t>celle qui aimait sa liberté</a:t>
            </a:r>
            <a:r>
              <a:rPr lang="fr-FR" dirty="0">
                <a:solidFill>
                  <a:srgbClr val="000000"/>
                </a:solidFill>
                <a:effectLst/>
                <a:latin typeface="SignPainter-HouseScript" panose="02000006070000020004" pitchFamily="2" charset="0"/>
                <a:ea typeface="Times New Roman" panose="02020603050405020304" pitchFamily="18" charset="0"/>
              </a:rPr>
              <a:t>.</a:t>
            </a:r>
            <a:br>
              <a:rPr lang="fr-FR" dirty="0">
                <a:solidFill>
                  <a:srgbClr val="000000"/>
                </a:solidFill>
                <a:effectLst/>
                <a:latin typeface="SignPainter-HouseScript" panose="02000006070000020004" pitchFamily="2" charset="0"/>
                <a:ea typeface="Times New Roman" panose="02020603050405020304" pitchFamily="18" charset="0"/>
              </a:rPr>
            </a:br>
            <a:r>
              <a:rPr lang="fr-FR" dirty="0">
                <a:solidFill>
                  <a:srgbClr val="000000"/>
                </a:solidFill>
                <a:effectLst/>
                <a:latin typeface="SignPainter-HouseScript" panose="02000006070000020004" pitchFamily="2" charset="0"/>
                <a:ea typeface="Times New Roman" panose="02020603050405020304" pitchFamily="18" charset="0"/>
              </a:rPr>
              <a:t>- Mince ! </a:t>
            </a:r>
            <a:r>
              <a:rPr lang="fr-FR" dirty="0">
                <a:solidFill>
                  <a:schemeClr val="accent2"/>
                </a:solidFill>
                <a:effectLst/>
                <a:latin typeface="SignPainter-HouseScript" panose="02000006070000020004" pitchFamily="2" charset="0"/>
                <a:ea typeface="Times New Roman" panose="02020603050405020304" pitchFamily="18" charset="0"/>
              </a:rPr>
              <a:t>La </a:t>
            </a:r>
            <a:r>
              <a:rPr lang="fr-FR" dirty="0" err="1">
                <a:solidFill>
                  <a:schemeClr val="accent2"/>
                </a:solidFill>
                <a:effectLst/>
                <a:latin typeface="SignPainter-HouseScript" panose="02000006070000020004" pitchFamily="2" charset="0"/>
                <a:ea typeface="Times New Roman" panose="02020603050405020304" pitchFamily="18" charset="0"/>
              </a:rPr>
              <a:t>cancresse</a:t>
            </a:r>
            <a:r>
              <a:rPr lang="fr-FR" dirty="0">
                <a:solidFill>
                  <a:schemeClr val="accent2"/>
                </a:solidFill>
                <a:effectLst/>
                <a:latin typeface="SignPainter-HouseScript" panose="02000006070000020004" pitchFamily="2" charset="0"/>
                <a:ea typeface="Times New Roman" panose="02020603050405020304" pitchFamily="18" charset="0"/>
              </a:rPr>
              <a:t> </a:t>
            </a:r>
            <a:r>
              <a:rPr lang="fr-FR" dirty="0">
                <a:solidFill>
                  <a:srgbClr val="000000"/>
                </a:solidFill>
                <a:effectLst/>
                <a:latin typeface="SignPainter-HouseScript" panose="02000006070000020004" pitchFamily="2" charset="0"/>
                <a:ea typeface="Times New Roman" panose="02020603050405020304" pitchFamily="18" charset="0"/>
              </a:rPr>
              <a:t>ne va jamais se concentrer ! pensa </a:t>
            </a:r>
            <a:r>
              <a:rPr lang="fr-FR" dirty="0">
                <a:solidFill>
                  <a:schemeClr val="accent1"/>
                </a:solidFill>
                <a:effectLst/>
                <a:latin typeface="SignPainter-HouseScript" panose="02000006070000020004" pitchFamily="2" charset="0"/>
                <a:ea typeface="Times New Roman" panose="02020603050405020304" pitchFamily="18" charset="0"/>
              </a:rPr>
              <a:t>celle qui écrivait tout le temps.</a:t>
            </a:r>
          </a:p>
          <a:p>
            <a:pPr marL="0" indent="0" algn="just">
              <a:buNone/>
            </a:pPr>
            <a:r>
              <a:rPr lang="fr-FR" dirty="0">
                <a:solidFill>
                  <a:srgbClr val="000000"/>
                </a:solidFill>
                <a:effectLst/>
                <a:latin typeface="SignPainter-HouseScript" panose="02000006070000020004" pitchFamily="2" charset="0"/>
                <a:ea typeface="Times New Roman" panose="02020603050405020304" pitchFamily="18" charset="0"/>
              </a:rPr>
              <a:t>Bientôt </a:t>
            </a:r>
            <a:r>
              <a:rPr lang="fr-FR" dirty="0">
                <a:solidFill>
                  <a:schemeClr val="accent2"/>
                </a:solidFill>
                <a:effectLst/>
                <a:latin typeface="SignPainter-HouseScript" panose="02000006070000020004" pitchFamily="2" charset="0"/>
                <a:ea typeface="Times New Roman" panose="02020603050405020304" pitchFamily="18" charset="0"/>
              </a:rPr>
              <a:t>la jeune fille </a:t>
            </a:r>
            <a:r>
              <a:rPr lang="fr-FR" dirty="0">
                <a:solidFill>
                  <a:srgbClr val="000000"/>
                </a:solidFill>
                <a:effectLst/>
                <a:latin typeface="SignPainter-HouseScript" panose="02000006070000020004" pitchFamily="2" charset="0"/>
                <a:ea typeface="Times New Roman" panose="02020603050405020304" pitchFamily="18" charset="0"/>
              </a:rPr>
              <a:t>marcha sur de curieuses pommes en bois. Des fruits du cèdre ! s’exclama </a:t>
            </a:r>
            <a:r>
              <a:rPr lang="fr-FR" dirty="0">
                <a:solidFill>
                  <a:schemeClr val="accent1"/>
                </a:solidFill>
                <a:effectLst/>
                <a:latin typeface="SignPainter-HouseScript" panose="02000006070000020004" pitchFamily="2" charset="0"/>
                <a:ea typeface="Times New Roman" panose="02020603050405020304" pitchFamily="18" charset="0"/>
              </a:rPr>
              <a:t>celle qui lisait beaucoup de livres</a:t>
            </a:r>
            <a:r>
              <a:rPr lang="fr-FR" dirty="0">
                <a:solidFill>
                  <a:srgbClr val="000000"/>
                </a:solidFill>
                <a:effectLst/>
                <a:latin typeface="SignPainter-HouseScript" panose="02000006070000020004" pitchFamily="2" charset="0"/>
                <a:ea typeface="Times New Roman" panose="02020603050405020304" pitchFamily="18" charset="0"/>
              </a:rPr>
              <a:t>.  Plus loin, </a:t>
            </a:r>
            <a:r>
              <a:rPr lang="fr-FR" dirty="0">
                <a:solidFill>
                  <a:schemeClr val="accent2"/>
                </a:solidFill>
                <a:effectLst/>
                <a:latin typeface="SignPainter-HouseScript" panose="02000006070000020004" pitchFamily="2" charset="0"/>
                <a:ea typeface="Times New Roman" panose="02020603050405020304" pitchFamily="18" charset="0"/>
              </a:rPr>
              <a:t>la fille qui fouinait partout</a:t>
            </a:r>
            <a:r>
              <a:rPr lang="fr-FR" dirty="0">
                <a:solidFill>
                  <a:srgbClr val="000000"/>
                </a:solidFill>
                <a:effectLst/>
                <a:latin typeface="SignPainter-HouseScript" panose="02000006070000020004" pitchFamily="2" charset="0"/>
                <a:ea typeface="Times New Roman" panose="02020603050405020304" pitchFamily="18" charset="0"/>
              </a:rPr>
              <a:t> trouva un fossile. </a:t>
            </a:r>
            <a:r>
              <a:rPr lang="fr-FR" dirty="0">
                <a:solidFill>
                  <a:schemeClr val="accent1"/>
                </a:solidFill>
                <a:effectLst/>
                <a:latin typeface="SignPainter-HouseScript" panose="02000006070000020004" pitchFamily="2" charset="0"/>
                <a:ea typeface="Times New Roman" panose="02020603050405020304" pitchFamily="18" charset="0"/>
              </a:rPr>
              <a:t>La petite naturaliste </a:t>
            </a:r>
            <a:r>
              <a:rPr lang="fr-FR" dirty="0">
                <a:solidFill>
                  <a:srgbClr val="000000"/>
                </a:solidFill>
                <a:effectLst/>
                <a:latin typeface="SignPainter-HouseScript" panose="02000006070000020004" pitchFamily="2" charset="0"/>
                <a:ea typeface="Times New Roman" panose="02020603050405020304" pitchFamily="18" charset="0"/>
              </a:rPr>
              <a:t>l’examina et reconnut une ammonite. Bref, en arpentant la colline près de l’école, </a:t>
            </a:r>
            <a:r>
              <a:rPr lang="fr-FR" dirty="0">
                <a:solidFill>
                  <a:schemeClr val="accent1"/>
                </a:solidFill>
                <a:effectLst/>
                <a:latin typeface="SignPainter-HouseScript" panose="02000006070000020004" pitchFamily="2" charset="0"/>
                <a:ea typeface="Times New Roman" panose="02020603050405020304" pitchFamily="18" charset="0"/>
              </a:rPr>
              <a:t>la douée pour ça </a:t>
            </a:r>
            <a:r>
              <a:rPr lang="fr-FR" dirty="0">
                <a:solidFill>
                  <a:srgbClr val="000000"/>
                </a:solidFill>
                <a:effectLst/>
                <a:latin typeface="SignPainter-HouseScript" panose="02000006070000020004" pitchFamily="2" charset="0"/>
                <a:ea typeface="Times New Roman" panose="02020603050405020304" pitchFamily="18" charset="0"/>
              </a:rPr>
              <a:t>écrivait pendant que </a:t>
            </a:r>
            <a:r>
              <a:rPr lang="fr-FR" dirty="0">
                <a:solidFill>
                  <a:schemeClr val="accent2"/>
                </a:solidFill>
                <a:effectLst/>
                <a:latin typeface="SignPainter-HouseScript" panose="02000006070000020004" pitchFamily="2" charset="0"/>
                <a:ea typeface="Times New Roman" panose="02020603050405020304" pitchFamily="18" charset="0"/>
              </a:rPr>
              <a:t>l’exploratrice</a:t>
            </a:r>
            <a:r>
              <a:rPr lang="fr-FR" dirty="0">
                <a:solidFill>
                  <a:srgbClr val="000000"/>
                </a:solidFill>
                <a:effectLst/>
                <a:latin typeface="SignPainter-HouseScript" panose="02000006070000020004" pitchFamily="2" charset="0"/>
                <a:ea typeface="Times New Roman" panose="02020603050405020304" pitchFamily="18" charset="0"/>
              </a:rPr>
              <a:t> trouvait plein de choses intéressantes. Ensemble, elles firent un super exposé.</a:t>
            </a:r>
            <a:endParaRPr lang="fr-FR" dirty="0">
              <a:effectLst/>
              <a:latin typeface="SignPainter-HouseScript" panose="02000006070000020004" pitchFamily="2" charset="0"/>
              <a:ea typeface="Times New Roman" panose="02020603050405020304" pitchFamily="18" charset="0"/>
            </a:endParaRPr>
          </a:p>
          <a:p>
            <a:pPr marL="0" indent="0" algn="just">
              <a:buNone/>
            </a:pPr>
            <a:r>
              <a:rPr lang="fr-FR" dirty="0">
                <a:solidFill>
                  <a:srgbClr val="000000"/>
                </a:solidFill>
                <a:effectLst/>
                <a:latin typeface="SignPainter-HouseScript" panose="02000006070000020004" pitchFamily="2" charset="0"/>
                <a:ea typeface="Times New Roman" panose="02020603050405020304" pitchFamily="18" charset="0"/>
              </a:rPr>
              <a:t>Depuis, même si elles sont très différentes, </a:t>
            </a:r>
            <a:r>
              <a:rPr lang="fr-FR" dirty="0">
                <a:solidFill>
                  <a:schemeClr val="accent1"/>
                </a:solidFill>
                <a:effectLst/>
                <a:latin typeface="SignPainter-HouseScript" panose="02000006070000020004" pitchFamily="2" charset="0"/>
                <a:ea typeface="Times New Roman" panose="02020603050405020304" pitchFamily="18" charset="0"/>
              </a:rPr>
              <a:t>l’ami des livres </a:t>
            </a:r>
            <a:r>
              <a:rPr lang="fr-FR" dirty="0">
                <a:solidFill>
                  <a:srgbClr val="000000"/>
                </a:solidFill>
                <a:effectLst/>
                <a:latin typeface="SignPainter-HouseScript" panose="02000006070000020004" pitchFamily="2" charset="0"/>
                <a:ea typeface="Times New Roman" panose="02020603050405020304" pitchFamily="18" charset="0"/>
              </a:rPr>
              <a:t>et </a:t>
            </a:r>
            <a:r>
              <a:rPr lang="fr-FR" dirty="0">
                <a:solidFill>
                  <a:schemeClr val="accent2"/>
                </a:solidFill>
                <a:effectLst/>
                <a:latin typeface="SignPainter-HouseScript" panose="02000006070000020004" pitchFamily="2" charset="0"/>
                <a:ea typeface="Times New Roman" panose="02020603050405020304" pitchFamily="18" charset="0"/>
              </a:rPr>
              <a:t>l’ami des découvertes</a:t>
            </a:r>
            <a:r>
              <a:rPr lang="fr-FR" dirty="0">
                <a:solidFill>
                  <a:srgbClr val="000000"/>
                </a:solidFill>
                <a:effectLst/>
                <a:latin typeface="SignPainter-HouseScript" panose="02000006070000020004" pitchFamily="2" charset="0"/>
                <a:ea typeface="Times New Roman" panose="02020603050405020304" pitchFamily="18" charset="0"/>
              </a:rPr>
              <a:t> sont devenues de bonnes copines.</a:t>
            </a:r>
            <a:endParaRPr lang="fr-FR" dirty="0">
              <a:effectLst/>
              <a:latin typeface="SignPainter-HouseScript" panose="02000006070000020004" pitchFamily="2" charset="0"/>
              <a:ea typeface="Times New Roman" panose="02020603050405020304" pitchFamily="18" charset="0"/>
            </a:endParaRPr>
          </a:p>
          <a:p>
            <a:pPr marL="0" indent="0" algn="just">
              <a:buNone/>
            </a:pPr>
            <a:endParaRPr lang="fr-FR" kern="100" dirty="0">
              <a:effectLst/>
              <a:latin typeface="SignPainter-HouseScript" panose="02000006070000020004" pitchFamily="2" charset="0"/>
              <a:ea typeface="Calibri" panose="020F0502020204030204" pitchFamily="34" charset="0"/>
              <a:cs typeface="Times New Roman" panose="02020603050405020304" pitchFamily="18" charset="0"/>
            </a:endParaRPr>
          </a:p>
        </p:txBody>
      </p:sp>
      <p:pic>
        <p:nvPicPr>
          <p:cNvPr id="4" name="Image 3" descr="Une image contenant clipart, poupée&#10;&#10;Description générée automatiquement">
            <a:extLst>
              <a:ext uri="{FF2B5EF4-FFF2-40B4-BE49-F238E27FC236}">
                <a16:creationId xmlns:a16="http://schemas.microsoft.com/office/drawing/2014/main" id="{6646631C-BA48-CC6D-05DD-CAAE6916BC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82809"/>
          <a:stretch/>
        </p:blipFill>
        <p:spPr bwMode="auto">
          <a:xfrm>
            <a:off x="9057573" y="2314623"/>
            <a:ext cx="2296227" cy="3200302"/>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
        <p:nvSpPr>
          <p:cNvPr id="6" name="Rectangle 5">
            <a:extLst>
              <a:ext uri="{FF2B5EF4-FFF2-40B4-BE49-F238E27FC236}">
                <a16:creationId xmlns:a16="http://schemas.microsoft.com/office/drawing/2014/main" id="{ADBD904C-ABA4-94A3-0AE4-B115F7F8C9DE}"/>
              </a:ext>
            </a:extLst>
          </p:cNvPr>
          <p:cNvSpPr/>
          <p:nvPr/>
        </p:nvSpPr>
        <p:spPr>
          <a:xfrm>
            <a:off x="838200" y="681037"/>
            <a:ext cx="10159782" cy="637400"/>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528600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B084E8-5FA4-2ABE-C4DA-16FC84AD9FF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1D1C7C7B-3733-640A-835F-75C7F636E2D6}"/>
              </a:ext>
            </a:extLst>
          </p:cNvPr>
          <p:cNvSpPr>
            <a:spLocks noGrp="1"/>
          </p:cNvSpPr>
          <p:nvPr>
            <p:ph idx="1"/>
          </p:nvPr>
        </p:nvSpPr>
        <p:spPr>
          <a:xfrm>
            <a:off x="838200" y="1084521"/>
            <a:ext cx="10515600" cy="5092442"/>
          </a:xfrm>
        </p:spPr>
        <p:txBody>
          <a:bodyPr>
            <a:normAutofit/>
          </a:bodyPr>
          <a:lstStyle/>
          <a:p>
            <a:pPr marL="0" indent="0">
              <a:buNone/>
            </a:pPr>
            <a:r>
              <a:rPr lang="fr-FR" sz="2000" dirty="0">
                <a:effectLst/>
                <a:latin typeface="Times New Roman" panose="02020603050405020304" pitchFamily="18" charset="0"/>
                <a:ea typeface="Times New Roman" panose="02020603050405020304" pitchFamily="18" charset="0"/>
              </a:rPr>
              <a:t>Complémentaires !</a:t>
            </a:r>
          </a:p>
          <a:p>
            <a:pPr marL="0" indent="0">
              <a:buNone/>
            </a:pPr>
            <a:r>
              <a:rPr lang="fr-FR" sz="2000" dirty="0">
                <a:effectLst/>
                <a:latin typeface="Times New Roman" panose="02020603050405020304" pitchFamily="18" charset="0"/>
                <a:ea typeface="Times New Roman" panose="02020603050405020304" pitchFamily="18" charset="0"/>
              </a:rPr>
              <a:t> </a:t>
            </a:r>
          </a:p>
          <a:p>
            <a:pPr marL="0" indent="0" algn="just">
              <a:buNone/>
            </a:pPr>
            <a:r>
              <a:rPr lang="fr-FR" sz="2000" dirty="0">
                <a:solidFill>
                  <a:srgbClr val="4472C4"/>
                </a:solidFill>
                <a:effectLst/>
                <a:latin typeface="Times New Roman" panose="02020603050405020304" pitchFamily="18" charset="0"/>
                <a:ea typeface="Times New Roman" panose="02020603050405020304" pitchFamily="18" charset="0"/>
              </a:rPr>
              <a:t>Sophie</a:t>
            </a:r>
            <a:r>
              <a:rPr lang="fr-FR" sz="2000" dirty="0">
                <a:effectLst/>
                <a:latin typeface="Times New Roman" panose="02020603050405020304" pitchFamily="18" charset="0"/>
                <a:ea typeface="Times New Roman" panose="02020603050405020304" pitchFamily="18" charset="0"/>
              </a:rPr>
              <a:t> appréciait le calme. Elle lisait volontiers de gros livres et écrivait souvent dans son carnet.</a:t>
            </a:r>
          </a:p>
          <a:p>
            <a:pPr marL="0" indent="0" algn="just">
              <a:buNone/>
            </a:pPr>
            <a:r>
              <a:rPr lang="fr-FR" sz="2000" dirty="0">
                <a:solidFill>
                  <a:srgbClr val="ED7D31"/>
                </a:solidFill>
                <a:effectLst/>
                <a:latin typeface="Times New Roman" panose="02020603050405020304" pitchFamily="18" charset="0"/>
                <a:ea typeface="Times New Roman" panose="02020603050405020304" pitchFamily="18" charset="0"/>
              </a:rPr>
              <a:t>Zoé</a:t>
            </a:r>
            <a:r>
              <a:rPr lang="fr-FR" sz="2000" dirty="0">
                <a:effectLst/>
                <a:latin typeface="Times New Roman" panose="02020603050405020304" pitchFamily="18" charset="0"/>
                <a:ea typeface="Times New Roman" panose="02020603050405020304" pitchFamily="18" charset="0"/>
              </a:rPr>
              <a:t>, elle, était toujours en mouvement. Elle préférait courir, grimper et faire rire les camarades.</a:t>
            </a:r>
          </a:p>
          <a:p>
            <a:pPr marL="0" indent="0" algn="just">
              <a:buNone/>
            </a:pPr>
            <a:r>
              <a:rPr lang="fr-FR" sz="2000" dirty="0">
                <a:effectLst/>
                <a:latin typeface="Times New Roman" panose="02020603050405020304" pitchFamily="18" charset="0"/>
                <a:ea typeface="Times New Roman" panose="02020603050405020304" pitchFamily="18" charset="0"/>
              </a:rPr>
              <a:t>Un jour, lors d’une sortie « nature », leur maîtresse </a:t>
            </a:r>
            <a:r>
              <a:rPr lang="fr-FR" sz="2000" dirty="0">
                <a:solidFill>
                  <a:srgbClr val="ED7D31"/>
                </a:solidFill>
                <a:effectLst/>
                <a:latin typeface="Times New Roman" panose="02020603050405020304" pitchFamily="18" charset="0"/>
                <a:ea typeface="Times New Roman" panose="02020603050405020304" pitchFamily="18" charset="0"/>
              </a:rPr>
              <a:t>le</a:t>
            </a:r>
            <a:r>
              <a:rPr lang="fr-FR" sz="2000" dirty="0">
                <a:solidFill>
                  <a:srgbClr val="4472C4"/>
                </a:solidFill>
                <a:effectLst/>
                <a:latin typeface="Times New Roman" panose="02020603050405020304" pitchFamily="18" charset="0"/>
                <a:ea typeface="Times New Roman" panose="02020603050405020304" pitchFamily="18" charset="0"/>
              </a:rPr>
              <a:t>ur</a:t>
            </a:r>
            <a:r>
              <a:rPr lang="fr-FR" sz="2000" dirty="0">
                <a:effectLst/>
                <a:latin typeface="Times New Roman" panose="02020603050405020304" pitchFamily="18" charset="0"/>
                <a:ea typeface="Times New Roman" panose="02020603050405020304" pitchFamily="18" charset="0"/>
              </a:rPr>
              <a:t> demanda de travailler ensemble.</a:t>
            </a:r>
          </a:p>
          <a:p>
            <a:pPr marL="0" indent="0" algn="just">
              <a:buNone/>
            </a:pPr>
            <a:r>
              <a:rPr lang="fr-FR" sz="2000" dirty="0">
                <a:effectLst/>
                <a:latin typeface="Times New Roman" panose="02020603050405020304" pitchFamily="18" charset="0"/>
                <a:ea typeface="Times New Roman" panose="02020603050405020304" pitchFamily="18" charset="0"/>
              </a:rPr>
              <a:t>- Oh non ! </a:t>
            </a:r>
            <a:r>
              <a:rPr lang="fr-FR" sz="2000" dirty="0">
                <a:solidFill>
                  <a:srgbClr val="4472C4"/>
                </a:solidFill>
                <a:effectLst/>
                <a:latin typeface="Times New Roman" panose="02020603050405020304" pitchFamily="18" charset="0"/>
                <a:ea typeface="Times New Roman" panose="02020603050405020304" pitchFamily="18" charset="0"/>
              </a:rPr>
              <a:t>L’intello</a:t>
            </a:r>
            <a:r>
              <a:rPr lang="fr-FR" sz="2000" dirty="0">
                <a:effectLst/>
                <a:latin typeface="Times New Roman" panose="02020603050405020304" pitchFamily="18" charset="0"/>
                <a:ea typeface="Times New Roman" panose="02020603050405020304" pitchFamily="18" charset="0"/>
              </a:rPr>
              <a:t> va vouloir tout écrire ! se dit </a:t>
            </a:r>
            <a:r>
              <a:rPr lang="fr-FR" sz="2000" dirty="0">
                <a:solidFill>
                  <a:srgbClr val="ED7D31"/>
                </a:solidFill>
                <a:effectLst/>
                <a:latin typeface="Times New Roman" panose="02020603050405020304" pitchFamily="18" charset="0"/>
                <a:ea typeface="Times New Roman" panose="02020603050405020304" pitchFamily="18" charset="0"/>
              </a:rPr>
              <a:t>celle qui aimait sa liberté.</a:t>
            </a:r>
            <a:endParaRPr lang="fr-FR" sz="2000" dirty="0">
              <a:effectLst/>
              <a:latin typeface="Times New Roman" panose="02020603050405020304" pitchFamily="18" charset="0"/>
              <a:ea typeface="Times New Roman" panose="02020603050405020304" pitchFamily="18" charset="0"/>
            </a:endParaRPr>
          </a:p>
          <a:p>
            <a:pPr marL="0" indent="0" algn="just">
              <a:buNone/>
            </a:pPr>
            <a:r>
              <a:rPr lang="fr-FR" sz="2000" dirty="0">
                <a:effectLst/>
                <a:latin typeface="Times New Roman" panose="02020603050405020304" pitchFamily="18" charset="0"/>
                <a:ea typeface="Times New Roman" panose="02020603050405020304" pitchFamily="18" charset="0"/>
              </a:rPr>
              <a:t>- Mince ! </a:t>
            </a:r>
            <a:r>
              <a:rPr lang="fr-FR" sz="2000" dirty="0">
                <a:solidFill>
                  <a:srgbClr val="ED7D31"/>
                </a:solidFill>
                <a:effectLst/>
                <a:latin typeface="Times New Roman" panose="02020603050405020304" pitchFamily="18" charset="0"/>
                <a:ea typeface="Times New Roman" panose="02020603050405020304" pitchFamily="18" charset="0"/>
              </a:rPr>
              <a:t>La rigolote</a:t>
            </a:r>
            <a:r>
              <a:rPr lang="fr-FR" sz="2000" dirty="0">
                <a:effectLst/>
                <a:latin typeface="Times New Roman" panose="02020603050405020304" pitchFamily="18" charset="0"/>
                <a:ea typeface="Times New Roman" panose="02020603050405020304" pitchFamily="18" charset="0"/>
              </a:rPr>
              <a:t> ne va jamais se concentrer ! pensa </a:t>
            </a:r>
            <a:r>
              <a:rPr lang="fr-FR" sz="2000" dirty="0">
                <a:solidFill>
                  <a:srgbClr val="4472C4"/>
                </a:solidFill>
                <a:effectLst/>
                <a:latin typeface="Times New Roman" panose="02020603050405020304" pitchFamily="18" charset="0"/>
                <a:ea typeface="Times New Roman" panose="02020603050405020304" pitchFamily="18" charset="0"/>
              </a:rPr>
              <a:t>celle qui aimait le travail bien fait.</a:t>
            </a:r>
            <a:endParaRPr lang="fr-FR" sz="2000" dirty="0">
              <a:effectLst/>
              <a:latin typeface="Times New Roman" panose="02020603050405020304" pitchFamily="18" charset="0"/>
              <a:ea typeface="Times New Roman" panose="02020603050405020304" pitchFamily="18" charset="0"/>
            </a:endParaRPr>
          </a:p>
          <a:p>
            <a:pPr marL="0" indent="0" algn="just">
              <a:buNone/>
            </a:pPr>
            <a:r>
              <a:rPr lang="fr-FR" sz="2000" dirty="0">
                <a:effectLst/>
                <a:latin typeface="Times New Roman" panose="02020603050405020304" pitchFamily="18" charset="0"/>
                <a:ea typeface="Times New Roman" panose="02020603050405020304" pitchFamily="18" charset="0"/>
              </a:rPr>
              <a:t>Bientôt </a:t>
            </a:r>
            <a:r>
              <a:rPr lang="fr-FR" sz="2000" dirty="0">
                <a:solidFill>
                  <a:srgbClr val="ED7D31"/>
                </a:solidFill>
                <a:effectLst/>
                <a:latin typeface="Times New Roman" panose="02020603050405020304" pitchFamily="18" charset="0"/>
                <a:ea typeface="Times New Roman" panose="02020603050405020304" pitchFamily="18" charset="0"/>
              </a:rPr>
              <a:t>l’exploratrice</a:t>
            </a:r>
            <a:r>
              <a:rPr lang="fr-FR" sz="2000" dirty="0">
                <a:effectLst/>
                <a:latin typeface="Times New Roman" panose="02020603050405020304" pitchFamily="18" charset="0"/>
                <a:ea typeface="Times New Roman" panose="02020603050405020304" pitchFamily="18" charset="0"/>
              </a:rPr>
              <a:t> marcha sur de curieuses pommes en bois. Des fruits du cèdre ! s’exclama </a:t>
            </a:r>
            <a:r>
              <a:rPr lang="fr-FR" sz="2000" dirty="0">
                <a:solidFill>
                  <a:srgbClr val="4472C4"/>
                </a:solidFill>
                <a:effectLst/>
                <a:latin typeface="Times New Roman" panose="02020603050405020304" pitchFamily="18" charset="0"/>
                <a:ea typeface="Times New Roman" panose="02020603050405020304" pitchFamily="18" charset="0"/>
              </a:rPr>
              <a:t>la jeune savante</a:t>
            </a:r>
            <a:r>
              <a:rPr lang="fr-FR" sz="2000" dirty="0">
                <a:effectLst/>
                <a:latin typeface="Times New Roman" panose="02020603050405020304" pitchFamily="18" charset="0"/>
                <a:ea typeface="Times New Roman" panose="02020603050405020304" pitchFamily="18" charset="0"/>
              </a:rPr>
              <a:t>.  Plus loin, </a:t>
            </a:r>
            <a:r>
              <a:rPr lang="fr-FR" sz="2000" dirty="0">
                <a:solidFill>
                  <a:srgbClr val="ED7D31"/>
                </a:solidFill>
                <a:effectLst/>
                <a:latin typeface="Times New Roman" panose="02020603050405020304" pitchFamily="18" charset="0"/>
                <a:ea typeface="Times New Roman" panose="02020603050405020304" pitchFamily="18" charset="0"/>
              </a:rPr>
              <a:t>la fille qui fouinait partout </a:t>
            </a:r>
            <a:r>
              <a:rPr lang="fr-FR" sz="2000" dirty="0">
                <a:effectLst/>
                <a:latin typeface="Times New Roman" panose="02020603050405020304" pitchFamily="18" charset="0"/>
                <a:ea typeface="Times New Roman" panose="02020603050405020304" pitchFamily="18" charset="0"/>
              </a:rPr>
              <a:t>trouva un fossile. </a:t>
            </a:r>
            <a:r>
              <a:rPr lang="fr-FR" sz="2000" dirty="0">
                <a:solidFill>
                  <a:srgbClr val="4472C4"/>
                </a:solidFill>
                <a:effectLst/>
                <a:latin typeface="Times New Roman" panose="02020603050405020304" pitchFamily="18" charset="0"/>
                <a:ea typeface="Times New Roman" panose="02020603050405020304" pitchFamily="18" charset="0"/>
              </a:rPr>
              <a:t>La petite naturaliste </a:t>
            </a:r>
            <a:r>
              <a:rPr lang="fr-FR" sz="2000" dirty="0">
                <a:effectLst/>
                <a:latin typeface="Times New Roman" panose="02020603050405020304" pitchFamily="18" charset="0"/>
                <a:ea typeface="Times New Roman" panose="02020603050405020304" pitchFamily="18" charset="0"/>
              </a:rPr>
              <a:t>l’examina et reconnut une ammonite. Bref, en arpentant la colline près de l’école, </a:t>
            </a:r>
            <a:r>
              <a:rPr lang="fr-FR" sz="2000" dirty="0">
                <a:solidFill>
                  <a:srgbClr val="4472C4"/>
                </a:solidFill>
                <a:effectLst/>
                <a:latin typeface="Times New Roman" panose="02020603050405020304" pitchFamily="18" charset="0"/>
                <a:ea typeface="Times New Roman" panose="02020603050405020304" pitchFamily="18" charset="0"/>
              </a:rPr>
              <a:t>la plus douée pour ça</a:t>
            </a:r>
            <a:r>
              <a:rPr lang="fr-FR" sz="2000" dirty="0">
                <a:effectLst/>
                <a:latin typeface="Times New Roman" panose="02020603050405020304" pitchFamily="18" charset="0"/>
                <a:ea typeface="Times New Roman" panose="02020603050405020304" pitchFamily="18" charset="0"/>
              </a:rPr>
              <a:t> écrivait pendant que </a:t>
            </a:r>
            <a:r>
              <a:rPr lang="fr-FR" sz="2000" dirty="0">
                <a:solidFill>
                  <a:srgbClr val="ED7D31"/>
                </a:solidFill>
                <a:effectLst/>
                <a:latin typeface="Times New Roman" panose="02020603050405020304" pitchFamily="18" charset="0"/>
                <a:ea typeface="Times New Roman" panose="02020603050405020304" pitchFamily="18" charset="0"/>
              </a:rPr>
              <a:t>l’exploratrice</a:t>
            </a:r>
            <a:r>
              <a:rPr lang="fr-FR" sz="2000" dirty="0">
                <a:effectLst/>
                <a:latin typeface="Times New Roman" panose="02020603050405020304" pitchFamily="18" charset="0"/>
                <a:ea typeface="Times New Roman" panose="02020603050405020304" pitchFamily="18" charset="0"/>
              </a:rPr>
              <a:t> trouvait plein de choses intéressantes. Ensemble, elles firent un super exposé.</a:t>
            </a:r>
          </a:p>
          <a:p>
            <a:pPr marL="0" indent="0" algn="just">
              <a:buNone/>
            </a:pPr>
            <a:r>
              <a:rPr lang="fr-FR" sz="2000" dirty="0">
                <a:effectLst/>
                <a:latin typeface="Times New Roman" panose="02020603050405020304" pitchFamily="18" charset="0"/>
                <a:ea typeface="Times New Roman" panose="02020603050405020304" pitchFamily="18" charset="0"/>
              </a:rPr>
              <a:t>Depuis, même si elles sont très différentes, </a:t>
            </a:r>
            <a:r>
              <a:rPr lang="fr-FR" sz="2000" dirty="0">
                <a:solidFill>
                  <a:srgbClr val="4472C4"/>
                </a:solidFill>
                <a:effectLst/>
                <a:latin typeface="Times New Roman" panose="02020603050405020304" pitchFamily="18" charset="0"/>
                <a:ea typeface="Times New Roman" panose="02020603050405020304" pitchFamily="18" charset="0"/>
              </a:rPr>
              <a:t>l’amie des livres</a:t>
            </a:r>
            <a:r>
              <a:rPr lang="fr-FR" sz="2000" dirty="0">
                <a:effectLst/>
                <a:latin typeface="Times New Roman" panose="02020603050405020304" pitchFamily="18" charset="0"/>
                <a:ea typeface="Times New Roman" panose="02020603050405020304" pitchFamily="18" charset="0"/>
              </a:rPr>
              <a:t> et </a:t>
            </a:r>
            <a:r>
              <a:rPr lang="fr-FR" sz="2000" dirty="0">
                <a:solidFill>
                  <a:srgbClr val="ED7D31"/>
                </a:solidFill>
                <a:effectLst/>
                <a:latin typeface="Times New Roman" panose="02020603050405020304" pitchFamily="18" charset="0"/>
                <a:ea typeface="Times New Roman" panose="02020603050405020304" pitchFamily="18" charset="0"/>
              </a:rPr>
              <a:t>l’amie des découvertes</a:t>
            </a:r>
            <a:r>
              <a:rPr lang="fr-FR" sz="2000" dirty="0">
                <a:effectLst/>
                <a:latin typeface="Times New Roman" panose="02020603050405020304" pitchFamily="18" charset="0"/>
                <a:ea typeface="Times New Roman" panose="02020603050405020304" pitchFamily="18" charset="0"/>
              </a:rPr>
              <a:t> sont devenues de bonnes copines.</a:t>
            </a:r>
          </a:p>
        </p:txBody>
      </p:sp>
    </p:spTree>
    <p:extLst>
      <p:ext uri="{BB962C8B-B14F-4D97-AF65-F5344CB8AC3E}">
        <p14:creationId xmlns:p14="http://schemas.microsoft.com/office/powerpoint/2010/main" val="1321037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E78C26-BE17-A7EA-F1C8-4D36EC366DF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C2A713F-F6E7-6C2A-25C5-18D672979321}"/>
              </a:ext>
            </a:extLst>
          </p:cNvPr>
          <p:cNvSpPr>
            <a:spLocks noGrp="1"/>
          </p:cNvSpPr>
          <p:nvPr>
            <p:ph idx="1"/>
          </p:nvPr>
        </p:nvSpPr>
        <p:spPr/>
        <p:txBody>
          <a:bodyPr/>
          <a:lstStyle/>
          <a:p>
            <a:pPr marL="0" indent="0" algn="just">
              <a:buNone/>
            </a:pPr>
            <a:r>
              <a:rPr lang="fr-FR" dirty="0"/>
              <a:t> </a:t>
            </a:r>
          </a:p>
        </p:txBody>
      </p:sp>
      <p:pic>
        <p:nvPicPr>
          <p:cNvPr id="7" name="Image 6">
            <a:extLst>
              <a:ext uri="{FF2B5EF4-FFF2-40B4-BE49-F238E27FC236}">
                <a16:creationId xmlns:a16="http://schemas.microsoft.com/office/drawing/2014/main" id="{B01A958D-964B-2282-317A-56267BE81BA7}"/>
              </a:ext>
            </a:extLst>
          </p:cNvPr>
          <p:cNvPicPr>
            <a:picLocks noChangeAspect="1"/>
          </p:cNvPicPr>
          <p:nvPr/>
        </p:nvPicPr>
        <p:blipFill>
          <a:blip r:embed="rId3"/>
          <a:stretch>
            <a:fillRect/>
          </a:stretch>
        </p:blipFill>
        <p:spPr>
          <a:xfrm>
            <a:off x="1092199" y="1690688"/>
            <a:ext cx="10253791" cy="2381273"/>
          </a:xfrm>
          <a:prstGeom prst="rect">
            <a:avLst/>
          </a:prstGeom>
        </p:spPr>
      </p:pic>
    </p:spTree>
    <p:extLst>
      <p:ext uri="{BB962C8B-B14F-4D97-AF65-F5344CB8AC3E}">
        <p14:creationId xmlns:p14="http://schemas.microsoft.com/office/powerpoint/2010/main" val="29123614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14490-3C7E-740D-8C4C-6334464440A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6ECEEE-51E7-6E71-79AB-9BF1C162F5AB}"/>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B9CA854D-022E-404B-EEF1-8B3EF621FBB7}"/>
              </a:ext>
            </a:extLst>
          </p:cNvPr>
          <p:cNvSpPr>
            <a:spLocks noGrp="1"/>
          </p:cNvSpPr>
          <p:nvPr>
            <p:ph idx="1"/>
          </p:nvPr>
        </p:nvSpPr>
        <p:spPr/>
        <p:txBody>
          <a:bodyPr/>
          <a:lstStyle/>
          <a:p>
            <a:pPr marL="0" indent="0" algn="just">
              <a:buNone/>
            </a:pPr>
            <a:r>
              <a:rPr lang="fr-FR" dirty="0"/>
              <a:t> </a:t>
            </a:r>
          </a:p>
        </p:txBody>
      </p:sp>
      <p:pic>
        <p:nvPicPr>
          <p:cNvPr id="7" name="Image 6">
            <a:extLst>
              <a:ext uri="{FF2B5EF4-FFF2-40B4-BE49-F238E27FC236}">
                <a16:creationId xmlns:a16="http://schemas.microsoft.com/office/drawing/2014/main" id="{F6CC1762-C58E-5837-478B-B3E353088C74}"/>
              </a:ext>
            </a:extLst>
          </p:cNvPr>
          <p:cNvPicPr>
            <a:picLocks noChangeAspect="1"/>
          </p:cNvPicPr>
          <p:nvPr/>
        </p:nvPicPr>
        <p:blipFill>
          <a:blip r:embed="rId3"/>
          <a:stretch>
            <a:fillRect/>
          </a:stretch>
        </p:blipFill>
        <p:spPr>
          <a:xfrm>
            <a:off x="1092199" y="1690688"/>
            <a:ext cx="10253791" cy="2381273"/>
          </a:xfrm>
          <a:prstGeom prst="rect">
            <a:avLst/>
          </a:prstGeom>
        </p:spPr>
      </p:pic>
    </p:spTree>
    <p:extLst>
      <p:ext uri="{BB962C8B-B14F-4D97-AF65-F5344CB8AC3E}">
        <p14:creationId xmlns:p14="http://schemas.microsoft.com/office/powerpoint/2010/main" val="435170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38F9BD-7C8B-58CF-7E4C-17745151FF9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719A672-4887-1E82-07F9-2FB6FE0D7CDE}"/>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3600" i="1" dirty="0">
                <a:solidFill>
                  <a:srgbClr val="FF0000"/>
                </a:solidFill>
              </a:rPr>
              <a:t>		Pour aller plus loin</a:t>
            </a:r>
          </a:p>
        </p:txBody>
      </p:sp>
    </p:spTree>
    <p:extLst>
      <p:ext uri="{BB962C8B-B14F-4D97-AF65-F5344CB8AC3E}">
        <p14:creationId xmlns:p14="http://schemas.microsoft.com/office/powerpoint/2010/main" val="287503490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2532</TotalTime>
  <Words>4784</Words>
  <Application>Microsoft Macintosh PowerPoint</Application>
  <PresentationFormat>Grand écran</PresentationFormat>
  <Paragraphs>362</Paragraphs>
  <Slides>21</Slides>
  <Notes>21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21</vt:i4>
      </vt:variant>
    </vt:vector>
  </HeadingPairs>
  <TitlesOfParts>
    <vt:vector size="28" baseType="lpstr">
      <vt:lpstr>Arial</vt:lpstr>
      <vt:lpstr>Calibri</vt:lpstr>
      <vt:lpstr>Calibri Light</vt:lpstr>
      <vt:lpstr>SignPainter-HouseScript</vt:lpstr>
      <vt:lpstr>Times New Roman</vt:lpstr>
      <vt:lpstr>Wingdings 3</vt:lpstr>
      <vt:lpstr>Thème Office</vt:lpstr>
      <vt:lpstr>Désigner les personnages</vt:lpstr>
      <vt:lpstr> </vt:lpstr>
      <vt:lpstr> </vt:lpstr>
      <vt:lpstr> </vt:lpstr>
      <vt:lpstr> </vt:lpstr>
      <vt:lpstr> </vt:lpstr>
      <vt:lpstr> </vt:lpstr>
      <vt:lpstr> </vt:lpstr>
      <vt:lpstr>Présentation PowerPoint</vt:lpstr>
      <vt:lpstr> </vt:lpstr>
      <vt:lpstr> </vt:lpstr>
      <vt:lpstr>Présentation PowerPoint</vt:lpstr>
      <vt:lpstr>Présentation PowerPoint</vt:lpstr>
      <vt:lpstr> </vt:lpstr>
      <vt:lpstr>Présentation PowerPoint</vt:lpstr>
      <vt:lpstr> </vt:lpstr>
      <vt:lpstr>Supprimez les répétitions des prénoms en utilisant des expressions faites comme celles du texte qu’on vient de lire.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J’écris</dc:title>
  <dc:creator>Pierre Seve</dc:creator>
  <cp:lastModifiedBy>Pierre Seve</cp:lastModifiedBy>
  <cp:revision>20</cp:revision>
  <cp:lastPrinted>2025-08-27T19:57:40Z</cp:lastPrinted>
  <dcterms:created xsi:type="dcterms:W3CDTF">2024-02-08T18:08:53Z</dcterms:created>
  <dcterms:modified xsi:type="dcterms:W3CDTF">2025-08-27T19:57:52Z</dcterms:modified>
</cp:coreProperties>
</file>