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78" r:id="rId10"/>
    <p:sldId id="264" r:id="rId11"/>
    <p:sldId id="277"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49"/>
    <p:restoredTop sz="33803"/>
  </p:normalViewPr>
  <p:slideViewPr>
    <p:cSldViewPr snapToGrid="0">
      <p:cViewPr varScale="1">
        <p:scale>
          <a:sx n="37" d="100"/>
          <a:sy n="37" d="100"/>
        </p:scale>
        <p:origin x="332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9EA12A4-EC6E-0C41-88B5-526AD216C622}" type="datetimeFigureOut">
              <a:rPr lang="fr-FR" smtClean="0"/>
              <a:t>26/08/2025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7BC4F8-AF77-8F47-90E1-4A50754248CA}" type="slidenum">
              <a:rPr lang="fr-FR" smtClean="0"/>
              <a:t>‹N°›</a:t>
            </a:fld>
            <a:endParaRPr lang="fr-FR"/>
          </a:p>
        </p:txBody>
      </p:sp>
    </p:spTree>
    <p:extLst>
      <p:ext uri="{BB962C8B-B14F-4D97-AF65-F5344CB8AC3E}">
        <p14:creationId xmlns:p14="http://schemas.microsoft.com/office/powerpoint/2010/main" val="19649980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LA PHRASE – </a:t>
            </a:r>
            <a:r>
              <a:rPr lang="fr-FR" sz="1200" i="1" dirty="0">
                <a:solidFill>
                  <a:schemeClr val="tx1"/>
                </a:solidFill>
                <a:effectLst/>
                <a:latin typeface="+mn-lt"/>
                <a:ea typeface="Calibri" panose="020F0502020204030204" pitchFamily="34" charset="0"/>
                <a:cs typeface="Times New Roman" panose="02020603050405020304" pitchFamily="18" charset="0"/>
              </a:rPr>
              <a:t>Les compléments circonstanciels de phrase</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Leçon 51 : Comment agrandir les phrases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Certaines diapositives ont été dupliquées afin de scinder le commentaire du mode présentateur lorsque le propos est long. Cela vous permettra de poursuivre vos explications de manière plus fluide.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147BC4F8-AF77-8F47-90E1-4A50754248CA}" type="slidenum">
              <a:rPr lang="fr-FR" smtClean="0"/>
              <a:t>1</a:t>
            </a:fld>
            <a:endParaRPr lang="fr-FR"/>
          </a:p>
        </p:txBody>
      </p:sp>
    </p:spTree>
    <p:extLst>
      <p:ext uri="{BB962C8B-B14F-4D97-AF65-F5344CB8AC3E}">
        <p14:creationId xmlns:p14="http://schemas.microsoft.com/office/powerpoint/2010/main" val="27950141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kern="100" dirty="0">
                <a:solidFill>
                  <a:schemeClr val="tx1"/>
                </a:solidFill>
                <a:effectLst/>
                <a:latin typeface="+mn-lt"/>
                <a:ea typeface="Calibri" panose="020F0502020204030204" pitchFamily="34" charset="0"/>
                <a:cs typeface="Calibri" panose="020F0502020204030204" pitchFamily="34" charset="0"/>
              </a:rPr>
              <a:t>PHASE 1 – Enrôlement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kern="100" dirty="0">
              <a:solidFill>
                <a:schemeClr val="tx1"/>
              </a:solidFill>
              <a:effectLst/>
              <a:latin typeface="+mn-lt"/>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kern="100" dirty="0">
                <a:solidFill>
                  <a:schemeClr val="tx1"/>
                </a:solidFill>
                <a:effectLst/>
                <a:latin typeface="+mn-lt"/>
                <a:ea typeface="Calibri" panose="020F0502020204030204" pitchFamily="34" charset="0"/>
                <a:cs typeface="Calibri" panose="020F0502020204030204" pitchFamily="34" charset="0"/>
              </a:rPr>
              <a:t>Expliquer</a:t>
            </a:r>
            <a:r>
              <a:rPr lang="fr-FR" sz="1200" kern="100" dirty="0">
                <a:solidFill>
                  <a:schemeClr val="tx1"/>
                </a:solidFill>
                <a:effectLst/>
                <a:latin typeface="+mn-lt"/>
                <a:ea typeface="Calibri" panose="020F0502020204030204" pitchFamily="34" charset="0"/>
                <a:cs typeface="Calibri" panose="020F0502020204030204" pitchFamily="34" charset="0"/>
              </a:rPr>
              <a:t> : « </a:t>
            </a:r>
            <a:r>
              <a:rPr lang="fr-FR" sz="1200" kern="100" dirty="0">
                <a:solidFill>
                  <a:schemeClr val="tx1"/>
                </a:solidFill>
                <a:effectLst/>
                <a:latin typeface="+mn-lt"/>
                <a:ea typeface="Calibri" panose="020F0502020204030204" pitchFamily="34" charset="0"/>
                <a:cs typeface="Times New Roman" panose="02020603050405020304" pitchFamily="18" charset="0"/>
              </a:rPr>
              <a:t>Souvent, lorsque vous écrivez un texte, vos phrases sont assez courtes. On a déjà vu comment on pouvait faire grossir une phrase. </a:t>
            </a:r>
            <a:r>
              <a:rPr lang="fr-FR" sz="1200" b="1" kern="100" dirty="0">
                <a:solidFill>
                  <a:schemeClr val="tx1"/>
                </a:solidFill>
                <a:effectLst/>
                <a:latin typeface="+mn-lt"/>
                <a:ea typeface="Calibri" panose="020F0502020204030204" pitchFamily="34" charset="0"/>
                <a:cs typeface="Times New Roman" panose="02020603050405020304" pitchFamily="18" charset="0"/>
              </a:rPr>
              <a:t>»</a:t>
            </a:r>
            <a:endParaRPr lang="fr-FR" sz="1200" kern="1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Demander</a:t>
            </a:r>
            <a:r>
              <a:rPr lang="fr-FR" sz="1200" kern="100" dirty="0">
                <a:solidFill>
                  <a:schemeClr val="tx1"/>
                </a:solidFill>
                <a:effectLst/>
                <a:latin typeface="+mn-lt"/>
                <a:ea typeface="Calibri" panose="020F0502020204030204" pitchFamily="34" charset="0"/>
                <a:cs typeface="Times New Roman" panose="02020603050405020304" pitchFamily="18" charset="0"/>
              </a:rPr>
              <a:t> : « Comment on peut faire grossir une phrase ? »</a:t>
            </a:r>
          </a:p>
          <a:p>
            <a:pPr algn="just"/>
            <a:r>
              <a:rPr lang="fr-FR" sz="1200" u="sng" kern="100"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On peut agrandir une phrase en ajoutant au groupe du nom des expansions qui permettent de savoir ce que pense celui qui parle d’un personnage. </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Annoncer</a:t>
            </a:r>
            <a:r>
              <a:rPr lang="fr-FR" sz="1200" kern="100" dirty="0">
                <a:solidFill>
                  <a:schemeClr val="tx1"/>
                </a:solidFill>
                <a:effectLst/>
                <a:latin typeface="+mn-lt"/>
                <a:ea typeface="Calibri" panose="020F0502020204030204" pitchFamily="34" charset="0"/>
                <a:cs typeface="Times New Roman" panose="02020603050405020304" pitchFamily="18" charset="0"/>
              </a:rPr>
              <a:t> : « Aujourd’hui, nous allons apprendre à agrandir les phrases d’une autre manière, ça pourra vous aider quand vous écrivez des textes. »</a:t>
            </a:r>
          </a:p>
          <a:p>
            <a:endParaRPr lang="fr-FR" dirty="0"/>
          </a:p>
        </p:txBody>
      </p:sp>
      <p:sp>
        <p:nvSpPr>
          <p:cNvPr id="4" name="Espace réservé du numéro de diapositive 3"/>
          <p:cNvSpPr>
            <a:spLocks noGrp="1"/>
          </p:cNvSpPr>
          <p:nvPr>
            <p:ph type="sldNum" sz="quarter" idx="5"/>
          </p:nvPr>
        </p:nvSpPr>
        <p:spPr/>
        <p:txBody>
          <a:bodyPr/>
          <a:lstStyle/>
          <a:p>
            <a:fld id="{147BC4F8-AF77-8F47-90E1-4A50754248CA}" type="slidenum">
              <a:rPr lang="fr-FR" smtClean="0"/>
              <a:t>2</a:t>
            </a:fld>
            <a:endParaRPr lang="fr-FR"/>
          </a:p>
        </p:txBody>
      </p:sp>
    </p:spTree>
    <p:extLst>
      <p:ext uri="{BB962C8B-B14F-4D97-AF65-F5344CB8AC3E}">
        <p14:creationId xmlns:p14="http://schemas.microsoft.com/office/powerpoint/2010/main" val="18535144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latin typeface="+mn-lt"/>
              </a:rPr>
              <a:t>PHASE 2 - </a:t>
            </a:r>
            <a:r>
              <a:rPr lang="fr-FR" sz="1200" b="1" i="1" kern="100" dirty="0">
                <a:solidFill>
                  <a:schemeClr val="tx1"/>
                </a:solidFill>
                <a:effectLst/>
                <a:highlight>
                  <a:srgbClr val="D3D3D3"/>
                </a:highlight>
                <a:latin typeface="+mn-lt"/>
                <a:ea typeface="Calibri" panose="020F0502020204030204" pitchFamily="34" charset="0"/>
                <a:cs typeface="Times New Roman" panose="02020603050405020304" pitchFamily="18" charset="0"/>
              </a:rPr>
              <a:t>Observation</a:t>
            </a:r>
            <a:r>
              <a:rPr lang="fr-FR" sz="1200" b="1" kern="100" dirty="0">
                <a:solidFill>
                  <a:schemeClr val="tx1"/>
                </a:solidFill>
                <a:effectLst/>
                <a:latin typeface="+mn-lt"/>
                <a:ea typeface="Calibri" panose="020F0502020204030204" pitchFamily="34" charset="0"/>
                <a:cs typeface="Times New Roman" panose="02020603050405020304" pitchFamily="18" charset="0"/>
              </a:rPr>
              <a:t> - Identifier et observer des compléments de phrase</a:t>
            </a:r>
            <a:endParaRPr lang="fr-FR" sz="1200" kern="100" dirty="0">
              <a:solidFill>
                <a:schemeClr val="tx1"/>
              </a:solidFill>
              <a:effectLst/>
              <a:latin typeface="+mn-lt"/>
              <a:ea typeface="Calibri" panose="020F0502020204030204" pitchFamily="34" charset="0"/>
              <a:cs typeface="Times New Roman" panose="02020603050405020304" pitchFamily="18" charset="0"/>
            </a:endParaRPr>
          </a:p>
          <a:p>
            <a:endParaRPr lang="fr-FR" sz="1200" dirty="0">
              <a:solidFill>
                <a:schemeClr val="tx1"/>
              </a:solidFill>
              <a:latin typeface="+mn-lt"/>
            </a:endParaRPr>
          </a:p>
          <a:p>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 « Voici une phrase courte et cette phrase allongée. Combien de mots y a-t-il dans chacune de ces phrases ? » </a:t>
            </a:r>
          </a:p>
          <a:p>
            <a:pPr algn="just"/>
            <a:r>
              <a:rPr lang="fr-FR" sz="1200" u="sng" kern="100"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La phrase B est la plus longue. Elle a 17 mots.</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La phrase A, elle, a 7 mots.</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Annoncer</a:t>
            </a:r>
            <a:r>
              <a:rPr lang="fr-FR" sz="1200" kern="100" dirty="0">
                <a:solidFill>
                  <a:schemeClr val="tx1"/>
                </a:solidFill>
                <a:effectLst/>
                <a:latin typeface="+mn-lt"/>
                <a:ea typeface="Calibri" panose="020F0502020204030204" pitchFamily="34" charset="0"/>
                <a:cs typeface="Times New Roman" panose="02020603050405020304" pitchFamily="18" charset="0"/>
              </a:rPr>
              <a:t> : « On va regarder comment cette longue phrase est faite. »</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u="sng" kern="100" dirty="0">
                <a:solidFill>
                  <a:schemeClr val="tx1"/>
                </a:solidFill>
                <a:effectLst/>
                <a:latin typeface="+mn-lt"/>
                <a:ea typeface="Calibri" panose="020F0502020204030204" pitchFamily="34" charset="0"/>
                <a:cs typeface="Times New Roman" panose="02020603050405020304" pitchFamily="18" charset="0"/>
              </a:rPr>
              <a:t>Donner la consigne </a:t>
            </a:r>
            <a:r>
              <a:rPr lang="fr-FR" sz="1200" kern="100" dirty="0">
                <a:solidFill>
                  <a:schemeClr val="tx1"/>
                </a:solidFill>
                <a:effectLst/>
                <a:latin typeface="+mn-lt"/>
                <a:ea typeface="Calibri" panose="020F0502020204030204" pitchFamily="34" charset="0"/>
                <a:cs typeface="Times New Roman" panose="02020603050405020304" pitchFamily="18" charset="0"/>
              </a:rPr>
              <a:t>: « Cherchez les briques de la phrase A. » </a:t>
            </a:r>
          </a:p>
          <a:p>
            <a:pPr algn="just"/>
            <a:r>
              <a:rPr lang="fr-FR" sz="1200" u="sng" kern="100"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[Voir diapositive suivante]</a:t>
            </a:r>
          </a:p>
          <a:p>
            <a:endParaRPr lang="fr-FR" dirty="0"/>
          </a:p>
        </p:txBody>
      </p:sp>
      <p:sp>
        <p:nvSpPr>
          <p:cNvPr id="4" name="Espace réservé du numéro de diapositive 3"/>
          <p:cNvSpPr>
            <a:spLocks noGrp="1"/>
          </p:cNvSpPr>
          <p:nvPr>
            <p:ph type="sldNum" sz="quarter" idx="5"/>
          </p:nvPr>
        </p:nvSpPr>
        <p:spPr/>
        <p:txBody>
          <a:bodyPr/>
          <a:lstStyle/>
          <a:p>
            <a:fld id="{147BC4F8-AF77-8F47-90E1-4A50754248CA}" type="slidenum">
              <a:rPr lang="fr-FR" smtClean="0"/>
              <a:t>3</a:t>
            </a:fld>
            <a:endParaRPr lang="fr-FR"/>
          </a:p>
        </p:txBody>
      </p:sp>
    </p:spTree>
    <p:extLst>
      <p:ext uri="{BB962C8B-B14F-4D97-AF65-F5344CB8AC3E}">
        <p14:creationId xmlns:p14="http://schemas.microsoft.com/office/powerpoint/2010/main" val="31375336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026978-DF11-89D8-07C5-441DCAF91A0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C4B3875-1D83-702B-D63A-AFE976F9A57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59F9DAA-A675-2EDF-014F-DC0CEC296345}"/>
              </a:ext>
            </a:extLst>
          </p:cNvPr>
          <p:cNvSpPr>
            <a:spLocks noGrp="1"/>
          </p:cNvSpPr>
          <p:nvPr>
            <p:ph type="body" idx="1"/>
          </p:nvPr>
        </p:nvSpPr>
        <p:spPr/>
        <p:txBody>
          <a:bodyPr/>
          <a:lstStyle/>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Maintenant cherchez les briques de la phrase B. »</a:t>
            </a:r>
          </a:p>
          <a:p>
            <a:pPr algn="just"/>
            <a:r>
              <a:rPr lang="fr-FR" sz="1200" u="sng" kern="100"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r>
              <a:rPr lang="fr-FR" sz="1200" dirty="0">
                <a:solidFill>
                  <a:schemeClr val="tx1"/>
                </a:solidFill>
                <a:latin typeface="+mn-lt"/>
              </a:rPr>
              <a:t>[Voir diapositive suivante]</a:t>
            </a:r>
          </a:p>
        </p:txBody>
      </p:sp>
      <p:sp>
        <p:nvSpPr>
          <p:cNvPr id="4" name="Espace réservé du numéro de diapositive 3">
            <a:extLst>
              <a:ext uri="{FF2B5EF4-FFF2-40B4-BE49-F238E27FC236}">
                <a16:creationId xmlns:a16="http://schemas.microsoft.com/office/drawing/2014/main" id="{C78C651A-4788-CEF5-270B-16F8E174F454}"/>
              </a:ext>
            </a:extLst>
          </p:cNvPr>
          <p:cNvSpPr>
            <a:spLocks noGrp="1"/>
          </p:cNvSpPr>
          <p:nvPr>
            <p:ph type="sldNum" sz="quarter" idx="5"/>
          </p:nvPr>
        </p:nvSpPr>
        <p:spPr/>
        <p:txBody>
          <a:bodyPr/>
          <a:lstStyle/>
          <a:p>
            <a:fld id="{147BC4F8-AF77-8F47-90E1-4A50754248CA}" type="slidenum">
              <a:rPr lang="fr-FR" smtClean="0"/>
              <a:t>4</a:t>
            </a:fld>
            <a:endParaRPr lang="fr-FR"/>
          </a:p>
        </p:txBody>
      </p:sp>
    </p:spTree>
    <p:extLst>
      <p:ext uri="{BB962C8B-B14F-4D97-AF65-F5344CB8AC3E}">
        <p14:creationId xmlns:p14="http://schemas.microsoft.com/office/powerpoint/2010/main" val="6067556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B9FCEA-D5A6-B9CA-DD4E-44C4E7A7B39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7721691-7624-8ED5-5ADF-8128D78E7F7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9F83593-AC99-42F5-0846-A24225B6A213}"/>
              </a:ext>
            </a:extLst>
          </p:cNvPr>
          <p:cNvSpPr>
            <a:spLocks noGrp="1"/>
          </p:cNvSpPr>
          <p:nvPr>
            <p:ph type="body" idx="1"/>
          </p:nvPr>
        </p:nvSpPr>
        <p:spPr/>
        <p:txBody>
          <a:bodyPr/>
          <a:lstStyle/>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Comment savez-vous que les deux premières briques sont des compléments de phrase ? »</a:t>
            </a:r>
          </a:p>
          <a:p>
            <a:pPr algn="just"/>
            <a:r>
              <a:rPr lang="fr-FR" sz="1200" u="sng" kern="100" dirty="0">
                <a:solidFill>
                  <a:schemeClr val="tx1"/>
                </a:solidFill>
                <a:effectLst/>
                <a:latin typeface="+mn-lt"/>
                <a:ea typeface="Calibri" panose="020F0502020204030204" pitchFamily="34" charset="0"/>
                <a:cs typeface="Times New Roman" panose="02020603050405020304" pitchFamily="18" charset="0"/>
              </a:rPr>
              <a:t>Réponses attendue </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Parce que ça indique le temps.</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Parce qu’elles n’appartiennent ni à la brique-sujet ni à la brique du verbe.</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Parce qu’elles ne sont pas dans la phrase A, ça veut donc dire qu’on peut les supprimer.</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Parce qu’on pourrait les déplacer dans la phrase.</a:t>
            </a:r>
          </a:p>
          <a:p>
            <a:endParaRPr lang="fr-FR" sz="1200" dirty="0">
              <a:solidFill>
                <a:schemeClr val="tx1"/>
              </a:solidFill>
              <a:latin typeface="+mn-lt"/>
            </a:endParaRP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Est-ce que vous reconnaissez comment ces briques sont faites ? Qu’est-ce que c’est, pour la grammaire ? »</a:t>
            </a:r>
          </a:p>
          <a:p>
            <a:pPr algn="just"/>
            <a:r>
              <a:rPr lang="fr-FR" sz="1200" u="sng" kern="100"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i="1" kern="100" dirty="0">
                <a:solidFill>
                  <a:schemeClr val="tx1"/>
                </a:solidFill>
                <a:effectLst/>
                <a:latin typeface="+mn-lt"/>
                <a:ea typeface="Calibri" panose="020F0502020204030204" pitchFamily="34" charset="0"/>
                <a:cs typeface="Times New Roman" panose="02020603050405020304" pitchFamily="18" charset="0"/>
              </a:rPr>
              <a:t>Dans des temps très anciens</a:t>
            </a:r>
            <a:r>
              <a:rPr lang="fr-FR" sz="1200" kern="100" dirty="0">
                <a:solidFill>
                  <a:schemeClr val="tx1"/>
                </a:solidFill>
                <a:effectLst/>
                <a:latin typeface="+mn-lt"/>
                <a:ea typeface="Calibri" panose="020F0502020204030204" pitchFamily="34" charset="0"/>
                <a:cs typeface="Times New Roman" panose="02020603050405020304" pitchFamily="18" charset="0"/>
              </a:rPr>
              <a:t> : c’est un groupe nominal avec une préposition devant.</a:t>
            </a:r>
          </a:p>
          <a:p>
            <a:pPr algn="just"/>
            <a:r>
              <a:rPr lang="fr-FR" sz="1200" i="1" kern="100" dirty="0">
                <a:solidFill>
                  <a:schemeClr val="tx1"/>
                </a:solidFill>
                <a:effectLst/>
                <a:latin typeface="+mn-lt"/>
                <a:ea typeface="Calibri" panose="020F0502020204030204" pitchFamily="34" charset="0"/>
                <a:cs typeface="Times New Roman" panose="02020603050405020304" pitchFamily="18" charset="0"/>
              </a:rPr>
              <a:t>quand les bêtes savaient parler</a:t>
            </a:r>
            <a:r>
              <a:rPr lang="fr-FR" sz="1200" kern="100" dirty="0">
                <a:solidFill>
                  <a:schemeClr val="tx1"/>
                </a:solidFill>
                <a:effectLst/>
                <a:latin typeface="+mn-lt"/>
                <a:ea typeface="Calibri" panose="020F0502020204030204" pitchFamily="34" charset="0"/>
                <a:cs typeface="Times New Roman" panose="02020603050405020304" pitchFamily="18" charset="0"/>
              </a:rPr>
              <a:t> : c’est une proposition subordonnée parce qu’il y a un sujet (</a:t>
            </a:r>
            <a:r>
              <a:rPr lang="fr-FR" sz="1200" i="1" kern="100" dirty="0">
                <a:solidFill>
                  <a:schemeClr val="tx1"/>
                </a:solidFill>
                <a:effectLst/>
                <a:latin typeface="+mn-lt"/>
                <a:ea typeface="Calibri" panose="020F0502020204030204" pitchFamily="34" charset="0"/>
                <a:cs typeface="Times New Roman" panose="02020603050405020304" pitchFamily="18" charset="0"/>
              </a:rPr>
              <a:t>les bêtes</a:t>
            </a:r>
            <a:r>
              <a:rPr lang="fr-FR" sz="1200" kern="100" dirty="0">
                <a:solidFill>
                  <a:schemeClr val="tx1"/>
                </a:solidFill>
                <a:effectLst/>
                <a:latin typeface="+mn-lt"/>
                <a:ea typeface="Calibri" panose="020F0502020204030204" pitchFamily="34" charset="0"/>
                <a:cs typeface="Times New Roman" panose="02020603050405020304" pitchFamily="18" charset="0"/>
              </a:rPr>
              <a:t>) et un verbe (</a:t>
            </a:r>
            <a:r>
              <a:rPr lang="fr-FR" sz="1200" i="1" kern="100" dirty="0">
                <a:solidFill>
                  <a:schemeClr val="tx1"/>
                </a:solidFill>
                <a:effectLst/>
                <a:latin typeface="+mn-lt"/>
                <a:ea typeface="Calibri" panose="020F0502020204030204" pitchFamily="34" charset="0"/>
                <a:cs typeface="Times New Roman" panose="02020603050405020304" pitchFamily="18" charset="0"/>
              </a:rPr>
              <a:t>savaient</a:t>
            </a:r>
            <a:r>
              <a:rPr lang="fr-FR" sz="1200" kern="100" dirty="0">
                <a:solidFill>
                  <a:schemeClr val="tx1"/>
                </a:solidFill>
                <a:effectLst/>
                <a:latin typeface="+mn-lt"/>
                <a:ea typeface="Calibri" panose="020F0502020204030204" pitchFamily="34" charset="0"/>
                <a:cs typeface="Times New Roman" panose="02020603050405020304" pitchFamily="18" charset="0"/>
              </a:rPr>
              <a:t>). [Voir la leçon CM1-42 </a:t>
            </a:r>
            <a:r>
              <a:rPr lang="fr-FR" sz="1200" i="1" kern="100" dirty="0">
                <a:solidFill>
                  <a:schemeClr val="tx1"/>
                </a:solidFill>
                <a:effectLst/>
                <a:latin typeface="+mn-lt"/>
                <a:ea typeface="Calibri" panose="020F0502020204030204" pitchFamily="34" charset="0"/>
                <a:cs typeface="Times New Roman" panose="02020603050405020304" pitchFamily="18" charset="0"/>
              </a:rPr>
              <a:t>Le cadre d’une histoire</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p:txBody>
      </p:sp>
      <p:sp>
        <p:nvSpPr>
          <p:cNvPr id="4" name="Espace réservé du numéro de diapositive 3">
            <a:extLst>
              <a:ext uri="{FF2B5EF4-FFF2-40B4-BE49-F238E27FC236}">
                <a16:creationId xmlns:a16="http://schemas.microsoft.com/office/drawing/2014/main" id="{F1F66AEF-82A2-9F93-A740-AD9B4708C23A}"/>
              </a:ext>
            </a:extLst>
          </p:cNvPr>
          <p:cNvSpPr>
            <a:spLocks noGrp="1"/>
          </p:cNvSpPr>
          <p:nvPr>
            <p:ph type="sldNum" sz="quarter" idx="5"/>
          </p:nvPr>
        </p:nvSpPr>
        <p:spPr/>
        <p:txBody>
          <a:bodyPr/>
          <a:lstStyle/>
          <a:p>
            <a:fld id="{147BC4F8-AF77-8F47-90E1-4A50754248CA}" type="slidenum">
              <a:rPr lang="fr-FR" smtClean="0"/>
              <a:t>5</a:t>
            </a:fld>
            <a:endParaRPr lang="fr-FR"/>
          </a:p>
        </p:txBody>
      </p:sp>
    </p:spTree>
    <p:extLst>
      <p:ext uri="{BB962C8B-B14F-4D97-AF65-F5344CB8AC3E}">
        <p14:creationId xmlns:p14="http://schemas.microsoft.com/office/powerpoint/2010/main" val="2612269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405117-2232-9D43-28B0-311ED7873FC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58220BB-CAE1-9DAF-0123-5196A0D49EE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F92E7ED-02DA-1D38-A42A-C63EA3F0E292}"/>
              </a:ext>
            </a:extLst>
          </p:cNvPr>
          <p:cNvSpPr>
            <a:spLocks noGrp="1"/>
          </p:cNvSpPr>
          <p:nvPr>
            <p:ph type="body" idx="1"/>
          </p:nvPr>
        </p:nvSpPr>
        <p:spPr/>
        <p:txBody>
          <a:bodyPr/>
          <a:lstStyle/>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a:t>
            </a:r>
            <a:r>
              <a:rPr lang="fr-FR" sz="1200" kern="100" dirty="0">
                <a:solidFill>
                  <a:schemeClr val="tx1"/>
                </a:solidFill>
                <a:effectLst/>
                <a:latin typeface="+mn-lt"/>
                <a:ea typeface="Calibri" panose="020F0502020204030204" pitchFamily="34" charset="0"/>
                <a:cs typeface="Calibri" panose="020F0502020204030204" pitchFamily="34" charset="0"/>
              </a:rPr>
              <a:t>« Qu’est-ce qu’indiquent ces compléments de phrase ? »</a:t>
            </a:r>
            <a:endParaRPr lang="fr-FR" sz="1200" kern="1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u="sng" kern="100"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Ils indiquent quand les éléphants n’avaient pas de trompe. Ce sont des indications de temps.</a:t>
            </a:r>
          </a:p>
          <a:p>
            <a:endParaRPr lang="fr-FR" dirty="0"/>
          </a:p>
        </p:txBody>
      </p:sp>
      <p:sp>
        <p:nvSpPr>
          <p:cNvPr id="4" name="Espace réservé du numéro de diapositive 3">
            <a:extLst>
              <a:ext uri="{FF2B5EF4-FFF2-40B4-BE49-F238E27FC236}">
                <a16:creationId xmlns:a16="http://schemas.microsoft.com/office/drawing/2014/main" id="{231AB585-E830-5982-81CA-7E1E3AAC1F43}"/>
              </a:ext>
            </a:extLst>
          </p:cNvPr>
          <p:cNvSpPr>
            <a:spLocks noGrp="1"/>
          </p:cNvSpPr>
          <p:nvPr>
            <p:ph type="sldNum" sz="quarter" idx="5"/>
          </p:nvPr>
        </p:nvSpPr>
        <p:spPr/>
        <p:txBody>
          <a:bodyPr/>
          <a:lstStyle/>
          <a:p>
            <a:fld id="{147BC4F8-AF77-8F47-90E1-4A50754248CA}" type="slidenum">
              <a:rPr lang="fr-FR" smtClean="0"/>
              <a:t>6</a:t>
            </a:fld>
            <a:endParaRPr lang="fr-FR"/>
          </a:p>
        </p:txBody>
      </p:sp>
    </p:spTree>
    <p:extLst>
      <p:ext uri="{BB962C8B-B14F-4D97-AF65-F5344CB8AC3E}">
        <p14:creationId xmlns:p14="http://schemas.microsoft.com/office/powerpoint/2010/main" val="1203856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444C7E-657F-AF0F-CE33-6AF0C69409A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0C42ACC-F6D9-A305-3109-DCBEBB0119C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D49E822-9707-84E1-622A-41671A109D34}"/>
              </a:ext>
            </a:extLst>
          </p:cNvPr>
          <p:cNvSpPr>
            <a:spLocks noGrp="1"/>
          </p:cNvSpPr>
          <p:nvPr>
            <p:ph type="body" idx="1"/>
          </p:nvPr>
        </p:nvSpPr>
        <p:spPr/>
        <p:txBody>
          <a:bodyPr/>
          <a:lstStyle/>
          <a:p>
            <a:pPr algn="just"/>
            <a:r>
              <a:rPr lang="fr-FR" sz="1200" b="1" kern="100" dirty="0">
                <a:solidFill>
                  <a:schemeClr val="tx1"/>
                </a:solidFill>
                <a:effectLst/>
                <a:latin typeface="+mn-lt"/>
                <a:ea typeface="Calibri" panose="020F0502020204030204" pitchFamily="34" charset="0"/>
                <a:cs typeface="Calibri" panose="020F0502020204030204" pitchFamily="34" charset="0"/>
              </a:rPr>
              <a:t>Demander</a:t>
            </a:r>
            <a:r>
              <a:rPr lang="fr-FR" sz="1200" kern="100" dirty="0">
                <a:solidFill>
                  <a:schemeClr val="tx1"/>
                </a:solidFill>
                <a:effectLst/>
                <a:latin typeface="+mn-lt"/>
                <a:ea typeface="Calibri" panose="020F0502020204030204" pitchFamily="34" charset="0"/>
                <a:cs typeface="Calibri" panose="020F0502020204030204" pitchFamily="34" charset="0"/>
              </a:rPr>
              <a:t> : « Quelle est la phrase la plus intéressante à lire ? Pourquoi ?  »</a:t>
            </a:r>
            <a:endParaRPr lang="fr-FR" sz="1200" kern="1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u="sng" kern="100"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C’est la phrase B. </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Elle ressemble plus à une phrase qu’on trouve dans les livres. </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Elle dit plus de choses, elle est plus précise : on comprend que c’est une histoire imaginaire (car les animaux ne parlent pas) et on devine que l’histoire va expliquer comment, un jour, les éléphants ont eu une trompe.</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a:t>
            </a:r>
          </a:p>
          <a:p>
            <a:r>
              <a:rPr lang="fr-FR" sz="1200" b="1" dirty="0">
                <a:solidFill>
                  <a:schemeClr val="tx1"/>
                </a:solidFill>
                <a:effectLst/>
                <a:latin typeface="+mn-lt"/>
                <a:ea typeface="Calibri" panose="020F0502020204030204" pitchFamily="34" charset="0"/>
              </a:rPr>
              <a:t>Expliquer</a:t>
            </a:r>
            <a:r>
              <a:rPr lang="fr-FR" sz="1200" dirty="0">
                <a:solidFill>
                  <a:schemeClr val="tx1"/>
                </a:solidFill>
                <a:effectLst/>
                <a:latin typeface="+mn-lt"/>
                <a:ea typeface="Calibri" panose="020F0502020204030204" pitchFamily="34" charset="0"/>
              </a:rPr>
              <a:t> : « On peut allonger les phrases en ajoutant des compléments circonstanciels de phrase. Ici, ils donnent des indications de temps, ils précisent quand les éléphants n’avaient pas de trompe. D’autres compléments de phrase peuvent aussi, on l’a vu, donner des indications de lieu, de manière. La phrase est alors plus précise et plus intéressante à lire. »</a:t>
            </a:r>
            <a:r>
              <a:rPr lang="fr-FR" sz="1200" dirty="0">
                <a:solidFill>
                  <a:schemeClr val="tx1"/>
                </a:solidFill>
                <a:effectLst/>
                <a:latin typeface="+mn-lt"/>
              </a:rPr>
              <a:t> </a:t>
            </a:r>
            <a:endParaRPr lang="fr-FR" sz="1200" dirty="0">
              <a:solidFill>
                <a:schemeClr val="tx1"/>
              </a:solidFill>
              <a:latin typeface="+mn-lt"/>
            </a:endParaRPr>
          </a:p>
        </p:txBody>
      </p:sp>
      <p:sp>
        <p:nvSpPr>
          <p:cNvPr id="4" name="Espace réservé du numéro de diapositive 3">
            <a:extLst>
              <a:ext uri="{FF2B5EF4-FFF2-40B4-BE49-F238E27FC236}">
                <a16:creationId xmlns:a16="http://schemas.microsoft.com/office/drawing/2014/main" id="{467624CC-D9BD-CBD3-A6CB-9BEE36EFF20B}"/>
              </a:ext>
            </a:extLst>
          </p:cNvPr>
          <p:cNvSpPr>
            <a:spLocks noGrp="1"/>
          </p:cNvSpPr>
          <p:nvPr>
            <p:ph type="sldNum" sz="quarter" idx="5"/>
          </p:nvPr>
        </p:nvSpPr>
        <p:spPr/>
        <p:txBody>
          <a:bodyPr/>
          <a:lstStyle/>
          <a:p>
            <a:fld id="{147BC4F8-AF77-8F47-90E1-4A50754248CA}" type="slidenum">
              <a:rPr lang="fr-FR" smtClean="0"/>
              <a:t>7</a:t>
            </a:fld>
            <a:endParaRPr lang="fr-FR"/>
          </a:p>
        </p:txBody>
      </p:sp>
    </p:spTree>
    <p:extLst>
      <p:ext uri="{BB962C8B-B14F-4D97-AF65-F5344CB8AC3E}">
        <p14:creationId xmlns:p14="http://schemas.microsoft.com/office/powerpoint/2010/main" val="5205510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kern="100" dirty="0">
                <a:solidFill>
                  <a:schemeClr val="tx1"/>
                </a:solidFill>
                <a:effectLst/>
                <a:latin typeface="+mn-lt"/>
                <a:ea typeface="Calibri" panose="020F0502020204030204" pitchFamily="34" charset="0"/>
                <a:cs typeface="Times New Roman" panose="02020603050405020304" pitchFamily="18" charset="0"/>
              </a:rPr>
              <a:t>PHASE 3 </a:t>
            </a:r>
            <a:r>
              <a:rPr lang="fr-FR" sz="1200" b="1" i="1" kern="100" dirty="0">
                <a:solidFill>
                  <a:schemeClr val="tx1"/>
                </a:solidFill>
                <a:effectLst/>
                <a:highlight>
                  <a:srgbClr val="D3D3D3"/>
                </a:highlight>
                <a:latin typeface="+mn-lt"/>
                <a:ea typeface="Calibri" panose="020F0502020204030204" pitchFamily="34" charset="0"/>
                <a:cs typeface="Times New Roman" panose="02020603050405020304" pitchFamily="18" charset="0"/>
              </a:rPr>
              <a:t>Observation</a:t>
            </a:r>
            <a:r>
              <a:rPr lang="fr-FR" sz="1200" b="1" kern="100" dirty="0">
                <a:solidFill>
                  <a:schemeClr val="tx1"/>
                </a:solidFill>
                <a:effectLst/>
                <a:latin typeface="+mn-lt"/>
                <a:ea typeface="Calibri" panose="020F0502020204030204" pitchFamily="34" charset="0"/>
                <a:cs typeface="Times New Roman" panose="02020603050405020304" pitchFamily="18" charset="0"/>
              </a:rPr>
              <a:t> - Identifier un enchainement de compléments circonstanciels de phrase</a:t>
            </a:r>
            <a:endParaRPr lang="fr-FR" sz="1200" kern="100" dirty="0">
              <a:solidFill>
                <a:schemeClr val="tx1"/>
              </a:solidFill>
              <a:effectLst/>
              <a:latin typeface="+mn-lt"/>
              <a:ea typeface="Calibri" panose="020F0502020204030204" pitchFamily="34" charset="0"/>
              <a:cs typeface="Times New Roman" panose="02020603050405020304" pitchFamily="18" charset="0"/>
            </a:endParaRPr>
          </a:p>
          <a:p>
            <a:endParaRPr lang="fr-FR" sz="1200" b="1" dirty="0">
              <a:solidFill>
                <a:schemeClr val="tx1"/>
              </a:solidFill>
              <a:latin typeface="+mn-lt"/>
            </a:endParaRPr>
          </a:p>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Annoncer</a:t>
            </a:r>
            <a:r>
              <a:rPr lang="fr-FR" sz="1200" kern="100" dirty="0">
                <a:solidFill>
                  <a:schemeClr val="tx1"/>
                </a:solidFill>
                <a:effectLst/>
                <a:latin typeface="+mn-lt"/>
                <a:ea typeface="Calibri" panose="020F0502020204030204" pitchFamily="34" charset="0"/>
                <a:cs typeface="Times New Roman" panose="02020603050405020304" pitchFamily="18" charset="0"/>
              </a:rPr>
              <a:t> : « J’avais un peu simplifié la phrase pour que ce soit plus facile. Maintenant, on va regarder la phrase du départ. » et </a:t>
            </a:r>
            <a:r>
              <a:rPr lang="fr-FR" sz="1200" b="1" kern="100" dirty="0">
                <a:solidFill>
                  <a:schemeClr val="tx1"/>
                </a:solidFill>
                <a:effectLst/>
                <a:latin typeface="+mn-lt"/>
                <a:ea typeface="Calibri" panose="020F0502020204030204" pitchFamily="34" charset="0"/>
                <a:cs typeface="Times New Roman" panose="02020603050405020304" pitchFamily="18" charset="0"/>
              </a:rPr>
              <a:t>demander</a:t>
            </a:r>
            <a:r>
              <a:rPr lang="fr-FR" sz="1200" kern="100" dirty="0">
                <a:solidFill>
                  <a:schemeClr val="tx1"/>
                </a:solidFill>
                <a:effectLst/>
                <a:latin typeface="+mn-lt"/>
                <a:ea typeface="Calibri" panose="020F0502020204030204" pitchFamily="34" charset="0"/>
                <a:cs typeface="Times New Roman" panose="02020603050405020304" pitchFamily="18" charset="0"/>
              </a:rPr>
              <a:t> : « Quelle différence est-ce que vous voyez ? »</a:t>
            </a:r>
          </a:p>
          <a:p>
            <a:pPr algn="just"/>
            <a:r>
              <a:rPr lang="fr-FR" sz="1200" u="sng" kern="100"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La nouvelle phrase est encore plus grande.</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On a ajouté quatre autres compléments circonstanciels de phrase.</a:t>
            </a:r>
          </a:p>
        </p:txBody>
      </p:sp>
      <p:sp>
        <p:nvSpPr>
          <p:cNvPr id="4" name="Espace réservé du numéro de diapositive 3"/>
          <p:cNvSpPr>
            <a:spLocks noGrp="1"/>
          </p:cNvSpPr>
          <p:nvPr>
            <p:ph type="sldNum" sz="quarter" idx="5"/>
          </p:nvPr>
        </p:nvSpPr>
        <p:spPr/>
        <p:txBody>
          <a:bodyPr/>
          <a:lstStyle/>
          <a:p>
            <a:fld id="{147BC4F8-AF77-8F47-90E1-4A50754248CA}" type="slidenum">
              <a:rPr lang="fr-FR" smtClean="0"/>
              <a:t>8</a:t>
            </a:fld>
            <a:endParaRPr lang="fr-FR"/>
          </a:p>
        </p:txBody>
      </p:sp>
    </p:spTree>
    <p:extLst>
      <p:ext uri="{BB962C8B-B14F-4D97-AF65-F5344CB8AC3E}">
        <p14:creationId xmlns:p14="http://schemas.microsoft.com/office/powerpoint/2010/main" val="42561532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49D4E5-51EC-4702-8AE3-EB1B1EBEF71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2AF878C-E607-0230-85FB-AB4D6D9A61B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52BDC52-280C-B3CA-79C1-6C6B0CE5E42D}"/>
              </a:ext>
            </a:extLst>
          </p:cNvPr>
          <p:cNvSpPr>
            <a:spLocks noGrp="1"/>
          </p:cNvSpPr>
          <p:nvPr>
            <p:ph type="body" idx="1"/>
          </p:nvPr>
        </p:nvSpPr>
        <p:spPr/>
        <p:txBody>
          <a:bodyPr/>
          <a:lstStyle/>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Est-ce que vous reconnaissez comment ces briques sont faites ? Qu’est-ce que c’est, pour la grammaire ? »</a:t>
            </a:r>
          </a:p>
          <a:p>
            <a:pPr algn="just"/>
            <a:r>
              <a:rPr lang="fr-FR" sz="1200" u="sng" kern="100"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i="1" kern="100" dirty="0">
                <a:solidFill>
                  <a:schemeClr val="tx1"/>
                </a:solidFill>
                <a:effectLst/>
                <a:latin typeface="+mn-lt"/>
                <a:ea typeface="Calibri" panose="020F0502020204030204" pitchFamily="34" charset="0"/>
                <a:cs typeface="Times New Roman" panose="02020603050405020304" pitchFamily="18" charset="0"/>
              </a:rPr>
              <a:t>autrefois </a:t>
            </a:r>
            <a:r>
              <a:rPr lang="fr-FR" sz="1200" kern="100" dirty="0">
                <a:solidFill>
                  <a:schemeClr val="tx1"/>
                </a:solidFill>
                <a:effectLst/>
                <a:latin typeface="+mn-lt"/>
                <a:ea typeface="Calibri" panose="020F0502020204030204" pitchFamily="34" charset="0"/>
                <a:cs typeface="Times New Roman" panose="02020603050405020304" pitchFamily="18" charset="0"/>
              </a:rPr>
              <a:t>: c’est un adverbe.</a:t>
            </a:r>
          </a:p>
          <a:p>
            <a:pPr algn="just"/>
            <a:r>
              <a:rPr lang="fr-FR" sz="1200" i="1" kern="100" dirty="0">
                <a:solidFill>
                  <a:schemeClr val="tx1"/>
                </a:solidFill>
                <a:effectLst/>
                <a:latin typeface="+mn-lt"/>
                <a:ea typeface="Calibri" panose="020F0502020204030204" pitchFamily="34" charset="0"/>
                <a:cs typeface="Times New Roman" panose="02020603050405020304" pitchFamily="18" charset="0"/>
              </a:rPr>
              <a:t>à l’époque d’avant la préhistoire</a:t>
            </a:r>
            <a:r>
              <a:rPr lang="fr-FR" sz="1200" kern="100" dirty="0">
                <a:solidFill>
                  <a:schemeClr val="tx1"/>
                </a:solidFill>
                <a:effectLst/>
                <a:latin typeface="+mn-lt"/>
                <a:ea typeface="Calibri" panose="020F0502020204030204" pitchFamily="34" charset="0"/>
                <a:cs typeface="Times New Roman" panose="02020603050405020304" pitchFamily="18" charset="0"/>
              </a:rPr>
              <a:t> : c’est un groupe du nom avec une préposition devant, il est étendu avec un complément du nom – il dit le temps ;</a:t>
            </a:r>
          </a:p>
          <a:p>
            <a:pPr algn="just"/>
            <a:r>
              <a:rPr lang="fr-FR" sz="1200" i="1" kern="100" dirty="0">
                <a:solidFill>
                  <a:schemeClr val="tx1"/>
                </a:solidFill>
                <a:effectLst/>
                <a:latin typeface="+mn-lt"/>
                <a:ea typeface="Calibri" panose="020F0502020204030204" pitchFamily="34" charset="0"/>
                <a:cs typeface="Times New Roman" panose="02020603050405020304" pitchFamily="18" charset="0"/>
              </a:rPr>
              <a:t>sur les bords du fleuve Limpopo</a:t>
            </a:r>
            <a:r>
              <a:rPr lang="fr-FR" sz="1200" kern="100" dirty="0">
                <a:solidFill>
                  <a:schemeClr val="tx1"/>
                </a:solidFill>
                <a:effectLst/>
                <a:latin typeface="+mn-lt"/>
                <a:ea typeface="Calibri" panose="020F0502020204030204" pitchFamily="34" charset="0"/>
                <a:cs typeface="Times New Roman" panose="02020603050405020304" pitchFamily="18" charset="0"/>
              </a:rPr>
              <a:t> : c’est un groupe du nom avec une préposition devant, il est étendu avec un complément du nom – il dit le lieu ;</a:t>
            </a:r>
          </a:p>
          <a:p>
            <a:pPr algn="just"/>
            <a:r>
              <a:rPr lang="fr-FR" sz="1200" i="1" kern="100" dirty="0">
                <a:solidFill>
                  <a:schemeClr val="tx1"/>
                </a:solidFill>
                <a:effectLst/>
                <a:latin typeface="+mn-lt"/>
                <a:ea typeface="Calibri" panose="020F0502020204030204" pitchFamily="34" charset="0"/>
                <a:cs typeface="Times New Roman" panose="02020603050405020304" pitchFamily="18" charset="0"/>
              </a:rPr>
              <a:t>entre les yeux et la bouche</a:t>
            </a:r>
            <a:r>
              <a:rPr lang="fr-FR" sz="1200" kern="100" dirty="0">
                <a:solidFill>
                  <a:schemeClr val="tx1"/>
                </a:solidFill>
                <a:effectLst/>
                <a:latin typeface="+mn-lt"/>
                <a:ea typeface="Calibri" panose="020F0502020204030204" pitchFamily="34" charset="0"/>
                <a:cs typeface="Times New Roman" panose="02020603050405020304" pitchFamily="18" charset="0"/>
              </a:rPr>
              <a:t> : c’est une préposition et le mot </a:t>
            </a:r>
            <a:r>
              <a:rPr lang="fr-FR" sz="1200" i="1" kern="100" dirty="0">
                <a:solidFill>
                  <a:schemeClr val="tx1"/>
                </a:solidFill>
                <a:effectLst/>
                <a:latin typeface="+mn-lt"/>
                <a:ea typeface="Calibri" panose="020F0502020204030204" pitchFamily="34" charset="0"/>
                <a:cs typeface="Times New Roman" panose="02020603050405020304" pitchFamily="18" charset="0"/>
              </a:rPr>
              <a:t>et</a:t>
            </a:r>
            <a:r>
              <a:rPr lang="fr-FR" sz="1200" kern="100" dirty="0">
                <a:solidFill>
                  <a:schemeClr val="tx1"/>
                </a:solidFill>
                <a:effectLst/>
                <a:latin typeface="+mn-lt"/>
                <a:ea typeface="Calibri" panose="020F0502020204030204" pitchFamily="34" charset="0"/>
                <a:cs typeface="Times New Roman" panose="02020603050405020304" pitchFamily="18" charset="0"/>
              </a:rPr>
              <a:t> pour relier deux groupes du nom (</a:t>
            </a:r>
            <a:r>
              <a:rPr lang="fr-FR" sz="1200" i="1" kern="100" dirty="0">
                <a:solidFill>
                  <a:schemeClr val="tx1"/>
                </a:solidFill>
                <a:effectLst/>
                <a:latin typeface="+mn-lt"/>
                <a:ea typeface="Calibri" panose="020F0502020204030204" pitchFamily="34" charset="0"/>
                <a:cs typeface="Times New Roman" panose="02020603050405020304" pitchFamily="18" charset="0"/>
              </a:rPr>
              <a:t>les yeux</a:t>
            </a:r>
            <a:r>
              <a:rPr lang="fr-FR" sz="1200" kern="100" dirty="0">
                <a:solidFill>
                  <a:schemeClr val="tx1"/>
                </a:solidFill>
                <a:effectLst/>
                <a:latin typeface="+mn-lt"/>
                <a:ea typeface="Calibri" panose="020F0502020204030204" pitchFamily="34" charset="0"/>
                <a:cs typeface="Times New Roman" panose="02020603050405020304" pitchFamily="18" charset="0"/>
              </a:rPr>
              <a:t> et </a:t>
            </a:r>
            <a:r>
              <a:rPr lang="fr-FR" sz="1200" i="1" kern="100" dirty="0">
                <a:solidFill>
                  <a:schemeClr val="tx1"/>
                </a:solidFill>
                <a:effectLst/>
                <a:latin typeface="+mn-lt"/>
                <a:ea typeface="Calibri" panose="020F0502020204030204" pitchFamily="34" charset="0"/>
                <a:cs typeface="Times New Roman" panose="02020603050405020304" pitchFamily="18" charset="0"/>
              </a:rPr>
              <a:t>la bouche</a:t>
            </a:r>
            <a:r>
              <a:rPr lang="fr-FR" sz="1200" kern="100" dirty="0">
                <a:solidFill>
                  <a:schemeClr val="tx1"/>
                </a:solidFill>
                <a:effectLst/>
                <a:latin typeface="+mn-lt"/>
                <a:ea typeface="Calibri" panose="020F0502020204030204" pitchFamily="34" charset="0"/>
                <a:cs typeface="Times New Roman" panose="02020603050405020304" pitchFamily="18" charset="0"/>
              </a:rPr>
              <a:t>) – il dit le lieu.</a:t>
            </a:r>
          </a:p>
          <a:p>
            <a:endParaRPr lang="fr-FR" dirty="0"/>
          </a:p>
        </p:txBody>
      </p:sp>
      <p:sp>
        <p:nvSpPr>
          <p:cNvPr id="4" name="Espace réservé du numéro de diapositive 3">
            <a:extLst>
              <a:ext uri="{FF2B5EF4-FFF2-40B4-BE49-F238E27FC236}">
                <a16:creationId xmlns:a16="http://schemas.microsoft.com/office/drawing/2014/main" id="{8006F997-119A-2134-0053-A528C2F55B02}"/>
              </a:ext>
            </a:extLst>
          </p:cNvPr>
          <p:cNvSpPr>
            <a:spLocks noGrp="1"/>
          </p:cNvSpPr>
          <p:nvPr>
            <p:ph type="sldNum" sz="quarter" idx="5"/>
          </p:nvPr>
        </p:nvSpPr>
        <p:spPr/>
        <p:txBody>
          <a:bodyPr/>
          <a:lstStyle/>
          <a:p>
            <a:fld id="{147BC4F8-AF77-8F47-90E1-4A50754248CA}" type="slidenum">
              <a:rPr lang="fr-FR" smtClean="0"/>
              <a:t>9</a:t>
            </a:fld>
            <a:endParaRPr lang="fr-FR"/>
          </a:p>
        </p:txBody>
      </p:sp>
    </p:spTree>
    <p:extLst>
      <p:ext uri="{BB962C8B-B14F-4D97-AF65-F5344CB8AC3E}">
        <p14:creationId xmlns:p14="http://schemas.microsoft.com/office/powerpoint/2010/main" val="24666050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755640-5FED-CA0A-5169-17DAB7ED23F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B374A7E-3D6C-87B9-BBC6-3484851E996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997405D-B5E0-CD3F-6B12-0AAF9E98024D}"/>
              </a:ext>
            </a:extLst>
          </p:cNvPr>
          <p:cNvSpPr>
            <a:spLocks noGrp="1"/>
          </p:cNvSpPr>
          <p:nvPr>
            <p:ph type="body" idx="1"/>
          </p:nvPr>
        </p:nvSpPr>
        <p:spPr/>
        <p:txBody>
          <a:bodyPr/>
          <a:lstStyle/>
          <a:p>
            <a:pPr algn="just"/>
            <a:r>
              <a:rPr lang="fr-FR" sz="1200" kern="100" dirty="0">
                <a:solidFill>
                  <a:schemeClr val="tx1"/>
                </a:solidFill>
                <a:effectLst/>
                <a:latin typeface="+mn-lt"/>
                <a:ea typeface="Calibri" panose="020F0502020204030204" pitchFamily="34" charset="0"/>
                <a:cs typeface="Calibri" panose="020F0502020204030204" pitchFamily="34" charset="0"/>
              </a:rPr>
              <a:t>« Qu’est-ce qu’indiquent ces compléments circonstanciels de phrase ? »</a:t>
            </a:r>
            <a:endParaRPr lang="fr-FR" sz="1200" kern="1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u="sng" kern="100"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Ils précisent encore quand les éléphants n’avaient pas de trompe. Mais ils précisent aussi où ça se passe et où ne se trouvait pas la trompe.</a:t>
            </a:r>
          </a:p>
        </p:txBody>
      </p:sp>
      <p:sp>
        <p:nvSpPr>
          <p:cNvPr id="4" name="Espace réservé du numéro de diapositive 3">
            <a:extLst>
              <a:ext uri="{FF2B5EF4-FFF2-40B4-BE49-F238E27FC236}">
                <a16:creationId xmlns:a16="http://schemas.microsoft.com/office/drawing/2014/main" id="{AEE962FF-9606-A7BB-05D9-649E02FF958B}"/>
              </a:ext>
            </a:extLst>
          </p:cNvPr>
          <p:cNvSpPr>
            <a:spLocks noGrp="1"/>
          </p:cNvSpPr>
          <p:nvPr>
            <p:ph type="sldNum" sz="quarter" idx="5"/>
          </p:nvPr>
        </p:nvSpPr>
        <p:spPr/>
        <p:txBody>
          <a:bodyPr/>
          <a:lstStyle/>
          <a:p>
            <a:fld id="{147BC4F8-AF77-8F47-90E1-4A50754248CA}" type="slidenum">
              <a:rPr lang="fr-FR" smtClean="0"/>
              <a:t>10</a:t>
            </a:fld>
            <a:endParaRPr lang="fr-FR"/>
          </a:p>
        </p:txBody>
      </p:sp>
    </p:spTree>
    <p:extLst>
      <p:ext uri="{BB962C8B-B14F-4D97-AF65-F5344CB8AC3E}">
        <p14:creationId xmlns:p14="http://schemas.microsoft.com/office/powerpoint/2010/main" val="1943415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96F642-E102-15B9-442E-5B959AE5177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2D533CD-917E-F559-D522-D0ECB5941DB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33C263C-183D-A78B-1A16-7CABA4952DEE}"/>
              </a:ext>
            </a:extLst>
          </p:cNvPr>
          <p:cNvSpPr>
            <a:spLocks noGrp="1"/>
          </p:cNvSpPr>
          <p:nvPr>
            <p:ph type="body" idx="1"/>
          </p:nvPr>
        </p:nvSpPr>
        <p:spPr/>
        <p:txBody>
          <a:bodyPr/>
          <a:lstStyle/>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Expliquer</a:t>
            </a:r>
            <a:r>
              <a:rPr lang="fr-FR" sz="1200" kern="100" dirty="0">
                <a:solidFill>
                  <a:schemeClr val="tx1"/>
                </a:solidFill>
                <a:effectLst/>
                <a:latin typeface="+mn-lt"/>
                <a:ea typeface="Calibri" panose="020F0502020204030204" pitchFamily="34" charset="0"/>
                <a:cs typeface="Times New Roman" panose="02020603050405020304" pitchFamily="18" charset="0"/>
              </a:rPr>
              <a:t> : « On peut ajouter autant de compléments de phrase qu’on veut, des groupes nominaux avec préposition (ou parfois sans), des adverbes, des propositions subordonnées... Ces compléments circonstanciels de phrase précisent quand ça se passe, où ça se passe. On dit qu’ils précisent les circonstances, d'où leur nom de complément circonstanciel. »</a:t>
            </a:r>
          </a:p>
          <a:p>
            <a:endParaRPr lang="fr-FR" dirty="0"/>
          </a:p>
        </p:txBody>
      </p:sp>
      <p:sp>
        <p:nvSpPr>
          <p:cNvPr id="4" name="Espace réservé du numéro de diapositive 3">
            <a:extLst>
              <a:ext uri="{FF2B5EF4-FFF2-40B4-BE49-F238E27FC236}">
                <a16:creationId xmlns:a16="http://schemas.microsoft.com/office/drawing/2014/main" id="{7DBE3391-4FC6-4B3B-5449-544C6AFA2EF8}"/>
              </a:ext>
            </a:extLst>
          </p:cNvPr>
          <p:cNvSpPr>
            <a:spLocks noGrp="1"/>
          </p:cNvSpPr>
          <p:nvPr>
            <p:ph type="sldNum" sz="quarter" idx="5"/>
          </p:nvPr>
        </p:nvSpPr>
        <p:spPr/>
        <p:txBody>
          <a:bodyPr/>
          <a:lstStyle/>
          <a:p>
            <a:fld id="{147BC4F8-AF77-8F47-90E1-4A50754248CA}" type="slidenum">
              <a:rPr lang="fr-FR" smtClean="0"/>
              <a:t>11</a:t>
            </a:fld>
            <a:endParaRPr lang="fr-FR"/>
          </a:p>
        </p:txBody>
      </p:sp>
    </p:spTree>
    <p:extLst>
      <p:ext uri="{BB962C8B-B14F-4D97-AF65-F5344CB8AC3E}">
        <p14:creationId xmlns:p14="http://schemas.microsoft.com/office/powerpoint/2010/main" val="10687329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00" dirty="0">
                <a:solidFill>
                  <a:schemeClr val="tx1"/>
                </a:solidFill>
                <a:effectLst/>
                <a:latin typeface="+mn-lt"/>
                <a:ea typeface="Calibri" panose="020F0502020204030204" pitchFamily="34" charset="0"/>
                <a:cs typeface="Calibri" panose="020F0502020204030204" pitchFamily="34" charset="0"/>
              </a:rPr>
              <a:t>Demander : « Vous vous souvenez de cette leçon. Qu’est-ce qu’on avait appris ? »</a:t>
            </a:r>
            <a:endParaRPr lang="fr-FR" sz="1200" kern="1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u="sng" kern="100"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Pour comprendre une phrase longue, on a parfois besoin d’enlever les expansions du nom. Ça permet de mieux trouver les briques de la phrase. </a:t>
            </a:r>
          </a:p>
          <a:p>
            <a:pPr algn="just"/>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 </a:t>
            </a:r>
          </a:p>
          <a:p>
            <a:endParaRPr lang="fr-FR" dirty="0"/>
          </a:p>
        </p:txBody>
      </p:sp>
      <p:sp>
        <p:nvSpPr>
          <p:cNvPr id="4" name="Espace réservé du numéro de diapositive 3"/>
          <p:cNvSpPr>
            <a:spLocks noGrp="1"/>
          </p:cNvSpPr>
          <p:nvPr>
            <p:ph type="sldNum" sz="quarter" idx="5"/>
          </p:nvPr>
        </p:nvSpPr>
        <p:spPr/>
        <p:txBody>
          <a:bodyPr/>
          <a:lstStyle/>
          <a:p>
            <a:fld id="{147BC4F8-AF77-8F47-90E1-4A50754248CA}" type="slidenum">
              <a:rPr lang="fr-FR" smtClean="0"/>
              <a:t>12</a:t>
            </a:fld>
            <a:endParaRPr lang="fr-FR"/>
          </a:p>
        </p:txBody>
      </p:sp>
    </p:spTree>
    <p:extLst>
      <p:ext uri="{BB962C8B-B14F-4D97-AF65-F5344CB8AC3E}">
        <p14:creationId xmlns:p14="http://schemas.microsoft.com/office/powerpoint/2010/main" val="26443262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624F6B-DAC0-E678-B195-B2236C8346D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A76426D-3CA4-8A03-AEEB-5729B729038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F2CF161-A8E8-B83B-83DA-21A90DBF2A6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kern="100" dirty="0">
                <a:solidFill>
                  <a:schemeClr val="tx1"/>
                </a:solidFill>
                <a:effectLst/>
                <a:latin typeface="+mn-lt"/>
                <a:ea typeface="Calibri" panose="020F0502020204030204" pitchFamily="34" charset="0"/>
                <a:cs typeface="Times New Roman" panose="02020603050405020304" pitchFamily="18" charset="0"/>
              </a:rPr>
              <a:t>Expliquer</a:t>
            </a:r>
            <a:r>
              <a:rPr lang="fr-FR" sz="1200" kern="100" dirty="0">
                <a:solidFill>
                  <a:schemeClr val="tx1"/>
                </a:solidFill>
                <a:effectLst/>
                <a:latin typeface="+mn-lt"/>
                <a:ea typeface="Calibri" panose="020F0502020204030204" pitchFamily="34" charset="0"/>
                <a:cs typeface="Times New Roman" panose="02020603050405020304" pitchFamily="18" charset="0"/>
              </a:rPr>
              <a:t> : « Pour comprendre une phrase comme celle-là, c’est un peu pareil. Il faut être bien attentif à guetter la brique-sujet et la brique du verbe. Souvent, après qu’on a trouvé la brique-sujet et la brique du verbe, il faut relire la phrase pour bien la comprendre. »</a:t>
            </a:r>
          </a:p>
          <a:p>
            <a:endParaRPr lang="fr-FR" dirty="0"/>
          </a:p>
        </p:txBody>
      </p:sp>
      <p:sp>
        <p:nvSpPr>
          <p:cNvPr id="4" name="Espace réservé du numéro de diapositive 3">
            <a:extLst>
              <a:ext uri="{FF2B5EF4-FFF2-40B4-BE49-F238E27FC236}">
                <a16:creationId xmlns:a16="http://schemas.microsoft.com/office/drawing/2014/main" id="{E8D92A03-D7FF-57FC-F395-A9605D9CD948}"/>
              </a:ext>
            </a:extLst>
          </p:cNvPr>
          <p:cNvSpPr>
            <a:spLocks noGrp="1"/>
          </p:cNvSpPr>
          <p:nvPr>
            <p:ph type="sldNum" sz="quarter" idx="5"/>
          </p:nvPr>
        </p:nvSpPr>
        <p:spPr/>
        <p:txBody>
          <a:bodyPr/>
          <a:lstStyle/>
          <a:p>
            <a:fld id="{147BC4F8-AF77-8F47-90E1-4A50754248CA}" type="slidenum">
              <a:rPr lang="fr-FR" smtClean="0"/>
              <a:t>13</a:t>
            </a:fld>
            <a:endParaRPr lang="fr-FR"/>
          </a:p>
        </p:txBody>
      </p:sp>
    </p:spTree>
    <p:extLst>
      <p:ext uri="{BB962C8B-B14F-4D97-AF65-F5344CB8AC3E}">
        <p14:creationId xmlns:p14="http://schemas.microsoft.com/office/powerpoint/2010/main" val="31902560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kern="100" dirty="0">
                <a:solidFill>
                  <a:schemeClr val="tx1"/>
                </a:solidFill>
                <a:effectLst/>
                <a:latin typeface="+mn-lt"/>
                <a:ea typeface="Calibri" panose="020F0502020204030204" pitchFamily="34" charset="0"/>
                <a:cs typeface="Times New Roman" panose="02020603050405020304" pitchFamily="18" charset="0"/>
              </a:rPr>
              <a:t>PHASE 4 - </a:t>
            </a:r>
            <a:r>
              <a:rPr lang="fr-FR" sz="1200" b="1" i="1" kern="100" dirty="0">
                <a:solidFill>
                  <a:schemeClr val="tx1"/>
                </a:solidFill>
                <a:effectLst/>
                <a:highlight>
                  <a:srgbClr val="D3D3D3"/>
                </a:highlight>
                <a:latin typeface="+mn-lt"/>
                <a:ea typeface="Calibri" panose="020F0502020204030204" pitchFamily="34" charset="0"/>
                <a:cs typeface="Times New Roman" panose="02020603050405020304" pitchFamily="18" charset="0"/>
              </a:rPr>
              <a:t>Mise en œuvre</a:t>
            </a:r>
            <a:r>
              <a:rPr lang="fr-FR" sz="1200" b="1" i="1" kern="100" dirty="0">
                <a:solidFill>
                  <a:schemeClr val="tx1"/>
                </a:solidFill>
                <a:effectLst/>
                <a:latin typeface="+mn-lt"/>
                <a:ea typeface="Calibri" panose="020F0502020204030204" pitchFamily="34" charset="0"/>
                <a:cs typeface="Times New Roman" panose="02020603050405020304" pitchFamily="18" charset="0"/>
              </a:rPr>
              <a:t> </a:t>
            </a:r>
            <a:r>
              <a:rPr lang="fr-FR" sz="1200" b="1" kern="100" dirty="0">
                <a:solidFill>
                  <a:schemeClr val="tx1"/>
                </a:solidFill>
                <a:effectLst/>
                <a:latin typeface="+mn-lt"/>
                <a:ea typeface="Calibri" panose="020F0502020204030204" pitchFamily="34" charset="0"/>
                <a:cs typeface="Times New Roman" panose="02020603050405020304" pitchFamily="18" charset="0"/>
              </a:rPr>
              <a:t>- Allonger ou raccourcir des phrases</a:t>
            </a:r>
            <a:endParaRPr lang="fr-FR" sz="1200" kern="100" dirty="0">
              <a:solidFill>
                <a:schemeClr val="tx1"/>
              </a:solidFill>
              <a:effectLst/>
              <a:latin typeface="+mn-lt"/>
              <a:ea typeface="Calibri" panose="020F0502020204030204" pitchFamily="34" charset="0"/>
              <a:cs typeface="Times New Roman" panose="02020603050405020304" pitchFamily="18" charset="0"/>
            </a:endParaRPr>
          </a:p>
          <a:p>
            <a:endParaRPr lang="fr-FR" sz="1200" dirty="0">
              <a:solidFill>
                <a:schemeClr val="tx1"/>
              </a:solidFill>
              <a:latin typeface="+mn-lt"/>
            </a:endParaRPr>
          </a:p>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Annoncer</a:t>
            </a:r>
            <a:r>
              <a:rPr lang="fr-FR" sz="1200" kern="100" dirty="0">
                <a:solidFill>
                  <a:schemeClr val="tx1"/>
                </a:solidFill>
                <a:effectLst/>
                <a:latin typeface="+mn-lt"/>
                <a:ea typeface="Calibri" panose="020F0502020204030204" pitchFamily="34" charset="0"/>
                <a:cs typeface="Times New Roman" panose="02020603050405020304" pitchFamily="18" charset="0"/>
              </a:rPr>
              <a:t> : « Maintenant, on va jouer. On va allonger ou raccourcir des phrases avec des compléments circonstanciels de phrase. Mais attention, il faut qu’on puisse comprendre les nouvelles phrases ! » et </a:t>
            </a:r>
            <a:r>
              <a:rPr lang="fr-FR" sz="1200" b="1" kern="100" dirty="0">
                <a:solidFill>
                  <a:schemeClr val="tx1"/>
                </a:solidFill>
                <a:effectLst/>
                <a:latin typeface="+mn-lt"/>
                <a:ea typeface="Calibri" panose="020F0502020204030204" pitchFamily="34" charset="0"/>
                <a:cs typeface="Times New Roman" panose="02020603050405020304" pitchFamily="18" charset="0"/>
              </a:rPr>
              <a:t>compléter</a:t>
            </a:r>
            <a:r>
              <a:rPr lang="fr-FR" sz="1200" kern="100" dirty="0">
                <a:solidFill>
                  <a:schemeClr val="tx1"/>
                </a:solidFill>
                <a:effectLst/>
                <a:latin typeface="+mn-lt"/>
                <a:ea typeface="Calibri" panose="020F0502020204030204" pitchFamily="34" charset="0"/>
                <a:cs typeface="Times New Roman" panose="02020603050405020304" pitchFamily="18" charset="0"/>
              </a:rPr>
              <a:t> « Tout d’abord, on va se redire ce qu’on peut ajouter (ou enlever). »</a:t>
            </a:r>
          </a:p>
          <a:p>
            <a:pPr algn="just"/>
            <a:r>
              <a:rPr lang="fr-FR" sz="1200" u="sng" kern="100"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des adverbes</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des groupes du noms avec des prépositions (ou sans préposition)</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des propositions subordonnées</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a:t>
            </a:r>
          </a:p>
          <a:p>
            <a:endParaRPr lang="fr-FR" sz="1200" dirty="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kern="100" dirty="0">
                <a:solidFill>
                  <a:schemeClr val="tx1"/>
                </a:solidFill>
                <a:effectLst/>
                <a:latin typeface="+mn-lt"/>
                <a:ea typeface="Calibri" panose="020F0502020204030204" pitchFamily="34" charset="0"/>
                <a:cs typeface="Times New Roman" panose="02020603050405020304" pitchFamily="18" charset="0"/>
              </a:rPr>
              <a:t>Répartir</a:t>
            </a:r>
            <a:r>
              <a:rPr lang="fr-FR" sz="1200" kern="100" dirty="0">
                <a:solidFill>
                  <a:schemeClr val="tx1"/>
                </a:solidFill>
                <a:effectLst/>
                <a:latin typeface="+mn-lt"/>
                <a:ea typeface="Calibri" panose="020F0502020204030204" pitchFamily="34" charset="0"/>
                <a:cs typeface="Times New Roman" panose="02020603050405020304" pitchFamily="18" charset="0"/>
              </a:rPr>
              <a:t> la classe en deux groupes, </a:t>
            </a:r>
            <a:r>
              <a:rPr lang="fr-FR" sz="1200" b="1" kern="100" dirty="0">
                <a:solidFill>
                  <a:schemeClr val="tx1"/>
                </a:solidFill>
                <a:effectLst/>
                <a:latin typeface="+mn-lt"/>
                <a:ea typeface="Calibri" panose="020F0502020204030204" pitchFamily="34" charset="0"/>
                <a:cs typeface="Times New Roman" panose="02020603050405020304" pitchFamily="18" charset="0"/>
              </a:rPr>
              <a:t>distribuer</a:t>
            </a:r>
            <a:r>
              <a:rPr lang="fr-FR" sz="1200" kern="100" dirty="0">
                <a:solidFill>
                  <a:schemeClr val="tx1"/>
                </a:solidFill>
                <a:effectLst/>
                <a:latin typeface="+mn-lt"/>
                <a:ea typeface="Calibri" panose="020F0502020204030204" pitchFamily="34" charset="0"/>
                <a:cs typeface="Times New Roman" panose="02020603050405020304" pitchFamily="18" charset="0"/>
              </a:rPr>
              <a:t> les phrases du premier corpus (cf. </a:t>
            </a:r>
            <a:r>
              <a:rPr lang="fr-FR" sz="1200" i="1" kern="100" dirty="0">
                <a:solidFill>
                  <a:schemeClr val="tx1"/>
                </a:solidFill>
                <a:effectLst/>
                <a:latin typeface="+mn-lt"/>
                <a:ea typeface="Calibri" panose="020F0502020204030204" pitchFamily="34" charset="0"/>
                <a:cs typeface="Times New Roman" panose="02020603050405020304" pitchFamily="18" charset="0"/>
              </a:rPr>
              <a:t>Fiche photocopiable</a:t>
            </a:r>
            <a:r>
              <a:rPr lang="fr-FR" sz="1200" kern="100" dirty="0">
                <a:solidFill>
                  <a:schemeClr val="tx1"/>
                </a:solidFill>
                <a:effectLst/>
                <a:latin typeface="+mn-lt"/>
                <a:ea typeface="Calibri" panose="020F0502020204030204" pitchFamily="34" charset="0"/>
                <a:cs typeface="Times New Roman" panose="02020603050405020304" pitchFamily="18" charset="0"/>
              </a:rPr>
              <a:t>) et </a:t>
            </a:r>
            <a:r>
              <a:rPr lang="fr-FR" sz="1200" b="1" kern="100" dirty="0">
                <a:solidFill>
                  <a:schemeClr val="tx1"/>
                </a:solidFill>
                <a:effectLst/>
                <a:latin typeface="+mn-lt"/>
                <a:ea typeface="Calibri" panose="020F0502020204030204" pitchFamily="34" charset="0"/>
                <a:cs typeface="Times New Roman" panose="02020603050405020304" pitchFamily="18" charset="0"/>
              </a:rPr>
              <a:t>donner les consignes </a:t>
            </a:r>
            <a:r>
              <a:rPr lang="fr-FR" sz="1200" kern="100" dirty="0">
                <a:solidFill>
                  <a:schemeClr val="tx1"/>
                </a:solidFill>
                <a:effectLst/>
                <a:latin typeface="+mn-lt"/>
                <a:ea typeface="Calibri" panose="020F0502020204030204" pitchFamily="34" charset="0"/>
                <a:cs typeface="Times New Roman" panose="02020603050405020304" pitchFamily="18" charset="0"/>
              </a:rPr>
              <a:t>: « Les élèves qui reçoivent une longue phrase doivent la raccourcir, ceux qui en reçoivent une courte doivent l’allonger. Ensuite, on échangera. »</a:t>
            </a:r>
          </a:p>
        </p:txBody>
      </p:sp>
      <p:sp>
        <p:nvSpPr>
          <p:cNvPr id="4" name="Espace réservé du numéro de diapositive 3"/>
          <p:cNvSpPr>
            <a:spLocks noGrp="1"/>
          </p:cNvSpPr>
          <p:nvPr>
            <p:ph type="sldNum" sz="quarter" idx="5"/>
          </p:nvPr>
        </p:nvSpPr>
        <p:spPr/>
        <p:txBody>
          <a:bodyPr/>
          <a:lstStyle/>
          <a:p>
            <a:fld id="{147BC4F8-AF77-8F47-90E1-4A50754248CA}" type="slidenum">
              <a:rPr lang="fr-FR" smtClean="0"/>
              <a:t>14</a:t>
            </a:fld>
            <a:endParaRPr lang="fr-FR"/>
          </a:p>
        </p:txBody>
      </p:sp>
    </p:spTree>
    <p:extLst>
      <p:ext uri="{BB962C8B-B14F-4D97-AF65-F5344CB8AC3E}">
        <p14:creationId xmlns:p14="http://schemas.microsoft.com/office/powerpoint/2010/main" val="10910848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F502C2-8AC2-BD35-F233-95D24C75CE4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62F4CED-BB82-C5E8-7E7D-D7FC0798668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FFA397F-6280-EA25-BAFE-E9681B2B509C}"/>
              </a:ext>
            </a:extLst>
          </p:cNvPr>
          <p:cNvSpPr>
            <a:spLocks noGrp="1"/>
          </p:cNvSpPr>
          <p:nvPr>
            <p:ph type="body" idx="1"/>
          </p:nvPr>
        </p:nvSpPr>
        <p:spPr/>
        <p:txBody>
          <a:bodyPr/>
          <a:lstStyle/>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Lors de la mise en commun, </a:t>
            </a:r>
            <a:r>
              <a:rPr lang="fr-FR" sz="1200" b="1" kern="100" dirty="0">
                <a:solidFill>
                  <a:schemeClr val="tx1"/>
                </a:solidFill>
                <a:effectLst/>
                <a:latin typeface="+mn-lt"/>
                <a:ea typeface="Calibri" panose="020F0502020204030204" pitchFamily="34" charset="0"/>
                <a:cs typeface="Times New Roman" panose="02020603050405020304" pitchFamily="18" charset="0"/>
              </a:rPr>
              <a:t>interroger d’abord </a:t>
            </a:r>
            <a:r>
              <a:rPr lang="fr-FR" sz="1200" kern="100" dirty="0">
                <a:solidFill>
                  <a:schemeClr val="tx1"/>
                </a:solidFill>
                <a:effectLst/>
                <a:latin typeface="+mn-lt"/>
                <a:ea typeface="Calibri" panose="020F0502020204030204" pitchFamily="34" charset="0"/>
                <a:cs typeface="Times New Roman" panose="02020603050405020304" pitchFamily="18" charset="0"/>
              </a:rPr>
              <a:t>les élèves qui devaient raccourcir les phrases. </a:t>
            </a:r>
            <a:r>
              <a:rPr lang="fr-FR" sz="1200" b="1" kern="100" dirty="0">
                <a:solidFill>
                  <a:schemeClr val="tx1"/>
                </a:solidFill>
                <a:effectLst/>
                <a:latin typeface="+mn-lt"/>
                <a:ea typeface="Calibri" panose="020F0502020204030204" pitchFamily="34" charset="0"/>
                <a:cs typeface="Times New Roman" panose="02020603050405020304" pitchFamily="18" charset="0"/>
              </a:rPr>
              <a:t>Faire constater</a:t>
            </a:r>
            <a:r>
              <a:rPr lang="fr-FR" sz="1200" kern="100" dirty="0">
                <a:solidFill>
                  <a:schemeClr val="tx1"/>
                </a:solidFill>
                <a:effectLst/>
                <a:latin typeface="+mn-lt"/>
                <a:ea typeface="Calibri" panose="020F0502020204030204" pitchFamily="34" charset="0"/>
                <a:cs typeface="Times New Roman" panose="02020603050405020304" pitchFamily="18" charset="0"/>
              </a:rPr>
              <a:t> qu’ils sont parvenus aux phrases dont disposaient les autres élèves.</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On peut ensuite s’amuser à comparer les phrases allongées produites avec celles du corpus proposé : combien de compléments de phrase ? y a-t-il des propositions subordonnées (des groupes de mots avec un sujet</a:t>
            </a:r>
            <a:r>
              <a:rPr lang="fr-FR" sz="1200" i="1" kern="100" dirty="0">
                <a:solidFill>
                  <a:schemeClr val="tx1"/>
                </a:solidFill>
                <a:effectLst/>
                <a:latin typeface="+mn-lt"/>
                <a:ea typeface="Calibri" panose="020F0502020204030204" pitchFamily="34" charset="0"/>
                <a:cs typeface="Times New Roman" panose="02020603050405020304" pitchFamily="18" charset="0"/>
              </a:rPr>
              <a:t> </a:t>
            </a:r>
            <a:r>
              <a:rPr lang="fr-FR" sz="1200" kern="100" dirty="0">
                <a:solidFill>
                  <a:schemeClr val="tx1"/>
                </a:solidFill>
                <a:effectLst/>
                <a:latin typeface="+mn-lt"/>
                <a:ea typeface="Calibri" panose="020F0502020204030204" pitchFamily="34" charset="0"/>
                <a:cs typeface="Times New Roman" panose="02020603050405020304" pitchFamily="18" charset="0"/>
              </a:rPr>
              <a:t>et un verbe) ?</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Procéder</a:t>
            </a:r>
            <a:r>
              <a:rPr lang="fr-FR" sz="1200" kern="100" dirty="0">
                <a:solidFill>
                  <a:schemeClr val="tx1"/>
                </a:solidFill>
                <a:effectLst/>
                <a:latin typeface="+mn-lt"/>
                <a:ea typeface="Calibri" panose="020F0502020204030204" pitchFamily="34" charset="0"/>
                <a:cs typeface="Times New Roman" panose="02020603050405020304" pitchFamily="18" charset="0"/>
              </a:rPr>
              <a:t> de la même manière pour les phrases du second corpus en intervertissant le rôle des élèves.</a:t>
            </a:r>
          </a:p>
          <a:p>
            <a:endParaRPr lang="fr-FR" dirty="0"/>
          </a:p>
        </p:txBody>
      </p:sp>
      <p:sp>
        <p:nvSpPr>
          <p:cNvPr id="4" name="Espace réservé du numéro de diapositive 3">
            <a:extLst>
              <a:ext uri="{FF2B5EF4-FFF2-40B4-BE49-F238E27FC236}">
                <a16:creationId xmlns:a16="http://schemas.microsoft.com/office/drawing/2014/main" id="{98B1EE17-617A-65B2-0A5A-62CA1DFB5425}"/>
              </a:ext>
            </a:extLst>
          </p:cNvPr>
          <p:cNvSpPr>
            <a:spLocks noGrp="1"/>
          </p:cNvSpPr>
          <p:nvPr>
            <p:ph type="sldNum" sz="quarter" idx="5"/>
          </p:nvPr>
        </p:nvSpPr>
        <p:spPr/>
        <p:txBody>
          <a:bodyPr/>
          <a:lstStyle/>
          <a:p>
            <a:fld id="{147BC4F8-AF77-8F47-90E1-4A50754248CA}" type="slidenum">
              <a:rPr lang="fr-FR" smtClean="0"/>
              <a:t>15</a:t>
            </a:fld>
            <a:endParaRPr lang="fr-FR"/>
          </a:p>
        </p:txBody>
      </p:sp>
    </p:spTree>
    <p:extLst>
      <p:ext uri="{BB962C8B-B14F-4D97-AF65-F5344CB8AC3E}">
        <p14:creationId xmlns:p14="http://schemas.microsoft.com/office/powerpoint/2010/main" val="1070237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latin typeface="+mn-lt"/>
              </a:rPr>
              <a:t>Formuler avec les élèves </a:t>
            </a:r>
            <a:r>
              <a:rPr lang="fr-FR" sz="1200" dirty="0">
                <a:solidFill>
                  <a:schemeClr val="tx1"/>
                </a:solidFill>
                <a:latin typeface="+mn-lt"/>
              </a:rPr>
              <a:t>ce qu’on a appris :</a:t>
            </a:r>
          </a:p>
          <a:p>
            <a:endParaRPr lang="fr-FR" sz="1200" dirty="0">
              <a:solidFill>
                <a:schemeClr val="tx1"/>
              </a:solidFill>
              <a:latin typeface="+mn-lt"/>
            </a:endParaRP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Comment allonger des phrases ?</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On peut aussi allonger des phrases en ajoutant différents compléments circonstanciels de phrase :</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des adverbes ;</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des groupes du nom avec des prépositions ;</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des propositions subordonnées.</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Finalement, on peut agrandir des phrases : </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en ajoutant des expansions dans les groupes du nom pour préciser ce que pense celui qui parle des personnages ;</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en ajoutant des compléments circonstanciels de phrase pour préciser les circonstances (quand, où, comment ça se passe ?).</a:t>
            </a:r>
          </a:p>
          <a:p>
            <a:endParaRPr lang="fr-FR" dirty="0"/>
          </a:p>
        </p:txBody>
      </p:sp>
      <p:sp>
        <p:nvSpPr>
          <p:cNvPr id="4" name="Espace réservé du numéro de diapositive 3"/>
          <p:cNvSpPr>
            <a:spLocks noGrp="1"/>
          </p:cNvSpPr>
          <p:nvPr>
            <p:ph type="sldNum" sz="quarter" idx="5"/>
          </p:nvPr>
        </p:nvSpPr>
        <p:spPr/>
        <p:txBody>
          <a:bodyPr/>
          <a:lstStyle/>
          <a:p>
            <a:fld id="{147BC4F8-AF77-8F47-90E1-4A50754248CA}" type="slidenum">
              <a:rPr lang="fr-FR" smtClean="0"/>
              <a:t>16</a:t>
            </a:fld>
            <a:endParaRPr lang="fr-FR"/>
          </a:p>
        </p:txBody>
      </p:sp>
    </p:spTree>
    <p:extLst>
      <p:ext uri="{BB962C8B-B14F-4D97-AF65-F5344CB8AC3E}">
        <p14:creationId xmlns:p14="http://schemas.microsoft.com/office/powerpoint/2010/main" val="20642503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solidFill>
                  <a:schemeClr val="tx1"/>
                </a:solidFill>
              </a:rPr>
              <a:t>Distribuer</a:t>
            </a:r>
            <a:r>
              <a:rPr lang="fr-FR" dirty="0">
                <a:solidFill>
                  <a:schemeClr val="tx1"/>
                </a:solidFill>
              </a:rPr>
              <a:t> la trace écrite (cf. </a:t>
            </a:r>
            <a:r>
              <a:rPr lang="fr-FR" i="1" dirty="0">
                <a:solidFill>
                  <a:schemeClr val="tx1"/>
                </a:solidFill>
              </a:rPr>
              <a:t>Fiche photocopiable</a:t>
            </a:r>
            <a:r>
              <a:rPr lang="fr-FR" dirty="0">
                <a:solidFill>
                  <a:schemeClr val="tx1"/>
                </a:solidFill>
              </a:rPr>
              <a:t>)</a:t>
            </a:r>
          </a:p>
          <a:p>
            <a:endParaRPr lang="fr-FR" dirty="0">
              <a:solidFill>
                <a:schemeClr val="tx1"/>
              </a:solidFill>
            </a:endParaRPr>
          </a:p>
          <a:p>
            <a:r>
              <a:rPr lang="fr-FR" dirty="0">
                <a:solidFill>
                  <a:schemeClr val="tx1"/>
                </a:solidFill>
              </a:rPr>
              <a:t>« Avec vos crayons de couleurs, soulignez les briques de la phrase selon les couleurs habituelles »</a:t>
            </a:r>
          </a:p>
        </p:txBody>
      </p:sp>
      <p:sp>
        <p:nvSpPr>
          <p:cNvPr id="4" name="Espace réservé du numéro de diapositive 3"/>
          <p:cNvSpPr>
            <a:spLocks noGrp="1"/>
          </p:cNvSpPr>
          <p:nvPr>
            <p:ph type="sldNum" sz="quarter" idx="5"/>
          </p:nvPr>
        </p:nvSpPr>
        <p:spPr/>
        <p:txBody>
          <a:bodyPr/>
          <a:lstStyle/>
          <a:p>
            <a:fld id="{147BC4F8-AF77-8F47-90E1-4A50754248CA}" type="slidenum">
              <a:rPr lang="fr-FR" smtClean="0"/>
              <a:t>17</a:t>
            </a:fld>
            <a:endParaRPr lang="fr-FR"/>
          </a:p>
        </p:txBody>
      </p:sp>
    </p:spTree>
    <p:extLst>
      <p:ext uri="{BB962C8B-B14F-4D97-AF65-F5344CB8AC3E}">
        <p14:creationId xmlns:p14="http://schemas.microsoft.com/office/powerpoint/2010/main" val="12481927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147BC4F8-AF77-8F47-90E1-4A50754248CA}" type="slidenum">
              <a:rPr lang="fr-FR" smtClean="0"/>
              <a:t>18</a:t>
            </a:fld>
            <a:endParaRPr lang="fr-FR"/>
          </a:p>
        </p:txBody>
      </p:sp>
    </p:spTree>
    <p:extLst>
      <p:ext uri="{BB962C8B-B14F-4D97-AF65-F5344CB8AC3E}">
        <p14:creationId xmlns:p14="http://schemas.microsoft.com/office/powerpoint/2010/main" val="249025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147BC4F8-AF77-8F47-90E1-4A50754248CA}" type="slidenum">
              <a:rPr lang="fr-FR" smtClean="0"/>
              <a:t>19</a:t>
            </a:fld>
            <a:endParaRPr lang="fr-FR"/>
          </a:p>
        </p:txBody>
      </p:sp>
    </p:spTree>
    <p:extLst>
      <p:ext uri="{BB962C8B-B14F-4D97-AF65-F5344CB8AC3E}">
        <p14:creationId xmlns:p14="http://schemas.microsoft.com/office/powerpoint/2010/main" val="32950835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solidFill>
                  <a:schemeClr val="tx1"/>
                </a:solidFill>
              </a:rPr>
              <a:t>Remarque : les élèves n’auront pas nécessairement songé à effacer le complément du nom </a:t>
            </a:r>
            <a:r>
              <a:rPr lang="fr-FR" i="1" dirty="0">
                <a:solidFill>
                  <a:schemeClr val="tx1"/>
                </a:solidFill>
              </a:rPr>
              <a:t>des oiseaux</a:t>
            </a:r>
          </a:p>
        </p:txBody>
      </p:sp>
      <p:sp>
        <p:nvSpPr>
          <p:cNvPr id="4" name="Espace réservé du numéro de diapositive 3"/>
          <p:cNvSpPr>
            <a:spLocks noGrp="1"/>
          </p:cNvSpPr>
          <p:nvPr>
            <p:ph type="sldNum" sz="quarter" idx="5"/>
          </p:nvPr>
        </p:nvSpPr>
        <p:spPr/>
        <p:txBody>
          <a:bodyPr/>
          <a:lstStyle/>
          <a:p>
            <a:fld id="{147BC4F8-AF77-8F47-90E1-4A50754248CA}" type="slidenum">
              <a:rPr lang="fr-FR" smtClean="0"/>
              <a:t>20</a:t>
            </a:fld>
            <a:endParaRPr lang="fr-FR"/>
          </a:p>
        </p:txBody>
      </p:sp>
    </p:spTree>
    <p:extLst>
      <p:ext uri="{BB962C8B-B14F-4D97-AF65-F5344CB8AC3E}">
        <p14:creationId xmlns:p14="http://schemas.microsoft.com/office/powerpoint/2010/main" val="40671264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solidFill>
                  <a:schemeClr val="tx1"/>
                </a:solidFill>
              </a:rPr>
              <a:t>Beaucoup de possibilités.</a:t>
            </a:r>
          </a:p>
          <a:p>
            <a:r>
              <a:rPr lang="fr-FR" dirty="0">
                <a:solidFill>
                  <a:schemeClr val="tx1"/>
                </a:solidFill>
              </a:rPr>
              <a:t>En faire lire quelques unes, faire identifier les compléments circonstanciels de phrase ou les expansions qui auront été ajoutées.</a:t>
            </a:r>
          </a:p>
        </p:txBody>
      </p:sp>
      <p:sp>
        <p:nvSpPr>
          <p:cNvPr id="4" name="Espace réservé du numéro de diapositive 3"/>
          <p:cNvSpPr>
            <a:spLocks noGrp="1"/>
          </p:cNvSpPr>
          <p:nvPr>
            <p:ph type="sldNum" sz="quarter" idx="5"/>
          </p:nvPr>
        </p:nvSpPr>
        <p:spPr/>
        <p:txBody>
          <a:bodyPr/>
          <a:lstStyle/>
          <a:p>
            <a:fld id="{147BC4F8-AF77-8F47-90E1-4A50754248CA}" type="slidenum">
              <a:rPr lang="fr-FR" smtClean="0"/>
              <a:t>21</a:t>
            </a:fld>
            <a:endParaRPr lang="fr-FR"/>
          </a:p>
        </p:txBody>
      </p:sp>
    </p:spTree>
    <p:extLst>
      <p:ext uri="{BB962C8B-B14F-4D97-AF65-F5344CB8AC3E}">
        <p14:creationId xmlns:p14="http://schemas.microsoft.com/office/powerpoint/2010/main" val="1041174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00" dirty="0">
                <a:solidFill>
                  <a:schemeClr val="tx1"/>
                </a:solidFill>
                <a:effectLst/>
                <a:latin typeface="+mn-lt"/>
                <a:ea typeface="Calibri" panose="020F0502020204030204" pitchFamily="34" charset="0"/>
                <a:cs typeface="Times New Roman" panose="02020603050405020304" pitchFamily="18" charset="0"/>
              </a:rPr>
              <a:t>Le lion et la lionne tachetés te dévisagent prudemment. Je les surveille. Les taches de ces deux animaux sont surprenantes.</a:t>
            </a:r>
          </a:p>
          <a:p>
            <a:endParaRPr lang="fr-FR" sz="1200" dirty="0">
              <a:solidFill>
                <a:schemeClr val="tx1"/>
              </a:solidFill>
              <a:latin typeface="+mn-lt"/>
            </a:endParaRPr>
          </a:p>
          <a:p>
            <a:pPr algn="just">
              <a:tabLst>
                <a:tab pos="681990" algn="l"/>
              </a:tabLst>
            </a:pPr>
            <a:r>
              <a:rPr lang="fr-FR" sz="1200" kern="100" dirty="0">
                <a:solidFill>
                  <a:schemeClr val="tx1"/>
                </a:solidFill>
                <a:effectLst/>
                <a:latin typeface="+mn-lt"/>
                <a:ea typeface="Calibri" panose="020F0502020204030204" pitchFamily="34" charset="0"/>
                <a:cs typeface="Times New Roman" panose="02020603050405020304" pitchFamily="18" charset="0"/>
              </a:rPr>
              <a:t>Points à traiter à privilégier :</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accord dans le GN (D/N, D/A/N, N+N/A)</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accord de l’adjectif attribut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accord S/V</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pronom </a:t>
            </a:r>
            <a:r>
              <a:rPr lang="fr-FR" sz="1200" i="1" kern="100" dirty="0">
                <a:solidFill>
                  <a:schemeClr val="tx1"/>
                </a:solidFill>
                <a:effectLst/>
                <a:latin typeface="+mn-lt"/>
                <a:ea typeface="Calibri" panose="020F0502020204030204" pitchFamily="34" charset="0"/>
                <a:cs typeface="Times New Roman" panose="02020603050405020304" pitchFamily="18" charset="0"/>
              </a:rPr>
              <a:t>les</a:t>
            </a:r>
            <a:endParaRPr lang="fr-FR" sz="1200" kern="1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orthographe des adverbes en </a:t>
            </a:r>
            <a:r>
              <a:rPr lang="fr-FR" sz="1200" i="1" kern="100" dirty="0">
                <a:solidFill>
                  <a:schemeClr val="tx1"/>
                </a:solidFill>
                <a:effectLst/>
                <a:latin typeface="+mn-lt"/>
                <a:ea typeface="Calibri" panose="020F0502020204030204" pitchFamily="34" charset="0"/>
                <a:cs typeface="Times New Roman" panose="02020603050405020304" pitchFamily="18" charset="0"/>
              </a:rPr>
              <a:t>-ment</a:t>
            </a:r>
            <a:endParaRPr lang="fr-FR" sz="1200" kern="100" dirty="0">
              <a:solidFill>
                <a:schemeClr val="tx1"/>
              </a:solidFill>
              <a:effectLst/>
              <a:latin typeface="+mn-lt"/>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147BC4F8-AF77-8F47-90E1-4A50754248CA}" type="slidenum">
              <a:rPr lang="fr-FR" smtClean="0"/>
              <a:t>22</a:t>
            </a:fld>
            <a:endParaRPr lang="fr-FR"/>
          </a:p>
        </p:txBody>
      </p:sp>
    </p:spTree>
    <p:extLst>
      <p:ext uri="{BB962C8B-B14F-4D97-AF65-F5344CB8AC3E}">
        <p14:creationId xmlns:p14="http://schemas.microsoft.com/office/powerpoint/2010/main" val="40352134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3EBDAD-3A73-EA2B-4361-D4A8A6D8F9B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33B3115-310C-658B-1AC1-286241D12D8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F04FF7F-4A78-7AE7-CBAE-DCD9B3731F35}"/>
              </a:ext>
            </a:extLst>
          </p:cNvPr>
          <p:cNvSpPr>
            <a:spLocks noGrp="1"/>
          </p:cNvSpPr>
          <p:nvPr>
            <p:ph type="body" idx="1"/>
          </p:nvPr>
        </p:nvSpPr>
        <p:spPr/>
        <p:txBody>
          <a:bodyPr/>
          <a:lstStyle/>
          <a:p>
            <a:pPr algn="just">
              <a:tabLst>
                <a:tab pos="681990" algn="l"/>
              </a:tabLst>
            </a:pPr>
            <a:r>
              <a:rPr lang="fr-FR" sz="1200" kern="100" dirty="0">
                <a:solidFill>
                  <a:schemeClr val="tx1"/>
                </a:solidFill>
                <a:effectLst/>
                <a:latin typeface="+mn-lt"/>
                <a:ea typeface="Calibri" panose="020F0502020204030204" pitchFamily="34" charset="0"/>
                <a:cs typeface="Times New Roman" panose="02020603050405020304" pitchFamily="18" charset="0"/>
              </a:rPr>
              <a:t>Points à traiter à privilégier :</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accord dans le GN (D/N, D/A/N, N+N/A)</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accord de l’adjectif attribut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accord S/V</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pronom </a:t>
            </a:r>
            <a:r>
              <a:rPr lang="fr-FR" sz="1200" i="1" kern="100" dirty="0">
                <a:solidFill>
                  <a:schemeClr val="tx1"/>
                </a:solidFill>
                <a:effectLst/>
                <a:latin typeface="+mn-lt"/>
                <a:ea typeface="Calibri" panose="020F0502020204030204" pitchFamily="34" charset="0"/>
                <a:cs typeface="Times New Roman" panose="02020603050405020304" pitchFamily="18" charset="0"/>
              </a:rPr>
              <a:t>les</a:t>
            </a:r>
            <a:endParaRPr lang="fr-FR" sz="1200" kern="1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orthographe des adverbes en </a:t>
            </a:r>
            <a:r>
              <a:rPr lang="fr-FR" sz="1200" i="1" kern="100" dirty="0">
                <a:solidFill>
                  <a:schemeClr val="tx1"/>
                </a:solidFill>
                <a:effectLst/>
                <a:latin typeface="+mn-lt"/>
                <a:ea typeface="Calibri" panose="020F0502020204030204" pitchFamily="34" charset="0"/>
                <a:cs typeface="Times New Roman" panose="02020603050405020304" pitchFamily="18" charset="0"/>
              </a:rPr>
              <a:t>-ment</a:t>
            </a:r>
            <a:endParaRPr lang="fr-FR" sz="1200" kern="100" dirty="0">
              <a:solidFill>
                <a:schemeClr val="tx1"/>
              </a:solidFill>
              <a:effectLst/>
              <a:latin typeface="+mn-lt"/>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a:extLst>
              <a:ext uri="{FF2B5EF4-FFF2-40B4-BE49-F238E27FC236}">
                <a16:creationId xmlns:a16="http://schemas.microsoft.com/office/drawing/2014/main" id="{E2608777-01E2-BC76-2F1A-5A2E5A85C75F}"/>
              </a:ext>
            </a:extLst>
          </p:cNvPr>
          <p:cNvSpPr>
            <a:spLocks noGrp="1"/>
          </p:cNvSpPr>
          <p:nvPr>
            <p:ph type="sldNum" sz="quarter" idx="5"/>
          </p:nvPr>
        </p:nvSpPr>
        <p:spPr/>
        <p:txBody>
          <a:bodyPr/>
          <a:lstStyle/>
          <a:p>
            <a:fld id="{147BC4F8-AF77-8F47-90E1-4A50754248CA}" type="slidenum">
              <a:rPr lang="fr-FR" smtClean="0"/>
              <a:t>23</a:t>
            </a:fld>
            <a:endParaRPr lang="fr-FR"/>
          </a:p>
        </p:txBody>
      </p:sp>
    </p:spTree>
    <p:extLst>
      <p:ext uri="{BB962C8B-B14F-4D97-AF65-F5344CB8AC3E}">
        <p14:creationId xmlns:p14="http://schemas.microsoft.com/office/powerpoint/2010/main" val="29177824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E76B4BB-7821-0FC0-83D5-E3B421A5CF59}"/>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55DAB2B9-6A6C-CCD5-7E50-38990D00CF9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61A2319A-6A4B-CDEB-C2E7-F4B6C43D868D}"/>
              </a:ext>
            </a:extLst>
          </p:cNvPr>
          <p:cNvSpPr>
            <a:spLocks noGrp="1"/>
          </p:cNvSpPr>
          <p:nvPr>
            <p:ph type="dt" sz="half" idx="10"/>
          </p:nvPr>
        </p:nvSpPr>
        <p:spPr/>
        <p:txBody>
          <a:bodyPr/>
          <a:lstStyle/>
          <a:p>
            <a:fld id="{49B45442-83E3-BC4D-9CEC-F38741D4BE18}" type="datetimeFigureOut">
              <a:rPr lang="fr-FR" smtClean="0"/>
              <a:t>26/08/2025</a:t>
            </a:fld>
            <a:endParaRPr lang="fr-FR"/>
          </a:p>
        </p:txBody>
      </p:sp>
      <p:sp>
        <p:nvSpPr>
          <p:cNvPr id="5" name="Espace réservé du pied de page 4">
            <a:extLst>
              <a:ext uri="{FF2B5EF4-FFF2-40B4-BE49-F238E27FC236}">
                <a16:creationId xmlns:a16="http://schemas.microsoft.com/office/drawing/2014/main" id="{3EDF23DD-D13D-693B-B07A-64320595707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84CA04C-B5C9-B2F9-7173-1BF6BF5A67B5}"/>
              </a:ext>
            </a:extLst>
          </p:cNvPr>
          <p:cNvSpPr>
            <a:spLocks noGrp="1"/>
          </p:cNvSpPr>
          <p:nvPr>
            <p:ph type="sldNum" sz="quarter" idx="12"/>
          </p:nvPr>
        </p:nvSpPr>
        <p:spPr/>
        <p:txBody>
          <a:bodyPr/>
          <a:lstStyle/>
          <a:p>
            <a:fld id="{8F9F65B9-E33D-7E40-B0B1-45330A6F29BC}" type="slidenum">
              <a:rPr lang="fr-FR" smtClean="0"/>
              <a:t>‹N°›</a:t>
            </a:fld>
            <a:endParaRPr lang="fr-FR"/>
          </a:p>
        </p:txBody>
      </p:sp>
    </p:spTree>
    <p:extLst>
      <p:ext uri="{BB962C8B-B14F-4D97-AF65-F5344CB8AC3E}">
        <p14:creationId xmlns:p14="http://schemas.microsoft.com/office/powerpoint/2010/main" val="4743313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6666EEA-1C94-FDBA-ED32-663292171E6D}"/>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10267C39-9171-B106-3B6C-3D29C7B76DF8}"/>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DA14221-2CD8-AFA5-E3E5-16F7FCED0FA8}"/>
              </a:ext>
            </a:extLst>
          </p:cNvPr>
          <p:cNvSpPr>
            <a:spLocks noGrp="1"/>
          </p:cNvSpPr>
          <p:nvPr>
            <p:ph type="dt" sz="half" idx="10"/>
          </p:nvPr>
        </p:nvSpPr>
        <p:spPr/>
        <p:txBody>
          <a:bodyPr/>
          <a:lstStyle/>
          <a:p>
            <a:fld id="{49B45442-83E3-BC4D-9CEC-F38741D4BE18}" type="datetimeFigureOut">
              <a:rPr lang="fr-FR" smtClean="0"/>
              <a:t>26/08/2025</a:t>
            </a:fld>
            <a:endParaRPr lang="fr-FR"/>
          </a:p>
        </p:txBody>
      </p:sp>
      <p:sp>
        <p:nvSpPr>
          <p:cNvPr id="5" name="Espace réservé du pied de page 4">
            <a:extLst>
              <a:ext uri="{FF2B5EF4-FFF2-40B4-BE49-F238E27FC236}">
                <a16:creationId xmlns:a16="http://schemas.microsoft.com/office/drawing/2014/main" id="{37895C4F-25E4-B7FB-D0CB-B1AC5E7CFDE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48CBC36-C585-3E89-726C-F81BC2BC9538}"/>
              </a:ext>
            </a:extLst>
          </p:cNvPr>
          <p:cNvSpPr>
            <a:spLocks noGrp="1"/>
          </p:cNvSpPr>
          <p:nvPr>
            <p:ph type="sldNum" sz="quarter" idx="12"/>
          </p:nvPr>
        </p:nvSpPr>
        <p:spPr/>
        <p:txBody>
          <a:bodyPr/>
          <a:lstStyle/>
          <a:p>
            <a:fld id="{8F9F65B9-E33D-7E40-B0B1-45330A6F29BC}" type="slidenum">
              <a:rPr lang="fr-FR" smtClean="0"/>
              <a:t>‹N°›</a:t>
            </a:fld>
            <a:endParaRPr lang="fr-FR"/>
          </a:p>
        </p:txBody>
      </p:sp>
    </p:spTree>
    <p:extLst>
      <p:ext uri="{BB962C8B-B14F-4D97-AF65-F5344CB8AC3E}">
        <p14:creationId xmlns:p14="http://schemas.microsoft.com/office/powerpoint/2010/main" val="26360137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66711FD-7AD4-42BF-6CFA-E1CABFD78105}"/>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E9803E52-C2D6-99CF-16A6-3FEA4551D18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CA2E450D-8313-EB8B-E437-62B41F9D6B18}"/>
              </a:ext>
            </a:extLst>
          </p:cNvPr>
          <p:cNvSpPr>
            <a:spLocks noGrp="1"/>
          </p:cNvSpPr>
          <p:nvPr>
            <p:ph type="dt" sz="half" idx="10"/>
          </p:nvPr>
        </p:nvSpPr>
        <p:spPr/>
        <p:txBody>
          <a:bodyPr/>
          <a:lstStyle/>
          <a:p>
            <a:fld id="{49B45442-83E3-BC4D-9CEC-F38741D4BE18}" type="datetimeFigureOut">
              <a:rPr lang="fr-FR" smtClean="0"/>
              <a:t>26/08/2025</a:t>
            </a:fld>
            <a:endParaRPr lang="fr-FR"/>
          </a:p>
        </p:txBody>
      </p:sp>
      <p:sp>
        <p:nvSpPr>
          <p:cNvPr id="5" name="Espace réservé du pied de page 4">
            <a:extLst>
              <a:ext uri="{FF2B5EF4-FFF2-40B4-BE49-F238E27FC236}">
                <a16:creationId xmlns:a16="http://schemas.microsoft.com/office/drawing/2014/main" id="{543573E8-BE63-9BD7-E91F-95E1F69169B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B5C4DDF-0C17-95C6-9329-A8772F0E1E46}"/>
              </a:ext>
            </a:extLst>
          </p:cNvPr>
          <p:cNvSpPr>
            <a:spLocks noGrp="1"/>
          </p:cNvSpPr>
          <p:nvPr>
            <p:ph type="sldNum" sz="quarter" idx="12"/>
          </p:nvPr>
        </p:nvSpPr>
        <p:spPr/>
        <p:txBody>
          <a:bodyPr/>
          <a:lstStyle/>
          <a:p>
            <a:fld id="{8F9F65B9-E33D-7E40-B0B1-45330A6F29BC}" type="slidenum">
              <a:rPr lang="fr-FR" smtClean="0"/>
              <a:t>‹N°›</a:t>
            </a:fld>
            <a:endParaRPr lang="fr-FR"/>
          </a:p>
        </p:txBody>
      </p:sp>
    </p:spTree>
    <p:extLst>
      <p:ext uri="{BB962C8B-B14F-4D97-AF65-F5344CB8AC3E}">
        <p14:creationId xmlns:p14="http://schemas.microsoft.com/office/powerpoint/2010/main" val="15652815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0C5381F-EAC8-5CB8-FA3F-A1CC7E2AB414}"/>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7613128F-2E95-42EF-C3BC-93814E25FD90}"/>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3FF83A79-555B-9933-7B01-3A5F7DA1279B}"/>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041C1887-B8C7-A14E-78E6-7531BFBF080E}"/>
              </a:ext>
            </a:extLst>
          </p:cNvPr>
          <p:cNvSpPr>
            <a:spLocks noGrp="1"/>
          </p:cNvSpPr>
          <p:nvPr>
            <p:ph type="dt" sz="half" idx="10"/>
          </p:nvPr>
        </p:nvSpPr>
        <p:spPr/>
        <p:txBody>
          <a:bodyPr/>
          <a:lstStyle/>
          <a:p>
            <a:fld id="{49B45442-83E3-BC4D-9CEC-F38741D4BE18}" type="datetimeFigureOut">
              <a:rPr lang="fr-FR" smtClean="0"/>
              <a:t>26/08/2025</a:t>
            </a:fld>
            <a:endParaRPr lang="fr-FR"/>
          </a:p>
        </p:txBody>
      </p:sp>
      <p:sp>
        <p:nvSpPr>
          <p:cNvPr id="6" name="Espace réservé du pied de page 5">
            <a:extLst>
              <a:ext uri="{FF2B5EF4-FFF2-40B4-BE49-F238E27FC236}">
                <a16:creationId xmlns:a16="http://schemas.microsoft.com/office/drawing/2014/main" id="{2942CB64-F3F6-A35D-4FBD-DB4438CCF7C7}"/>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7792FCAF-12C2-BEDF-C16F-C95317F65E26}"/>
              </a:ext>
            </a:extLst>
          </p:cNvPr>
          <p:cNvSpPr>
            <a:spLocks noGrp="1"/>
          </p:cNvSpPr>
          <p:nvPr>
            <p:ph type="sldNum" sz="quarter" idx="12"/>
          </p:nvPr>
        </p:nvSpPr>
        <p:spPr/>
        <p:txBody>
          <a:bodyPr/>
          <a:lstStyle/>
          <a:p>
            <a:fld id="{8F9F65B9-E33D-7E40-B0B1-45330A6F29BC}" type="slidenum">
              <a:rPr lang="fr-FR" smtClean="0"/>
              <a:t>‹N°›</a:t>
            </a:fld>
            <a:endParaRPr lang="fr-FR"/>
          </a:p>
        </p:txBody>
      </p:sp>
    </p:spTree>
    <p:extLst>
      <p:ext uri="{BB962C8B-B14F-4D97-AF65-F5344CB8AC3E}">
        <p14:creationId xmlns:p14="http://schemas.microsoft.com/office/powerpoint/2010/main" val="38148669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FDD81E1-467C-666C-4F59-9FF0DE2BC03C}"/>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C340F21B-D704-DD0B-D5FB-66EDF237F02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B5BEDFDB-DDA0-E8BE-B492-C9DE4E113DDE}"/>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34ABDC1D-9279-E66E-A983-4939A2F53A8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8F4C15E3-DB09-FEC6-07D1-2E89E4AFD92A}"/>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FF729C0B-3E72-EBD8-61ED-F97B9AD1B328}"/>
              </a:ext>
            </a:extLst>
          </p:cNvPr>
          <p:cNvSpPr>
            <a:spLocks noGrp="1"/>
          </p:cNvSpPr>
          <p:nvPr>
            <p:ph type="dt" sz="half" idx="10"/>
          </p:nvPr>
        </p:nvSpPr>
        <p:spPr/>
        <p:txBody>
          <a:bodyPr/>
          <a:lstStyle/>
          <a:p>
            <a:fld id="{49B45442-83E3-BC4D-9CEC-F38741D4BE18}" type="datetimeFigureOut">
              <a:rPr lang="fr-FR" smtClean="0"/>
              <a:t>26/08/2025</a:t>
            </a:fld>
            <a:endParaRPr lang="fr-FR"/>
          </a:p>
        </p:txBody>
      </p:sp>
      <p:sp>
        <p:nvSpPr>
          <p:cNvPr id="8" name="Espace réservé du pied de page 7">
            <a:extLst>
              <a:ext uri="{FF2B5EF4-FFF2-40B4-BE49-F238E27FC236}">
                <a16:creationId xmlns:a16="http://schemas.microsoft.com/office/drawing/2014/main" id="{153F5BAB-8D8B-26D0-1AF8-48A80A92B04C}"/>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83E5330A-1991-CCE1-B812-066A64A44497}"/>
              </a:ext>
            </a:extLst>
          </p:cNvPr>
          <p:cNvSpPr>
            <a:spLocks noGrp="1"/>
          </p:cNvSpPr>
          <p:nvPr>
            <p:ph type="sldNum" sz="quarter" idx="12"/>
          </p:nvPr>
        </p:nvSpPr>
        <p:spPr/>
        <p:txBody>
          <a:bodyPr/>
          <a:lstStyle/>
          <a:p>
            <a:fld id="{8F9F65B9-E33D-7E40-B0B1-45330A6F29BC}" type="slidenum">
              <a:rPr lang="fr-FR" smtClean="0"/>
              <a:t>‹N°›</a:t>
            </a:fld>
            <a:endParaRPr lang="fr-FR"/>
          </a:p>
        </p:txBody>
      </p:sp>
    </p:spTree>
    <p:extLst>
      <p:ext uri="{BB962C8B-B14F-4D97-AF65-F5344CB8AC3E}">
        <p14:creationId xmlns:p14="http://schemas.microsoft.com/office/powerpoint/2010/main" val="12728145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1CF6344-96E3-5EF5-F559-AE020F0A1716}"/>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BF8CA9A5-EE43-CED9-3369-39A42F0E21E7}"/>
              </a:ext>
            </a:extLst>
          </p:cNvPr>
          <p:cNvSpPr>
            <a:spLocks noGrp="1"/>
          </p:cNvSpPr>
          <p:nvPr>
            <p:ph type="dt" sz="half" idx="10"/>
          </p:nvPr>
        </p:nvSpPr>
        <p:spPr/>
        <p:txBody>
          <a:bodyPr/>
          <a:lstStyle/>
          <a:p>
            <a:fld id="{49B45442-83E3-BC4D-9CEC-F38741D4BE18}" type="datetimeFigureOut">
              <a:rPr lang="fr-FR" smtClean="0"/>
              <a:t>26/08/2025</a:t>
            </a:fld>
            <a:endParaRPr lang="fr-FR"/>
          </a:p>
        </p:txBody>
      </p:sp>
      <p:sp>
        <p:nvSpPr>
          <p:cNvPr id="4" name="Espace réservé du pied de page 3">
            <a:extLst>
              <a:ext uri="{FF2B5EF4-FFF2-40B4-BE49-F238E27FC236}">
                <a16:creationId xmlns:a16="http://schemas.microsoft.com/office/drawing/2014/main" id="{F0565DE3-1034-930D-2D84-86A851CF5DCD}"/>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C0B0F2E2-8F19-3043-2E43-5437A220573B}"/>
              </a:ext>
            </a:extLst>
          </p:cNvPr>
          <p:cNvSpPr>
            <a:spLocks noGrp="1"/>
          </p:cNvSpPr>
          <p:nvPr>
            <p:ph type="sldNum" sz="quarter" idx="12"/>
          </p:nvPr>
        </p:nvSpPr>
        <p:spPr/>
        <p:txBody>
          <a:bodyPr/>
          <a:lstStyle/>
          <a:p>
            <a:fld id="{8F9F65B9-E33D-7E40-B0B1-45330A6F29BC}" type="slidenum">
              <a:rPr lang="fr-FR" smtClean="0"/>
              <a:t>‹N°›</a:t>
            </a:fld>
            <a:endParaRPr lang="fr-FR"/>
          </a:p>
        </p:txBody>
      </p:sp>
    </p:spTree>
    <p:extLst>
      <p:ext uri="{BB962C8B-B14F-4D97-AF65-F5344CB8AC3E}">
        <p14:creationId xmlns:p14="http://schemas.microsoft.com/office/powerpoint/2010/main" val="40430240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51BF5054-2542-B266-FA44-8C3C4455AEF9}"/>
              </a:ext>
            </a:extLst>
          </p:cNvPr>
          <p:cNvSpPr>
            <a:spLocks noGrp="1"/>
          </p:cNvSpPr>
          <p:nvPr>
            <p:ph type="dt" sz="half" idx="10"/>
          </p:nvPr>
        </p:nvSpPr>
        <p:spPr/>
        <p:txBody>
          <a:bodyPr/>
          <a:lstStyle/>
          <a:p>
            <a:fld id="{49B45442-83E3-BC4D-9CEC-F38741D4BE18}" type="datetimeFigureOut">
              <a:rPr lang="fr-FR" smtClean="0"/>
              <a:t>26/08/2025</a:t>
            </a:fld>
            <a:endParaRPr lang="fr-FR"/>
          </a:p>
        </p:txBody>
      </p:sp>
      <p:sp>
        <p:nvSpPr>
          <p:cNvPr id="3" name="Espace réservé du pied de page 2">
            <a:extLst>
              <a:ext uri="{FF2B5EF4-FFF2-40B4-BE49-F238E27FC236}">
                <a16:creationId xmlns:a16="http://schemas.microsoft.com/office/drawing/2014/main" id="{EB48B6CA-D43B-783D-C0B7-C520A19437C8}"/>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BC49D582-76BD-61AB-B884-3F377EBE183C}"/>
              </a:ext>
            </a:extLst>
          </p:cNvPr>
          <p:cNvSpPr>
            <a:spLocks noGrp="1"/>
          </p:cNvSpPr>
          <p:nvPr>
            <p:ph type="sldNum" sz="quarter" idx="12"/>
          </p:nvPr>
        </p:nvSpPr>
        <p:spPr/>
        <p:txBody>
          <a:bodyPr/>
          <a:lstStyle/>
          <a:p>
            <a:fld id="{8F9F65B9-E33D-7E40-B0B1-45330A6F29BC}" type="slidenum">
              <a:rPr lang="fr-FR" smtClean="0"/>
              <a:t>‹N°›</a:t>
            </a:fld>
            <a:endParaRPr lang="fr-FR"/>
          </a:p>
        </p:txBody>
      </p:sp>
    </p:spTree>
    <p:extLst>
      <p:ext uri="{BB962C8B-B14F-4D97-AF65-F5344CB8AC3E}">
        <p14:creationId xmlns:p14="http://schemas.microsoft.com/office/powerpoint/2010/main" val="13782528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972A142-7143-B7DF-5614-648EE18D94B5}"/>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3ED90754-7924-2CF0-1125-1AE17046AD1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9195ED07-1A4A-65F2-C736-2985CF57F5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B557559-E576-91CA-8037-6F3F2015A464}"/>
              </a:ext>
            </a:extLst>
          </p:cNvPr>
          <p:cNvSpPr>
            <a:spLocks noGrp="1"/>
          </p:cNvSpPr>
          <p:nvPr>
            <p:ph type="dt" sz="half" idx="10"/>
          </p:nvPr>
        </p:nvSpPr>
        <p:spPr/>
        <p:txBody>
          <a:bodyPr/>
          <a:lstStyle/>
          <a:p>
            <a:fld id="{49B45442-83E3-BC4D-9CEC-F38741D4BE18}" type="datetimeFigureOut">
              <a:rPr lang="fr-FR" smtClean="0"/>
              <a:t>26/08/2025</a:t>
            </a:fld>
            <a:endParaRPr lang="fr-FR"/>
          </a:p>
        </p:txBody>
      </p:sp>
      <p:sp>
        <p:nvSpPr>
          <p:cNvPr id="6" name="Espace réservé du pied de page 5">
            <a:extLst>
              <a:ext uri="{FF2B5EF4-FFF2-40B4-BE49-F238E27FC236}">
                <a16:creationId xmlns:a16="http://schemas.microsoft.com/office/drawing/2014/main" id="{3D9269AE-F56F-2E59-35B4-FC175495363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E466AE8F-BC43-8222-2FA8-42B99A9AFF87}"/>
              </a:ext>
            </a:extLst>
          </p:cNvPr>
          <p:cNvSpPr>
            <a:spLocks noGrp="1"/>
          </p:cNvSpPr>
          <p:nvPr>
            <p:ph type="sldNum" sz="quarter" idx="12"/>
          </p:nvPr>
        </p:nvSpPr>
        <p:spPr/>
        <p:txBody>
          <a:bodyPr/>
          <a:lstStyle/>
          <a:p>
            <a:fld id="{8F9F65B9-E33D-7E40-B0B1-45330A6F29BC}" type="slidenum">
              <a:rPr lang="fr-FR" smtClean="0"/>
              <a:t>‹N°›</a:t>
            </a:fld>
            <a:endParaRPr lang="fr-FR"/>
          </a:p>
        </p:txBody>
      </p:sp>
    </p:spTree>
    <p:extLst>
      <p:ext uri="{BB962C8B-B14F-4D97-AF65-F5344CB8AC3E}">
        <p14:creationId xmlns:p14="http://schemas.microsoft.com/office/powerpoint/2010/main" val="34198197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E196AEC-99EA-E90E-EADE-8265BA93373D}"/>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EB0A4970-DB73-6102-D476-6E4E6CEC52D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D2A01C1B-A979-F3D1-B203-503AE98547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04E7077-5ACF-B801-5CF3-961E3317D638}"/>
              </a:ext>
            </a:extLst>
          </p:cNvPr>
          <p:cNvSpPr>
            <a:spLocks noGrp="1"/>
          </p:cNvSpPr>
          <p:nvPr>
            <p:ph type="dt" sz="half" idx="10"/>
          </p:nvPr>
        </p:nvSpPr>
        <p:spPr/>
        <p:txBody>
          <a:bodyPr/>
          <a:lstStyle/>
          <a:p>
            <a:fld id="{49B45442-83E3-BC4D-9CEC-F38741D4BE18}" type="datetimeFigureOut">
              <a:rPr lang="fr-FR" smtClean="0"/>
              <a:t>26/08/2025</a:t>
            </a:fld>
            <a:endParaRPr lang="fr-FR"/>
          </a:p>
        </p:txBody>
      </p:sp>
      <p:sp>
        <p:nvSpPr>
          <p:cNvPr id="6" name="Espace réservé du pied de page 5">
            <a:extLst>
              <a:ext uri="{FF2B5EF4-FFF2-40B4-BE49-F238E27FC236}">
                <a16:creationId xmlns:a16="http://schemas.microsoft.com/office/drawing/2014/main" id="{68BFCA73-FF96-5C7F-48AF-D0A6D67F2B1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5659F7A4-4980-7EEE-EFC5-CA7E16DA8ACA}"/>
              </a:ext>
            </a:extLst>
          </p:cNvPr>
          <p:cNvSpPr>
            <a:spLocks noGrp="1"/>
          </p:cNvSpPr>
          <p:nvPr>
            <p:ph type="sldNum" sz="quarter" idx="12"/>
          </p:nvPr>
        </p:nvSpPr>
        <p:spPr/>
        <p:txBody>
          <a:bodyPr/>
          <a:lstStyle/>
          <a:p>
            <a:fld id="{8F9F65B9-E33D-7E40-B0B1-45330A6F29BC}" type="slidenum">
              <a:rPr lang="fr-FR" smtClean="0"/>
              <a:t>‹N°›</a:t>
            </a:fld>
            <a:endParaRPr lang="fr-FR"/>
          </a:p>
        </p:txBody>
      </p:sp>
    </p:spTree>
    <p:extLst>
      <p:ext uri="{BB962C8B-B14F-4D97-AF65-F5344CB8AC3E}">
        <p14:creationId xmlns:p14="http://schemas.microsoft.com/office/powerpoint/2010/main" val="34548597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E1E142E-0A48-4121-C4BD-9180B9592F56}"/>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4DA4935B-CCDB-4E21-0D9E-84C629A859D1}"/>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4E25621-824C-AEA6-2FB6-A838D7286CB6}"/>
              </a:ext>
            </a:extLst>
          </p:cNvPr>
          <p:cNvSpPr>
            <a:spLocks noGrp="1"/>
          </p:cNvSpPr>
          <p:nvPr>
            <p:ph type="dt" sz="half" idx="10"/>
          </p:nvPr>
        </p:nvSpPr>
        <p:spPr/>
        <p:txBody>
          <a:bodyPr/>
          <a:lstStyle/>
          <a:p>
            <a:fld id="{49B45442-83E3-BC4D-9CEC-F38741D4BE18}" type="datetimeFigureOut">
              <a:rPr lang="fr-FR" smtClean="0"/>
              <a:t>26/08/2025</a:t>
            </a:fld>
            <a:endParaRPr lang="fr-FR"/>
          </a:p>
        </p:txBody>
      </p:sp>
      <p:sp>
        <p:nvSpPr>
          <p:cNvPr id="5" name="Espace réservé du pied de page 4">
            <a:extLst>
              <a:ext uri="{FF2B5EF4-FFF2-40B4-BE49-F238E27FC236}">
                <a16:creationId xmlns:a16="http://schemas.microsoft.com/office/drawing/2014/main" id="{9FA68E7A-231C-CA51-6101-457B32638CC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A40713E-F8E0-55CB-6470-7802199E07F1}"/>
              </a:ext>
            </a:extLst>
          </p:cNvPr>
          <p:cNvSpPr>
            <a:spLocks noGrp="1"/>
          </p:cNvSpPr>
          <p:nvPr>
            <p:ph type="sldNum" sz="quarter" idx="12"/>
          </p:nvPr>
        </p:nvSpPr>
        <p:spPr/>
        <p:txBody>
          <a:bodyPr/>
          <a:lstStyle/>
          <a:p>
            <a:fld id="{8F9F65B9-E33D-7E40-B0B1-45330A6F29BC}" type="slidenum">
              <a:rPr lang="fr-FR" smtClean="0"/>
              <a:t>‹N°›</a:t>
            </a:fld>
            <a:endParaRPr lang="fr-FR"/>
          </a:p>
        </p:txBody>
      </p:sp>
    </p:spTree>
    <p:extLst>
      <p:ext uri="{BB962C8B-B14F-4D97-AF65-F5344CB8AC3E}">
        <p14:creationId xmlns:p14="http://schemas.microsoft.com/office/powerpoint/2010/main" val="30229425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E9AB72E7-8101-E5AE-CFEB-E9E061E673D5}"/>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E6362CA5-9588-DA97-C68D-9190A1774913}"/>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ACC06B5-C29D-E517-58FF-373E61B34A09}"/>
              </a:ext>
            </a:extLst>
          </p:cNvPr>
          <p:cNvSpPr>
            <a:spLocks noGrp="1"/>
          </p:cNvSpPr>
          <p:nvPr>
            <p:ph type="dt" sz="half" idx="10"/>
          </p:nvPr>
        </p:nvSpPr>
        <p:spPr/>
        <p:txBody>
          <a:bodyPr/>
          <a:lstStyle/>
          <a:p>
            <a:fld id="{49B45442-83E3-BC4D-9CEC-F38741D4BE18}" type="datetimeFigureOut">
              <a:rPr lang="fr-FR" smtClean="0"/>
              <a:t>26/08/2025</a:t>
            </a:fld>
            <a:endParaRPr lang="fr-FR"/>
          </a:p>
        </p:txBody>
      </p:sp>
      <p:sp>
        <p:nvSpPr>
          <p:cNvPr id="5" name="Espace réservé du pied de page 4">
            <a:extLst>
              <a:ext uri="{FF2B5EF4-FFF2-40B4-BE49-F238E27FC236}">
                <a16:creationId xmlns:a16="http://schemas.microsoft.com/office/drawing/2014/main" id="{C15E263A-AEAA-8E1E-027C-E1A5B32B74E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1458B85-279C-ADCD-D967-C074BE65399C}"/>
              </a:ext>
            </a:extLst>
          </p:cNvPr>
          <p:cNvSpPr>
            <a:spLocks noGrp="1"/>
          </p:cNvSpPr>
          <p:nvPr>
            <p:ph type="sldNum" sz="quarter" idx="12"/>
          </p:nvPr>
        </p:nvSpPr>
        <p:spPr/>
        <p:txBody>
          <a:bodyPr/>
          <a:lstStyle/>
          <a:p>
            <a:fld id="{8F9F65B9-E33D-7E40-B0B1-45330A6F29BC}" type="slidenum">
              <a:rPr lang="fr-FR" smtClean="0"/>
              <a:t>‹N°›</a:t>
            </a:fld>
            <a:endParaRPr lang="fr-FR"/>
          </a:p>
        </p:txBody>
      </p:sp>
    </p:spTree>
    <p:extLst>
      <p:ext uri="{BB962C8B-B14F-4D97-AF65-F5344CB8AC3E}">
        <p14:creationId xmlns:p14="http://schemas.microsoft.com/office/powerpoint/2010/main" val="40509549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01280A8F-3C37-5819-6379-E602DF7BB2D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78BAB070-8651-C2DB-AB1B-44534ABF021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C3D4C72-1E6F-F4F4-FBD7-03EE4958124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B45442-83E3-BC4D-9CEC-F38741D4BE18}" type="datetimeFigureOut">
              <a:rPr lang="fr-FR" smtClean="0"/>
              <a:t>26/08/2025</a:t>
            </a:fld>
            <a:endParaRPr lang="fr-FR"/>
          </a:p>
        </p:txBody>
      </p:sp>
      <p:sp>
        <p:nvSpPr>
          <p:cNvPr id="5" name="Espace réservé du pied de page 4">
            <a:extLst>
              <a:ext uri="{FF2B5EF4-FFF2-40B4-BE49-F238E27FC236}">
                <a16:creationId xmlns:a16="http://schemas.microsoft.com/office/drawing/2014/main" id="{AC346747-CE1A-2324-23D9-92C02C684A1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0D8DEB96-468D-FDC9-1AB9-A154D8B089E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9F65B9-E33D-7E40-B0B1-45330A6F29BC}" type="slidenum">
              <a:rPr lang="fr-FR" smtClean="0"/>
              <a:t>‹N°›</a:t>
            </a:fld>
            <a:endParaRPr lang="fr-FR"/>
          </a:p>
        </p:txBody>
      </p:sp>
    </p:spTree>
    <p:extLst>
      <p:ext uri="{BB962C8B-B14F-4D97-AF65-F5344CB8AC3E}">
        <p14:creationId xmlns:p14="http://schemas.microsoft.com/office/powerpoint/2010/main" val="20169159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484387E-7F4F-7E84-D447-DDB0FC64FC7E}"/>
              </a:ext>
            </a:extLst>
          </p:cNvPr>
          <p:cNvSpPr>
            <a:spLocks noGrp="1"/>
          </p:cNvSpPr>
          <p:nvPr>
            <p:ph type="ctrTitle"/>
          </p:nvPr>
        </p:nvSpPr>
        <p:spPr>
          <a:xfrm>
            <a:off x="1524000" y="1122363"/>
            <a:ext cx="9144000" cy="2840037"/>
          </a:xfrm>
        </p:spPr>
        <p:txBody>
          <a:bodyPr/>
          <a:lstStyle/>
          <a:p>
            <a:r>
              <a:rPr lang="fr-FR" dirty="0"/>
              <a:t>Raccourcir </a:t>
            </a:r>
            <a:r>
              <a:rPr lang="fr-FR"/>
              <a:t>/ rallonger</a:t>
            </a:r>
            <a:endParaRPr lang="fr-FR" dirty="0"/>
          </a:p>
        </p:txBody>
      </p:sp>
      <p:sp>
        <p:nvSpPr>
          <p:cNvPr id="3" name="Sous-titre 2">
            <a:extLst>
              <a:ext uri="{FF2B5EF4-FFF2-40B4-BE49-F238E27FC236}">
                <a16:creationId xmlns:a16="http://schemas.microsoft.com/office/drawing/2014/main" id="{4E9B8F05-C3D5-28B9-5A6B-83BDAB08C944}"/>
              </a:ext>
            </a:extLst>
          </p:cNvPr>
          <p:cNvSpPr>
            <a:spLocks noGrp="1"/>
          </p:cNvSpPr>
          <p:nvPr>
            <p:ph type="subTitle" idx="1"/>
          </p:nvPr>
        </p:nvSpPr>
        <p:spPr/>
        <p:txBody>
          <a:bodyPr/>
          <a:lstStyle/>
          <a:p>
            <a:r>
              <a:rPr lang="fr-FR" dirty="0"/>
              <a:t> </a:t>
            </a:r>
          </a:p>
        </p:txBody>
      </p:sp>
      <p:sp>
        <p:nvSpPr>
          <p:cNvPr id="4" name="ZoneTexte 3">
            <a:extLst>
              <a:ext uri="{FF2B5EF4-FFF2-40B4-BE49-F238E27FC236}">
                <a16:creationId xmlns:a16="http://schemas.microsoft.com/office/drawing/2014/main" id="{459F34B4-D099-4DD6-2C0B-FA3BBF03512A}"/>
              </a:ext>
            </a:extLst>
          </p:cNvPr>
          <p:cNvSpPr txBox="1"/>
          <p:nvPr/>
        </p:nvSpPr>
        <p:spPr>
          <a:xfrm>
            <a:off x="1524000" y="996315"/>
            <a:ext cx="3234690" cy="1207770"/>
          </a:xfrm>
          <a:prstGeom prst="rect">
            <a:avLst/>
          </a:prstGeom>
          <a:noFill/>
        </p:spPr>
        <p:txBody>
          <a:bodyPr wrap="none" rtlCol="0">
            <a:spAutoFit/>
          </a:bodyPr>
          <a:lstStyle/>
          <a:p>
            <a:pPr algn="just"/>
            <a:r>
              <a:rPr lang="fr-FR" sz="1800" b="1"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La petite fabrique de grammaire</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V. Ansart</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 Dégeorges</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 Sève</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272639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938DD7F-BBA8-65D0-59B7-EBDAAA2FFB3B}"/>
              </a:ext>
            </a:extLst>
          </p:cNvPr>
          <p:cNvSpPr>
            <a:spLocks noGrp="1"/>
          </p:cNvSpPr>
          <p:nvPr>
            <p:ph type="title"/>
          </p:nvPr>
        </p:nvSpPr>
        <p:spPr/>
        <p:txBody>
          <a:bodyPr/>
          <a:lstStyle/>
          <a:p>
            <a:r>
              <a:rPr lang="fr-FR" dirty="0"/>
              <a:t> </a:t>
            </a:r>
          </a:p>
        </p:txBody>
      </p:sp>
      <p:pic>
        <p:nvPicPr>
          <p:cNvPr id="5" name="Espace réservé du contenu 4">
            <a:extLst>
              <a:ext uri="{FF2B5EF4-FFF2-40B4-BE49-F238E27FC236}">
                <a16:creationId xmlns:a16="http://schemas.microsoft.com/office/drawing/2014/main" id="{884DF4F7-CFBF-120E-29B6-707FE26837DD}"/>
              </a:ext>
            </a:extLst>
          </p:cNvPr>
          <p:cNvPicPr>
            <a:picLocks noGrp="1" noChangeAspect="1"/>
          </p:cNvPicPr>
          <p:nvPr>
            <p:ph idx="1"/>
          </p:nvPr>
        </p:nvPicPr>
        <p:blipFill>
          <a:blip r:embed="rId3"/>
          <a:stretch>
            <a:fillRect/>
          </a:stretch>
        </p:blipFill>
        <p:spPr>
          <a:xfrm>
            <a:off x="766040" y="1063553"/>
            <a:ext cx="10587760" cy="4976092"/>
          </a:xfrm>
        </p:spPr>
      </p:pic>
    </p:spTree>
    <p:extLst>
      <p:ext uri="{BB962C8B-B14F-4D97-AF65-F5344CB8AC3E}">
        <p14:creationId xmlns:p14="http://schemas.microsoft.com/office/powerpoint/2010/main" val="30756246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F9F2990-E300-78F7-B7F5-819CB9B43C71}"/>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DFE4E7F4-056B-3B72-FCF1-93C4E019D44B}"/>
              </a:ext>
            </a:extLst>
          </p:cNvPr>
          <p:cNvSpPr>
            <a:spLocks noGrp="1"/>
          </p:cNvSpPr>
          <p:nvPr>
            <p:ph idx="1"/>
          </p:nvPr>
        </p:nvSpPr>
        <p:spPr/>
        <p:txBody>
          <a:bodyPr/>
          <a:lstStyle/>
          <a:p>
            <a:pPr marL="0" indent="0" algn="just">
              <a:buNone/>
            </a:pP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A : Les éléphants n’avaient pas de trompe.</a:t>
            </a:r>
          </a:p>
          <a:p>
            <a:pPr marL="0" indent="0" algn="just">
              <a:buNone/>
            </a:pP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B : Dans des temps très anciens, quand les bêtes savaient parler, les éléphants n’avaient pas de trompe.</a:t>
            </a:r>
          </a:p>
          <a:p>
            <a:pPr marL="0" indent="0">
              <a:buNone/>
            </a:pPr>
            <a:endParaRPr lang="fr-FR" dirty="0"/>
          </a:p>
        </p:txBody>
      </p:sp>
    </p:spTree>
    <p:extLst>
      <p:ext uri="{BB962C8B-B14F-4D97-AF65-F5344CB8AC3E}">
        <p14:creationId xmlns:p14="http://schemas.microsoft.com/office/powerpoint/2010/main" val="32348237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22393E-9C0F-35EB-2D25-C28BAE33177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7448178-A216-1EEB-A8CF-DA6507125E68}"/>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E3D3B0AD-55CE-0976-2090-58ED30DD3EDF}"/>
              </a:ext>
            </a:extLst>
          </p:cNvPr>
          <p:cNvSpPr>
            <a:spLocks noGrp="1"/>
          </p:cNvSpPr>
          <p:nvPr>
            <p:ph idx="1"/>
          </p:nvPr>
        </p:nvSpPr>
        <p:spPr/>
        <p:txBody>
          <a:bodyPr/>
          <a:lstStyle/>
          <a:p>
            <a:pPr marL="0" indent="0" algn="just">
              <a:buNone/>
            </a:pP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A : </a:t>
            </a:r>
            <a:r>
              <a:rPr lang="fr-FR" sz="20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Les éléphants </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n’avaient pas de trompe</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buNone/>
            </a:pPr>
            <a:endParaRPr lang="fr-FR" dirty="0"/>
          </a:p>
        </p:txBody>
      </p:sp>
    </p:spTree>
    <p:extLst>
      <p:ext uri="{BB962C8B-B14F-4D97-AF65-F5344CB8AC3E}">
        <p14:creationId xmlns:p14="http://schemas.microsoft.com/office/powerpoint/2010/main" val="39733776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B4E5BF-17ED-68D4-E481-3A2A82DC4BF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E46B007-77FD-3448-7B11-449D57D62D62}"/>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4E630A13-688E-A260-E68B-6AF1DC5F77F1}"/>
              </a:ext>
            </a:extLst>
          </p:cNvPr>
          <p:cNvSpPr>
            <a:spLocks noGrp="1"/>
          </p:cNvSpPr>
          <p:nvPr>
            <p:ph idx="1"/>
          </p:nvPr>
        </p:nvSpPr>
        <p:spPr/>
        <p:txBody>
          <a:bodyPr/>
          <a:lstStyle/>
          <a:p>
            <a:pPr marL="0" indent="0" algn="just">
              <a:buNone/>
            </a:pP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A : </a:t>
            </a:r>
            <a:r>
              <a:rPr lang="fr-FR" sz="20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Les éléphants </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n’avaient pas de trompe</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lgn="just">
              <a:buNone/>
            </a:pP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B : </a:t>
            </a:r>
            <a:r>
              <a:rPr lang="fr-FR" sz="20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Dans des temps très anciens</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quand les bêtes savaient parler</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les éléphants </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n’avaient pas de trompe.</a:t>
            </a:r>
          </a:p>
          <a:p>
            <a:pPr marL="0" indent="0">
              <a:buNone/>
            </a:pPr>
            <a:endParaRPr lang="fr-FR" dirty="0"/>
          </a:p>
        </p:txBody>
      </p:sp>
    </p:spTree>
    <p:extLst>
      <p:ext uri="{BB962C8B-B14F-4D97-AF65-F5344CB8AC3E}">
        <p14:creationId xmlns:p14="http://schemas.microsoft.com/office/powerpoint/2010/main" val="24468655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C4A4A9-9A0B-8ACC-4F20-1BA16CAFE45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5059A60-4992-5E12-E5CA-E1A57DEF2445}"/>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6E8FADA4-E414-84A6-D1CF-AF8784C26FAA}"/>
              </a:ext>
            </a:extLst>
          </p:cNvPr>
          <p:cNvSpPr>
            <a:spLocks noGrp="1"/>
          </p:cNvSpPr>
          <p:nvPr>
            <p:ph idx="1"/>
          </p:nvPr>
        </p:nvSpPr>
        <p:spPr/>
        <p:txBody>
          <a:bodyPr/>
          <a:lstStyle/>
          <a:p>
            <a:pPr marL="0" indent="0" algn="just">
              <a:buNone/>
            </a:pP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A : </a:t>
            </a:r>
            <a:r>
              <a:rPr lang="fr-FR" sz="20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Les éléphants </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n’avaient pas de trompe</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lgn="just">
              <a:buNone/>
            </a:pP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B : </a:t>
            </a:r>
            <a:r>
              <a:rPr lang="fr-FR" sz="20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Dans des temps très anciens</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quand les bêtes savaient parler</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les éléphants </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n’avaient pas de trompe.</a:t>
            </a:r>
          </a:p>
          <a:p>
            <a:pPr marL="0" indent="0">
              <a:buNone/>
            </a:pPr>
            <a:endParaRPr lang="fr-FR" dirty="0"/>
          </a:p>
        </p:txBody>
      </p:sp>
    </p:spTree>
    <p:extLst>
      <p:ext uri="{BB962C8B-B14F-4D97-AF65-F5344CB8AC3E}">
        <p14:creationId xmlns:p14="http://schemas.microsoft.com/office/powerpoint/2010/main" val="11377187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C0F3BE-4BBE-0C79-2EED-C977BBCCB8A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4CC94EB-6110-7348-BF31-E9052DE9A494}"/>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55583F83-9257-82D0-3834-1585E9D363A4}"/>
              </a:ext>
            </a:extLst>
          </p:cNvPr>
          <p:cNvSpPr>
            <a:spLocks noGrp="1"/>
          </p:cNvSpPr>
          <p:nvPr>
            <p:ph idx="1"/>
          </p:nvPr>
        </p:nvSpPr>
        <p:spPr/>
        <p:txBody>
          <a:bodyPr/>
          <a:lstStyle/>
          <a:p>
            <a:pPr marL="0" indent="0" algn="just">
              <a:buNone/>
            </a:pP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A : Les éléphants n’avaient pas de trompe.</a:t>
            </a:r>
          </a:p>
          <a:p>
            <a:pPr marL="0" indent="0" algn="just">
              <a:buNone/>
            </a:pP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B : Dans des temps très anciens, quand les bêtes savaient parler, les éléphants n’avaient pas de trompe.</a:t>
            </a:r>
          </a:p>
          <a:p>
            <a:pPr marL="0" indent="0">
              <a:buNone/>
            </a:pPr>
            <a:endParaRPr lang="fr-FR" dirty="0"/>
          </a:p>
        </p:txBody>
      </p:sp>
    </p:spTree>
    <p:extLst>
      <p:ext uri="{BB962C8B-B14F-4D97-AF65-F5344CB8AC3E}">
        <p14:creationId xmlns:p14="http://schemas.microsoft.com/office/powerpoint/2010/main" val="27591875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555EAB4-CDA7-A696-B337-2D45A02AF69F}"/>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25EF4CBD-F07C-8B7D-6FCE-A2D338EF5259}"/>
              </a:ext>
            </a:extLst>
          </p:cNvPr>
          <p:cNvSpPr>
            <a:spLocks noGrp="1"/>
          </p:cNvSpPr>
          <p:nvPr>
            <p:ph idx="1"/>
          </p:nvPr>
        </p:nvSpPr>
        <p:spPr/>
        <p:txBody>
          <a:bodyPr/>
          <a:lstStyle/>
          <a:p>
            <a:pPr marL="0" indent="0">
              <a:buNone/>
            </a:pPr>
            <a:r>
              <a:rPr lang="fr-FR" sz="20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Dans des temps très anciens</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quand les bêtes savaient parler,</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les éléphants </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n’avaient pas de trompe</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buNone/>
            </a:pPr>
            <a:endParaRPr lang="fr-FR" sz="2000" kern="100" dirty="0">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r>
              <a:rPr lang="fr-FR" sz="2000" kern="100" dirty="0">
                <a:latin typeface="Times New Roman" panose="02020603050405020304" pitchFamily="18" charset="0"/>
                <a:ea typeface="Calibri" panose="020F0502020204030204" pitchFamily="34" charset="0"/>
                <a:cs typeface="Times New Roman" panose="02020603050405020304" pitchFamily="18" charset="0"/>
              </a:rPr>
              <a:t>Autrefois, d</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ans des temps très anciens, à l’époque d’avant la préhistoire, quand les bêtes savaient parler, sur les bords du fleuve Limpopo, les éléphants n’avaient pas de trompe entre les yeux et la bouche.</a:t>
            </a:r>
          </a:p>
          <a:p>
            <a:pPr marL="0" indent="0">
              <a:buNone/>
            </a:pPr>
            <a:endParaRPr lang="fr-FR" sz="2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2133904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A4EBF9-A8C4-7093-709C-0DAAA31A8A8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33A1E81-7B0B-016B-37B2-D07FF05FD34B}"/>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04E08921-1D9F-A3C7-CD13-E68FC530AEA2}"/>
              </a:ext>
            </a:extLst>
          </p:cNvPr>
          <p:cNvSpPr>
            <a:spLocks noGrp="1"/>
          </p:cNvSpPr>
          <p:nvPr>
            <p:ph idx="1"/>
          </p:nvPr>
        </p:nvSpPr>
        <p:spPr/>
        <p:txBody>
          <a:bodyPr/>
          <a:lstStyle/>
          <a:p>
            <a:pPr marL="0" indent="0">
              <a:buNone/>
            </a:pPr>
            <a:r>
              <a:rPr lang="fr-FR" sz="20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Dans des temps très anciens</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quand les bêtes savaient parler,</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les éléphants </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n’avaient pas de trompe</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buNone/>
            </a:pPr>
            <a:endParaRPr lang="fr-FR" sz="2000" kern="100" dirty="0">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r>
              <a:rPr lang="fr-FR" sz="2000" kern="100" dirty="0">
                <a:latin typeface="Times New Roman" panose="02020603050405020304" pitchFamily="18" charset="0"/>
                <a:ea typeface="Calibri" panose="020F0502020204030204" pitchFamily="34" charset="0"/>
                <a:cs typeface="Times New Roman" panose="02020603050405020304" pitchFamily="18" charset="0"/>
              </a:rPr>
              <a:t>Autrefois, d</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ans des temps très anciens, à l’époque d’avant la préhistoire, quand les bêtes savaient parler, sur les bords du fleuve Limpopo, les éléphants n’avaient pas de trompe entre les yeux et la bouche.</a:t>
            </a:r>
          </a:p>
          <a:p>
            <a:pPr marL="0" indent="0">
              <a:buNone/>
            </a:pPr>
            <a:endParaRPr lang="fr-FR" sz="2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27455068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DFD2A4-86DC-BF4D-937B-386FE68DAFD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19F9302-05E3-8690-3017-C8D701F41788}"/>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36B244D5-5CD3-3208-8755-D88DA8644A71}"/>
              </a:ext>
            </a:extLst>
          </p:cNvPr>
          <p:cNvSpPr>
            <a:spLocks noGrp="1"/>
          </p:cNvSpPr>
          <p:nvPr>
            <p:ph idx="1"/>
          </p:nvPr>
        </p:nvSpPr>
        <p:spPr/>
        <p:txBody>
          <a:bodyPr/>
          <a:lstStyle/>
          <a:p>
            <a:pPr marL="0" indent="0">
              <a:buNone/>
            </a:pPr>
            <a:r>
              <a:rPr lang="fr-FR" sz="20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Dans des temps très anciens</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quand les bêtes savaient parler,</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les éléphants </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n’avaient pas de trompe</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buNone/>
            </a:pPr>
            <a:endParaRPr lang="fr-FR" sz="2000" kern="100" dirty="0">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r>
              <a:rPr lang="fr-FR" sz="2000" kern="100" dirty="0">
                <a:solidFill>
                  <a:schemeClr val="accent2"/>
                </a:solidFill>
                <a:latin typeface="Times New Roman" panose="02020603050405020304" pitchFamily="18" charset="0"/>
                <a:ea typeface="Calibri" panose="020F0502020204030204" pitchFamily="34" charset="0"/>
                <a:cs typeface="Times New Roman" panose="02020603050405020304" pitchFamily="18" charset="0"/>
              </a:rPr>
              <a:t>Autrefois</a:t>
            </a:r>
            <a:r>
              <a:rPr lang="fr-FR" sz="2000" kern="100" dirty="0">
                <a:latin typeface="Times New Roman" panose="02020603050405020304" pitchFamily="18" charset="0"/>
                <a:ea typeface="Calibri" panose="020F0502020204030204" pitchFamily="34" charset="0"/>
                <a:cs typeface="Times New Roman" panose="02020603050405020304" pitchFamily="18" charset="0"/>
              </a:rPr>
              <a:t>, // </a:t>
            </a:r>
            <a:r>
              <a:rPr lang="fr-FR" sz="2000" kern="100" dirty="0">
                <a:solidFill>
                  <a:schemeClr val="accent2"/>
                </a:solidFill>
                <a:latin typeface="Times New Roman" panose="02020603050405020304" pitchFamily="18" charset="0"/>
                <a:ea typeface="Calibri" panose="020F0502020204030204" pitchFamily="34" charset="0"/>
                <a:cs typeface="Times New Roman" panose="02020603050405020304" pitchFamily="18" charset="0"/>
              </a:rPr>
              <a:t>d</a:t>
            </a:r>
            <a:r>
              <a:rPr lang="fr-FR" sz="20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ans des temps très anciens</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à l’époque d’avant la préhistoire</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quand les bêtes savaient parler</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sur les bords du fleuve Limpopo</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les éléphants </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n’avaient pas de trompe </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entre les yeux et la bouche</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buNone/>
            </a:pPr>
            <a:endParaRPr lang="fr-FR" sz="2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26672761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A70961-034B-AC6E-A7F1-86D297A5881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67FCE66-1176-9104-69D0-99715BD486D2}"/>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BFFAA93E-7769-797A-2A81-71024C9645C5}"/>
              </a:ext>
            </a:extLst>
          </p:cNvPr>
          <p:cNvSpPr>
            <a:spLocks noGrp="1"/>
          </p:cNvSpPr>
          <p:nvPr>
            <p:ph idx="1"/>
          </p:nvPr>
        </p:nvSpPr>
        <p:spPr/>
        <p:txBody>
          <a:bodyPr/>
          <a:lstStyle/>
          <a:p>
            <a:pPr marL="0" indent="0">
              <a:buNone/>
            </a:pPr>
            <a:r>
              <a:rPr lang="fr-FR" sz="20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Dans des temps très anciens</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quand les bêtes savaient parler,</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les éléphants </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n’avaient pas de trompe</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buNone/>
            </a:pPr>
            <a:endParaRPr lang="fr-FR" sz="2000" kern="100" dirty="0">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r>
              <a:rPr lang="fr-FR" sz="2000" kern="100" dirty="0">
                <a:solidFill>
                  <a:schemeClr val="accent2"/>
                </a:solidFill>
                <a:latin typeface="Times New Roman" panose="02020603050405020304" pitchFamily="18" charset="0"/>
                <a:ea typeface="Calibri" panose="020F0502020204030204" pitchFamily="34" charset="0"/>
                <a:cs typeface="Times New Roman" panose="02020603050405020304" pitchFamily="18" charset="0"/>
              </a:rPr>
              <a:t>Autrefois</a:t>
            </a:r>
            <a:r>
              <a:rPr lang="fr-FR" sz="2000" kern="100" dirty="0">
                <a:latin typeface="Times New Roman" panose="02020603050405020304" pitchFamily="18" charset="0"/>
                <a:ea typeface="Calibri" panose="020F0502020204030204" pitchFamily="34" charset="0"/>
                <a:cs typeface="Times New Roman" panose="02020603050405020304" pitchFamily="18" charset="0"/>
              </a:rPr>
              <a:t>, // </a:t>
            </a:r>
            <a:r>
              <a:rPr lang="fr-FR" sz="2000" kern="100" dirty="0">
                <a:solidFill>
                  <a:schemeClr val="accent2"/>
                </a:solidFill>
                <a:latin typeface="Times New Roman" panose="02020603050405020304" pitchFamily="18" charset="0"/>
                <a:ea typeface="Calibri" panose="020F0502020204030204" pitchFamily="34" charset="0"/>
                <a:cs typeface="Times New Roman" panose="02020603050405020304" pitchFamily="18" charset="0"/>
              </a:rPr>
              <a:t>d</a:t>
            </a:r>
            <a:r>
              <a:rPr lang="fr-FR" sz="20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ans des temps très anciens</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à l’époque d’avant la préhistoire</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quand les bêtes savaient parler</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sur les bords du fleuve Limpopo</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les éléphants </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n’avaient pas de trompe </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entre les yeux et la bouche</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buNone/>
            </a:pPr>
            <a:endParaRPr lang="fr-FR" sz="2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3455569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C702A16-979C-E345-6B2F-4992DA39B6E7}"/>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39A35C9F-BE70-5A35-90C4-C81964752016}"/>
              </a:ext>
            </a:extLst>
          </p:cNvPr>
          <p:cNvPicPr>
            <a:picLocks noGrp="1" noChangeAspect="1"/>
          </p:cNvPicPr>
          <p:nvPr>
            <p:ph idx="1"/>
          </p:nvPr>
        </p:nvPicPr>
        <p:blipFill>
          <a:blip r:embed="rId3"/>
          <a:stretch>
            <a:fillRect/>
          </a:stretch>
        </p:blipFill>
        <p:spPr>
          <a:xfrm>
            <a:off x="887567" y="2528047"/>
            <a:ext cx="10683209" cy="2470197"/>
          </a:xfrm>
        </p:spPr>
      </p:pic>
    </p:spTree>
    <p:extLst>
      <p:ext uri="{BB962C8B-B14F-4D97-AF65-F5344CB8AC3E}">
        <p14:creationId xmlns:p14="http://schemas.microsoft.com/office/powerpoint/2010/main" val="42219040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64F36E-8265-F2D4-FDE2-EBCDF385596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ED55C5B-DB7A-A27B-2CDC-294F083CF3FA}"/>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24953672-AF8B-D113-575F-C9D52F5648EC}"/>
              </a:ext>
            </a:extLst>
          </p:cNvPr>
          <p:cNvSpPr>
            <a:spLocks noGrp="1"/>
          </p:cNvSpPr>
          <p:nvPr>
            <p:ph idx="1"/>
          </p:nvPr>
        </p:nvSpPr>
        <p:spPr/>
        <p:txBody>
          <a:bodyPr/>
          <a:lstStyle/>
          <a:p>
            <a:pPr marL="0" indent="0">
              <a:buNone/>
            </a:pPr>
            <a:r>
              <a:rPr lang="fr-FR" sz="2000" kern="100" dirty="0">
                <a:latin typeface="Times New Roman" panose="02020603050405020304" pitchFamily="18" charset="0"/>
                <a:ea typeface="Calibri" panose="020F0502020204030204" pitchFamily="34" charset="0"/>
                <a:cs typeface="Times New Roman" panose="02020603050405020304" pitchFamily="18" charset="0"/>
              </a:rPr>
              <a:t>Autrefois, d</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ans des temps très anciens, à l’époque d’avant la préhistoire, quand les bêtes savaient parler, sur les bords du fleuve Limpopo, les éléphants n’avaient pas de trompe entre les yeux et la bouche.</a:t>
            </a:r>
          </a:p>
          <a:p>
            <a:pPr marL="0" indent="0">
              <a:buNone/>
            </a:pPr>
            <a:endParaRPr lang="fr-FR" sz="2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18431796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7AFC84E-19BE-430B-B7B2-06FCC128058C}"/>
              </a:ext>
            </a:extLst>
          </p:cNvPr>
          <p:cNvSpPr>
            <a:spLocks noGrp="1"/>
          </p:cNvSpPr>
          <p:nvPr>
            <p:ph type="title"/>
          </p:nvPr>
        </p:nvSpPr>
        <p:spPr/>
        <p:txBody>
          <a:bodyPr/>
          <a:lstStyle/>
          <a:p>
            <a:r>
              <a:rPr lang="fr-FR" dirty="0"/>
              <a:t> </a:t>
            </a:r>
          </a:p>
        </p:txBody>
      </p:sp>
      <p:pic>
        <p:nvPicPr>
          <p:cNvPr id="4" name="Espace réservé du contenu 4" descr="Livre ouvert avec stylo sur bureau">
            <a:extLst>
              <a:ext uri="{FF2B5EF4-FFF2-40B4-BE49-F238E27FC236}">
                <a16:creationId xmlns:a16="http://schemas.microsoft.com/office/drawing/2014/main" id="{1D829A52-4355-065B-5923-92C3FDE10EA1}"/>
              </a:ext>
            </a:extLst>
          </p:cNvPr>
          <p:cNvPicPr>
            <a:picLocks noGrp="1" noChangeAspect="1"/>
          </p:cNvPicPr>
          <p:nvPr>
            <p:ph idx="1"/>
          </p:nvPr>
        </p:nvPicPr>
        <p:blipFill>
          <a:blip r:embed="rId3"/>
          <a:stretch>
            <a:fillRect/>
          </a:stretch>
        </p:blipFill>
        <p:spPr>
          <a:xfrm>
            <a:off x="2824509" y="1027906"/>
            <a:ext cx="6542981" cy="4351338"/>
          </a:xfrm>
        </p:spPr>
      </p:pic>
    </p:spTree>
    <p:extLst>
      <p:ext uri="{BB962C8B-B14F-4D97-AF65-F5344CB8AC3E}">
        <p14:creationId xmlns:p14="http://schemas.microsoft.com/office/powerpoint/2010/main" val="37953593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7C9C86-7470-FA24-8B8B-E51218FC0EA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7D0371A-2EE5-77F5-7330-0DA69DCDEF5E}"/>
              </a:ext>
            </a:extLst>
          </p:cNvPr>
          <p:cNvSpPr>
            <a:spLocks noGrp="1"/>
          </p:cNvSpPr>
          <p:nvPr>
            <p:ph type="title"/>
          </p:nvPr>
        </p:nvSpPr>
        <p:spPr/>
        <p:txBody>
          <a:bodyPr/>
          <a:lstStyle/>
          <a:p>
            <a:r>
              <a:rPr lang="fr-FR" dirty="0"/>
              <a:t> </a:t>
            </a:r>
          </a:p>
        </p:txBody>
      </p:sp>
      <p:pic>
        <p:nvPicPr>
          <p:cNvPr id="4" name="Espace réservé du contenu 4" descr="Livre ouvert avec stylo sur bureau">
            <a:extLst>
              <a:ext uri="{FF2B5EF4-FFF2-40B4-BE49-F238E27FC236}">
                <a16:creationId xmlns:a16="http://schemas.microsoft.com/office/drawing/2014/main" id="{7631D544-AC21-5724-D1BF-05FBE91A32EE}"/>
              </a:ext>
            </a:extLst>
          </p:cNvPr>
          <p:cNvPicPr>
            <a:picLocks noGrp="1" noChangeAspect="1"/>
          </p:cNvPicPr>
          <p:nvPr>
            <p:ph idx="1"/>
          </p:nvPr>
        </p:nvPicPr>
        <p:blipFill>
          <a:blip r:embed="rId3"/>
          <a:stretch>
            <a:fillRect/>
          </a:stretch>
        </p:blipFill>
        <p:spPr>
          <a:xfrm>
            <a:off x="2824509" y="1027906"/>
            <a:ext cx="6542981" cy="4351338"/>
          </a:xfrm>
        </p:spPr>
      </p:pic>
    </p:spTree>
    <p:extLst>
      <p:ext uri="{BB962C8B-B14F-4D97-AF65-F5344CB8AC3E}">
        <p14:creationId xmlns:p14="http://schemas.microsoft.com/office/powerpoint/2010/main" val="28111010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F83EB21-BDBA-1699-B95A-4D76DE7F3B81}"/>
              </a:ext>
            </a:extLst>
          </p:cNvPr>
          <p:cNvSpPr>
            <a:spLocks noGrp="1"/>
          </p:cNvSpPr>
          <p:nvPr>
            <p:ph type="title"/>
          </p:nvPr>
        </p:nvSpPr>
        <p:spPr/>
        <p:txBody>
          <a:bodyPr/>
          <a:lstStyle/>
          <a:p>
            <a:endParaRPr lang="fr-FR"/>
          </a:p>
        </p:txBody>
      </p:sp>
      <p:pic>
        <p:nvPicPr>
          <p:cNvPr id="4" name="Espace réservé du contenu 3" descr="Une image contenant croquis, dessin, illustration, Dessin d’enfant&#10;&#10;Description générée automatiquement">
            <a:extLst>
              <a:ext uri="{FF2B5EF4-FFF2-40B4-BE49-F238E27FC236}">
                <a16:creationId xmlns:a16="http://schemas.microsoft.com/office/drawing/2014/main" id="{546732FD-F840-D1DD-1468-B62F79F3CCF8}"/>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649068" y="1554279"/>
            <a:ext cx="2893864" cy="3749441"/>
          </a:xfrm>
          <a:prstGeom prst="rect">
            <a:avLst/>
          </a:prstGeom>
        </p:spPr>
      </p:pic>
    </p:spTree>
    <p:extLst>
      <p:ext uri="{BB962C8B-B14F-4D97-AF65-F5344CB8AC3E}">
        <p14:creationId xmlns:p14="http://schemas.microsoft.com/office/powerpoint/2010/main" val="12375528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A6FC13B-1643-4D98-B547-C30E188FE741}"/>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2520EF09-E194-D962-4ED5-93A4BCB9F8C8}"/>
              </a:ext>
            </a:extLst>
          </p:cNvPr>
          <p:cNvPicPr>
            <a:picLocks noGrp="1" noChangeAspect="1"/>
          </p:cNvPicPr>
          <p:nvPr>
            <p:ph idx="1"/>
          </p:nvPr>
        </p:nvPicPr>
        <p:blipFill>
          <a:blip r:embed="rId3"/>
          <a:stretch>
            <a:fillRect/>
          </a:stretch>
        </p:blipFill>
        <p:spPr>
          <a:xfrm>
            <a:off x="782961" y="2026348"/>
            <a:ext cx="10570839" cy="3359246"/>
          </a:xfrm>
        </p:spPr>
      </p:pic>
    </p:spTree>
    <p:extLst>
      <p:ext uri="{BB962C8B-B14F-4D97-AF65-F5344CB8AC3E}">
        <p14:creationId xmlns:p14="http://schemas.microsoft.com/office/powerpoint/2010/main" val="21113178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692282B-E9DA-7021-832E-FFA8511644C5}"/>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4587D5F7-96D7-3033-2A26-60E930DAD2E7}"/>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dirty="0"/>
              <a:t>			</a:t>
            </a:r>
            <a:r>
              <a:rPr lang="fr-FR" sz="3200" b="1" dirty="0" err="1">
                <a:solidFill>
                  <a:schemeClr val="accent2"/>
                </a:solidFill>
              </a:rPr>
              <a:t>As-tu</a:t>
            </a:r>
            <a:r>
              <a:rPr lang="fr-FR" sz="3200" b="1" dirty="0">
                <a:solidFill>
                  <a:schemeClr val="accent2"/>
                </a:solidFill>
              </a:rPr>
              <a:t> bien compris ?</a:t>
            </a:r>
          </a:p>
        </p:txBody>
      </p:sp>
    </p:spTree>
    <p:extLst>
      <p:ext uri="{BB962C8B-B14F-4D97-AF65-F5344CB8AC3E}">
        <p14:creationId xmlns:p14="http://schemas.microsoft.com/office/powerpoint/2010/main" val="30955341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98A6C2C-E3A7-C392-F864-5EB5A0E7BF5C}"/>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8906D8FF-1D66-31C9-3C6E-218B0E0E067E}"/>
              </a:ext>
            </a:extLst>
          </p:cNvPr>
          <p:cNvSpPr>
            <a:spLocks noGrp="1"/>
          </p:cNvSpPr>
          <p:nvPr>
            <p:ph idx="1"/>
          </p:nvPr>
        </p:nvSpPr>
        <p:spPr/>
        <p:txBody>
          <a:bodyPr/>
          <a:lstStyle/>
          <a:p>
            <a:pPr marL="0" indent="0" algn="just">
              <a:lnSpc>
                <a:spcPct val="150000"/>
              </a:lnSpc>
              <a:buNone/>
            </a:pPr>
            <a:r>
              <a:rPr lang="fr-FR" sz="2000" b="1" kern="100" dirty="0">
                <a:effectLst/>
                <a:latin typeface="Times New Roman" panose="02020603050405020304" pitchFamily="18" charset="0"/>
                <a:ea typeface="Calibri" panose="020F0502020204030204" pitchFamily="34" charset="0"/>
                <a:cs typeface="Times New Roman" panose="02020603050405020304" pitchFamily="18" charset="0"/>
              </a:rPr>
              <a:t>1. Raccourcis ces phrases.</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50000"/>
              </a:lnSpc>
              <a:buNone/>
            </a:pP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a. Sous les rochers, dans l’eau claire du torrent, les truites se cachent là où on ne peut pas les voir.</a:t>
            </a:r>
          </a:p>
          <a:p>
            <a:pPr marL="0" indent="0" algn="just">
              <a:lnSpc>
                <a:spcPct val="150000"/>
              </a:lnSpc>
              <a:buNone/>
            </a:pP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lgn="just">
              <a:lnSpc>
                <a:spcPct val="150000"/>
              </a:lnSpc>
              <a:buNone/>
            </a:pP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b. Alors qu’il faisait encore beau, quand les rayons du soleil ont frappé le sommet des montagnes, le chant des oiseaux a joyeusement éclaté dans le jardin </a:t>
            </a:r>
          </a:p>
          <a:p>
            <a:pPr marL="0" indent="0" algn="just">
              <a:lnSpc>
                <a:spcPct val="150000"/>
              </a:lnSpc>
              <a:buNone/>
            </a:pP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buNone/>
            </a:pPr>
            <a:endParaRPr lang="fr-FR" dirty="0"/>
          </a:p>
        </p:txBody>
      </p:sp>
    </p:spTree>
    <p:extLst>
      <p:ext uri="{BB962C8B-B14F-4D97-AF65-F5344CB8AC3E}">
        <p14:creationId xmlns:p14="http://schemas.microsoft.com/office/powerpoint/2010/main" val="27836852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DFB34C-F780-0485-A2E6-D1B885F8695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AE4E859-9A77-55FF-01EB-A73335FA1EF4}"/>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09AC36E3-6870-28A9-355A-8AC07AB62540}"/>
              </a:ext>
            </a:extLst>
          </p:cNvPr>
          <p:cNvSpPr>
            <a:spLocks noGrp="1"/>
          </p:cNvSpPr>
          <p:nvPr>
            <p:ph idx="1"/>
          </p:nvPr>
        </p:nvSpPr>
        <p:spPr/>
        <p:txBody>
          <a:bodyPr/>
          <a:lstStyle/>
          <a:p>
            <a:pPr marL="0" indent="0" algn="just">
              <a:lnSpc>
                <a:spcPct val="150000"/>
              </a:lnSpc>
              <a:buNone/>
            </a:pPr>
            <a:r>
              <a:rPr lang="fr-FR" sz="2000" b="1" kern="100" dirty="0">
                <a:effectLst/>
                <a:latin typeface="Times New Roman" panose="02020603050405020304" pitchFamily="18" charset="0"/>
                <a:ea typeface="Calibri" panose="020F0502020204030204" pitchFamily="34" charset="0"/>
                <a:cs typeface="Times New Roman" panose="02020603050405020304" pitchFamily="18" charset="0"/>
              </a:rPr>
              <a:t>1. Raccourcis ces phrases.</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50000"/>
              </a:lnSpc>
              <a:buNone/>
            </a:pP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a. Sous les rochers, dans l’eau claire du torrent, les truites se cachent là où on ne peut pas les voir.</a:t>
            </a:r>
          </a:p>
          <a:p>
            <a:pPr marL="0" indent="0" algn="just">
              <a:lnSpc>
                <a:spcPct val="150000"/>
              </a:lnSpc>
              <a:buNone/>
            </a:pP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Les truites se cachent. </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lgn="just">
              <a:lnSpc>
                <a:spcPct val="150000"/>
              </a:lnSpc>
              <a:buNone/>
            </a:pP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b. Alors qu’il faisait encore beau, quand les rayons du soleil ont frappé le sommet des montagnes, le chant des oiseaux a joyeusement éclaté dans le jardin </a:t>
            </a:r>
          </a:p>
          <a:p>
            <a:pPr marL="0" indent="0" algn="just">
              <a:lnSpc>
                <a:spcPct val="150000"/>
              </a:lnSpc>
              <a:buNone/>
            </a:pP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Le chant a éclaté</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buNone/>
            </a:pPr>
            <a:endParaRPr lang="fr-FR" dirty="0"/>
          </a:p>
        </p:txBody>
      </p:sp>
    </p:spTree>
    <p:extLst>
      <p:ext uri="{BB962C8B-B14F-4D97-AF65-F5344CB8AC3E}">
        <p14:creationId xmlns:p14="http://schemas.microsoft.com/office/powerpoint/2010/main" val="31771629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55A1C2D-A9F0-8223-5FBE-122ADC637CD2}"/>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A4A098DF-2140-5F75-C336-8DD31DEA435F}"/>
              </a:ext>
            </a:extLst>
          </p:cNvPr>
          <p:cNvSpPr>
            <a:spLocks noGrp="1"/>
          </p:cNvSpPr>
          <p:nvPr>
            <p:ph idx="1"/>
          </p:nvPr>
        </p:nvSpPr>
        <p:spPr/>
        <p:txBody>
          <a:bodyPr/>
          <a:lstStyle/>
          <a:p>
            <a:pPr marL="0" indent="0" algn="just">
              <a:lnSpc>
                <a:spcPct val="150000"/>
              </a:lnSpc>
              <a:buNone/>
            </a:pPr>
            <a:r>
              <a:rPr lang="fr-FR" sz="2000" b="1" kern="100" dirty="0">
                <a:effectLst/>
                <a:latin typeface="Times New Roman" panose="02020603050405020304" pitchFamily="18" charset="0"/>
                <a:ea typeface="Calibri" panose="020F0502020204030204" pitchFamily="34" charset="0"/>
                <a:cs typeface="Times New Roman" panose="02020603050405020304" pitchFamily="18" charset="0"/>
              </a:rPr>
              <a:t>2. Allonge ces phrases.</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50000"/>
              </a:lnSpc>
              <a:buNone/>
            </a:pP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a. Raoul enfila ses bottes fourrées.</a:t>
            </a:r>
          </a:p>
          <a:p>
            <a:pPr marL="0" indent="0" algn="just">
              <a:lnSpc>
                <a:spcPct val="150000"/>
              </a:lnSpc>
              <a:buNone/>
            </a:pP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lgn="just">
              <a:lnSpc>
                <a:spcPct val="150000"/>
              </a:lnSpc>
              <a:buNone/>
            </a:pP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lgn="just">
              <a:lnSpc>
                <a:spcPct val="150000"/>
              </a:lnSpc>
              <a:buNone/>
            </a:pP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b. Toute la famille part.</a:t>
            </a:r>
          </a:p>
          <a:p>
            <a:pPr marL="0" indent="0" algn="just">
              <a:lnSpc>
                <a:spcPct val="150000"/>
              </a:lnSpc>
              <a:buNone/>
            </a:pP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lgn="just">
              <a:lnSpc>
                <a:spcPct val="150000"/>
              </a:lnSpc>
              <a:buNone/>
            </a:pP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buNone/>
            </a:pPr>
            <a:endParaRPr lang="fr-FR" dirty="0"/>
          </a:p>
        </p:txBody>
      </p:sp>
    </p:spTree>
    <p:extLst>
      <p:ext uri="{BB962C8B-B14F-4D97-AF65-F5344CB8AC3E}">
        <p14:creationId xmlns:p14="http://schemas.microsoft.com/office/powerpoint/2010/main" val="19334767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3925EFD-1359-265A-4B75-FECE56F72A76}"/>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9A51D5DC-1063-5973-C575-2A8D142E0E10}"/>
              </a:ext>
            </a:extLst>
          </p:cNvPr>
          <p:cNvSpPr>
            <a:spLocks noGrp="1"/>
          </p:cNvSpPr>
          <p:nvPr>
            <p:ph idx="1"/>
          </p:nvPr>
        </p:nvSpPr>
        <p:spPr/>
        <p:txBody>
          <a:bodyPr>
            <a:normAutofit/>
          </a:bodyPr>
          <a:lstStyle/>
          <a:p>
            <a:pPr marL="0" indent="0">
              <a:buNone/>
            </a:pPr>
            <a:r>
              <a:rPr lang="fr-FR" sz="2000" b="1" dirty="0">
                <a:latin typeface="Times New Roman" panose="02020603050405020304" pitchFamily="18" charset="0"/>
                <a:cs typeface="Times New Roman" panose="02020603050405020304" pitchFamily="18" charset="0"/>
              </a:rPr>
              <a:t>Dictée</a:t>
            </a:r>
            <a:r>
              <a:rPr lang="fr-FR" sz="2000" dirty="0">
                <a:latin typeface="Times New Roman" panose="02020603050405020304" pitchFamily="18" charset="0"/>
                <a:cs typeface="Times New Roman" panose="02020603050405020304" pitchFamily="18" charset="0"/>
              </a:rPr>
              <a:t> : </a:t>
            </a:r>
          </a:p>
          <a:p>
            <a:pPr marL="0" indent="0">
              <a:buNone/>
            </a:pPr>
            <a:r>
              <a:rPr lang="fr-FR" sz="20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8258841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998D07-57F9-46A2-A2AB-3E316360976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17264DF-2869-5B7D-8CE3-E56C3538E576}"/>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8A6F0774-F16B-0B4D-AB89-B8FEE08C34AB}"/>
              </a:ext>
            </a:extLst>
          </p:cNvPr>
          <p:cNvSpPr>
            <a:spLocks noGrp="1"/>
          </p:cNvSpPr>
          <p:nvPr>
            <p:ph idx="1"/>
          </p:nvPr>
        </p:nvSpPr>
        <p:spPr/>
        <p:txBody>
          <a:bodyPr>
            <a:normAutofit/>
          </a:bodyPr>
          <a:lstStyle/>
          <a:p>
            <a:pPr marL="0" indent="0">
              <a:buNone/>
            </a:pPr>
            <a:r>
              <a:rPr lang="fr-FR" sz="2000" b="1" dirty="0">
                <a:latin typeface="Times New Roman" panose="02020603050405020304" pitchFamily="18" charset="0"/>
                <a:cs typeface="Times New Roman" panose="02020603050405020304" pitchFamily="18" charset="0"/>
              </a:rPr>
              <a:t>Dictée</a:t>
            </a:r>
            <a:r>
              <a:rPr lang="fr-FR" sz="2000" dirty="0">
                <a:latin typeface="Times New Roman" panose="02020603050405020304" pitchFamily="18" charset="0"/>
                <a:cs typeface="Times New Roman" panose="02020603050405020304" pitchFamily="18" charset="0"/>
              </a:rPr>
              <a:t> : </a:t>
            </a:r>
          </a:p>
          <a:p>
            <a:pPr marL="0" indent="0">
              <a:buNone/>
            </a:pPr>
            <a:r>
              <a:rPr lang="fr-FR" sz="2000" dirty="0">
                <a:latin typeface="Times New Roman" panose="02020603050405020304" pitchFamily="18" charset="0"/>
                <a:cs typeface="Times New Roman" panose="02020603050405020304" pitchFamily="18" charset="0"/>
              </a:rPr>
              <a:t>… </a:t>
            </a:r>
            <a:r>
              <a:rPr lang="fr-FR" sz="20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Le lion et la lionne tachetés te dévisagent prudemment. Je les surveille. Les taches de ces deux animaux sont surprenantes. </a:t>
            </a:r>
            <a:r>
              <a:rPr lang="fr-FR" sz="20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59170136"/>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156</TotalTime>
  <Words>2200</Words>
  <Application>Microsoft Macintosh PowerPoint</Application>
  <PresentationFormat>Grand écran</PresentationFormat>
  <Paragraphs>194</Paragraphs>
  <Slides>23</Slides>
  <Notes>23</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23</vt:i4>
      </vt:variant>
    </vt:vector>
  </HeadingPairs>
  <TitlesOfParts>
    <vt:vector size="28" baseType="lpstr">
      <vt:lpstr>Arial</vt:lpstr>
      <vt:lpstr>Calibri</vt:lpstr>
      <vt:lpstr>Calibri Light</vt:lpstr>
      <vt:lpstr>Times New Roman</vt:lpstr>
      <vt:lpstr>Thème Office</vt:lpstr>
      <vt:lpstr>Raccourcir / rallonger</vt:lpstr>
      <vt:lpstr>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 </vt:lpstr>
      <vt:lpstr>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Pierre Seve</dc:creator>
  <cp:lastModifiedBy>Pierre Seve</cp:lastModifiedBy>
  <cp:revision>9</cp:revision>
  <cp:lastPrinted>2025-08-26T16:13:20Z</cp:lastPrinted>
  <dcterms:created xsi:type="dcterms:W3CDTF">2025-08-26T13:18:32Z</dcterms:created>
  <dcterms:modified xsi:type="dcterms:W3CDTF">2025-08-26T16:13:30Z</dcterms:modified>
</cp:coreProperties>
</file>