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76" r:id="rId4"/>
    <p:sldId id="277" r:id="rId5"/>
    <p:sldId id="278" r:id="rId6"/>
    <p:sldId id="258" r:id="rId7"/>
    <p:sldId id="279" r:id="rId8"/>
    <p:sldId id="260" r:id="rId9"/>
    <p:sldId id="283" r:id="rId10"/>
    <p:sldId id="261" r:id="rId11"/>
    <p:sldId id="262" r:id="rId12"/>
    <p:sldId id="272" r:id="rId13"/>
    <p:sldId id="284" r:id="rId14"/>
    <p:sldId id="285" r:id="rId15"/>
    <p:sldId id="263" r:id="rId16"/>
    <p:sldId id="280" r:id="rId17"/>
    <p:sldId id="281" r:id="rId18"/>
    <p:sldId id="266" r:id="rId19"/>
    <p:sldId id="282" r:id="rId20"/>
    <p:sldId id="268" r:id="rId21"/>
    <p:sldId id="286"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641"/>
    <p:restoredTop sz="64299"/>
  </p:normalViewPr>
  <p:slideViewPr>
    <p:cSldViewPr snapToGrid="0">
      <p:cViewPr varScale="1">
        <p:scale>
          <a:sx n="54" d="100"/>
          <a:sy n="54" d="100"/>
        </p:scale>
        <p:origin x="131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9AF73-F1C0-174D-BB40-076CE192C660}" type="datetimeFigureOut">
              <a:rPr lang="fr-FR" smtClean="0"/>
              <a:t>21/08/2025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A88E0-613B-8D4C-B0F0-6319101FEB23}" type="slidenum">
              <a:rPr lang="fr-FR" smtClean="0"/>
              <a:t>‹N°›</a:t>
            </a:fld>
            <a:endParaRPr lang="fr-FR"/>
          </a:p>
        </p:txBody>
      </p:sp>
    </p:spTree>
    <p:extLst>
      <p:ext uri="{BB962C8B-B14F-4D97-AF65-F5344CB8AC3E}">
        <p14:creationId xmlns:p14="http://schemas.microsoft.com/office/powerpoint/2010/main" val="1164081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i="1" dirty="0">
                <a:solidFill>
                  <a:schemeClr val="tx1"/>
                </a:solidFill>
                <a:latin typeface="+mn-lt"/>
              </a:rPr>
              <a:t>Cette situation d’écriture peut être proposée après la leçon CM1-36 </a:t>
            </a:r>
            <a:r>
              <a:rPr lang="fr-FR" sz="1200" i="0" dirty="0">
                <a:solidFill>
                  <a:schemeClr val="tx1"/>
                </a:solidFill>
                <a:latin typeface="+mn-lt"/>
              </a:rPr>
              <a:t>Différentes briques du verbe</a:t>
            </a:r>
          </a:p>
          <a:p>
            <a:endParaRPr lang="fr-FR" sz="1200" i="1" dirty="0">
              <a:solidFill>
                <a:schemeClr val="tx1"/>
              </a:solidFill>
              <a:latin typeface="+mn-lt"/>
            </a:endParaRPr>
          </a:p>
          <a:p>
            <a:pPr algn="l"/>
            <a:r>
              <a:rPr lang="fr-FR" sz="1200" b="1" i="0" u="none" strike="noStrike" baseline="0" dirty="0">
                <a:solidFill>
                  <a:schemeClr val="tx1"/>
                </a:solidFill>
                <a:latin typeface="+mn-lt"/>
              </a:rPr>
              <a:t>Objectif langagier </a:t>
            </a:r>
            <a:r>
              <a:rPr lang="fr-FR" sz="1200" b="0" i="0" u="none" strike="noStrike" baseline="0" dirty="0">
                <a:solidFill>
                  <a:schemeClr val="tx1"/>
                </a:solidFill>
                <a:latin typeface="+mn-lt"/>
              </a:rPr>
              <a:t>: Écrire un script narratif</a:t>
            </a:r>
          </a:p>
          <a:p>
            <a:pPr algn="l"/>
            <a:r>
              <a:rPr lang="fr-FR" sz="1200" b="1" i="0" u="none" strike="noStrike" baseline="0" dirty="0">
                <a:solidFill>
                  <a:schemeClr val="tx1"/>
                </a:solidFill>
                <a:latin typeface="+mn-lt"/>
              </a:rPr>
              <a:t>Objectif grammatical </a:t>
            </a:r>
            <a:r>
              <a:rPr lang="fr-FR" sz="1200" b="0" i="0" u="none" strike="noStrike" baseline="0" dirty="0">
                <a:solidFill>
                  <a:schemeClr val="tx1"/>
                </a:solidFill>
                <a:latin typeface="+mn-lt"/>
              </a:rPr>
              <a:t>: Mobiliser les connaissances sur les différentes structures du groupe du verbe</a:t>
            </a:r>
            <a:endParaRPr lang="fr-FR" sz="1200" i="0" dirty="0">
              <a:solidFill>
                <a:schemeClr val="tx1"/>
              </a:solidFill>
              <a:latin typeface="+mn-lt"/>
            </a:endParaRPr>
          </a:p>
          <a:p>
            <a:endParaRPr lang="fr-FR" sz="1200" dirty="0">
              <a:solidFill>
                <a:schemeClr val="tx1"/>
              </a:solidFill>
              <a:latin typeface="+mn-lt"/>
            </a:endParaRPr>
          </a:p>
          <a:p>
            <a:r>
              <a:rPr lang="fr-FR" sz="1200" i="1" dirty="0">
                <a:solidFill>
                  <a:schemeClr val="tx1"/>
                </a:solidFill>
                <a:effectLst/>
                <a:latin typeface="+mn-lt"/>
                <a:ea typeface="Calibri" panose="020F0502020204030204" pitchFamily="34" charset="0"/>
              </a:rPr>
              <a:t>Certaines diapositives ont été dupliquées afin de scinder le commentaire du mode présentateur en deux parties lorsque le propos est long. Cela vous permettra de poursuivre vos explications de manière plus fluide</a:t>
            </a:r>
            <a:endParaRPr lang="fr-FR" sz="1200" dirty="0">
              <a:solidFill>
                <a:schemeClr val="tx1"/>
              </a:solidFill>
              <a:latin typeface="+mn-lt"/>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a:t>
            </a:fld>
            <a:endParaRPr lang="fr-FR"/>
          </a:p>
        </p:txBody>
      </p:sp>
    </p:spTree>
    <p:extLst>
      <p:ext uri="{BB962C8B-B14F-4D97-AF65-F5344CB8AC3E}">
        <p14:creationId xmlns:p14="http://schemas.microsoft.com/office/powerpoint/2010/main" val="76315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1</a:t>
            </a:r>
            <a:r>
              <a:rPr lang="fr-FR" sz="1200" b="1" u="none" dirty="0">
                <a:solidFill>
                  <a:schemeClr val="tx1"/>
                </a:solidFill>
                <a:effectLst/>
                <a:latin typeface="+mn-lt"/>
                <a:ea typeface="Times New Roman" panose="02020603050405020304" pitchFamily="18" charset="0"/>
              </a:rPr>
              <a:t> : LANCEMENT DE LA SITUATION</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Découvrir la situation d’écriture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ou </a:t>
            </a:r>
            <a:r>
              <a:rPr lang="fr-FR" sz="1200" b="1" dirty="0">
                <a:solidFill>
                  <a:schemeClr val="tx1"/>
                </a:solidFill>
                <a:effectLst/>
                <a:latin typeface="+mn-lt"/>
                <a:ea typeface="Times New Roman" panose="02020603050405020304" pitchFamily="18" charset="0"/>
              </a:rPr>
              <a:t>faire lire</a:t>
            </a:r>
            <a:r>
              <a:rPr lang="fr-FR" sz="1200" dirty="0">
                <a:solidFill>
                  <a:schemeClr val="tx1"/>
                </a:solidFill>
                <a:effectLst/>
                <a:latin typeface="+mn-lt"/>
                <a:ea typeface="Times New Roman" panose="02020603050405020304" pitchFamily="18" charset="0"/>
              </a:rPr>
              <a:t> le texte.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 « </a:t>
            </a:r>
            <a:r>
              <a:rPr lang="fr-FR" sz="1200" dirty="0">
                <a:solidFill>
                  <a:schemeClr val="tx1"/>
                </a:solidFill>
                <a:effectLst/>
                <a:latin typeface="+mn-lt"/>
                <a:ea typeface="Calibri" panose="020F0502020204030204" pitchFamily="34" charset="0"/>
              </a:rPr>
              <a:t>Reconnaissez-vous ce type de texte ? </a:t>
            </a:r>
            <a:r>
              <a:rPr lang="fr-FR" sz="1200" dirty="0">
                <a:solidFill>
                  <a:schemeClr val="tx1"/>
                </a:solidFill>
                <a:effectLst/>
                <a:latin typeface="+mn-lt"/>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Calibri" panose="020F0502020204030204" pitchFamily="34" charset="0"/>
                <a:cs typeface="Arial" panose="020B0604020202020204" pitchFamily="34" charset="0"/>
              </a:rPr>
              <a:t>Réponses attendues </a:t>
            </a:r>
            <a:r>
              <a:rPr lang="fr-FR" sz="1200" dirty="0">
                <a:solidFill>
                  <a:schemeClr val="tx1"/>
                </a:solidFill>
                <a:effectLst/>
                <a:latin typeface="+mn-lt"/>
                <a:ea typeface="Calibri" panose="020F0502020204030204" pitchFamily="34" charset="0"/>
                <a:cs typeface="Arial" panose="020B0604020202020204" pitchFamily="34" charset="0"/>
              </a:rPr>
              <a:t>:</a:t>
            </a:r>
          </a:p>
          <a:p>
            <a:pPr algn="just"/>
            <a:r>
              <a:rPr lang="fr-FR" sz="1200" dirty="0">
                <a:solidFill>
                  <a:schemeClr val="tx1"/>
                </a:solidFill>
                <a:effectLst/>
                <a:latin typeface="+mn-lt"/>
                <a:ea typeface="Times New Roman" panose="02020603050405020304" pitchFamily="18" charset="0"/>
              </a:rPr>
              <a:t>C’est un poème rigolo, il y a des jeux de mots.</a:t>
            </a:r>
          </a:p>
          <a:p>
            <a:pPr algn="just"/>
            <a:r>
              <a:rPr lang="fr-FR" sz="1200" dirty="0">
                <a:solidFill>
                  <a:schemeClr val="tx1"/>
                </a:solidFill>
                <a:effectLst/>
                <a:latin typeface="+mn-lt"/>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Demander</a:t>
            </a:r>
            <a:r>
              <a:rPr lang="fr-FR" sz="1200" dirty="0">
                <a:solidFill>
                  <a:schemeClr val="tx1"/>
                </a:solidFill>
                <a:effectLst/>
                <a:latin typeface="+mn-lt"/>
                <a:ea typeface="Calibri" panose="020F0502020204030204" pitchFamily="34" charset="0"/>
                <a:cs typeface="Arial" panose="020B0604020202020204" pitchFamily="34" charset="0"/>
              </a:rPr>
              <a:t> un rappel de texte pour s’assurer de la compréhension globale.</a:t>
            </a: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Relire</a:t>
            </a:r>
            <a:r>
              <a:rPr lang="fr-FR" sz="1200" dirty="0">
                <a:solidFill>
                  <a:schemeClr val="tx1"/>
                </a:solidFill>
                <a:effectLst/>
                <a:latin typeface="+mn-lt"/>
                <a:ea typeface="Calibri" panose="020F0502020204030204" pitchFamily="34" charset="0"/>
                <a:cs typeface="Arial" panose="020B0604020202020204" pitchFamily="34" charset="0"/>
              </a:rPr>
              <a:t> le texte si nécessaire.</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a:t>
            </a:fld>
            <a:endParaRPr lang="fr-FR"/>
          </a:p>
        </p:txBody>
      </p:sp>
    </p:spTree>
    <p:extLst>
      <p:ext uri="{BB962C8B-B14F-4D97-AF65-F5344CB8AC3E}">
        <p14:creationId xmlns:p14="http://schemas.microsoft.com/office/powerpoint/2010/main" val="209307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5455C-D32A-F3CB-8EAE-BE4EE85FBB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1C6A1A-A61D-1DD0-8C69-4B350FB41D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19EF41D-6FEB-7B1D-2473-662B31E70FD8}"/>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Quel passage vous amuse ? Pourquoi ? »</a:t>
            </a:r>
          </a:p>
          <a:p>
            <a:pPr algn="just"/>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 était très maigre et officier d’artillerie »</a:t>
            </a:r>
          </a:p>
          <a:p>
            <a:pPr algn="just"/>
            <a:r>
              <a:rPr lang="fr-FR" sz="1200" dirty="0">
                <a:solidFill>
                  <a:schemeClr val="tx1"/>
                </a:solidFill>
                <a:effectLst/>
                <a:latin typeface="+mn-lt"/>
                <a:ea typeface="Times New Roman" panose="02020603050405020304" pitchFamily="18" charset="0"/>
              </a:rPr>
              <a:t>« prit du ventre et beaucoup de pays »</a:t>
            </a:r>
          </a:p>
          <a:p>
            <a:pPr algn="just"/>
            <a:r>
              <a:rPr lang="fr-FR" sz="1200" dirty="0">
                <a:solidFill>
                  <a:schemeClr val="tx1"/>
                </a:solidFill>
                <a:effectLst/>
                <a:latin typeface="+mn-lt"/>
                <a:ea typeface="Times New Roman" panose="02020603050405020304" pitchFamily="18" charset="0"/>
              </a:rPr>
              <a:t>Ces expressions associent des choses qui n’ont rien à voir ensemble.</a:t>
            </a:r>
          </a:p>
          <a:p>
            <a:endParaRPr lang="fr-FR" dirty="0"/>
          </a:p>
        </p:txBody>
      </p:sp>
      <p:sp>
        <p:nvSpPr>
          <p:cNvPr id="4" name="Espace réservé du numéro de diapositive 3">
            <a:extLst>
              <a:ext uri="{FF2B5EF4-FFF2-40B4-BE49-F238E27FC236}">
                <a16:creationId xmlns:a16="http://schemas.microsoft.com/office/drawing/2014/main" id="{D2B8BD05-951C-0C2F-8C9B-1B20BF7BD61D}"/>
              </a:ext>
            </a:extLst>
          </p:cNvPr>
          <p:cNvSpPr>
            <a:spLocks noGrp="1"/>
          </p:cNvSpPr>
          <p:nvPr>
            <p:ph type="sldNum" sz="quarter" idx="5"/>
          </p:nvPr>
        </p:nvSpPr>
        <p:spPr/>
        <p:txBody>
          <a:bodyPr/>
          <a:lstStyle/>
          <a:p>
            <a:fld id="{CCCA88E0-613B-8D4C-B0F0-6319101FEB23}" type="slidenum">
              <a:rPr lang="fr-FR" smtClean="0"/>
              <a:t>3</a:t>
            </a:fld>
            <a:endParaRPr lang="fr-FR"/>
          </a:p>
        </p:txBody>
      </p:sp>
    </p:spTree>
    <p:extLst>
      <p:ext uri="{BB962C8B-B14F-4D97-AF65-F5344CB8AC3E}">
        <p14:creationId xmlns:p14="http://schemas.microsoft.com/office/powerpoint/2010/main" val="1207083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0FE3A-00D0-18BF-5538-DD445B4B21D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B2C63B-6996-008C-497E-A63A1954E37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30D42C2-D258-DF16-83A5-4B030D5425CA}"/>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On met ensemble, sous le même joug comme deux animaux qui tirent une charrue, deux choses qui ne vont pas ensemble. On appelle </a:t>
            </a:r>
            <a:r>
              <a:rPr lang="fr-FR" sz="1200" i="1" dirty="0">
                <a:solidFill>
                  <a:schemeClr val="tx1"/>
                </a:solidFill>
                <a:effectLst/>
                <a:latin typeface="+mn-lt"/>
                <a:ea typeface="Times New Roman" panose="02020603050405020304" pitchFamily="18" charset="0"/>
              </a:rPr>
              <a:t>zeugma</a:t>
            </a:r>
            <a:r>
              <a:rPr lang="fr-FR" sz="1200" dirty="0">
                <a:solidFill>
                  <a:schemeClr val="tx1"/>
                </a:solidFill>
                <a:effectLst/>
                <a:latin typeface="+mn-lt"/>
                <a:ea typeface="Times New Roman" panose="02020603050405020304" pitchFamily="18" charset="0"/>
              </a:rPr>
              <a:t> cette sorte de jeu de mots. C’est un mot grec qui signifie </a:t>
            </a:r>
            <a:r>
              <a:rPr lang="fr-FR" sz="1200" i="1" dirty="0">
                <a:solidFill>
                  <a:schemeClr val="tx1"/>
                </a:solidFill>
                <a:effectLst/>
                <a:latin typeface="+mn-lt"/>
                <a:ea typeface="Times New Roman" panose="02020603050405020304" pitchFamily="18" charset="0"/>
              </a:rPr>
              <a:t>attelage</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joug</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Ici, dans ‘prit du ventre et beaucoup de pays’, le verbe </a:t>
            </a:r>
            <a:r>
              <a:rPr lang="fr-FR" sz="1200" i="1" dirty="0">
                <a:solidFill>
                  <a:schemeClr val="tx1"/>
                </a:solidFill>
                <a:effectLst/>
                <a:latin typeface="+mn-lt"/>
                <a:ea typeface="Times New Roman" panose="02020603050405020304" pitchFamily="18" charset="0"/>
              </a:rPr>
              <a:t>prendre</a:t>
            </a:r>
            <a:r>
              <a:rPr lang="fr-FR" sz="1200" dirty="0">
                <a:solidFill>
                  <a:schemeClr val="tx1"/>
                </a:solidFill>
                <a:effectLst/>
                <a:latin typeface="+mn-lt"/>
                <a:ea typeface="Times New Roman" panose="02020603050405020304" pitchFamily="18" charset="0"/>
              </a:rPr>
              <a:t> a deux compléments qui n’ont rien à voir, avec deux sens différents : </a:t>
            </a:r>
            <a:r>
              <a:rPr lang="fr-FR" sz="1200" i="1" dirty="0">
                <a:solidFill>
                  <a:schemeClr val="tx1"/>
                </a:solidFill>
                <a:effectLst/>
                <a:latin typeface="+mn-lt"/>
                <a:ea typeface="Times New Roman" panose="02020603050405020304" pitchFamily="18" charset="0"/>
              </a:rPr>
              <a:t>prendre du ventre = grossir / prendre des pays = les conquérir</a:t>
            </a:r>
            <a:r>
              <a:rPr lang="fr-FR" sz="1200" dirty="0">
                <a:solidFill>
                  <a:schemeClr val="tx1"/>
                </a:solidFill>
                <a:effectLst/>
                <a:latin typeface="+mn-lt"/>
                <a:ea typeface="Times New Roman" panose="02020603050405020304" pitchFamily="18" charset="0"/>
              </a:rPr>
              <a:t>. Ce qui est drôle, c’est qu’un seul mot a deux sens à la fois.</a:t>
            </a:r>
          </a:p>
          <a:p>
            <a:pPr algn="just"/>
            <a:r>
              <a:rPr lang="fr-FR" sz="1200" dirty="0">
                <a:solidFill>
                  <a:schemeClr val="tx1"/>
                </a:solidFill>
                <a:effectLst/>
                <a:latin typeface="+mn-lt"/>
                <a:ea typeface="Times New Roman" panose="02020603050405020304" pitchFamily="18" charset="0"/>
              </a:rPr>
              <a:t>Ainsi, cette phrase n’est pas cohérente. »</a:t>
            </a:r>
          </a:p>
          <a:p>
            <a:pPr algn="just"/>
            <a:endParaRPr lang="fr-FR" dirty="0"/>
          </a:p>
        </p:txBody>
      </p:sp>
      <p:sp>
        <p:nvSpPr>
          <p:cNvPr id="4" name="Espace réservé du numéro de diapositive 3">
            <a:extLst>
              <a:ext uri="{FF2B5EF4-FFF2-40B4-BE49-F238E27FC236}">
                <a16:creationId xmlns:a16="http://schemas.microsoft.com/office/drawing/2014/main" id="{2E432635-4E1D-7A6E-8DA4-AF12BC97F523}"/>
              </a:ext>
            </a:extLst>
          </p:cNvPr>
          <p:cNvSpPr>
            <a:spLocks noGrp="1"/>
          </p:cNvSpPr>
          <p:nvPr>
            <p:ph type="sldNum" sz="quarter" idx="5"/>
          </p:nvPr>
        </p:nvSpPr>
        <p:spPr/>
        <p:txBody>
          <a:bodyPr/>
          <a:lstStyle/>
          <a:p>
            <a:fld id="{CCCA88E0-613B-8D4C-B0F0-6319101FEB23}" type="slidenum">
              <a:rPr lang="fr-FR" smtClean="0"/>
              <a:t>4</a:t>
            </a:fld>
            <a:endParaRPr lang="fr-FR"/>
          </a:p>
        </p:txBody>
      </p:sp>
    </p:spTree>
    <p:extLst>
      <p:ext uri="{BB962C8B-B14F-4D97-AF65-F5344CB8AC3E}">
        <p14:creationId xmlns:p14="http://schemas.microsoft.com/office/powerpoint/2010/main" val="2072460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7E1B9-60E1-D103-05AB-CE3976F818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8A0B73-3879-3076-EBD8-0E2DFE0249E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E9A47A-639D-63FB-6535-19C5CE91891E}"/>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Voici un autre zeugma. » et </a:t>
            </a: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Comment est-il construit grammaticalement ? Pourquoi est-ce qu’on peut dire que le verbe a deux compléments qui n’ont rien à voir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C’est parce que </a:t>
            </a:r>
            <a:r>
              <a:rPr lang="fr-FR" sz="1200" i="1" dirty="0">
                <a:solidFill>
                  <a:schemeClr val="tx1"/>
                </a:solidFill>
                <a:effectLst/>
                <a:latin typeface="+mn-lt"/>
                <a:ea typeface="Times New Roman" panose="02020603050405020304" pitchFamily="18" charset="0"/>
              </a:rPr>
              <a:t>l’idiote</a:t>
            </a:r>
            <a:r>
              <a:rPr lang="fr-FR" sz="1200" dirty="0">
                <a:solidFill>
                  <a:schemeClr val="tx1"/>
                </a:solidFill>
                <a:effectLst/>
                <a:latin typeface="+mn-lt"/>
                <a:ea typeface="Times New Roman" panose="02020603050405020304" pitchFamily="18" charset="0"/>
              </a:rPr>
              <a:t> est un attribut et </a:t>
            </a:r>
            <a:r>
              <a:rPr lang="fr-FR" sz="1200" i="1" dirty="0">
                <a:solidFill>
                  <a:schemeClr val="tx1"/>
                </a:solidFill>
                <a:effectLst/>
                <a:latin typeface="+mn-lt"/>
                <a:ea typeface="Times New Roman" panose="02020603050405020304" pitchFamily="18" charset="0"/>
              </a:rPr>
              <a:t>des truffes au chocolat</a:t>
            </a:r>
            <a:r>
              <a:rPr lang="fr-FR" sz="1200" dirty="0">
                <a:solidFill>
                  <a:schemeClr val="tx1"/>
                </a:solidFill>
                <a:effectLst/>
                <a:latin typeface="+mn-lt"/>
                <a:ea typeface="Times New Roman" panose="02020603050405020304" pitchFamily="18" charset="0"/>
              </a:rPr>
              <a:t> est un COD. Le verbe n’a pas le même sens : </a:t>
            </a:r>
            <a:r>
              <a:rPr lang="fr-FR" sz="1200" i="1" dirty="0">
                <a:solidFill>
                  <a:schemeClr val="tx1"/>
                </a:solidFill>
                <a:effectLst/>
                <a:latin typeface="+mn-lt"/>
                <a:ea typeface="Times New Roman" panose="02020603050405020304" pitchFamily="18" charset="0"/>
              </a:rPr>
              <a:t>faire l’idiote</a:t>
            </a:r>
            <a:r>
              <a:rPr lang="fr-FR" sz="1200" dirty="0">
                <a:solidFill>
                  <a:schemeClr val="tx1"/>
                </a:solidFill>
                <a:effectLst/>
                <a:latin typeface="+mn-lt"/>
                <a:ea typeface="Times New Roman" panose="02020603050405020304" pitchFamily="18" charset="0"/>
              </a:rPr>
              <a:t>, c’est faire semblant et </a:t>
            </a:r>
            <a:r>
              <a:rPr lang="fr-FR" sz="1200" i="1" dirty="0">
                <a:solidFill>
                  <a:schemeClr val="tx1"/>
                </a:solidFill>
                <a:effectLst/>
                <a:latin typeface="+mn-lt"/>
                <a:ea typeface="Times New Roman" panose="02020603050405020304" pitchFamily="18" charset="0"/>
              </a:rPr>
              <a:t>faire des truffes</a:t>
            </a:r>
            <a:r>
              <a:rPr lang="fr-FR" sz="1200" dirty="0">
                <a:solidFill>
                  <a:schemeClr val="tx1"/>
                </a:solidFill>
                <a:effectLst/>
                <a:latin typeface="+mn-lt"/>
                <a:ea typeface="Times New Roman" panose="02020603050405020304" pitchFamily="18" charset="0"/>
              </a:rPr>
              <a:t>, c’est les fabriquer.</a:t>
            </a:r>
          </a:p>
          <a:p>
            <a:pPr algn="just"/>
            <a:endParaRPr lang="fr-FR" dirty="0"/>
          </a:p>
        </p:txBody>
      </p:sp>
      <p:sp>
        <p:nvSpPr>
          <p:cNvPr id="4" name="Espace réservé du numéro de diapositive 3">
            <a:extLst>
              <a:ext uri="{FF2B5EF4-FFF2-40B4-BE49-F238E27FC236}">
                <a16:creationId xmlns:a16="http://schemas.microsoft.com/office/drawing/2014/main" id="{99673B17-4654-3A62-46CE-5B5945DA8CFF}"/>
              </a:ext>
            </a:extLst>
          </p:cNvPr>
          <p:cNvSpPr>
            <a:spLocks noGrp="1"/>
          </p:cNvSpPr>
          <p:nvPr>
            <p:ph type="sldNum" sz="quarter" idx="5"/>
          </p:nvPr>
        </p:nvSpPr>
        <p:spPr/>
        <p:txBody>
          <a:bodyPr/>
          <a:lstStyle/>
          <a:p>
            <a:fld id="{CCCA88E0-613B-8D4C-B0F0-6319101FEB23}" type="slidenum">
              <a:rPr lang="fr-FR" smtClean="0"/>
              <a:t>5</a:t>
            </a:fld>
            <a:endParaRPr lang="fr-FR"/>
          </a:p>
        </p:txBody>
      </p:sp>
    </p:spTree>
    <p:extLst>
      <p:ext uri="{BB962C8B-B14F-4D97-AF65-F5344CB8AC3E}">
        <p14:creationId xmlns:p14="http://schemas.microsoft.com/office/powerpoint/2010/main" val="1977670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Annoncer</a:t>
            </a:r>
            <a:r>
              <a:rPr lang="fr-FR" sz="1200" dirty="0">
                <a:solidFill>
                  <a:schemeClr val="tx1"/>
                </a:solidFill>
                <a:effectLst/>
                <a:latin typeface="+mn-lt"/>
                <a:ea typeface="Times New Roman" panose="02020603050405020304" pitchFamily="18" charset="0"/>
              </a:rPr>
              <a:t> : « Aujourd’hui, c’est bizarre, je vous demande d’écrire des phrases qui n’ont pas de sens. » </a:t>
            </a:r>
          </a:p>
          <a:p>
            <a:pPr algn="just"/>
            <a:r>
              <a:rPr lang="fr-FR" sz="1200" b="1" dirty="0">
                <a:solidFill>
                  <a:schemeClr val="tx1"/>
                </a:solidFill>
                <a:effectLst/>
                <a:latin typeface="+mn-lt"/>
                <a:ea typeface="Times New Roman" panose="02020603050405020304" pitchFamily="18" charset="0"/>
              </a:rPr>
              <a:t>Lire la consigne d’écriture </a:t>
            </a:r>
          </a:p>
          <a:p>
            <a:pPr algn="just"/>
            <a:r>
              <a:rPr lang="fr-FR" sz="1200" b="1" dirty="0">
                <a:solidFill>
                  <a:schemeClr val="tx1"/>
                </a:solidFill>
                <a:effectLst/>
                <a:latin typeface="+mn-lt"/>
                <a:ea typeface="Times New Roman" panose="02020603050405020304" pitchFamily="18" charset="0"/>
              </a:rPr>
              <a:t>Préciser</a:t>
            </a:r>
            <a:r>
              <a:rPr lang="fr-FR" sz="1200" dirty="0">
                <a:solidFill>
                  <a:schemeClr val="tx1"/>
                </a:solidFill>
                <a:effectLst/>
                <a:latin typeface="+mn-lt"/>
                <a:ea typeface="Times New Roman" panose="02020603050405020304" pitchFamily="18" charset="0"/>
              </a:rPr>
              <a:t> : « Vous n’êtes pas obligés d’utiliser tous ces verbes. Et vous pouvez aussi penser à d’autres verbes. »</a:t>
            </a: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6</a:t>
            </a:fld>
            <a:endParaRPr lang="fr-FR"/>
          </a:p>
        </p:txBody>
      </p:sp>
    </p:spTree>
    <p:extLst>
      <p:ext uri="{BB962C8B-B14F-4D97-AF65-F5344CB8AC3E}">
        <p14:creationId xmlns:p14="http://schemas.microsoft.com/office/powerpoint/2010/main" val="1760876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7AC92-3B3E-6909-FCDB-70D6428211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1CEB99-E7D0-6B56-A387-6BD9493B0C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457EC2-3FF5-E202-ACB2-67C0E123546C}"/>
              </a:ext>
            </a:extLst>
          </p:cNvPr>
          <p:cNvSpPr>
            <a:spLocks noGrp="1"/>
          </p:cNvSpPr>
          <p:nvPr>
            <p:ph type="body" idx="1"/>
          </p:nvPr>
        </p:nvSpPr>
        <p:spPr/>
        <p:txBody>
          <a:bodyPr/>
          <a:lstStyle/>
          <a:p>
            <a:r>
              <a:rPr lang="fr-FR" sz="1200" b="1" dirty="0">
                <a:solidFill>
                  <a:schemeClr val="tx1"/>
                </a:solidFill>
                <a:latin typeface="+mn-lt"/>
              </a:rPr>
              <a:t>PHASE 2 : Préparation de l’écriture</a:t>
            </a:r>
          </a:p>
          <a:p>
            <a:endParaRPr lang="fr-FR" sz="1200" b="1" dirty="0">
              <a:solidFill>
                <a:schemeClr val="tx1"/>
              </a:solidFill>
              <a:latin typeface="+mn-lt"/>
            </a:endParaRPr>
          </a:p>
          <a:p>
            <a:r>
              <a:rPr lang="fr-FR" sz="1200" b="1" dirty="0">
                <a:solidFill>
                  <a:schemeClr val="tx1"/>
                </a:solidFill>
                <a:latin typeface="+mn-lt"/>
              </a:rPr>
              <a:t>Demander</a:t>
            </a:r>
            <a:r>
              <a:rPr lang="fr-FR" sz="1200" dirty="0">
                <a:solidFill>
                  <a:schemeClr val="tx1"/>
                </a:solidFill>
                <a:latin typeface="+mn-lt"/>
              </a:rPr>
              <a:t> : </a:t>
            </a:r>
            <a:r>
              <a:rPr lang="fr-FR" sz="1200" dirty="0">
                <a:solidFill>
                  <a:schemeClr val="tx1"/>
                </a:solidFill>
                <a:effectLst/>
                <a:latin typeface="+mn-lt"/>
                <a:ea typeface="Times New Roman" panose="02020603050405020304" pitchFamily="18" charset="0"/>
              </a:rPr>
              <a:t>« À quoi va-t-il falloir faire attention pour bien écrire un texte qu’avec des infinitifs ? Qu’est-ce qu’on peut mettre ? »</a:t>
            </a:r>
          </a:p>
          <a:p>
            <a:r>
              <a:rPr lang="fr-FR" sz="1200"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rPr>
              <a:t>[voir diapositive suivante] </a:t>
            </a:r>
            <a:endParaRPr lang="fr-FR" sz="1200" dirty="0">
              <a:solidFill>
                <a:schemeClr val="tx1"/>
              </a:solidFill>
              <a:latin typeface="+mn-lt"/>
            </a:endParaRPr>
          </a:p>
          <a:p>
            <a:pPr algn="just"/>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C2C767EA-A3C3-79E7-F2C4-09582EA51DBF}"/>
              </a:ext>
            </a:extLst>
          </p:cNvPr>
          <p:cNvSpPr>
            <a:spLocks noGrp="1"/>
          </p:cNvSpPr>
          <p:nvPr>
            <p:ph type="sldNum" sz="quarter" idx="5"/>
          </p:nvPr>
        </p:nvSpPr>
        <p:spPr/>
        <p:txBody>
          <a:bodyPr/>
          <a:lstStyle/>
          <a:p>
            <a:fld id="{CCCA88E0-613B-8D4C-B0F0-6319101FEB23}" type="slidenum">
              <a:rPr lang="fr-FR" smtClean="0"/>
              <a:t>7</a:t>
            </a:fld>
            <a:endParaRPr lang="fr-FR"/>
          </a:p>
        </p:txBody>
      </p:sp>
    </p:spTree>
    <p:extLst>
      <p:ext uri="{BB962C8B-B14F-4D97-AF65-F5344CB8AC3E}">
        <p14:creationId xmlns:p14="http://schemas.microsoft.com/office/powerpoint/2010/main" val="381889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les contraintes d’écriture.</a:t>
            </a:r>
            <a:endParaRPr lang="fr-FR" sz="1200" dirty="0">
              <a:solidFill>
                <a:schemeClr val="tx1"/>
              </a:solidFill>
              <a:latin typeface="+mn-lt"/>
            </a:endParaRPr>
          </a:p>
          <a:p>
            <a:endParaRPr lang="fr-FR" sz="1200" dirty="0">
              <a:solidFill>
                <a:schemeClr val="tx1"/>
              </a:solidFill>
              <a:latin typeface="+mn-lt"/>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Times New Roman" panose="02020603050405020304" pitchFamily="18" charset="0"/>
              </a:rPr>
              <a:t>Chercher avec les élèves </a:t>
            </a:r>
            <a:r>
              <a:rPr lang="fr-FR" sz="1200" dirty="0">
                <a:solidFill>
                  <a:schemeClr val="tx1"/>
                </a:solidFill>
                <a:effectLst/>
                <a:latin typeface="+mn-lt"/>
                <a:ea typeface="Times New Roman" panose="02020603050405020304" pitchFamily="18" charset="0"/>
              </a:rPr>
              <a:t>comment faire pour créer des zeugmas : utiliser des verbes qui ont plusieurs étiquettes.</a:t>
            </a:r>
            <a:r>
              <a:rPr lang="fr-FR" sz="1200" dirty="0">
                <a:solidFill>
                  <a:schemeClr val="tx1"/>
                </a:solidFill>
                <a:effectLst/>
                <a:latin typeface="+mn-lt"/>
              </a:rPr>
              <a:t> </a:t>
            </a: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rPr>
              <a:t>Écrire</a:t>
            </a:r>
            <a:r>
              <a:rPr lang="fr-FR" sz="1200" dirty="0">
                <a:solidFill>
                  <a:schemeClr val="tx1"/>
                </a:solidFill>
                <a:effectLst/>
                <a:latin typeface="+mn-lt"/>
              </a:rPr>
              <a:t> au tableau les propositions qui peuvent être utiles aux élèves.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ndParaRPr>
          </a:p>
          <a:p>
            <a:pPr algn="just"/>
            <a:r>
              <a:rPr lang="fr-FR" sz="1200" b="1" dirty="0">
                <a:solidFill>
                  <a:schemeClr val="tx1"/>
                </a:solidFill>
                <a:effectLst/>
                <a:latin typeface="+mn-lt"/>
              </a:rPr>
              <a:t>Remarque</a:t>
            </a:r>
            <a:r>
              <a:rPr lang="fr-FR" sz="1200" dirty="0">
                <a:solidFill>
                  <a:schemeClr val="tx1"/>
                </a:solidFill>
                <a:effectLst/>
                <a:latin typeface="+mn-lt"/>
              </a:rPr>
              <a:t> du pédagogue : </a:t>
            </a:r>
            <a:r>
              <a:rPr lang="fr-FR" sz="1200" dirty="0">
                <a:solidFill>
                  <a:schemeClr val="tx1"/>
                </a:solidFill>
                <a:effectLst/>
                <a:latin typeface="+mn-lt"/>
                <a:ea typeface="Times New Roman" panose="02020603050405020304" pitchFamily="18" charset="0"/>
              </a:rPr>
              <a:t>Il peut être nécessaire de donner un exemple. Par exemple :</a:t>
            </a:r>
          </a:p>
          <a:p>
            <a:pPr algn="just"/>
            <a:r>
              <a:rPr lang="fr-FR" sz="1200" dirty="0">
                <a:solidFill>
                  <a:schemeClr val="tx1"/>
                </a:solidFill>
                <a:effectLst/>
                <a:latin typeface="+mn-lt"/>
                <a:ea typeface="Times New Roman" panose="02020603050405020304" pitchFamily="18" charset="0"/>
              </a:rPr>
              <a:t>- chercher les différentes étiquettes du verbe </a:t>
            </a:r>
            <a:r>
              <a:rPr lang="fr-FR" sz="1200" i="1" dirty="0">
                <a:solidFill>
                  <a:schemeClr val="tx1"/>
                </a:solidFill>
                <a:effectLst/>
                <a:latin typeface="+mn-lt"/>
                <a:ea typeface="Times New Roman" panose="02020603050405020304" pitchFamily="18" charset="0"/>
              </a:rPr>
              <a:t>manquer</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manquer à</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manquer de</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 tester des phrases et choisir la plus drôle : </a:t>
            </a:r>
          </a:p>
          <a:p>
            <a:pPr algn="just"/>
            <a:r>
              <a:rPr lang="fr-FR" sz="1200" dirty="0">
                <a:solidFill>
                  <a:schemeClr val="tx1"/>
                </a:solidFill>
                <a:effectLst/>
                <a:latin typeface="+mn-lt"/>
                <a:ea typeface="Times New Roman" panose="02020603050405020304" pitchFamily="18" charset="0"/>
              </a:rPr>
              <a:t>Le rôti manque à la table 3 et de cuisson.</a:t>
            </a:r>
          </a:p>
          <a:p>
            <a:pPr algn="just"/>
            <a:r>
              <a:rPr lang="fr-FR" sz="1200" dirty="0">
                <a:solidFill>
                  <a:schemeClr val="tx1"/>
                </a:solidFill>
                <a:effectLst/>
                <a:latin typeface="+mn-lt"/>
                <a:ea typeface="Times New Roman" panose="02020603050405020304" pitchFamily="18" charset="0"/>
              </a:rPr>
              <a:t>Ces jeunes enfants manquent de vêtements d’hiver et à leur grand-mère.</a:t>
            </a:r>
            <a:endParaRPr lang="fr-FR" sz="1200" b="0" dirty="0">
              <a:solidFill>
                <a:schemeClr val="tx1"/>
              </a:solidFill>
              <a:effectLst/>
              <a:latin typeface="+mn-lt"/>
              <a:ea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8</a:t>
            </a:fld>
            <a:endParaRPr lang="fr-FR"/>
          </a:p>
        </p:txBody>
      </p:sp>
    </p:spTree>
    <p:extLst>
      <p:ext uri="{BB962C8B-B14F-4D97-AF65-F5344CB8AC3E}">
        <p14:creationId xmlns:p14="http://schemas.microsoft.com/office/powerpoint/2010/main" val="2091758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28CE1-37C1-200A-7D22-0AE2F5E5F0E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472EFC-4BAB-ACDE-AFF3-EB9DB352D6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FBD3E2-A46F-C03B-9293-057357E6B74C}"/>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Différenciation</a:t>
            </a:r>
          </a:p>
          <a:p>
            <a:pPr algn="just"/>
            <a:r>
              <a:rPr lang="fr-FR" sz="1200" dirty="0">
                <a:solidFill>
                  <a:schemeClr val="tx1"/>
                </a:solidFill>
                <a:effectLst/>
                <a:latin typeface="+mn-lt"/>
                <a:ea typeface="Times New Roman" panose="02020603050405020304" pitchFamily="18" charset="0"/>
              </a:rPr>
              <a:t>Pour les élèves en difficulté, les regrouper et écrire sur leur feuille les mots qui leur manqueraient (dans la marge ou là où le mot doit s’insérer). </a:t>
            </a:r>
          </a:p>
          <a:p>
            <a:pPr algn="just"/>
            <a:r>
              <a:rPr lang="fr-FR" sz="1200" dirty="0">
                <a:solidFill>
                  <a:schemeClr val="tx1"/>
                </a:solidFill>
                <a:effectLst/>
                <a:latin typeface="+mn-lt"/>
                <a:ea typeface="Times New Roman" panose="02020603050405020304" pitchFamily="18" charset="0"/>
              </a:rPr>
              <a:t>Il est aussi possible de leur distribuer les amorces de phrases proposées dans la</a:t>
            </a:r>
            <a:r>
              <a:rPr lang="fr-FR" sz="1200" i="1" dirty="0">
                <a:solidFill>
                  <a:schemeClr val="tx1"/>
                </a:solidFill>
                <a:effectLst/>
                <a:latin typeface="+mn-lt"/>
                <a:ea typeface="Times New Roman" panose="02020603050405020304" pitchFamily="18" charset="0"/>
              </a:rPr>
              <a:t> Fiche photocopiable</a:t>
            </a:r>
            <a:r>
              <a:rPr lang="fr-FR" sz="1200" dirty="0">
                <a:solidFill>
                  <a:schemeClr val="tx1"/>
                </a:solidFill>
                <a:effectLst/>
                <a:latin typeface="+mn-lt"/>
                <a:ea typeface="Times New Roman" panose="02020603050405020304" pitchFamily="18" charset="0"/>
              </a:rPr>
              <a:t>.</a:t>
            </a:r>
          </a:p>
          <a:p>
            <a:pPr marL="0" lvl="0" indent="0">
              <a:lnSpc>
                <a:spcPct val="107000"/>
              </a:lnSpc>
              <a:buClr>
                <a:srgbClr val="2EAC68"/>
              </a:buClr>
              <a:buFont typeface="Wingdings 3" panose="05040102010807070707" pitchFamily="18" charset="2"/>
              <a:buNone/>
            </a:pPr>
            <a:endParaRPr lang="fr-FR" dirty="0"/>
          </a:p>
        </p:txBody>
      </p:sp>
      <p:sp>
        <p:nvSpPr>
          <p:cNvPr id="4" name="Espace réservé du numéro de diapositive 3">
            <a:extLst>
              <a:ext uri="{FF2B5EF4-FFF2-40B4-BE49-F238E27FC236}">
                <a16:creationId xmlns:a16="http://schemas.microsoft.com/office/drawing/2014/main" id="{44B51A52-6752-2E80-A14B-8303C0ABB694}"/>
              </a:ext>
            </a:extLst>
          </p:cNvPr>
          <p:cNvSpPr>
            <a:spLocks noGrp="1"/>
          </p:cNvSpPr>
          <p:nvPr>
            <p:ph type="sldNum" sz="quarter" idx="5"/>
          </p:nvPr>
        </p:nvSpPr>
        <p:spPr/>
        <p:txBody>
          <a:bodyPr/>
          <a:lstStyle/>
          <a:p>
            <a:fld id="{CCCA88E0-613B-8D4C-B0F0-6319101FEB23}" type="slidenum">
              <a:rPr lang="fr-FR" smtClean="0"/>
              <a:t>9</a:t>
            </a:fld>
            <a:endParaRPr lang="fr-FR"/>
          </a:p>
        </p:txBody>
      </p:sp>
    </p:spTree>
    <p:extLst>
      <p:ext uri="{BB962C8B-B14F-4D97-AF65-F5344CB8AC3E}">
        <p14:creationId xmlns:p14="http://schemas.microsoft.com/office/powerpoint/2010/main" val="3056476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3 :</a:t>
            </a:r>
            <a:r>
              <a:rPr lang="fr-FR" sz="1200" b="1" dirty="0">
                <a:solidFill>
                  <a:schemeClr val="tx1"/>
                </a:solidFill>
                <a:effectLst/>
                <a:latin typeface="+mn-lt"/>
                <a:ea typeface="Times New Roman" panose="02020603050405020304" pitchFamily="18" charset="0"/>
              </a:rPr>
              <a:t> </a:t>
            </a:r>
            <a:r>
              <a:rPr lang="fr-FR" sz="1200" b="1" i="1" dirty="0">
                <a:solidFill>
                  <a:schemeClr val="tx1"/>
                </a:solidFill>
                <a:effectLst/>
                <a:latin typeface="+mn-lt"/>
                <a:ea typeface="Times New Roman" panose="02020603050405020304" pitchFamily="18" charset="0"/>
              </a:rPr>
              <a:t>Écrire le texte</a:t>
            </a:r>
          </a:p>
          <a:p>
            <a:endParaRPr lang="fr-FR" dirty="0">
              <a:solidFill>
                <a:schemeClr val="tx1"/>
              </a:solidFill>
              <a:latin typeface="+mn-lt"/>
            </a:endParaRPr>
          </a:p>
          <a:p>
            <a:pPr marL="0" lvl="0" indent="0">
              <a:lnSpc>
                <a:spcPct val="107000"/>
              </a:lnSpc>
              <a:spcAft>
                <a:spcPts val="800"/>
              </a:spcAft>
              <a:buClr>
                <a:srgbClr val="2EAC68"/>
              </a:buClr>
              <a:buFont typeface="Wingdings 3" panose="05040102010807070707" pitchFamily="18" charset="2"/>
              <a:buNone/>
            </a:pPr>
            <a:r>
              <a:rPr lang="fr-FR" sz="1200" i="1" dirty="0">
                <a:solidFill>
                  <a:schemeClr val="tx1"/>
                </a:solidFill>
                <a:effectLst/>
                <a:latin typeface="+mn-lt"/>
                <a:ea typeface="Calibri" panose="020F0502020204030204" pitchFamily="34" charset="0"/>
                <a:cs typeface="Arial" panose="020B0604020202020204" pitchFamily="34" charset="0"/>
              </a:rPr>
              <a:t>Les élèves peuvent soit dicter leur texte à l’adulte, soit l’écrire seul, soit par deux.</a:t>
            </a:r>
          </a:p>
          <a:p>
            <a:pPr marL="0" lvl="0" indent="0">
              <a:lnSpc>
                <a:spcPct val="107000"/>
              </a:lnSpc>
              <a:spcAft>
                <a:spcPts val="800"/>
              </a:spcAft>
              <a:buClr>
                <a:srgbClr val="2EAC68"/>
              </a:buClr>
              <a:buFont typeface="Wingdings 3" panose="05040102010807070707" pitchFamily="18" charset="2"/>
              <a:buNone/>
            </a:pPr>
            <a:endParaRPr lang="fr-FR" sz="1200" i="1"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
                <a:srgbClr val="2EAC68"/>
              </a:buClr>
              <a:buSzTx/>
              <a:buFont typeface="Wingdings 3" panose="05040102010807070707" pitchFamily="18" charset="2"/>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À la fin de cette 1</a:t>
            </a:r>
            <a:r>
              <a:rPr lang="fr-FR" sz="1200" b="1" baseline="30000" dirty="0">
                <a:solidFill>
                  <a:schemeClr val="tx1"/>
                </a:solidFill>
                <a:effectLst/>
                <a:latin typeface="+mn-lt"/>
                <a:ea typeface="Calibri" panose="020F0502020204030204" pitchFamily="34" charset="0"/>
                <a:cs typeface="Arial" panose="020B0604020202020204" pitchFamily="34" charset="0"/>
              </a:rPr>
              <a:t>re</a:t>
            </a:r>
            <a:r>
              <a:rPr lang="fr-FR" sz="1200" b="1" dirty="0">
                <a:solidFill>
                  <a:schemeClr val="tx1"/>
                </a:solidFill>
                <a:effectLst/>
                <a:latin typeface="+mn-lt"/>
                <a:ea typeface="Calibri" panose="020F0502020204030204" pitchFamily="34" charset="0"/>
                <a:cs typeface="Arial" panose="020B0604020202020204" pitchFamily="34" charset="0"/>
              </a:rPr>
              <a:t> séance, </a:t>
            </a:r>
            <a:r>
              <a:rPr lang="fr-FR" sz="1200" b="0" dirty="0">
                <a:solidFill>
                  <a:schemeClr val="tx1"/>
                </a:solidFill>
                <a:effectLst/>
                <a:latin typeface="+mn-lt"/>
                <a:ea typeface="Calibri" panose="020F0502020204030204" pitchFamily="34" charset="0"/>
                <a:cs typeface="Arial" panose="020B0604020202020204" pitchFamily="34" charset="0"/>
              </a:rPr>
              <a:t>ramasser les </a:t>
            </a:r>
            <a:r>
              <a:rPr lang="fr-FR" sz="1200" dirty="0">
                <a:solidFill>
                  <a:schemeClr val="tx1"/>
                </a:solidFill>
                <a:effectLst/>
                <a:latin typeface="+mn-lt"/>
                <a:ea typeface="Calibri" panose="020F0502020204030204" pitchFamily="34" charset="0"/>
                <a:cs typeface="Arial" panose="020B0604020202020204" pitchFamily="34" charset="0"/>
              </a:rPr>
              <a:t>livrets pour prendre connaissance des compétences et des maladresses. Entourer les mots qui présentent des erreurs correspondant à l’objectif, corriger les autres.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10</a:t>
            </a:fld>
            <a:endParaRPr lang="fr-FR"/>
          </a:p>
        </p:txBody>
      </p:sp>
    </p:spTree>
    <p:extLst>
      <p:ext uri="{BB962C8B-B14F-4D97-AF65-F5344CB8AC3E}">
        <p14:creationId xmlns:p14="http://schemas.microsoft.com/office/powerpoint/2010/main" val="607016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ea typeface="Times New Roman" panose="02020603050405020304" pitchFamily="18" charset="0"/>
              </a:rPr>
              <a:t>SÉANCE 2</a:t>
            </a:r>
            <a:r>
              <a:rPr lang="fr-FR" sz="1200" b="1" u="none" dirty="0">
                <a:solidFill>
                  <a:schemeClr val="tx1"/>
                </a:solidFill>
                <a:effectLst/>
                <a:latin typeface="+mn-lt"/>
                <a:ea typeface="Times New Roman" panose="02020603050405020304" pitchFamily="18" charset="0"/>
              </a:rPr>
              <a:t> : RÉVISION DE TEXTE</a:t>
            </a:r>
            <a:endParaRPr lang="fr-FR" sz="1200" b="1" u="none"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highlight>
                <a:srgbClr val="D3D3D3"/>
              </a:highligh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highlight>
                  <a:srgbClr val="D3D3D3"/>
                </a:highlight>
                <a:latin typeface="+mn-lt"/>
                <a:ea typeface="Times New Roman" panose="02020603050405020304" pitchFamily="18" charset="0"/>
              </a:rPr>
              <a:t>PHASE 1</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Analyser le texte d’Aristobule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Arial" panose="020B0604020202020204" pitchFamily="34" charset="0"/>
              </a:rPr>
              <a:t>Rappeler </a:t>
            </a:r>
            <a:r>
              <a:rPr lang="fr-FR" sz="1200" dirty="0">
                <a:solidFill>
                  <a:schemeClr val="tx1"/>
                </a:solidFill>
                <a:effectLst/>
                <a:latin typeface="+mn-lt"/>
                <a:ea typeface="Calibri" panose="020F0502020204030204" pitchFamily="34" charset="0"/>
                <a:cs typeface="Arial" panose="020B0604020202020204" pitchFamily="34" charset="0"/>
              </a:rPr>
              <a:t>la consigne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11</a:t>
            </a:fld>
            <a:endParaRPr lang="fr-FR"/>
          </a:p>
        </p:txBody>
      </p:sp>
    </p:spTree>
    <p:extLst>
      <p:ext uri="{BB962C8B-B14F-4D97-AF65-F5344CB8AC3E}">
        <p14:creationId xmlns:p14="http://schemas.microsoft.com/office/powerpoint/2010/main" val="244107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729D-088B-5264-C1E7-C10E28DDF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68CDCA-7C4D-4835-7E88-C04EAA4BC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006A42-04DB-3F89-BC9F-993B9FB8E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Lire</a:t>
            </a:r>
            <a:r>
              <a:rPr lang="fr-FR" sz="1200" dirty="0">
                <a:solidFill>
                  <a:schemeClr val="tx1"/>
                </a:solidFill>
                <a:effectLst/>
                <a:latin typeface="+mn-lt"/>
                <a:ea typeface="Times New Roman" panose="02020603050405020304" pitchFamily="18" charset="0"/>
              </a:rPr>
              <a:t> sans le montrer le texte d’Aristobule confronté à la même situation d’écriture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u="none" dirty="0">
              <a:solidFill>
                <a:schemeClr val="tx1"/>
              </a:solidFill>
              <a:effectLst/>
              <a:latin typeface="+mn-lt"/>
              <a:ea typeface="Calibri" panose="020F0502020204030204" pitchFamily="34" charset="0"/>
              <a:cs typeface="Arial" panose="020B0604020202020204" pitchFamily="34" charset="0"/>
            </a:endParaRPr>
          </a:p>
          <a:p>
            <a:r>
              <a:rPr lang="fr-FR" sz="1200" dirty="0">
                <a:solidFill>
                  <a:schemeClr val="tx1"/>
                </a:solidFill>
                <a:effectLst/>
                <a:latin typeface="+mn-lt"/>
                <a:ea typeface="Times New Roman" panose="02020603050405020304" pitchFamily="18" charset="0"/>
              </a:rPr>
              <a:t>J’ai croisé les doigts et Corentin dans le couloir.</a:t>
            </a:r>
          </a:p>
          <a:p>
            <a:r>
              <a:rPr lang="fr-FR" sz="1200" dirty="0">
                <a:solidFill>
                  <a:schemeClr val="tx1"/>
                </a:solidFill>
                <a:effectLst/>
                <a:latin typeface="+mn-lt"/>
                <a:ea typeface="Times New Roman" panose="02020603050405020304" pitchFamily="18" charset="0"/>
              </a:rPr>
              <a:t>La maitresse boit du café et à la santé du directeur.</a:t>
            </a:r>
          </a:p>
          <a:p>
            <a:r>
              <a:rPr lang="fr-FR" sz="1200" dirty="0">
                <a:solidFill>
                  <a:schemeClr val="tx1"/>
                </a:solidFill>
                <a:effectLst/>
                <a:latin typeface="+mn-lt"/>
                <a:ea typeface="Times New Roman" panose="02020603050405020304" pitchFamily="18" charset="0"/>
              </a:rPr>
              <a:t>Maman parle de ses chaussures et à sa voisine.</a:t>
            </a:r>
          </a:p>
          <a:p>
            <a:r>
              <a:rPr lang="fr-FR" sz="1200" dirty="0">
                <a:solidFill>
                  <a:schemeClr val="tx1"/>
                </a:solidFill>
                <a:effectLst/>
                <a:latin typeface="+mn-lt"/>
                <a:ea typeface="Times New Roman" panose="02020603050405020304" pitchFamily="18" charset="0"/>
              </a:rPr>
              <a:t>Mehdi observe la voute étoilé et son hamster en train de grignoter.</a:t>
            </a:r>
          </a:p>
          <a:p>
            <a:r>
              <a:rPr lang="fr-FR" sz="1200" dirty="0">
                <a:solidFill>
                  <a:schemeClr val="tx1"/>
                </a:solidFill>
                <a:effectLst/>
                <a:latin typeface="+mn-lt"/>
                <a:ea typeface="Times New Roman" panose="02020603050405020304" pitchFamily="18" charset="0"/>
              </a:rPr>
              <a:t>Noémie joue aux échecs et l’innocente.</a:t>
            </a:r>
          </a:p>
          <a:p>
            <a:r>
              <a:rPr lang="fr-FR" sz="1200" dirty="0">
                <a:solidFill>
                  <a:schemeClr val="tx1"/>
                </a:solidFill>
                <a:effectLst/>
                <a:latin typeface="+mn-lt"/>
                <a:ea typeface="Times New Roman" panose="02020603050405020304" pitchFamily="18" charset="0"/>
              </a:rPr>
              <a:t>Ma </a:t>
            </a:r>
            <a:r>
              <a:rPr lang="fr-FR" sz="1200" dirty="0" err="1">
                <a:solidFill>
                  <a:schemeClr val="tx1"/>
                </a:solidFill>
                <a:effectLst/>
                <a:latin typeface="+mn-lt"/>
                <a:ea typeface="Times New Roman" panose="02020603050405020304" pitchFamily="18" charset="0"/>
              </a:rPr>
              <a:t>play</a:t>
            </a:r>
            <a:r>
              <a:rPr lang="fr-FR" sz="1200" dirty="0">
                <a:solidFill>
                  <a:schemeClr val="tx1"/>
                </a:solidFill>
                <a:effectLst/>
                <a:latin typeface="+mn-lt"/>
                <a:ea typeface="Times New Roman" panose="02020603050405020304" pitchFamily="18" charset="0"/>
              </a:rPr>
              <a:t>-station marche drôlement bien et à petits pas.</a:t>
            </a:r>
          </a:p>
          <a:p>
            <a:r>
              <a:rPr lang="fr-FR" sz="1200" dirty="0">
                <a:solidFill>
                  <a:schemeClr val="tx1"/>
                </a:solidFill>
                <a:effectLst/>
                <a:latin typeface="+mn-lt"/>
                <a:ea typeface="Times New Roman" panose="02020603050405020304" pitchFamily="18" charset="0"/>
              </a:rPr>
              <a:t>Roger prend la coiffeuse pour une vraie artiste et rendez-vous pour samedi prochain.</a:t>
            </a:r>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72BE7C2A-33C2-5703-1478-EB3E566C3750}"/>
              </a:ext>
            </a:extLst>
          </p:cNvPr>
          <p:cNvSpPr>
            <a:spLocks noGrp="1"/>
          </p:cNvSpPr>
          <p:nvPr>
            <p:ph type="sldNum" sz="quarter" idx="5"/>
          </p:nvPr>
        </p:nvSpPr>
        <p:spPr/>
        <p:txBody>
          <a:bodyPr/>
          <a:lstStyle/>
          <a:p>
            <a:fld id="{CCCA88E0-613B-8D4C-B0F0-6319101FEB23}" type="slidenum">
              <a:rPr lang="fr-FR" smtClean="0"/>
              <a:t>12</a:t>
            </a:fld>
            <a:endParaRPr lang="fr-FR"/>
          </a:p>
        </p:txBody>
      </p:sp>
    </p:spTree>
    <p:extLst>
      <p:ext uri="{BB962C8B-B14F-4D97-AF65-F5344CB8AC3E}">
        <p14:creationId xmlns:p14="http://schemas.microsoft.com/office/powerpoint/2010/main" val="3934853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551AF-2EC6-3E6E-6D1E-0F74A7C23D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257FE2-D1AC-A7D8-DD72-211D2DACC7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25E9D4-37E3-50DC-EF61-5F0833696DFB}"/>
              </a:ext>
            </a:extLst>
          </p:cNvPr>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vous trouvez bien dans le texte du récit d’Aristobule ? »</a:t>
            </a:r>
          </a:p>
          <a:p>
            <a:r>
              <a:rPr lang="fr-FR" sz="1200" dirty="0">
                <a:solidFill>
                  <a:schemeClr val="tx1"/>
                </a:solidFill>
                <a:effectLst/>
                <a:latin typeface="+mn-lt"/>
                <a:ea typeface="Times New Roman" panose="02020603050405020304" pitchFamily="18" charset="0"/>
              </a:rPr>
              <a:t>Et recueillir les réponses et les préciser ou corriger si nécessaire.</a:t>
            </a:r>
          </a:p>
          <a:p>
            <a:r>
              <a:rPr lang="fr-FR" sz="1200" u="sng" dirty="0">
                <a:solidFill>
                  <a:schemeClr val="tx1"/>
                </a:solidFill>
                <a:effectLst/>
                <a:latin typeface="+mn-lt"/>
                <a:ea typeface="Times New Roman" panose="02020603050405020304" pitchFamily="18" charset="0"/>
              </a:rPr>
              <a:t>Réponses possibles </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a trouvé des verbes auxquels on n’avait pas pensé (</a:t>
            </a:r>
            <a:r>
              <a:rPr lang="fr-FR" sz="1200" i="1" dirty="0">
                <a:solidFill>
                  <a:schemeClr val="tx1"/>
                </a:solidFill>
                <a:effectLst/>
                <a:latin typeface="+mn-lt"/>
                <a:ea typeface="Times New Roman" panose="02020603050405020304" pitchFamily="18" charset="0"/>
              </a:rPr>
              <a:t>croiser, boire, observer, marcher</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Il y a des associations qui sont rigolotes comme « les doigts et Corentin »</a:t>
            </a:r>
          </a:p>
          <a:p>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236B0974-271E-DE75-513C-D6D6AA250D81}"/>
              </a:ext>
            </a:extLst>
          </p:cNvPr>
          <p:cNvSpPr>
            <a:spLocks noGrp="1"/>
          </p:cNvSpPr>
          <p:nvPr>
            <p:ph type="sldNum" sz="quarter" idx="5"/>
          </p:nvPr>
        </p:nvSpPr>
        <p:spPr/>
        <p:txBody>
          <a:bodyPr/>
          <a:lstStyle/>
          <a:p>
            <a:fld id="{CCCA88E0-613B-8D4C-B0F0-6319101FEB23}" type="slidenum">
              <a:rPr lang="fr-FR" smtClean="0"/>
              <a:t>13</a:t>
            </a:fld>
            <a:endParaRPr lang="fr-FR"/>
          </a:p>
        </p:txBody>
      </p:sp>
    </p:spTree>
    <p:extLst>
      <p:ext uri="{BB962C8B-B14F-4D97-AF65-F5344CB8AC3E}">
        <p14:creationId xmlns:p14="http://schemas.microsoft.com/office/powerpoint/2010/main" val="482545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2B9B2-D00D-B541-3CAD-315D4AC557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03A639-0DA6-C8E0-1BA1-E830D58E86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EAE0A5-F271-53A8-4778-326BC1244E7A}"/>
              </a:ext>
            </a:extLst>
          </p:cNvPr>
          <p:cNvSpPr>
            <a:spLocks noGrp="1"/>
          </p:cNvSpPr>
          <p:nvPr>
            <p:ph type="body" idx="1"/>
          </p:nvPr>
        </p:nvSpPr>
        <p:spPr/>
        <p:txBody>
          <a:bodyPr/>
          <a:lstStyle/>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qu’Aristobule a bien réussi ? »</a:t>
            </a:r>
          </a:p>
          <a:p>
            <a:r>
              <a:rPr lang="fr-FR" sz="1200" b="1" u="none" dirty="0">
                <a:solidFill>
                  <a:schemeClr val="tx1"/>
                </a:solidFill>
                <a:effectLst/>
                <a:latin typeface="+mn-lt"/>
                <a:ea typeface="Times New Roman" panose="02020603050405020304" pitchFamily="18" charset="0"/>
              </a:rPr>
              <a:t>Recueillir</a:t>
            </a:r>
            <a:r>
              <a:rPr lang="fr-FR" sz="1200" u="none" dirty="0">
                <a:solidFill>
                  <a:schemeClr val="tx1"/>
                </a:solidFill>
                <a:effectLst/>
                <a:latin typeface="+mn-lt"/>
                <a:ea typeface="Times New Roman" panose="02020603050405020304" pitchFamily="18" charset="0"/>
              </a:rPr>
              <a:t> les commentaires.</a:t>
            </a:r>
          </a:p>
          <a:p>
            <a:r>
              <a:rPr lang="fr-FR" sz="1200" u="none" dirty="0">
                <a:solidFill>
                  <a:schemeClr val="tx1"/>
                </a:solidFill>
                <a:effectLst/>
                <a:latin typeface="+mn-lt"/>
                <a:ea typeface="Times New Roman" panose="02020603050405020304" pitchFamily="18" charset="0"/>
              </a:rPr>
              <a:t> </a:t>
            </a:r>
          </a:p>
          <a:p>
            <a:r>
              <a:rPr lang="fr-FR" sz="1200" b="1" u="none" dirty="0">
                <a:solidFill>
                  <a:schemeClr val="tx1"/>
                </a:solidFill>
                <a:effectLst/>
                <a:latin typeface="+mn-lt"/>
                <a:ea typeface="Times New Roman" panose="02020603050405020304" pitchFamily="18" charset="0"/>
              </a:rPr>
              <a:t>Demander</a:t>
            </a:r>
            <a:r>
              <a:rPr lang="fr-FR" sz="1200" u="none" dirty="0">
                <a:solidFill>
                  <a:schemeClr val="tx1"/>
                </a:solidFill>
                <a:effectLst/>
                <a:latin typeface="+mn-lt"/>
                <a:ea typeface="Times New Roman" panose="02020603050405020304" pitchFamily="18" charset="0"/>
              </a:rPr>
              <a:t> : « Qu’est-ce qui ne va pas dans le texte d’Aristobule en grammaire ? »</a:t>
            </a:r>
          </a:p>
          <a:p>
            <a:r>
              <a:rPr lang="fr-FR" sz="1200" u="sng" dirty="0">
                <a:solidFill>
                  <a:schemeClr val="tx1"/>
                </a:solidFill>
                <a:effectLst/>
                <a:latin typeface="+mn-lt"/>
                <a:ea typeface="Times New Roman" panose="02020603050405020304" pitchFamily="18" charset="0"/>
              </a:rPr>
              <a:t>Réponses attendues </a:t>
            </a:r>
            <a:r>
              <a:rPr lang="fr-FR" sz="1200" u="none"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met parfois un </a:t>
            </a:r>
            <a:r>
              <a:rPr lang="fr-FR" sz="1200" i="1" dirty="0">
                <a:solidFill>
                  <a:schemeClr val="tx1"/>
                </a:solidFill>
                <a:effectLst/>
                <a:latin typeface="+mn-lt"/>
                <a:ea typeface="Times New Roman" panose="02020603050405020304" pitchFamily="18" charset="0"/>
              </a:rPr>
              <a:t>et</a:t>
            </a:r>
            <a:r>
              <a:rPr lang="fr-FR" sz="1200" dirty="0">
                <a:solidFill>
                  <a:schemeClr val="tx1"/>
                </a:solidFill>
                <a:effectLst/>
                <a:latin typeface="+mn-lt"/>
                <a:ea typeface="Times New Roman" panose="02020603050405020304" pitchFamily="18" charset="0"/>
              </a:rPr>
              <a:t> là où il n’y en a pas besoin : </a:t>
            </a:r>
          </a:p>
          <a:p>
            <a:r>
              <a:rPr lang="fr-FR" sz="1200" i="1" dirty="0">
                <a:solidFill>
                  <a:schemeClr val="tx1"/>
                </a:solidFill>
                <a:effectLst/>
                <a:latin typeface="+mn-lt"/>
                <a:ea typeface="Times New Roman" panose="02020603050405020304" pitchFamily="18" charset="0"/>
              </a:rPr>
              <a:t>   La maitresse boit du café (et) à la santé du directeur</a:t>
            </a:r>
          </a:p>
          <a:p>
            <a:r>
              <a:rPr lang="fr-FR" sz="1200" i="1" dirty="0">
                <a:solidFill>
                  <a:schemeClr val="tx1"/>
                </a:solidFill>
                <a:effectLst/>
                <a:latin typeface="+mn-lt"/>
                <a:ea typeface="Times New Roman" panose="02020603050405020304" pitchFamily="18" charset="0"/>
              </a:rPr>
              <a:t>   Maman parle de ses chaussures (et) à la voisine.</a:t>
            </a:r>
          </a:p>
          <a:p>
            <a:r>
              <a:rPr lang="fr-FR" sz="1200" dirty="0">
                <a:solidFill>
                  <a:schemeClr val="tx1"/>
                </a:solidFill>
                <a:effectLst/>
                <a:latin typeface="+mn-lt"/>
                <a:ea typeface="Times New Roman" panose="02020603050405020304" pitchFamily="18" charset="0"/>
              </a:rPr>
              <a:t>Du coup, le verbe a le même sens et ça ne fait pas vraiment un zeugma.</a:t>
            </a:r>
          </a:p>
          <a:p>
            <a:r>
              <a:rPr lang="fr-FR" sz="1200" dirty="0">
                <a:solidFill>
                  <a:schemeClr val="tx1"/>
                </a:solidFill>
                <a:effectLst/>
                <a:latin typeface="+mn-lt"/>
                <a:ea typeface="Times New Roman" panose="02020603050405020304" pitchFamily="18" charset="0"/>
              </a:rPr>
              <a:t>- Il associe deux compléments qui n’ont rien à voir dans :</a:t>
            </a:r>
          </a:p>
          <a:p>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Mehdi observe la voute étoilé et son hamster en train de grignoter.</a:t>
            </a:r>
          </a:p>
          <a:p>
            <a:r>
              <a:rPr lang="fr-FR" sz="1200" dirty="0">
                <a:solidFill>
                  <a:schemeClr val="tx1"/>
                </a:solidFill>
                <a:effectLst/>
                <a:latin typeface="+mn-lt"/>
                <a:ea typeface="Times New Roman" panose="02020603050405020304" pitchFamily="18" charset="0"/>
              </a:rPr>
              <a:t>Mais le verbe ne change pas de sens. Du coup, ça ne fait pas vraiment un zeugma.</a:t>
            </a:r>
          </a:p>
          <a:p>
            <a:r>
              <a:rPr lang="fr-FR" sz="1200" dirty="0">
                <a:solidFill>
                  <a:schemeClr val="tx1"/>
                </a:solidFill>
                <a:effectLst/>
                <a:latin typeface="+mn-lt"/>
                <a:ea typeface="Times New Roman" panose="02020603050405020304" pitchFamily="18" charset="0"/>
              </a:rPr>
              <a:t>Cette phrase a vraiment du sens. Ce n’est donc pas un zeugma.</a:t>
            </a: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6CC2E6B0-8F0E-5BCA-B17B-88807D5C7017}"/>
              </a:ext>
            </a:extLst>
          </p:cNvPr>
          <p:cNvSpPr>
            <a:spLocks noGrp="1"/>
          </p:cNvSpPr>
          <p:nvPr>
            <p:ph type="sldNum" sz="quarter" idx="5"/>
          </p:nvPr>
        </p:nvSpPr>
        <p:spPr/>
        <p:txBody>
          <a:bodyPr/>
          <a:lstStyle/>
          <a:p>
            <a:fld id="{CCCA88E0-613B-8D4C-B0F0-6319101FEB23}" type="slidenum">
              <a:rPr lang="fr-FR" smtClean="0"/>
              <a:t>14</a:t>
            </a:fld>
            <a:endParaRPr lang="fr-FR"/>
          </a:p>
        </p:txBody>
      </p:sp>
    </p:spTree>
    <p:extLst>
      <p:ext uri="{BB962C8B-B14F-4D97-AF65-F5344CB8AC3E}">
        <p14:creationId xmlns:p14="http://schemas.microsoft.com/office/powerpoint/2010/main" val="3200232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Il ne faut pas oublier que certains verbes peuvent se construire avec deux compléments, comme le verbe </a:t>
            </a:r>
            <a:r>
              <a:rPr lang="fr-FR" sz="1200" i="1" dirty="0">
                <a:solidFill>
                  <a:schemeClr val="tx1"/>
                </a:solidFill>
                <a:effectLst/>
                <a:latin typeface="+mn-lt"/>
                <a:ea typeface="Times New Roman" panose="02020603050405020304" pitchFamily="18" charset="0"/>
              </a:rPr>
              <a:t>parler de qqch à qqn</a:t>
            </a:r>
            <a:r>
              <a:rPr lang="fr-FR" sz="1200" dirty="0">
                <a:solidFill>
                  <a:schemeClr val="tx1"/>
                </a:solidFill>
                <a:effectLst/>
                <a:latin typeface="+mn-lt"/>
                <a:ea typeface="Times New Roman" panose="02020603050405020304" pitchFamily="18" charset="0"/>
              </a:rPr>
              <a:t>, ou </a:t>
            </a:r>
            <a:r>
              <a:rPr lang="fr-FR" sz="1200" i="1" dirty="0">
                <a:solidFill>
                  <a:schemeClr val="tx1"/>
                </a:solidFill>
                <a:effectLst/>
                <a:latin typeface="+mn-lt"/>
                <a:ea typeface="Times New Roman" panose="02020603050405020304" pitchFamily="18" charset="0"/>
              </a:rPr>
              <a:t>boire qqch à la santé de qqn</a:t>
            </a:r>
            <a:r>
              <a:rPr lang="fr-FR" sz="1200" dirty="0">
                <a:solidFill>
                  <a:schemeClr val="tx1"/>
                </a:solidFill>
                <a:effectLst/>
                <a:latin typeface="+mn-lt"/>
                <a:ea typeface="Times New Roman" panose="02020603050405020304" pitchFamily="18" charset="0"/>
              </a:rPr>
              <a:t>. Ce sont deux sortes de compléments, mais ça ne fait pas un zeugma parce que le sens du verbe ne change pas. »</a:t>
            </a:r>
          </a:p>
          <a:p>
            <a:pPr marL="0" indent="0">
              <a:buFontTx/>
              <a:buNone/>
            </a:pPr>
            <a:endParaRPr lang="fr-FR" sz="1200" b="1" u="none" dirty="0">
              <a:solidFill>
                <a:schemeClr val="tx1"/>
              </a:solidFill>
              <a:effectLst/>
              <a:latin typeface="+mn-lt"/>
              <a:ea typeface="Times New Roman" panose="02020603050405020304" pitchFamily="18" charset="0"/>
            </a:endParaRPr>
          </a:p>
          <a:p>
            <a:pPr marL="0" indent="0">
              <a:buFontTx/>
              <a:buNone/>
            </a:pPr>
            <a:r>
              <a:rPr lang="fr-FR" sz="1200" b="1" dirty="0">
                <a:solidFill>
                  <a:schemeClr val="tx1"/>
                </a:solidFill>
                <a:effectLst/>
                <a:latin typeface="+mn-lt"/>
                <a:ea typeface="Times New Roman" panose="02020603050405020304" pitchFamily="18" charset="0"/>
              </a:rPr>
              <a:t>Commenter</a:t>
            </a:r>
            <a:r>
              <a:rPr lang="fr-FR" sz="1200" dirty="0">
                <a:solidFill>
                  <a:schemeClr val="tx1"/>
                </a:solidFill>
                <a:effectLst/>
                <a:latin typeface="+mn-lt"/>
                <a:ea typeface="Times New Roman" panose="02020603050405020304" pitchFamily="18" charset="0"/>
              </a:rPr>
              <a:t> ou faire commenter les version corrigée [voir dispositive suivante]</a:t>
            </a:r>
          </a:p>
          <a:p>
            <a:pPr marL="285750" indent="-285750">
              <a:buFontTx/>
              <a:buChar char="-"/>
            </a:pPr>
            <a:endParaRPr lang="fr-FR" sz="1800" u="none"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15</a:t>
            </a:fld>
            <a:endParaRPr lang="fr-FR"/>
          </a:p>
        </p:txBody>
      </p:sp>
    </p:spTree>
    <p:extLst>
      <p:ext uri="{BB962C8B-B14F-4D97-AF65-F5344CB8AC3E}">
        <p14:creationId xmlns:p14="http://schemas.microsoft.com/office/powerpoint/2010/main" val="1007767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Demander</a:t>
            </a:r>
            <a:r>
              <a:rPr lang="fr-FR" dirty="0">
                <a:solidFill>
                  <a:schemeClr val="tx1"/>
                </a:solidFill>
              </a:rPr>
              <a:t> : « Est-ce que ces deux phrases contiennent bien un zeugma ? Quels sens ont les verbe ? Quelles sont leurs étiquettes ? »</a:t>
            </a:r>
          </a:p>
          <a:p>
            <a:r>
              <a:rPr lang="fr-FR" u="sng" dirty="0">
                <a:solidFill>
                  <a:schemeClr val="tx1"/>
                </a:solidFill>
              </a:rPr>
              <a:t>Réponses attendues </a:t>
            </a:r>
            <a:r>
              <a:rPr lang="fr-FR" dirty="0">
                <a:solidFill>
                  <a:schemeClr val="tx1"/>
                </a:solidFill>
              </a:rPr>
              <a:t>:</a:t>
            </a:r>
          </a:p>
          <a:p>
            <a:r>
              <a:rPr lang="fr-FR" dirty="0">
                <a:solidFill>
                  <a:schemeClr val="tx1"/>
                </a:solidFill>
              </a:rPr>
              <a:t>Parler une langue – parler à qqn : le verbe a bien deux sens, ça fait un zeugma.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Observer qqch – observer une règle : le verbe a bien deux sens, ça fait un zeugma.</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16</a:t>
            </a:fld>
            <a:endParaRPr lang="fr-FR"/>
          </a:p>
        </p:txBody>
      </p:sp>
    </p:spTree>
    <p:extLst>
      <p:ext uri="{BB962C8B-B14F-4D97-AF65-F5344CB8AC3E}">
        <p14:creationId xmlns:p14="http://schemas.microsoft.com/office/powerpoint/2010/main" val="2488295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Pourquoi s’est-il trompé, d’après vous ? »</a:t>
            </a:r>
          </a:p>
          <a:p>
            <a:r>
              <a:rPr lang="fr-FR" sz="1200" u="sng" dirty="0">
                <a:solidFill>
                  <a:schemeClr val="tx1"/>
                </a:solidFill>
                <a:effectLst/>
                <a:latin typeface="+mn-lt"/>
                <a:ea typeface="Times New Roman" panose="02020603050405020304" pitchFamily="18" charset="0"/>
              </a:rPr>
              <a:t>Réponses attendues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n’a pas pensé aux verbes qui ont plusieurs compléments.</a:t>
            </a:r>
          </a:p>
          <a:p>
            <a:r>
              <a:rPr lang="fr-FR" sz="1200" dirty="0">
                <a:solidFill>
                  <a:schemeClr val="tx1"/>
                </a:solidFill>
                <a:effectLst/>
                <a:latin typeface="+mn-lt"/>
                <a:ea typeface="Times New Roman" panose="02020603050405020304" pitchFamily="18" charset="0"/>
              </a:rPr>
              <a:t>- Il n’a pas vérifié le sens des verbes.</a:t>
            </a:r>
          </a:p>
          <a:p>
            <a:r>
              <a:rPr lang="fr-FR" sz="1200" dirty="0">
                <a:solidFill>
                  <a:schemeClr val="tx1"/>
                </a:solidFill>
                <a:effectLst/>
                <a:latin typeface="+mn-lt"/>
                <a:ea typeface="Times New Roman" panose="02020603050405020304" pitchFamily="18" charset="0"/>
              </a:rPr>
              <a:t> </a:t>
            </a:r>
          </a:p>
          <a:p>
            <a:r>
              <a:rPr lang="fr-FR" sz="1200" b="1" dirty="0">
                <a:solidFill>
                  <a:schemeClr val="tx1"/>
                </a:solidFill>
                <a:effectLst/>
                <a:latin typeface="+mn-lt"/>
                <a:ea typeface="Times New Roman" panose="02020603050405020304" pitchFamily="18" charset="0"/>
              </a:rPr>
              <a:t>Préciser la recherche </a:t>
            </a:r>
            <a:r>
              <a:rPr lang="fr-FR" sz="1200" dirty="0">
                <a:solidFill>
                  <a:schemeClr val="tx1"/>
                </a:solidFill>
                <a:effectLst/>
                <a:latin typeface="+mn-lt"/>
                <a:ea typeface="Times New Roman" panose="02020603050405020304" pitchFamily="18" charset="0"/>
              </a:rPr>
              <a:t>: « Qu’est-ce que vous conseilleriez à Aristobule en grammaire ? »</a:t>
            </a:r>
          </a:p>
          <a:p>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 </a:t>
            </a:r>
          </a:p>
          <a:p>
            <a:r>
              <a:rPr lang="fr-FR" sz="1200" dirty="0">
                <a:solidFill>
                  <a:schemeClr val="tx1"/>
                </a:solidFill>
                <a:effectLst/>
                <a:latin typeface="+mn-lt"/>
                <a:ea typeface="Times New Roman" panose="02020603050405020304" pitchFamily="18" charset="0"/>
              </a:rPr>
              <a:t>- Il faut bien réfléchir à toutes les étiquettes possibles pour un même verbe.</a:t>
            </a:r>
          </a:p>
          <a:p>
            <a:r>
              <a:rPr lang="fr-FR" sz="1200" dirty="0">
                <a:solidFill>
                  <a:schemeClr val="tx1"/>
                </a:solidFill>
                <a:effectLst/>
                <a:latin typeface="+mn-lt"/>
                <a:ea typeface="Times New Roman" panose="02020603050405020304" pitchFamily="18" charset="0"/>
              </a:rPr>
              <a:t>- Quand on utilise des compléments construits de la même façon (2 COD ou 2 COI), vérifier que ça change bien le sens du verbe.</a:t>
            </a:r>
          </a:p>
          <a:p>
            <a:r>
              <a:rPr lang="fr-FR" sz="1800" dirty="0">
                <a:effectLst/>
                <a:latin typeface="Times New Roman" panose="02020603050405020304" pitchFamily="18" charset="0"/>
                <a:ea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17</a:t>
            </a:fld>
            <a:endParaRPr lang="fr-FR"/>
          </a:p>
        </p:txBody>
      </p:sp>
    </p:spTree>
    <p:extLst>
      <p:ext uri="{BB962C8B-B14F-4D97-AF65-F5344CB8AC3E}">
        <p14:creationId xmlns:p14="http://schemas.microsoft.com/office/powerpoint/2010/main" val="2757855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rPr>
              <a:t>Demander</a:t>
            </a:r>
            <a:r>
              <a:rPr lang="fr-FR" sz="1200" b="0" dirty="0">
                <a:solidFill>
                  <a:schemeClr val="tx1"/>
                </a:solidFill>
                <a:effectLst/>
                <a:latin typeface="+mn-lt"/>
                <a:ea typeface="Calibri" panose="020F0502020204030204" pitchFamily="34" charset="0"/>
                <a:cs typeface="Calibri" panose="020F0502020204030204" pitchFamily="34" charset="0"/>
                <a:sym typeface="Wingdings 3" pitchFamily="2" charset="2"/>
              </a:rPr>
              <a:t> : « D’après vous, qu</a:t>
            </a:r>
            <a:r>
              <a:rPr lang="fr-FR" sz="1200" b="0" dirty="0">
                <a:solidFill>
                  <a:schemeClr val="tx1"/>
                </a:solidFill>
                <a:effectLst/>
                <a:latin typeface="+mn-lt"/>
                <a:ea typeface="Times New Roman" panose="02020603050405020304" pitchFamily="18" charset="0"/>
              </a:rPr>
              <a:t>elle </a:t>
            </a:r>
            <a:r>
              <a:rPr lang="fr-FR" sz="1200" dirty="0">
                <a:solidFill>
                  <a:schemeClr val="tx1"/>
                </a:solidFill>
                <a:effectLst/>
                <a:latin typeface="+mn-lt"/>
                <a:ea typeface="Times New Roman" panose="02020603050405020304" pitchFamily="18" charset="0"/>
              </a:rPr>
              <a:t>est l’aide apportée dans cette aide grammaticale ?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u="sng" dirty="0">
                <a:solidFill>
                  <a:schemeClr val="tx1"/>
                </a:solidFill>
                <a:effectLst/>
                <a:latin typeface="+mn-lt"/>
              </a:rPr>
              <a:t>Réponse attendue </a:t>
            </a:r>
            <a:r>
              <a:rPr lang="fr-FR" sz="1200" dirty="0">
                <a:solidFill>
                  <a:schemeClr val="tx1"/>
                </a:solidFill>
                <a:effectLst/>
                <a:latin typeface="+mn-lt"/>
              </a:rPr>
              <a:t>:</a:t>
            </a:r>
          </a:p>
          <a:p>
            <a:r>
              <a:rPr lang="fr-FR" sz="1200" dirty="0">
                <a:solidFill>
                  <a:schemeClr val="tx1"/>
                </a:solidFill>
                <a:effectLst/>
                <a:latin typeface="+mn-lt"/>
                <a:ea typeface="Times New Roman" panose="02020603050405020304" pitchFamily="18" charset="0"/>
              </a:rPr>
              <a:t>C’est pour penser à réfléchir aux différentes étiquettes d’un verbe.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18</a:t>
            </a:fld>
            <a:endParaRPr lang="fr-FR"/>
          </a:p>
        </p:txBody>
      </p:sp>
    </p:spTree>
    <p:extLst>
      <p:ext uri="{BB962C8B-B14F-4D97-AF65-F5344CB8AC3E}">
        <p14:creationId xmlns:p14="http://schemas.microsoft.com/office/powerpoint/2010/main" val="496354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8DCC7-280B-0E75-4172-57059B7D1A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8392D3-0964-E0AE-41FD-457EBCD941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78ED88A-8B4E-4836-5FE3-B641870A5B69}"/>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highlight>
                  <a:srgbClr val="D3D3D3"/>
                </a:highlight>
                <a:latin typeface="+mn-lt"/>
                <a:ea typeface="Times New Roman" panose="02020603050405020304" pitchFamily="18" charset="0"/>
              </a:rPr>
              <a:t>PHASE 2</a:t>
            </a:r>
            <a:r>
              <a:rPr lang="fr-FR" sz="1200" b="1" dirty="0">
                <a:solidFill>
                  <a:schemeClr val="tx1"/>
                </a:solidFill>
                <a:effectLst/>
                <a:latin typeface="+mn-lt"/>
                <a:ea typeface="Times New Roman" panose="02020603050405020304" pitchFamily="18" charset="0"/>
              </a:rPr>
              <a:t> : </a:t>
            </a:r>
            <a:r>
              <a:rPr lang="fr-FR" sz="1200" b="1" i="1" dirty="0">
                <a:solidFill>
                  <a:schemeClr val="tx1"/>
                </a:solidFill>
                <a:effectLst/>
                <a:latin typeface="+mn-lt"/>
                <a:ea typeface="Times New Roman" panose="02020603050405020304" pitchFamily="18" charset="0"/>
              </a:rPr>
              <a:t>Relire son texte et le réécrire</a:t>
            </a:r>
            <a:endParaRPr lang="fr-FR" sz="1200" b="1" i="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endParaRPr lang="fr-FR" sz="1200" b="1" dirty="0">
              <a:solidFill>
                <a:schemeClr val="tx1"/>
              </a:solidFill>
              <a:effectLst/>
              <a:latin typeface="+mn-lt"/>
              <a:ea typeface="Calibri" panose="020F0502020204030204" pitchFamily="34" charset="0"/>
              <a:cs typeface="Calibri" panose="020F0502020204030204" pitchFamily="34" charset="0"/>
              <a:sym typeface="Wingdings 3" pitchFamily="2" charset="2"/>
            </a:endParaRPr>
          </a:p>
          <a:p>
            <a:pPr marL="0" lvl="0" indent="0">
              <a:lnSpc>
                <a:spcPct val="107000"/>
              </a:lnSpc>
              <a:buClr>
                <a:srgbClr val="2EAC68"/>
              </a:buClr>
              <a:buFont typeface="Wingdings 3" panose="05040102010807070707" pitchFamily="18" charset="2"/>
              <a:buNone/>
            </a:pPr>
            <a:r>
              <a:rPr lang="fr-FR" sz="1200" b="1" dirty="0">
                <a:solidFill>
                  <a:schemeClr val="tx1"/>
                </a:solidFill>
                <a:effectLst/>
                <a:latin typeface="+mn-lt"/>
                <a:ea typeface="Calibri" panose="020F0502020204030204" pitchFamily="34" charset="0"/>
                <a:cs typeface="Arial" panose="020B0604020202020204" pitchFamily="34" charset="0"/>
              </a:rPr>
              <a:t>Rendre </a:t>
            </a:r>
            <a:r>
              <a:rPr lang="fr-FR" sz="1200" dirty="0">
                <a:solidFill>
                  <a:schemeClr val="tx1"/>
                </a:solidFill>
                <a:effectLst/>
                <a:latin typeface="+mn-lt"/>
                <a:ea typeface="Calibri" panose="020F0502020204030204" pitchFamily="34" charset="0"/>
                <a:cs typeface="Arial" panose="020B0604020202020204" pitchFamily="34" charset="0"/>
              </a:rPr>
              <a:t>les textes corrigés et annotés. </a:t>
            </a:r>
          </a:p>
          <a:p>
            <a:pPr marL="0" lvl="0" indent="0">
              <a:lnSpc>
                <a:spcPct val="107000"/>
              </a:lnSpc>
              <a:buClr>
                <a:srgbClr val="2EAC68"/>
              </a:buClr>
              <a:buFont typeface="Wingdings 3" panose="05040102010807070707" pitchFamily="18" charset="2"/>
              <a:buNone/>
            </a:pPr>
            <a:r>
              <a:rPr lang="fr-FR" sz="1200" dirty="0">
                <a:solidFill>
                  <a:schemeClr val="tx1"/>
                </a:solidFill>
                <a:effectLst/>
                <a:latin typeface="+mn-lt"/>
                <a:ea typeface="Calibri" panose="020F0502020204030204" pitchFamily="34" charset="0"/>
                <a:cs typeface="Arial" panose="020B0604020202020204" pitchFamily="34" charset="0"/>
              </a:rPr>
              <a:t>    À noter : les erreurs que l’élève doit corriger seul ont été entourées.</a:t>
            </a:r>
          </a:p>
          <a:p>
            <a:pPr marL="0" lvl="0" indent="0">
              <a:lnSpc>
                <a:spcPct val="107000"/>
              </a:lnSpc>
              <a:buClr>
                <a:srgbClr val="2EAC68"/>
              </a:buClr>
              <a:buFont typeface="Wingdings 3" panose="05040102010807070707" pitchFamily="18" charset="2"/>
              <a:buNone/>
            </a:pPr>
            <a:endParaRPr lang="fr-FR" sz="120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2EAC68"/>
              </a:buClr>
              <a:buSzTx/>
              <a:buFont typeface="Wingdings 3" panose="05040102010807070707" pitchFamily="18" charset="2"/>
              <a:buNone/>
              <a:tabLst/>
              <a:defRPr/>
            </a:pPr>
            <a:r>
              <a:rPr lang="fr-FR" sz="1200" b="1" dirty="0">
                <a:solidFill>
                  <a:schemeClr val="tx1"/>
                </a:solidFill>
                <a:effectLst/>
                <a:latin typeface="+mn-lt"/>
                <a:ea typeface="Times New Roman" panose="02020603050405020304" pitchFamily="18" charset="0"/>
              </a:rPr>
              <a:t>Engager</a:t>
            </a:r>
            <a:r>
              <a:rPr lang="fr-FR" sz="1200" dirty="0">
                <a:solidFill>
                  <a:schemeClr val="tx1"/>
                </a:solidFill>
                <a:effectLst/>
                <a:latin typeface="+mn-lt"/>
                <a:ea typeface="Times New Roman" panose="02020603050405020304" pitchFamily="18" charset="0"/>
              </a:rPr>
              <a:t> les élèves à reprendre les mots qui ont été signalés.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3B922C5F-F5AF-14C9-32F5-9FFEC03E0AC3}"/>
              </a:ext>
            </a:extLst>
          </p:cNvPr>
          <p:cNvSpPr>
            <a:spLocks noGrp="1"/>
          </p:cNvSpPr>
          <p:nvPr>
            <p:ph type="sldNum" sz="quarter" idx="5"/>
          </p:nvPr>
        </p:nvSpPr>
        <p:spPr/>
        <p:txBody>
          <a:bodyPr/>
          <a:lstStyle/>
          <a:p>
            <a:fld id="{CCCA88E0-613B-8D4C-B0F0-6319101FEB23}" type="slidenum">
              <a:rPr lang="fr-FR" smtClean="0"/>
              <a:t>19</a:t>
            </a:fld>
            <a:endParaRPr lang="fr-FR"/>
          </a:p>
        </p:txBody>
      </p:sp>
    </p:spTree>
    <p:extLst>
      <p:ext uri="{BB962C8B-B14F-4D97-AF65-F5344CB8AC3E}">
        <p14:creationId xmlns:p14="http://schemas.microsoft.com/office/powerpoint/2010/main" val="2757226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cs typeface="Arial" panose="020B0604020202020204" pitchFamily="34" charset="0"/>
              </a:rPr>
              <a:t>Prolongements possibles</a:t>
            </a:r>
          </a:p>
          <a:p>
            <a:endParaRPr lang="fr-FR" sz="1200" b="1" i="0" dirty="0">
              <a:solidFill>
                <a:schemeClr val="tx1"/>
              </a:solidFill>
              <a:effectLst/>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0" dirty="0">
                <a:solidFill>
                  <a:schemeClr val="tx1"/>
                </a:solidFill>
                <a:effectLst/>
                <a:latin typeface="+mn-lt"/>
                <a:ea typeface="Times New Roman" panose="02020603050405020304" pitchFamily="18" charset="0"/>
              </a:rPr>
              <a:t>- Les élèves peuvent réécrire des passages de leur texte pour l’améliorer.</a:t>
            </a:r>
            <a:endParaRPr lang="fr-FR" sz="1200" b="1" i="0" dirty="0">
              <a:solidFill>
                <a:schemeClr val="tx1"/>
              </a:solidFill>
              <a:effectLst/>
              <a:latin typeface="+mn-lt"/>
              <a:ea typeface="Calibri" panose="020F0502020204030204" pitchFamily="34" charset="0"/>
              <a:cs typeface="Arial" panose="020B0604020202020204" pitchFamily="34" charset="0"/>
            </a:endParaRPr>
          </a:p>
          <a:p>
            <a:pPr>
              <a:buFontTx/>
              <a:buNone/>
            </a:pPr>
            <a:r>
              <a:rPr lang="fr-FR" sz="1200" i="0" dirty="0">
                <a:solidFill>
                  <a:schemeClr val="tx1"/>
                </a:solidFill>
                <a:effectLst/>
                <a:latin typeface="+mn-lt"/>
                <a:ea typeface="Calibri" panose="020F0502020204030204" pitchFamily="34" charset="0"/>
                <a:cs typeface="Arial" panose="020B0604020202020204" pitchFamily="34" charset="0"/>
              </a:rPr>
              <a:t>- Les élèves s’entrainent à lire leur texte à voix haute. La classe commente ce qui est réussi.</a:t>
            </a:r>
          </a:p>
          <a:p>
            <a:pPr marL="0" indent="0">
              <a:buFontTx/>
              <a:buNone/>
            </a:pPr>
            <a:r>
              <a:rPr lang="fr-FR" sz="1200" i="0" dirty="0">
                <a:solidFill>
                  <a:schemeClr val="tx1"/>
                </a:solidFill>
                <a:effectLst/>
                <a:latin typeface="+mn-lt"/>
                <a:ea typeface="Calibri" panose="020F0502020204030204" pitchFamily="34" charset="0"/>
                <a:cs typeface="Arial" panose="020B0604020202020204" pitchFamily="34" charset="0"/>
              </a:rPr>
              <a:t>Les textes de la classe sont rassemblés dans un classeur mis à disposition pour être lus par d’autres élèves.</a:t>
            </a:r>
          </a:p>
          <a:p>
            <a:endParaRPr lang="fr-FR" dirty="0"/>
          </a:p>
        </p:txBody>
      </p:sp>
      <p:sp>
        <p:nvSpPr>
          <p:cNvPr id="4" name="Espace réservé du numéro de diapositive 3"/>
          <p:cNvSpPr>
            <a:spLocks noGrp="1"/>
          </p:cNvSpPr>
          <p:nvPr>
            <p:ph type="sldNum" sz="quarter" idx="5"/>
          </p:nvPr>
        </p:nvSpPr>
        <p:spPr/>
        <p:txBody>
          <a:bodyPr/>
          <a:lstStyle/>
          <a:p>
            <a:fld id="{CCCA88E0-613B-8D4C-B0F0-6319101FEB23}" type="slidenum">
              <a:rPr lang="fr-FR" smtClean="0"/>
              <a:t>20</a:t>
            </a:fld>
            <a:endParaRPr lang="fr-FR"/>
          </a:p>
        </p:txBody>
      </p:sp>
    </p:spTree>
    <p:extLst>
      <p:ext uri="{BB962C8B-B14F-4D97-AF65-F5344CB8AC3E}">
        <p14:creationId xmlns:p14="http://schemas.microsoft.com/office/powerpoint/2010/main" val="915819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3AA97-59E0-73FA-B63D-6CA140512F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D05320-E4B6-D925-ACFB-E57AC9C09F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873ED5D-6F23-F456-02C6-59592BAFAC88}"/>
              </a:ext>
            </a:extLst>
          </p:cNvPr>
          <p:cNvSpPr>
            <a:spLocks noGrp="1"/>
          </p:cNvSpPr>
          <p:nvPr>
            <p:ph type="body" idx="1"/>
          </p:nvPr>
        </p:nvSpPr>
        <p:spPr/>
        <p:txBody>
          <a:bodyPr/>
          <a:lstStyle/>
          <a:p>
            <a:r>
              <a:rPr lang="fr-FR" sz="1200" dirty="0">
                <a:solidFill>
                  <a:schemeClr val="tx1"/>
                </a:solidFill>
                <a:effectLst/>
                <a:latin typeface="+mn-lt"/>
                <a:ea typeface="Times New Roman" panose="02020603050405020304" pitchFamily="18" charset="0"/>
              </a:rPr>
              <a:t>D’autres textes du même type sont lus et étudiés par la classe. Par exemple, les zeugmas qui ont inspiré les amorces fournies aux élèves fragiles :</a:t>
            </a:r>
          </a:p>
          <a:p>
            <a:pPr algn="just"/>
            <a:r>
              <a:rPr lang="fr-FR" sz="1200" i="1" dirty="0">
                <a:solidFill>
                  <a:schemeClr val="tx1"/>
                </a:solidFill>
                <a:effectLst/>
                <a:latin typeface="+mn-lt"/>
                <a:ea typeface="Times New Roman" panose="02020603050405020304" pitchFamily="18" charset="0"/>
              </a:rPr>
              <a:t>La petite a pris le raccourci et un parapluie.	(COD / COD)</a:t>
            </a:r>
          </a:p>
          <a:p>
            <a:pPr algn="just"/>
            <a:r>
              <a:rPr lang="fr-FR" sz="1200" i="1" dirty="0">
                <a:solidFill>
                  <a:schemeClr val="tx1"/>
                </a:solidFill>
                <a:effectLst/>
                <a:latin typeface="+mn-lt"/>
                <a:ea typeface="Times New Roman" panose="02020603050405020304" pitchFamily="18" charset="0"/>
              </a:rPr>
              <a:t>Jean porte la barbe et un paquet à la poste.	(COD / COD)</a:t>
            </a:r>
          </a:p>
          <a:p>
            <a:pPr algn="just"/>
            <a:r>
              <a:rPr lang="fr-FR" sz="1200" i="1" dirty="0">
                <a:solidFill>
                  <a:schemeClr val="tx1"/>
                </a:solidFill>
                <a:effectLst/>
                <a:latin typeface="+mn-lt"/>
                <a:ea typeface="Times New Roman" panose="02020603050405020304" pitchFamily="18" charset="0"/>
              </a:rPr>
              <a:t>Il prit son mal en patience et le train pour Pékin. 	(COD / COD)</a:t>
            </a:r>
          </a:p>
          <a:p>
            <a:pPr algn="just"/>
            <a:r>
              <a:rPr lang="fr-FR" sz="1200" i="1" dirty="0">
                <a:solidFill>
                  <a:schemeClr val="tx1"/>
                </a:solidFill>
                <a:effectLst/>
                <a:latin typeface="+mn-lt"/>
                <a:ea typeface="Times New Roman" panose="02020603050405020304" pitchFamily="18" charset="0"/>
              </a:rPr>
              <a:t>Elle a perdu aux billes et ses clefs de maison.	(COI / COD)</a:t>
            </a:r>
          </a:p>
          <a:p>
            <a:pPr algn="just"/>
            <a:r>
              <a:rPr lang="fr-FR" sz="1200" i="1" dirty="0">
                <a:solidFill>
                  <a:schemeClr val="tx1"/>
                </a:solidFill>
                <a:effectLst/>
                <a:latin typeface="+mn-lt"/>
                <a:ea typeface="Times New Roman" panose="02020603050405020304" pitchFamily="18" charset="0"/>
              </a:rPr>
              <a:t>La patronne fait la grande dame et la cuisine tous les midis.(Att / COD)</a:t>
            </a:r>
          </a:p>
          <a:p>
            <a:pPr algn="just"/>
            <a:r>
              <a:rPr lang="fr-FR" sz="1200" i="1" dirty="0">
                <a:solidFill>
                  <a:schemeClr val="tx1"/>
                </a:solidFill>
                <a:effectLst/>
                <a:latin typeface="+mn-lt"/>
                <a:ea typeface="Times New Roman" panose="02020603050405020304" pitchFamily="18" charset="0"/>
              </a:rPr>
              <a:t>Il est tombé amoureux et dans les escaliers du métro.(CC de </a:t>
            </a:r>
            <a:r>
              <a:rPr lang="fr-FR" sz="1200" i="1" dirty="0" err="1">
                <a:solidFill>
                  <a:schemeClr val="tx1"/>
                </a:solidFill>
                <a:effectLst/>
                <a:latin typeface="+mn-lt"/>
                <a:ea typeface="Times New Roman" panose="02020603050405020304" pitchFamily="18" charset="0"/>
              </a:rPr>
              <a:t>Vb</a:t>
            </a:r>
            <a:r>
              <a:rPr lang="fr-FR" sz="1200" i="1" dirty="0">
                <a:solidFill>
                  <a:schemeClr val="tx1"/>
                </a:solidFill>
                <a:effectLst/>
                <a:latin typeface="+mn-lt"/>
                <a:ea typeface="Times New Roman" panose="02020603050405020304" pitchFamily="18" charset="0"/>
              </a:rPr>
              <a:t> / Att)</a:t>
            </a:r>
          </a:p>
          <a:p>
            <a:endParaRPr lang="fr-FR" dirty="0"/>
          </a:p>
        </p:txBody>
      </p:sp>
      <p:sp>
        <p:nvSpPr>
          <p:cNvPr id="4" name="Espace réservé du numéro de diapositive 3">
            <a:extLst>
              <a:ext uri="{FF2B5EF4-FFF2-40B4-BE49-F238E27FC236}">
                <a16:creationId xmlns:a16="http://schemas.microsoft.com/office/drawing/2014/main" id="{5AF19112-430B-8F6A-903A-446704E5FF95}"/>
              </a:ext>
            </a:extLst>
          </p:cNvPr>
          <p:cNvSpPr>
            <a:spLocks noGrp="1"/>
          </p:cNvSpPr>
          <p:nvPr>
            <p:ph type="sldNum" sz="quarter" idx="5"/>
          </p:nvPr>
        </p:nvSpPr>
        <p:spPr/>
        <p:txBody>
          <a:bodyPr/>
          <a:lstStyle/>
          <a:p>
            <a:fld id="{CCCA88E0-613B-8D4C-B0F0-6319101FEB23}" type="slidenum">
              <a:rPr lang="fr-FR" smtClean="0"/>
              <a:t>21</a:t>
            </a:fld>
            <a:endParaRPr lang="fr-FR"/>
          </a:p>
        </p:txBody>
      </p:sp>
    </p:spTree>
    <p:extLst>
      <p:ext uri="{BB962C8B-B14F-4D97-AF65-F5344CB8AC3E}">
        <p14:creationId xmlns:p14="http://schemas.microsoft.com/office/powerpoint/2010/main" val="3934390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98277-4D0E-4F29-17D3-E0DC072CDF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EE59EA-6BD8-627D-F41E-899959014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57B4232-BB6D-6323-63CB-DA9849D16D7A}"/>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D450454D-F8A1-B0C0-DC34-126F339B4A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9BFF-57DE-7FE3-2E5B-1348FDCCCB0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61063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C8143-9D90-D307-6112-5C0E0FF9E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BFD38-C04A-06A9-74FD-BD42310C0E2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0EF7E4-C910-89BA-EEDB-759D9B289670}"/>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A0157662-22A4-34BC-888A-59C43645EF3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9C61A-7809-EEB1-C46F-D1282D6992AD}"/>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19931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C4894-92E7-1952-262F-B4AF8EA650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77300F1-208C-B0A2-56EF-5D247A8255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0FE104F-7BAB-634D-B369-4494C9BFB8FB}"/>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0BB3459A-7C16-2852-7040-50F93C5AEB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9F73AA-7A0C-46BC-F27A-2553A1511841}"/>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26713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8D3AC-3619-63F6-DDD0-75034359066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C8A9219-AC73-7286-B7D6-740AAB75BDB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53C3926-B2CC-2CA7-90D5-F652266140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4CFA026-7A9E-5AF7-1A6D-151B9175441F}"/>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8EF1179D-42DE-96C7-FE20-A5D070E4D7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12672A-F85B-B219-BF5C-190773EA1A4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438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3D95E-D100-DEB8-DBDD-780C182DE9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999453-C5C8-127E-D720-31F330A13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6D254E-1391-1B83-9934-2C9DAFEC99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955DAD1-FB7A-444B-A41A-24B19C3C2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EACEC13-E603-6B44-591E-70D80FFFF9D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6BDECA-F7D1-CD6F-70BE-07CD9B244BA1}"/>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8" name="Espace réservé du pied de page 7">
            <a:extLst>
              <a:ext uri="{FF2B5EF4-FFF2-40B4-BE49-F238E27FC236}">
                <a16:creationId xmlns:a16="http://schemas.microsoft.com/office/drawing/2014/main" id="{4FD884C4-3900-F226-6FC8-E4906D753A0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54ADB15-7874-AF6D-CCF7-1A81E678F8AE}"/>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3559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F9B8A8-DF92-788F-BB77-10F4294058D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E7D4991-2845-A457-724E-992187E850BE}"/>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4" name="Espace réservé du pied de page 3">
            <a:extLst>
              <a:ext uri="{FF2B5EF4-FFF2-40B4-BE49-F238E27FC236}">
                <a16:creationId xmlns:a16="http://schemas.microsoft.com/office/drawing/2014/main" id="{6361229F-6743-3BF4-F075-38D9F44E6E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DCFDE2-4F8E-63BE-DE9F-FFCFB68B94A6}"/>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88269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14582-6BBD-E559-225A-BC416B2DB8D9}"/>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3" name="Espace réservé du pied de page 2">
            <a:extLst>
              <a:ext uri="{FF2B5EF4-FFF2-40B4-BE49-F238E27FC236}">
                <a16:creationId xmlns:a16="http://schemas.microsoft.com/office/drawing/2014/main" id="{6FCECB09-A8DC-2FC4-B75F-EF76B07526E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B3BCCD-9A31-76C0-6A17-525E9F038D14}"/>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249537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9B609-4750-EA2C-4392-7EDDA81E7E2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D769B-1A00-FB1B-26EF-26CB2D6B7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D0BB0E-DDCA-91E5-6EDC-3430DD6C9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282112-FD4B-9510-0F99-47959A9D4728}"/>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83594FF7-4E21-C9F4-01CB-F77CEDFC52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AB9A2D-B580-8DE7-5AB1-C0029F6994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1021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505C9-0656-0EF5-2E6A-AAAFDD4539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792C1F-EAB0-9F46-430C-463FBD07E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3E59035-06B0-8693-EB54-3B61A8334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990A6D-3BA6-98AB-ACCE-E5BC14EFEDC6}"/>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6" name="Espace réservé du pied de page 5">
            <a:extLst>
              <a:ext uri="{FF2B5EF4-FFF2-40B4-BE49-F238E27FC236}">
                <a16:creationId xmlns:a16="http://schemas.microsoft.com/office/drawing/2014/main" id="{3405D42B-5169-0942-F467-5E7F0BA06C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54FE3F-C776-3F73-A3F0-B1DFFCE67D12}"/>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31718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FA6DD-CA4D-A1AB-3A7B-5A88939B85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39FCEB6-2778-C8C2-28DE-073193EF6BC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A000C3-311F-827F-27C2-617261257E52}"/>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5617E3DF-A06D-DDA7-1B5F-B698A7D801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52B9F09-3042-D905-80FC-CF75951DAECA}"/>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426780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71D934-ACA5-D2BC-3522-CEA0281C133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EC8E96-8FD6-9D77-B870-322B8F8D45E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2717-A10B-4F4A-5777-DB1D3695BCB9}"/>
              </a:ext>
            </a:extLst>
          </p:cNvPr>
          <p:cNvSpPr>
            <a:spLocks noGrp="1"/>
          </p:cNvSpPr>
          <p:nvPr>
            <p:ph type="dt" sz="half" idx="10"/>
          </p:nvPr>
        </p:nvSpPr>
        <p:spPr/>
        <p:txBody>
          <a:body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9544A8B6-CF43-E393-380E-24345D4847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C000DF-73C1-0B58-DB7C-1503F3A307B7}"/>
              </a:ext>
            </a:extLst>
          </p:cNvPr>
          <p:cNvSpPr>
            <a:spLocks noGrp="1"/>
          </p:cNvSpPr>
          <p:nvPr>
            <p:ph type="sldNum" sz="quarter" idx="12"/>
          </p:nvPr>
        </p:nvSpPr>
        <p:spPr/>
        <p:txBody>
          <a:bodyPr/>
          <a:lstStyle/>
          <a:p>
            <a:fld id="{9CCE60BA-F6AA-C745-B55D-9AA72D6FA60E}" type="slidenum">
              <a:rPr lang="fr-FR" smtClean="0"/>
              <a:t>‹N°›</a:t>
            </a:fld>
            <a:endParaRPr lang="fr-FR"/>
          </a:p>
        </p:txBody>
      </p:sp>
    </p:spTree>
    <p:extLst>
      <p:ext uri="{BB962C8B-B14F-4D97-AF65-F5344CB8AC3E}">
        <p14:creationId xmlns:p14="http://schemas.microsoft.com/office/powerpoint/2010/main" val="300211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933A0-E2B6-37B6-08A4-BA92B861E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5A9B2A5-1EBA-7AF4-AECB-E4F91FB5CB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82A0FF-1A3C-7DBA-1DC4-9E2817509D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4F2FC-9F6D-7C4A-81D5-465266D8D53C}" type="datetimeFigureOut">
              <a:rPr lang="fr-FR" smtClean="0"/>
              <a:t>21/08/2025</a:t>
            </a:fld>
            <a:endParaRPr lang="fr-FR"/>
          </a:p>
        </p:txBody>
      </p:sp>
      <p:sp>
        <p:nvSpPr>
          <p:cNvPr id="5" name="Espace réservé du pied de page 4">
            <a:extLst>
              <a:ext uri="{FF2B5EF4-FFF2-40B4-BE49-F238E27FC236}">
                <a16:creationId xmlns:a16="http://schemas.microsoft.com/office/drawing/2014/main" id="{2C84736D-3385-A609-C90F-49E45F562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8152070-9758-BF76-FFF7-216F2B79C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E60BA-F6AA-C745-B55D-9AA72D6FA60E}" type="slidenum">
              <a:rPr lang="fr-FR" smtClean="0"/>
              <a:t>‹N°›</a:t>
            </a:fld>
            <a:endParaRPr lang="fr-FR"/>
          </a:p>
        </p:txBody>
      </p:sp>
    </p:spTree>
    <p:extLst>
      <p:ext uri="{BB962C8B-B14F-4D97-AF65-F5344CB8AC3E}">
        <p14:creationId xmlns:p14="http://schemas.microsoft.com/office/powerpoint/2010/main" val="1079745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65939-12AE-AD17-9322-AE44A0360D8B}"/>
              </a:ext>
            </a:extLst>
          </p:cNvPr>
          <p:cNvSpPr>
            <a:spLocks noGrp="1"/>
          </p:cNvSpPr>
          <p:nvPr>
            <p:ph type="ctrTitle"/>
          </p:nvPr>
        </p:nvSpPr>
        <p:spPr>
          <a:xfrm>
            <a:off x="1524000" y="1122362"/>
            <a:ext cx="9144000" cy="3112753"/>
          </a:xfrm>
        </p:spPr>
        <p:txBody>
          <a:bodyPr/>
          <a:lstStyle/>
          <a:p>
            <a:r>
              <a:rPr lang="fr-FR" dirty="0"/>
              <a:t>Zeugmas</a:t>
            </a:r>
          </a:p>
        </p:txBody>
      </p:sp>
      <p:sp>
        <p:nvSpPr>
          <p:cNvPr id="3" name="Sous-titre 2">
            <a:extLst>
              <a:ext uri="{FF2B5EF4-FFF2-40B4-BE49-F238E27FC236}">
                <a16:creationId xmlns:a16="http://schemas.microsoft.com/office/drawing/2014/main" id="{AF07FAA0-D4AF-82F8-AF03-FF329C8E0694}"/>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122363"/>
            <a:ext cx="3234690" cy="1207770"/>
          </a:xfrm>
          <a:prstGeom prst="rect">
            <a:avLst/>
          </a:prstGeom>
          <a:noFill/>
        </p:spPr>
        <p:txBody>
          <a:bodyPr wrap="none" rtlCol="0">
            <a:spAutoFit/>
          </a:bodyPr>
          <a:lstStyle/>
          <a:p>
            <a:pPr algn="just"/>
            <a:r>
              <a:rPr lang="fr-FR" sz="1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61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067E-6A05-09AB-942C-FBB2A44ABDC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3ECEDA89-9226-F780-3B00-4A911BB8C464}"/>
              </a:ext>
            </a:extLst>
          </p:cNvPr>
          <p:cNvSpPr>
            <a:spLocks noGrp="1"/>
          </p:cNvSpPr>
          <p:nvPr>
            <p:ph idx="1"/>
          </p:nvPr>
        </p:nvSpPr>
        <p:spPr/>
        <p:txBody>
          <a:bodyPr>
            <a:normAutofit/>
          </a:bodyPr>
          <a:lstStyle/>
          <a:p>
            <a:pPr marL="670560" indent="0">
              <a:buNone/>
            </a:pPr>
            <a:r>
              <a:rPr lang="fr-FR" sz="2400" dirty="0">
                <a:effectLst/>
                <a:latin typeface="Times New Roman" panose="02020603050405020304" pitchFamily="18" charset="0"/>
                <a:ea typeface="Times New Roman" panose="02020603050405020304" pitchFamily="18" charset="0"/>
              </a:rPr>
              <a:t>Tout jeune Napoléon était très maigre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et officier d'artillerie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plus tard il devint empereur</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alors il prit du ventre </a:t>
            </a:r>
          </a:p>
          <a:p>
            <a:pPr marL="670560" indent="0">
              <a:buNone/>
            </a:pPr>
            <a:r>
              <a:rPr lang="fr-FR" sz="2400" dirty="0">
                <a:effectLst/>
                <a:latin typeface="Times New Roman" panose="02020603050405020304" pitchFamily="18" charset="0"/>
                <a:ea typeface="Times New Roman" panose="02020603050405020304" pitchFamily="18" charset="0"/>
              </a:rPr>
              <a:t>et beaucoup de pays</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et le jour où il mourut il avait encore du ventre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mais il était devenu plus petit.</a:t>
            </a:r>
          </a:p>
          <a:p>
            <a:pPr marL="670560" indent="0">
              <a:buNone/>
            </a:pPr>
            <a:r>
              <a:rPr lang="fr-FR" sz="2400" dirty="0">
                <a:effectLst/>
                <a:latin typeface="Times New Roman" panose="02020603050405020304" pitchFamily="18" charset="0"/>
                <a:ea typeface="Times New Roman" panose="02020603050405020304" pitchFamily="18" charset="0"/>
              </a:rPr>
              <a:t>                                   Jacques Prévert, </a:t>
            </a:r>
            <a:r>
              <a:rPr lang="fr-FR" sz="2400" i="1" dirty="0">
                <a:effectLst/>
                <a:latin typeface="Times New Roman" panose="02020603050405020304" pitchFamily="18" charset="0"/>
                <a:ea typeface="Times New Roman" panose="02020603050405020304" pitchFamily="18" charset="0"/>
              </a:rPr>
              <a:t>Paroles</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000" dirty="0"/>
              <a:t>.</a:t>
            </a:r>
          </a:p>
        </p:txBody>
      </p:sp>
    </p:spTree>
    <p:extLst>
      <p:ext uri="{BB962C8B-B14F-4D97-AF65-F5344CB8AC3E}">
        <p14:creationId xmlns:p14="http://schemas.microsoft.com/office/powerpoint/2010/main" val="268545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A3D6A-6305-204D-79A6-174F6DF695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0950E08-EFDF-FF03-FB6E-987019C3D0A2}"/>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1235EAF5-922C-F9D0-2BD4-B6CCB2E86B80}"/>
              </a:ext>
            </a:extLst>
          </p:cNvPr>
          <p:cNvSpPr>
            <a:spLocks noGrp="1"/>
          </p:cNvSpPr>
          <p:nvPr>
            <p:ph idx="1"/>
          </p:nvPr>
        </p:nvSpPr>
        <p:spPr/>
        <p:txBody>
          <a:bodyPr>
            <a:normAutofit/>
          </a:bodyPr>
          <a:lstStyle/>
          <a:p>
            <a:pPr marL="670560" indent="0">
              <a:buNone/>
            </a:pPr>
            <a:r>
              <a:rPr lang="fr-FR" sz="2400" dirty="0">
                <a:effectLst/>
                <a:latin typeface="Times New Roman" panose="02020603050405020304" pitchFamily="18" charset="0"/>
                <a:ea typeface="Times New Roman" panose="02020603050405020304" pitchFamily="18" charset="0"/>
              </a:rPr>
              <a:t>Tout jeune Napoléon était très maigre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et officier d'artillerie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plus tard il devint empereur</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alors il prit du ventre </a:t>
            </a:r>
          </a:p>
          <a:p>
            <a:pPr marL="670560" indent="0">
              <a:buNone/>
            </a:pPr>
            <a:r>
              <a:rPr lang="fr-FR" sz="2400" dirty="0">
                <a:effectLst/>
                <a:latin typeface="Times New Roman" panose="02020603050405020304" pitchFamily="18" charset="0"/>
                <a:ea typeface="Times New Roman" panose="02020603050405020304" pitchFamily="18" charset="0"/>
              </a:rPr>
              <a:t>et beaucoup de pays</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et le jour où il mourut il avait encore du ventre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mais il était devenu plus petit.</a:t>
            </a:r>
          </a:p>
          <a:p>
            <a:pPr marL="670560" indent="0">
              <a:buNone/>
            </a:pPr>
            <a:r>
              <a:rPr lang="fr-FR" sz="2400" dirty="0">
                <a:effectLst/>
                <a:latin typeface="Times New Roman" panose="02020603050405020304" pitchFamily="18" charset="0"/>
                <a:ea typeface="Times New Roman" panose="02020603050405020304" pitchFamily="18" charset="0"/>
              </a:rPr>
              <a:t>                                   Jacques Prévert, </a:t>
            </a:r>
            <a:r>
              <a:rPr lang="fr-FR" sz="2400" i="1" dirty="0">
                <a:effectLst/>
                <a:latin typeface="Times New Roman" panose="02020603050405020304" pitchFamily="18" charset="0"/>
                <a:ea typeface="Times New Roman" panose="02020603050405020304" pitchFamily="18" charset="0"/>
              </a:rPr>
              <a:t>Paroles</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000" dirty="0"/>
              <a:t>.</a:t>
            </a:r>
          </a:p>
        </p:txBody>
      </p:sp>
    </p:spTree>
    <p:extLst>
      <p:ext uri="{BB962C8B-B14F-4D97-AF65-F5344CB8AC3E}">
        <p14:creationId xmlns:p14="http://schemas.microsoft.com/office/powerpoint/2010/main" val="2190131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EA2FF-62D1-4EFD-7131-B2EA5968E7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9F9774-40B2-6F11-55AD-DC27C9352F6E}"/>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8D98DE69-728A-BAF8-184E-57FECD5FA954}"/>
              </a:ext>
            </a:extLst>
          </p:cNvPr>
          <p:cNvSpPr>
            <a:spLocks noGrp="1"/>
          </p:cNvSpPr>
          <p:nvPr>
            <p:ph idx="1"/>
          </p:nvPr>
        </p:nvSpPr>
        <p:spPr/>
        <p:txBody>
          <a:bodyPr>
            <a:normAutofit/>
          </a:bodyPr>
          <a:lstStyle/>
          <a:p>
            <a:pPr marL="670560" indent="0">
              <a:buNone/>
            </a:pPr>
            <a:r>
              <a:rPr lang="fr-FR" sz="2400" dirty="0">
                <a:effectLst/>
                <a:latin typeface="Times New Roman" panose="02020603050405020304" pitchFamily="18" charset="0"/>
                <a:ea typeface="Times New Roman" panose="02020603050405020304" pitchFamily="18" charset="0"/>
              </a:rPr>
              <a:t>Tout jeune Napoléon était très maigre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et officier d'artillerie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plus tard il devint empereur</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alors il prit du ventre </a:t>
            </a:r>
          </a:p>
          <a:p>
            <a:pPr marL="670560" indent="0">
              <a:buNone/>
            </a:pPr>
            <a:r>
              <a:rPr lang="fr-FR" sz="2400" dirty="0">
                <a:effectLst/>
                <a:latin typeface="Times New Roman" panose="02020603050405020304" pitchFamily="18" charset="0"/>
                <a:ea typeface="Times New Roman" panose="02020603050405020304" pitchFamily="18" charset="0"/>
              </a:rPr>
              <a:t>et beaucoup de pays</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et le jour où il mourut il avait encore du ventre</a:t>
            </a:r>
            <a:br>
              <a:rPr lang="fr-FR" sz="2400" dirty="0">
                <a:effectLst/>
                <a:latin typeface="Times New Roman" panose="02020603050405020304" pitchFamily="18" charset="0"/>
                <a:ea typeface="Times New Roman" panose="02020603050405020304" pitchFamily="18" charset="0"/>
              </a:rPr>
            </a:br>
            <a:r>
              <a:rPr lang="fr-FR" sz="2400" dirty="0">
                <a:effectLst/>
                <a:latin typeface="Times New Roman" panose="02020603050405020304" pitchFamily="18" charset="0"/>
                <a:ea typeface="Times New Roman" panose="02020603050405020304" pitchFamily="18" charset="0"/>
              </a:rPr>
              <a:t>mais il était devenu plus petit.</a:t>
            </a:r>
          </a:p>
          <a:p>
            <a:pPr marL="670560" indent="0">
              <a:buNone/>
            </a:pPr>
            <a:r>
              <a:rPr lang="fr-FR" sz="2400" dirty="0">
                <a:effectLst/>
                <a:latin typeface="Times New Roman" panose="02020603050405020304" pitchFamily="18" charset="0"/>
                <a:ea typeface="Times New Roman" panose="02020603050405020304" pitchFamily="18" charset="0"/>
              </a:rPr>
              <a:t>                                   Jacques Prévert, </a:t>
            </a:r>
            <a:r>
              <a:rPr lang="fr-FR" sz="2400" i="1" dirty="0">
                <a:effectLst/>
                <a:latin typeface="Times New Roman" panose="02020603050405020304" pitchFamily="18" charset="0"/>
                <a:ea typeface="Times New Roman" panose="02020603050405020304" pitchFamily="18" charset="0"/>
              </a:rPr>
              <a:t>Paroles</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000" dirty="0"/>
              <a:t>.</a:t>
            </a:r>
          </a:p>
        </p:txBody>
      </p:sp>
      <p:pic>
        <p:nvPicPr>
          <p:cNvPr id="3" name="Image 2">
            <a:extLst>
              <a:ext uri="{FF2B5EF4-FFF2-40B4-BE49-F238E27FC236}">
                <a16:creationId xmlns:a16="http://schemas.microsoft.com/office/drawing/2014/main" id="{88EEE2BF-C37A-5E15-4626-AABD39813A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478" y="1825625"/>
            <a:ext cx="3775322" cy="2120733"/>
          </a:xfrm>
          <a:prstGeom prst="rect">
            <a:avLst/>
          </a:prstGeom>
        </p:spPr>
      </p:pic>
    </p:spTree>
    <p:extLst>
      <p:ext uri="{BB962C8B-B14F-4D97-AF65-F5344CB8AC3E}">
        <p14:creationId xmlns:p14="http://schemas.microsoft.com/office/powerpoint/2010/main" val="2543435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01882-9671-B606-E59D-13AD2D2431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C5BC65-7A44-74E9-2F21-63964F9E9F4F}"/>
              </a:ext>
            </a:extLst>
          </p:cNvPr>
          <p:cNvSpPr>
            <a:spLocks noGrp="1"/>
          </p:cNvSpPr>
          <p:nvPr>
            <p:ph type="title"/>
          </p:nvPr>
        </p:nvSpPr>
        <p:spPr/>
        <p:txBody>
          <a:bodyPr/>
          <a:lstStyle/>
          <a:p>
            <a:r>
              <a:rPr lang="fr-FR" dirty="0"/>
              <a:t> </a:t>
            </a:r>
          </a:p>
        </p:txBody>
      </p:sp>
      <p:sp>
        <p:nvSpPr>
          <p:cNvPr id="6" name="Espace réservé du contenu 5">
            <a:extLst>
              <a:ext uri="{FF2B5EF4-FFF2-40B4-BE49-F238E27FC236}">
                <a16:creationId xmlns:a16="http://schemas.microsoft.com/office/drawing/2014/main" id="{D2C18A91-CCA9-3ED5-F11E-3BFE57D7685E}"/>
              </a:ext>
            </a:extLst>
          </p:cNvPr>
          <p:cNvSpPr>
            <a:spLocks noGrp="1"/>
          </p:cNvSpPr>
          <p:nvPr>
            <p:ph idx="1"/>
          </p:nvPr>
        </p:nvSpPr>
        <p:spPr/>
        <p:txBody>
          <a:bodyPr>
            <a:normAutofit/>
          </a:bodyPr>
          <a:lstStyle/>
          <a:p>
            <a:pPr marL="0" indent="0">
              <a:buNone/>
            </a:pPr>
            <a:endParaRPr lang="fr-FR" sz="2000" dirty="0"/>
          </a:p>
          <a:p>
            <a:pPr marL="0" indent="0">
              <a:buNone/>
            </a:pPr>
            <a:endParaRPr lang="fr-FR" sz="2000" dirty="0"/>
          </a:p>
          <a:p>
            <a:pPr marL="0" indent="0">
              <a:buNone/>
            </a:pPr>
            <a:endParaRPr lang="fr-FR" sz="2000" dirty="0"/>
          </a:p>
          <a:p>
            <a:pPr marL="0" indent="0">
              <a:buNone/>
            </a:pPr>
            <a:r>
              <a:rPr lang="fr-FR" sz="2000" dirty="0"/>
              <a:t>	</a:t>
            </a:r>
            <a:r>
              <a:rPr lang="fr-FR" sz="2400" dirty="0"/>
              <a:t>Chloé fait l’idiote et des truffes au chocolat..</a:t>
            </a:r>
          </a:p>
        </p:txBody>
      </p:sp>
      <p:pic>
        <p:nvPicPr>
          <p:cNvPr id="3" name="Image 2">
            <a:extLst>
              <a:ext uri="{FF2B5EF4-FFF2-40B4-BE49-F238E27FC236}">
                <a16:creationId xmlns:a16="http://schemas.microsoft.com/office/drawing/2014/main" id="{FF8527EE-08EF-3C50-05BC-A2BBB881D5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1594" y="630321"/>
            <a:ext cx="3775322" cy="2120733"/>
          </a:xfrm>
          <a:prstGeom prst="rect">
            <a:avLst/>
          </a:prstGeom>
        </p:spPr>
      </p:pic>
    </p:spTree>
    <p:extLst>
      <p:ext uri="{BB962C8B-B14F-4D97-AF65-F5344CB8AC3E}">
        <p14:creationId xmlns:p14="http://schemas.microsoft.com/office/powerpoint/2010/main" val="4281697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88D31-865C-7EE6-1B27-392C6FD090B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32271C7-AF21-4056-D463-E1E39B7E0525}"/>
              </a:ext>
            </a:extLst>
          </p:cNvPr>
          <p:cNvSpPr>
            <a:spLocks noGrp="1"/>
          </p:cNvSpPr>
          <p:nvPr>
            <p:ph idx="1"/>
          </p:nvPr>
        </p:nvSpPr>
        <p:spPr/>
        <p:txBody>
          <a:bodyPr/>
          <a:lstStyle/>
          <a:p>
            <a:pPr marL="0" indent="0">
              <a:buNone/>
            </a:pPr>
            <a:endParaRPr lang="fr-FR" dirty="0"/>
          </a:p>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Écrivez des phrases avec des zeugmas en utilisant des verbes qui peuvent avoir plusieurs sortes de compléments, comme </a:t>
            </a:r>
            <a:r>
              <a:rPr lang="fr-FR" sz="2400" i="1" dirty="0">
                <a:solidFill>
                  <a:srgbClr val="4472C4"/>
                </a:solidFill>
                <a:effectLst/>
                <a:latin typeface="Times New Roman" panose="02020603050405020304" pitchFamily="18" charset="0"/>
                <a:ea typeface="Times New Roman" panose="02020603050405020304" pitchFamily="18" charset="0"/>
              </a:rPr>
              <a:t>faire, jouer, manquer, parler, passer, porter, prendre</a:t>
            </a:r>
            <a:r>
              <a:rPr lang="fr-FR" sz="2400" dirty="0">
                <a:solidFill>
                  <a:srgbClr val="4472C4"/>
                </a:solidFill>
                <a:effectLst/>
                <a:latin typeface="Times New Roman" panose="02020603050405020304" pitchFamily="18" charset="0"/>
                <a:ea typeface="Times New Roman" panose="02020603050405020304" pitchFamily="18" charset="0"/>
              </a:rPr>
              <a:t>…</a:t>
            </a:r>
            <a:r>
              <a:rPr lang="fr-FR" sz="2400" dirty="0">
                <a:effectLst/>
              </a:rPr>
              <a:t> </a:t>
            </a:r>
            <a:endParaRPr lang="fr-FR" sz="2400" dirty="0"/>
          </a:p>
        </p:txBody>
      </p:sp>
    </p:spTree>
    <p:extLst>
      <p:ext uri="{BB962C8B-B14F-4D97-AF65-F5344CB8AC3E}">
        <p14:creationId xmlns:p14="http://schemas.microsoft.com/office/powerpoint/2010/main" val="1337621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B2885-A379-B0BF-ECF8-7F21C4AF43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296A02-A631-E3E2-7334-3C612CE4AF5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81547F9E-3D1B-3285-5A9F-B61E4C3C692E}"/>
              </a:ext>
            </a:extLst>
          </p:cNvPr>
          <p:cNvSpPr>
            <a:spLocks noGrp="1"/>
          </p:cNvSpPr>
          <p:nvPr>
            <p:ph idx="1"/>
          </p:nvPr>
        </p:nvSpPr>
        <p:spPr/>
        <p:txBody>
          <a:bodyPr/>
          <a:lstStyle/>
          <a:p>
            <a:pPr marL="0" indent="0">
              <a:buNone/>
            </a:pPr>
            <a:endParaRPr lang="fr-FR" dirty="0"/>
          </a:p>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Écrivez des phrases avec des zeugmas en utilisant des verbes qui peuvent avoir plusieurs sortes de compléments, comme </a:t>
            </a:r>
            <a:r>
              <a:rPr lang="fr-FR" sz="2400" i="1" dirty="0">
                <a:solidFill>
                  <a:srgbClr val="4472C4"/>
                </a:solidFill>
                <a:effectLst/>
                <a:latin typeface="Times New Roman" panose="02020603050405020304" pitchFamily="18" charset="0"/>
                <a:ea typeface="Times New Roman" panose="02020603050405020304" pitchFamily="18" charset="0"/>
              </a:rPr>
              <a:t>faire, jouer, manquer, parler, passer, porter, prendre</a:t>
            </a:r>
            <a:r>
              <a:rPr lang="fr-FR" sz="2400" dirty="0">
                <a:solidFill>
                  <a:srgbClr val="4472C4"/>
                </a:solidFill>
                <a:effectLst/>
                <a:latin typeface="Times New Roman" panose="02020603050405020304" pitchFamily="18" charset="0"/>
                <a:ea typeface="Times New Roman" panose="02020603050405020304" pitchFamily="18" charset="0"/>
              </a:rPr>
              <a:t>…</a:t>
            </a:r>
            <a:r>
              <a:rPr lang="fr-FR" sz="2400" dirty="0">
                <a:effectLst/>
              </a:rPr>
              <a:t> </a:t>
            </a:r>
            <a:endParaRPr lang="fr-FR" sz="2400" dirty="0"/>
          </a:p>
        </p:txBody>
      </p:sp>
    </p:spTree>
    <p:extLst>
      <p:ext uri="{BB962C8B-B14F-4D97-AF65-F5344CB8AC3E}">
        <p14:creationId xmlns:p14="http://schemas.microsoft.com/office/powerpoint/2010/main" val="331830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BF422-971E-A29E-5F64-D407A5F2733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5A66537-2756-0747-F028-16AB0BB20CFB}"/>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On doit employer le même verbe mais mettre des compléments qui n’ont rien à voir, de telle sorte que le même verbe ait deux sens différents dans la même phrase.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On doit choisir des associations qui font rire.</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1896436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3341B-6D41-CD2D-7E20-78B3CB4FA3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3B68A4F-7DA7-181E-2562-D189E49551B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DD4C894-3F71-91E8-B175-C0F6192FC58F}"/>
              </a:ext>
            </a:extLst>
          </p:cNvPr>
          <p:cNvSpPr>
            <a:spLocks noGrp="1"/>
          </p:cNvSpPr>
          <p:nvPr>
            <p:ph idx="1"/>
          </p:nvPr>
        </p:nvSpPr>
        <p:spPr/>
        <p:txBody>
          <a:bodyPr/>
          <a:lstStyle/>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On doit employer le même verbe mais mettre des compléments qui n’ont rien à voir, de telle sorte que le même verbe ait deux sens différents dans la même phrase.</a:t>
            </a:r>
            <a:endParaRPr lang="fr-FR" sz="2400" dirty="0">
              <a:effectLst/>
              <a:latin typeface="Times New Roman" panose="02020603050405020304" pitchFamily="18" charset="0"/>
              <a:ea typeface="Times New Roman" panose="02020603050405020304" pitchFamily="18" charset="0"/>
            </a:endParaRP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On doit choisir des associations qui font rire.</a:t>
            </a:r>
            <a:endParaRPr lang="fr-FR" sz="2400" dirty="0">
              <a:effectLst/>
              <a:latin typeface="Times New Roman" panose="02020603050405020304" pitchFamily="18" charset="0"/>
              <a:ea typeface="Times New Roman" panose="02020603050405020304" pitchFamily="18" charset="0"/>
            </a:endParaRPr>
          </a:p>
          <a:p>
            <a:pPr marL="0" indent="0">
              <a:buNone/>
            </a:pPr>
            <a:endParaRPr lang="fr-FR" b="1" dirty="0"/>
          </a:p>
        </p:txBody>
      </p:sp>
    </p:spTree>
    <p:extLst>
      <p:ext uri="{BB962C8B-B14F-4D97-AF65-F5344CB8AC3E}">
        <p14:creationId xmlns:p14="http://schemas.microsoft.com/office/powerpoint/2010/main" val="4108958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BBB9F4-2098-A044-E1DF-7271B03BFAF4}"/>
              </a:ext>
            </a:extLst>
          </p:cNvPr>
          <p:cNvSpPr>
            <a:spLocks noGrp="1"/>
          </p:cNvSpPr>
          <p:nvPr>
            <p:ph type="title"/>
          </p:nvPr>
        </p:nvSpPr>
        <p:spPr/>
        <p:txBody>
          <a:bodyPr/>
          <a:lstStyle/>
          <a:p>
            <a:endParaRPr lang="fr-FR"/>
          </a:p>
        </p:txBody>
      </p:sp>
      <p:pic>
        <p:nvPicPr>
          <p:cNvPr id="5" name="Espace réservé du contenu 4" descr="Livre ouvert avec stylo sur bureau">
            <a:extLst>
              <a:ext uri="{FF2B5EF4-FFF2-40B4-BE49-F238E27FC236}">
                <a16:creationId xmlns:a16="http://schemas.microsoft.com/office/drawing/2014/main" id="{EB9A185E-2D1D-EBD4-58E4-F2ED2268AB52}"/>
              </a:ext>
            </a:extLst>
          </p:cNvPr>
          <p:cNvPicPr>
            <a:picLocks noGrp="1" noChangeAspect="1"/>
          </p:cNvPicPr>
          <p:nvPr>
            <p:ph idx="1"/>
          </p:nvPr>
        </p:nvPicPr>
        <p:blipFill>
          <a:blip r:embed="rId3"/>
          <a:stretch>
            <a:fillRect/>
          </a:stretch>
        </p:blipFill>
        <p:spPr>
          <a:xfrm>
            <a:off x="2824509" y="868695"/>
            <a:ext cx="6542981" cy="4351338"/>
          </a:xfrm>
        </p:spPr>
      </p:pic>
    </p:spTree>
    <p:extLst>
      <p:ext uri="{BB962C8B-B14F-4D97-AF65-F5344CB8AC3E}">
        <p14:creationId xmlns:p14="http://schemas.microsoft.com/office/powerpoint/2010/main" val="4094947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02D75-BBA4-4E1C-B4E2-0E73B4A8019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FF24423-2A55-2DC1-D6E9-71DD7F6A885B}"/>
              </a:ext>
            </a:extLst>
          </p:cNvPr>
          <p:cNvSpPr>
            <a:spLocks noGrp="1"/>
          </p:cNvSpPr>
          <p:nvPr>
            <p:ph idx="1"/>
          </p:nvPr>
        </p:nvSpPr>
        <p:spPr/>
        <p:txBody>
          <a:bodyPr>
            <a:normAutofit/>
          </a:bodyPr>
          <a:lstStyle/>
          <a:p>
            <a:pPr marL="0" indent="0">
              <a:buNone/>
            </a:pPr>
            <a:endParaRPr lang="fr-FR" sz="2400" dirty="0"/>
          </a:p>
          <a:p>
            <a:pPr marL="0" indent="0">
              <a:buNone/>
            </a:pPr>
            <a:r>
              <a:rPr lang="fr-FR" sz="2400" dirty="0">
                <a:solidFill>
                  <a:srgbClr val="4472C4"/>
                </a:solidFill>
                <a:effectLst/>
                <a:latin typeface="Times New Roman" panose="02020603050405020304" pitchFamily="18" charset="0"/>
                <a:ea typeface="Times New Roman" panose="02020603050405020304" pitchFamily="18" charset="0"/>
              </a:rPr>
              <a:t>Écrivez des phrases avec des zeugmas en utilisant des verbes qui peuvent avoir plusieurs sortes de compléments, comme </a:t>
            </a:r>
            <a:r>
              <a:rPr lang="fr-FR" sz="2400" i="1" dirty="0">
                <a:solidFill>
                  <a:srgbClr val="4472C4"/>
                </a:solidFill>
                <a:effectLst/>
                <a:latin typeface="Times New Roman" panose="02020603050405020304" pitchFamily="18" charset="0"/>
                <a:ea typeface="Times New Roman" panose="02020603050405020304" pitchFamily="18" charset="0"/>
              </a:rPr>
              <a:t>faire, jouer, manquer, parler, passer, porter, prendre</a:t>
            </a:r>
            <a:r>
              <a:rPr lang="fr-FR" sz="2400" dirty="0">
                <a:solidFill>
                  <a:srgbClr val="4472C4"/>
                </a:solidFill>
                <a:effectLst/>
                <a:latin typeface="Times New Roman" panose="02020603050405020304" pitchFamily="18" charset="0"/>
                <a:ea typeface="Times New Roman" panose="02020603050405020304" pitchFamily="18" charset="0"/>
              </a:rPr>
              <a:t>…</a:t>
            </a:r>
            <a:r>
              <a:rPr lang="fr-FR" sz="2400" dirty="0">
                <a:effectLst/>
              </a:rPr>
              <a:t> </a:t>
            </a:r>
            <a:endParaRPr lang="fr-FR" sz="2400" dirty="0"/>
          </a:p>
        </p:txBody>
      </p:sp>
    </p:spTree>
    <p:extLst>
      <p:ext uri="{BB962C8B-B14F-4D97-AF65-F5344CB8AC3E}">
        <p14:creationId xmlns:p14="http://schemas.microsoft.com/office/powerpoint/2010/main" val="4142937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91C-EFCD-F265-4F78-6E7B1B1245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877F45-59C0-992D-0F5C-5C7AC99C08CB}"/>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104412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A15E1-EF3B-9ADE-AD31-14A2DC0F78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F04A05-6FE5-39AA-077D-4991BEC48CD9}"/>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1306298C-489A-F212-4183-CAF8B6990A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5376" y="1690688"/>
            <a:ext cx="2262939" cy="2849627"/>
          </a:xfrm>
          <a:prstGeom prst="rect">
            <a:avLst/>
          </a:prstGeom>
        </p:spPr>
      </p:pic>
    </p:spTree>
    <p:extLst>
      <p:ext uri="{BB962C8B-B14F-4D97-AF65-F5344CB8AC3E}">
        <p14:creationId xmlns:p14="http://schemas.microsoft.com/office/powerpoint/2010/main" val="3029195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5CB4-4574-43C3-3AF9-56A0269134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7B0D2F-67F6-FBCA-3CAA-240CC8995EB5}"/>
              </a:ext>
            </a:extLst>
          </p:cNvPr>
          <p:cNvSpPr>
            <a:spLocks noGrp="1"/>
          </p:cNvSpPr>
          <p:nvPr>
            <p:ph type="title"/>
          </p:nvPr>
        </p:nvSpPr>
        <p:spPr>
          <a:xfrm>
            <a:off x="838200" y="365125"/>
            <a:ext cx="10515600" cy="1752433"/>
          </a:xfrm>
        </p:spPr>
        <p:txBody>
          <a:bodyPr>
            <a:normAutofit/>
          </a:bodyPr>
          <a:lstStyle/>
          <a:p>
            <a:pPr marL="0" indent="0"/>
            <a:r>
              <a:rPr lang="fr-FR" sz="2000" dirty="0">
                <a:solidFill>
                  <a:schemeClr val="accent1"/>
                </a:solidFill>
                <a:effectLst/>
                <a:latin typeface="Times New Roman" panose="02020603050405020304" pitchFamily="18" charset="0"/>
                <a:ea typeface="Times New Roman" panose="02020603050405020304" pitchFamily="18" charset="0"/>
              </a:rPr>
              <a:t>- On ne doit mettre aucun verbe conjugué, donc aucun sujet, aucune brique-sujet.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On peut mettre des compléments du verbe </a:t>
            </a:r>
            <a:r>
              <a:rPr lang="fr-FR" sz="2000" u="none" dirty="0">
                <a:solidFill>
                  <a:schemeClr val="accent1"/>
                </a:solidFill>
                <a:effectLst/>
                <a:latin typeface="Times New Roman" panose="02020603050405020304" pitchFamily="18" charset="0"/>
                <a:ea typeface="Times New Roman" panose="02020603050405020304" pitchFamily="18" charset="0"/>
              </a:rPr>
              <a:t>(décider </a:t>
            </a:r>
            <a:r>
              <a:rPr lang="fr-FR" sz="2000" i="1" u="none" dirty="0">
                <a:solidFill>
                  <a:schemeClr val="accent1"/>
                </a:solidFill>
                <a:effectLst/>
                <a:latin typeface="Times New Roman" panose="02020603050405020304" pitchFamily="18" charset="0"/>
                <a:ea typeface="Times New Roman" panose="02020603050405020304" pitchFamily="18" charset="0"/>
              </a:rPr>
              <a:t>de partir, </a:t>
            </a:r>
            <a:r>
              <a:rPr lang="fr-FR" sz="2000" u="none" dirty="0">
                <a:solidFill>
                  <a:schemeClr val="accent1"/>
                </a:solidFill>
                <a:effectLst/>
                <a:latin typeface="Times New Roman" panose="02020603050405020304" pitchFamily="18" charset="0"/>
                <a:ea typeface="Times New Roman" panose="02020603050405020304" pitchFamily="18" charset="0"/>
              </a:rPr>
              <a:t>respirer</a:t>
            </a:r>
            <a:r>
              <a:rPr lang="fr-FR" sz="2000" i="1" u="none" dirty="0">
                <a:solidFill>
                  <a:schemeClr val="accent1"/>
                </a:solidFill>
                <a:effectLst/>
                <a:latin typeface="Times New Roman" panose="02020603050405020304" pitchFamily="18" charset="0"/>
                <a:ea typeface="Times New Roman" panose="02020603050405020304" pitchFamily="18" charset="0"/>
              </a:rPr>
              <a:t> l’air frais…</a:t>
            </a:r>
            <a:r>
              <a:rPr lang="fr-FR" sz="2000" u="none" dirty="0">
                <a:solidFill>
                  <a:schemeClr val="accent1"/>
                </a:solidFill>
                <a:effectLst/>
                <a:latin typeface="Times New Roman" panose="02020603050405020304" pitchFamily="18" charset="0"/>
                <a:ea typeface="Times New Roman" panose="02020603050405020304" pitchFamily="18" charset="0"/>
              </a:rPr>
              <a:t>).</a:t>
            </a:r>
            <a:br>
              <a:rPr lang="fr-FR" sz="2000" u="none" dirty="0">
                <a:solidFill>
                  <a:schemeClr val="accent1"/>
                </a:solidFill>
                <a:effectLst/>
                <a:latin typeface="Times New Roman" panose="02020603050405020304" pitchFamily="18" charset="0"/>
                <a:ea typeface="Times New Roman" panose="02020603050405020304" pitchFamily="18" charset="0"/>
              </a:rPr>
            </a:br>
            <a:r>
              <a:rPr lang="fr-FR" sz="2000" u="none" dirty="0">
                <a:solidFill>
                  <a:schemeClr val="accent1"/>
                </a:solidFill>
                <a:effectLst/>
                <a:latin typeface="Times New Roman" panose="02020603050405020304" pitchFamily="18" charset="0"/>
                <a:ea typeface="Times New Roman" panose="02020603050405020304" pitchFamily="18" charset="0"/>
              </a:rPr>
              <a:t>- On peut mettre des troisièmes briques, des </a:t>
            </a:r>
            <a:r>
              <a:rPr lang="fr-FR" sz="2000" dirty="0">
                <a:solidFill>
                  <a:schemeClr val="accent1"/>
                </a:solidFill>
                <a:effectLst/>
                <a:latin typeface="Times New Roman" panose="02020603050405020304" pitchFamily="18" charset="0"/>
                <a:ea typeface="Times New Roman" panose="02020603050405020304" pitchFamily="18" charset="0"/>
              </a:rPr>
              <a:t>compléments circonstanciels (</a:t>
            </a:r>
            <a:r>
              <a:rPr lang="fr-FR" sz="2000" i="1" dirty="0">
                <a:solidFill>
                  <a:schemeClr val="accent1"/>
                </a:solidFill>
                <a:effectLst/>
                <a:latin typeface="Times New Roman" panose="02020603050405020304" pitchFamily="18" charset="0"/>
                <a:ea typeface="Times New Roman" panose="02020603050405020304" pitchFamily="18" charset="0"/>
              </a:rPr>
              <a:t>autour, sans but…).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i="1" dirty="0">
                <a:solidFill>
                  <a:schemeClr val="accent1"/>
                </a:solidFill>
                <a:effectLst/>
                <a:latin typeface="Times New Roman" panose="02020603050405020304" pitchFamily="18" charset="0"/>
                <a:ea typeface="Times New Roman" panose="02020603050405020304" pitchFamily="18" charset="0"/>
              </a:rPr>
              <a:t>- </a:t>
            </a:r>
            <a:r>
              <a:rPr lang="fr-FR" sz="2000" dirty="0">
                <a:solidFill>
                  <a:schemeClr val="accent1"/>
                </a:solidFill>
                <a:effectLst/>
                <a:latin typeface="Times New Roman" panose="02020603050405020304" pitchFamily="18" charset="0"/>
                <a:ea typeface="Times New Roman" panose="02020603050405020304" pitchFamily="18" charset="0"/>
              </a:rPr>
              <a:t>On peut mettre des négations (</a:t>
            </a:r>
            <a:r>
              <a:rPr lang="fr-FR" sz="2000" i="1" dirty="0">
                <a:solidFill>
                  <a:schemeClr val="accent1"/>
                </a:solidFill>
                <a:effectLst/>
                <a:latin typeface="Times New Roman" panose="02020603050405020304" pitchFamily="18" charset="0"/>
                <a:ea typeface="Times New Roman" panose="02020603050405020304" pitchFamily="18" charset="0"/>
              </a:rPr>
              <a:t>ne </a:t>
            </a:r>
            <a:r>
              <a:rPr lang="fr-FR" sz="1800" i="1" dirty="0">
                <a:solidFill>
                  <a:schemeClr val="accent1"/>
                </a:solidFill>
                <a:effectLst/>
                <a:latin typeface="Times New Roman" panose="02020603050405020304" pitchFamily="18" charset="0"/>
                <a:ea typeface="Times New Roman" panose="02020603050405020304" pitchFamily="18" charset="0"/>
              </a:rPr>
              <a:t>rien </a:t>
            </a:r>
            <a:r>
              <a:rPr lang="fr-FR" sz="1800" i="0" dirty="0">
                <a:solidFill>
                  <a:schemeClr val="accent1"/>
                </a:solidFill>
                <a:effectLst/>
                <a:latin typeface="Times New Roman" panose="02020603050405020304" pitchFamily="18" charset="0"/>
                <a:ea typeface="Times New Roman" panose="02020603050405020304" pitchFamily="18" charset="0"/>
              </a:rPr>
              <a:t>prévoir)</a:t>
            </a:r>
            <a:r>
              <a:rPr lang="fr-FR" sz="1800" i="1" dirty="0">
                <a:solidFill>
                  <a:schemeClr val="accent1"/>
                </a:solidFill>
                <a:effectLst/>
                <a:latin typeface="Times New Roman" panose="02020603050405020304" pitchFamily="18" charset="0"/>
                <a:ea typeface="Times New Roman" panose="02020603050405020304" pitchFamily="18" charset="0"/>
              </a:rPr>
              <a:t>.</a:t>
            </a:r>
            <a:endParaRPr lang="fr-FR" dirty="0">
              <a:solidFill>
                <a:schemeClr val="accent1"/>
              </a:solidFill>
            </a:endParaRPr>
          </a:p>
        </p:txBody>
      </p:sp>
      <p:sp>
        <p:nvSpPr>
          <p:cNvPr id="3" name="Espace réservé du contenu 2">
            <a:extLst>
              <a:ext uri="{FF2B5EF4-FFF2-40B4-BE49-F238E27FC236}">
                <a16:creationId xmlns:a16="http://schemas.microsoft.com/office/drawing/2014/main" id="{457656D0-A64B-0A0C-0F31-C23F0E04DBC1}"/>
              </a:ext>
            </a:extLst>
          </p:cNvPr>
          <p:cNvSpPr>
            <a:spLocks noGrp="1"/>
          </p:cNvSpPr>
          <p:nvPr>
            <p:ph idx="1"/>
          </p:nvPr>
        </p:nvSpPr>
        <p:spPr>
          <a:xfrm>
            <a:off x="838200" y="2749467"/>
            <a:ext cx="7656095" cy="3427496"/>
          </a:xfrm>
        </p:spPr>
        <p:txBody>
          <a:bodyPr>
            <a:normAutofit fontScale="92500" lnSpcReduction="10000"/>
          </a:bodyPr>
          <a:lstStyle/>
          <a:p>
            <a:pPr marL="0" indent="0">
              <a:buNone/>
            </a:pPr>
            <a:r>
              <a:rPr lang="fr-FR" dirty="0">
                <a:effectLst/>
                <a:latin typeface="SignPainter-HouseScript" panose="02000006070000020004" pitchFamily="2" charset="0"/>
                <a:ea typeface="Times New Roman" panose="02020603050405020304" pitchFamily="18" charset="0"/>
              </a:rPr>
              <a:t>J’ai croisé les doigts et Corentin dans le couloir.</a:t>
            </a:r>
          </a:p>
          <a:p>
            <a:pPr marL="0" indent="0">
              <a:buNone/>
            </a:pPr>
            <a:r>
              <a:rPr lang="fr-FR" dirty="0">
                <a:effectLst/>
                <a:latin typeface="SignPainter-HouseScript" panose="02000006070000020004" pitchFamily="2" charset="0"/>
                <a:ea typeface="Times New Roman" panose="02020603050405020304" pitchFamily="18" charset="0"/>
              </a:rPr>
              <a:t>La maitresse boit du café et à la santé du directeur.</a:t>
            </a:r>
          </a:p>
          <a:p>
            <a:pPr marL="0" indent="0">
              <a:buNone/>
            </a:pPr>
            <a:r>
              <a:rPr lang="fr-FR" dirty="0">
                <a:effectLst/>
                <a:latin typeface="SignPainter-HouseScript" panose="02000006070000020004" pitchFamily="2" charset="0"/>
                <a:ea typeface="Times New Roman" panose="02020603050405020304" pitchFamily="18" charset="0"/>
              </a:rPr>
              <a:t>Maman parle de ses chaussures et à sa voisine.</a:t>
            </a:r>
          </a:p>
          <a:p>
            <a:pPr marL="0" indent="0">
              <a:buNone/>
            </a:pPr>
            <a:r>
              <a:rPr lang="fr-FR" dirty="0">
                <a:effectLst/>
                <a:latin typeface="SignPainter-HouseScript" panose="02000006070000020004" pitchFamily="2" charset="0"/>
                <a:ea typeface="Times New Roman" panose="02020603050405020304" pitchFamily="18" charset="0"/>
              </a:rPr>
              <a:t>Mehdi observe la voute étoilé et son hamster en train de grignoter.</a:t>
            </a:r>
          </a:p>
          <a:p>
            <a:pPr marL="0" indent="0">
              <a:buNone/>
            </a:pPr>
            <a:r>
              <a:rPr lang="fr-FR" dirty="0">
                <a:effectLst/>
                <a:latin typeface="SignPainter-HouseScript" panose="02000006070000020004" pitchFamily="2" charset="0"/>
                <a:ea typeface="Times New Roman" panose="02020603050405020304" pitchFamily="18" charset="0"/>
              </a:rPr>
              <a:t>Noémie joue aux échecs et l’innocente.</a:t>
            </a:r>
          </a:p>
          <a:p>
            <a:pPr marL="0" indent="0">
              <a:buNone/>
            </a:pPr>
            <a:r>
              <a:rPr lang="fr-FR" dirty="0">
                <a:effectLst/>
                <a:latin typeface="SignPainter-HouseScript" panose="02000006070000020004" pitchFamily="2" charset="0"/>
                <a:ea typeface="Times New Roman" panose="02020603050405020304" pitchFamily="18" charset="0"/>
              </a:rPr>
              <a:t>Ma </a:t>
            </a:r>
            <a:r>
              <a:rPr lang="fr-FR" dirty="0" err="1">
                <a:effectLst/>
                <a:latin typeface="SignPainter-HouseScript" panose="02000006070000020004" pitchFamily="2" charset="0"/>
                <a:ea typeface="Times New Roman" panose="02020603050405020304" pitchFamily="18" charset="0"/>
              </a:rPr>
              <a:t>play</a:t>
            </a:r>
            <a:r>
              <a:rPr lang="fr-FR" dirty="0">
                <a:effectLst/>
                <a:latin typeface="SignPainter-HouseScript" panose="02000006070000020004" pitchFamily="2" charset="0"/>
                <a:ea typeface="Times New Roman" panose="02020603050405020304" pitchFamily="18" charset="0"/>
              </a:rPr>
              <a:t>-station marche drôlement bien et à petits pas.</a:t>
            </a:r>
          </a:p>
          <a:p>
            <a:pPr marL="0" indent="0">
              <a:buNone/>
            </a:pPr>
            <a:r>
              <a:rPr lang="fr-FR" dirty="0">
                <a:effectLst/>
                <a:latin typeface="SignPainter-HouseScript" panose="02000006070000020004" pitchFamily="2" charset="0"/>
                <a:ea typeface="Times New Roman" panose="02020603050405020304" pitchFamily="18" charset="0"/>
              </a:rPr>
              <a:t>Roger prend la coiffeuse pour une vraie artiste et rendez-vous pour samedi prochain.</a:t>
            </a:r>
          </a:p>
          <a:p>
            <a:pPr marL="0" indent="0" algn="just">
              <a:buNone/>
            </a:pP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37011373-3CE0-CE00-20F6-49E48BE388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526632"/>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4FBD9F9F-304E-1596-70D7-C4229A913906}"/>
              </a:ext>
            </a:extLst>
          </p:cNvPr>
          <p:cNvSpPr/>
          <p:nvPr/>
        </p:nvSpPr>
        <p:spPr>
          <a:xfrm>
            <a:off x="838200" y="681037"/>
            <a:ext cx="10159782" cy="124401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8525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AB1C7F-C371-52D8-BDDE-2F070F46151B}"/>
              </a:ext>
            </a:extLst>
          </p:cNvPr>
          <p:cNvSpPr>
            <a:spLocks noGrp="1"/>
          </p:cNvSpPr>
          <p:nvPr>
            <p:ph type="title"/>
          </p:nvPr>
        </p:nvSpPr>
        <p:spPr>
          <a:xfrm>
            <a:off x="838200" y="365125"/>
            <a:ext cx="10515600" cy="1752433"/>
          </a:xfrm>
        </p:spPr>
        <p:txBody>
          <a:bodyPr>
            <a:normAutofit/>
          </a:bodyPr>
          <a:lstStyle/>
          <a:p>
            <a:pPr marL="0" indent="0"/>
            <a:r>
              <a:rPr lang="fr-FR" sz="2000" dirty="0">
                <a:solidFill>
                  <a:schemeClr val="accent1"/>
                </a:solidFill>
                <a:effectLst/>
                <a:latin typeface="Times New Roman" panose="02020603050405020304" pitchFamily="18" charset="0"/>
                <a:ea typeface="Times New Roman" panose="02020603050405020304" pitchFamily="18" charset="0"/>
              </a:rPr>
              <a:t>- On ne doit mettre aucun verbe conjugué, donc aucun sujet, aucune brique-sujet.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dirty="0">
                <a:solidFill>
                  <a:schemeClr val="accent1"/>
                </a:solidFill>
                <a:effectLst/>
                <a:latin typeface="Times New Roman" panose="02020603050405020304" pitchFamily="18" charset="0"/>
                <a:ea typeface="Times New Roman" panose="02020603050405020304" pitchFamily="18" charset="0"/>
              </a:rPr>
              <a:t>- On peut mettre des compléments du verbe </a:t>
            </a:r>
            <a:r>
              <a:rPr lang="fr-FR" sz="2000" u="none" dirty="0">
                <a:solidFill>
                  <a:schemeClr val="accent1"/>
                </a:solidFill>
                <a:effectLst/>
                <a:latin typeface="Times New Roman" panose="02020603050405020304" pitchFamily="18" charset="0"/>
                <a:ea typeface="Times New Roman" panose="02020603050405020304" pitchFamily="18" charset="0"/>
              </a:rPr>
              <a:t>(décider </a:t>
            </a:r>
            <a:r>
              <a:rPr lang="fr-FR" sz="2000" i="1" u="none" dirty="0">
                <a:solidFill>
                  <a:schemeClr val="accent1"/>
                </a:solidFill>
                <a:effectLst/>
                <a:latin typeface="Times New Roman" panose="02020603050405020304" pitchFamily="18" charset="0"/>
                <a:ea typeface="Times New Roman" panose="02020603050405020304" pitchFamily="18" charset="0"/>
              </a:rPr>
              <a:t>de partir, </a:t>
            </a:r>
            <a:r>
              <a:rPr lang="fr-FR" sz="2000" u="none" dirty="0">
                <a:solidFill>
                  <a:schemeClr val="accent1"/>
                </a:solidFill>
                <a:effectLst/>
                <a:latin typeface="Times New Roman" panose="02020603050405020304" pitchFamily="18" charset="0"/>
                <a:ea typeface="Times New Roman" panose="02020603050405020304" pitchFamily="18" charset="0"/>
              </a:rPr>
              <a:t>respirer</a:t>
            </a:r>
            <a:r>
              <a:rPr lang="fr-FR" sz="2000" i="1" u="none" dirty="0">
                <a:solidFill>
                  <a:schemeClr val="accent1"/>
                </a:solidFill>
                <a:effectLst/>
                <a:latin typeface="Times New Roman" panose="02020603050405020304" pitchFamily="18" charset="0"/>
                <a:ea typeface="Times New Roman" panose="02020603050405020304" pitchFamily="18" charset="0"/>
              </a:rPr>
              <a:t> l’air frais…</a:t>
            </a:r>
            <a:r>
              <a:rPr lang="fr-FR" sz="2000" u="none" dirty="0">
                <a:solidFill>
                  <a:schemeClr val="accent1"/>
                </a:solidFill>
                <a:effectLst/>
                <a:latin typeface="Times New Roman" panose="02020603050405020304" pitchFamily="18" charset="0"/>
                <a:ea typeface="Times New Roman" panose="02020603050405020304" pitchFamily="18" charset="0"/>
              </a:rPr>
              <a:t>).</a:t>
            </a:r>
            <a:br>
              <a:rPr lang="fr-FR" sz="2000" u="none" dirty="0">
                <a:solidFill>
                  <a:schemeClr val="accent1"/>
                </a:solidFill>
                <a:effectLst/>
                <a:latin typeface="Times New Roman" panose="02020603050405020304" pitchFamily="18" charset="0"/>
                <a:ea typeface="Times New Roman" panose="02020603050405020304" pitchFamily="18" charset="0"/>
              </a:rPr>
            </a:br>
            <a:r>
              <a:rPr lang="fr-FR" sz="2000" u="none" dirty="0">
                <a:solidFill>
                  <a:schemeClr val="accent1"/>
                </a:solidFill>
                <a:effectLst/>
                <a:latin typeface="Times New Roman" panose="02020603050405020304" pitchFamily="18" charset="0"/>
                <a:ea typeface="Times New Roman" panose="02020603050405020304" pitchFamily="18" charset="0"/>
              </a:rPr>
              <a:t>- On peut mettre des troisièmes briques, des </a:t>
            </a:r>
            <a:r>
              <a:rPr lang="fr-FR" sz="2000" dirty="0">
                <a:solidFill>
                  <a:schemeClr val="accent1"/>
                </a:solidFill>
                <a:effectLst/>
                <a:latin typeface="Times New Roman" panose="02020603050405020304" pitchFamily="18" charset="0"/>
                <a:ea typeface="Times New Roman" panose="02020603050405020304" pitchFamily="18" charset="0"/>
              </a:rPr>
              <a:t>compléments circonstanciels (</a:t>
            </a:r>
            <a:r>
              <a:rPr lang="fr-FR" sz="2000" i="1" dirty="0">
                <a:solidFill>
                  <a:schemeClr val="accent1"/>
                </a:solidFill>
                <a:effectLst/>
                <a:latin typeface="Times New Roman" panose="02020603050405020304" pitchFamily="18" charset="0"/>
                <a:ea typeface="Times New Roman" panose="02020603050405020304" pitchFamily="18" charset="0"/>
              </a:rPr>
              <a:t>autour, sans but…).</a:t>
            </a:r>
            <a:br>
              <a:rPr lang="fr-FR" sz="2000" dirty="0">
                <a:solidFill>
                  <a:schemeClr val="accent1"/>
                </a:solidFill>
                <a:effectLst/>
                <a:latin typeface="Times New Roman" panose="02020603050405020304" pitchFamily="18" charset="0"/>
                <a:ea typeface="Times New Roman" panose="02020603050405020304" pitchFamily="18" charset="0"/>
              </a:rPr>
            </a:br>
            <a:r>
              <a:rPr lang="fr-FR" sz="2000" i="1" dirty="0">
                <a:solidFill>
                  <a:schemeClr val="accent1"/>
                </a:solidFill>
                <a:effectLst/>
                <a:latin typeface="Times New Roman" panose="02020603050405020304" pitchFamily="18" charset="0"/>
                <a:ea typeface="Times New Roman" panose="02020603050405020304" pitchFamily="18" charset="0"/>
              </a:rPr>
              <a:t>- </a:t>
            </a:r>
            <a:r>
              <a:rPr lang="fr-FR" sz="2000" dirty="0">
                <a:solidFill>
                  <a:schemeClr val="accent1"/>
                </a:solidFill>
                <a:effectLst/>
                <a:latin typeface="Times New Roman" panose="02020603050405020304" pitchFamily="18" charset="0"/>
                <a:ea typeface="Times New Roman" panose="02020603050405020304" pitchFamily="18" charset="0"/>
              </a:rPr>
              <a:t>On peut mettre des négations (</a:t>
            </a:r>
            <a:r>
              <a:rPr lang="fr-FR" sz="2000" i="1" dirty="0">
                <a:solidFill>
                  <a:schemeClr val="accent1"/>
                </a:solidFill>
                <a:effectLst/>
                <a:latin typeface="Times New Roman" panose="02020603050405020304" pitchFamily="18" charset="0"/>
                <a:ea typeface="Times New Roman" panose="02020603050405020304" pitchFamily="18" charset="0"/>
              </a:rPr>
              <a:t>ne </a:t>
            </a:r>
            <a:r>
              <a:rPr lang="fr-FR" sz="1800" i="1" dirty="0">
                <a:solidFill>
                  <a:schemeClr val="accent1"/>
                </a:solidFill>
                <a:effectLst/>
                <a:latin typeface="Times New Roman" panose="02020603050405020304" pitchFamily="18" charset="0"/>
                <a:ea typeface="Times New Roman" panose="02020603050405020304" pitchFamily="18" charset="0"/>
              </a:rPr>
              <a:t>rien </a:t>
            </a:r>
            <a:r>
              <a:rPr lang="fr-FR" sz="1800" i="0" dirty="0">
                <a:solidFill>
                  <a:schemeClr val="accent1"/>
                </a:solidFill>
                <a:effectLst/>
                <a:latin typeface="Times New Roman" panose="02020603050405020304" pitchFamily="18" charset="0"/>
                <a:ea typeface="Times New Roman" panose="02020603050405020304" pitchFamily="18" charset="0"/>
              </a:rPr>
              <a:t>prévoir)</a:t>
            </a:r>
            <a:r>
              <a:rPr lang="fr-FR" sz="1800" i="1" dirty="0">
                <a:solidFill>
                  <a:schemeClr val="accent1"/>
                </a:solidFill>
                <a:effectLst/>
                <a:latin typeface="Times New Roman" panose="02020603050405020304" pitchFamily="18" charset="0"/>
                <a:ea typeface="Times New Roman" panose="02020603050405020304" pitchFamily="18" charset="0"/>
              </a:rPr>
              <a:t>.</a:t>
            </a:r>
            <a:endParaRPr lang="fr-FR" dirty="0">
              <a:solidFill>
                <a:schemeClr val="accent1"/>
              </a:solidFill>
            </a:endParaRPr>
          </a:p>
        </p:txBody>
      </p:sp>
      <p:sp>
        <p:nvSpPr>
          <p:cNvPr id="3" name="Espace réservé du contenu 2">
            <a:extLst>
              <a:ext uri="{FF2B5EF4-FFF2-40B4-BE49-F238E27FC236}">
                <a16:creationId xmlns:a16="http://schemas.microsoft.com/office/drawing/2014/main" id="{B527EDEA-6770-E41D-B133-1BD699345741}"/>
              </a:ext>
            </a:extLst>
          </p:cNvPr>
          <p:cNvSpPr>
            <a:spLocks noGrp="1"/>
          </p:cNvSpPr>
          <p:nvPr>
            <p:ph idx="1"/>
          </p:nvPr>
        </p:nvSpPr>
        <p:spPr>
          <a:xfrm>
            <a:off x="838200" y="2749467"/>
            <a:ext cx="7656095" cy="3427496"/>
          </a:xfrm>
        </p:spPr>
        <p:txBody>
          <a:bodyPr>
            <a:normAutofit fontScale="92500" lnSpcReduction="10000"/>
          </a:bodyPr>
          <a:lstStyle/>
          <a:p>
            <a:pPr marL="0" indent="0">
              <a:buNone/>
            </a:pPr>
            <a:r>
              <a:rPr lang="fr-FR" dirty="0">
                <a:effectLst/>
                <a:latin typeface="SignPainter-HouseScript" panose="02000006070000020004" pitchFamily="2" charset="0"/>
                <a:ea typeface="Times New Roman" panose="02020603050405020304" pitchFamily="18" charset="0"/>
              </a:rPr>
              <a:t>J’ai croisé les doigts et Corentin dans le couloir.</a:t>
            </a:r>
          </a:p>
          <a:p>
            <a:pPr marL="0" indent="0">
              <a:buNone/>
            </a:pPr>
            <a:r>
              <a:rPr lang="fr-FR" dirty="0">
                <a:effectLst/>
                <a:latin typeface="SignPainter-HouseScript" panose="02000006070000020004" pitchFamily="2" charset="0"/>
                <a:ea typeface="Times New Roman" panose="02020603050405020304" pitchFamily="18" charset="0"/>
              </a:rPr>
              <a:t>La maitresse boit du café et à la santé du directeur.</a:t>
            </a:r>
          </a:p>
          <a:p>
            <a:pPr marL="0" indent="0">
              <a:buNone/>
            </a:pPr>
            <a:r>
              <a:rPr lang="fr-FR" dirty="0">
                <a:effectLst/>
                <a:latin typeface="SignPainter-HouseScript" panose="02000006070000020004" pitchFamily="2" charset="0"/>
                <a:ea typeface="Times New Roman" panose="02020603050405020304" pitchFamily="18" charset="0"/>
              </a:rPr>
              <a:t>Maman parle de ses chaussures et à sa voisine.</a:t>
            </a:r>
          </a:p>
          <a:p>
            <a:pPr marL="0" indent="0">
              <a:buNone/>
            </a:pPr>
            <a:r>
              <a:rPr lang="fr-FR" dirty="0">
                <a:effectLst/>
                <a:latin typeface="SignPainter-HouseScript" panose="02000006070000020004" pitchFamily="2" charset="0"/>
                <a:ea typeface="Times New Roman" panose="02020603050405020304" pitchFamily="18" charset="0"/>
              </a:rPr>
              <a:t>Mehdi observe la voute étoilé et son hamster en train de grignoter.</a:t>
            </a:r>
          </a:p>
          <a:p>
            <a:pPr marL="0" indent="0">
              <a:buNone/>
            </a:pPr>
            <a:r>
              <a:rPr lang="fr-FR" dirty="0">
                <a:effectLst/>
                <a:latin typeface="SignPainter-HouseScript" panose="02000006070000020004" pitchFamily="2" charset="0"/>
                <a:ea typeface="Times New Roman" panose="02020603050405020304" pitchFamily="18" charset="0"/>
              </a:rPr>
              <a:t>Noémie joue aux échecs et l’innocente.</a:t>
            </a:r>
          </a:p>
          <a:p>
            <a:pPr marL="0" indent="0">
              <a:buNone/>
            </a:pPr>
            <a:r>
              <a:rPr lang="fr-FR" dirty="0">
                <a:effectLst/>
                <a:latin typeface="SignPainter-HouseScript" panose="02000006070000020004" pitchFamily="2" charset="0"/>
                <a:ea typeface="Times New Roman" panose="02020603050405020304" pitchFamily="18" charset="0"/>
              </a:rPr>
              <a:t>Ma </a:t>
            </a:r>
            <a:r>
              <a:rPr lang="fr-FR" dirty="0" err="1">
                <a:effectLst/>
                <a:latin typeface="SignPainter-HouseScript" panose="02000006070000020004" pitchFamily="2" charset="0"/>
                <a:ea typeface="Times New Roman" panose="02020603050405020304" pitchFamily="18" charset="0"/>
              </a:rPr>
              <a:t>play</a:t>
            </a:r>
            <a:r>
              <a:rPr lang="fr-FR" dirty="0">
                <a:effectLst/>
                <a:latin typeface="SignPainter-HouseScript" panose="02000006070000020004" pitchFamily="2" charset="0"/>
                <a:ea typeface="Times New Roman" panose="02020603050405020304" pitchFamily="18" charset="0"/>
              </a:rPr>
              <a:t>-station marche drôlement bien et à petits pas.</a:t>
            </a:r>
          </a:p>
          <a:p>
            <a:pPr marL="0" indent="0">
              <a:buNone/>
            </a:pPr>
            <a:r>
              <a:rPr lang="fr-FR" dirty="0">
                <a:effectLst/>
                <a:latin typeface="SignPainter-HouseScript" panose="02000006070000020004" pitchFamily="2" charset="0"/>
                <a:ea typeface="Times New Roman" panose="02020603050405020304" pitchFamily="18" charset="0"/>
              </a:rPr>
              <a:t>Roger prend la coiffeuse pour une vraie artiste et rendez-vous pour samedi prochain.</a:t>
            </a:r>
          </a:p>
          <a:p>
            <a:pPr marL="0" indent="0" algn="just">
              <a:buNone/>
            </a:pPr>
            <a:endParaRPr lang="fr-FR" kern="100" dirty="0">
              <a:effectLst/>
              <a:latin typeface="SignPainter-HouseScript" panose="02000006070000020004" pitchFamily="2" charset="0"/>
              <a:ea typeface="Calibri" panose="020F0502020204030204" pitchFamily="34" charset="0"/>
              <a:cs typeface="Times New Roman" panose="02020603050405020304" pitchFamily="18" charset="0"/>
            </a:endParaRPr>
          </a:p>
        </p:txBody>
      </p:sp>
      <p:pic>
        <p:nvPicPr>
          <p:cNvPr id="4" name="Image 3" descr="Une image contenant clipart, poupée&#10;&#10;Description générée automatiquement">
            <a:extLst>
              <a:ext uri="{FF2B5EF4-FFF2-40B4-BE49-F238E27FC236}">
                <a16:creationId xmlns:a16="http://schemas.microsoft.com/office/drawing/2014/main" id="{6646631C-BA48-CC6D-05DD-CAAE6916BC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82809"/>
          <a:stretch/>
        </p:blipFill>
        <p:spPr bwMode="auto">
          <a:xfrm>
            <a:off x="8701755" y="2526632"/>
            <a:ext cx="2296227" cy="3200302"/>
          </a:xfrm>
          <a:prstGeom prst="rect">
            <a:avLst/>
          </a:prstGeom>
          <a:noFill/>
          <a:ln>
            <a:noFill/>
          </a:ln>
          <a:effectLst>
            <a:outerShdw blurRad="50800" dist="38100" dir="5400000" algn="t" rotWithShape="0">
              <a:prstClr val="black">
                <a:alpha val="40000"/>
              </a:prstClr>
            </a:outerShdw>
          </a:effectLst>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ADBD904C-ABA4-94A3-0AE4-B115F7F8C9DE}"/>
              </a:ext>
            </a:extLst>
          </p:cNvPr>
          <p:cNvSpPr/>
          <p:nvPr/>
        </p:nvSpPr>
        <p:spPr>
          <a:xfrm>
            <a:off x="838200" y="681037"/>
            <a:ext cx="10159782" cy="124401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52860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03D84F-0555-02AB-80A4-0001F5283CD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B962E7A-EDEE-E8D0-0CF5-69D93B561B8D}"/>
              </a:ext>
            </a:extLst>
          </p:cNvPr>
          <p:cNvSpPr>
            <a:spLocks noGrp="1"/>
          </p:cNvSpPr>
          <p:nvPr>
            <p:ph idx="1"/>
          </p:nvPr>
        </p:nvSpPr>
        <p:spPr>
          <a:xfrm>
            <a:off x="838200" y="1253331"/>
            <a:ext cx="10515600" cy="4351338"/>
          </a:xfrm>
        </p:spPr>
        <p:txBody>
          <a:bodyPr/>
          <a:lstStyle/>
          <a:p>
            <a:pPr marL="0" indent="0">
              <a:buNone/>
            </a:pPr>
            <a:endParaRPr lang="fr-FR" dirty="0"/>
          </a:p>
          <a:p>
            <a:pPr marL="0" indent="0">
              <a:buNone/>
            </a:pPr>
            <a:endParaRPr lang="fr-FR" sz="2400" dirty="0"/>
          </a:p>
          <a:p>
            <a:pPr marL="0" indent="0">
              <a:buNone/>
            </a:pPr>
            <a:r>
              <a:rPr lang="fr-FR" sz="2400" dirty="0">
                <a:effectLst/>
                <a:latin typeface="Times New Roman" panose="02020603050405020304" pitchFamily="18" charset="0"/>
                <a:ea typeface="Times New Roman" panose="02020603050405020304" pitchFamily="18" charset="0"/>
              </a:rPr>
              <a:t>	Maman parle </a:t>
            </a:r>
            <a:r>
              <a:rPr lang="fr-FR" sz="2400" dirty="0">
                <a:solidFill>
                  <a:schemeClr val="accent2"/>
                </a:solidFill>
                <a:effectLst/>
                <a:latin typeface="Times New Roman" panose="02020603050405020304" pitchFamily="18" charset="0"/>
                <a:ea typeface="Times New Roman" panose="02020603050405020304" pitchFamily="18" charset="0"/>
              </a:rPr>
              <a:t>portugais</a:t>
            </a:r>
            <a:r>
              <a:rPr lang="fr-FR" sz="2400" dirty="0">
                <a:effectLst/>
                <a:latin typeface="Times New Roman" panose="02020603050405020304" pitchFamily="18" charset="0"/>
                <a:ea typeface="Times New Roman" panose="02020603050405020304" pitchFamily="18" charset="0"/>
              </a:rPr>
              <a:t> et </a:t>
            </a:r>
            <a:r>
              <a:rPr lang="fr-FR" sz="2400" dirty="0">
                <a:solidFill>
                  <a:schemeClr val="accent2"/>
                </a:solidFill>
                <a:effectLst/>
                <a:latin typeface="Times New Roman" panose="02020603050405020304" pitchFamily="18" charset="0"/>
                <a:ea typeface="Times New Roman" panose="02020603050405020304" pitchFamily="18" charset="0"/>
              </a:rPr>
              <a:t>de ses chaussures à sa voisine</a:t>
            </a:r>
            <a:r>
              <a:rPr lang="fr-FR" sz="2400" dirty="0">
                <a:effectLst/>
                <a:latin typeface="Times New Roman" panose="02020603050405020304" pitchFamily="18" charset="0"/>
                <a:ea typeface="Times New Roman" panose="02020603050405020304" pitchFamily="18" charset="0"/>
              </a:rPr>
              <a:t>.</a:t>
            </a:r>
          </a:p>
          <a:p>
            <a:pPr marL="0" indent="0">
              <a:buNone/>
            </a:pPr>
            <a:r>
              <a:rPr lang="fr-FR" sz="2400" dirty="0">
                <a:effectLst/>
                <a:latin typeface="Times New Roman" panose="02020603050405020304" pitchFamily="18" charset="0"/>
                <a:ea typeface="Times New Roman" panose="02020603050405020304" pitchFamily="18" charset="0"/>
              </a:rPr>
              <a:t>	</a:t>
            </a:r>
          </a:p>
          <a:p>
            <a:pPr marL="0" indent="0">
              <a:buNone/>
            </a:pPr>
            <a:r>
              <a:rPr lang="fr-FR" sz="2400" dirty="0">
                <a:effectLst/>
                <a:latin typeface="Times New Roman" panose="02020603050405020304" pitchFamily="18" charset="0"/>
                <a:ea typeface="Times New Roman" panose="02020603050405020304" pitchFamily="18" charset="0"/>
              </a:rPr>
              <a:t> </a:t>
            </a: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rPr>
              <a:t>Mehdi observe</a:t>
            </a:r>
            <a:r>
              <a:rPr lang="fr-FR" sz="2400" dirty="0">
                <a:solidFill>
                  <a:schemeClr val="accent2"/>
                </a:solidFill>
                <a:effectLst/>
                <a:latin typeface="Times New Roman" panose="02020603050405020304" pitchFamily="18" charset="0"/>
                <a:ea typeface="Times New Roman" panose="02020603050405020304" pitchFamily="18" charset="0"/>
              </a:rPr>
              <a:t> le ciel étoilé </a:t>
            </a:r>
            <a:r>
              <a:rPr lang="fr-FR" sz="2400" dirty="0">
                <a:effectLst/>
                <a:latin typeface="Times New Roman" panose="02020603050405020304" pitchFamily="18" charset="0"/>
                <a:ea typeface="Times New Roman" panose="02020603050405020304" pitchFamily="18" charset="0"/>
              </a:rPr>
              <a:t>et </a:t>
            </a:r>
            <a:r>
              <a:rPr lang="fr-FR" sz="2400" dirty="0">
                <a:solidFill>
                  <a:schemeClr val="accent2"/>
                </a:solidFill>
                <a:effectLst/>
                <a:latin typeface="Times New Roman" panose="02020603050405020304" pitchFamily="18" charset="0"/>
                <a:ea typeface="Times New Roman" panose="02020603050405020304" pitchFamily="18" charset="0"/>
              </a:rPr>
              <a:t>les règles pour s’occuper de son hamster</a:t>
            </a:r>
            <a:r>
              <a:rPr lang="fr-FR" sz="2400" dirty="0">
                <a:effectLst/>
                <a:latin typeface="Times New Roman" panose="02020603050405020304" pitchFamily="18" charset="0"/>
                <a:ea typeface="Times New Roman" panose="02020603050405020304" pitchFamily="18" charset="0"/>
              </a:rPr>
              <a:t>.</a:t>
            </a:r>
          </a:p>
          <a:p>
            <a:pPr marL="0" indent="0">
              <a:buNone/>
            </a:pPr>
            <a:r>
              <a:rPr lang="fr-FR" sz="2400" dirty="0">
                <a:effectLst/>
                <a:latin typeface="Times New Roman" panose="02020603050405020304" pitchFamily="18" charset="0"/>
                <a:ea typeface="Times New Roman" panose="02020603050405020304" pitchFamily="18" charset="0"/>
              </a:rPr>
              <a:t>	</a:t>
            </a:r>
          </a:p>
          <a:p>
            <a:pPr marL="0" indent="0">
              <a:buNone/>
            </a:pPr>
            <a:endParaRPr lang="fr-FR" dirty="0"/>
          </a:p>
        </p:txBody>
      </p:sp>
    </p:spTree>
    <p:extLst>
      <p:ext uri="{BB962C8B-B14F-4D97-AF65-F5344CB8AC3E}">
        <p14:creationId xmlns:p14="http://schemas.microsoft.com/office/powerpoint/2010/main" val="4173716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7BA5A-831C-6840-18C5-D38DDFCCE7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701749-D13D-325A-F4DE-315401B1D3F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FE14036-C126-B868-9589-D138B3350C8E}"/>
              </a:ext>
            </a:extLst>
          </p:cNvPr>
          <p:cNvSpPr>
            <a:spLocks noGrp="1"/>
          </p:cNvSpPr>
          <p:nvPr>
            <p:ph idx="1"/>
          </p:nvPr>
        </p:nvSpPr>
        <p:spPr/>
        <p:txBody>
          <a:bodyPr/>
          <a:lstStyle/>
          <a:p>
            <a:pPr marL="0" indent="0">
              <a:buNone/>
            </a:pPr>
            <a:endParaRPr lang="fr-FR" dirty="0"/>
          </a:p>
          <a:p>
            <a:pPr marL="0" indent="0">
              <a:buNone/>
            </a:pPr>
            <a:endParaRPr lang="fr-FR" sz="2400" dirty="0"/>
          </a:p>
          <a:p>
            <a:pPr marL="0" indent="0">
              <a:buNone/>
            </a:pPr>
            <a:r>
              <a:rPr lang="fr-FR" sz="2400" dirty="0">
                <a:effectLst/>
                <a:latin typeface="Times New Roman" panose="02020603050405020304" pitchFamily="18" charset="0"/>
                <a:ea typeface="Times New Roman" panose="02020603050405020304" pitchFamily="18" charset="0"/>
              </a:rPr>
              <a:t>	Maman parle </a:t>
            </a:r>
            <a:r>
              <a:rPr lang="fr-FR" sz="2400" dirty="0">
                <a:solidFill>
                  <a:schemeClr val="accent2"/>
                </a:solidFill>
                <a:effectLst/>
                <a:latin typeface="Times New Roman" panose="02020603050405020304" pitchFamily="18" charset="0"/>
                <a:ea typeface="Times New Roman" panose="02020603050405020304" pitchFamily="18" charset="0"/>
              </a:rPr>
              <a:t>portugais</a:t>
            </a:r>
            <a:r>
              <a:rPr lang="fr-FR" sz="2400" dirty="0">
                <a:effectLst/>
                <a:latin typeface="Times New Roman" panose="02020603050405020304" pitchFamily="18" charset="0"/>
                <a:ea typeface="Times New Roman" panose="02020603050405020304" pitchFamily="18" charset="0"/>
              </a:rPr>
              <a:t> et </a:t>
            </a:r>
            <a:r>
              <a:rPr lang="fr-FR" sz="2400" dirty="0">
                <a:solidFill>
                  <a:schemeClr val="accent2"/>
                </a:solidFill>
                <a:effectLst/>
                <a:latin typeface="Times New Roman" panose="02020603050405020304" pitchFamily="18" charset="0"/>
                <a:ea typeface="Times New Roman" panose="02020603050405020304" pitchFamily="18" charset="0"/>
              </a:rPr>
              <a:t>de ses chaussures à sa voisine</a:t>
            </a:r>
            <a:r>
              <a:rPr lang="fr-FR" sz="2400" dirty="0">
                <a:effectLst/>
                <a:latin typeface="Times New Roman" panose="02020603050405020304" pitchFamily="18" charset="0"/>
                <a:ea typeface="Times New Roman" panose="02020603050405020304" pitchFamily="18" charset="0"/>
              </a:rPr>
              <a:t>.</a:t>
            </a:r>
          </a:p>
          <a:p>
            <a:pPr marL="0" indent="0">
              <a:buNone/>
            </a:pPr>
            <a:r>
              <a:rPr lang="fr-FR" sz="2400" dirty="0">
                <a:effectLst/>
                <a:latin typeface="Times New Roman" panose="02020603050405020304" pitchFamily="18" charset="0"/>
                <a:ea typeface="Times New Roman" panose="02020603050405020304" pitchFamily="18" charset="0"/>
              </a:rPr>
              <a:t>	parler une langue		parler d’un sujet de conversation</a:t>
            </a:r>
          </a:p>
          <a:p>
            <a:pPr marL="0" indent="0">
              <a:buNone/>
            </a:pPr>
            <a:r>
              <a:rPr lang="fr-FR" sz="2400" dirty="0">
                <a:effectLst/>
                <a:latin typeface="Times New Roman" panose="02020603050405020304" pitchFamily="18" charset="0"/>
                <a:ea typeface="Times New Roman" panose="02020603050405020304" pitchFamily="18" charset="0"/>
              </a:rPr>
              <a:t> </a:t>
            </a:r>
          </a:p>
          <a:p>
            <a:pPr marL="0" indent="0">
              <a:buNone/>
            </a:pPr>
            <a:r>
              <a:rPr lang="fr-FR" sz="2400" dirty="0">
                <a:solidFill>
                  <a:srgbClr val="000000"/>
                </a:solidFill>
                <a:effectLst/>
                <a:latin typeface="Times New Roman" panose="02020603050405020304" pitchFamily="18" charset="0"/>
                <a:ea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rPr>
              <a:t>Mehdi observe </a:t>
            </a:r>
            <a:r>
              <a:rPr lang="fr-FR" sz="2400" dirty="0">
                <a:solidFill>
                  <a:schemeClr val="accent2"/>
                </a:solidFill>
                <a:effectLst/>
                <a:latin typeface="Times New Roman" panose="02020603050405020304" pitchFamily="18" charset="0"/>
                <a:ea typeface="Times New Roman" panose="02020603050405020304" pitchFamily="18" charset="0"/>
              </a:rPr>
              <a:t>le ciel étoilé</a:t>
            </a:r>
            <a:r>
              <a:rPr lang="fr-FR" sz="2400" dirty="0">
                <a:solidFill>
                  <a:srgbClr val="FF0000"/>
                </a:solidFill>
                <a:effectLst/>
                <a:latin typeface="Times New Roman" panose="02020603050405020304" pitchFamily="18" charset="0"/>
                <a:ea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rPr>
              <a:t>et </a:t>
            </a:r>
            <a:r>
              <a:rPr lang="fr-FR" sz="2400" dirty="0">
                <a:solidFill>
                  <a:schemeClr val="accent2"/>
                </a:solidFill>
                <a:effectLst/>
                <a:latin typeface="Times New Roman" panose="02020603050405020304" pitchFamily="18" charset="0"/>
                <a:ea typeface="Times New Roman" panose="02020603050405020304" pitchFamily="18" charset="0"/>
              </a:rPr>
              <a:t>les règles pour s’occuper de son hamster</a:t>
            </a:r>
            <a:r>
              <a:rPr lang="fr-FR" sz="2400" dirty="0">
                <a:effectLst/>
                <a:latin typeface="Times New Roman" panose="02020603050405020304" pitchFamily="18" charset="0"/>
                <a:ea typeface="Times New Roman" panose="02020603050405020304" pitchFamily="18" charset="0"/>
              </a:rPr>
              <a:t>.</a:t>
            </a:r>
          </a:p>
          <a:p>
            <a:pPr marL="0" indent="0">
              <a:buNone/>
            </a:pPr>
            <a:r>
              <a:rPr lang="fr-FR" sz="2400" dirty="0">
                <a:effectLst/>
                <a:latin typeface="Times New Roman" panose="02020603050405020304" pitchFamily="18" charset="0"/>
                <a:ea typeface="Times New Roman" panose="02020603050405020304" pitchFamily="18" charset="0"/>
              </a:rPr>
              <a:t>	regarder attentivement	          respecter scrupuleusement</a:t>
            </a:r>
          </a:p>
          <a:p>
            <a:pPr marL="0" indent="0">
              <a:buNone/>
            </a:pPr>
            <a:endParaRPr lang="fr-FR" dirty="0"/>
          </a:p>
        </p:txBody>
      </p:sp>
    </p:spTree>
    <p:extLst>
      <p:ext uri="{BB962C8B-B14F-4D97-AF65-F5344CB8AC3E}">
        <p14:creationId xmlns:p14="http://schemas.microsoft.com/office/powerpoint/2010/main" val="4114431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E78C26-BE17-A7EA-F1C8-4D36EC366DF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C2A713F-F6E7-6C2A-25C5-18D672979321}"/>
              </a:ext>
            </a:extLst>
          </p:cNvPr>
          <p:cNvSpPr>
            <a:spLocks noGrp="1"/>
          </p:cNvSpPr>
          <p:nvPr>
            <p:ph idx="1"/>
          </p:nvPr>
        </p:nvSpPr>
        <p:spPr>
          <a:xfrm>
            <a:off x="838200" y="649705"/>
            <a:ext cx="10515600" cy="5527258"/>
          </a:xfrm>
        </p:spPr>
        <p:txBody>
          <a:bodyPr/>
          <a:lstStyle/>
          <a:p>
            <a:pPr marL="0" indent="0" algn="just">
              <a:buNone/>
            </a:pPr>
            <a:r>
              <a:rPr lang="fr-FR" dirty="0"/>
              <a:t> </a:t>
            </a:r>
          </a:p>
        </p:txBody>
      </p:sp>
      <p:sp>
        <p:nvSpPr>
          <p:cNvPr id="4" name="Rectangle 3">
            <a:extLst>
              <a:ext uri="{FF2B5EF4-FFF2-40B4-BE49-F238E27FC236}">
                <a16:creationId xmlns:a16="http://schemas.microsoft.com/office/drawing/2014/main" id="{7419C342-6942-A501-911D-87B801C0EDF9}"/>
              </a:ext>
            </a:extLst>
          </p:cNvPr>
          <p:cNvSpPr/>
          <p:nvPr/>
        </p:nvSpPr>
        <p:spPr>
          <a:xfrm>
            <a:off x="838199" y="2169318"/>
            <a:ext cx="4692315"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Parler portugais</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Parler qqch (une langue)</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Communiquer dans une langue particulière</a:t>
            </a:r>
            <a:endParaRPr lang="fr-FR" sz="20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A12301C4-F12B-4E69-3527-FB5A0F5A2832}"/>
              </a:ext>
            </a:extLst>
          </p:cNvPr>
          <p:cNvSpPr/>
          <p:nvPr/>
        </p:nvSpPr>
        <p:spPr>
          <a:xfrm>
            <a:off x="838200" y="3841750"/>
            <a:ext cx="4692315"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Parler de ses chaussures à la voisine</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Parler de qqch à qqn</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Parler d’un sujet de conversation à qqn</a:t>
            </a:r>
            <a:endParaRPr lang="fr-FR" sz="2000" dirty="0">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59B98154-6A5A-453B-DF33-F3E00B23C1D6}"/>
              </a:ext>
            </a:extLst>
          </p:cNvPr>
          <p:cNvSpPr/>
          <p:nvPr/>
        </p:nvSpPr>
        <p:spPr>
          <a:xfrm>
            <a:off x="6448927" y="2169317"/>
            <a:ext cx="4904874"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Croiser les doigts</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Croiser qqch</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Disposer qqch en forme de croix</a:t>
            </a:r>
            <a:endParaRPr lang="fr-FR" sz="2000" dirty="0">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F00CDBC2-56B3-EB5C-6222-B8EA7451D4C4}"/>
              </a:ext>
            </a:extLst>
          </p:cNvPr>
          <p:cNvSpPr/>
          <p:nvPr/>
        </p:nvSpPr>
        <p:spPr>
          <a:xfrm>
            <a:off x="6448926" y="3796713"/>
            <a:ext cx="4904873"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Croiser Corentin</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Croiser qqn</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Passer à côté de quelqu’un qui arrive en face</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1236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9DB9-6C9D-3EDD-2277-CE0ABCB11B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7BDFF5-6D4B-5524-AAB5-363B7070246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1BFE1B7-849F-262C-077A-DA524C4A03D6}"/>
              </a:ext>
            </a:extLst>
          </p:cNvPr>
          <p:cNvSpPr>
            <a:spLocks noGrp="1"/>
          </p:cNvSpPr>
          <p:nvPr>
            <p:ph idx="1"/>
          </p:nvPr>
        </p:nvSpPr>
        <p:spPr>
          <a:xfrm>
            <a:off x="838200" y="649705"/>
            <a:ext cx="10515600" cy="5527258"/>
          </a:xfrm>
        </p:spPr>
        <p:txBody>
          <a:bodyPr/>
          <a:lstStyle/>
          <a:p>
            <a:pPr marL="0" indent="0" algn="just">
              <a:buNone/>
            </a:pPr>
            <a:r>
              <a:rPr lang="fr-FR" dirty="0"/>
              <a:t> </a:t>
            </a:r>
          </a:p>
        </p:txBody>
      </p:sp>
      <p:sp>
        <p:nvSpPr>
          <p:cNvPr id="4" name="Rectangle 3">
            <a:extLst>
              <a:ext uri="{FF2B5EF4-FFF2-40B4-BE49-F238E27FC236}">
                <a16:creationId xmlns:a16="http://schemas.microsoft.com/office/drawing/2014/main" id="{06ABB62B-23CC-5AE6-CB85-D40B3476435F}"/>
              </a:ext>
            </a:extLst>
          </p:cNvPr>
          <p:cNvSpPr/>
          <p:nvPr/>
        </p:nvSpPr>
        <p:spPr>
          <a:xfrm>
            <a:off x="838199" y="2169318"/>
            <a:ext cx="4692315"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Parler portugais</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Parler qqch (une langue)</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Communiquer dans une langue particulière</a:t>
            </a:r>
            <a:endParaRPr lang="fr-FR" sz="20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AD81ED7E-ECBD-DC4F-0BDB-EB5714DBD705}"/>
              </a:ext>
            </a:extLst>
          </p:cNvPr>
          <p:cNvSpPr/>
          <p:nvPr/>
        </p:nvSpPr>
        <p:spPr>
          <a:xfrm>
            <a:off x="838200" y="3841750"/>
            <a:ext cx="4692315"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Parler de ses chaussures à la voisine</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Parler de qqch à qqn</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Parler d’un sujet de conversation à qqn</a:t>
            </a:r>
            <a:endParaRPr lang="fr-FR" sz="2000" dirty="0">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7243EB2F-5F39-0951-EA7D-8F27B0B9FEA8}"/>
              </a:ext>
            </a:extLst>
          </p:cNvPr>
          <p:cNvSpPr/>
          <p:nvPr/>
        </p:nvSpPr>
        <p:spPr>
          <a:xfrm>
            <a:off x="6448927" y="2169317"/>
            <a:ext cx="4904874"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Croiser les doigts</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Croiser qqch</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Disposer qqch en forme de croix</a:t>
            </a:r>
            <a:endParaRPr lang="fr-FR" sz="2000" dirty="0">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3CF266FD-C3BD-F07E-94E4-4041F887A33D}"/>
              </a:ext>
            </a:extLst>
          </p:cNvPr>
          <p:cNvSpPr/>
          <p:nvPr/>
        </p:nvSpPr>
        <p:spPr>
          <a:xfrm>
            <a:off x="6448926" y="3796713"/>
            <a:ext cx="4904873" cy="132556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000000"/>
                </a:solidFill>
                <a:effectLst/>
                <a:latin typeface="Times New Roman" panose="02020603050405020304" pitchFamily="18" charset="0"/>
                <a:ea typeface="Times New Roman" panose="02020603050405020304" pitchFamily="18" charset="0"/>
              </a:rPr>
              <a:t>Croiser Corentin</a:t>
            </a:r>
            <a:endParaRPr lang="fr-FR" sz="2000" dirty="0">
              <a:effectLst/>
              <a:latin typeface="Times New Roman" panose="02020603050405020304" pitchFamily="18" charset="0"/>
              <a:ea typeface="Times New Roman" panose="02020603050405020304" pitchFamily="18" charset="0"/>
            </a:endParaRPr>
          </a:p>
          <a:p>
            <a:pPr algn="ctr"/>
            <a:r>
              <a:rPr lang="fr-FR" sz="800" dirty="0">
                <a:effectLst/>
                <a:latin typeface="Times New Roman" panose="02020603050405020304" pitchFamily="18" charset="0"/>
                <a:ea typeface="Times New Roman" panose="02020603050405020304" pitchFamily="18" charset="0"/>
              </a:rPr>
              <a:t> </a:t>
            </a:r>
          </a:p>
          <a:p>
            <a:pPr algn="ctr"/>
            <a:r>
              <a:rPr lang="fr-FR" sz="2000" b="1" dirty="0">
                <a:solidFill>
                  <a:srgbClr val="000000"/>
                </a:solidFill>
                <a:effectLst/>
                <a:latin typeface="Times New Roman" panose="02020603050405020304" pitchFamily="18" charset="0"/>
                <a:ea typeface="Times New Roman" panose="02020603050405020304" pitchFamily="18" charset="0"/>
              </a:rPr>
              <a:t>Croiser qqn</a:t>
            </a:r>
            <a:endParaRPr lang="fr-FR" sz="2000" dirty="0">
              <a:effectLst/>
              <a:latin typeface="Times New Roman" panose="02020603050405020304" pitchFamily="18" charset="0"/>
              <a:ea typeface="Times New Roman" panose="02020603050405020304" pitchFamily="18" charset="0"/>
            </a:endParaRPr>
          </a:p>
          <a:p>
            <a:pPr algn="ctr"/>
            <a:r>
              <a:rPr lang="fr-FR" sz="2000" dirty="0">
                <a:solidFill>
                  <a:srgbClr val="000000"/>
                </a:solidFill>
                <a:effectLst/>
                <a:latin typeface="Times New Roman" panose="02020603050405020304" pitchFamily="18" charset="0"/>
                <a:ea typeface="Times New Roman" panose="02020603050405020304" pitchFamily="18" charset="0"/>
              </a:rPr>
              <a:t>Passer à côté de quelqu’un qui arrive en face</a:t>
            </a:r>
            <a:endParaRPr lang="fr-F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12306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38F9BD-7C8B-58CF-7E4C-17745151FF9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19A672-4887-1E82-07F9-2FB6FE0D7CDE}"/>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2875034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8933A-3794-3285-D172-B1C64DB162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7CF0FB-15DF-E734-2492-55F7192A574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0666168-BFEB-426C-215B-3642D28B5714}"/>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i="1" dirty="0">
                <a:solidFill>
                  <a:srgbClr val="FF0000"/>
                </a:solidFill>
              </a:rPr>
              <a:t>		Pour aller plus loin</a:t>
            </a:r>
          </a:p>
        </p:txBody>
      </p:sp>
    </p:spTree>
    <p:extLst>
      <p:ext uri="{BB962C8B-B14F-4D97-AF65-F5344CB8AC3E}">
        <p14:creationId xmlns:p14="http://schemas.microsoft.com/office/powerpoint/2010/main" val="143662566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484</TotalTime>
  <Words>2375</Words>
  <Application>Microsoft Macintosh PowerPoint</Application>
  <PresentationFormat>Grand écran</PresentationFormat>
  <Paragraphs>259</Paragraphs>
  <Slides>21</Slides>
  <Notes>21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21</vt:i4>
      </vt:variant>
    </vt:vector>
  </HeadingPairs>
  <TitlesOfParts>
    <vt:vector size="28" baseType="lpstr">
      <vt:lpstr>Arial</vt:lpstr>
      <vt:lpstr>Calibri</vt:lpstr>
      <vt:lpstr>Calibri Light</vt:lpstr>
      <vt:lpstr>SignPainter-HouseScript</vt:lpstr>
      <vt:lpstr>Times New Roman</vt:lpstr>
      <vt:lpstr>Wingdings 3</vt:lpstr>
      <vt:lpstr>Thème Office</vt:lpstr>
      <vt:lpstr>Zeugmas</vt:lpstr>
      <vt:lpstr> </vt:lpstr>
      <vt:lpstr> </vt:lpstr>
      <vt:lpstr> </vt:lpstr>
      <vt:lpstr> </vt:lpstr>
      <vt:lpstr> </vt:lpstr>
      <vt:lpstr> </vt:lpstr>
      <vt:lpstr>Présentation PowerPoint</vt:lpstr>
      <vt:lpstr>Présentation PowerPoint</vt:lpstr>
      <vt:lpstr>Présentation PowerPoint</vt:lpstr>
      <vt:lpstr> </vt:lpstr>
      <vt:lpstr>Présentation PowerPoint</vt:lpstr>
      <vt:lpstr>Présentation PowerPoint</vt:lpstr>
      <vt:lpstr>- On ne doit mettre aucun verbe conjugué, donc aucun sujet, aucune brique-sujet. - On peut mettre des compléments du verbe (décider de partir, respirer l’air frais…). - On peut mettre des troisièmes briques, des compléments circonstanciels (autour, sans but…). - On peut mettre des négations (ne rien prévoir).</vt:lpstr>
      <vt:lpstr>- On ne doit mettre aucun verbe conjugué, donc aucun sujet, aucune brique-sujet. - On peut mettre des compléments du verbe (décider de partir, respirer l’air frais…). - On peut mettre des troisièmes briques, des compléments circonstanciels (autour, sans but…). - On peut mettre des négations (ne rien prévoir).</vt:lpstr>
      <vt:lpstr> </vt:lpstr>
      <vt:lpstr>Présentation PowerPoint</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J’écris</dc:title>
  <dc:creator>Pierre Seve</dc:creator>
  <cp:lastModifiedBy>Pierre Seve</cp:lastModifiedBy>
  <cp:revision>23</cp:revision>
  <cp:lastPrinted>2025-08-21T17:22:51Z</cp:lastPrinted>
  <dcterms:created xsi:type="dcterms:W3CDTF">2024-02-08T18:08:53Z</dcterms:created>
  <dcterms:modified xsi:type="dcterms:W3CDTF">2025-08-21T17:35:50Z</dcterms:modified>
</cp:coreProperties>
</file>