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6" r:id="rId50"/>
    <p:sldId id="304" r:id="rId51"/>
    <p:sldId id="305" r:id="rId5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953"/>
    <p:restoredTop sz="75840"/>
  </p:normalViewPr>
  <p:slideViewPr>
    <p:cSldViewPr snapToGrid="0">
      <p:cViewPr varScale="1">
        <p:scale>
          <a:sx n="59" d="100"/>
          <a:sy n="59" d="100"/>
        </p:scale>
        <p:origin x="188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6DA119-5022-0B4C-AF44-0A753EA1DC96}" type="datetimeFigureOut">
              <a:rPr lang="fr-FR" smtClean="0"/>
              <a:t>20/08/2025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175734-8D74-5E4D-B806-A5DFE78A1292}" type="slidenum">
              <a:rPr lang="fr-FR" smtClean="0"/>
              <a:t>‹N°›</a:t>
            </a:fld>
            <a:endParaRPr lang="fr-FR"/>
          </a:p>
        </p:txBody>
      </p:sp>
    </p:spTree>
    <p:extLst>
      <p:ext uri="{BB962C8B-B14F-4D97-AF65-F5344CB8AC3E}">
        <p14:creationId xmlns:p14="http://schemas.microsoft.com/office/powerpoint/2010/main" val="3137126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fr.wikipedia.org/wiki/API_%C9%91%CC%83"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DISTINGUER LES CLASSES DE MOTS – </a:t>
            </a:r>
            <a:r>
              <a:rPr lang="fr-FR" sz="1200" i="1" dirty="0">
                <a:solidFill>
                  <a:schemeClr val="tx1"/>
                </a:solidFill>
                <a:effectLst/>
                <a:latin typeface="+mn-lt"/>
                <a:ea typeface="Calibri" panose="020F0502020204030204" pitchFamily="34" charset="0"/>
                <a:cs typeface="Times New Roman" panose="02020603050405020304" pitchFamily="18" charset="0"/>
              </a:rPr>
              <a:t>Les adverbes en -</a:t>
            </a:r>
            <a:r>
              <a:rPr lang="fr-FR" sz="1200" i="0" dirty="0">
                <a:solidFill>
                  <a:schemeClr val="tx1"/>
                </a:solidFill>
                <a:effectLst/>
                <a:latin typeface="+mn-lt"/>
                <a:ea typeface="Calibri" panose="020F0502020204030204" pitchFamily="34" charset="0"/>
                <a:cs typeface="Times New Roman" panose="02020603050405020304" pitchFamily="18" charset="0"/>
              </a:rPr>
              <a:t>ment</a:t>
            </a: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Leçon 47 : </a:t>
            </a:r>
            <a:r>
              <a:rPr lang="fr-FR" sz="1200" b="1" i="1" dirty="0" err="1">
                <a:solidFill>
                  <a:schemeClr val="tx1"/>
                </a:solidFill>
                <a:effectLst/>
                <a:latin typeface="+mn-lt"/>
                <a:ea typeface="Calibri" panose="020F0502020204030204" pitchFamily="34" charset="0"/>
                <a:cs typeface="Times New Roman" panose="02020603050405020304" pitchFamily="18" charset="0"/>
              </a:rPr>
              <a:t>Ad-verbe</a:t>
            </a:r>
            <a:r>
              <a:rPr lang="fr-FR" sz="1200" b="1" i="1" dirty="0">
                <a:solidFill>
                  <a:schemeClr val="tx1"/>
                </a:solidFill>
                <a:effectLst/>
                <a:latin typeface="+mn-lt"/>
                <a:ea typeface="Calibri" panose="020F0502020204030204" pitchFamily="34" charset="0"/>
                <a:cs typeface="Times New Roman" panose="02020603050405020304" pitchFamily="18" charset="0"/>
              </a:rPr>
              <a:t> / </a:t>
            </a:r>
            <a:r>
              <a:rPr lang="fr-FR" sz="1200" b="1" i="1" dirty="0" err="1">
                <a:solidFill>
                  <a:schemeClr val="tx1"/>
                </a:solidFill>
                <a:effectLst/>
                <a:latin typeface="+mn-lt"/>
                <a:ea typeface="Calibri" panose="020F0502020204030204" pitchFamily="34" charset="0"/>
                <a:cs typeface="Times New Roman" panose="02020603050405020304" pitchFamily="18" charset="0"/>
              </a:rPr>
              <a:t>ad-jectif</a:t>
            </a:r>
            <a:r>
              <a:rPr lang="fr-FR" sz="1200" b="1" i="1" dirty="0">
                <a:solidFill>
                  <a:schemeClr val="tx1"/>
                </a:solidFill>
                <a:effectLst/>
                <a:latin typeface="+mn-lt"/>
                <a:ea typeface="Calibri" panose="020F0502020204030204" pitchFamily="34" charset="0"/>
                <a:cs typeface="Times New Roman" panose="02020603050405020304" pitchFamily="18" charset="0"/>
              </a:rPr>
              <a:t> : y a-t-il un lien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Certaines diapositives ont été dupliquées afin de scinder le commentaire du mode présentateur lorsque le propos est long. Cela vous permettra de poursuivre vos explications de manière plus fluide.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D8175734-8D74-5E4D-B806-A5DFE78A1292}" type="slidenum">
              <a:rPr lang="fr-FR" smtClean="0"/>
              <a:t>1</a:t>
            </a:fld>
            <a:endParaRPr lang="fr-FR"/>
          </a:p>
        </p:txBody>
      </p:sp>
    </p:spTree>
    <p:extLst>
      <p:ext uri="{BB962C8B-B14F-4D97-AF65-F5344CB8AC3E}">
        <p14:creationId xmlns:p14="http://schemas.microsoft.com/office/powerpoint/2010/main" val="34796526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PHASE 1 – Enrôlement</a:t>
            </a:r>
          </a:p>
          <a:p>
            <a:endParaRPr lang="fr-FR" sz="1200" dirty="0">
              <a:solidFill>
                <a:schemeClr val="tx1"/>
              </a:solidFill>
              <a:latin typeface="+mn-lt"/>
            </a:endParaRPr>
          </a:p>
          <a:p>
            <a:r>
              <a:rPr lang="fr-FR" sz="1200" b="1" dirty="0">
                <a:solidFill>
                  <a:schemeClr val="tx1"/>
                </a:solidFill>
                <a:effectLst/>
                <a:latin typeface="+mn-lt"/>
                <a:ea typeface="Calibri" panose="020F0502020204030204" pitchFamily="34" charset="0"/>
              </a:rPr>
              <a:t>Donner la consigne </a:t>
            </a:r>
            <a:r>
              <a:rPr lang="fr-FR" sz="1200" dirty="0">
                <a:solidFill>
                  <a:schemeClr val="tx1"/>
                </a:solidFill>
                <a:effectLst/>
                <a:latin typeface="+mn-lt"/>
                <a:ea typeface="Calibri" panose="020F0502020204030204" pitchFamily="34" charset="0"/>
              </a:rPr>
              <a:t>: « Trouvez les briques de la phrase. Pour vous aider, transformez la phrase en mettant un pronom personnel sujet et cherchez l’étiquette du verbe. »</a:t>
            </a:r>
          </a:p>
          <a:p>
            <a:r>
              <a:rPr lang="fr-FR" sz="1200" u="sng" dirty="0">
                <a:solidFill>
                  <a:schemeClr val="tx1"/>
                </a:solidFill>
                <a:effectLst/>
                <a:latin typeface="+mn-lt"/>
              </a:rPr>
              <a:t>Réponses attendues </a:t>
            </a:r>
            <a:r>
              <a:rPr lang="fr-FR" sz="1200" dirty="0">
                <a:solidFill>
                  <a:schemeClr val="tx1"/>
                </a:solidFill>
                <a:effectLst/>
                <a:latin typeface="+mn-lt"/>
              </a:rPr>
              <a:t>:</a:t>
            </a:r>
          </a:p>
          <a:p>
            <a:r>
              <a:rPr lang="fr-FR" sz="1200" dirty="0">
                <a:solidFill>
                  <a:schemeClr val="tx1"/>
                </a:solidFill>
                <a:effectLst/>
                <a:latin typeface="+mn-lt"/>
              </a:rPr>
              <a:t>[voir diapositive suivante]</a:t>
            </a:r>
            <a:endParaRPr lang="fr-FR" sz="120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D8175734-8D74-5E4D-B806-A5DFE78A1292}" type="slidenum">
              <a:rPr lang="fr-FR" smtClean="0"/>
              <a:t>2</a:t>
            </a:fld>
            <a:endParaRPr lang="fr-FR"/>
          </a:p>
        </p:txBody>
      </p:sp>
    </p:spTree>
    <p:extLst>
      <p:ext uri="{BB962C8B-B14F-4D97-AF65-F5344CB8AC3E}">
        <p14:creationId xmlns:p14="http://schemas.microsoft.com/office/powerpoint/2010/main" val="41843763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0C073-CC48-DDB9-C90F-35D7174930D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57A53F8-3569-7C81-ACD6-6128D8FD845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0CACC1E-4618-EAA9-630A-9584BF8EB970}"/>
              </a:ext>
            </a:extLst>
          </p:cNvPr>
          <p:cNvSpPr>
            <a:spLocks noGrp="1"/>
          </p:cNvSpPr>
          <p:nvPr>
            <p:ph type="body" idx="1"/>
          </p:nvPr>
        </p:nvSpPr>
        <p:spPr/>
        <p:txBody>
          <a:bodyPr/>
          <a:lstStyle/>
          <a:p>
            <a:r>
              <a:rPr lang="fr-FR" sz="1200" u="sng" dirty="0">
                <a:solidFill>
                  <a:schemeClr val="tx1"/>
                </a:solidFill>
                <a:effectLst/>
                <a:latin typeface="+mn-lt"/>
              </a:rPr>
              <a:t>Réponses attendues </a:t>
            </a:r>
            <a:r>
              <a:rPr lang="fr-FR" sz="1200" dirty="0">
                <a:solidFill>
                  <a:schemeClr val="tx1"/>
                </a:solidFill>
                <a:effectLst/>
                <a:latin typeface="+mn-lt"/>
              </a:rPr>
              <a:t>:</a:t>
            </a:r>
          </a:p>
          <a:p>
            <a:r>
              <a:rPr lang="fr-FR" sz="1200" dirty="0">
                <a:solidFill>
                  <a:schemeClr val="tx1"/>
                </a:solidFill>
                <a:effectLst/>
                <a:latin typeface="+mn-lt"/>
              </a:rPr>
              <a:t>L’étiquette du verbe, c’est </a:t>
            </a:r>
            <a:r>
              <a:rPr lang="fr-FR" sz="1200" i="1" dirty="0">
                <a:solidFill>
                  <a:schemeClr val="tx1"/>
                </a:solidFill>
                <a:effectLst/>
                <a:latin typeface="+mn-lt"/>
              </a:rPr>
              <a:t>mentir</a:t>
            </a:r>
            <a:r>
              <a:rPr lang="fr-FR" sz="1200" dirty="0">
                <a:solidFill>
                  <a:schemeClr val="tx1"/>
                </a:solidFill>
                <a:effectLst/>
                <a:latin typeface="+mn-lt"/>
              </a:rPr>
              <a:t> ou </a:t>
            </a:r>
            <a:r>
              <a:rPr lang="fr-FR" sz="1200" i="1" dirty="0">
                <a:solidFill>
                  <a:schemeClr val="tx1"/>
                </a:solidFill>
                <a:effectLst/>
                <a:latin typeface="+mn-lt"/>
              </a:rPr>
              <a:t>mentir à qqn</a:t>
            </a:r>
            <a:r>
              <a:rPr lang="fr-FR" sz="1200" dirty="0">
                <a:solidFill>
                  <a:schemeClr val="tx1"/>
                </a:solidFill>
                <a:effectLst/>
                <a:latin typeface="+mn-lt"/>
              </a:rPr>
              <a:t>. Ici, c’est </a:t>
            </a:r>
            <a:r>
              <a:rPr lang="fr-FR" sz="1200" i="1" dirty="0">
                <a:solidFill>
                  <a:schemeClr val="tx1"/>
                </a:solidFill>
                <a:effectLst/>
                <a:latin typeface="+mn-lt"/>
              </a:rPr>
              <a:t>mentir</a:t>
            </a:r>
          </a:p>
          <a:p>
            <a:endParaRPr lang="fr-FR" sz="1200" i="1" dirty="0">
              <a:solidFill>
                <a:schemeClr val="tx1"/>
              </a:solidFill>
              <a:effectLst/>
              <a:latin typeface="+mn-lt"/>
            </a:endParaRPr>
          </a:p>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Demander</a:t>
            </a:r>
            <a:r>
              <a:rPr lang="fr-FR" sz="1200" kern="100" dirty="0">
                <a:solidFill>
                  <a:schemeClr val="tx1"/>
                </a:solidFill>
                <a:effectLst/>
                <a:latin typeface="+mn-lt"/>
                <a:ea typeface="Calibri" panose="020F0502020204030204" pitchFamily="34" charset="0"/>
                <a:cs typeface="Times New Roman" panose="02020603050405020304" pitchFamily="18" charset="0"/>
              </a:rPr>
              <a:t> : « Est-ce que vous pouvez dire à quelle classe de mots appartient chacun des mots de la phrase ?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probable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une : 	déterminant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jument : 	nom</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sans : 	préposition</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jugement : 	nom</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ment : 	verbe</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étourdiment : ??</a:t>
            </a:r>
          </a:p>
          <a:p>
            <a:pPr algn="just"/>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b="1" kern="100" dirty="0">
                <a:solidFill>
                  <a:schemeClr val="tx1"/>
                </a:solidFill>
                <a:effectLst/>
                <a:latin typeface="+mn-lt"/>
                <a:ea typeface="Calibri" panose="020F0502020204030204" pitchFamily="34" charset="0"/>
                <a:cs typeface="Times New Roman" panose="02020603050405020304" pitchFamily="18" charset="0"/>
              </a:rPr>
              <a:t>Annoncer</a:t>
            </a:r>
            <a:r>
              <a:rPr lang="fr-FR" sz="1200" kern="100" dirty="0">
                <a:solidFill>
                  <a:schemeClr val="tx1"/>
                </a:solidFill>
                <a:effectLst/>
                <a:latin typeface="+mn-lt"/>
                <a:ea typeface="Calibri" panose="020F0502020204030204" pitchFamily="34" charset="0"/>
                <a:cs typeface="Times New Roman" panose="02020603050405020304" pitchFamily="18" charset="0"/>
              </a:rPr>
              <a:t> : « Aujourd’hui, on va étudier les mots comme </a:t>
            </a:r>
            <a:r>
              <a:rPr lang="fr-FR" sz="1200" i="1" kern="100" dirty="0">
                <a:solidFill>
                  <a:schemeClr val="tx1"/>
                </a:solidFill>
                <a:effectLst/>
                <a:latin typeface="+mn-lt"/>
                <a:ea typeface="Calibri" panose="020F0502020204030204" pitchFamily="34" charset="0"/>
                <a:cs typeface="Times New Roman" panose="02020603050405020304" pitchFamily="18" charset="0"/>
              </a:rPr>
              <a:t>étourdiment</a:t>
            </a:r>
            <a:r>
              <a:rPr lang="fr-FR" sz="1200" kern="100" dirty="0">
                <a:solidFill>
                  <a:schemeClr val="tx1"/>
                </a:solidFill>
                <a:effectLst/>
                <a:latin typeface="+mn-lt"/>
                <a:ea typeface="Calibri" panose="020F0502020204030204" pitchFamily="34" charset="0"/>
                <a:cs typeface="Times New Roman" panose="02020603050405020304" pitchFamily="18" charset="0"/>
              </a:rPr>
              <a:t>. On va voir à quelle classe de mots ils appartiennent. »</a:t>
            </a:r>
          </a:p>
          <a:p>
            <a:pPr algn="just"/>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fr-FR" sz="1800" i="1" dirty="0">
              <a:effectLst/>
              <a:latin typeface="Times New Roman" panose="02020603050405020304" pitchFamily="18" charset="0"/>
            </a:endParaRPr>
          </a:p>
        </p:txBody>
      </p:sp>
      <p:sp>
        <p:nvSpPr>
          <p:cNvPr id="4" name="Espace réservé du numéro de diapositive 3">
            <a:extLst>
              <a:ext uri="{FF2B5EF4-FFF2-40B4-BE49-F238E27FC236}">
                <a16:creationId xmlns:a16="http://schemas.microsoft.com/office/drawing/2014/main" id="{2B6AA700-EA9A-DFD8-364D-718735540F1C}"/>
              </a:ext>
            </a:extLst>
          </p:cNvPr>
          <p:cNvSpPr>
            <a:spLocks noGrp="1"/>
          </p:cNvSpPr>
          <p:nvPr>
            <p:ph type="sldNum" sz="quarter" idx="5"/>
          </p:nvPr>
        </p:nvSpPr>
        <p:spPr/>
        <p:txBody>
          <a:bodyPr/>
          <a:lstStyle/>
          <a:p>
            <a:fld id="{D8175734-8D74-5E4D-B806-A5DFE78A1292}" type="slidenum">
              <a:rPr lang="fr-FR" smtClean="0"/>
              <a:t>3</a:t>
            </a:fld>
            <a:endParaRPr lang="fr-FR"/>
          </a:p>
        </p:txBody>
      </p:sp>
    </p:spTree>
    <p:extLst>
      <p:ext uri="{BB962C8B-B14F-4D97-AF65-F5344CB8AC3E}">
        <p14:creationId xmlns:p14="http://schemas.microsoft.com/office/powerpoint/2010/main" val="24418895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00" dirty="0">
                <a:solidFill>
                  <a:schemeClr val="tx1"/>
                </a:solidFill>
                <a:effectLst/>
                <a:latin typeface="+mn-lt"/>
                <a:ea typeface="Calibri" panose="020F0502020204030204" pitchFamily="34" charset="0"/>
                <a:cs typeface="Times New Roman" panose="02020603050405020304" pitchFamily="18" charset="0"/>
              </a:rPr>
              <a:t>PHASE 2 – </a:t>
            </a:r>
            <a:r>
              <a:rPr lang="fr-FR" sz="1200" b="1" i="1" kern="100" dirty="0">
                <a:solidFill>
                  <a:schemeClr val="tx1"/>
                </a:solidFill>
                <a:effectLst/>
                <a:highlight>
                  <a:srgbClr val="D3D3D3"/>
                </a:highlight>
                <a:latin typeface="+mn-lt"/>
                <a:ea typeface="Calibri" panose="020F0502020204030204" pitchFamily="34" charset="0"/>
                <a:cs typeface="Times New Roman" panose="02020603050405020304" pitchFamily="18" charset="0"/>
              </a:rPr>
              <a:t>Transformation</a:t>
            </a:r>
            <a:r>
              <a:rPr lang="fr-FR" sz="1200" b="1" kern="100" dirty="0">
                <a:solidFill>
                  <a:schemeClr val="tx1"/>
                </a:solidFill>
                <a:effectLst/>
                <a:latin typeface="+mn-lt"/>
                <a:ea typeface="Calibri" panose="020F0502020204030204" pitchFamily="34" charset="0"/>
                <a:cs typeface="Times New Roman" panose="02020603050405020304" pitchFamily="18" charset="0"/>
              </a:rPr>
              <a:t> - Comprendre le parallélisme entre adjectif et adverbe</a:t>
            </a:r>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endParaRPr lang="fr-FR" sz="1200" dirty="0">
              <a:solidFill>
                <a:schemeClr val="tx1"/>
              </a:solidFill>
              <a:latin typeface="+mn-lt"/>
            </a:endParaRPr>
          </a:p>
          <a:p>
            <a:r>
              <a:rPr lang="fr-FR" sz="1200" b="1" dirty="0">
                <a:solidFill>
                  <a:schemeClr val="tx1"/>
                </a:solidFill>
                <a:effectLst/>
                <a:latin typeface="+mn-lt"/>
                <a:ea typeface="Calibri" panose="020F0502020204030204" pitchFamily="34" charset="0"/>
              </a:rPr>
              <a:t>Distribuer</a:t>
            </a:r>
            <a:r>
              <a:rPr lang="fr-FR" sz="1200" dirty="0">
                <a:solidFill>
                  <a:schemeClr val="tx1"/>
                </a:solidFill>
                <a:effectLst/>
                <a:latin typeface="+mn-lt"/>
                <a:ea typeface="Calibri" panose="020F0502020204030204" pitchFamily="34" charset="0"/>
              </a:rPr>
              <a:t> le texte (cf. Fiche photocopiable) et </a:t>
            </a:r>
            <a:r>
              <a:rPr lang="fr-FR" sz="1200" b="1" dirty="0">
                <a:solidFill>
                  <a:schemeClr val="tx1"/>
                </a:solidFill>
                <a:effectLst/>
                <a:latin typeface="+mn-lt"/>
                <a:ea typeface="Calibri" panose="020F0502020204030204" pitchFamily="34" charset="0"/>
              </a:rPr>
              <a:t>donner la consigne </a:t>
            </a:r>
            <a:r>
              <a:rPr lang="fr-FR" sz="1200" dirty="0">
                <a:solidFill>
                  <a:schemeClr val="tx1"/>
                </a:solidFill>
                <a:effectLst/>
                <a:latin typeface="+mn-lt"/>
                <a:ea typeface="Calibri" panose="020F0502020204030204" pitchFamily="34" charset="0"/>
              </a:rPr>
              <a:t>: « Simplifiez les phrases suivantes en évitant le verbe ‘faire’ »</a:t>
            </a:r>
            <a:r>
              <a:rPr lang="fr-FR" sz="1200" dirty="0">
                <a:solidFill>
                  <a:schemeClr val="tx1"/>
                </a:solidFill>
                <a:effectLst/>
                <a:latin typeface="+mn-lt"/>
              </a:rPr>
              <a:t> </a:t>
            </a:r>
          </a:p>
          <a:p>
            <a:r>
              <a:rPr lang="fr-FR" sz="1200" b="1" dirty="0">
                <a:solidFill>
                  <a:schemeClr val="tx1"/>
                </a:solidFill>
                <a:effectLst/>
                <a:latin typeface="+mn-lt"/>
              </a:rPr>
              <a:t>Ajouter</a:t>
            </a:r>
            <a:r>
              <a:rPr lang="fr-FR" sz="1200" dirty="0">
                <a:solidFill>
                  <a:schemeClr val="tx1"/>
                </a:solidFill>
                <a:effectLst/>
                <a:latin typeface="+mn-lt"/>
              </a:rPr>
              <a:t> : « Pour que vous compreniez bien, on va faire ensemble la première phrase. »</a:t>
            </a:r>
            <a:endParaRPr lang="fr-FR" sz="120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D8175734-8D74-5E4D-B806-A5DFE78A1292}" type="slidenum">
              <a:rPr lang="fr-FR" smtClean="0"/>
              <a:t>4</a:t>
            </a:fld>
            <a:endParaRPr lang="fr-FR"/>
          </a:p>
        </p:txBody>
      </p:sp>
    </p:spTree>
    <p:extLst>
      <p:ext uri="{BB962C8B-B14F-4D97-AF65-F5344CB8AC3E}">
        <p14:creationId xmlns:p14="http://schemas.microsoft.com/office/powerpoint/2010/main" val="33056888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dirty="0">
                <a:solidFill>
                  <a:schemeClr val="tx1"/>
                </a:solidFill>
                <a:latin typeface="+mn-lt"/>
              </a:rPr>
              <a:t>Demander</a:t>
            </a:r>
            <a:r>
              <a:rPr lang="fr-FR" sz="1200" dirty="0">
                <a:solidFill>
                  <a:schemeClr val="tx1"/>
                </a:solidFill>
                <a:latin typeface="+mn-lt"/>
              </a:rPr>
              <a:t> :</a:t>
            </a:r>
            <a:r>
              <a:rPr lang="fr-FR" sz="1200" kern="100" dirty="0">
                <a:solidFill>
                  <a:schemeClr val="tx1"/>
                </a:solidFill>
                <a:effectLst/>
                <a:latin typeface="+mn-lt"/>
                <a:ea typeface="Calibri" panose="020F0502020204030204" pitchFamily="34" charset="0"/>
                <a:cs typeface="Times New Roman" panose="02020603050405020304" pitchFamily="18" charset="0"/>
              </a:rPr>
              <a:t> « Par quel mot peut-on remplacer cette expression ?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i="0" kern="100" dirty="0">
                <a:solidFill>
                  <a:schemeClr val="tx1"/>
                </a:solidFill>
                <a:effectLst/>
                <a:latin typeface="+mn-lt"/>
                <a:ea typeface="Calibri" panose="020F0502020204030204" pitchFamily="34" charset="0"/>
                <a:cs typeface="Times New Roman" panose="02020603050405020304" pitchFamily="18" charset="0"/>
              </a:rPr>
              <a:t>Colorier</a:t>
            </a:r>
          </a:p>
          <a:p>
            <a:endParaRPr lang="fr-FR" dirty="0"/>
          </a:p>
        </p:txBody>
      </p:sp>
      <p:sp>
        <p:nvSpPr>
          <p:cNvPr id="4" name="Espace réservé du numéro de diapositive 3"/>
          <p:cNvSpPr>
            <a:spLocks noGrp="1"/>
          </p:cNvSpPr>
          <p:nvPr>
            <p:ph type="sldNum" sz="quarter" idx="5"/>
          </p:nvPr>
        </p:nvSpPr>
        <p:spPr/>
        <p:txBody>
          <a:bodyPr/>
          <a:lstStyle/>
          <a:p>
            <a:fld id="{D8175734-8D74-5E4D-B806-A5DFE78A1292}" type="slidenum">
              <a:rPr lang="fr-FR" smtClean="0"/>
              <a:t>5</a:t>
            </a:fld>
            <a:endParaRPr lang="fr-FR"/>
          </a:p>
        </p:txBody>
      </p:sp>
    </p:spTree>
    <p:extLst>
      <p:ext uri="{BB962C8B-B14F-4D97-AF65-F5344CB8AC3E}">
        <p14:creationId xmlns:p14="http://schemas.microsoft.com/office/powerpoint/2010/main" val="22142732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1CBF2-67E9-34EA-034F-5C7C8252578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5806B3C-2915-3AF7-4238-3C43CC98271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D02246D-CA3D-532A-34AC-110AAA0F87FD}"/>
              </a:ext>
            </a:extLst>
          </p:cNvPr>
          <p:cNvSpPr>
            <a:spLocks noGrp="1"/>
          </p:cNvSpPr>
          <p:nvPr>
            <p:ph type="body" idx="1"/>
          </p:nvPr>
        </p:nvSpPr>
        <p:spPr/>
        <p:txBody>
          <a:bodyPr/>
          <a:lstStyle/>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Demander</a:t>
            </a:r>
            <a:r>
              <a:rPr lang="fr-FR" sz="1200" i="1" kern="100" dirty="0">
                <a:solidFill>
                  <a:schemeClr val="tx1"/>
                </a:solidFill>
                <a:effectLst/>
                <a:latin typeface="+mn-lt"/>
                <a:ea typeface="Calibri" panose="020F0502020204030204" pitchFamily="34" charset="0"/>
                <a:cs typeface="Times New Roman" panose="02020603050405020304" pitchFamily="18" charset="0"/>
              </a:rPr>
              <a:t> : </a:t>
            </a:r>
            <a:r>
              <a:rPr lang="fr-FR" sz="1200" kern="100" dirty="0">
                <a:solidFill>
                  <a:schemeClr val="tx1"/>
                </a:solidFill>
                <a:effectLst/>
                <a:latin typeface="+mn-lt"/>
                <a:ea typeface="Calibri" panose="020F0502020204030204" pitchFamily="34" charset="0"/>
                <a:cs typeface="Times New Roman" panose="02020603050405020304" pitchFamily="18" charset="0"/>
              </a:rPr>
              <a:t>« Avec quel mot peut-on compléter l’expression ?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i="0" kern="100" dirty="0">
                <a:solidFill>
                  <a:schemeClr val="tx1"/>
                </a:solidFill>
                <a:effectLst/>
                <a:latin typeface="+mn-lt"/>
                <a:ea typeface="Calibri" panose="020F0502020204030204" pitchFamily="34" charset="0"/>
                <a:cs typeface="Times New Roman" panose="02020603050405020304" pitchFamily="18" charset="0"/>
              </a:rPr>
              <a:t>[voir diapositive suivante]</a:t>
            </a:r>
          </a:p>
          <a:p>
            <a:endParaRPr lang="fr-FR" dirty="0"/>
          </a:p>
        </p:txBody>
      </p:sp>
      <p:sp>
        <p:nvSpPr>
          <p:cNvPr id="4" name="Espace réservé du numéro de diapositive 3">
            <a:extLst>
              <a:ext uri="{FF2B5EF4-FFF2-40B4-BE49-F238E27FC236}">
                <a16:creationId xmlns:a16="http://schemas.microsoft.com/office/drawing/2014/main" id="{D3D6F0E5-45C0-12E1-387F-FA9A338CEFB6}"/>
              </a:ext>
            </a:extLst>
          </p:cNvPr>
          <p:cNvSpPr>
            <a:spLocks noGrp="1"/>
          </p:cNvSpPr>
          <p:nvPr>
            <p:ph type="sldNum" sz="quarter" idx="5"/>
          </p:nvPr>
        </p:nvSpPr>
        <p:spPr/>
        <p:txBody>
          <a:bodyPr/>
          <a:lstStyle/>
          <a:p>
            <a:fld id="{D8175734-8D74-5E4D-B806-A5DFE78A1292}" type="slidenum">
              <a:rPr lang="fr-FR" smtClean="0"/>
              <a:t>6</a:t>
            </a:fld>
            <a:endParaRPr lang="fr-FR"/>
          </a:p>
        </p:txBody>
      </p:sp>
    </p:spTree>
    <p:extLst>
      <p:ext uri="{BB962C8B-B14F-4D97-AF65-F5344CB8AC3E}">
        <p14:creationId xmlns:p14="http://schemas.microsoft.com/office/powerpoint/2010/main" val="3492734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E23F5-9622-524D-2D2A-4E9918FDC0C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5B14C7C-AA06-63DC-E0FB-F85BDF3C280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239DF08-1095-6036-8B12-2863795F4CE6}"/>
              </a:ext>
            </a:extLst>
          </p:cNvPr>
          <p:cNvSpPr>
            <a:spLocks noGrp="1"/>
          </p:cNvSpPr>
          <p:nvPr>
            <p:ph type="body" idx="1"/>
          </p:nvPr>
        </p:nvSpPr>
        <p:spPr/>
        <p:txBody>
          <a:bodyPr/>
          <a:lstStyle/>
          <a:p>
            <a:r>
              <a:rPr lang="fr-FR" dirty="0">
                <a:solidFill>
                  <a:schemeClr val="tx1"/>
                </a:solidFill>
              </a:rPr>
              <a:t>« À vous maintenant de transformer le texte entier. »</a:t>
            </a:r>
          </a:p>
          <a:p>
            <a:r>
              <a:rPr lang="fr-FR" u="sng" dirty="0">
                <a:solidFill>
                  <a:schemeClr val="tx1"/>
                </a:solidFill>
              </a:rPr>
              <a:t>Réponse attendue </a:t>
            </a:r>
            <a:r>
              <a:rPr lang="fr-FR" dirty="0">
                <a:solidFill>
                  <a:schemeClr val="tx1"/>
                </a:solidFill>
              </a:rPr>
              <a:t>:</a:t>
            </a:r>
          </a:p>
          <a:p>
            <a:r>
              <a:rPr lang="fr-FR" dirty="0">
                <a:solidFill>
                  <a:schemeClr val="tx1"/>
                </a:solidFill>
              </a:rPr>
              <a:t>[voir diapositive suivante]</a:t>
            </a:r>
          </a:p>
        </p:txBody>
      </p:sp>
      <p:sp>
        <p:nvSpPr>
          <p:cNvPr id="4" name="Espace réservé du numéro de diapositive 3">
            <a:extLst>
              <a:ext uri="{FF2B5EF4-FFF2-40B4-BE49-F238E27FC236}">
                <a16:creationId xmlns:a16="http://schemas.microsoft.com/office/drawing/2014/main" id="{0D4CECFF-D054-ECAE-44AB-FF78A2AB3A67}"/>
              </a:ext>
            </a:extLst>
          </p:cNvPr>
          <p:cNvSpPr>
            <a:spLocks noGrp="1"/>
          </p:cNvSpPr>
          <p:nvPr>
            <p:ph type="sldNum" sz="quarter" idx="5"/>
          </p:nvPr>
        </p:nvSpPr>
        <p:spPr/>
        <p:txBody>
          <a:bodyPr/>
          <a:lstStyle/>
          <a:p>
            <a:fld id="{D8175734-8D74-5E4D-B806-A5DFE78A1292}" type="slidenum">
              <a:rPr lang="fr-FR" smtClean="0"/>
              <a:t>7</a:t>
            </a:fld>
            <a:endParaRPr lang="fr-FR"/>
          </a:p>
        </p:txBody>
      </p:sp>
    </p:spTree>
    <p:extLst>
      <p:ext uri="{BB962C8B-B14F-4D97-AF65-F5344CB8AC3E}">
        <p14:creationId xmlns:p14="http://schemas.microsoft.com/office/powerpoint/2010/main" val="3547331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D8175734-8D74-5E4D-B806-A5DFE78A1292}" type="slidenum">
              <a:rPr lang="fr-FR" smtClean="0"/>
              <a:t>8</a:t>
            </a:fld>
            <a:endParaRPr lang="fr-FR"/>
          </a:p>
        </p:txBody>
      </p:sp>
    </p:spTree>
    <p:extLst>
      <p:ext uri="{BB962C8B-B14F-4D97-AF65-F5344CB8AC3E}">
        <p14:creationId xmlns:p14="http://schemas.microsoft.com/office/powerpoint/2010/main" val="40575305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00" dirty="0">
                <a:solidFill>
                  <a:schemeClr val="tx1"/>
                </a:solidFill>
                <a:effectLst/>
                <a:latin typeface="+mn-lt"/>
                <a:ea typeface="Calibri" panose="020F0502020204030204" pitchFamily="34" charset="0"/>
                <a:cs typeface="Times New Roman" panose="02020603050405020304" pitchFamily="18" charset="0"/>
              </a:rPr>
              <a:t>Demander</a:t>
            </a:r>
            <a:r>
              <a:rPr lang="fr-FR" sz="1200" kern="100" dirty="0">
                <a:solidFill>
                  <a:schemeClr val="tx1"/>
                </a:solidFill>
                <a:effectLst/>
                <a:latin typeface="+mn-lt"/>
                <a:ea typeface="Calibri" panose="020F0502020204030204" pitchFamily="34" charset="0"/>
                <a:cs typeface="Times New Roman" panose="02020603050405020304" pitchFamily="18" charset="0"/>
              </a:rPr>
              <a:t> : « Quelles remarques pouvez-vous faire ? Comment sont fabriquées les expressions dans la colonne de gauche ? dans la colonne de droite ? »</a:t>
            </a:r>
          </a:p>
          <a:p>
            <a:r>
              <a:rPr lang="fr-FR" sz="1200" u="sng" dirty="0">
                <a:solidFill>
                  <a:schemeClr val="tx1"/>
                </a:solidFill>
                <a:latin typeface="+mn-lt"/>
              </a:rPr>
              <a:t>Réponse attendue </a:t>
            </a:r>
            <a:r>
              <a:rPr lang="fr-FR" sz="1200" dirty="0">
                <a:solidFill>
                  <a:schemeClr val="tx1"/>
                </a:solidFill>
                <a:latin typeface="+mn-lt"/>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Dans la colonne de gauche, on a un nom et un adjectif.</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dans la colonne de droite, on a un verbe et un mot qui a le même radical que l’adjectif et qui a une terminaison en -</a:t>
            </a:r>
            <a:r>
              <a:rPr lang="fr-FR" sz="1200" i="1" kern="100" dirty="0">
                <a:solidFill>
                  <a:schemeClr val="tx1"/>
                </a:solidFill>
                <a:effectLst/>
                <a:latin typeface="+mn-lt"/>
                <a:ea typeface="Calibri" panose="020F0502020204030204" pitchFamily="34" charset="0"/>
                <a:cs typeface="Times New Roman" panose="02020603050405020304" pitchFamily="18" charset="0"/>
              </a:rPr>
              <a:t>ment.</a:t>
            </a:r>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D8175734-8D74-5E4D-B806-A5DFE78A1292}" type="slidenum">
              <a:rPr lang="fr-FR" smtClean="0"/>
              <a:t>9</a:t>
            </a:fld>
            <a:endParaRPr lang="fr-FR"/>
          </a:p>
        </p:txBody>
      </p:sp>
    </p:spTree>
    <p:extLst>
      <p:ext uri="{BB962C8B-B14F-4D97-AF65-F5344CB8AC3E}">
        <p14:creationId xmlns:p14="http://schemas.microsoft.com/office/powerpoint/2010/main" val="31231564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C1E005-CF17-4F35-22CF-A683C3D261B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31D6855-C26D-69DB-05E0-45B531C9544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B3D8350-AE82-401B-DAB6-A378A70D241A}"/>
              </a:ext>
            </a:extLst>
          </p:cNvPr>
          <p:cNvSpPr>
            <a:spLocks noGrp="1"/>
          </p:cNvSpPr>
          <p:nvPr>
            <p:ph type="body" idx="1"/>
          </p:nvPr>
        </p:nvSpPr>
        <p:spPr/>
        <p:txBody>
          <a:bodyPr/>
          <a:lstStyle/>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Expliquer</a:t>
            </a:r>
            <a:r>
              <a:rPr lang="fr-FR" sz="1200" kern="100" dirty="0">
                <a:solidFill>
                  <a:schemeClr val="tx1"/>
                </a:solidFill>
                <a:effectLst/>
                <a:latin typeface="+mn-lt"/>
                <a:ea typeface="Calibri" panose="020F0502020204030204" pitchFamily="34" charset="0"/>
                <a:cs typeface="Times New Roman" panose="02020603050405020304" pitchFamily="18" charset="0"/>
              </a:rPr>
              <a:t> : « Est-ce que vous vous souvenez d’où vient le nom ‘</a:t>
            </a:r>
            <a:r>
              <a:rPr lang="fr-FR" sz="1200" b="1" kern="100" dirty="0">
                <a:solidFill>
                  <a:schemeClr val="tx1"/>
                </a:solidFill>
                <a:effectLst/>
                <a:latin typeface="+mn-lt"/>
                <a:ea typeface="Calibri" panose="020F0502020204030204" pitchFamily="34" charset="0"/>
                <a:cs typeface="Times New Roman" panose="02020603050405020304" pitchFamily="18" charset="0"/>
              </a:rPr>
              <a:t>adjectif</a:t>
            </a:r>
            <a:r>
              <a:rPr lang="fr-FR" sz="1200" kern="100" dirty="0">
                <a:solidFill>
                  <a:schemeClr val="tx1"/>
                </a:solidFill>
                <a:effectLst/>
                <a:latin typeface="+mn-lt"/>
                <a:ea typeface="Calibri" panose="020F0502020204030204" pitchFamily="34" charset="0"/>
                <a:cs typeface="Times New Roman" panose="02020603050405020304" pitchFamily="18" charset="0"/>
              </a:rPr>
              <a:t>’ ? C’est un nom de la famille du verbe </a:t>
            </a:r>
            <a:r>
              <a:rPr lang="fr-FR" sz="1200" i="1" kern="100" dirty="0">
                <a:solidFill>
                  <a:schemeClr val="tx1"/>
                </a:solidFill>
                <a:effectLst/>
                <a:latin typeface="+mn-lt"/>
                <a:ea typeface="Calibri" panose="020F0502020204030204" pitchFamily="34" charset="0"/>
                <a:cs typeface="Times New Roman" panose="02020603050405020304" pitchFamily="18" charset="0"/>
              </a:rPr>
              <a:t>jeter</a:t>
            </a:r>
            <a:r>
              <a:rPr lang="fr-FR" sz="1200" kern="100" dirty="0">
                <a:solidFill>
                  <a:schemeClr val="tx1"/>
                </a:solidFill>
                <a:effectLst/>
                <a:latin typeface="+mn-lt"/>
                <a:ea typeface="Calibri" panose="020F0502020204030204" pitchFamily="34" charset="0"/>
                <a:cs typeface="Times New Roman" panose="02020603050405020304" pitchFamily="18" charset="0"/>
              </a:rPr>
              <a:t> : on ‘jette’ un mot à côté d’un nom, comme dans </a:t>
            </a:r>
            <a:r>
              <a:rPr lang="fr-FR" sz="1200" i="1" kern="100" dirty="0">
                <a:solidFill>
                  <a:schemeClr val="tx1"/>
                </a:solidFill>
                <a:effectLst/>
                <a:latin typeface="+mn-lt"/>
                <a:ea typeface="Calibri" panose="020F0502020204030204" pitchFamily="34" charset="0"/>
                <a:cs typeface="Times New Roman" panose="02020603050405020304" pitchFamily="18" charset="0"/>
              </a:rPr>
              <a:t>un travail lent </a:t>
            </a:r>
            <a:r>
              <a:rPr lang="fr-FR" sz="1200" kern="100" dirty="0">
                <a:solidFill>
                  <a:schemeClr val="tx1"/>
                </a:solidFill>
                <a:effectLst/>
                <a:latin typeface="+mn-lt"/>
                <a:ea typeface="Calibri" panose="020F0502020204030204" pitchFamily="34" charset="0"/>
                <a:cs typeface="Times New Roman" panose="02020603050405020304" pitchFamily="18" charset="0"/>
              </a:rPr>
              <a:t>où on ‘jette’ – on met – l’adjectif </a:t>
            </a:r>
            <a:r>
              <a:rPr lang="fr-FR" sz="1200" i="1" kern="100" dirty="0">
                <a:solidFill>
                  <a:schemeClr val="tx1"/>
                </a:solidFill>
                <a:effectLst/>
                <a:latin typeface="+mn-lt"/>
                <a:ea typeface="Calibri" panose="020F0502020204030204" pitchFamily="34" charset="0"/>
                <a:cs typeface="Times New Roman" panose="02020603050405020304" pitchFamily="18" charset="0"/>
              </a:rPr>
              <a:t>lent</a:t>
            </a:r>
            <a:r>
              <a:rPr lang="fr-FR" sz="1200" kern="100" dirty="0">
                <a:solidFill>
                  <a:schemeClr val="tx1"/>
                </a:solidFill>
                <a:effectLst/>
                <a:latin typeface="+mn-lt"/>
                <a:ea typeface="Calibri" panose="020F0502020204030204" pitchFamily="34" charset="0"/>
                <a:cs typeface="Times New Roman" panose="02020603050405020304" pitchFamily="18" charset="0"/>
              </a:rPr>
              <a:t> à côté du nom </a:t>
            </a:r>
            <a:r>
              <a:rPr lang="fr-FR" sz="1200" i="1" kern="100" dirty="0">
                <a:solidFill>
                  <a:schemeClr val="tx1"/>
                </a:solidFill>
                <a:effectLst/>
                <a:latin typeface="+mn-lt"/>
                <a:ea typeface="Calibri" panose="020F0502020204030204" pitchFamily="34" charset="0"/>
                <a:cs typeface="Times New Roman" panose="02020603050405020304" pitchFamily="18" charset="0"/>
              </a:rPr>
              <a:t>travail</a:t>
            </a:r>
            <a:r>
              <a:rPr lang="fr-FR" sz="1200" kern="100" dirty="0">
                <a:solidFill>
                  <a:schemeClr val="tx1"/>
                </a:solidFill>
                <a:effectLst/>
                <a:latin typeface="+mn-lt"/>
                <a:ea typeface="Calibri" panose="020F0502020204030204" pitchFamily="34" charset="0"/>
                <a:cs typeface="Times New Roman" panose="02020603050405020304" pitchFamily="18" charset="0"/>
              </a:rPr>
              <a:t>… Cela permet de préciser comment sont ou paraissent les choses, ici comment est ce </a:t>
            </a:r>
            <a:r>
              <a:rPr lang="fr-FR" sz="1200" i="1" kern="100" dirty="0">
                <a:solidFill>
                  <a:schemeClr val="tx1"/>
                </a:solidFill>
                <a:effectLst/>
                <a:latin typeface="+mn-lt"/>
                <a:ea typeface="Calibri" panose="020F0502020204030204" pitchFamily="34" charset="0"/>
                <a:cs typeface="Times New Roman" panose="02020603050405020304" pitchFamily="18" charset="0"/>
              </a:rPr>
              <a:t>travail</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Le mot que, de manière un peu pareille, on ajoute à un verbe s’appelle un ‘</a:t>
            </a:r>
            <a:r>
              <a:rPr lang="fr-FR" sz="1200" b="1" kern="100" dirty="0">
                <a:solidFill>
                  <a:schemeClr val="tx1"/>
                </a:solidFill>
                <a:effectLst/>
                <a:latin typeface="+mn-lt"/>
                <a:ea typeface="Calibri" panose="020F0502020204030204" pitchFamily="34" charset="0"/>
                <a:cs typeface="Times New Roman" panose="02020603050405020304" pitchFamily="18" charset="0"/>
              </a:rPr>
              <a:t>adverbe</a:t>
            </a:r>
            <a:r>
              <a:rPr lang="fr-FR" sz="1200" kern="100" dirty="0">
                <a:solidFill>
                  <a:schemeClr val="tx1"/>
                </a:solidFill>
                <a:effectLst/>
                <a:latin typeface="+mn-lt"/>
                <a:ea typeface="Calibri" panose="020F0502020204030204" pitchFamily="34" charset="0"/>
                <a:cs typeface="Times New Roman" panose="02020603050405020304" pitchFamily="18" charset="0"/>
              </a:rPr>
              <a:t>’. On retrouve le même préfixe </a:t>
            </a:r>
            <a:r>
              <a:rPr lang="fr-FR" sz="1200" i="1" kern="100" dirty="0">
                <a:solidFill>
                  <a:schemeClr val="tx1"/>
                </a:solidFill>
                <a:effectLst/>
                <a:latin typeface="+mn-lt"/>
                <a:ea typeface="Calibri" panose="020F0502020204030204" pitchFamily="34" charset="0"/>
                <a:cs typeface="Times New Roman" panose="02020603050405020304" pitchFamily="18" charset="0"/>
              </a:rPr>
              <a:t>ad</a:t>
            </a:r>
            <a:r>
              <a:rPr lang="fr-FR" sz="1200" kern="100" dirty="0">
                <a:solidFill>
                  <a:schemeClr val="tx1"/>
                </a:solidFill>
                <a:effectLst/>
                <a:latin typeface="+mn-lt"/>
                <a:ea typeface="Calibri" panose="020F0502020204030204" pitchFamily="34" charset="0"/>
                <a:cs typeface="Times New Roman" panose="02020603050405020304" pitchFamily="18" charset="0"/>
              </a:rPr>
              <a:t>- qui comporte une idée de </a:t>
            </a:r>
            <a:r>
              <a:rPr lang="fr-FR" sz="1200" i="1" kern="100" dirty="0">
                <a:solidFill>
                  <a:schemeClr val="tx1"/>
                </a:solidFill>
                <a:effectLst/>
                <a:latin typeface="+mn-lt"/>
                <a:ea typeface="Calibri" panose="020F0502020204030204" pitchFamily="34" charset="0"/>
                <a:cs typeface="Times New Roman" panose="02020603050405020304" pitchFamily="18" charset="0"/>
              </a:rPr>
              <a:t>mouvement vers quelque chose</a:t>
            </a:r>
            <a:r>
              <a:rPr lang="fr-FR" sz="1200" kern="100" dirty="0">
                <a:solidFill>
                  <a:schemeClr val="tx1"/>
                </a:solidFill>
                <a:effectLst/>
                <a:latin typeface="+mn-lt"/>
                <a:ea typeface="Calibri" panose="020F0502020204030204" pitchFamily="34" charset="0"/>
                <a:cs typeface="Times New Roman" panose="02020603050405020304" pitchFamily="18" charset="0"/>
              </a:rPr>
              <a:t>, ici un verbe. </a:t>
            </a:r>
            <a:r>
              <a:rPr lang="fr-FR" sz="1200" i="1" kern="100" dirty="0">
                <a:solidFill>
                  <a:schemeClr val="tx1"/>
                </a:solidFill>
                <a:effectLst/>
                <a:latin typeface="+mn-lt"/>
                <a:ea typeface="Calibri" panose="020F0502020204030204" pitchFamily="34" charset="0"/>
                <a:cs typeface="Times New Roman" panose="02020603050405020304" pitchFamily="18" charset="0"/>
              </a:rPr>
              <a:t>Lentement</a:t>
            </a:r>
            <a:r>
              <a:rPr lang="fr-FR" sz="1200" kern="100" dirty="0">
                <a:solidFill>
                  <a:schemeClr val="tx1"/>
                </a:solidFill>
                <a:effectLst/>
                <a:latin typeface="+mn-lt"/>
                <a:ea typeface="Calibri" panose="020F0502020204030204" pitchFamily="34" charset="0"/>
                <a:cs typeface="Times New Roman" panose="02020603050405020304" pitchFamily="18" charset="0"/>
              </a:rPr>
              <a:t> va vers le verbe </a:t>
            </a:r>
            <a:r>
              <a:rPr lang="fr-FR" sz="1200" i="1" kern="100" dirty="0">
                <a:solidFill>
                  <a:schemeClr val="tx1"/>
                </a:solidFill>
                <a:effectLst/>
                <a:latin typeface="+mn-lt"/>
                <a:ea typeface="Calibri" panose="020F0502020204030204" pitchFamily="34" charset="0"/>
                <a:cs typeface="Times New Roman" panose="02020603050405020304" pitchFamily="18" charset="0"/>
              </a:rPr>
              <a:t>travailler</a:t>
            </a:r>
            <a:r>
              <a:rPr lang="fr-FR" sz="1200" kern="100" dirty="0">
                <a:solidFill>
                  <a:schemeClr val="tx1"/>
                </a:solidFill>
                <a:effectLst/>
                <a:latin typeface="+mn-lt"/>
                <a:ea typeface="Calibri" panose="020F0502020204030204" pitchFamily="34" charset="0"/>
                <a:cs typeface="Times New Roman" panose="02020603050405020304" pitchFamily="18" charset="0"/>
              </a:rPr>
              <a:t>, on le met à côté du verbe </a:t>
            </a:r>
            <a:r>
              <a:rPr lang="fr-FR" sz="1200" i="1" kern="100" dirty="0">
                <a:solidFill>
                  <a:schemeClr val="tx1"/>
                </a:solidFill>
                <a:effectLst/>
                <a:latin typeface="+mn-lt"/>
                <a:ea typeface="Calibri" panose="020F0502020204030204" pitchFamily="34" charset="0"/>
                <a:cs typeface="Times New Roman" panose="02020603050405020304" pitchFamily="18" charset="0"/>
              </a:rPr>
              <a:t>travailler</a:t>
            </a:r>
            <a:r>
              <a:rPr lang="fr-FR" sz="1200" kern="100" dirty="0">
                <a:solidFill>
                  <a:schemeClr val="tx1"/>
                </a:solidFill>
                <a:effectLst/>
                <a:latin typeface="+mn-lt"/>
                <a:ea typeface="Calibri" panose="020F0502020204030204" pitchFamily="34" charset="0"/>
                <a:cs typeface="Times New Roman" panose="02020603050405020304" pitchFamily="18" charset="0"/>
              </a:rPr>
              <a:t>. On voit bien dans notre travail de transformation que les adverbes sont comme des adjectifs qui s’appliqueraient aux verbes. Mais, à la différence des adjectifs, les adverbes sont invariables. »</a:t>
            </a:r>
          </a:p>
          <a:p>
            <a:endParaRPr lang="fr-FR" dirty="0"/>
          </a:p>
        </p:txBody>
      </p:sp>
      <p:sp>
        <p:nvSpPr>
          <p:cNvPr id="4" name="Espace réservé du numéro de diapositive 3">
            <a:extLst>
              <a:ext uri="{FF2B5EF4-FFF2-40B4-BE49-F238E27FC236}">
                <a16:creationId xmlns:a16="http://schemas.microsoft.com/office/drawing/2014/main" id="{8A971ACA-AA13-FCB3-18D4-764A249C6A03}"/>
              </a:ext>
            </a:extLst>
          </p:cNvPr>
          <p:cNvSpPr>
            <a:spLocks noGrp="1"/>
          </p:cNvSpPr>
          <p:nvPr>
            <p:ph type="sldNum" sz="quarter" idx="5"/>
          </p:nvPr>
        </p:nvSpPr>
        <p:spPr/>
        <p:txBody>
          <a:bodyPr/>
          <a:lstStyle/>
          <a:p>
            <a:fld id="{D8175734-8D74-5E4D-B806-A5DFE78A1292}" type="slidenum">
              <a:rPr lang="fr-FR" smtClean="0"/>
              <a:t>10</a:t>
            </a:fld>
            <a:endParaRPr lang="fr-FR"/>
          </a:p>
        </p:txBody>
      </p:sp>
    </p:spTree>
    <p:extLst>
      <p:ext uri="{BB962C8B-B14F-4D97-AF65-F5344CB8AC3E}">
        <p14:creationId xmlns:p14="http://schemas.microsoft.com/office/powerpoint/2010/main" val="1493916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00" dirty="0">
                <a:solidFill>
                  <a:schemeClr val="tx1"/>
                </a:solidFill>
                <a:effectLst/>
                <a:latin typeface="+mn-lt"/>
                <a:ea typeface="Calibri" panose="020F0502020204030204" pitchFamily="34" charset="0"/>
                <a:cs typeface="Times New Roman" panose="02020603050405020304" pitchFamily="18" charset="0"/>
              </a:rPr>
              <a:t>Demander</a:t>
            </a:r>
            <a:r>
              <a:rPr lang="fr-FR" sz="1200" kern="100" dirty="0">
                <a:solidFill>
                  <a:schemeClr val="tx1"/>
                </a:solidFill>
                <a:effectLst/>
                <a:latin typeface="+mn-lt"/>
                <a:ea typeface="Calibri" panose="020F0502020204030204" pitchFamily="34" charset="0"/>
                <a:cs typeface="Times New Roman" panose="02020603050405020304" pitchFamily="18" charset="0"/>
              </a:rPr>
              <a:t> : « Vous rappelez-vous d’autres adverbes qu’on a déjà croisés quand on lisait l’histoire de </a:t>
            </a:r>
            <a:r>
              <a:rPr lang="fr-FR" sz="1200" i="1" kern="100" dirty="0">
                <a:solidFill>
                  <a:schemeClr val="tx1"/>
                </a:solidFill>
                <a:effectLst/>
                <a:latin typeface="+mn-lt"/>
                <a:ea typeface="Calibri" panose="020F0502020204030204" pitchFamily="34" charset="0"/>
                <a:cs typeface="Times New Roman" panose="02020603050405020304" pitchFamily="18" charset="0"/>
              </a:rPr>
              <a:t>Christophe Colomb</a:t>
            </a:r>
            <a:r>
              <a:rPr lang="fr-FR" sz="1200" kern="100" dirty="0">
                <a:solidFill>
                  <a:schemeClr val="tx1"/>
                </a:solidFill>
                <a:effectLst/>
                <a:latin typeface="+mn-lt"/>
                <a:ea typeface="Calibri" panose="020F0502020204030204" pitchFamily="34" charset="0"/>
                <a:cs typeface="Times New Roman" panose="02020603050405020304" pitchFamily="18" charset="0"/>
              </a:rPr>
              <a:t>  ? À quoi est-ce qu’ils servaient ?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Ils donnaient des indications de temps ou de lieu </a:t>
            </a:r>
          </a:p>
          <a:p>
            <a:pPr algn="l"/>
            <a:endParaRPr lang="fr-FR" sz="1200" kern="100" dirty="0">
              <a:solidFill>
                <a:schemeClr val="tx1"/>
              </a:solidFill>
              <a:effectLst/>
              <a:latin typeface="+mn-lt"/>
              <a:cs typeface="Times New Roman" panose="02020603050405020304" pitchFamily="18" charset="0"/>
            </a:endParaRPr>
          </a:p>
          <a:p>
            <a:pPr algn="l"/>
            <a:r>
              <a:rPr lang="fr-FR" sz="1200" b="1" kern="100" dirty="0">
                <a:solidFill>
                  <a:schemeClr val="tx1"/>
                </a:solidFill>
                <a:effectLst/>
                <a:latin typeface="+mn-lt"/>
                <a:cs typeface="Times New Roman" panose="02020603050405020304" pitchFamily="18" charset="0"/>
              </a:rPr>
              <a:t>Expliquer</a:t>
            </a:r>
            <a:r>
              <a:rPr lang="fr-FR" sz="1200" kern="100" dirty="0">
                <a:solidFill>
                  <a:schemeClr val="tx1"/>
                </a:solidFill>
                <a:effectLst/>
                <a:latin typeface="+mn-lt"/>
                <a:cs typeface="Times New Roman" panose="02020603050405020304" pitchFamily="18" charset="0"/>
              </a:rPr>
              <a:t> : « Ici, ce sont des adverbes qui indiquent comment faire, qui indiquent la manière de faire. »</a:t>
            </a:r>
          </a:p>
          <a:p>
            <a:pPr algn="l"/>
            <a:r>
              <a:rPr lang="fr-FR" sz="1200" b="1" kern="100" dirty="0">
                <a:solidFill>
                  <a:schemeClr val="tx1"/>
                </a:solidFill>
                <a:effectLst/>
                <a:latin typeface="+mn-lt"/>
                <a:cs typeface="Times New Roman" panose="02020603050405020304" pitchFamily="18" charset="0"/>
              </a:rPr>
              <a:t>Ajouter</a:t>
            </a:r>
            <a:r>
              <a:rPr lang="fr-FR" sz="1200" kern="100" dirty="0">
                <a:solidFill>
                  <a:schemeClr val="tx1"/>
                </a:solidFill>
                <a:effectLst/>
                <a:latin typeface="+mn-lt"/>
                <a:cs typeface="Times New Roman" panose="02020603050405020304" pitchFamily="18" charset="0"/>
              </a:rPr>
              <a:t> : </a:t>
            </a:r>
            <a:r>
              <a:rPr lang="fr-FR" sz="1200" dirty="0">
                <a:solidFill>
                  <a:schemeClr val="tx1"/>
                </a:solidFill>
                <a:effectLst/>
                <a:latin typeface="+mn-lt"/>
                <a:ea typeface="Calibri" panose="020F0502020204030204" pitchFamily="34" charset="0"/>
              </a:rPr>
              <a:t>« Tous les adverbes ne sont pas comme des adjectifs qui s’appliqueraient aux verbes. Il y a beaucoup d’autres sortes d’adverbes. »</a:t>
            </a:r>
            <a:r>
              <a:rPr lang="fr-FR" sz="1200" dirty="0">
                <a:solidFill>
                  <a:schemeClr val="tx1"/>
                </a:solidFill>
                <a:effectLst/>
                <a:latin typeface="+mn-lt"/>
              </a:rPr>
              <a:t> </a:t>
            </a:r>
            <a:endParaRPr lang="fr-FR" sz="120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D8175734-8D74-5E4D-B806-A5DFE78A1292}" type="slidenum">
              <a:rPr lang="fr-FR" smtClean="0"/>
              <a:t>11</a:t>
            </a:fld>
            <a:endParaRPr lang="fr-FR"/>
          </a:p>
        </p:txBody>
      </p:sp>
    </p:spTree>
    <p:extLst>
      <p:ext uri="{BB962C8B-B14F-4D97-AF65-F5344CB8AC3E}">
        <p14:creationId xmlns:p14="http://schemas.microsoft.com/office/powerpoint/2010/main" val="39803691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00" dirty="0">
                <a:solidFill>
                  <a:schemeClr val="tx1"/>
                </a:solidFill>
                <a:effectLst/>
                <a:latin typeface="+mn-lt"/>
                <a:ea typeface="Calibri" panose="020F0502020204030204" pitchFamily="34" charset="0"/>
                <a:cs typeface="Times New Roman" panose="02020603050405020304" pitchFamily="18" charset="0"/>
              </a:rPr>
              <a:t>PHASE 3 - </a:t>
            </a:r>
            <a:r>
              <a:rPr lang="fr-FR" sz="1200" b="1" i="1" kern="100" dirty="0">
                <a:solidFill>
                  <a:schemeClr val="tx1"/>
                </a:solidFill>
                <a:effectLst/>
                <a:latin typeface="+mn-lt"/>
                <a:ea typeface="Calibri" panose="020F0502020204030204" pitchFamily="34" charset="0"/>
                <a:cs typeface="Times New Roman" panose="02020603050405020304" pitchFamily="18" charset="0"/>
              </a:rPr>
              <a:t>Classement-</a:t>
            </a:r>
            <a:r>
              <a:rPr lang="fr-FR" sz="1200" b="1" kern="100" dirty="0">
                <a:solidFill>
                  <a:schemeClr val="tx1"/>
                </a:solidFill>
                <a:effectLst/>
                <a:latin typeface="+mn-lt"/>
                <a:ea typeface="Calibri" panose="020F0502020204030204" pitchFamily="34" charset="0"/>
                <a:cs typeface="Times New Roman" panose="02020603050405020304" pitchFamily="18" charset="0"/>
              </a:rPr>
              <a:t> Comprendre la formation des adverbes en -</a:t>
            </a:r>
            <a:r>
              <a:rPr lang="fr-FR" sz="1200" b="1" i="1" kern="100" dirty="0">
                <a:solidFill>
                  <a:schemeClr val="tx1"/>
                </a:solidFill>
                <a:effectLst/>
                <a:latin typeface="+mn-lt"/>
                <a:ea typeface="Calibri" panose="020F0502020204030204" pitchFamily="34" charset="0"/>
                <a:cs typeface="Times New Roman" panose="02020603050405020304" pitchFamily="18" charset="0"/>
              </a:rPr>
              <a:t>ment</a:t>
            </a:r>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endParaRPr lang="fr-FR" sz="1200" dirty="0">
              <a:solidFill>
                <a:schemeClr val="tx1"/>
              </a:solidFill>
              <a:latin typeface="+mn-lt"/>
            </a:endParaRPr>
          </a:p>
          <a:p>
            <a:r>
              <a:rPr lang="fr-FR" sz="1200" b="1" dirty="0">
                <a:solidFill>
                  <a:schemeClr val="tx1"/>
                </a:solidFill>
                <a:effectLst/>
                <a:latin typeface="+mn-lt"/>
                <a:ea typeface="Calibri" panose="020F0502020204030204" pitchFamily="34" charset="0"/>
              </a:rPr>
              <a:t>Rappeler</a:t>
            </a:r>
            <a:r>
              <a:rPr lang="fr-FR" sz="1200" dirty="0">
                <a:solidFill>
                  <a:schemeClr val="tx1"/>
                </a:solidFill>
                <a:effectLst/>
                <a:latin typeface="+mn-lt"/>
                <a:ea typeface="Calibri" panose="020F0502020204030204" pitchFamily="34" charset="0"/>
              </a:rPr>
              <a:t> : « Vous avez dit que dans la colonne de droite, il y a un verbe et un mot qui a le même radical que l’adjectif et qui a une terminaison en -</a:t>
            </a:r>
            <a:r>
              <a:rPr lang="fr-FR" sz="1200" i="1" dirty="0">
                <a:solidFill>
                  <a:schemeClr val="tx1"/>
                </a:solidFill>
                <a:effectLst/>
                <a:latin typeface="+mn-lt"/>
                <a:ea typeface="Calibri" panose="020F0502020204030204" pitchFamily="34" charset="0"/>
              </a:rPr>
              <a:t>ment.</a:t>
            </a:r>
            <a:r>
              <a:rPr lang="fr-FR" sz="1200" dirty="0">
                <a:solidFill>
                  <a:schemeClr val="tx1"/>
                </a:solidFill>
                <a:effectLst/>
                <a:latin typeface="+mn-lt"/>
                <a:ea typeface="Calibri" panose="020F0502020204030204" pitchFamily="34" charset="0"/>
              </a:rPr>
              <a:t> » </a:t>
            </a:r>
            <a:r>
              <a:rPr lang="fr-FR" sz="1200" b="1" dirty="0">
                <a:solidFill>
                  <a:schemeClr val="tx1"/>
                </a:solidFill>
                <a:effectLst/>
                <a:latin typeface="+mn-lt"/>
                <a:ea typeface="Calibri" panose="020F0502020204030204" pitchFamily="34" charset="0"/>
              </a:rPr>
              <a:t>Annoncer</a:t>
            </a:r>
            <a:r>
              <a:rPr lang="fr-FR" sz="1200" dirty="0">
                <a:solidFill>
                  <a:schemeClr val="tx1"/>
                </a:solidFill>
                <a:effectLst/>
                <a:latin typeface="+mn-lt"/>
                <a:ea typeface="Calibri" panose="020F0502020204030204" pitchFamily="34" charset="0"/>
              </a:rPr>
              <a:t> : « On va voir si c’est toujours pareil. »</a:t>
            </a:r>
            <a:r>
              <a:rPr lang="fr-FR" sz="1200" dirty="0">
                <a:solidFill>
                  <a:schemeClr val="tx1"/>
                </a:solidFill>
                <a:effectLst/>
                <a:latin typeface="+mn-lt"/>
              </a:rPr>
              <a:t> </a:t>
            </a:r>
          </a:p>
          <a:p>
            <a:endParaRPr lang="fr-FR" sz="1200" dirty="0">
              <a:solidFill>
                <a:schemeClr val="tx1"/>
              </a:solidFill>
              <a:effectLst/>
              <a:latin typeface="+mn-lt"/>
            </a:endParaRPr>
          </a:p>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Demander</a:t>
            </a:r>
            <a:r>
              <a:rPr lang="fr-FR" sz="1200" kern="100" dirty="0">
                <a:solidFill>
                  <a:schemeClr val="tx1"/>
                </a:solidFill>
                <a:effectLst/>
                <a:latin typeface="+mn-lt"/>
                <a:ea typeface="Calibri" panose="020F0502020204030204" pitchFamily="34" charset="0"/>
                <a:cs typeface="Times New Roman" panose="02020603050405020304" pitchFamily="18" charset="0"/>
              </a:rPr>
              <a:t> : « Est-ce qu’il y a comme vous le disiez le radical de l’adjectif et le suffixe -</a:t>
            </a:r>
            <a:r>
              <a:rPr lang="fr-FR" sz="1200" i="1" kern="100" dirty="0">
                <a:solidFill>
                  <a:schemeClr val="tx1"/>
                </a:solidFill>
                <a:effectLst/>
                <a:latin typeface="+mn-lt"/>
                <a:ea typeface="Calibri" panose="020F0502020204030204" pitchFamily="34" charset="0"/>
                <a:cs typeface="Times New Roman" panose="02020603050405020304" pitchFamily="18" charset="0"/>
              </a:rPr>
              <a:t>ment</a:t>
            </a:r>
            <a:r>
              <a:rPr lang="fr-FR" sz="1200" kern="100" dirty="0">
                <a:solidFill>
                  <a:schemeClr val="tx1"/>
                </a:solidFill>
                <a:effectLst/>
                <a:latin typeface="+mn-lt"/>
                <a:ea typeface="Calibri" panose="020F0502020204030204" pitchFamily="34" charset="0"/>
                <a:cs typeface="Times New Roman" panose="02020603050405020304" pitchFamily="18" charset="0"/>
              </a:rPr>
              <a:t> ?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Il y a l’adjectif en entier (pas seulement le radical) puis le suffixe -</a:t>
            </a:r>
            <a:r>
              <a:rPr lang="fr-FR" sz="1200" i="1" kern="100" dirty="0">
                <a:solidFill>
                  <a:schemeClr val="tx1"/>
                </a:solidFill>
                <a:effectLst/>
                <a:latin typeface="+mn-lt"/>
                <a:ea typeface="Calibri" panose="020F0502020204030204" pitchFamily="34" charset="0"/>
                <a:cs typeface="Times New Roman" panose="02020603050405020304" pitchFamily="18" charset="0"/>
              </a:rPr>
              <a:t>ment</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endParaRPr lang="fr-FR" dirty="0"/>
          </a:p>
        </p:txBody>
      </p:sp>
      <p:sp>
        <p:nvSpPr>
          <p:cNvPr id="4" name="Espace réservé du numéro de diapositive 3"/>
          <p:cNvSpPr>
            <a:spLocks noGrp="1"/>
          </p:cNvSpPr>
          <p:nvPr>
            <p:ph type="sldNum" sz="quarter" idx="5"/>
          </p:nvPr>
        </p:nvSpPr>
        <p:spPr/>
        <p:txBody>
          <a:bodyPr/>
          <a:lstStyle/>
          <a:p>
            <a:fld id="{D8175734-8D74-5E4D-B806-A5DFE78A1292}" type="slidenum">
              <a:rPr lang="fr-FR" smtClean="0"/>
              <a:t>12</a:t>
            </a:fld>
            <a:endParaRPr lang="fr-FR"/>
          </a:p>
        </p:txBody>
      </p:sp>
    </p:spTree>
    <p:extLst>
      <p:ext uri="{BB962C8B-B14F-4D97-AF65-F5344CB8AC3E}">
        <p14:creationId xmlns:p14="http://schemas.microsoft.com/office/powerpoint/2010/main" val="32887538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7BC7E1-DB2E-94B9-E74A-F57A356A151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09234B5-F82C-946A-B43A-47FAD7CA9A0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693681E-C600-E7F9-3861-EF94F2070501}"/>
              </a:ext>
            </a:extLst>
          </p:cNvPr>
          <p:cNvSpPr>
            <a:spLocks noGrp="1"/>
          </p:cNvSpPr>
          <p:nvPr>
            <p:ph type="body" idx="1"/>
          </p:nvPr>
        </p:nvSpPr>
        <p:spPr/>
        <p:txBody>
          <a:bodyPr/>
          <a:lstStyle/>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Demander</a:t>
            </a:r>
            <a:r>
              <a:rPr lang="fr-FR" sz="1200" kern="100" dirty="0">
                <a:solidFill>
                  <a:schemeClr val="tx1"/>
                </a:solidFill>
                <a:effectLst/>
                <a:latin typeface="+mn-lt"/>
                <a:ea typeface="Calibri" panose="020F0502020204030204" pitchFamily="34" charset="0"/>
                <a:cs typeface="Times New Roman" panose="02020603050405020304" pitchFamily="18" charset="0"/>
              </a:rPr>
              <a:t> : « Est-ce qu’il y a comme vous le disiez le radical de l’adjectif et le suffixe -</a:t>
            </a:r>
            <a:r>
              <a:rPr lang="fr-FR" sz="1200" i="1" kern="100" dirty="0">
                <a:solidFill>
                  <a:schemeClr val="tx1"/>
                </a:solidFill>
                <a:effectLst/>
                <a:latin typeface="+mn-lt"/>
                <a:ea typeface="Calibri" panose="020F0502020204030204" pitchFamily="34" charset="0"/>
                <a:cs typeface="Times New Roman" panose="02020603050405020304" pitchFamily="18" charset="0"/>
              </a:rPr>
              <a:t>ment</a:t>
            </a:r>
            <a:r>
              <a:rPr lang="fr-FR" sz="1200" kern="100" dirty="0">
                <a:solidFill>
                  <a:schemeClr val="tx1"/>
                </a:solidFill>
                <a:effectLst/>
                <a:latin typeface="+mn-lt"/>
                <a:ea typeface="Calibri" panose="020F0502020204030204" pitchFamily="34" charset="0"/>
                <a:cs typeface="Times New Roman" panose="02020603050405020304" pitchFamily="18" charset="0"/>
              </a:rPr>
              <a:t> ? Est-ce que c’est pareil ?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C’est pareil, mais on a pris la forme du féminin.</a:t>
            </a:r>
          </a:p>
          <a:p>
            <a:endParaRPr lang="fr-FR" dirty="0"/>
          </a:p>
        </p:txBody>
      </p:sp>
      <p:sp>
        <p:nvSpPr>
          <p:cNvPr id="4" name="Espace réservé du numéro de diapositive 3">
            <a:extLst>
              <a:ext uri="{FF2B5EF4-FFF2-40B4-BE49-F238E27FC236}">
                <a16:creationId xmlns:a16="http://schemas.microsoft.com/office/drawing/2014/main" id="{39A1D5C6-F0D5-E039-66B0-DCCD2202564E}"/>
              </a:ext>
            </a:extLst>
          </p:cNvPr>
          <p:cNvSpPr>
            <a:spLocks noGrp="1"/>
          </p:cNvSpPr>
          <p:nvPr>
            <p:ph type="sldNum" sz="quarter" idx="5"/>
          </p:nvPr>
        </p:nvSpPr>
        <p:spPr/>
        <p:txBody>
          <a:bodyPr/>
          <a:lstStyle/>
          <a:p>
            <a:fld id="{D8175734-8D74-5E4D-B806-A5DFE78A1292}" type="slidenum">
              <a:rPr lang="fr-FR" smtClean="0"/>
              <a:t>13</a:t>
            </a:fld>
            <a:endParaRPr lang="fr-FR"/>
          </a:p>
        </p:txBody>
      </p:sp>
    </p:spTree>
    <p:extLst>
      <p:ext uri="{BB962C8B-B14F-4D97-AF65-F5344CB8AC3E}">
        <p14:creationId xmlns:p14="http://schemas.microsoft.com/office/powerpoint/2010/main" val="27192800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E8B66E-A423-6679-0DB9-DE4AA14D1A3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C7FFBC9-EE40-A94C-60C9-439AE354825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F06DD89-28C3-570A-6C03-3FAB9F7EF069}"/>
              </a:ext>
            </a:extLst>
          </p:cNvPr>
          <p:cNvSpPr>
            <a:spLocks noGrp="1"/>
          </p:cNvSpPr>
          <p:nvPr>
            <p:ph type="body" idx="1"/>
          </p:nvPr>
        </p:nvSpPr>
        <p:spPr/>
        <p:txBody>
          <a:bodyPr/>
          <a:lstStyle/>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Demander</a:t>
            </a:r>
            <a:r>
              <a:rPr lang="fr-FR" sz="1200" kern="100" dirty="0">
                <a:solidFill>
                  <a:schemeClr val="tx1"/>
                </a:solidFill>
                <a:effectLst/>
                <a:latin typeface="+mn-lt"/>
                <a:ea typeface="Calibri" panose="020F0502020204030204" pitchFamily="34" charset="0"/>
                <a:cs typeface="Times New Roman" panose="02020603050405020304" pitchFamily="18" charset="0"/>
              </a:rPr>
              <a:t> : « Et là, est-ce que c’est pareil ?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C’est comme </a:t>
            </a:r>
            <a:r>
              <a:rPr lang="fr-FR" sz="1200" i="1" kern="100" dirty="0">
                <a:solidFill>
                  <a:schemeClr val="tx1"/>
                </a:solidFill>
                <a:effectLst/>
                <a:latin typeface="+mn-lt"/>
                <a:ea typeface="Calibri" panose="020F0502020204030204" pitchFamily="34" charset="0"/>
                <a:cs typeface="Times New Roman" panose="02020603050405020304" pitchFamily="18" charset="0"/>
              </a:rPr>
              <a:t>calme / calmement</a:t>
            </a:r>
          </a:p>
          <a:p>
            <a:endParaRPr lang="fr-FR" dirty="0"/>
          </a:p>
        </p:txBody>
      </p:sp>
      <p:sp>
        <p:nvSpPr>
          <p:cNvPr id="4" name="Espace réservé du numéro de diapositive 3">
            <a:extLst>
              <a:ext uri="{FF2B5EF4-FFF2-40B4-BE49-F238E27FC236}">
                <a16:creationId xmlns:a16="http://schemas.microsoft.com/office/drawing/2014/main" id="{6B45561C-40AD-3140-7241-E880A7C03497}"/>
              </a:ext>
            </a:extLst>
          </p:cNvPr>
          <p:cNvSpPr>
            <a:spLocks noGrp="1"/>
          </p:cNvSpPr>
          <p:nvPr>
            <p:ph type="sldNum" sz="quarter" idx="5"/>
          </p:nvPr>
        </p:nvSpPr>
        <p:spPr/>
        <p:txBody>
          <a:bodyPr/>
          <a:lstStyle/>
          <a:p>
            <a:fld id="{D8175734-8D74-5E4D-B806-A5DFE78A1292}" type="slidenum">
              <a:rPr lang="fr-FR" smtClean="0"/>
              <a:t>14</a:t>
            </a:fld>
            <a:endParaRPr lang="fr-FR"/>
          </a:p>
        </p:txBody>
      </p:sp>
    </p:spTree>
    <p:extLst>
      <p:ext uri="{BB962C8B-B14F-4D97-AF65-F5344CB8AC3E}">
        <p14:creationId xmlns:p14="http://schemas.microsoft.com/office/powerpoint/2010/main" val="9276055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3E08F6-6CE1-0E9D-F5AB-53B77595EB8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EEF601B-41A0-F386-7664-F34F8A1FF5B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1077C5A-BF0B-991E-84E1-16F65DF4A1B0}"/>
              </a:ext>
            </a:extLst>
          </p:cNvPr>
          <p:cNvSpPr>
            <a:spLocks noGrp="1"/>
          </p:cNvSpPr>
          <p:nvPr>
            <p:ph type="body" idx="1"/>
          </p:nvPr>
        </p:nvSpPr>
        <p:spPr/>
        <p:txBody>
          <a:bodyPr/>
          <a:lstStyle/>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Demander</a:t>
            </a:r>
            <a:r>
              <a:rPr lang="fr-FR" sz="1200" kern="100" dirty="0">
                <a:solidFill>
                  <a:schemeClr val="tx1"/>
                </a:solidFill>
                <a:effectLst/>
                <a:latin typeface="+mn-lt"/>
                <a:ea typeface="Calibri" panose="020F0502020204030204" pitchFamily="34" charset="0"/>
                <a:cs typeface="Times New Roman" panose="02020603050405020304" pitchFamily="18" charset="0"/>
              </a:rPr>
              <a:t> : « Et là, est-ce que c’est pareil ?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On a pris le féminin, c’est comme </a:t>
            </a:r>
            <a:r>
              <a:rPr lang="fr-FR" sz="1200" i="1" kern="100" dirty="0">
                <a:solidFill>
                  <a:schemeClr val="tx1"/>
                </a:solidFill>
                <a:effectLst/>
                <a:latin typeface="+mn-lt"/>
                <a:ea typeface="Calibri" panose="020F0502020204030204" pitchFamily="34" charset="0"/>
                <a:cs typeface="Times New Roman" panose="02020603050405020304" pitchFamily="18" charset="0"/>
              </a:rPr>
              <a:t>doux / doucement</a:t>
            </a:r>
          </a:p>
          <a:p>
            <a:endParaRPr lang="fr-FR" dirty="0"/>
          </a:p>
        </p:txBody>
      </p:sp>
      <p:sp>
        <p:nvSpPr>
          <p:cNvPr id="4" name="Espace réservé du numéro de diapositive 3">
            <a:extLst>
              <a:ext uri="{FF2B5EF4-FFF2-40B4-BE49-F238E27FC236}">
                <a16:creationId xmlns:a16="http://schemas.microsoft.com/office/drawing/2014/main" id="{E97B55FA-7BBB-3981-964F-5AF4E8E27FDD}"/>
              </a:ext>
            </a:extLst>
          </p:cNvPr>
          <p:cNvSpPr>
            <a:spLocks noGrp="1"/>
          </p:cNvSpPr>
          <p:nvPr>
            <p:ph type="sldNum" sz="quarter" idx="5"/>
          </p:nvPr>
        </p:nvSpPr>
        <p:spPr/>
        <p:txBody>
          <a:bodyPr/>
          <a:lstStyle/>
          <a:p>
            <a:fld id="{D8175734-8D74-5E4D-B806-A5DFE78A1292}" type="slidenum">
              <a:rPr lang="fr-FR" smtClean="0"/>
              <a:t>15</a:t>
            </a:fld>
            <a:endParaRPr lang="fr-FR"/>
          </a:p>
        </p:txBody>
      </p:sp>
    </p:spTree>
    <p:extLst>
      <p:ext uri="{BB962C8B-B14F-4D97-AF65-F5344CB8AC3E}">
        <p14:creationId xmlns:p14="http://schemas.microsoft.com/office/powerpoint/2010/main" val="26165574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D8175734-8D74-5E4D-B806-A5DFE78A1292}" type="slidenum">
              <a:rPr lang="fr-FR" smtClean="0"/>
              <a:t>16</a:t>
            </a:fld>
            <a:endParaRPr lang="fr-FR"/>
          </a:p>
        </p:txBody>
      </p:sp>
    </p:spTree>
    <p:extLst>
      <p:ext uri="{BB962C8B-B14F-4D97-AF65-F5344CB8AC3E}">
        <p14:creationId xmlns:p14="http://schemas.microsoft.com/office/powerpoint/2010/main" val="5548759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solidFill>
                  <a:schemeClr val="tx1"/>
                </a:solidFill>
              </a:rPr>
              <a:t>Demander</a:t>
            </a:r>
            <a:r>
              <a:rPr lang="fr-FR" dirty="0">
                <a:solidFill>
                  <a:schemeClr val="tx1"/>
                </a:solidFill>
              </a:rPr>
              <a:t> : « Et là, comment est-ce fabriqué ? »</a:t>
            </a:r>
          </a:p>
          <a:p>
            <a:r>
              <a:rPr lang="fr-FR" u="sng" dirty="0">
                <a:solidFill>
                  <a:schemeClr val="tx1"/>
                </a:solidFill>
              </a:rPr>
              <a:t>Réponse attendue </a:t>
            </a:r>
            <a:r>
              <a:rPr lang="fr-FR" dirty="0">
                <a:solidFill>
                  <a:schemeClr val="tx1"/>
                </a:solidFill>
              </a:rPr>
              <a:t>:</a:t>
            </a:r>
          </a:p>
          <a:p>
            <a:r>
              <a:rPr lang="fr-FR" dirty="0">
                <a:solidFill>
                  <a:schemeClr val="tx1"/>
                </a:solidFill>
              </a:rPr>
              <a:t>[Voir diapositive suivante]</a:t>
            </a:r>
          </a:p>
        </p:txBody>
      </p:sp>
      <p:sp>
        <p:nvSpPr>
          <p:cNvPr id="4" name="Espace réservé du numéro de diapositive 3"/>
          <p:cNvSpPr>
            <a:spLocks noGrp="1"/>
          </p:cNvSpPr>
          <p:nvPr>
            <p:ph type="sldNum" sz="quarter" idx="5"/>
          </p:nvPr>
        </p:nvSpPr>
        <p:spPr/>
        <p:txBody>
          <a:bodyPr/>
          <a:lstStyle/>
          <a:p>
            <a:fld id="{D8175734-8D74-5E4D-B806-A5DFE78A1292}" type="slidenum">
              <a:rPr lang="fr-FR" smtClean="0"/>
              <a:t>17</a:t>
            </a:fld>
            <a:endParaRPr lang="fr-FR"/>
          </a:p>
        </p:txBody>
      </p:sp>
    </p:spTree>
    <p:extLst>
      <p:ext uri="{BB962C8B-B14F-4D97-AF65-F5344CB8AC3E}">
        <p14:creationId xmlns:p14="http://schemas.microsoft.com/office/powerpoint/2010/main" val="17308164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61A4C-0DEF-B248-5E4B-39BF00FDEA1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0C318DF-6F3A-C3D5-11A2-0CC37CF0838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3F843C4-4928-02C4-B48F-F282800FE456}"/>
              </a:ext>
            </a:extLst>
          </p:cNvPr>
          <p:cNvSpPr>
            <a:spLocks noGrp="1"/>
          </p:cNvSpPr>
          <p:nvPr>
            <p:ph type="body" idx="1"/>
          </p:nvPr>
        </p:nvSpPr>
        <p:spPr/>
        <p:txBody>
          <a:bodyPr/>
          <a:lstStyle/>
          <a:p>
            <a:r>
              <a:rPr lang="fr-FR" dirty="0"/>
              <a:t> </a:t>
            </a:r>
          </a:p>
        </p:txBody>
      </p:sp>
      <p:sp>
        <p:nvSpPr>
          <p:cNvPr id="4" name="Espace réservé du numéro de diapositive 3">
            <a:extLst>
              <a:ext uri="{FF2B5EF4-FFF2-40B4-BE49-F238E27FC236}">
                <a16:creationId xmlns:a16="http://schemas.microsoft.com/office/drawing/2014/main" id="{84011C09-A489-8AA6-BDAF-3A0D3E152CDC}"/>
              </a:ext>
            </a:extLst>
          </p:cNvPr>
          <p:cNvSpPr>
            <a:spLocks noGrp="1"/>
          </p:cNvSpPr>
          <p:nvPr>
            <p:ph type="sldNum" sz="quarter" idx="5"/>
          </p:nvPr>
        </p:nvSpPr>
        <p:spPr/>
        <p:txBody>
          <a:bodyPr/>
          <a:lstStyle/>
          <a:p>
            <a:fld id="{D8175734-8D74-5E4D-B806-A5DFE78A1292}" type="slidenum">
              <a:rPr lang="fr-FR" smtClean="0"/>
              <a:t>18</a:t>
            </a:fld>
            <a:endParaRPr lang="fr-FR"/>
          </a:p>
        </p:txBody>
      </p:sp>
    </p:spTree>
    <p:extLst>
      <p:ext uri="{BB962C8B-B14F-4D97-AF65-F5344CB8AC3E}">
        <p14:creationId xmlns:p14="http://schemas.microsoft.com/office/powerpoint/2010/main" val="35864734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Demander</a:t>
            </a:r>
            <a:r>
              <a:rPr lang="fr-FR" sz="1200" dirty="0">
                <a:solidFill>
                  <a:schemeClr val="tx1"/>
                </a:solidFill>
                <a:latin typeface="+mn-lt"/>
              </a:rPr>
              <a:t> : « Et là, comment est-ce fabriqué ? »</a:t>
            </a:r>
          </a:p>
          <a:p>
            <a:r>
              <a:rPr lang="fr-FR" sz="1200" u="sng" dirty="0">
                <a:solidFill>
                  <a:schemeClr val="tx1"/>
                </a:solidFill>
                <a:latin typeface="+mn-lt"/>
              </a:rPr>
              <a:t>Réponse attendue </a:t>
            </a:r>
            <a:r>
              <a:rPr lang="fr-FR" sz="1200" dirty="0">
                <a:solidFill>
                  <a:schemeClr val="tx1"/>
                </a:solidFill>
                <a:latin typeface="+mn-lt"/>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mn-lt"/>
              </a:rPr>
              <a:t>Là, c’est plus compliqué. À l’oral, tout est changé, </a:t>
            </a:r>
            <a:r>
              <a:rPr lang="fr-FR" sz="1200" kern="100" dirty="0">
                <a:solidFill>
                  <a:schemeClr val="tx1"/>
                </a:solidFill>
                <a:effectLst/>
                <a:latin typeface="+mn-lt"/>
                <a:ea typeface="Calibri" panose="020F0502020204030204" pitchFamily="34" charset="0"/>
                <a:cs typeface="Times New Roman" panose="02020603050405020304" pitchFamily="18" charset="0"/>
              </a:rPr>
              <a:t>[</a:t>
            </a:r>
            <a:r>
              <a:rPr lang="fr-FR" sz="1200" u="none" strike="noStrike" kern="100" dirty="0">
                <a:solidFill>
                  <a:schemeClr val="tx1"/>
                </a:solidFill>
                <a:effectLst/>
                <a:latin typeface="+mn-lt"/>
                <a:ea typeface="Times New Roman" panose="02020603050405020304" pitchFamily="18" charset="0"/>
                <a:cs typeface="Times New Roman" panose="02020603050405020304" pitchFamily="18" charset="0"/>
                <a:hlinkClick r:id="rId3" tooltip="API ɑ̃">
                  <a:extLst>
                    <a:ext uri="{A12FA001-AC4F-418D-AE19-62706E023703}">
                      <ahyp:hlinkClr xmlns:ahyp="http://schemas.microsoft.com/office/drawing/2018/hyperlinkcolor" val="tx"/>
                    </a:ext>
                  </a:extLst>
                </a:hlinkClick>
              </a:rPr>
              <a:t>ɑ̃</a:t>
            </a:r>
            <a:r>
              <a:rPr lang="fr-FR" sz="1200" kern="100" dirty="0">
                <a:solidFill>
                  <a:schemeClr val="tx1"/>
                </a:solidFill>
                <a:effectLst/>
                <a:latin typeface="+mn-lt"/>
                <a:ea typeface="Times New Roman" panose="02020603050405020304" pitchFamily="18" charset="0"/>
                <a:cs typeface="Times New Roman" panose="02020603050405020304" pitchFamily="18" charset="0"/>
              </a:rPr>
              <a:t>] est devenu [a] ; à l’écrit, </a:t>
            </a:r>
            <a:r>
              <a:rPr lang="fr-FR" sz="1200" kern="100" dirty="0">
                <a:solidFill>
                  <a:schemeClr val="tx1"/>
                </a:solidFill>
                <a:effectLst/>
                <a:latin typeface="+mn-lt"/>
                <a:ea typeface="Calibri" panose="020F0502020204030204" pitchFamily="34" charset="0"/>
                <a:cs typeface="Times New Roman" panose="02020603050405020304" pitchFamily="18" charset="0"/>
              </a:rPr>
              <a:t>on a enlevé le </a:t>
            </a:r>
            <a:r>
              <a:rPr lang="fr-FR" sz="1200" i="1" kern="100" dirty="0">
                <a:solidFill>
                  <a:schemeClr val="tx1"/>
                </a:solidFill>
                <a:effectLst/>
                <a:latin typeface="+mn-lt"/>
                <a:ea typeface="Calibri" panose="020F0502020204030204" pitchFamily="34" charset="0"/>
                <a:cs typeface="Times New Roman" panose="02020603050405020304" pitchFamily="18" charset="0"/>
              </a:rPr>
              <a:t>-t,</a:t>
            </a:r>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kern="100" dirty="0">
                <a:solidFill>
                  <a:schemeClr val="tx1"/>
                </a:solidFill>
                <a:effectLst/>
                <a:latin typeface="+mn-lt"/>
                <a:ea typeface="Times New Roman" panose="02020603050405020304" pitchFamily="18" charset="0"/>
                <a:cs typeface="Times New Roman" panose="02020603050405020304" pitchFamily="18" charset="0"/>
              </a:rPr>
              <a:t>le -</a:t>
            </a:r>
            <a:r>
              <a:rPr lang="fr-FR" sz="1200" i="1" kern="100" dirty="0">
                <a:solidFill>
                  <a:schemeClr val="tx1"/>
                </a:solidFill>
                <a:effectLst/>
                <a:latin typeface="+mn-lt"/>
                <a:ea typeface="Times New Roman" panose="02020603050405020304" pitchFamily="18" charset="0"/>
                <a:cs typeface="Times New Roman" panose="02020603050405020304" pitchFamily="18" charset="0"/>
              </a:rPr>
              <a:t>n</a:t>
            </a:r>
            <a:r>
              <a:rPr lang="fr-FR" sz="1200" kern="100" dirty="0">
                <a:solidFill>
                  <a:schemeClr val="tx1"/>
                </a:solidFill>
                <a:effectLst/>
                <a:latin typeface="+mn-lt"/>
                <a:ea typeface="Times New Roman" panose="02020603050405020304" pitchFamily="18" charset="0"/>
                <a:cs typeface="Times New Roman" panose="02020603050405020304" pitchFamily="18" charset="0"/>
              </a:rPr>
              <a:t>- devient un -</a:t>
            </a:r>
            <a:r>
              <a:rPr lang="fr-FR" sz="1200" i="1" kern="100" dirty="0">
                <a:solidFill>
                  <a:schemeClr val="tx1"/>
                </a:solidFill>
                <a:effectLst/>
                <a:latin typeface="+mn-lt"/>
                <a:ea typeface="Times New Roman" panose="02020603050405020304" pitchFamily="18" charset="0"/>
                <a:cs typeface="Times New Roman" panose="02020603050405020304" pitchFamily="18" charset="0"/>
              </a:rPr>
              <a:t>m</a:t>
            </a:r>
            <a:r>
              <a:rPr lang="fr-FR" sz="1200" kern="100" dirty="0">
                <a:solidFill>
                  <a:schemeClr val="tx1"/>
                </a:solidFill>
                <a:effectLst/>
                <a:latin typeface="+mn-lt"/>
                <a:ea typeface="Times New Roman" panose="02020603050405020304" pitchFamily="18" charset="0"/>
                <a:cs typeface="Times New Roman" panose="02020603050405020304" pitchFamily="18" charset="0"/>
              </a:rPr>
              <a:t>- si bien qu’on écrit avec deux -</a:t>
            </a:r>
            <a:r>
              <a:rPr lang="fr-FR" sz="1200" i="1" kern="100" dirty="0">
                <a:solidFill>
                  <a:schemeClr val="tx1"/>
                </a:solidFill>
                <a:effectLst/>
                <a:latin typeface="+mn-lt"/>
                <a:ea typeface="Times New Roman" panose="02020603050405020304" pitchFamily="18" charset="0"/>
                <a:cs typeface="Times New Roman" panose="02020603050405020304" pitchFamily="18" charset="0"/>
              </a:rPr>
              <a:t>m</a:t>
            </a:r>
            <a:r>
              <a:rPr lang="fr-FR" sz="1200" kern="100" dirty="0">
                <a:solidFill>
                  <a:schemeClr val="tx1"/>
                </a:solidFill>
                <a:effectLst/>
                <a:latin typeface="+mn-lt"/>
                <a:ea typeface="Times New Roman" panose="02020603050405020304" pitchFamily="18" charset="0"/>
                <a:cs typeface="Times New Roman" panose="02020603050405020304" pitchFamily="18" charset="0"/>
              </a:rPr>
              <a:t>-. </a:t>
            </a:r>
            <a:endParaRPr lang="fr-FR" sz="1200" dirty="0">
              <a:solidFill>
                <a:schemeClr val="tx1"/>
              </a:solidFill>
              <a:latin typeface="+mn-lt"/>
            </a:endParaRPr>
          </a:p>
          <a:p>
            <a:endParaRPr lang="fr-FR" dirty="0"/>
          </a:p>
        </p:txBody>
      </p:sp>
      <p:sp>
        <p:nvSpPr>
          <p:cNvPr id="4" name="Espace réservé du numéro de diapositive 3"/>
          <p:cNvSpPr>
            <a:spLocks noGrp="1"/>
          </p:cNvSpPr>
          <p:nvPr>
            <p:ph type="sldNum" sz="quarter" idx="5"/>
          </p:nvPr>
        </p:nvSpPr>
        <p:spPr/>
        <p:txBody>
          <a:bodyPr/>
          <a:lstStyle/>
          <a:p>
            <a:fld id="{D8175734-8D74-5E4D-B806-A5DFE78A1292}" type="slidenum">
              <a:rPr lang="fr-FR" smtClean="0"/>
              <a:t>19</a:t>
            </a:fld>
            <a:endParaRPr lang="fr-FR"/>
          </a:p>
        </p:txBody>
      </p:sp>
    </p:spTree>
    <p:extLst>
      <p:ext uri="{BB962C8B-B14F-4D97-AF65-F5344CB8AC3E}">
        <p14:creationId xmlns:p14="http://schemas.microsoft.com/office/powerpoint/2010/main" val="8404441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70C75-50D8-12AF-0091-179E4E421A4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29FEDE6-DF8F-F3F7-F188-AF05CFCAEAF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67CF07C-44CC-3BC1-167B-71FA05ED683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00" dirty="0">
                <a:solidFill>
                  <a:schemeClr val="tx1"/>
                </a:solidFill>
                <a:effectLst/>
                <a:latin typeface="+mn-lt"/>
                <a:ea typeface="Times New Roman" panose="02020603050405020304" pitchFamily="18" charset="0"/>
                <a:cs typeface="Times New Roman" panose="02020603050405020304" pitchFamily="18" charset="0"/>
              </a:rPr>
              <a:t>Expliquer</a:t>
            </a:r>
            <a:r>
              <a:rPr lang="fr-FR" sz="1200" kern="100" dirty="0">
                <a:solidFill>
                  <a:schemeClr val="tx1"/>
                </a:solidFill>
                <a:effectLst/>
                <a:latin typeface="+mn-lt"/>
                <a:ea typeface="Times New Roman" panose="02020603050405020304" pitchFamily="18" charset="0"/>
                <a:cs typeface="Times New Roman" panose="02020603050405020304" pitchFamily="18" charset="0"/>
              </a:rPr>
              <a:t> : « Le second </a:t>
            </a:r>
            <a:r>
              <a:rPr lang="fr-FR" sz="1200" i="1" kern="100" dirty="0">
                <a:solidFill>
                  <a:schemeClr val="tx1"/>
                </a:solidFill>
                <a:effectLst/>
                <a:latin typeface="+mn-lt"/>
                <a:ea typeface="Times New Roman" panose="02020603050405020304" pitchFamily="18" charset="0"/>
                <a:cs typeface="Times New Roman" panose="02020603050405020304" pitchFamily="18" charset="0"/>
              </a:rPr>
              <a:t>-m-</a:t>
            </a:r>
            <a:r>
              <a:rPr lang="fr-FR" sz="1200" kern="100" dirty="0">
                <a:solidFill>
                  <a:schemeClr val="tx1"/>
                </a:solidFill>
                <a:effectLst/>
                <a:latin typeface="+mn-lt"/>
                <a:ea typeface="Times New Roman" panose="02020603050405020304" pitchFamily="18" charset="0"/>
                <a:cs typeface="Times New Roman" panose="02020603050405020304" pitchFamily="18" charset="0"/>
              </a:rPr>
              <a:t> est celui du suffixe -</a:t>
            </a:r>
            <a:r>
              <a:rPr lang="fr-FR" sz="1200" i="1" kern="100" dirty="0">
                <a:solidFill>
                  <a:schemeClr val="tx1"/>
                </a:solidFill>
                <a:effectLst/>
                <a:latin typeface="+mn-lt"/>
                <a:ea typeface="Times New Roman" panose="02020603050405020304" pitchFamily="18" charset="0"/>
                <a:cs typeface="Times New Roman" panose="02020603050405020304" pitchFamily="18" charset="0"/>
              </a:rPr>
              <a:t>ment</a:t>
            </a:r>
            <a:r>
              <a:rPr lang="fr-FR" sz="1200" kern="100" dirty="0">
                <a:solidFill>
                  <a:schemeClr val="tx1"/>
                </a:solidFill>
                <a:effectLst/>
                <a:latin typeface="+mn-lt"/>
                <a:ea typeface="Times New Roman" panose="02020603050405020304" pitchFamily="18" charset="0"/>
                <a:cs typeface="Times New Roman" panose="02020603050405020304" pitchFamily="18" charset="0"/>
              </a:rPr>
              <a:t>. Le premier, c’est le </a:t>
            </a:r>
            <a:r>
              <a:rPr lang="fr-FR" sz="1200" i="1" kern="100" dirty="0">
                <a:solidFill>
                  <a:schemeClr val="tx1"/>
                </a:solidFill>
                <a:effectLst/>
                <a:latin typeface="+mn-lt"/>
                <a:ea typeface="Times New Roman" panose="02020603050405020304" pitchFamily="18" charset="0"/>
                <a:cs typeface="Times New Roman" panose="02020603050405020304" pitchFamily="18" charset="0"/>
              </a:rPr>
              <a:t>-n-</a:t>
            </a:r>
            <a:r>
              <a:rPr lang="fr-FR" sz="1200" kern="100" dirty="0">
                <a:solidFill>
                  <a:schemeClr val="tx1"/>
                </a:solidFill>
                <a:effectLst/>
                <a:latin typeface="+mn-lt"/>
                <a:ea typeface="Times New Roman" panose="02020603050405020304" pitchFamily="18" charset="0"/>
                <a:cs typeface="Times New Roman" panose="02020603050405020304" pitchFamily="18" charset="0"/>
              </a:rPr>
              <a:t> qui se transforme en </a:t>
            </a:r>
            <a:r>
              <a:rPr lang="fr-FR" sz="1200" i="1" kern="100" dirty="0">
                <a:solidFill>
                  <a:schemeClr val="tx1"/>
                </a:solidFill>
                <a:effectLst/>
                <a:latin typeface="+mn-lt"/>
                <a:ea typeface="Times New Roman" panose="02020603050405020304" pitchFamily="18" charset="0"/>
                <a:cs typeface="Times New Roman" panose="02020603050405020304" pitchFamily="18" charset="0"/>
              </a:rPr>
              <a:t>-m-</a:t>
            </a:r>
            <a:r>
              <a:rPr lang="fr-FR" sz="1200" kern="100" dirty="0">
                <a:solidFill>
                  <a:schemeClr val="tx1"/>
                </a:solidFill>
                <a:effectLst/>
                <a:latin typeface="+mn-lt"/>
                <a:ea typeface="Times New Roman" panose="02020603050405020304" pitchFamily="18" charset="0"/>
                <a:cs typeface="Times New Roman" panose="02020603050405020304" pitchFamily="18" charset="0"/>
              </a:rPr>
              <a:t> devant un </a:t>
            </a:r>
            <a:r>
              <a:rPr lang="fr-FR" sz="1200" i="1" kern="100" dirty="0">
                <a:solidFill>
                  <a:schemeClr val="tx1"/>
                </a:solidFill>
                <a:effectLst/>
                <a:latin typeface="+mn-lt"/>
                <a:ea typeface="Times New Roman" panose="02020603050405020304" pitchFamily="18" charset="0"/>
                <a:cs typeface="Times New Roman" panose="02020603050405020304" pitchFamily="18" charset="0"/>
              </a:rPr>
              <a:t>-m-</a:t>
            </a:r>
            <a:r>
              <a:rPr lang="fr-FR" sz="1200" kern="100" dirty="0">
                <a:solidFill>
                  <a:schemeClr val="tx1"/>
                </a:solidFill>
                <a:effectLst/>
                <a:latin typeface="+mn-lt"/>
                <a:ea typeface="Times New Roman" panose="02020603050405020304" pitchFamily="18" charset="0"/>
                <a:cs typeface="Times New Roman" panose="02020603050405020304" pitchFamily="18" charset="0"/>
              </a:rPr>
              <a:t> (</a:t>
            </a:r>
            <a:r>
              <a:rPr lang="fr-FR" sz="1200" i="1" kern="100" dirty="0">
                <a:solidFill>
                  <a:schemeClr val="tx1"/>
                </a:solidFill>
                <a:effectLst/>
                <a:latin typeface="+mn-lt"/>
                <a:ea typeface="Times New Roman" panose="02020603050405020304" pitchFamily="18" charset="0"/>
                <a:cs typeface="Times New Roman" panose="02020603050405020304" pitchFamily="18" charset="0"/>
              </a:rPr>
              <a:t>-n- </a:t>
            </a:r>
            <a:r>
              <a:rPr lang="fr-FR" sz="1200" kern="100" dirty="0">
                <a:solidFill>
                  <a:schemeClr val="tx1"/>
                </a:solidFill>
                <a:effectLst/>
                <a:latin typeface="+mn-lt"/>
                <a:ea typeface="Times New Roman" panose="02020603050405020304" pitchFamily="18" charset="0"/>
                <a:cs typeface="Times New Roman" panose="02020603050405020304" pitchFamily="18" charset="0"/>
              </a:rPr>
              <a:t>qui se transforme en </a:t>
            </a:r>
            <a:r>
              <a:rPr lang="fr-FR" sz="1200" i="1" kern="100" dirty="0">
                <a:solidFill>
                  <a:schemeClr val="tx1"/>
                </a:solidFill>
                <a:effectLst/>
                <a:latin typeface="+mn-lt"/>
                <a:ea typeface="Times New Roman" panose="02020603050405020304" pitchFamily="18" charset="0"/>
                <a:cs typeface="Times New Roman" panose="02020603050405020304" pitchFamily="18" charset="0"/>
              </a:rPr>
              <a:t>-m-</a:t>
            </a:r>
            <a:r>
              <a:rPr lang="fr-FR" sz="1200" kern="100" dirty="0">
                <a:solidFill>
                  <a:schemeClr val="tx1"/>
                </a:solidFill>
                <a:effectLst/>
                <a:latin typeface="+mn-lt"/>
                <a:ea typeface="Times New Roman" panose="02020603050405020304" pitchFamily="18" charset="0"/>
                <a:cs typeface="Times New Roman" panose="02020603050405020304" pitchFamily="18" charset="0"/>
              </a:rPr>
              <a:t> devant </a:t>
            </a:r>
            <a:r>
              <a:rPr lang="fr-FR" sz="1200" i="1" kern="100" dirty="0">
                <a:solidFill>
                  <a:schemeClr val="tx1"/>
                </a:solidFill>
                <a:effectLst/>
                <a:latin typeface="+mn-lt"/>
                <a:ea typeface="Times New Roman" panose="02020603050405020304" pitchFamily="18" charset="0"/>
                <a:cs typeface="Times New Roman" panose="02020603050405020304" pitchFamily="18" charset="0"/>
              </a:rPr>
              <a:t>-m-, -p-, -b-</a:t>
            </a:r>
            <a:r>
              <a:rPr lang="fr-FR" sz="1200" kern="100" dirty="0">
                <a:solidFill>
                  <a:schemeClr val="tx1"/>
                </a:solidFill>
                <a:effectLst/>
                <a:latin typeface="+mn-lt"/>
                <a:ea typeface="Times New Roman" panose="02020603050405020304" pitchFamily="18" charset="0"/>
                <a:cs typeface="Times New Roman" panose="02020603050405020304" pitchFamily="18" charset="0"/>
              </a:rPr>
              <a:t>) »</a:t>
            </a:r>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388A32AE-2404-BB5D-144B-4D3B2A9AF210}"/>
              </a:ext>
            </a:extLst>
          </p:cNvPr>
          <p:cNvSpPr>
            <a:spLocks noGrp="1"/>
          </p:cNvSpPr>
          <p:nvPr>
            <p:ph type="sldNum" sz="quarter" idx="5"/>
          </p:nvPr>
        </p:nvSpPr>
        <p:spPr/>
        <p:txBody>
          <a:bodyPr/>
          <a:lstStyle/>
          <a:p>
            <a:fld id="{D8175734-8D74-5E4D-B806-A5DFE78A1292}" type="slidenum">
              <a:rPr lang="fr-FR" smtClean="0"/>
              <a:t>20</a:t>
            </a:fld>
            <a:endParaRPr lang="fr-FR"/>
          </a:p>
        </p:txBody>
      </p:sp>
    </p:spTree>
    <p:extLst>
      <p:ext uri="{BB962C8B-B14F-4D97-AF65-F5344CB8AC3E}">
        <p14:creationId xmlns:p14="http://schemas.microsoft.com/office/powerpoint/2010/main" val="1888945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F765EE-6F09-8AE6-3297-9D709F78270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7C2B8C5-E03C-C7E0-65FA-3AF825A9ED3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4771199-6851-92E4-3134-3A28EB9888DC}"/>
              </a:ext>
            </a:extLst>
          </p:cNvPr>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rPr>
              <a:t>Annoncer</a:t>
            </a:r>
            <a:r>
              <a:rPr lang="fr-FR" sz="1200" dirty="0">
                <a:solidFill>
                  <a:schemeClr val="tx1"/>
                </a:solidFill>
                <a:effectLst/>
                <a:latin typeface="+mn-lt"/>
                <a:ea typeface="Calibri" panose="020F0502020204030204" pitchFamily="34" charset="0"/>
              </a:rPr>
              <a:t> : « Maintenant, je vais vous dire des paires d’adjectifs et d’adverbes. Vous allez me dire dans quelle colonne il faut que je la mette. Ensuite, on se demandera ce qu’on peut mettre en titres des colonnes. »</a:t>
            </a:r>
            <a:r>
              <a:rPr lang="fr-FR" dirty="0">
                <a:solidFill>
                  <a:schemeClr val="tx1"/>
                </a:solidFill>
                <a:effectLst/>
                <a:latin typeface="+mn-lt"/>
              </a:rPr>
              <a:t> </a:t>
            </a:r>
          </a:p>
          <a:p>
            <a:endParaRPr lang="fr-FR" dirty="0">
              <a:solidFill>
                <a:schemeClr val="tx1"/>
              </a:solidFill>
              <a:effectLst/>
              <a:latin typeface="+mn-lt"/>
            </a:endParaRPr>
          </a:p>
          <a:p>
            <a:r>
              <a:rPr lang="fr-FR" b="1" dirty="0">
                <a:solidFill>
                  <a:schemeClr val="tx1"/>
                </a:solidFill>
                <a:effectLst/>
                <a:latin typeface="+mn-lt"/>
              </a:rPr>
              <a:t>Dire</a:t>
            </a:r>
            <a:r>
              <a:rPr lang="fr-FR" dirty="0">
                <a:solidFill>
                  <a:schemeClr val="tx1"/>
                </a:solidFill>
                <a:effectLst/>
                <a:latin typeface="+mn-lt"/>
              </a:rPr>
              <a:t> : étourdi / étourdiment</a:t>
            </a:r>
            <a:endParaRPr lang="fr-FR" dirty="0">
              <a:solidFill>
                <a:schemeClr val="tx1"/>
              </a:solidFill>
              <a:latin typeface="+mn-lt"/>
            </a:endParaRPr>
          </a:p>
          <a:p>
            <a:endParaRPr lang="fr-FR" dirty="0"/>
          </a:p>
        </p:txBody>
      </p:sp>
      <p:sp>
        <p:nvSpPr>
          <p:cNvPr id="4" name="Espace réservé du numéro de diapositive 3">
            <a:extLst>
              <a:ext uri="{FF2B5EF4-FFF2-40B4-BE49-F238E27FC236}">
                <a16:creationId xmlns:a16="http://schemas.microsoft.com/office/drawing/2014/main" id="{B47E4575-4613-4D9A-625A-9450639BC950}"/>
              </a:ext>
            </a:extLst>
          </p:cNvPr>
          <p:cNvSpPr>
            <a:spLocks noGrp="1"/>
          </p:cNvSpPr>
          <p:nvPr>
            <p:ph type="sldNum" sz="quarter" idx="5"/>
          </p:nvPr>
        </p:nvSpPr>
        <p:spPr/>
        <p:txBody>
          <a:bodyPr/>
          <a:lstStyle/>
          <a:p>
            <a:fld id="{D8175734-8D74-5E4D-B806-A5DFE78A1292}" type="slidenum">
              <a:rPr lang="fr-FR" smtClean="0"/>
              <a:t>21</a:t>
            </a:fld>
            <a:endParaRPr lang="fr-FR"/>
          </a:p>
        </p:txBody>
      </p:sp>
    </p:spTree>
    <p:extLst>
      <p:ext uri="{BB962C8B-B14F-4D97-AF65-F5344CB8AC3E}">
        <p14:creationId xmlns:p14="http://schemas.microsoft.com/office/powerpoint/2010/main" val="9926215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A26CF5-C905-5E9E-0988-023C9501C73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5379121-AC38-15EB-D74E-0B3F8DC26FD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BEED618-A994-5E29-5AB5-4CA99DC6496E}"/>
              </a:ext>
            </a:extLst>
          </p:cNvPr>
          <p:cNvSpPr>
            <a:spLocks noGrp="1"/>
          </p:cNvSpPr>
          <p:nvPr>
            <p:ph type="body" idx="1"/>
          </p:nvPr>
        </p:nvSpPr>
        <p:spPr/>
        <p:txBody>
          <a:bodyPr/>
          <a:lstStyle/>
          <a:p>
            <a:r>
              <a:rPr lang="fr-FR" b="1" dirty="0">
                <a:solidFill>
                  <a:schemeClr val="tx1"/>
                </a:solidFill>
                <a:effectLst/>
              </a:rPr>
              <a:t>Dire</a:t>
            </a:r>
            <a:r>
              <a:rPr lang="fr-FR" dirty="0">
                <a:solidFill>
                  <a:schemeClr val="tx1"/>
                </a:solidFill>
                <a:effectLst/>
              </a:rPr>
              <a:t> : grossier / grossièrement</a:t>
            </a:r>
            <a:endParaRPr lang="fr-FR" dirty="0">
              <a:solidFill>
                <a:schemeClr val="tx1"/>
              </a:solidFill>
            </a:endParaRPr>
          </a:p>
          <a:p>
            <a:endParaRPr lang="fr-FR" dirty="0"/>
          </a:p>
        </p:txBody>
      </p:sp>
      <p:sp>
        <p:nvSpPr>
          <p:cNvPr id="4" name="Espace réservé du numéro de diapositive 3">
            <a:extLst>
              <a:ext uri="{FF2B5EF4-FFF2-40B4-BE49-F238E27FC236}">
                <a16:creationId xmlns:a16="http://schemas.microsoft.com/office/drawing/2014/main" id="{F4AF8287-7E0D-2EEE-7F35-2135B5F109CA}"/>
              </a:ext>
            </a:extLst>
          </p:cNvPr>
          <p:cNvSpPr>
            <a:spLocks noGrp="1"/>
          </p:cNvSpPr>
          <p:nvPr>
            <p:ph type="sldNum" sz="quarter" idx="5"/>
          </p:nvPr>
        </p:nvSpPr>
        <p:spPr/>
        <p:txBody>
          <a:bodyPr/>
          <a:lstStyle/>
          <a:p>
            <a:fld id="{D8175734-8D74-5E4D-B806-A5DFE78A1292}" type="slidenum">
              <a:rPr lang="fr-FR" smtClean="0"/>
              <a:t>22</a:t>
            </a:fld>
            <a:endParaRPr lang="fr-FR"/>
          </a:p>
        </p:txBody>
      </p:sp>
    </p:spTree>
    <p:extLst>
      <p:ext uri="{BB962C8B-B14F-4D97-AF65-F5344CB8AC3E}">
        <p14:creationId xmlns:p14="http://schemas.microsoft.com/office/powerpoint/2010/main" val="30828335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0A2769-F0A3-0A53-9F70-D473F8DC707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740FA81-C25C-A3D6-0672-D012DE9368A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05C37D9-D31E-4A5C-B9B5-78A4FA9F6FA4}"/>
              </a:ext>
            </a:extLst>
          </p:cNvPr>
          <p:cNvSpPr>
            <a:spLocks noGrp="1"/>
          </p:cNvSpPr>
          <p:nvPr>
            <p:ph type="body" idx="1"/>
          </p:nvPr>
        </p:nvSpPr>
        <p:spPr/>
        <p:txBody>
          <a:bodyPr/>
          <a:lstStyle/>
          <a:p>
            <a:r>
              <a:rPr lang="fr-FR" b="1" dirty="0">
                <a:solidFill>
                  <a:schemeClr val="tx1"/>
                </a:solidFill>
                <a:effectLst/>
              </a:rPr>
              <a:t>Dire</a:t>
            </a:r>
            <a:r>
              <a:rPr lang="fr-FR" dirty="0">
                <a:solidFill>
                  <a:schemeClr val="tx1"/>
                </a:solidFill>
                <a:effectLst/>
              </a:rPr>
              <a:t> : méchant / méchamment</a:t>
            </a:r>
            <a:endParaRPr lang="fr-FR" dirty="0">
              <a:solidFill>
                <a:schemeClr val="tx1"/>
              </a:solidFill>
            </a:endParaRPr>
          </a:p>
        </p:txBody>
      </p:sp>
      <p:sp>
        <p:nvSpPr>
          <p:cNvPr id="4" name="Espace réservé du numéro de diapositive 3">
            <a:extLst>
              <a:ext uri="{FF2B5EF4-FFF2-40B4-BE49-F238E27FC236}">
                <a16:creationId xmlns:a16="http://schemas.microsoft.com/office/drawing/2014/main" id="{DF478B39-0BC8-5519-E683-91A34CC3702E}"/>
              </a:ext>
            </a:extLst>
          </p:cNvPr>
          <p:cNvSpPr>
            <a:spLocks noGrp="1"/>
          </p:cNvSpPr>
          <p:nvPr>
            <p:ph type="sldNum" sz="quarter" idx="5"/>
          </p:nvPr>
        </p:nvSpPr>
        <p:spPr/>
        <p:txBody>
          <a:bodyPr/>
          <a:lstStyle/>
          <a:p>
            <a:fld id="{D8175734-8D74-5E4D-B806-A5DFE78A1292}" type="slidenum">
              <a:rPr lang="fr-FR" smtClean="0"/>
              <a:t>23</a:t>
            </a:fld>
            <a:endParaRPr lang="fr-FR"/>
          </a:p>
        </p:txBody>
      </p:sp>
    </p:spTree>
    <p:extLst>
      <p:ext uri="{BB962C8B-B14F-4D97-AF65-F5344CB8AC3E}">
        <p14:creationId xmlns:p14="http://schemas.microsoft.com/office/powerpoint/2010/main" val="13174363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089743-29CD-8E05-86F2-8E02B95220F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8C26839-CDB6-2680-5992-9EEEB0196E9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2936410-1CDB-5CB5-B3A4-0696468E2051}"/>
              </a:ext>
            </a:extLst>
          </p:cNvPr>
          <p:cNvSpPr>
            <a:spLocks noGrp="1"/>
          </p:cNvSpPr>
          <p:nvPr>
            <p:ph type="body" idx="1"/>
          </p:nvPr>
        </p:nvSpPr>
        <p:spPr/>
        <p:txBody>
          <a:bodyPr/>
          <a:lstStyle/>
          <a:p>
            <a:r>
              <a:rPr lang="fr-FR" b="1" dirty="0">
                <a:solidFill>
                  <a:schemeClr val="tx1"/>
                </a:solidFill>
                <a:effectLst/>
              </a:rPr>
              <a:t>Dire</a:t>
            </a:r>
            <a:r>
              <a:rPr lang="fr-FR" dirty="0">
                <a:solidFill>
                  <a:schemeClr val="tx1"/>
                </a:solidFill>
                <a:effectLst/>
              </a:rPr>
              <a:t> : simple / simplement</a:t>
            </a:r>
            <a:endParaRPr lang="fr-FR" dirty="0">
              <a:solidFill>
                <a:schemeClr val="tx1"/>
              </a:solidFill>
            </a:endParaRPr>
          </a:p>
        </p:txBody>
      </p:sp>
      <p:sp>
        <p:nvSpPr>
          <p:cNvPr id="4" name="Espace réservé du numéro de diapositive 3">
            <a:extLst>
              <a:ext uri="{FF2B5EF4-FFF2-40B4-BE49-F238E27FC236}">
                <a16:creationId xmlns:a16="http://schemas.microsoft.com/office/drawing/2014/main" id="{8AC03607-598C-9A99-0A9C-016E66EA2752}"/>
              </a:ext>
            </a:extLst>
          </p:cNvPr>
          <p:cNvSpPr>
            <a:spLocks noGrp="1"/>
          </p:cNvSpPr>
          <p:nvPr>
            <p:ph type="sldNum" sz="quarter" idx="5"/>
          </p:nvPr>
        </p:nvSpPr>
        <p:spPr/>
        <p:txBody>
          <a:bodyPr/>
          <a:lstStyle/>
          <a:p>
            <a:fld id="{D8175734-8D74-5E4D-B806-A5DFE78A1292}" type="slidenum">
              <a:rPr lang="fr-FR" smtClean="0"/>
              <a:t>24</a:t>
            </a:fld>
            <a:endParaRPr lang="fr-FR"/>
          </a:p>
        </p:txBody>
      </p:sp>
    </p:spTree>
    <p:extLst>
      <p:ext uri="{BB962C8B-B14F-4D97-AF65-F5344CB8AC3E}">
        <p14:creationId xmlns:p14="http://schemas.microsoft.com/office/powerpoint/2010/main" val="28163298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5E58D2-1508-0C18-B2D3-256C9FFFFEC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0FE36DD-FD2C-BE87-5F22-706E6A8FE68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AD89FD2-3C44-57BB-2D57-EE22C4FF79F5}"/>
              </a:ext>
            </a:extLst>
          </p:cNvPr>
          <p:cNvSpPr>
            <a:spLocks noGrp="1"/>
          </p:cNvSpPr>
          <p:nvPr>
            <p:ph type="body" idx="1"/>
          </p:nvPr>
        </p:nvSpPr>
        <p:spPr/>
        <p:txBody>
          <a:bodyPr/>
          <a:lstStyle/>
          <a:p>
            <a:r>
              <a:rPr lang="fr-FR" b="1" dirty="0">
                <a:solidFill>
                  <a:schemeClr val="tx1"/>
                </a:solidFill>
                <a:effectLst/>
              </a:rPr>
              <a:t>Dire</a:t>
            </a:r>
            <a:r>
              <a:rPr lang="fr-FR" dirty="0">
                <a:solidFill>
                  <a:schemeClr val="tx1"/>
                </a:solidFill>
                <a:effectLst/>
              </a:rPr>
              <a:t> : long / longuement</a:t>
            </a:r>
            <a:endParaRPr lang="fr-FR" dirty="0">
              <a:solidFill>
                <a:schemeClr val="tx1"/>
              </a:solidFill>
            </a:endParaRPr>
          </a:p>
        </p:txBody>
      </p:sp>
      <p:sp>
        <p:nvSpPr>
          <p:cNvPr id="4" name="Espace réservé du numéro de diapositive 3">
            <a:extLst>
              <a:ext uri="{FF2B5EF4-FFF2-40B4-BE49-F238E27FC236}">
                <a16:creationId xmlns:a16="http://schemas.microsoft.com/office/drawing/2014/main" id="{673184C6-1BDD-16E0-E5EF-75DBA7E4D7F0}"/>
              </a:ext>
            </a:extLst>
          </p:cNvPr>
          <p:cNvSpPr>
            <a:spLocks noGrp="1"/>
          </p:cNvSpPr>
          <p:nvPr>
            <p:ph type="sldNum" sz="quarter" idx="5"/>
          </p:nvPr>
        </p:nvSpPr>
        <p:spPr/>
        <p:txBody>
          <a:bodyPr/>
          <a:lstStyle/>
          <a:p>
            <a:fld id="{D8175734-8D74-5E4D-B806-A5DFE78A1292}" type="slidenum">
              <a:rPr lang="fr-FR" smtClean="0"/>
              <a:t>25</a:t>
            </a:fld>
            <a:endParaRPr lang="fr-FR"/>
          </a:p>
        </p:txBody>
      </p:sp>
    </p:spTree>
    <p:extLst>
      <p:ext uri="{BB962C8B-B14F-4D97-AF65-F5344CB8AC3E}">
        <p14:creationId xmlns:p14="http://schemas.microsoft.com/office/powerpoint/2010/main" val="15943033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98C00E-6501-5049-5F99-C71AFBA9460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DF3CF35-7EB3-D53B-197A-501E87C2BFA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60581DB-191D-555A-A3B7-3720214BEBFD}"/>
              </a:ext>
            </a:extLst>
          </p:cNvPr>
          <p:cNvSpPr>
            <a:spLocks noGrp="1"/>
          </p:cNvSpPr>
          <p:nvPr>
            <p:ph type="body" idx="1"/>
          </p:nvPr>
        </p:nvSpPr>
        <p:spPr/>
        <p:txBody>
          <a:bodyPr/>
          <a:lstStyle/>
          <a:p>
            <a:r>
              <a:rPr lang="fr-FR" b="1" dirty="0">
                <a:solidFill>
                  <a:schemeClr val="tx1"/>
                </a:solidFill>
                <a:effectLst/>
              </a:rPr>
              <a:t>Dire</a:t>
            </a:r>
            <a:r>
              <a:rPr lang="fr-FR" dirty="0">
                <a:solidFill>
                  <a:schemeClr val="tx1"/>
                </a:solidFill>
                <a:effectLst/>
              </a:rPr>
              <a:t> : suffisant / suffisamment</a:t>
            </a:r>
            <a:endParaRPr lang="fr-FR" dirty="0">
              <a:solidFill>
                <a:schemeClr val="tx1"/>
              </a:solidFill>
            </a:endParaRPr>
          </a:p>
        </p:txBody>
      </p:sp>
      <p:sp>
        <p:nvSpPr>
          <p:cNvPr id="4" name="Espace réservé du numéro de diapositive 3">
            <a:extLst>
              <a:ext uri="{FF2B5EF4-FFF2-40B4-BE49-F238E27FC236}">
                <a16:creationId xmlns:a16="http://schemas.microsoft.com/office/drawing/2014/main" id="{6019EACD-D08E-5114-2FDA-7C21A99C0C84}"/>
              </a:ext>
            </a:extLst>
          </p:cNvPr>
          <p:cNvSpPr>
            <a:spLocks noGrp="1"/>
          </p:cNvSpPr>
          <p:nvPr>
            <p:ph type="sldNum" sz="quarter" idx="5"/>
          </p:nvPr>
        </p:nvSpPr>
        <p:spPr/>
        <p:txBody>
          <a:bodyPr/>
          <a:lstStyle/>
          <a:p>
            <a:fld id="{D8175734-8D74-5E4D-B806-A5DFE78A1292}" type="slidenum">
              <a:rPr lang="fr-FR" smtClean="0"/>
              <a:t>26</a:t>
            </a:fld>
            <a:endParaRPr lang="fr-FR"/>
          </a:p>
        </p:txBody>
      </p:sp>
    </p:spTree>
    <p:extLst>
      <p:ext uri="{BB962C8B-B14F-4D97-AF65-F5344CB8AC3E}">
        <p14:creationId xmlns:p14="http://schemas.microsoft.com/office/powerpoint/2010/main" val="19389877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FF82B2-58DE-8528-438C-F8CC424FC50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31EEDC2-4118-A8FA-D026-30E70A06C30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85C0DD0-785C-DB29-8650-822D191AAAF3}"/>
              </a:ext>
            </a:extLst>
          </p:cNvPr>
          <p:cNvSpPr>
            <a:spLocks noGrp="1"/>
          </p:cNvSpPr>
          <p:nvPr>
            <p:ph type="body" idx="1"/>
          </p:nvPr>
        </p:nvSpPr>
        <p:spPr/>
        <p:txBody>
          <a:bodyPr/>
          <a:lstStyle/>
          <a:p>
            <a:r>
              <a:rPr lang="fr-FR" b="1" dirty="0">
                <a:solidFill>
                  <a:schemeClr val="tx1"/>
                </a:solidFill>
                <a:effectLst/>
              </a:rPr>
              <a:t>Dire</a:t>
            </a:r>
            <a:r>
              <a:rPr lang="fr-FR" dirty="0">
                <a:solidFill>
                  <a:schemeClr val="tx1"/>
                </a:solidFill>
                <a:effectLst/>
              </a:rPr>
              <a:t> : réel / réellement</a:t>
            </a:r>
            <a:endParaRPr lang="fr-FR" dirty="0">
              <a:solidFill>
                <a:schemeClr val="tx1"/>
              </a:solidFill>
            </a:endParaRPr>
          </a:p>
        </p:txBody>
      </p:sp>
      <p:sp>
        <p:nvSpPr>
          <p:cNvPr id="4" name="Espace réservé du numéro de diapositive 3">
            <a:extLst>
              <a:ext uri="{FF2B5EF4-FFF2-40B4-BE49-F238E27FC236}">
                <a16:creationId xmlns:a16="http://schemas.microsoft.com/office/drawing/2014/main" id="{72716F97-04F8-14E6-3B33-8D491C17329A}"/>
              </a:ext>
            </a:extLst>
          </p:cNvPr>
          <p:cNvSpPr>
            <a:spLocks noGrp="1"/>
          </p:cNvSpPr>
          <p:nvPr>
            <p:ph type="sldNum" sz="quarter" idx="5"/>
          </p:nvPr>
        </p:nvSpPr>
        <p:spPr/>
        <p:txBody>
          <a:bodyPr/>
          <a:lstStyle/>
          <a:p>
            <a:fld id="{D8175734-8D74-5E4D-B806-A5DFE78A1292}" type="slidenum">
              <a:rPr lang="fr-FR" smtClean="0"/>
              <a:t>27</a:t>
            </a:fld>
            <a:endParaRPr lang="fr-FR"/>
          </a:p>
        </p:txBody>
      </p:sp>
    </p:spTree>
    <p:extLst>
      <p:ext uri="{BB962C8B-B14F-4D97-AF65-F5344CB8AC3E}">
        <p14:creationId xmlns:p14="http://schemas.microsoft.com/office/powerpoint/2010/main" val="9164692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39FD89-D361-CBD7-0706-96321E672B6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4ADD8E1-77BC-BFEE-BA65-19D258F7C77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E92DB24-F1BA-71F9-1155-C4C6ADF2A119}"/>
              </a:ext>
            </a:extLst>
          </p:cNvPr>
          <p:cNvSpPr>
            <a:spLocks noGrp="1"/>
          </p:cNvSpPr>
          <p:nvPr>
            <p:ph type="body" idx="1"/>
          </p:nvPr>
        </p:nvSpPr>
        <p:spPr/>
        <p:txBody>
          <a:bodyPr/>
          <a:lstStyle/>
          <a:p>
            <a:r>
              <a:rPr lang="fr-FR" b="1" dirty="0">
                <a:solidFill>
                  <a:schemeClr val="tx1"/>
                </a:solidFill>
                <a:effectLst/>
              </a:rPr>
              <a:t>Dire</a:t>
            </a:r>
            <a:r>
              <a:rPr lang="fr-FR" dirty="0">
                <a:solidFill>
                  <a:schemeClr val="tx1"/>
                </a:solidFill>
                <a:effectLst/>
              </a:rPr>
              <a:t> : goulu / goulument</a:t>
            </a:r>
            <a:endParaRPr lang="fr-FR" dirty="0">
              <a:solidFill>
                <a:schemeClr val="tx1"/>
              </a:solidFill>
            </a:endParaRPr>
          </a:p>
        </p:txBody>
      </p:sp>
      <p:sp>
        <p:nvSpPr>
          <p:cNvPr id="4" name="Espace réservé du numéro de diapositive 3">
            <a:extLst>
              <a:ext uri="{FF2B5EF4-FFF2-40B4-BE49-F238E27FC236}">
                <a16:creationId xmlns:a16="http://schemas.microsoft.com/office/drawing/2014/main" id="{57F70C4D-FA3B-47A4-5603-C7A40F82C35E}"/>
              </a:ext>
            </a:extLst>
          </p:cNvPr>
          <p:cNvSpPr>
            <a:spLocks noGrp="1"/>
          </p:cNvSpPr>
          <p:nvPr>
            <p:ph type="sldNum" sz="quarter" idx="5"/>
          </p:nvPr>
        </p:nvSpPr>
        <p:spPr/>
        <p:txBody>
          <a:bodyPr/>
          <a:lstStyle/>
          <a:p>
            <a:fld id="{D8175734-8D74-5E4D-B806-A5DFE78A1292}" type="slidenum">
              <a:rPr lang="fr-FR" smtClean="0"/>
              <a:t>28</a:t>
            </a:fld>
            <a:endParaRPr lang="fr-FR"/>
          </a:p>
        </p:txBody>
      </p:sp>
    </p:spTree>
    <p:extLst>
      <p:ext uri="{BB962C8B-B14F-4D97-AF65-F5344CB8AC3E}">
        <p14:creationId xmlns:p14="http://schemas.microsoft.com/office/powerpoint/2010/main" val="25643423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852D02-D13E-4600-3CC2-81BF504B5CF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430364D-A5C9-668F-CEC5-29A8ABCF112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F0F0C8B-4CC6-9567-3CD4-DD1B8D939A3D}"/>
              </a:ext>
            </a:extLst>
          </p:cNvPr>
          <p:cNvSpPr>
            <a:spLocks noGrp="1"/>
          </p:cNvSpPr>
          <p:nvPr>
            <p:ph type="body" idx="1"/>
          </p:nvPr>
        </p:nvSpPr>
        <p:spPr/>
        <p:txBody>
          <a:bodyPr/>
          <a:lstStyle/>
          <a:p>
            <a:r>
              <a:rPr lang="fr-FR" b="1" dirty="0">
                <a:effectLst/>
              </a:rPr>
              <a:t>Dire</a:t>
            </a:r>
            <a:r>
              <a:rPr lang="fr-FR" dirty="0">
                <a:effectLst/>
              </a:rPr>
              <a:t> : patient / patiemment</a:t>
            </a:r>
            <a:endParaRPr lang="fr-FR" dirty="0"/>
          </a:p>
        </p:txBody>
      </p:sp>
      <p:sp>
        <p:nvSpPr>
          <p:cNvPr id="4" name="Espace réservé du numéro de diapositive 3">
            <a:extLst>
              <a:ext uri="{FF2B5EF4-FFF2-40B4-BE49-F238E27FC236}">
                <a16:creationId xmlns:a16="http://schemas.microsoft.com/office/drawing/2014/main" id="{6ADAA975-04F7-8900-9E20-842B98B56631}"/>
              </a:ext>
            </a:extLst>
          </p:cNvPr>
          <p:cNvSpPr>
            <a:spLocks noGrp="1"/>
          </p:cNvSpPr>
          <p:nvPr>
            <p:ph type="sldNum" sz="quarter" idx="5"/>
          </p:nvPr>
        </p:nvSpPr>
        <p:spPr/>
        <p:txBody>
          <a:bodyPr/>
          <a:lstStyle/>
          <a:p>
            <a:fld id="{D8175734-8D74-5E4D-B806-A5DFE78A1292}" type="slidenum">
              <a:rPr lang="fr-FR" smtClean="0"/>
              <a:t>29</a:t>
            </a:fld>
            <a:endParaRPr lang="fr-FR"/>
          </a:p>
        </p:txBody>
      </p:sp>
    </p:spTree>
    <p:extLst>
      <p:ext uri="{BB962C8B-B14F-4D97-AF65-F5344CB8AC3E}">
        <p14:creationId xmlns:p14="http://schemas.microsoft.com/office/powerpoint/2010/main" val="41270909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2F5946-E965-56D7-F638-74A3D1EF588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47236F1-B9B4-146E-C751-6F71768621D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A6738A2-F22E-10A4-5B32-CF024A73A686}"/>
              </a:ext>
            </a:extLst>
          </p:cNvPr>
          <p:cNvSpPr>
            <a:spLocks noGrp="1"/>
          </p:cNvSpPr>
          <p:nvPr>
            <p:ph type="body" idx="1"/>
          </p:nvPr>
        </p:nvSpPr>
        <p:spPr/>
        <p:txBody>
          <a:bodyPr/>
          <a:lstStyle/>
          <a:p>
            <a:r>
              <a:rPr lang="fr-FR" b="1" dirty="0">
                <a:effectLst/>
              </a:rPr>
              <a:t>Dire</a:t>
            </a:r>
            <a:r>
              <a:rPr lang="fr-FR" dirty="0">
                <a:effectLst/>
              </a:rPr>
              <a:t> : récent / récemment</a:t>
            </a:r>
            <a:endParaRPr lang="fr-FR" dirty="0"/>
          </a:p>
        </p:txBody>
      </p:sp>
      <p:sp>
        <p:nvSpPr>
          <p:cNvPr id="4" name="Espace réservé du numéro de diapositive 3">
            <a:extLst>
              <a:ext uri="{FF2B5EF4-FFF2-40B4-BE49-F238E27FC236}">
                <a16:creationId xmlns:a16="http://schemas.microsoft.com/office/drawing/2014/main" id="{0E234AC7-77AC-5D62-E49A-C8F8436B9CB7}"/>
              </a:ext>
            </a:extLst>
          </p:cNvPr>
          <p:cNvSpPr>
            <a:spLocks noGrp="1"/>
          </p:cNvSpPr>
          <p:nvPr>
            <p:ph type="sldNum" sz="quarter" idx="5"/>
          </p:nvPr>
        </p:nvSpPr>
        <p:spPr/>
        <p:txBody>
          <a:bodyPr/>
          <a:lstStyle/>
          <a:p>
            <a:fld id="{D8175734-8D74-5E4D-B806-A5DFE78A1292}" type="slidenum">
              <a:rPr lang="fr-FR" smtClean="0"/>
              <a:t>30</a:t>
            </a:fld>
            <a:endParaRPr lang="fr-FR"/>
          </a:p>
        </p:txBody>
      </p:sp>
    </p:spTree>
    <p:extLst>
      <p:ext uri="{BB962C8B-B14F-4D97-AF65-F5344CB8AC3E}">
        <p14:creationId xmlns:p14="http://schemas.microsoft.com/office/powerpoint/2010/main" val="14005924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259F7F-4FC5-6528-9F17-045C33A1CB2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0D9FC6B-3E77-A5B4-5C28-089C8EC56EE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66E9075-C35D-0E12-38C1-8301FFCE5BF3}"/>
              </a:ext>
            </a:extLst>
          </p:cNvPr>
          <p:cNvSpPr>
            <a:spLocks noGrp="1"/>
          </p:cNvSpPr>
          <p:nvPr>
            <p:ph type="body" idx="1"/>
          </p:nvPr>
        </p:nvSpPr>
        <p:spPr/>
        <p:txBody>
          <a:bodyPr/>
          <a:lstStyle/>
          <a:p>
            <a:r>
              <a:rPr lang="fr-FR" b="1" dirty="0">
                <a:effectLst/>
              </a:rPr>
              <a:t>Dire</a:t>
            </a:r>
            <a:r>
              <a:rPr lang="fr-FR" dirty="0">
                <a:effectLst/>
              </a:rPr>
              <a:t> : gai / gaiment</a:t>
            </a:r>
            <a:endParaRPr lang="fr-FR" dirty="0"/>
          </a:p>
        </p:txBody>
      </p:sp>
      <p:sp>
        <p:nvSpPr>
          <p:cNvPr id="4" name="Espace réservé du numéro de diapositive 3">
            <a:extLst>
              <a:ext uri="{FF2B5EF4-FFF2-40B4-BE49-F238E27FC236}">
                <a16:creationId xmlns:a16="http://schemas.microsoft.com/office/drawing/2014/main" id="{94AFFC0E-0CFA-84DA-17C1-2287AA168656}"/>
              </a:ext>
            </a:extLst>
          </p:cNvPr>
          <p:cNvSpPr>
            <a:spLocks noGrp="1"/>
          </p:cNvSpPr>
          <p:nvPr>
            <p:ph type="sldNum" sz="quarter" idx="5"/>
          </p:nvPr>
        </p:nvSpPr>
        <p:spPr/>
        <p:txBody>
          <a:bodyPr/>
          <a:lstStyle/>
          <a:p>
            <a:fld id="{D8175734-8D74-5E4D-B806-A5DFE78A1292}" type="slidenum">
              <a:rPr lang="fr-FR" smtClean="0"/>
              <a:t>31</a:t>
            </a:fld>
            <a:endParaRPr lang="fr-FR"/>
          </a:p>
        </p:txBody>
      </p:sp>
    </p:spTree>
    <p:extLst>
      <p:ext uri="{BB962C8B-B14F-4D97-AF65-F5344CB8AC3E}">
        <p14:creationId xmlns:p14="http://schemas.microsoft.com/office/powerpoint/2010/main" val="3985094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347E1D-AA92-85EB-4265-A5BBE89FFD7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884DE96-15A5-03A9-9A85-1740C380073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4C1F307-D621-5F22-2AAC-6313632D6C2B}"/>
              </a:ext>
            </a:extLst>
          </p:cNvPr>
          <p:cNvSpPr>
            <a:spLocks noGrp="1"/>
          </p:cNvSpPr>
          <p:nvPr>
            <p:ph type="body" idx="1"/>
          </p:nvPr>
        </p:nvSpPr>
        <p:spPr/>
        <p:txBody>
          <a:bodyPr/>
          <a:lstStyle/>
          <a:p>
            <a:r>
              <a:rPr lang="fr-FR" b="1" dirty="0">
                <a:effectLst/>
              </a:rPr>
              <a:t>Dire</a:t>
            </a:r>
            <a:r>
              <a:rPr lang="fr-FR" dirty="0">
                <a:effectLst/>
              </a:rPr>
              <a:t> : violent / violemment</a:t>
            </a:r>
            <a:endParaRPr lang="fr-FR" dirty="0"/>
          </a:p>
        </p:txBody>
      </p:sp>
      <p:sp>
        <p:nvSpPr>
          <p:cNvPr id="4" name="Espace réservé du numéro de diapositive 3">
            <a:extLst>
              <a:ext uri="{FF2B5EF4-FFF2-40B4-BE49-F238E27FC236}">
                <a16:creationId xmlns:a16="http://schemas.microsoft.com/office/drawing/2014/main" id="{2AF06F8F-7EC6-4690-2978-55EB4D664FAC}"/>
              </a:ext>
            </a:extLst>
          </p:cNvPr>
          <p:cNvSpPr>
            <a:spLocks noGrp="1"/>
          </p:cNvSpPr>
          <p:nvPr>
            <p:ph type="sldNum" sz="quarter" idx="5"/>
          </p:nvPr>
        </p:nvSpPr>
        <p:spPr/>
        <p:txBody>
          <a:bodyPr/>
          <a:lstStyle/>
          <a:p>
            <a:fld id="{D8175734-8D74-5E4D-B806-A5DFE78A1292}" type="slidenum">
              <a:rPr lang="fr-FR" smtClean="0"/>
              <a:t>32</a:t>
            </a:fld>
            <a:endParaRPr lang="fr-FR"/>
          </a:p>
        </p:txBody>
      </p:sp>
    </p:spTree>
    <p:extLst>
      <p:ext uri="{BB962C8B-B14F-4D97-AF65-F5344CB8AC3E}">
        <p14:creationId xmlns:p14="http://schemas.microsoft.com/office/powerpoint/2010/main" val="458586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FD02F-7E63-F0B1-B53A-CB64575EED6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5A10C5F-3858-17C2-5446-E6F1AFB8B4A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ABCDAE5-89A5-54A3-8512-484644BB3E12}"/>
              </a:ext>
            </a:extLst>
          </p:cNvPr>
          <p:cNvSpPr>
            <a:spLocks noGrp="1"/>
          </p:cNvSpPr>
          <p:nvPr>
            <p:ph type="body" idx="1"/>
          </p:nvPr>
        </p:nvSpPr>
        <p:spPr/>
        <p:txBody>
          <a:bodyPr/>
          <a:lstStyle/>
          <a:p>
            <a:r>
              <a:rPr lang="fr-FR" b="1" dirty="0">
                <a:effectLst/>
              </a:rPr>
              <a:t>Dire</a:t>
            </a:r>
            <a:r>
              <a:rPr lang="fr-FR" dirty="0">
                <a:effectLst/>
              </a:rPr>
              <a:t> : violent / violemment</a:t>
            </a:r>
            <a:endParaRPr lang="fr-FR" dirty="0"/>
          </a:p>
        </p:txBody>
      </p:sp>
      <p:sp>
        <p:nvSpPr>
          <p:cNvPr id="4" name="Espace réservé du numéro de diapositive 3">
            <a:extLst>
              <a:ext uri="{FF2B5EF4-FFF2-40B4-BE49-F238E27FC236}">
                <a16:creationId xmlns:a16="http://schemas.microsoft.com/office/drawing/2014/main" id="{FB3C7BD5-13BB-37D3-A93B-2714E2EA308C}"/>
              </a:ext>
            </a:extLst>
          </p:cNvPr>
          <p:cNvSpPr>
            <a:spLocks noGrp="1"/>
          </p:cNvSpPr>
          <p:nvPr>
            <p:ph type="sldNum" sz="quarter" idx="5"/>
          </p:nvPr>
        </p:nvSpPr>
        <p:spPr/>
        <p:txBody>
          <a:bodyPr/>
          <a:lstStyle/>
          <a:p>
            <a:fld id="{D8175734-8D74-5E4D-B806-A5DFE78A1292}" type="slidenum">
              <a:rPr lang="fr-FR" smtClean="0"/>
              <a:t>33</a:t>
            </a:fld>
            <a:endParaRPr lang="fr-FR"/>
          </a:p>
        </p:txBody>
      </p:sp>
    </p:spTree>
    <p:extLst>
      <p:ext uri="{BB962C8B-B14F-4D97-AF65-F5344CB8AC3E}">
        <p14:creationId xmlns:p14="http://schemas.microsoft.com/office/powerpoint/2010/main" val="27766963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BE767-A480-BF6E-ABAE-250AF389576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6E8746C-E8DB-82A0-D7B8-9FD0864FDEF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716D2AB-6FC4-8BA3-E22B-8305EAD650E9}"/>
              </a:ext>
            </a:extLst>
          </p:cNvPr>
          <p:cNvSpPr>
            <a:spLocks noGrp="1"/>
          </p:cNvSpPr>
          <p:nvPr>
            <p:ph type="body" idx="1"/>
          </p:nvPr>
        </p:nvSpPr>
        <p:spPr/>
        <p:txBody>
          <a:bodyPr/>
          <a:lstStyle/>
          <a:p>
            <a:r>
              <a:rPr lang="fr-FR" b="1" dirty="0">
                <a:effectLst/>
              </a:rPr>
              <a:t>Dire</a:t>
            </a:r>
            <a:r>
              <a:rPr lang="fr-FR" dirty="0">
                <a:effectLst/>
              </a:rPr>
              <a:t> : glouton / gloutonnement </a:t>
            </a:r>
            <a:endParaRPr lang="fr-FR" dirty="0"/>
          </a:p>
        </p:txBody>
      </p:sp>
      <p:sp>
        <p:nvSpPr>
          <p:cNvPr id="4" name="Espace réservé du numéro de diapositive 3">
            <a:extLst>
              <a:ext uri="{FF2B5EF4-FFF2-40B4-BE49-F238E27FC236}">
                <a16:creationId xmlns:a16="http://schemas.microsoft.com/office/drawing/2014/main" id="{31985187-5C53-5261-6687-0C0A52582D3B}"/>
              </a:ext>
            </a:extLst>
          </p:cNvPr>
          <p:cNvSpPr>
            <a:spLocks noGrp="1"/>
          </p:cNvSpPr>
          <p:nvPr>
            <p:ph type="sldNum" sz="quarter" idx="5"/>
          </p:nvPr>
        </p:nvSpPr>
        <p:spPr/>
        <p:txBody>
          <a:bodyPr/>
          <a:lstStyle/>
          <a:p>
            <a:fld id="{D8175734-8D74-5E4D-B806-A5DFE78A1292}" type="slidenum">
              <a:rPr lang="fr-FR" smtClean="0"/>
              <a:t>34</a:t>
            </a:fld>
            <a:endParaRPr lang="fr-FR"/>
          </a:p>
        </p:txBody>
      </p:sp>
    </p:spTree>
    <p:extLst>
      <p:ext uri="{BB962C8B-B14F-4D97-AF65-F5344CB8AC3E}">
        <p14:creationId xmlns:p14="http://schemas.microsoft.com/office/powerpoint/2010/main" val="99518583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8C7BF-92F3-9DBB-31A5-6B292887DF7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8EFB9FD-BCF9-0F52-2A4A-A6C734CC970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D8B595F-E561-A604-A2B7-F3AB4A4AEA33}"/>
              </a:ext>
            </a:extLst>
          </p:cNvPr>
          <p:cNvSpPr>
            <a:spLocks noGrp="1"/>
          </p:cNvSpPr>
          <p:nvPr>
            <p:ph type="body" idx="1"/>
          </p:nvPr>
        </p:nvSpPr>
        <p:spPr/>
        <p:txBody>
          <a:bodyPr/>
          <a:lstStyle/>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Demander</a:t>
            </a:r>
            <a:r>
              <a:rPr lang="fr-FR" sz="1200" kern="100" dirty="0">
                <a:solidFill>
                  <a:schemeClr val="tx1"/>
                </a:solidFill>
                <a:effectLst/>
                <a:latin typeface="+mn-lt"/>
                <a:ea typeface="Calibri" panose="020F0502020204030204" pitchFamily="34" charset="0"/>
                <a:cs typeface="Times New Roman" panose="02020603050405020304" pitchFamily="18" charset="0"/>
              </a:rPr>
              <a:t> : « À votre avis, quelles sont les petites règles qui permettent de fabriquer les adverbes à partir des adjectifs ? » Éventuellement </a:t>
            </a:r>
            <a:r>
              <a:rPr lang="fr-FR" sz="1200" b="1" kern="100" dirty="0">
                <a:solidFill>
                  <a:schemeClr val="tx1"/>
                </a:solidFill>
                <a:effectLst/>
                <a:latin typeface="+mn-lt"/>
                <a:ea typeface="Calibri" panose="020F0502020204030204" pitchFamily="34" charset="0"/>
                <a:cs typeface="Times New Roman" panose="02020603050405020304" pitchFamily="18" charset="0"/>
              </a:rPr>
              <a:t>ajouter</a:t>
            </a:r>
            <a:r>
              <a:rPr lang="fr-FR" sz="1200" kern="100" dirty="0">
                <a:solidFill>
                  <a:schemeClr val="tx1"/>
                </a:solidFill>
                <a:effectLst/>
                <a:latin typeface="+mn-lt"/>
                <a:ea typeface="Calibri" panose="020F0502020204030204" pitchFamily="34" charset="0"/>
                <a:cs typeface="Times New Roman" panose="02020603050405020304" pitchFamily="18" charset="0"/>
              </a:rPr>
              <a:t> : « Regardez la fin des adjectifs.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Quand l’adjectif se termine par une voyelle (-</a:t>
            </a:r>
            <a:r>
              <a:rPr lang="fr-FR" sz="1200" i="1" kern="100" dirty="0">
                <a:solidFill>
                  <a:schemeClr val="tx1"/>
                </a:solidFill>
                <a:effectLst/>
                <a:latin typeface="+mn-lt"/>
                <a:ea typeface="Calibri" panose="020F0502020204030204" pitchFamily="34" charset="0"/>
                <a:cs typeface="Times New Roman" panose="02020603050405020304" pitchFamily="18" charset="0"/>
              </a:rPr>
              <a:t>e</a:t>
            </a:r>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i="1" kern="100" dirty="0">
                <a:solidFill>
                  <a:schemeClr val="tx1"/>
                </a:solidFill>
                <a:effectLst/>
                <a:latin typeface="+mn-lt"/>
                <a:ea typeface="Calibri" panose="020F0502020204030204" pitchFamily="34" charset="0"/>
                <a:cs typeface="Times New Roman" panose="02020603050405020304" pitchFamily="18" charset="0"/>
              </a:rPr>
              <a:t>i</a:t>
            </a:r>
            <a:r>
              <a:rPr lang="fr-FR" sz="1200" kern="100" dirty="0">
                <a:solidFill>
                  <a:schemeClr val="tx1"/>
                </a:solidFill>
                <a:effectLst/>
                <a:latin typeface="+mn-lt"/>
                <a:ea typeface="Calibri" panose="020F0502020204030204" pitchFamily="34" charset="0"/>
                <a:cs typeface="Times New Roman" panose="02020603050405020304" pitchFamily="18" charset="0"/>
              </a:rPr>
              <a:t> ou -</a:t>
            </a:r>
            <a:r>
              <a:rPr lang="fr-FR" sz="1200" i="1" kern="100" dirty="0">
                <a:solidFill>
                  <a:schemeClr val="tx1"/>
                </a:solidFill>
                <a:effectLst/>
                <a:latin typeface="+mn-lt"/>
                <a:ea typeface="Calibri" panose="020F0502020204030204" pitchFamily="34" charset="0"/>
                <a:cs typeface="Times New Roman" panose="02020603050405020304" pitchFamily="18" charset="0"/>
              </a:rPr>
              <a:t>u</a:t>
            </a:r>
            <a:r>
              <a:rPr lang="fr-FR" sz="1200" kern="100" dirty="0">
                <a:solidFill>
                  <a:schemeClr val="tx1"/>
                </a:solidFill>
                <a:effectLst/>
                <a:latin typeface="+mn-lt"/>
                <a:ea typeface="Calibri" panose="020F0502020204030204" pitchFamily="34" charset="0"/>
                <a:cs typeface="Times New Roman" panose="02020603050405020304" pitchFamily="18" charset="0"/>
              </a:rPr>
              <a:t>), on colle directement le suffixe à l’adjectif.</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Quand l’adjectif se termine par une consonne, on colle le suffixe à la forme féminine de l’adjectif.</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Quand l’adjectif se termine par -</a:t>
            </a:r>
            <a:r>
              <a:rPr lang="fr-FR" sz="1200" i="1" kern="100" dirty="0">
                <a:solidFill>
                  <a:schemeClr val="tx1"/>
                </a:solidFill>
                <a:effectLst/>
                <a:latin typeface="+mn-lt"/>
                <a:ea typeface="Calibri" panose="020F0502020204030204" pitchFamily="34" charset="0"/>
                <a:cs typeface="Times New Roman" panose="02020603050405020304" pitchFamily="18" charset="0"/>
              </a:rPr>
              <a:t>ent</a:t>
            </a:r>
            <a:r>
              <a:rPr lang="fr-FR" sz="1200" kern="100" dirty="0">
                <a:solidFill>
                  <a:schemeClr val="tx1"/>
                </a:solidFill>
                <a:effectLst/>
                <a:latin typeface="+mn-lt"/>
                <a:ea typeface="Calibri" panose="020F0502020204030204" pitchFamily="34" charset="0"/>
                <a:cs typeface="Times New Roman" panose="02020603050405020304" pitchFamily="18" charset="0"/>
              </a:rPr>
              <a:t> ou -</a:t>
            </a:r>
            <a:r>
              <a:rPr lang="fr-FR" sz="1200" i="1" kern="100" dirty="0" err="1">
                <a:solidFill>
                  <a:schemeClr val="tx1"/>
                </a:solidFill>
                <a:effectLst/>
                <a:latin typeface="+mn-lt"/>
                <a:ea typeface="Calibri" panose="020F0502020204030204" pitchFamily="34" charset="0"/>
                <a:cs typeface="Times New Roman" panose="02020603050405020304" pitchFamily="18" charset="0"/>
              </a:rPr>
              <a:t>ant</a:t>
            </a:r>
            <a:r>
              <a:rPr lang="fr-FR" sz="1200" kern="100" dirty="0">
                <a:solidFill>
                  <a:schemeClr val="tx1"/>
                </a:solidFill>
                <a:effectLst/>
                <a:latin typeface="+mn-lt"/>
                <a:ea typeface="Calibri" panose="020F0502020204030204" pitchFamily="34" charset="0"/>
                <a:cs typeface="Times New Roman" panose="02020603050405020304" pitchFamily="18" charset="0"/>
              </a:rPr>
              <a:t>, on supprime le -</a:t>
            </a:r>
            <a:r>
              <a:rPr lang="fr-FR" sz="1200" i="1" kern="100" dirty="0">
                <a:solidFill>
                  <a:schemeClr val="tx1"/>
                </a:solidFill>
                <a:effectLst/>
                <a:latin typeface="+mn-lt"/>
                <a:ea typeface="Calibri" panose="020F0502020204030204" pitchFamily="34" charset="0"/>
                <a:cs typeface="Times New Roman" panose="02020603050405020304" pitchFamily="18" charset="0"/>
              </a:rPr>
              <a:t>t</a:t>
            </a:r>
            <a:r>
              <a:rPr lang="fr-FR" sz="1200" kern="100" dirty="0">
                <a:solidFill>
                  <a:schemeClr val="tx1"/>
                </a:solidFill>
                <a:effectLst/>
                <a:latin typeface="+mn-lt"/>
                <a:ea typeface="Calibri" panose="020F0502020204030204" pitchFamily="34" charset="0"/>
                <a:cs typeface="Times New Roman" panose="02020603050405020304" pitchFamily="18" charset="0"/>
              </a:rPr>
              <a:t> et le -</a:t>
            </a:r>
            <a:r>
              <a:rPr lang="fr-FR" sz="1200" i="1" kern="100" dirty="0">
                <a:solidFill>
                  <a:schemeClr val="tx1"/>
                </a:solidFill>
                <a:effectLst/>
                <a:latin typeface="+mn-lt"/>
                <a:ea typeface="Calibri" panose="020F0502020204030204" pitchFamily="34" charset="0"/>
                <a:cs typeface="Times New Roman" panose="02020603050405020304" pitchFamily="18" charset="0"/>
              </a:rPr>
              <a:t>n</a:t>
            </a:r>
            <a:r>
              <a:rPr lang="fr-FR" sz="1200" kern="100" dirty="0">
                <a:solidFill>
                  <a:schemeClr val="tx1"/>
                </a:solidFill>
                <a:effectLst/>
                <a:latin typeface="+mn-lt"/>
                <a:ea typeface="Calibri" panose="020F0502020204030204" pitchFamily="34" charset="0"/>
                <a:cs typeface="Times New Roman" panose="02020603050405020304" pitchFamily="18" charset="0"/>
              </a:rPr>
              <a:t>- se transforme : l’adverbe a deux -</a:t>
            </a:r>
            <a:r>
              <a:rPr lang="fr-FR" sz="1200" i="1" kern="100" dirty="0">
                <a:solidFill>
                  <a:schemeClr val="tx1"/>
                </a:solidFill>
                <a:effectLst/>
                <a:latin typeface="+mn-lt"/>
                <a:ea typeface="Calibri" panose="020F0502020204030204" pitchFamily="34" charset="0"/>
                <a:cs typeface="Times New Roman" panose="02020603050405020304" pitchFamily="18" charset="0"/>
              </a:rPr>
              <a:t>mm</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Quels titres peut-on mettre en haut des colonnes ?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[Voir diapositive suivante]</a:t>
            </a:r>
          </a:p>
          <a:p>
            <a:pPr algn="just"/>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C2CD9178-4F65-10FA-3370-0513AC6A68AB}"/>
              </a:ext>
            </a:extLst>
          </p:cNvPr>
          <p:cNvSpPr>
            <a:spLocks noGrp="1"/>
          </p:cNvSpPr>
          <p:nvPr>
            <p:ph type="sldNum" sz="quarter" idx="5"/>
          </p:nvPr>
        </p:nvSpPr>
        <p:spPr/>
        <p:txBody>
          <a:bodyPr/>
          <a:lstStyle/>
          <a:p>
            <a:fld id="{D8175734-8D74-5E4D-B806-A5DFE78A1292}" type="slidenum">
              <a:rPr lang="fr-FR" smtClean="0"/>
              <a:t>35</a:t>
            </a:fld>
            <a:endParaRPr lang="fr-FR"/>
          </a:p>
        </p:txBody>
      </p:sp>
    </p:spTree>
    <p:extLst>
      <p:ext uri="{BB962C8B-B14F-4D97-AF65-F5344CB8AC3E}">
        <p14:creationId xmlns:p14="http://schemas.microsoft.com/office/powerpoint/2010/main" val="76881634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ED1944-D3CD-B5D2-EEC3-E98FBB8B983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7AB0345-984A-AA85-79D9-F873F483F45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CCD7B81-16D8-DD62-CDDF-E8463F6493E9}"/>
              </a:ext>
            </a:extLst>
          </p:cNvPr>
          <p:cNvSpPr>
            <a:spLocks noGrp="1"/>
          </p:cNvSpPr>
          <p:nvPr>
            <p:ph type="body" idx="1"/>
          </p:nvPr>
        </p:nvSpPr>
        <p:spPr/>
        <p:txBody>
          <a:bodyPr/>
          <a:lstStyle/>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Dicter</a:t>
            </a:r>
            <a:r>
              <a:rPr lang="fr-FR" sz="1200" kern="100" dirty="0">
                <a:solidFill>
                  <a:schemeClr val="tx1"/>
                </a:solidFill>
                <a:effectLst/>
                <a:latin typeface="+mn-lt"/>
                <a:ea typeface="Calibri" panose="020F0502020204030204" pitchFamily="34" charset="0"/>
                <a:cs typeface="Times New Roman" panose="02020603050405020304" pitchFamily="18" charset="0"/>
              </a:rPr>
              <a:t> les adverbes suivants : </a:t>
            </a:r>
            <a:r>
              <a:rPr lang="fr-FR" sz="1200" i="1" kern="100" dirty="0">
                <a:solidFill>
                  <a:schemeClr val="tx1"/>
                </a:solidFill>
                <a:effectLst/>
                <a:latin typeface="+mn-lt"/>
                <a:ea typeface="Calibri" panose="020F0502020204030204" pitchFamily="34" charset="0"/>
                <a:cs typeface="Times New Roman" panose="02020603050405020304" pitchFamily="18" charset="0"/>
              </a:rPr>
              <a:t>cruellement, différemment, constamment.</a:t>
            </a:r>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Productions probables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a:t>
            </a:r>
            <a:r>
              <a:rPr lang="fr-FR" sz="1200" kern="100" dirty="0" err="1">
                <a:solidFill>
                  <a:schemeClr val="tx1"/>
                </a:solidFill>
                <a:effectLst/>
                <a:latin typeface="+mn-lt"/>
                <a:ea typeface="Calibri" panose="020F0502020204030204" pitchFamily="34" charset="0"/>
                <a:cs typeface="Times New Roman" panose="02020603050405020304" pitchFamily="18" charset="0"/>
              </a:rPr>
              <a:t>cruelment</a:t>
            </a:r>
            <a:r>
              <a:rPr lang="fr-FR" sz="1200" kern="100" dirty="0">
                <a:solidFill>
                  <a:schemeClr val="tx1"/>
                </a:solidFill>
                <a:effectLst/>
                <a:latin typeface="+mn-lt"/>
                <a:ea typeface="Calibri" panose="020F0502020204030204" pitchFamily="34" charset="0"/>
                <a:cs typeface="Times New Roman" panose="02020603050405020304" pitchFamily="18" charset="0"/>
              </a:rPr>
              <a:t> / cruellement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a:t>
            </a:r>
            <a:r>
              <a:rPr lang="fr-FR" sz="1200" kern="100" dirty="0" err="1">
                <a:solidFill>
                  <a:schemeClr val="tx1"/>
                </a:solidFill>
                <a:effectLst/>
                <a:latin typeface="+mn-lt"/>
                <a:ea typeface="Calibri" panose="020F0502020204030204" pitchFamily="34" charset="0"/>
                <a:cs typeface="Times New Roman" panose="02020603050405020304" pitchFamily="18" charset="0"/>
              </a:rPr>
              <a:t>différament</a:t>
            </a:r>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kern="100" dirty="0" err="1">
                <a:solidFill>
                  <a:schemeClr val="tx1"/>
                </a:solidFill>
                <a:effectLst/>
                <a:latin typeface="+mn-lt"/>
                <a:ea typeface="Calibri" panose="020F0502020204030204" pitchFamily="34" charset="0"/>
                <a:cs typeface="Times New Roman" panose="02020603050405020304" pitchFamily="18" charset="0"/>
              </a:rPr>
              <a:t>différamment</a:t>
            </a:r>
            <a:r>
              <a:rPr lang="fr-FR" sz="1200" kern="100" dirty="0">
                <a:solidFill>
                  <a:schemeClr val="tx1"/>
                </a:solidFill>
                <a:effectLst/>
                <a:latin typeface="+mn-lt"/>
                <a:ea typeface="Calibri" panose="020F0502020204030204" pitchFamily="34" charset="0"/>
                <a:cs typeface="Times New Roman" panose="02020603050405020304" pitchFamily="18" charset="0"/>
              </a:rPr>
              <a:t> / différemment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a:t>
            </a:r>
            <a:r>
              <a:rPr lang="fr-FR" sz="1200" kern="100" dirty="0" err="1">
                <a:solidFill>
                  <a:schemeClr val="tx1"/>
                </a:solidFill>
                <a:effectLst/>
                <a:latin typeface="+mn-lt"/>
                <a:ea typeface="Calibri" panose="020F0502020204030204" pitchFamily="34" charset="0"/>
                <a:cs typeface="Times New Roman" panose="02020603050405020304" pitchFamily="18" charset="0"/>
              </a:rPr>
              <a:t>constament</a:t>
            </a:r>
            <a:r>
              <a:rPr lang="fr-FR" sz="1200" kern="100" dirty="0">
                <a:solidFill>
                  <a:schemeClr val="tx1"/>
                </a:solidFill>
                <a:effectLst/>
                <a:latin typeface="+mn-lt"/>
                <a:ea typeface="Calibri" panose="020F0502020204030204" pitchFamily="34" charset="0"/>
                <a:cs typeface="Times New Roman" panose="02020603050405020304" pitchFamily="18" charset="0"/>
              </a:rPr>
              <a:t> / constamment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Demander</a:t>
            </a:r>
            <a:r>
              <a:rPr lang="fr-FR" sz="1200" kern="100" dirty="0">
                <a:solidFill>
                  <a:schemeClr val="tx1"/>
                </a:solidFill>
                <a:effectLst/>
                <a:latin typeface="+mn-lt"/>
                <a:ea typeface="Calibri" panose="020F0502020204030204" pitchFamily="34" charset="0"/>
                <a:cs typeface="Times New Roman" panose="02020603050405020304" pitchFamily="18" charset="0"/>
              </a:rPr>
              <a:t> : « Comment savoir comment on écrit ces trois adverbes ?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En cherchant à mettre les trois adverbes dans le tableau et donc en cherchant comment s’écrivent les trois adjectifs.</a:t>
            </a:r>
          </a:p>
          <a:p>
            <a:pPr algn="just"/>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4AA6183D-0C9E-A675-FD59-F9063100FE0C}"/>
              </a:ext>
            </a:extLst>
          </p:cNvPr>
          <p:cNvSpPr>
            <a:spLocks noGrp="1"/>
          </p:cNvSpPr>
          <p:nvPr>
            <p:ph type="sldNum" sz="quarter" idx="5"/>
          </p:nvPr>
        </p:nvSpPr>
        <p:spPr/>
        <p:txBody>
          <a:bodyPr/>
          <a:lstStyle/>
          <a:p>
            <a:fld id="{D8175734-8D74-5E4D-B806-A5DFE78A1292}" type="slidenum">
              <a:rPr lang="fr-FR" smtClean="0"/>
              <a:t>36</a:t>
            </a:fld>
            <a:endParaRPr lang="fr-FR"/>
          </a:p>
        </p:txBody>
      </p:sp>
    </p:spTree>
    <p:extLst>
      <p:ext uri="{BB962C8B-B14F-4D97-AF65-F5344CB8AC3E}">
        <p14:creationId xmlns:p14="http://schemas.microsoft.com/office/powerpoint/2010/main" val="9941559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EA1C33-369F-2E16-CD03-EF58B986F28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41F272E-6675-C6CB-7BE2-BB99535C859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BC108EC-51FD-560B-4306-68BE9E004C5C}"/>
              </a:ext>
            </a:extLst>
          </p:cNvPr>
          <p:cNvSpPr>
            <a:spLocks noGrp="1"/>
          </p:cNvSpPr>
          <p:nvPr>
            <p:ph type="body" idx="1"/>
          </p:nvPr>
        </p:nvSpPr>
        <p:spPr/>
        <p:txBody>
          <a:bodyPr/>
          <a:lstStyle/>
          <a:p>
            <a:pPr algn="just"/>
            <a:r>
              <a:rPr lang="fr-FR" sz="1200" b="1" kern="100" dirty="0">
                <a:solidFill>
                  <a:schemeClr val="tx1"/>
                </a:solidFill>
                <a:effectLst/>
                <a:latin typeface="+mn-lt"/>
                <a:ea typeface="Calibri" panose="020F0502020204030204" pitchFamily="34" charset="0"/>
                <a:cs typeface="Calibri" panose="020F0502020204030204" pitchFamily="34" charset="0"/>
              </a:rPr>
              <a:t>Demander</a:t>
            </a:r>
            <a:r>
              <a:rPr lang="fr-FR" sz="1200" kern="100" dirty="0">
                <a:solidFill>
                  <a:schemeClr val="tx1"/>
                </a:solidFill>
                <a:effectLst/>
                <a:latin typeface="+mn-lt"/>
                <a:ea typeface="Calibri" panose="020F0502020204030204" pitchFamily="34" charset="0"/>
                <a:cs typeface="Calibri" panose="020F0502020204030204" pitchFamily="34" charset="0"/>
              </a:rPr>
              <a:t> :</a:t>
            </a:r>
            <a:r>
              <a:rPr lang="fr-FR" sz="1200" b="1" kern="100" dirty="0">
                <a:solidFill>
                  <a:schemeClr val="tx1"/>
                </a:solidFill>
                <a:effectLst/>
                <a:latin typeface="+mn-lt"/>
                <a:ea typeface="Calibri" panose="020F0502020204030204" pitchFamily="34" charset="0"/>
                <a:cs typeface="Calibri" panose="020F0502020204030204" pitchFamily="34" charset="0"/>
              </a:rPr>
              <a:t> </a:t>
            </a:r>
            <a:r>
              <a:rPr lang="fr-FR" sz="1200" kern="100" dirty="0">
                <a:solidFill>
                  <a:schemeClr val="tx1"/>
                </a:solidFill>
                <a:effectLst/>
                <a:latin typeface="+mn-lt"/>
                <a:ea typeface="Calibri" panose="020F0502020204030204" pitchFamily="34" charset="0"/>
                <a:cs typeface="Times New Roman" panose="02020603050405020304" pitchFamily="18" charset="0"/>
              </a:rPr>
              <a:t>« À quoi faut-il faire attention quand on écrit, du point de vue de l’orthographe ?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Il faut bien réfléchir à l’orthographe de l’adjectif pour choisir entre -</a:t>
            </a:r>
            <a:r>
              <a:rPr lang="fr-FR" sz="1200" i="1" kern="100" dirty="0" err="1">
                <a:solidFill>
                  <a:schemeClr val="tx1"/>
                </a:solidFill>
                <a:effectLst/>
                <a:latin typeface="+mn-lt"/>
                <a:ea typeface="Calibri" panose="020F0502020204030204" pitchFamily="34" charset="0"/>
                <a:cs typeface="Times New Roman" panose="02020603050405020304" pitchFamily="18" charset="0"/>
              </a:rPr>
              <a:t>emment</a:t>
            </a:r>
            <a:r>
              <a:rPr lang="fr-FR" sz="1200" kern="100" dirty="0">
                <a:solidFill>
                  <a:schemeClr val="tx1"/>
                </a:solidFill>
                <a:effectLst/>
                <a:latin typeface="+mn-lt"/>
                <a:ea typeface="Calibri" panose="020F0502020204030204" pitchFamily="34" charset="0"/>
                <a:cs typeface="Times New Roman" panose="02020603050405020304" pitchFamily="18" charset="0"/>
              </a:rPr>
              <a:t> et -</a:t>
            </a:r>
            <a:r>
              <a:rPr lang="fr-FR" sz="1200" i="1" kern="100" dirty="0" err="1">
                <a:solidFill>
                  <a:schemeClr val="tx1"/>
                </a:solidFill>
                <a:effectLst/>
                <a:latin typeface="+mn-lt"/>
                <a:ea typeface="Calibri" panose="020F0502020204030204" pitchFamily="34" charset="0"/>
                <a:cs typeface="Times New Roman" panose="02020603050405020304" pitchFamily="18" charset="0"/>
              </a:rPr>
              <a:t>amment</a:t>
            </a:r>
            <a:r>
              <a:rPr lang="fr-FR" sz="1200" kern="100" dirty="0">
                <a:solidFill>
                  <a:schemeClr val="tx1"/>
                </a:solidFill>
                <a:effectLst/>
                <a:latin typeface="+mn-lt"/>
                <a:ea typeface="Calibri" panose="020F0502020204030204" pitchFamily="34" charset="0"/>
                <a:cs typeface="Times New Roman" panose="02020603050405020304" pitchFamily="18" charset="0"/>
              </a:rPr>
              <a:t>, parce que les deux se prononcent de la même façon.</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Il faut faire attention aux deux -</a:t>
            </a:r>
            <a:r>
              <a:rPr lang="fr-FR" sz="1200" i="1" kern="100" dirty="0">
                <a:solidFill>
                  <a:schemeClr val="tx1"/>
                </a:solidFill>
                <a:effectLst/>
                <a:latin typeface="+mn-lt"/>
                <a:ea typeface="Calibri" panose="020F0502020204030204" pitchFamily="34" charset="0"/>
                <a:cs typeface="Times New Roman" panose="02020603050405020304" pitchFamily="18" charset="0"/>
              </a:rPr>
              <a:t>mm</a:t>
            </a:r>
            <a:r>
              <a:rPr lang="fr-FR" sz="1200" kern="100" dirty="0">
                <a:solidFill>
                  <a:schemeClr val="tx1"/>
                </a:solidFill>
                <a:effectLst/>
                <a:latin typeface="+mn-lt"/>
                <a:ea typeface="Calibri" panose="020F0502020204030204" pitchFamily="34" charset="0"/>
                <a:cs typeface="Times New Roman" panose="02020603050405020304" pitchFamily="18" charset="0"/>
              </a:rPr>
              <a:t>- des adverbes comme </a:t>
            </a:r>
            <a:r>
              <a:rPr lang="fr-FR" sz="1200" i="1" kern="100" dirty="0">
                <a:solidFill>
                  <a:schemeClr val="tx1"/>
                </a:solidFill>
                <a:effectLst/>
                <a:latin typeface="+mn-lt"/>
                <a:ea typeface="Calibri" panose="020F0502020204030204" pitchFamily="34" charset="0"/>
                <a:cs typeface="Times New Roman" panose="02020603050405020304" pitchFamily="18" charset="0"/>
              </a:rPr>
              <a:t>prudemment</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Il faut faire attention aux adverbes comme </a:t>
            </a:r>
            <a:r>
              <a:rPr lang="fr-FR" sz="1200" i="1" kern="100" dirty="0">
                <a:solidFill>
                  <a:schemeClr val="tx1"/>
                </a:solidFill>
                <a:effectLst/>
                <a:latin typeface="+mn-lt"/>
                <a:ea typeface="Calibri" panose="020F0502020204030204" pitchFamily="34" charset="0"/>
                <a:cs typeface="Times New Roman" panose="02020603050405020304" pitchFamily="18" charset="0"/>
              </a:rPr>
              <a:t>réellement / cruellement</a:t>
            </a:r>
            <a:r>
              <a:rPr lang="fr-FR" sz="1200" kern="100" dirty="0">
                <a:solidFill>
                  <a:schemeClr val="tx1"/>
                </a:solidFill>
                <a:effectLst/>
                <a:latin typeface="+mn-lt"/>
                <a:ea typeface="Calibri" panose="020F0502020204030204" pitchFamily="34" charset="0"/>
                <a:cs typeface="Times New Roman" panose="02020603050405020304" pitchFamily="18" charset="0"/>
              </a:rPr>
              <a:t> : la forme féminine ne s’entend pas.</a:t>
            </a:r>
          </a:p>
          <a:p>
            <a:pPr algn="just"/>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2FFBFAA8-F9BA-257D-3A26-49341398ECB4}"/>
              </a:ext>
            </a:extLst>
          </p:cNvPr>
          <p:cNvSpPr>
            <a:spLocks noGrp="1"/>
          </p:cNvSpPr>
          <p:nvPr>
            <p:ph type="sldNum" sz="quarter" idx="5"/>
          </p:nvPr>
        </p:nvSpPr>
        <p:spPr/>
        <p:txBody>
          <a:bodyPr/>
          <a:lstStyle/>
          <a:p>
            <a:fld id="{D8175734-8D74-5E4D-B806-A5DFE78A1292}" type="slidenum">
              <a:rPr lang="fr-FR" smtClean="0"/>
              <a:t>37</a:t>
            </a:fld>
            <a:endParaRPr lang="fr-FR"/>
          </a:p>
        </p:txBody>
      </p:sp>
    </p:spTree>
    <p:extLst>
      <p:ext uri="{BB962C8B-B14F-4D97-AF65-F5344CB8AC3E}">
        <p14:creationId xmlns:p14="http://schemas.microsoft.com/office/powerpoint/2010/main" val="6646500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AE458C-ED4A-DB80-591B-DE5E9BCA4AC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7756754-A6D6-A655-94A3-F3FBFA3C5A9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B28019A-50F0-CB69-56F0-1FC1DB5E6829}"/>
              </a:ext>
            </a:extLst>
          </p:cNvPr>
          <p:cNvSpPr>
            <a:spLocks noGrp="1"/>
          </p:cNvSpPr>
          <p:nvPr>
            <p:ph type="body" idx="1"/>
          </p:nvPr>
        </p:nvSpPr>
        <p:spPr/>
        <p:txBody>
          <a:bodyPr/>
          <a:lstStyle/>
          <a:p>
            <a:pPr algn="just"/>
            <a:r>
              <a:rPr lang="fr-FR" sz="1200" b="1" kern="100" dirty="0">
                <a:solidFill>
                  <a:schemeClr val="tx1"/>
                </a:solidFill>
                <a:effectLst/>
                <a:latin typeface="+mn-lt"/>
                <a:ea typeface="Calibri" panose="020F0502020204030204" pitchFamily="34" charset="0"/>
                <a:cs typeface="Calibri" panose="020F0502020204030204" pitchFamily="34" charset="0"/>
              </a:rPr>
              <a:t>Revenir</a:t>
            </a:r>
            <a:r>
              <a:rPr lang="fr-FR" sz="1200" kern="100" dirty="0">
                <a:solidFill>
                  <a:schemeClr val="tx1"/>
                </a:solidFill>
                <a:effectLst/>
                <a:latin typeface="+mn-lt"/>
                <a:ea typeface="Calibri" panose="020F0502020204030204" pitchFamily="34" charset="0"/>
                <a:cs typeface="Calibri" panose="020F0502020204030204" pitchFamily="34" charset="0"/>
              </a:rPr>
              <a:t> sur l’enrôlement.</a:t>
            </a:r>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kern="100" dirty="0">
                <a:solidFill>
                  <a:schemeClr val="tx1"/>
                </a:solidFill>
                <a:effectLst/>
                <a:latin typeface="+mn-lt"/>
                <a:ea typeface="Calibri" panose="020F0502020204030204" pitchFamily="34" charset="0"/>
                <a:cs typeface="Calibri" panose="020F0502020204030204" pitchFamily="34" charset="0"/>
              </a:rPr>
              <a:t>Demander</a:t>
            </a:r>
            <a:r>
              <a:rPr lang="fr-FR" sz="1200" kern="100" dirty="0">
                <a:solidFill>
                  <a:schemeClr val="tx1"/>
                </a:solidFill>
                <a:effectLst/>
                <a:latin typeface="+mn-lt"/>
                <a:ea typeface="Calibri" panose="020F0502020204030204" pitchFamily="34" charset="0"/>
                <a:cs typeface="Calibri" panose="020F0502020204030204" pitchFamily="34" charset="0"/>
              </a:rPr>
              <a:t> : « </a:t>
            </a:r>
            <a:r>
              <a:rPr lang="fr-FR" sz="1200" kern="100" dirty="0">
                <a:solidFill>
                  <a:schemeClr val="tx1"/>
                </a:solidFill>
                <a:effectLst/>
                <a:latin typeface="+mn-lt"/>
                <a:ea typeface="Calibri" panose="020F0502020204030204" pitchFamily="34" charset="0"/>
                <a:cs typeface="Times New Roman" panose="02020603050405020304" pitchFamily="18" charset="0"/>
              </a:rPr>
              <a:t>Alors à quelle classe de mots appartient </a:t>
            </a:r>
            <a:r>
              <a:rPr lang="fr-FR" sz="1200" i="1" kern="100" dirty="0">
                <a:solidFill>
                  <a:schemeClr val="tx1"/>
                </a:solidFill>
                <a:effectLst/>
                <a:latin typeface="+mn-lt"/>
                <a:ea typeface="Calibri" panose="020F0502020204030204" pitchFamily="34" charset="0"/>
                <a:cs typeface="Times New Roman" panose="02020603050405020304" pitchFamily="18" charset="0"/>
              </a:rPr>
              <a:t>étourdiment</a:t>
            </a:r>
            <a:r>
              <a:rPr lang="fr-FR" sz="1200" kern="100" dirty="0">
                <a:solidFill>
                  <a:schemeClr val="tx1"/>
                </a:solidFill>
                <a:effectLst/>
                <a:latin typeface="+mn-lt"/>
                <a:ea typeface="Calibri" panose="020F0502020204030204" pitchFamily="34" charset="0"/>
                <a:cs typeface="Times New Roman" panose="02020603050405020304" pitchFamily="18" charset="0"/>
              </a:rPr>
              <a:t> ?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i="1" kern="100" dirty="0">
                <a:solidFill>
                  <a:schemeClr val="tx1"/>
                </a:solidFill>
                <a:effectLst/>
                <a:latin typeface="+mn-lt"/>
                <a:ea typeface="Calibri" panose="020F0502020204030204" pitchFamily="34" charset="0"/>
                <a:cs typeface="Times New Roman" panose="02020603050405020304" pitchFamily="18" charset="0"/>
              </a:rPr>
              <a:t>Étourdiment</a:t>
            </a:r>
            <a:r>
              <a:rPr lang="fr-FR" sz="1200" kern="100" dirty="0">
                <a:solidFill>
                  <a:schemeClr val="tx1"/>
                </a:solidFill>
                <a:effectLst/>
                <a:latin typeface="+mn-lt"/>
                <a:ea typeface="Calibri" panose="020F0502020204030204" pitchFamily="34" charset="0"/>
                <a:cs typeface="Times New Roman" panose="02020603050405020304" pitchFamily="18" charset="0"/>
              </a:rPr>
              <a:t> est un adverbe en </a:t>
            </a:r>
            <a:r>
              <a:rPr lang="fr-FR" sz="1200" i="1" kern="100" dirty="0">
                <a:solidFill>
                  <a:schemeClr val="tx1"/>
                </a:solidFill>
                <a:effectLst/>
                <a:latin typeface="+mn-lt"/>
                <a:ea typeface="Calibri" panose="020F0502020204030204" pitchFamily="34" charset="0"/>
                <a:cs typeface="Times New Roman" panose="02020603050405020304" pitchFamily="18" charset="0"/>
              </a:rPr>
              <a:t>-ment</a:t>
            </a:r>
            <a:r>
              <a:rPr lang="fr-FR" sz="1200" kern="100" dirty="0">
                <a:solidFill>
                  <a:schemeClr val="tx1"/>
                </a:solidFill>
                <a:effectLst/>
                <a:latin typeface="+mn-lt"/>
                <a:ea typeface="Calibri" panose="020F0502020204030204" pitchFamily="34" charset="0"/>
                <a:cs typeface="Times New Roman" panose="02020603050405020304" pitchFamily="18" charset="0"/>
              </a:rPr>
              <a:t> fabriqué à partir de l’adjectif </a:t>
            </a:r>
            <a:r>
              <a:rPr lang="fr-FR" sz="1200" i="1" kern="100" dirty="0">
                <a:solidFill>
                  <a:schemeClr val="tx1"/>
                </a:solidFill>
                <a:effectLst/>
                <a:latin typeface="+mn-lt"/>
                <a:ea typeface="Calibri" panose="020F0502020204030204" pitchFamily="34" charset="0"/>
                <a:cs typeface="Times New Roman" panose="02020603050405020304" pitchFamily="18" charset="0"/>
              </a:rPr>
              <a:t>étourdi</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fr-FR" sz="1800" i="1" dirty="0">
              <a:effectLst/>
              <a:latin typeface="Times New Roman" panose="02020603050405020304" pitchFamily="18" charset="0"/>
            </a:endParaRPr>
          </a:p>
        </p:txBody>
      </p:sp>
      <p:sp>
        <p:nvSpPr>
          <p:cNvPr id="4" name="Espace réservé du numéro de diapositive 3">
            <a:extLst>
              <a:ext uri="{FF2B5EF4-FFF2-40B4-BE49-F238E27FC236}">
                <a16:creationId xmlns:a16="http://schemas.microsoft.com/office/drawing/2014/main" id="{AA29685A-DF48-08FB-A7ED-AA0A883F83DE}"/>
              </a:ext>
            </a:extLst>
          </p:cNvPr>
          <p:cNvSpPr>
            <a:spLocks noGrp="1"/>
          </p:cNvSpPr>
          <p:nvPr>
            <p:ph type="sldNum" sz="quarter" idx="5"/>
          </p:nvPr>
        </p:nvSpPr>
        <p:spPr/>
        <p:txBody>
          <a:bodyPr/>
          <a:lstStyle/>
          <a:p>
            <a:fld id="{D8175734-8D74-5E4D-B806-A5DFE78A1292}" type="slidenum">
              <a:rPr lang="fr-FR" smtClean="0"/>
              <a:t>38</a:t>
            </a:fld>
            <a:endParaRPr lang="fr-FR"/>
          </a:p>
        </p:txBody>
      </p:sp>
    </p:spTree>
    <p:extLst>
      <p:ext uri="{BB962C8B-B14F-4D97-AF65-F5344CB8AC3E}">
        <p14:creationId xmlns:p14="http://schemas.microsoft.com/office/powerpoint/2010/main" val="21672234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00" dirty="0">
                <a:solidFill>
                  <a:schemeClr val="tx1"/>
                </a:solidFill>
                <a:effectLst/>
                <a:latin typeface="+mn-lt"/>
                <a:ea typeface="Calibri" panose="020F0502020204030204" pitchFamily="34" charset="0"/>
                <a:cs typeface="Times New Roman" panose="02020603050405020304" pitchFamily="18" charset="0"/>
              </a:rPr>
              <a:t>Reformuler avec les élèves </a:t>
            </a:r>
            <a:r>
              <a:rPr lang="fr-FR" sz="1200" kern="100" dirty="0">
                <a:solidFill>
                  <a:schemeClr val="tx1"/>
                </a:solidFill>
                <a:effectLst/>
                <a:latin typeface="+mn-lt"/>
                <a:ea typeface="Calibri" panose="020F0502020204030204" pitchFamily="34" charset="0"/>
                <a:cs typeface="Times New Roman" panose="02020603050405020304" pitchFamily="18" charset="0"/>
              </a:rPr>
              <a:t>ce qu’on a appris :</a:t>
            </a:r>
          </a:p>
          <a:p>
            <a:endParaRPr lang="fr-FR" sz="1200" dirty="0">
              <a:solidFill>
                <a:schemeClr val="tx1"/>
              </a:solidFill>
              <a:latin typeface="+mn-lt"/>
            </a:endParaRPr>
          </a:p>
          <a:p>
            <a:pPr algn="just"/>
            <a:r>
              <a:rPr lang="fr-FR" sz="1200" i="1" kern="100" dirty="0">
                <a:solidFill>
                  <a:schemeClr val="tx1"/>
                </a:solidFill>
                <a:effectLst/>
                <a:latin typeface="+mn-lt"/>
                <a:ea typeface="Calibri" panose="020F0502020204030204" pitchFamily="34" charset="0"/>
                <a:cs typeface="Times New Roman" panose="02020603050405020304" pitchFamily="18" charset="0"/>
              </a:rPr>
              <a:t>Étourdiment</a:t>
            </a:r>
            <a:r>
              <a:rPr lang="fr-FR" sz="1200" kern="100" dirty="0">
                <a:solidFill>
                  <a:schemeClr val="tx1"/>
                </a:solidFill>
                <a:effectLst/>
                <a:latin typeface="+mn-lt"/>
                <a:ea typeface="Calibri" panose="020F0502020204030204" pitchFamily="34" charset="0"/>
                <a:cs typeface="Times New Roman" panose="02020603050405020304" pitchFamily="18" charset="0"/>
              </a:rPr>
              <a:t> appartient à quelle classe de mots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Les adverbes en -</a:t>
            </a:r>
            <a:r>
              <a:rPr lang="fr-FR" sz="1200" i="1" kern="100" dirty="0">
                <a:solidFill>
                  <a:schemeClr val="tx1"/>
                </a:solidFill>
                <a:effectLst/>
                <a:latin typeface="+mn-lt"/>
                <a:ea typeface="Calibri" panose="020F0502020204030204" pitchFamily="34" charset="0"/>
                <a:cs typeface="Times New Roman" panose="02020603050405020304" pitchFamily="18" charset="0"/>
              </a:rPr>
              <a:t>ment</a:t>
            </a:r>
            <a:r>
              <a:rPr lang="fr-FR" sz="1200" kern="100" dirty="0">
                <a:solidFill>
                  <a:schemeClr val="tx1"/>
                </a:solidFill>
                <a:effectLst/>
                <a:latin typeface="+mn-lt"/>
                <a:ea typeface="Calibri" panose="020F0502020204030204" pitchFamily="34" charset="0"/>
                <a:cs typeface="Times New Roman" panose="02020603050405020304" pitchFamily="18" charset="0"/>
              </a:rPr>
              <a:t> peuvent être en lien avec les verbes comme les adjectifs sont en lien avec des noms, mais ils sont invariables.</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Ils sont fabriqués à partir des adjectifs.</a:t>
            </a:r>
          </a:p>
          <a:p>
            <a:pPr algn="just"/>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Si l’adjectif se termine par une voyelle (-</a:t>
            </a:r>
            <a:r>
              <a:rPr lang="fr-FR" sz="1200" i="1" kern="100" dirty="0">
                <a:solidFill>
                  <a:schemeClr val="tx1"/>
                </a:solidFill>
                <a:effectLst/>
                <a:latin typeface="+mn-lt"/>
                <a:ea typeface="Calibri" panose="020F0502020204030204" pitchFamily="34" charset="0"/>
                <a:cs typeface="Times New Roman" panose="02020603050405020304" pitchFamily="18" charset="0"/>
              </a:rPr>
              <a:t>e</a:t>
            </a:r>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i="1" kern="100" dirty="0">
                <a:solidFill>
                  <a:schemeClr val="tx1"/>
                </a:solidFill>
                <a:effectLst/>
                <a:latin typeface="+mn-lt"/>
                <a:ea typeface="Calibri" panose="020F0502020204030204" pitchFamily="34" charset="0"/>
                <a:cs typeface="Times New Roman" panose="02020603050405020304" pitchFamily="18" charset="0"/>
              </a:rPr>
              <a:t>i</a:t>
            </a:r>
            <a:r>
              <a:rPr lang="fr-FR" sz="1200" kern="100" dirty="0">
                <a:solidFill>
                  <a:schemeClr val="tx1"/>
                </a:solidFill>
                <a:effectLst/>
                <a:latin typeface="+mn-lt"/>
                <a:ea typeface="Calibri" panose="020F0502020204030204" pitchFamily="34" charset="0"/>
                <a:cs typeface="Times New Roman" panose="02020603050405020304" pitchFamily="18" charset="0"/>
              </a:rPr>
              <a:t>, ou -</a:t>
            </a:r>
            <a:r>
              <a:rPr lang="fr-FR" sz="1200" i="1" kern="100" dirty="0">
                <a:solidFill>
                  <a:schemeClr val="tx1"/>
                </a:solidFill>
                <a:effectLst/>
                <a:latin typeface="+mn-lt"/>
                <a:ea typeface="Calibri" panose="020F0502020204030204" pitchFamily="34" charset="0"/>
                <a:cs typeface="Times New Roman" panose="02020603050405020304" pitchFamily="18" charset="0"/>
              </a:rPr>
              <a:t>u</a:t>
            </a:r>
            <a:r>
              <a:rPr lang="fr-FR" sz="1200" kern="100" dirty="0">
                <a:solidFill>
                  <a:schemeClr val="tx1"/>
                </a:solidFill>
                <a:effectLst/>
                <a:latin typeface="+mn-lt"/>
                <a:ea typeface="Calibri" panose="020F0502020204030204" pitchFamily="34" charset="0"/>
                <a:cs typeface="Times New Roman" panose="02020603050405020304" pitchFamily="18" charset="0"/>
              </a:rPr>
              <a:t>) on ajoute le suffixe -</a:t>
            </a:r>
            <a:r>
              <a:rPr lang="fr-FR" sz="1200" i="1" kern="100" dirty="0">
                <a:solidFill>
                  <a:schemeClr val="tx1"/>
                </a:solidFill>
                <a:effectLst/>
                <a:latin typeface="+mn-lt"/>
                <a:ea typeface="Calibri" panose="020F0502020204030204" pitchFamily="34" charset="0"/>
                <a:cs typeface="Times New Roman" panose="02020603050405020304" pitchFamily="18" charset="0"/>
              </a:rPr>
              <a:t>ment</a:t>
            </a:r>
            <a:r>
              <a:rPr lang="fr-FR" sz="1200" kern="100" dirty="0">
                <a:solidFill>
                  <a:schemeClr val="tx1"/>
                </a:solidFill>
                <a:effectLst/>
                <a:latin typeface="+mn-lt"/>
                <a:ea typeface="Calibri" panose="020F0502020204030204" pitchFamily="34" charset="0"/>
                <a:cs typeface="Times New Roman" panose="02020603050405020304" pitchFamily="18" charset="0"/>
              </a:rPr>
              <a:t> à l’adjectif</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joli / jolie -&gt; joliment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Si l’adjectif au masculin se termine par une consonne, on prend la forme de l’adjectif au féminin et on ajoute le suffixe -</a:t>
            </a:r>
            <a:r>
              <a:rPr lang="fr-FR" sz="1200" i="1" kern="100" dirty="0">
                <a:solidFill>
                  <a:schemeClr val="tx1"/>
                </a:solidFill>
                <a:effectLst/>
                <a:latin typeface="+mn-lt"/>
                <a:ea typeface="Calibri" panose="020F0502020204030204" pitchFamily="34" charset="0"/>
                <a:cs typeface="Times New Roman" panose="02020603050405020304" pitchFamily="18" charset="0"/>
              </a:rPr>
              <a:t>ment</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doux / douce -&gt; doucement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réel / réelle -&gt; réellement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Si l’adjectif se termine par -</a:t>
            </a:r>
            <a:r>
              <a:rPr lang="fr-FR" sz="1200" i="1" kern="100" dirty="0" err="1">
                <a:solidFill>
                  <a:schemeClr val="tx1"/>
                </a:solidFill>
                <a:effectLst/>
                <a:latin typeface="+mn-lt"/>
                <a:ea typeface="Calibri" panose="020F0502020204030204" pitchFamily="34" charset="0"/>
                <a:cs typeface="Times New Roman" panose="02020603050405020304" pitchFamily="18" charset="0"/>
              </a:rPr>
              <a:t>ant</a:t>
            </a:r>
            <a:r>
              <a:rPr lang="fr-FR" sz="1200" kern="100" dirty="0">
                <a:solidFill>
                  <a:schemeClr val="tx1"/>
                </a:solidFill>
                <a:effectLst/>
                <a:latin typeface="+mn-lt"/>
                <a:ea typeface="Calibri" panose="020F0502020204030204" pitchFamily="34" charset="0"/>
                <a:cs typeface="Times New Roman" panose="02020603050405020304" pitchFamily="18" charset="0"/>
              </a:rPr>
              <a:t> ou par -</a:t>
            </a:r>
            <a:r>
              <a:rPr lang="fr-FR" sz="1200" i="1" kern="100" dirty="0">
                <a:solidFill>
                  <a:schemeClr val="tx1"/>
                </a:solidFill>
                <a:effectLst/>
                <a:latin typeface="+mn-lt"/>
                <a:ea typeface="Calibri" panose="020F0502020204030204" pitchFamily="34" charset="0"/>
                <a:cs typeface="Times New Roman" panose="02020603050405020304" pitchFamily="18" charset="0"/>
              </a:rPr>
              <a:t>ent</a:t>
            </a:r>
            <a:r>
              <a:rPr lang="fr-FR" sz="1200" kern="100" dirty="0">
                <a:solidFill>
                  <a:schemeClr val="tx1"/>
                </a:solidFill>
                <a:effectLst/>
                <a:latin typeface="+mn-lt"/>
                <a:ea typeface="Calibri" panose="020F0502020204030204" pitchFamily="34" charset="0"/>
                <a:cs typeface="Times New Roman" panose="02020603050405020304" pitchFamily="18" charset="0"/>
              </a:rPr>
              <a:t>, le -</a:t>
            </a:r>
            <a:r>
              <a:rPr lang="fr-FR" sz="1200" i="1" kern="100" dirty="0">
                <a:solidFill>
                  <a:schemeClr val="tx1"/>
                </a:solidFill>
                <a:effectLst/>
                <a:latin typeface="+mn-lt"/>
                <a:ea typeface="Calibri" panose="020F0502020204030204" pitchFamily="34" charset="0"/>
                <a:cs typeface="Times New Roman" panose="02020603050405020304" pitchFamily="18" charset="0"/>
              </a:rPr>
              <a:t>t</a:t>
            </a:r>
            <a:r>
              <a:rPr lang="fr-FR" sz="1200" kern="100" dirty="0">
                <a:solidFill>
                  <a:schemeClr val="tx1"/>
                </a:solidFill>
                <a:effectLst/>
                <a:latin typeface="+mn-lt"/>
                <a:ea typeface="Calibri" panose="020F0502020204030204" pitchFamily="34" charset="0"/>
                <a:cs typeface="Times New Roman" panose="02020603050405020304" pitchFamily="18" charset="0"/>
              </a:rPr>
              <a:t> disparait et le -</a:t>
            </a:r>
            <a:r>
              <a:rPr lang="fr-FR" sz="1200" i="1" kern="100" dirty="0">
                <a:solidFill>
                  <a:schemeClr val="tx1"/>
                </a:solidFill>
                <a:effectLst/>
                <a:latin typeface="+mn-lt"/>
                <a:ea typeface="Calibri" panose="020F0502020204030204" pitchFamily="34" charset="0"/>
                <a:cs typeface="Times New Roman" panose="02020603050405020304" pitchFamily="18" charset="0"/>
              </a:rPr>
              <a:t>n</a:t>
            </a:r>
            <a:r>
              <a:rPr lang="fr-FR" sz="1200" kern="100" dirty="0">
                <a:solidFill>
                  <a:schemeClr val="tx1"/>
                </a:solidFill>
                <a:effectLst/>
                <a:latin typeface="+mn-lt"/>
                <a:ea typeface="Calibri" panose="020F0502020204030204" pitchFamily="34" charset="0"/>
                <a:cs typeface="Times New Roman" panose="02020603050405020304" pitchFamily="18" charset="0"/>
              </a:rPr>
              <a:t>- devient un -</a:t>
            </a:r>
            <a:r>
              <a:rPr lang="fr-FR" sz="1200" i="1" kern="100" dirty="0">
                <a:solidFill>
                  <a:schemeClr val="tx1"/>
                </a:solidFill>
                <a:effectLst/>
                <a:latin typeface="+mn-lt"/>
                <a:ea typeface="Calibri" panose="020F0502020204030204" pitchFamily="34" charset="0"/>
                <a:cs typeface="Times New Roman" panose="02020603050405020304" pitchFamily="18" charset="0"/>
              </a:rPr>
              <a:t>m</a:t>
            </a:r>
            <a:r>
              <a:rPr lang="fr-FR" sz="1200" kern="1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prudent / prudente -&gt; prudemment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méchant / méchante -&gt; méchamment</a:t>
            </a:r>
          </a:p>
          <a:p>
            <a:endParaRPr lang="fr-FR" dirty="0"/>
          </a:p>
        </p:txBody>
      </p:sp>
      <p:sp>
        <p:nvSpPr>
          <p:cNvPr id="4" name="Espace réservé du numéro de diapositive 3"/>
          <p:cNvSpPr>
            <a:spLocks noGrp="1"/>
          </p:cNvSpPr>
          <p:nvPr>
            <p:ph type="sldNum" sz="quarter" idx="5"/>
          </p:nvPr>
        </p:nvSpPr>
        <p:spPr/>
        <p:txBody>
          <a:bodyPr/>
          <a:lstStyle/>
          <a:p>
            <a:fld id="{D8175734-8D74-5E4D-B806-A5DFE78A1292}" type="slidenum">
              <a:rPr lang="fr-FR" smtClean="0"/>
              <a:t>39</a:t>
            </a:fld>
            <a:endParaRPr lang="fr-FR"/>
          </a:p>
        </p:txBody>
      </p:sp>
    </p:spTree>
    <p:extLst>
      <p:ext uri="{BB962C8B-B14F-4D97-AF65-F5344CB8AC3E}">
        <p14:creationId xmlns:p14="http://schemas.microsoft.com/office/powerpoint/2010/main" val="71140342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solidFill>
                  <a:schemeClr val="tx1"/>
                </a:solidFill>
              </a:rPr>
              <a:t>Distribuer</a:t>
            </a:r>
            <a:r>
              <a:rPr lang="fr-FR" dirty="0">
                <a:solidFill>
                  <a:schemeClr val="tx1"/>
                </a:solidFill>
              </a:rPr>
              <a:t> la trace écrite (cf. Fiche photocopiable)</a:t>
            </a:r>
          </a:p>
          <a:p>
            <a:endParaRPr lang="fr-FR" dirty="0">
              <a:solidFill>
                <a:schemeClr val="tx1"/>
              </a:solidFill>
            </a:endParaRPr>
          </a:p>
          <a:p>
            <a:r>
              <a:rPr lang="fr-FR" dirty="0">
                <a:solidFill>
                  <a:schemeClr val="tx1"/>
                </a:solidFill>
              </a:rPr>
              <a:t>« Avec votre crayon orange, entourez les –</a:t>
            </a:r>
            <a:r>
              <a:rPr lang="fr-FR" i="1" dirty="0" err="1">
                <a:solidFill>
                  <a:schemeClr val="tx1"/>
                </a:solidFill>
              </a:rPr>
              <a:t>ll</a:t>
            </a:r>
            <a:r>
              <a:rPr lang="fr-FR" i="1" dirty="0">
                <a:solidFill>
                  <a:schemeClr val="tx1"/>
                </a:solidFill>
              </a:rPr>
              <a:t>-</a:t>
            </a:r>
            <a:r>
              <a:rPr lang="fr-FR" dirty="0">
                <a:solidFill>
                  <a:schemeClr val="tx1"/>
                </a:solidFill>
              </a:rPr>
              <a:t> de </a:t>
            </a:r>
            <a:r>
              <a:rPr lang="fr-FR" i="1" dirty="0">
                <a:solidFill>
                  <a:schemeClr val="tx1"/>
                </a:solidFill>
              </a:rPr>
              <a:t>réelle</a:t>
            </a:r>
            <a:r>
              <a:rPr lang="fr-FR" dirty="0">
                <a:solidFill>
                  <a:schemeClr val="tx1"/>
                </a:solidFill>
              </a:rPr>
              <a:t> et </a:t>
            </a:r>
            <a:r>
              <a:rPr lang="fr-FR" i="1" dirty="0">
                <a:solidFill>
                  <a:schemeClr val="tx1"/>
                </a:solidFill>
              </a:rPr>
              <a:t>réellement</a:t>
            </a:r>
            <a:r>
              <a:rPr lang="fr-FR" dirty="0">
                <a:solidFill>
                  <a:schemeClr val="tx1"/>
                </a:solidFill>
              </a:rPr>
              <a:t> et les –</a:t>
            </a:r>
            <a:r>
              <a:rPr lang="fr-FR" i="1" dirty="0">
                <a:solidFill>
                  <a:schemeClr val="tx1"/>
                </a:solidFill>
              </a:rPr>
              <a:t>mm-</a:t>
            </a:r>
            <a:r>
              <a:rPr lang="fr-FR" dirty="0">
                <a:solidFill>
                  <a:schemeClr val="tx1"/>
                </a:solidFill>
              </a:rPr>
              <a:t> de </a:t>
            </a:r>
            <a:r>
              <a:rPr lang="fr-FR" i="1" dirty="0">
                <a:solidFill>
                  <a:schemeClr val="tx1"/>
                </a:solidFill>
              </a:rPr>
              <a:t>prudemment</a:t>
            </a:r>
            <a:r>
              <a:rPr lang="fr-FR" dirty="0">
                <a:solidFill>
                  <a:schemeClr val="tx1"/>
                </a:solidFill>
              </a:rPr>
              <a:t> et </a:t>
            </a:r>
            <a:r>
              <a:rPr lang="fr-FR" i="1" dirty="0">
                <a:solidFill>
                  <a:schemeClr val="tx1"/>
                </a:solidFill>
              </a:rPr>
              <a:t>méchamment</a:t>
            </a:r>
            <a:r>
              <a:rPr lang="fr-FR" dirty="0">
                <a:solidFill>
                  <a:schemeClr val="tx1"/>
                </a:solidFill>
              </a:rPr>
              <a:t>. »</a:t>
            </a:r>
          </a:p>
        </p:txBody>
      </p:sp>
      <p:sp>
        <p:nvSpPr>
          <p:cNvPr id="4" name="Espace réservé du numéro de diapositive 3"/>
          <p:cNvSpPr>
            <a:spLocks noGrp="1"/>
          </p:cNvSpPr>
          <p:nvPr>
            <p:ph type="sldNum" sz="quarter" idx="5"/>
          </p:nvPr>
        </p:nvSpPr>
        <p:spPr/>
        <p:txBody>
          <a:bodyPr/>
          <a:lstStyle/>
          <a:p>
            <a:fld id="{D8175734-8D74-5E4D-B806-A5DFE78A1292}" type="slidenum">
              <a:rPr lang="fr-FR" smtClean="0"/>
              <a:t>40</a:t>
            </a:fld>
            <a:endParaRPr lang="fr-FR"/>
          </a:p>
        </p:txBody>
      </p:sp>
    </p:spTree>
    <p:extLst>
      <p:ext uri="{BB962C8B-B14F-4D97-AF65-F5344CB8AC3E}">
        <p14:creationId xmlns:p14="http://schemas.microsoft.com/office/powerpoint/2010/main" val="13481263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D8175734-8D74-5E4D-B806-A5DFE78A1292}" type="slidenum">
              <a:rPr lang="fr-FR" smtClean="0"/>
              <a:t>41</a:t>
            </a:fld>
            <a:endParaRPr lang="fr-FR"/>
          </a:p>
        </p:txBody>
      </p:sp>
    </p:spTree>
    <p:extLst>
      <p:ext uri="{BB962C8B-B14F-4D97-AF65-F5344CB8AC3E}">
        <p14:creationId xmlns:p14="http://schemas.microsoft.com/office/powerpoint/2010/main" val="333308141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D8175734-8D74-5E4D-B806-A5DFE78A1292}" type="slidenum">
              <a:rPr lang="fr-FR" smtClean="0"/>
              <a:t>42</a:t>
            </a:fld>
            <a:endParaRPr lang="fr-FR"/>
          </a:p>
        </p:txBody>
      </p:sp>
    </p:spTree>
    <p:extLst>
      <p:ext uri="{BB962C8B-B14F-4D97-AF65-F5344CB8AC3E}">
        <p14:creationId xmlns:p14="http://schemas.microsoft.com/office/powerpoint/2010/main" val="299303285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dirty="0">
                <a:solidFill>
                  <a:schemeClr val="tx1"/>
                </a:solidFill>
                <a:effectLst/>
                <a:latin typeface="+mn-lt"/>
                <a:ea typeface="Calibri" panose="020F0502020204030204" pitchFamily="34" charset="0"/>
              </a:rPr>
              <a:t>Aristobule a raison :</a:t>
            </a:r>
            <a:r>
              <a:rPr lang="fr-FR" sz="1200" i="1" dirty="0">
                <a:solidFill>
                  <a:schemeClr val="tx1"/>
                </a:solidFill>
                <a:effectLst/>
                <a:latin typeface="+mn-lt"/>
                <a:ea typeface="Calibri" panose="020F0502020204030204" pitchFamily="34" charset="0"/>
              </a:rPr>
              <a:t> </a:t>
            </a:r>
            <a:r>
              <a:rPr lang="fr-FR" sz="1200" i="1" dirty="0" err="1">
                <a:solidFill>
                  <a:schemeClr val="tx1"/>
                </a:solidFill>
                <a:effectLst/>
                <a:latin typeface="+mn-lt"/>
                <a:ea typeface="Calibri" panose="020F0502020204030204" pitchFamily="34" charset="0"/>
              </a:rPr>
              <a:t>violament</a:t>
            </a:r>
            <a:r>
              <a:rPr lang="fr-FR" sz="1200" i="1" dirty="0">
                <a:solidFill>
                  <a:schemeClr val="tx1"/>
                </a:solidFill>
                <a:effectLst/>
                <a:latin typeface="+mn-lt"/>
                <a:ea typeface="Calibri" panose="020F0502020204030204" pitchFamily="34" charset="0"/>
              </a:rPr>
              <a:t> </a:t>
            </a:r>
            <a:r>
              <a:rPr lang="fr-FR" sz="1200" dirty="0">
                <a:solidFill>
                  <a:schemeClr val="tx1"/>
                </a:solidFill>
                <a:effectLst/>
                <a:latin typeface="+mn-lt"/>
                <a:ea typeface="Calibri" panose="020F0502020204030204" pitchFamily="34" charset="0"/>
              </a:rPr>
              <a:t>est bien un adverbe (est en lien avec le verbe </a:t>
            </a:r>
            <a:r>
              <a:rPr lang="fr-FR" sz="1200" i="1" dirty="0">
                <a:solidFill>
                  <a:schemeClr val="tx1"/>
                </a:solidFill>
                <a:effectLst/>
                <a:latin typeface="+mn-lt"/>
                <a:ea typeface="Calibri" panose="020F0502020204030204" pitchFamily="34" charset="0"/>
              </a:rPr>
              <a:t>réagit</a:t>
            </a:r>
            <a:r>
              <a:rPr lang="fr-FR" sz="1200" dirty="0">
                <a:solidFill>
                  <a:schemeClr val="tx1"/>
                </a:solidFill>
                <a:effectLst/>
                <a:latin typeface="+mn-lt"/>
                <a:ea typeface="Calibri" panose="020F0502020204030204" pitchFamily="34" charset="0"/>
              </a:rPr>
              <a:t>, </a:t>
            </a:r>
            <a:r>
              <a:rPr lang="fr-FR" sz="1200" i="1" dirty="0">
                <a:solidFill>
                  <a:schemeClr val="tx1"/>
                </a:solidFill>
                <a:effectLst/>
                <a:latin typeface="+mn-lt"/>
                <a:ea typeface="Calibri" panose="020F0502020204030204" pitchFamily="34" charset="0"/>
              </a:rPr>
              <a:t>une réaction violente / réagit violemment</a:t>
            </a:r>
            <a:r>
              <a:rPr lang="fr-FR" sz="1200" dirty="0">
                <a:solidFill>
                  <a:schemeClr val="tx1"/>
                </a:solidFill>
                <a:effectLst/>
                <a:latin typeface="+mn-lt"/>
                <a:ea typeface="Calibri" panose="020F0502020204030204" pitchFamily="34" charset="0"/>
              </a:rPr>
              <a:t>). </a:t>
            </a:r>
          </a:p>
          <a:p>
            <a:r>
              <a:rPr lang="fr-FR" sz="1200" dirty="0">
                <a:solidFill>
                  <a:schemeClr val="tx1"/>
                </a:solidFill>
                <a:effectLst/>
                <a:latin typeface="+mn-lt"/>
                <a:ea typeface="Calibri" panose="020F0502020204030204" pitchFamily="34" charset="0"/>
              </a:rPr>
              <a:t>Là où Aristobule se trompe, c’est que cet adverbe est construit à partir de l’adjectif</a:t>
            </a:r>
            <a:r>
              <a:rPr lang="fr-FR" sz="1200" i="1" dirty="0">
                <a:solidFill>
                  <a:schemeClr val="tx1"/>
                </a:solidFill>
                <a:effectLst/>
                <a:latin typeface="+mn-lt"/>
                <a:ea typeface="Calibri" panose="020F0502020204030204" pitchFamily="34" charset="0"/>
              </a:rPr>
              <a:t> violent</a:t>
            </a:r>
            <a:r>
              <a:rPr lang="fr-FR" sz="1200" dirty="0">
                <a:solidFill>
                  <a:schemeClr val="tx1"/>
                </a:solidFill>
                <a:effectLst/>
                <a:latin typeface="+mn-lt"/>
                <a:ea typeface="Calibri" panose="020F0502020204030204" pitchFamily="34" charset="0"/>
              </a:rPr>
              <a:t>. </a:t>
            </a:r>
            <a:r>
              <a:rPr lang="fr-FR" sz="1200" i="1" dirty="0">
                <a:solidFill>
                  <a:schemeClr val="tx1"/>
                </a:solidFill>
                <a:effectLst/>
                <a:latin typeface="+mn-lt"/>
                <a:ea typeface="Calibri" panose="020F0502020204030204" pitchFamily="34" charset="0"/>
              </a:rPr>
              <a:t>Violent</a:t>
            </a:r>
            <a:r>
              <a:rPr lang="fr-FR" sz="1200" dirty="0">
                <a:solidFill>
                  <a:schemeClr val="tx1"/>
                </a:solidFill>
                <a:effectLst/>
                <a:latin typeface="+mn-lt"/>
                <a:ea typeface="Calibri" panose="020F0502020204030204" pitchFamily="34" charset="0"/>
              </a:rPr>
              <a:t> se termine par </a:t>
            </a:r>
            <a:r>
              <a:rPr lang="fr-FR" sz="1200" i="1" dirty="0">
                <a:solidFill>
                  <a:schemeClr val="tx1"/>
                </a:solidFill>
                <a:effectLst/>
                <a:latin typeface="+mn-lt"/>
                <a:ea typeface="Calibri" panose="020F0502020204030204" pitchFamily="34" charset="0"/>
              </a:rPr>
              <a:t>-ent</a:t>
            </a:r>
            <a:r>
              <a:rPr lang="fr-FR" sz="1200" dirty="0">
                <a:solidFill>
                  <a:schemeClr val="tx1"/>
                </a:solidFill>
                <a:effectLst/>
                <a:latin typeface="+mn-lt"/>
                <a:ea typeface="Calibri" panose="020F0502020204030204" pitchFamily="34" charset="0"/>
              </a:rPr>
              <a:t>, donc le -</a:t>
            </a:r>
            <a:r>
              <a:rPr lang="fr-FR" sz="1200" i="1" dirty="0">
                <a:solidFill>
                  <a:schemeClr val="tx1"/>
                </a:solidFill>
                <a:effectLst/>
                <a:latin typeface="+mn-lt"/>
                <a:ea typeface="Calibri" panose="020F0502020204030204" pitchFamily="34" charset="0"/>
              </a:rPr>
              <a:t>t</a:t>
            </a:r>
            <a:r>
              <a:rPr lang="fr-FR" sz="1200" dirty="0">
                <a:solidFill>
                  <a:schemeClr val="tx1"/>
                </a:solidFill>
                <a:effectLst/>
                <a:latin typeface="+mn-lt"/>
                <a:ea typeface="Calibri" panose="020F0502020204030204" pitchFamily="34" charset="0"/>
              </a:rPr>
              <a:t> disparait et le -</a:t>
            </a:r>
            <a:r>
              <a:rPr lang="fr-FR" sz="1200" i="1" dirty="0">
                <a:solidFill>
                  <a:schemeClr val="tx1"/>
                </a:solidFill>
                <a:effectLst/>
                <a:latin typeface="+mn-lt"/>
                <a:ea typeface="Calibri" panose="020F0502020204030204" pitchFamily="34" charset="0"/>
              </a:rPr>
              <a:t>n</a:t>
            </a:r>
            <a:r>
              <a:rPr lang="fr-FR" sz="1200" dirty="0">
                <a:solidFill>
                  <a:schemeClr val="tx1"/>
                </a:solidFill>
                <a:effectLst/>
                <a:latin typeface="+mn-lt"/>
                <a:ea typeface="Calibri" panose="020F0502020204030204" pitchFamily="34" charset="0"/>
              </a:rPr>
              <a:t>- devient un -</a:t>
            </a:r>
            <a:r>
              <a:rPr lang="fr-FR" sz="1200" i="1" dirty="0">
                <a:solidFill>
                  <a:schemeClr val="tx1"/>
                </a:solidFill>
                <a:effectLst/>
                <a:latin typeface="+mn-lt"/>
                <a:ea typeface="Calibri" panose="020F0502020204030204" pitchFamily="34" charset="0"/>
              </a:rPr>
              <a:t>m</a:t>
            </a:r>
            <a:r>
              <a:rPr lang="fr-FR" sz="1200" dirty="0">
                <a:solidFill>
                  <a:schemeClr val="tx1"/>
                </a:solidFill>
                <a:effectLst/>
                <a:latin typeface="+mn-lt"/>
                <a:ea typeface="Calibri" panose="020F0502020204030204" pitchFamily="34" charset="0"/>
              </a:rPr>
              <a:t>-. On écrit </a:t>
            </a:r>
            <a:r>
              <a:rPr lang="fr-FR" sz="1200" i="1" dirty="0" err="1">
                <a:solidFill>
                  <a:schemeClr val="tx1"/>
                </a:solidFill>
                <a:effectLst/>
                <a:latin typeface="+mn-lt"/>
                <a:ea typeface="Calibri" panose="020F0502020204030204" pitchFamily="34" charset="0"/>
              </a:rPr>
              <a:t>violent+ment</a:t>
            </a:r>
            <a:r>
              <a:rPr lang="fr-FR" sz="1200" dirty="0">
                <a:solidFill>
                  <a:schemeClr val="tx1"/>
                </a:solidFill>
                <a:effectLst/>
                <a:latin typeface="+mn-lt"/>
                <a:ea typeface="Calibri" panose="020F0502020204030204" pitchFamily="34" charset="0"/>
              </a:rPr>
              <a:t> = </a:t>
            </a:r>
            <a:r>
              <a:rPr lang="fr-FR" sz="1200" i="1" dirty="0" err="1">
                <a:solidFill>
                  <a:schemeClr val="tx1"/>
                </a:solidFill>
                <a:effectLst/>
                <a:latin typeface="+mn-lt"/>
                <a:ea typeface="Calibri" panose="020F0502020204030204" pitchFamily="34" charset="0"/>
              </a:rPr>
              <a:t>violem-ment</a:t>
            </a:r>
            <a:r>
              <a:rPr lang="fr-FR" sz="1200" dirty="0">
                <a:solidFill>
                  <a:schemeClr val="tx1"/>
                </a:solidFill>
                <a:effectLst/>
                <a:latin typeface="+mn-lt"/>
                <a:ea typeface="Calibri" panose="020F0502020204030204" pitchFamily="34" charset="0"/>
              </a:rPr>
              <a:t> = </a:t>
            </a:r>
            <a:r>
              <a:rPr lang="fr-FR" sz="1200" i="1" dirty="0">
                <a:solidFill>
                  <a:schemeClr val="tx1"/>
                </a:solidFill>
                <a:effectLst/>
                <a:latin typeface="+mn-lt"/>
                <a:ea typeface="Calibri" panose="020F0502020204030204" pitchFamily="34" charset="0"/>
              </a:rPr>
              <a:t>violemment</a:t>
            </a:r>
            <a:r>
              <a:rPr lang="fr-FR" sz="1200" dirty="0">
                <a:solidFill>
                  <a:schemeClr val="tx1"/>
                </a:solidFill>
                <a:effectLst/>
                <a:latin typeface="+mn-lt"/>
                <a:ea typeface="Calibri" panose="020F0502020204030204" pitchFamily="34" charset="0"/>
              </a:rPr>
              <a:t>.</a:t>
            </a:r>
            <a:r>
              <a:rPr lang="fr-FR" sz="1200" dirty="0">
                <a:solidFill>
                  <a:schemeClr val="tx1"/>
                </a:solidFill>
                <a:effectLst/>
                <a:latin typeface="+mn-lt"/>
              </a:rPr>
              <a:t> </a:t>
            </a:r>
            <a:endParaRPr lang="fr-FR" sz="120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D8175734-8D74-5E4D-B806-A5DFE78A1292}" type="slidenum">
              <a:rPr lang="fr-FR" smtClean="0"/>
              <a:t>43</a:t>
            </a:fld>
            <a:endParaRPr lang="fr-FR"/>
          </a:p>
        </p:txBody>
      </p:sp>
    </p:spTree>
    <p:extLst>
      <p:ext uri="{BB962C8B-B14F-4D97-AF65-F5344CB8AC3E}">
        <p14:creationId xmlns:p14="http://schemas.microsoft.com/office/powerpoint/2010/main" val="317513382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D8175734-8D74-5E4D-B806-A5DFE78A1292}" type="slidenum">
              <a:rPr lang="fr-FR" smtClean="0"/>
              <a:t>44</a:t>
            </a:fld>
            <a:endParaRPr lang="fr-FR"/>
          </a:p>
        </p:txBody>
      </p:sp>
    </p:spTree>
    <p:extLst>
      <p:ext uri="{BB962C8B-B14F-4D97-AF65-F5344CB8AC3E}">
        <p14:creationId xmlns:p14="http://schemas.microsoft.com/office/powerpoint/2010/main" val="91708934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i="1" kern="100" dirty="0">
                <a:solidFill>
                  <a:schemeClr val="tx1"/>
                </a:solidFill>
                <a:effectLst/>
                <a:latin typeface="+mn-lt"/>
                <a:ea typeface="Calibri" panose="020F0502020204030204" pitchFamily="34" charset="0"/>
                <a:cs typeface="Times New Roman" panose="02020603050405020304" pitchFamily="18" charset="0"/>
              </a:rPr>
              <a:t>Innocemment</a:t>
            </a:r>
            <a:r>
              <a:rPr lang="fr-FR" sz="1200" kern="100" dirty="0">
                <a:solidFill>
                  <a:schemeClr val="tx1"/>
                </a:solidFill>
                <a:effectLst/>
                <a:latin typeface="+mn-lt"/>
                <a:ea typeface="Calibri" panose="020F0502020204030204" pitchFamily="34" charset="0"/>
                <a:cs typeface="Times New Roman" panose="02020603050405020304" pitchFamily="18" charset="0"/>
              </a:rPr>
              <a:t> est bien un adverbe parce qu’il est en lien avec le verbe </a:t>
            </a:r>
            <a:r>
              <a:rPr lang="fr-FR" sz="1200" i="1" kern="100" dirty="0">
                <a:solidFill>
                  <a:schemeClr val="tx1"/>
                </a:solidFill>
                <a:effectLst/>
                <a:latin typeface="+mn-lt"/>
                <a:ea typeface="Calibri" panose="020F0502020204030204" pitchFamily="34" charset="0"/>
                <a:cs typeface="Times New Roman" panose="02020603050405020304" pitchFamily="18" charset="0"/>
              </a:rPr>
              <a:t>répondit</a:t>
            </a:r>
            <a:r>
              <a:rPr lang="fr-FR" sz="1200" kern="100" dirty="0">
                <a:solidFill>
                  <a:schemeClr val="tx1"/>
                </a:solidFill>
                <a:effectLst/>
                <a:latin typeface="+mn-lt"/>
                <a:ea typeface="Calibri" panose="020F0502020204030204" pitchFamily="34" charset="0"/>
                <a:cs typeface="Times New Roman" panose="02020603050405020304" pitchFamily="18" charset="0"/>
              </a:rPr>
              <a:t> (premier mot du groupe verbal), </a:t>
            </a:r>
            <a:r>
              <a:rPr lang="fr-FR" sz="1200" i="1" kern="100" dirty="0">
                <a:solidFill>
                  <a:schemeClr val="tx1"/>
                </a:solidFill>
                <a:effectLst/>
                <a:latin typeface="+mn-lt"/>
                <a:ea typeface="Calibri" panose="020F0502020204030204" pitchFamily="34" charset="0"/>
                <a:cs typeface="Times New Roman" panose="02020603050405020304" pitchFamily="18" charset="0"/>
              </a:rPr>
              <a:t>faire</a:t>
            </a:r>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i="1" kern="100" dirty="0">
                <a:solidFill>
                  <a:schemeClr val="tx1"/>
                </a:solidFill>
                <a:effectLst/>
                <a:latin typeface="+mn-lt"/>
                <a:ea typeface="Calibri" panose="020F0502020204030204" pitchFamily="34" charset="0"/>
                <a:cs typeface="Times New Roman" panose="02020603050405020304" pitchFamily="18" charset="0"/>
              </a:rPr>
              <a:t>une réponse innocente / répondre innocemment</a:t>
            </a:r>
            <a:r>
              <a:rPr lang="fr-FR" sz="1200" kern="100" dirty="0">
                <a:solidFill>
                  <a:schemeClr val="tx1"/>
                </a:solidFill>
                <a:effectLst/>
                <a:latin typeface="+mn-lt"/>
                <a:ea typeface="Calibri" panose="020F0502020204030204" pitchFamily="34" charset="0"/>
                <a:cs typeface="Times New Roman" panose="02020603050405020304" pitchFamily="18" charset="0"/>
              </a:rPr>
              <a:t>. Cet adverbe est fabriqué à partir de l’adjectif </a:t>
            </a:r>
            <a:r>
              <a:rPr lang="fr-FR" sz="1200" i="1" kern="100" dirty="0">
                <a:solidFill>
                  <a:schemeClr val="tx1"/>
                </a:solidFill>
                <a:effectLst/>
                <a:latin typeface="+mn-lt"/>
                <a:ea typeface="Calibri" panose="020F0502020204030204" pitchFamily="34" charset="0"/>
                <a:cs typeface="Times New Roman" panose="02020603050405020304" pitchFamily="18" charset="0"/>
              </a:rPr>
              <a:t>innocent</a:t>
            </a:r>
            <a:r>
              <a:rPr lang="fr-FR" sz="1200" kern="100" dirty="0">
                <a:solidFill>
                  <a:schemeClr val="tx1"/>
                </a:solidFill>
                <a:effectLst/>
                <a:latin typeface="+mn-lt"/>
                <a:ea typeface="Calibri" panose="020F0502020204030204" pitchFamily="34" charset="0"/>
                <a:cs typeface="Times New Roman" panose="02020603050405020304" pitchFamily="18" charset="0"/>
              </a:rPr>
              <a:t>. L’adjectif se termine par </a:t>
            </a:r>
            <a:r>
              <a:rPr lang="fr-FR" sz="1200" i="1" kern="100" dirty="0">
                <a:solidFill>
                  <a:schemeClr val="tx1"/>
                </a:solidFill>
                <a:effectLst/>
                <a:latin typeface="+mn-lt"/>
                <a:ea typeface="Calibri" panose="020F0502020204030204" pitchFamily="34" charset="0"/>
                <a:cs typeface="Times New Roman" panose="02020603050405020304" pitchFamily="18" charset="0"/>
              </a:rPr>
              <a:t>-ent</a:t>
            </a:r>
            <a:r>
              <a:rPr lang="fr-FR" sz="1200" kern="100" dirty="0">
                <a:solidFill>
                  <a:schemeClr val="tx1"/>
                </a:solidFill>
                <a:effectLst/>
                <a:latin typeface="+mn-lt"/>
                <a:ea typeface="Calibri" panose="020F0502020204030204" pitchFamily="34" charset="0"/>
                <a:cs typeface="Times New Roman" panose="02020603050405020304" pitchFamily="18" charset="0"/>
              </a:rPr>
              <a:t>, donc le -</a:t>
            </a:r>
            <a:r>
              <a:rPr lang="fr-FR" sz="1200" i="1" kern="100" dirty="0">
                <a:solidFill>
                  <a:schemeClr val="tx1"/>
                </a:solidFill>
                <a:effectLst/>
                <a:latin typeface="+mn-lt"/>
                <a:ea typeface="Calibri" panose="020F0502020204030204" pitchFamily="34" charset="0"/>
                <a:cs typeface="Times New Roman" panose="02020603050405020304" pitchFamily="18" charset="0"/>
              </a:rPr>
              <a:t>t</a:t>
            </a:r>
            <a:r>
              <a:rPr lang="fr-FR" sz="1200" kern="100" dirty="0">
                <a:solidFill>
                  <a:schemeClr val="tx1"/>
                </a:solidFill>
                <a:effectLst/>
                <a:latin typeface="+mn-lt"/>
                <a:ea typeface="Calibri" panose="020F0502020204030204" pitchFamily="34" charset="0"/>
                <a:cs typeface="Times New Roman" panose="02020603050405020304" pitchFamily="18" charset="0"/>
              </a:rPr>
              <a:t> disparait et le -</a:t>
            </a:r>
            <a:r>
              <a:rPr lang="fr-FR" sz="1200" i="1" kern="100" dirty="0">
                <a:solidFill>
                  <a:schemeClr val="tx1"/>
                </a:solidFill>
                <a:effectLst/>
                <a:latin typeface="+mn-lt"/>
                <a:ea typeface="Calibri" panose="020F0502020204030204" pitchFamily="34" charset="0"/>
                <a:cs typeface="Times New Roman" panose="02020603050405020304" pitchFamily="18" charset="0"/>
              </a:rPr>
              <a:t>n</a:t>
            </a:r>
            <a:r>
              <a:rPr lang="fr-FR" sz="1200" kern="100" dirty="0">
                <a:solidFill>
                  <a:schemeClr val="tx1"/>
                </a:solidFill>
                <a:effectLst/>
                <a:latin typeface="+mn-lt"/>
                <a:ea typeface="Calibri" panose="020F0502020204030204" pitchFamily="34" charset="0"/>
                <a:cs typeface="Times New Roman" panose="02020603050405020304" pitchFamily="18" charset="0"/>
              </a:rPr>
              <a:t>- devient un -</a:t>
            </a:r>
            <a:r>
              <a:rPr lang="fr-FR" sz="1200" i="1" kern="100" dirty="0">
                <a:solidFill>
                  <a:schemeClr val="tx1"/>
                </a:solidFill>
                <a:effectLst/>
                <a:latin typeface="+mn-lt"/>
                <a:ea typeface="Calibri" panose="020F0502020204030204" pitchFamily="34" charset="0"/>
                <a:cs typeface="Times New Roman" panose="02020603050405020304" pitchFamily="18" charset="0"/>
              </a:rPr>
              <a:t>m</a:t>
            </a:r>
            <a:r>
              <a:rPr lang="fr-FR" sz="1200" kern="100" dirty="0">
                <a:solidFill>
                  <a:schemeClr val="tx1"/>
                </a:solidFill>
                <a:effectLst/>
                <a:latin typeface="+mn-lt"/>
                <a:ea typeface="Calibri" panose="020F0502020204030204" pitchFamily="34" charset="0"/>
                <a:cs typeface="Times New Roman" panose="02020603050405020304" pitchFamily="18" charset="0"/>
              </a:rPr>
              <a:t>-. l’adverbe conserve donc le </a:t>
            </a:r>
            <a:r>
              <a:rPr lang="fr-FR" sz="1200" i="1" kern="100" dirty="0">
                <a:solidFill>
                  <a:schemeClr val="tx1"/>
                </a:solidFill>
                <a:effectLst/>
                <a:latin typeface="+mn-lt"/>
                <a:ea typeface="Calibri" panose="020F0502020204030204" pitchFamily="34" charset="0"/>
                <a:cs typeface="Times New Roman" panose="02020603050405020304" pitchFamily="18" charset="0"/>
              </a:rPr>
              <a:t>-e-</a:t>
            </a:r>
            <a:r>
              <a:rPr lang="fr-FR" sz="1200" kern="100" dirty="0">
                <a:solidFill>
                  <a:schemeClr val="tx1"/>
                </a:solidFill>
                <a:effectLst/>
                <a:latin typeface="+mn-lt"/>
                <a:ea typeface="Calibri" panose="020F0502020204030204" pitchFamily="34" charset="0"/>
                <a:cs typeface="Times New Roman" panose="02020603050405020304" pitchFamily="18" charset="0"/>
              </a:rPr>
              <a:t> de </a:t>
            </a:r>
            <a:r>
              <a:rPr lang="fr-FR" sz="1200" i="1" kern="100" dirty="0">
                <a:solidFill>
                  <a:schemeClr val="tx1"/>
                </a:solidFill>
                <a:effectLst/>
                <a:latin typeface="+mn-lt"/>
                <a:ea typeface="Calibri" panose="020F0502020204030204" pitchFamily="34" charset="0"/>
                <a:cs typeface="Times New Roman" panose="02020603050405020304" pitchFamily="18" charset="0"/>
              </a:rPr>
              <a:t>innocent</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pPr algn="l"/>
            <a:r>
              <a:rPr lang="fr-FR" sz="1200" i="1" kern="100" dirty="0">
                <a:solidFill>
                  <a:schemeClr val="tx1"/>
                </a:solidFill>
                <a:effectLst/>
                <a:latin typeface="+mn-lt"/>
                <a:ea typeface="Calibri" panose="020F0502020204030204" pitchFamily="34" charset="0"/>
                <a:cs typeface="Times New Roman" panose="02020603050405020304" pitchFamily="18" charset="0"/>
              </a:rPr>
              <a:t>Couramment</a:t>
            </a:r>
            <a:r>
              <a:rPr lang="fr-FR" sz="1200" kern="100" dirty="0">
                <a:solidFill>
                  <a:schemeClr val="tx1"/>
                </a:solidFill>
                <a:effectLst/>
                <a:latin typeface="+mn-lt"/>
                <a:ea typeface="Calibri" panose="020F0502020204030204" pitchFamily="34" charset="0"/>
                <a:cs typeface="Times New Roman" panose="02020603050405020304" pitchFamily="18" charset="0"/>
              </a:rPr>
              <a:t> est bien un adverbe parce qu’il est en lien avec le verbe </a:t>
            </a:r>
            <a:r>
              <a:rPr lang="fr-FR" sz="1200" i="1" kern="100" dirty="0">
                <a:solidFill>
                  <a:schemeClr val="tx1"/>
                </a:solidFill>
                <a:effectLst/>
                <a:latin typeface="+mn-lt"/>
                <a:ea typeface="Calibri" panose="020F0502020204030204" pitchFamily="34" charset="0"/>
                <a:cs typeface="Times New Roman" panose="02020603050405020304" pitchFamily="18" charset="0"/>
              </a:rPr>
              <a:t>parlant</a:t>
            </a:r>
            <a:r>
              <a:rPr lang="fr-FR" sz="1200" kern="100" dirty="0">
                <a:solidFill>
                  <a:schemeClr val="tx1"/>
                </a:solidFill>
                <a:effectLst/>
                <a:latin typeface="+mn-lt"/>
                <a:ea typeface="Calibri" panose="020F0502020204030204" pitchFamily="34" charset="0"/>
                <a:cs typeface="Times New Roman" panose="02020603050405020304" pitchFamily="18" charset="0"/>
              </a:rPr>
              <a:t>. Cet adverbe en </a:t>
            </a:r>
            <a:r>
              <a:rPr lang="fr-FR" sz="1200" i="1" kern="100" dirty="0">
                <a:solidFill>
                  <a:schemeClr val="tx1"/>
                </a:solidFill>
                <a:effectLst/>
                <a:latin typeface="+mn-lt"/>
                <a:ea typeface="Calibri" panose="020F0502020204030204" pitchFamily="34" charset="0"/>
                <a:cs typeface="Times New Roman" panose="02020603050405020304" pitchFamily="18" charset="0"/>
              </a:rPr>
              <a:t>-ment</a:t>
            </a:r>
            <a:r>
              <a:rPr lang="fr-FR" sz="1200" kern="100" dirty="0">
                <a:solidFill>
                  <a:schemeClr val="tx1"/>
                </a:solidFill>
                <a:effectLst/>
                <a:latin typeface="+mn-lt"/>
                <a:ea typeface="Calibri" panose="020F0502020204030204" pitchFamily="34" charset="0"/>
                <a:cs typeface="Times New Roman" panose="02020603050405020304" pitchFamily="18" charset="0"/>
              </a:rPr>
              <a:t> est fabriqué à partir de l’adjectif </a:t>
            </a:r>
            <a:r>
              <a:rPr lang="fr-FR" sz="1200" i="1" kern="100" dirty="0">
                <a:solidFill>
                  <a:schemeClr val="tx1"/>
                </a:solidFill>
                <a:effectLst/>
                <a:latin typeface="+mn-lt"/>
                <a:ea typeface="Calibri" panose="020F0502020204030204" pitchFamily="34" charset="0"/>
                <a:cs typeface="Times New Roman" panose="02020603050405020304" pitchFamily="18" charset="0"/>
              </a:rPr>
              <a:t>courant</a:t>
            </a:r>
            <a:r>
              <a:rPr lang="fr-FR" sz="1200" kern="100" dirty="0">
                <a:solidFill>
                  <a:schemeClr val="tx1"/>
                </a:solidFill>
                <a:effectLst/>
                <a:latin typeface="+mn-lt"/>
                <a:ea typeface="Calibri" panose="020F0502020204030204" pitchFamily="34" charset="0"/>
                <a:cs typeface="Times New Roman" panose="02020603050405020304" pitchFamily="18" charset="0"/>
              </a:rPr>
              <a:t>. L’adjectif se termine par </a:t>
            </a:r>
            <a:r>
              <a:rPr lang="fr-FR" sz="1200" i="1" kern="100" dirty="0">
                <a:solidFill>
                  <a:schemeClr val="tx1"/>
                </a:solidFill>
                <a:effectLst/>
                <a:latin typeface="+mn-lt"/>
                <a:ea typeface="Calibri" panose="020F0502020204030204" pitchFamily="34" charset="0"/>
                <a:cs typeface="Times New Roman" panose="02020603050405020304" pitchFamily="18" charset="0"/>
              </a:rPr>
              <a:t>-</a:t>
            </a:r>
            <a:r>
              <a:rPr lang="fr-FR" sz="1200" i="1" kern="100" dirty="0" err="1">
                <a:solidFill>
                  <a:schemeClr val="tx1"/>
                </a:solidFill>
                <a:effectLst/>
                <a:latin typeface="+mn-lt"/>
                <a:ea typeface="Calibri" panose="020F0502020204030204" pitchFamily="34" charset="0"/>
                <a:cs typeface="Times New Roman" panose="02020603050405020304" pitchFamily="18" charset="0"/>
              </a:rPr>
              <a:t>ant</a:t>
            </a:r>
            <a:r>
              <a:rPr lang="fr-FR" sz="1200" kern="100" dirty="0">
                <a:solidFill>
                  <a:schemeClr val="tx1"/>
                </a:solidFill>
                <a:effectLst/>
                <a:latin typeface="+mn-lt"/>
                <a:ea typeface="Calibri" panose="020F0502020204030204" pitchFamily="34" charset="0"/>
                <a:cs typeface="Times New Roman" panose="02020603050405020304" pitchFamily="18" charset="0"/>
              </a:rPr>
              <a:t>, donc le -</a:t>
            </a:r>
            <a:r>
              <a:rPr lang="fr-FR" sz="1200" i="1" kern="100" dirty="0">
                <a:solidFill>
                  <a:schemeClr val="tx1"/>
                </a:solidFill>
                <a:effectLst/>
                <a:latin typeface="+mn-lt"/>
                <a:ea typeface="Calibri" panose="020F0502020204030204" pitchFamily="34" charset="0"/>
                <a:cs typeface="Times New Roman" panose="02020603050405020304" pitchFamily="18" charset="0"/>
              </a:rPr>
              <a:t>t</a:t>
            </a:r>
            <a:r>
              <a:rPr lang="fr-FR" sz="1200" kern="100" dirty="0">
                <a:solidFill>
                  <a:schemeClr val="tx1"/>
                </a:solidFill>
                <a:effectLst/>
                <a:latin typeface="+mn-lt"/>
                <a:ea typeface="Calibri" panose="020F0502020204030204" pitchFamily="34" charset="0"/>
                <a:cs typeface="Times New Roman" panose="02020603050405020304" pitchFamily="18" charset="0"/>
              </a:rPr>
              <a:t> disparait et le -</a:t>
            </a:r>
            <a:r>
              <a:rPr lang="fr-FR" sz="1200" i="1" kern="100" dirty="0">
                <a:solidFill>
                  <a:schemeClr val="tx1"/>
                </a:solidFill>
                <a:effectLst/>
                <a:latin typeface="+mn-lt"/>
                <a:ea typeface="Calibri" panose="020F0502020204030204" pitchFamily="34" charset="0"/>
                <a:cs typeface="Times New Roman" panose="02020603050405020304" pitchFamily="18" charset="0"/>
              </a:rPr>
              <a:t>n</a:t>
            </a:r>
            <a:r>
              <a:rPr lang="fr-FR" sz="1200" kern="100" dirty="0">
                <a:solidFill>
                  <a:schemeClr val="tx1"/>
                </a:solidFill>
                <a:effectLst/>
                <a:latin typeface="+mn-lt"/>
                <a:ea typeface="Calibri" panose="020F0502020204030204" pitchFamily="34" charset="0"/>
                <a:cs typeface="Times New Roman" panose="02020603050405020304" pitchFamily="18" charset="0"/>
              </a:rPr>
              <a:t>- devient un -</a:t>
            </a:r>
            <a:r>
              <a:rPr lang="fr-FR" sz="1200" i="1" kern="100" dirty="0">
                <a:solidFill>
                  <a:schemeClr val="tx1"/>
                </a:solidFill>
                <a:effectLst/>
                <a:latin typeface="+mn-lt"/>
                <a:ea typeface="Calibri" panose="020F0502020204030204" pitchFamily="34" charset="0"/>
                <a:cs typeface="Times New Roman" panose="02020603050405020304" pitchFamily="18" charset="0"/>
              </a:rPr>
              <a:t>m</a:t>
            </a:r>
            <a:r>
              <a:rPr lang="fr-FR" sz="1200" kern="100" dirty="0">
                <a:solidFill>
                  <a:schemeClr val="tx1"/>
                </a:solidFill>
                <a:effectLst/>
                <a:latin typeface="+mn-lt"/>
                <a:ea typeface="Calibri" panose="020F0502020204030204" pitchFamily="34" charset="0"/>
                <a:cs typeface="Times New Roman" panose="02020603050405020304" pitchFamily="18" charset="0"/>
              </a:rPr>
              <a:t>-. L’adverbe s’écrit donc avec </a:t>
            </a:r>
            <a:r>
              <a:rPr lang="fr-FR" sz="1200" i="1" kern="100" dirty="0">
                <a:solidFill>
                  <a:schemeClr val="tx1"/>
                </a:solidFill>
                <a:effectLst/>
                <a:latin typeface="+mn-lt"/>
                <a:ea typeface="Calibri" panose="020F0502020204030204" pitchFamily="34" charset="0"/>
                <a:cs typeface="Times New Roman" panose="02020603050405020304" pitchFamily="18" charset="0"/>
              </a:rPr>
              <a:t>-mm- </a:t>
            </a:r>
            <a:r>
              <a:rPr lang="fr-FR" sz="1200" kern="100" dirty="0">
                <a:solidFill>
                  <a:schemeClr val="tx1"/>
                </a:solidFill>
                <a:effectLst/>
                <a:latin typeface="+mn-lt"/>
                <a:ea typeface="Calibri" panose="020F0502020204030204" pitchFamily="34" charset="0"/>
                <a:cs typeface="Times New Roman" panose="02020603050405020304" pitchFamily="18" charset="0"/>
              </a:rPr>
              <a:t>: le </a:t>
            </a:r>
            <a:r>
              <a:rPr lang="fr-FR" sz="1200" i="1" kern="100" dirty="0">
                <a:solidFill>
                  <a:schemeClr val="tx1"/>
                </a:solidFill>
                <a:effectLst/>
                <a:latin typeface="+mn-lt"/>
                <a:ea typeface="Calibri" panose="020F0502020204030204" pitchFamily="34" charset="0"/>
                <a:cs typeface="Times New Roman" panose="02020603050405020304" pitchFamily="18" charset="0"/>
              </a:rPr>
              <a:t>-n-</a:t>
            </a:r>
            <a:r>
              <a:rPr lang="fr-FR" sz="1200" kern="100" dirty="0">
                <a:solidFill>
                  <a:schemeClr val="tx1"/>
                </a:solidFill>
                <a:effectLst/>
                <a:latin typeface="+mn-lt"/>
                <a:ea typeface="Calibri" panose="020F0502020204030204" pitchFamily="34" charset="0"/>
                <a:cs typeface="Times New Roman" panose="02020603050405020304" pitchFamily="18" charset="0"/>
              </a:rPr>
              <a:t> qui devient un </a:t>
            </a:r>
            <a:r>
              <a:rPr lang="fr-FR" sz="1200" i="1" kern="100" dirty="0">
                <a:solidFill>
                  <a:schemeClr val="tx1"/>
                </a:solidFill>
                <a:effectLst/>
                <a:latin typeface="+mn-lt"/>
                <a:ea typeface="Calibri" panose="020F0502020204030204" pitchFamily="34" charset="0"/>
                <a:cs typeface="Times New Roman" panose="02020603050405020304" pitchFamily="18" charset="0"/>
              </a:rPr>
              <a:t>-m-,</a:t>
            </a:r>
            <a:r>
              <a:rPr lang="fr-FR" sz="1200" kern="100" dirty="0">
                <a:solidFill>
                  <a:schemeClr val="tx1"/>
                </a:solidFill>
                <a:effectLst/>
                <a:latin typeface="+mn-lt"/>
                <a:ea typeface="Calibri" panose="020F0502020204030204" pitchFamily="34" charset="0"/>
                <a:cs typeface="Times New Roman" panose="02020603050405020304" pitchFamily="18" charset="0"/>
              </a:rPr>
              <a:t> puis le </a:t>
            </a:r>
            <a:r>
              <a:rPr lang="fr-FR" sz="1200" i="1" kern="100" dirty="0">
                <a:solidFill>
                  <a:schemeClr val="tx1"/>
                </a:solidFill>
                <a:effectLst/>
                <a:latin typeface="+mn-lt"/>
                <a:ea typeface="Calibri" panose="020F0502020204030204" pitchFamily="34" charset="0"/>
                <a:cs typeface="Times New Roman" panose="02020603050405020304" pitchFamily="18" charset="0"/>
              </a:rPr>
              <a:t>-m-</a:t>
            </a:r>
            <a:r>
              <a:rPr lang="fr-FR" sz="1200" kern="100" dirty="0">
                <a:solidFill>
                  <a:schemeClr val="tx1"/>
                </a:solidFill>
                <a:effectLst/>
                <a:latin typeface="+mn-lt"/>
                <a:ea typeface="Calibri" panose="020F0502020204030204" pitchFamily="34" charset="0"/>
                <a:cs typeface="Times New Roman" panose="02020603050405020304" pitchFamily="18" charset="0"/>
              </a:rPr>
              <a:t> de </a:t>
            </a:r>
            <a:r>
              <a:rPr lang="fr-FR" sz="1200" i="1" kern="100" dirty="0">
                <a:solidFill>
                  <a:schemeClr val="tx1"/>
                </a:solidFill>
                <a:effectLst/>
                <a:latin typeface="+mn-lt"/>
                <a:ea typeface="Calibri" panose="020F0502020204030204" pitchFamily="34" charset="0"/>
                <a:cs typeface="Times New Roman" panose="02020603050405020304" pitchFamily="18" charset="0"/>
              </a:rPr>
              <a:t>-ment</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endParaRPr lang="fr-FR" dirty="0"/>
          </a:p>
        </p:txBody>
      </p:sp>
      <p:sp>
        <p:nvSpPr>
          <p:cNvPr id="4" name="Espace réservé du numéro de diapositive 3"/>
          <p:cNvSpPr>
            <a:spLocks noGrp="1"/>
          </p:cNvSpPr>
          <p:nvPr>
            <p:ph type="sldNum" sz="quarter" idx="5"/>
          </p:nvPr>
        </p:nvSpPr>
        <p:spPr/>
        <p:txBody>
          <a:bodyPr/>
          <a:lstStyle/>
          <a:p>
            <a:fld id="{D8175734-8D74-5E4D-B806-A5DFE78A1292}" type="slidenum">
              <a:rPr lang="fr-FR" smtClean="0"/>
              <a:t>45</a:t>
            </a:fld>
            <a:endParaRPr lang="fr-FR"/>
          </a:p>
        </p:txBody>
      </p:sp>
    </p:spTree>
    <p:extLst>
      <p:ext uri="{BB962C8B-B14F-4D97-AF65-F5344CB8AC3E}">
        <p14:creationId xmlns:p14="http://schemas.microsoft.com/office/powerpoint/2010/main" val="397602353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D8175734-8D74-5E4D-B806-A5DFE78A1292}" type="slidenum">
              <a:rPr lang="fr-FR" smtClean="0"/>
              <a:t>46</a:t>
            </a:fld>
            <a:endParaRPr lang="fr-FR"/>
          </a:p>
        </p:txBody>
      </p:sp>
    </p:spTree>
    <p:extLst>
      <p:ext uri="{BB962C8B-B14F-4D97-AF65-F5344CB8AC3E}">
        <p14:creationId xmlns:p14="http://schemas.microsoft.com/office/powerpoint/2010/main" val="343604841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D8175734-8D74-5E4D-B806-A5DFE78A1292}" type="slidenum">
              <a:rPr lang="fr-FR" smtClean="0"/>
              <a:t>47</a:t>
            </a:fld>
            <a:endParaRPr lang="fr-FR"/>
          </a:p>
        </p:txBody>
      </p:sp>
    </p:spTree>
    <p:extLst>
      <p:ext uri="{BB962C8B-B14F-4D97-AF65-F5344CB8AC3E}">
        <p14:creationId xmlns:p14="http://schemas.microsoft.com/office/powerpoint/2010/main" val="121203509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D8175734-8D74-5E4D-B806-A5DFE78A1292}" type="slidenum">
              <a:rPr lang="fr-FR" smtClean="0"/>
              <a:t>48</a:t>
            </a:fld>
            <a:endParaRPr lang="fr-FR"/>
          </a:p>
        </p:txBody>
      </p:sp>
    </p:spTree>
    <p:extLst>
      <p:ext uri="{BB962C8B-B14F-4D97-AF65-F5344CB8AC3E}">
        <p14:creationId xmlns:p14="http://schemas.microsoft.com/office/powerpoint/2010/main" val="86123557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C8D378-34B9-E24E-B013-5E470B8FACB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ECD4D4C-81F6-D0AF-8D4D-09AA6A5FE19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BE322C8-6EA9-12AD-C949-FC156B7E0D2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00" dirty="0">
                <a:solidFill>
                  <a:schemeClr val="tx1"/>
                </a:solidFill>
                <a:effectLst/>
                <a:latin typeface="+mn-lt"/>
                <a:ea typeface="Calibri" panose="020F0502020204030204" pitchFamily="34" charset="0"/>
                <a:cs typeface="Times New Roman" panose="02020603050405020304" pitchFamily="18" charset="0"/>
              </a:rPr>
              <a:t>Remarque : il peut être nécessaire de rappeler l’expression </a:t>
            </a:r>
            <a:r>
              <a:rPr lang="fr-FR" sz="1200" i="1" kern="100" dirty="0">
                <a:solidFill>
                  <a:schemeClr val="tx1"/>
                </a:solidFill>
                <a:effectLst/>
                <a:latin typeface="+mn-lt"/>
                <a:ea typeface="Calibri" panose="020F0502020204030204" pitchFamily="34" charset="0"/>
                <a:cs typeface="Times New Roman" panose="02020603050405020304" pitchFamily="18" charset="0"/>
              </a:rPr>
              <a:t>un fol espoir</a:t>
            </a:r>
            <a:r>
              <a:rPr lang="fr-FR" sz="1200" kern="100" dirty="0">
                <a:solidFill>
                  <a:schemeClr val="tx1"/>
                </a:solidFill>
                <a:effectLst/>
                <a:latin typeface="+mn-lt"/>
                <a:ea typeface="Calibri" panose="020F0502020204030204" pitchFamily="34" charset="0"/>
                <a:cs typeface="Times New Roman" panose="02020603050405020304" pitchFamily="18" charset="0"/>
              </a:rPr>
              <a:t>, cf. leçon CM1-15 </a:t>
            </a:r>
            <a:r>
              <a:rPr lang="fr-FR" sz="1200" i="1" kern="100" dirty="0">
                <a:solidFill>
                  <a:schemeClr val="tx1"/>
                </a:solidFill>
                <a:effectLst/>
                <a:latin typeface="+mn-lt"/>
                <a:ea typeface="Calibri" panose="020F0502020204030204" pitchFamily="34" charset="0"/>
                <a:cs typeface="Times New Roman" panose="02020603050405020304" pitchFamily="18" charset="0"/>
              </a:rPr>
              <a:t>Mon ami, cet étrange voisin</a:t>
            </a:r>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54FBC73B-101D-6FB0-653D-67DC9C538F3D}"/>
              </a:ext>
            </a:extLst>
          </p:cNvPr>
          <p:cNvSpPr>
            <a:spLocks noGrp="1"/>
          </p:cNvSpPr>
          <p:nvPr>
            <p:ph type="sldNum" sz="quarter" idx="5"/>
          </p:nvPr>
        </p:nvSpPr>
        <p:spPr/>
        <p:txBody>
          <a:bodyPr/>
          <a:lstStyle/>
          <a:p>
            <a:fld id="{D8175734-8D74-5E4D-B806-A5DFE78A1292}" type="slidenum">
              <a:rPr lang="fr-FR" smtClean="0"/>
              <a:t>49</a:t>
            </a:fld>
            <a:endParaRPr lang="fr-FR"/>
          </a:p>
        </p:txBody>
      </p:sp>
    </p:spTree>
    <p:extLst>
      <p:ext uri="{BB962C8B-B14F-4D97-AF65-F5344CB8AC3E}">
        <p14:creationId xmlns:p14="http://schemas.microsoft.com/office/powerpoint/2010/main" val="272010860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00" dirty="0">
                <a:solidFill>
                  <a:schemeClr val="tx1"/>
                </a:solidFill>
                <a:effectLst/>
                <a:latin typeface="+mn-lt"/>
                <a:ea typeface="Calibri" panose="020F0502020204030204" pitchFamily="34" charset="0"/>
                <a:cs typeface="Times New Roman" panose="02020603050405020304" pitchFamily="18" charset="0"/>
              </a:rPr>
              <a:t>sérieusement, intelligemment, naturellement, brillamment, lentement, heureusement</a:t>
            </a:r>
          </a:p>
          <a:p>
            <a:endParaRPr lang="fr-FR" dirty="0"/>
          </a:p>
        </p:txBody>
      </p:sp>
      <p:sp>
        <p:nvSpPr>
          <p:cNvPr id="4" name="Espace réservé du numéro de diapositive 3"/>
          <p:cNvSpPr>
            <a:spLocks noGrp="1"/>
          </p:cNvSpPr>
          <p:nvPr>
            <p:ph type="sldNum" sz="quarter" idx="5"/>
          </p:nvPr>
        </p:nvSpPr>
        <p:spPr/>
        <p:txBody>
          <a:bodyPr/>
          <a:lstStyle/>
          <a:p>
            <a:fld id="{D8175734-8D74-5E4D-B806-A5DFE78A1292}" type="slidenum">
              <a:rPr lang="fr-FR" smtClean="0"/>
              <a:t>50</a:t>
            </a:fld>
            <a:endParaRPr lang="fr-FR"/>
          </a:p>
        </p:txBody>
      </p:sp>
    </p:spTree>
    <p:extLst>
      <p:ext uri="{BB962C8B-B14F-4D97-AF65-F5344CB8AC3E}">
        <p14:creationId xmlns:p14="http://schemas.microsoft.com/office/powerpoint/2010/main" val="41943770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38AFD9-9956-7092-4706-71785850E36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13E1A3E-335C-CF53-38D5-370A005FA1E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16E2FA2-9361-7015-907D-D62DAB39364A}"/>
              </a:ext>
            </a:extLst>
          </p:cNvPr>
          <p:cNvSpPr>
            <a:spLocks noGrp="1"/>
          </p:cNvSpPr>
          <p:nvPr>
            <p:ph type="body" idx="1"/>
          </p:nvPr>
        </p:nvSpPr>
        <p:spPr/>
        <p:txBody>
          <a:bodyPr/>
          <a:lstStyle/>
          <a:p>
            <a:r>
              <a:rPr lang="fr-FR" dirty="0"/>
              <a:t> </a:t>
            </a:r>
          </a:p>
        </p:txBody>
      </p:sp>
      <p:sp>
        <p:nvSpPr>
          <p:cNvPr id="4" name="Espace réservé du numéro de diapositive 3">
            <a:extLst>
              <a:ext uri="{FF2B5EF4-FFF2-40B4-BE49-F238E27FC236}">
                <a16:creationId xmlns:a16="http://schemas.microsoft.com/office/drawing/2014/main" id="{15A7B78A-D669-4816-2A31-83022AF68230}"/>
              </a:ext>
            </a:extLst>
          </p:cNvPr>
          <p:cNvSpPr>
            <a:spLocks noGrp="1"/>
          </p:cNvSpPr>
          <p:nvPr>
            <p:ph type="sldNum" sz="quarter" idx="5"/>
          </p:nvPr>
        </p:nvSpPr>
        <p:spPr/>
        <p:txBody>
          <a:bodyPr/>
          <a:lstStyle/>
          <a:p>
            <a:fld id="{D8175734-8D74-5E4D-B806-A5DFE78A1292}" type="slidenum">
              <a:rPr lang="fr-FR" smtClean="0"/>
              <a:t>51</a:t>
            </a:fld>
            <a:endParaRPr lang="fr-FR"/>
          </a:p>
        </p:txBody>
      </p:sp>
    </p:spTree>
    <p:extLst>
      <p:ext uri="{BB962C8B-B14F-4D97-AF65-F5344CB8AC3E}">
        <p14:creationId xmlns:p14="http://schemas.microsoft.com/office/powerpoint/2010/main" val="22112806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5F6C929-65A0-A279-187D-F71FFEFE02CF}"/>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6748F7B2-B7A7-F5B9-7C26-1ED39E75A18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AD990A25-3A1E-95D2-6B1D-83CEEF82EC91}"/>
              </a:ext>
            </a:extLst>
          </p:cNvPr>
          <p:cNvSpPr>
            <a:spLocks noGrp="1"/>
          </p:cNvSpPr>
          <p:nvPr>
            <p:ph type="dt" sz="half" idx="10"/>
          </p:nvPr>
        </p:nvSpPr>
        <p:spPr/>
        <p:txBody>
          <a:bodyPr/>
          <a:lstStyle/>
          <a:p>
            <a:fld id="{B9246080-EFB3-0D47-9191-BE11344CD47A}" type="datetimeFigureOut">
              <a:rPr lang="fr-FR" smtClean="0"/>
              <a:t>20/08/2025</a:t>
            </a:fld>
            <a:endParaRPr lang="fr-FR"/>
          </a:p>
        </p:txBody>
      </p:sp>
      <p:sp>
        <p:nvSpPr>
          <p:cNvPr id="5" name="Espace réservé du pied de page 4">
            <a:extLst>
              <a:ext uri="{FF2B5EF4-FFF2-40B4-BE49-F238E27FC236}">
                <a16:creationId xmlns:a16="http://schemas.microsoft.com/office/drawing/2014/main" id="{48C62699-D7CF-BA90-EEC8-3247F4460AC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F417A8D-7734-15DD-6B2A-849FFD5F7EAD}"/>
              </a:ext>
            </a:extLst>
          </p:cNvPr>
          <p:cNvSpPr>
            <a:spLocks noGrp="1"/>
          </p:cNvSpPr>
          <p:nvPr>
            <p:ph type="sldNum" sz="quarter" idx="12"/>
          </p:nvPr>
        </p:nvSpPr>
        <p:spPr/>
        <p:txBody>
          <a:bodyPr/>
          <a:lstStyle/>
          <a:p>
            <a:fld id="{18CB7129-8CBD-F948-9476-A51634F1B18C}" type="slidenum">
              <a:rPr lang="fr-FR" smtClean="0"/>
              <a:t>‹N°›</a:t>
            </a:fld>
            <a:endParaRPr lang="fr-FR"/>
          </a:p>
        </p:txBody>
      </p:sp>
    </p:spTree>
    <p:extLst>
      <p:ext uri="{BB962C8B-B14F-4D97-AF65-F5344CB8AC3E}">
        <p14:creationId xmlns:p14="http://schemas.microsoft.com/office/powerpoint/2010/main" val="9384617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7CB4353-2F1D-4E27-176D-C330994FEBDA}"/>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AF4D234F-CA67-8B23-0ACC-CD0170B5ADAF}"/>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C8ACC5E-8445-A397-C2C4-D2AECEFC4858}"/>
              </a:ext>
            </a:extLst>
          </p:cNvPr>
          <p:cNvSpPr>
            <a:spLocks noGrp="1"/>
          </p:cNvSpPr>
          <p:nvPr>
            <p:ph type="dt" sz="half" idx="10"/>
          </p:nvPr>
        </p:nvSpPr>
        <p:spPr/>
        <p:txBody>
          <a:bodyPr/>
          <a:lstStyle/>
          <a:p>
            <a:fld id="{B9246080-EFB3-0D47-9191-BE11344CD47A}" type="datetimeFigureOut">
              <a:rPr lang="fr-FR" smtClean="0"/>
              <a:t>20/08/2025</a:t>
            </a:fld>
            <a:endParaRPr lang="fr-FR"/>
          </a:p>
        </p:txBody>
      </p:sp>
      <p:sp>
        <p:nvSpPr>
          <p:cNvPr id="5" name="Espace réservé du pied de page 4">
            <a:extLst>
              <a:ext uri="{FF2B5EF4-FFF2-40B4-BE49-F238E27FC236}">
                <a16:creationId xmlns:a16="http://schemas.microsoft.com/office/drawing/2014/main" id="{AACCCED3-05AD-A997-90AF-39B179F1941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1A22516-DEFF-0B70-16FB-3BA29C23945A}"/>
              </a:ext>
            </a:extLst>
          </p:cNvPr>
          <p:cNvSpPr>
            <a:spLocks noGrp="1"/>
          </p:cNvSpPr>
          <p:nvPr>
            <p:ph type="sldNum" sz="quarter" idx="12"/>
          </p:nvPr>
        </p:nvSpPr>
        <p:spPr/>
        <p:txBody>
          <a:bodyPr/>
          <a:lstStyle/>
          <a:p>
            <a:fld id="{18CB7129-8CBD-F948-9476-A51634F1B18C}" type="slidenum">
              <a:rPr lang="fr-FR" smtClean="0"/>
              <a:t>‹N°›</a:t>
            </a:fld>
            <a:endParaRPr lang="fr-FR"/>
          </a:p>
        </p:txBody>
      </p:sp>
    </p:spTree>
    <p:extLst>
      <p:ext uri="{BB962C8B-B14F-4D97-AF65-F5344CB8AC3E}">
        <p14:creationId xmlns:p14="http://schemas.microsoft.com/office/powerpoint/2010/main" val="2737119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16B432-83CD-DD7C-2FA1-83D23A6BC534}"/>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54D1D885-1BDA-B386-2BDE-FC779E91C9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95EACA71-C330-BF95-B29F-F75B3E5446D8}"/>
              </a:ext>
            </a:extLst>
          </p:cNvPr>
          <p:cNvSpPr>
            <a:spLocks noGrp="1"/>
          </p:cNvSpPr>
          <p:nvPr>
            <p:ph type="dt" sz="half" idx="10"/>
          </p:nvPr>
        </p:nvSpPr>
        <p:spPr/>
        <p:txBody>
          <a:bodyPr/>
          <a:lstStyle/>
          <a:p>
            <a:fld id="{B9246080-EFB3-0D47-9191-BE11344CD47A}" type="datetimeFigureOut">
              <a:rPr lang="fr-FR" smtClean="0"/>
              <a:t>20/08/2025</a:t>
            </a:fld>
            <a:endParaRPr lang="fr-FR"/>
          </a:p>
        </p:txBody>
      </p:sp>
      <p:sp>
        <p:nvSpPr>
          <p:cNvPr id="5" name="Espace réservé du pied de page 4">
            <a:extLst>
              <a:ext uri="{FF2B5EF4-FFF2-40B4-BE49-F238E27FC236}">
                <a16:creationId xmlns:a16="http://schemas.microsoft.com/office/drawing/2014/main" id="{D5FEDA0D-BD15-C08D-839B-ACE4E1E1A32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060B12F-3A9B-C576-6DC2-12BB376FFB58}"/>
              </a:ext>
            </a:extLst>
          </p:cNvPr>
          <p:cNvSpPr>
            <a:spLocks noGrp="1"/>
          </p:cNvSpPr>
          <p:nvPr>
            <p:ph type="sldNum" sz="quarter" idx="12"/>
          </p:nvPr>
        </p:nvSpPr>
        <p:spPr/>
        <p:txBody>
          <a:bodyPr/>
          <a:lstStyle/>
          <a:p>
            <a:fld id="{18CB7129-8CBD-F948-9476-A51634F1B18C}" type="slidenum">
              <a:rPr lang="fr-FR" smtClean="0"/>
              <a:t>‹N°›</a:t>
            </a:fld>
            <a:endParaRPr lang="fr-FR"/>
          </a:p>
        </p:txBody>
      </p:sp>
    </p:spTree>
    <p:extLst>
      <p:ext uri="{BB962C8B-B14F-4D97-AF65-F5344CB8AC3E}">
        <p14:creationId xmlns:p14="http://schemas.microsoft.com/office/powerpoint/2010/main" val="2568578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48BCD4-F3CF-EBA3-79A9-1D9A29C0CC7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FE288D7-DC5F-32CA-2F34-8A30D9BD5035}"/>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0F58507B-5CD5-C7E0-1793-7F47215F837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023C4ACF-3CD0-39C3-B876-0E660EC75369}"/>
              </a:ext>
            </a:extLst>
          </p:cNvPr>
          <p:cNvSpPr>
            <a:spLocks noGrp="1"/>
          </p:cNvSpPr>
          <p:nvPr>
            <p:ph type="dt" sz="half" idx="10"/>
          </p:nvPr>
        </p:nvSpPr>
        <p:spPr/>
        <p:txBody>
          <a:bodyPr/>
          <a:lstStyle/>
          <a:p>
            <a:fld id="{B9246080-EFB3-0D47-9191-BE11344CD47A}" type="datetimeFigureOut">
              <a:rPr lang="fr-FR" smtClean="0"/>
              <a:t>20/08/2025</a:t>
            </a:fld>
            <a:endParaRPr lang="fr-FR"/>
          </a:p>
        </p:txBody>
      </p:sp>
      <p:sp>
        <p:nvSpPr>
          <p:cNvPr id="6" name="Espace réservé du pied de page 5">
            <a:extLst>
              <a:ext uri="{FF2B5EF4-FFF2-40B4-BE49-F238E27FC236}">
                <a16:creationId xmlns:a16="http://schemas.microsoft.com/office/drawing/2014/main" id="{377DF67C-44F6-5A5A-7DA4-80F2E96CB6E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87B7C97-028D-5619-8390-F60F6AFBCBB8}"/>
              </a:ext>
            </a:extLst>
          </p:cNvPr>
          <p:cNvSpPr>
            <a:spLocks noGrp="1"/>
          </p:cNvSpPr>
          <p:nvPr>
            <p:ph type="sldNum" sz="quarter" idx="12"/>
          </p:nvPr>
        </p:nvSpPr>
        <p:spPr/>
        <p:txBody>
          <a:bodyPr/>
          <a:lstStyle/>
          <a:p>
            <a:fld id="{18CB7129-8CBD-F948-9476-A51634F1B18C}" type="slidenum">
              <a:rPr lang="fr-FR" smtClean="0"/>
              <a:t>‹N°›</a:t>
            </a:fld>
            <a:endParaRPr lang="fr-FR"/>
          </a:p>
        </p:txBody>
      </p:sp>
    </p:spTree>
    <p:extLst>
      <p:ext uri="{BB962C8B-B14F-4D97-AF65-F5344CB8AC3E}">
        <p14:creationId xmlns:p14="http://schemas.microsoft.com/office/powerpoint/2010/main" val="40034676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CEECA3-0C42-796D-0E3B-A4BDE9DBEC3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E33D260-F5CB-8921-B1FA-543D48E7C28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4DF1F7DD-40D5-A60E-4E27-36293A268373}"/>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76935301-E477-1226-750E-589FFAEB76F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ACD09E3D-A4C7-AE08-630C-9C6862AA9934}"/>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43C0B1CC-8B2D-8C7C-80A3-FF61A8F1C688}"/>
              </a:ext>
            </a:extLst>
          </p:cNvPr>
          <p:cNvSpPr>
            <a:spLocks noGrp="1"/>
          </p:cNvSpPr>
          <p:nvPr>
            <p:ph type="dt" sz="half" idx="10"/>
          </p:nvPr>
        </p:nvSpPr>
        <p:spPr/>
        <p:txBody>
          <a:bodyPr/>
          <a:lstStyle/>
          <a:p>
            <a:fld id="{B9246080-EFB3-0D47-9191-BE11344CD47A}" type="datetimeFigureOut">
              <a:rPr lang="fr-FR" smtClean="0"/>
              <a:t>20/08/2025</a:t>
            </a:fld>
            <a:endParaRPr lang="fr-FR"/>
          </a:p>
        </p:txBody>
      </p:sp>
      <p:sp>
        <p:nvSpPr>
          <p:cNvPr id="8" name="Espace réservé du pied de page 7">
            <a:extLst>
              <a:ext uri="{FF2B5EF4-FFF2-40B4-BE49-F238E27FC236}">
                <a16:creationId xmlns:a16="http://schemas.microsoft.com/office/drawing/2014/main" id="{D6A8CD20-BF36-BCA6-ECC9-15B7210D9709}"/>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B2F67242-7589-ED21-89EB-B5B172C545BE}"/>
              </a:ext>
            </a:extLst>
          </p:cNvPr>
          <p:cNvSpPr>
            <a:spLocks noGrp="1"/>
          </p:cNvSpPr>
          <p:nvPr>
            <p:ph type="sldNum" sz="quarter" idx="12"/>
          </p:nvPr>
        </p:nvSpPr>
        <p:spPr/>
        <p:txBody>
          <a:bodyPr/>
          <a:lstStyle/>
          <a:p>
            <a:fld id="{18CB7129-8CBD-F948-9476-A51634F1B18C}" type="slidenum">
              <a:rPr lang="fr-FR" smtClean="0"/>
              <a:t>‹N°›</a:t>
            </a:fld>
            <a:endParaRPr lang="fr-FR"/>
          </a:p>
        </p:txBody>
      </p:sp>
    </p:spTree>
    <p:extLst>
      <p:ext uri="{BB962C8B-B14F-4D97-AF65-F5344CB8AC3E}">
        <p14:creationId xmlns:p14="http://schemas.microsoft.com/office/powerpoint/2010/main" val="13492803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EFA729-AD63-FEF1-1FBF-E9652C5E368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694241F4-6B3E-7377-4FD7-9881D7CF4812}"/>
              </a:ext>
            </a:extLst>
          </p:cNvPr>
          <p:cNvSpPr>
            <a:spLocks noGrp="1"/>
          </p:cNvSpPr>
          <p:nvPr>
            <p:ph type="dt" sz="half" idx="10"/>
          </p:nvPr>
        </p:nvSpPr>
        <p:spPr/>
        <p:txBody>
          <a:bodyPr/>
          <a:lstStyle/>
          <a:p>
            <a:fld id="{B9246080-EFB3-0D47-9191-BE11344CD47A}" type="datetimeFigureOut">
              <a:rPr lang="fr-FR" smtClean="0"/>
              <a:t>20/08/2025</a:t>
            </a:fld>
            <a:endParaRPr lang="fr-FR"/>
          </a:p>
        </p:txBody>
      </p:sp>
      <p:sp>
        <p:nvSpPr>
          <p:cNvPr id="4" name="Espace réservé du pied de page 3">
            <a:extLst>
              <a:ext uri="{FF2B5EF4-FFF2-40B4-BE49-F238E27FC236}">
                <a16:creationId xmlns:a16="http://schemas.microsoft.com/office/drawing/2014/main" id="{356832D0-DD20-D220-671D-65D895D568E8}"/>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3B491557-477D-D117-AE54-FC8B2CFAC0C3}"/>
              </a:ext>
            </a:extLst>
          </p:cNvPr>
          <p:cNvSpPr>
            <a:spLocks noGrp="1"/>
          </p:cNvSpPr>
          <p:nvPr>
            <p:ph type="sldNum" sz="quarter" idx="12"/>
          </p:nvPr>
        </p:nvSpPr>
        <p:spPr/>
        <p:txBody>
          <a:bodyPr/>
          <a:lstStyle/>
          <a:p>
            <a:fld id="{18CB7129-8CBD-F948-9476-A51634F1B18C}" type="slidenum">
              <a:rPr lang="fr-FR" smtClean="0"/>
              <a:t>‹N°›</a:t>
            </a:fld>
            <a:endParaRPr lang="fr-FR"/>
          </a:p>
        </p:txBody>
      </p:sp>
    </p:spTree>
    <p:extLst>
      <p:ext uri="{BB962C8B-B14F-4D97-AF65-F5344CB8AC3E}">
        <p14:creationId xmlns:p14="http://schemas.microsoft.com/office/powerpoint/2010/main" val="2295109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6392F8E4-61E9-8E80-3E71-9C1256347C29}"/>
              </a:ext>
            </a:extLst>
          </p:cNvPr>
          <p:cNvSpPr>
            <a:spLocks noGrp="1"/>
          </p:cNvSpPr>
          <p:nvPr>
            <p:ph type="dt" sz="half" idx="10"/>
          </p:nvPr>
        </p:nvSpPr>
        <p:spPr/>
        <p:txBody>
          <a:bodyPr/>
          <a:lstStyle/>
          <a:p>
            <a:fld id="{B9246080-EFB3-0D47-9191-BE11344CD47A}" type="datetimeFigureOut">
              <a:rPr lang="fr-FR" smtClean="0"/>
              <a:t>20/08/2025</a:t>
            </a:fld>
            <a:endParaRPr lang="fr-FR"/>
          </a:p>
        </p:txBody>
      </p:sp>
      <p:sp>
        <p:nvSpPr>
          <p:cNvPr id="3" name="Espace réservé du pied de page 2">
            <a:extLst>
              <a:ext uri="{FF2B5EF4-FFF2-40B4-BE49-F238E27FC236}">
                <a16:creationId xmlns:a16="http://schemas.microsoft.com/office/drawing/2014/main" id="{753302E7-8FBC-DDE1-78EF-BC05E48506AA}"/>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08E56365-938F-B4FA-9256-E3C6E7566047}"/>
              </a:ext>
            </a:extLst>
          </p:cNvPr>
          <p:cNvSpPr>
            <a:spLocks noGrp="1"/>
          </p:cNvSpPr>
          <p:nvPr>
            <p:ph type="sldNum" sz="quarter" idx="12"/>
          </p:nvPr>
        </p:nvSpPr>
        <p:spPr/>
        <p:txBody>
          <a:bodyPr/>
          <a:lstStyle/>
          <a:p>
            <a:fld id="{18CB7129-8CBD-F948-9476-A51634F1B18C}" type="slidenum">
              <a:rPr lang="fr-FR" smtClean="0"/>
              <a:t>‹N°›</a:t>
            </a:fld>
            <a:endParaRPr lang="fr-FR"/>
          </a:p>
        </p:txBody>
      </p:sp>
    </p:spTree>
    <p:extLst>
      <p:ext uri="{BB962C8B-B14F-4D97-AF65-F5344CB8AC3E}">
        <p14:creationId xmlns:p14="http://schemas.microsoft.com/office/powerpoint/2010/main" val="24146550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8C27FA-009A-9FB4-A57B-E735660A1D1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DBEA7C34-5E10-10FB-8BCD-49D31BA4B2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ACCF8954-069B-9EB7-1D00-B3FCAE9EB4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D503072-AE41-582C-9A97-C631FD6988B0}"/>
              </a:ext>
            </a:extLst>
          </p:cNvPr>
          <p:cNvSpPr>
            <a:spLocks noGrp="1"/>
          </p:cNvSpPr>
          <p:nvPr>
            <p:ph type="dt" sz="half" idx="10"/>
          </p:nvPr>
        </p:nvSpPr>
        <p:spPr/>
        <p:txBody>
          <a:bodyPr/>
          <a:lstStyle/>
          <a:p>
            <a:fld id="{B9246080-EFB3-0D47-9191-BE11344CD47A}" type="datetimeFigureOut">
              <a:rPr lang="fr-FR" smtClean="0"/>
              <a:t>20/08/2025</a:t>
            </a:fld>
            <a:endParaRPr lang="fr-FR"/>
          </a:p>
        </p:txBody>
      </p:sp>
      <p:sp>
        <p:nvSpPr>
          <p:cNvPr id="6" name="Espace réservé du pied de page 5">
            <a:extLst>
              <a:ext uri="{FF2B5EF4-FFF2-40B4-BE49-F238E27FC236}">
                <a16:creationId xmlns:a16="http://schemas.microsoft.com/office/drawing/2014/main" id="{0FF32F82-6EA9-0ACB-31D9-A662B0AA160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5C38617-47A5-262E-9009-167E6FB318A4}"/>
              </a:ext>
            </a:extLst>
          </p:cNvPr>
          <p:cNvSpPr>
            <a:spLocks noGrp="1"/>
          </p:cNvSpPr>
          <p:nvPr>
            <p:ph type="sldNum" sz="quarter" idx="12"/>
          </p:nvPr>
        </p:nvSpPr>
        <p:spPr/>
        <p:txBody>
          <a:bodyPr/>
          <a:lstStyle/>
          <a:p>
            <a:fld id="{18CB7129-8CBD-F948-9476-A51634F1B18C}" type="slidenum">
              <a:rPr lang="fr-FR" smtClean="0"/>
              <a:t>‹N°›</a:t>
            </a:fld>
            <a:endParaRPr lang="fr-FR"/>
          </a:p>
        </p:txBody>
      </p:sp>
    </p:spTree>
    <p:extLst>
      <p:ext uri="{BB962C8B-B14F-4D97-AF65-F5344CB8AC3E}">
        <p14:creationId xmlns:p14="http://schemas.microsoft.com/office/powerpoint/2010/main" val="4188368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C2FCD43-41E3-C60C-EE86-15AB53267CD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10D62EE4-676C-F7D0-215F-2950E95E1A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CA0055B4-1B4A-0CFD-C6F2-FAF974B1C8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596E7FF-9FD7-03FF-F283-409A4E492505}"/>
              </a:ext>
            </a:extLst>
          </p:cNvPr>
          <p:cNvSpPr>
            <a:spLocks noGrp="1"/>
          </p:cNvSpPr>
          <p:nvPr>
            <p:ph type="dt" sz="half" idx="10"/>
          </p:nvPr>
        </p:nvSpPr>
        <p:spPr/>
        <p:txBody>
          <a:bodyPr/>
          <a:lstStyle/>
          <a:p>
            <a:fld id="{B9246080-EFB3-0D47-9191-BE11344CD47A}" type="datetimeFigureOut">
              <a:rPr lang="fr-FR" smtClean="0"/>
              <a:t>20/08/2025</a:t>
            </a:fld>
            <a:endParaRPr lang="fr-FR"/>
          </a:p>
        </p:txBody>
      </p:sp>
      <p:sp>
        <p:nvSpPr>
          <p:cNvPr id="6" name="Espace réservé du pied de page 5">
            <a:extLst>
              <a:ext uri="{FF2B5EF4-FFF2-40B4-BE49-F238E27FC236}">
                <a16:creationId xmlns:a16="http://schemas.microsoft.com/office/drawing/2014/main" id="{3F7138DE-AF45-1EE2-2D6B-0F1B73736D1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403A2D1E-BFCF-F1FF-0190-A5DDCD387C70}"/>
              </a:ext>
            </a:extLst>
          </p:cNvPr>
          <p:cNvSpPr>
            <a:spLocks noGrp="1"/>
          </p:cNvSpPr>
          <p:nvPr>
            <p:ph type="sldNum" sz="quarter" idx="12"/>
          </p:nvPr>
        </p:nvSpPr>
        <p:spPr/>
        <p:txBody>
          <a:bodyPr/>
          <a:lstStyle/>
          <a:p>
            <a:fld id="{18CB7129-8CBD-F948-9476-A51634F1B18C}" type="slidenum">
              <a:rPr lang="fr-FR" smtClean="0"/>
              <a:t>‹N°›</a:t>
            </a:fld>
            <a:endParaRPr lang="fr-FR"/>
          </a:p>
        </p:txBody>
      </p:sp>
    </p:spTree>
    <p:extLst>
      <p:ext uri="{BB962C8B-B14F-4D97-AF65-F5344CB8AC3E}">
        <p14:creationId xmlns:p14="http://schemas.microsoft.com/office/powerpoint/2010/main" val="28627752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121077-2DD6-DD75-B3FB-71121D6CF880}"/>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B2A3F537-DD23-0932-FB5D-EB2858D0BE5E}"/>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59EC673-95D1-8C51-2C76-F9A4CB94282A}"/>
              </a:ext>
            </a:extLst>
          </p:cNvPr>
          <p:cNvSpPr>
            <a:spLocks noGrp="1"/>
          </p:cNvSpPr>
          <p:nvPr>
            <p:ph type="dt" sz="half" idx="10"/>
          </p:nvPr>
        </p:nvSpPr>
        <p:spPr/>
        <p:txBody>
          <a:bodyPr/>
          <a:lstStyle/>
          <a:p>
            <a:fld id="{B9246080-EFB3-0D47-9191-BE11344CD47A}" type="datetimeFigureOut">
              <a:rPr lang="fr-FR" smtClean="0"/>
              <a:t>20/08/2025</a:t>
            </a:fld>
            <a:endParaRPr lang="fr-FR"/>
          </a:p>
        </p:txBody>
      </p:sp>
      <p:sp>
        <p:nvSpPr>
          <p:cNvPr id="5" name="Espace réservé du pied de page 4">
            <a:extLst>
              <a:ext uri="{FF2B5EF4-FFF2-40B4-BE49-F238E27FC236}">
                <a16:creationId xmlns:a16="http://schemas.microsoft.com/office/drawing/2014/main" id="{91EE06F3-1FD1-B792-FDD7-946B7913767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CB13000-9A99-9D87-88BE-98AA3A423B88}"/>
              </a:ext>
            </a:extLst>
          </p:cNvPr>
          <p:cNvSpPr>
            <a:spLocks noGrp="1"/>
          </p:cNvSpPr>
          <p:nvPr>
            <p:ph type="sldNum" sz="quarter" idx="12"/>
          </p:nvPr>
        </p:nvSpPr>
        <p:spPr/>
        <p:txBody>
          <a:bodyPr/>
          <a:lstStyle/>
          <a:p>
            <a:fld id="{18CB7129-8CBD-F948-9476-A51634F1B18C}" type="slidenum">
              <a:rPr lang="fr-FR" smtClean="0"/>
              <a:t>‹N°›</a:t>
            </a:fld>
            <a:endParaRPr lang="fr-FR"/>
          </a:p>
        </p:txBody>
      </p:sp>
    </p:spTree>
    <p:extLst>
      <p:ext uri="{BB962C8B-B14F-4D97-AF65-F5344CB8AC3E}">
        <p14:creationId xmlns:p14="http://schemas.microsoft.com/office/powerpoint/2010/main" val="12788589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638395A6-7920-247E-F9E3-477B659D5938}"/>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E64CC0D9-4B96-EE34-5743-96CB1D57C04D}"/>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D033239-7E83-914D-A7C9-24C11017405C}"/>
              </a:ext>
            </a:extLst>
          </p:cNvPr>
          <p:cNvSpPr>
            <a:spLocks noGrp="1"/>
          </p:cNvSpPr>
          <p:nvPr>
            <p:ph type="dt" sz="half" idx="10"/>
          </p:nvPr>
        </p:nvSpPr>
        <p:spPr/>
        <p:txBody>
          <a:bodyPr/>
          <a:lstStyle/>
          <a:p>
            <a:fld id="{B9246080-EFB3-0D47-9191-BE11344CD47A}" type="datetimeFigureOut">
              <a:rPr lang="fr-FR" smtClean="0"/>
              <a:t>20/08/2025</a:t>
            </a:fld>
            <a:endParaRPr lang="fr-FR"/>
          </a:p>
        </p:txBody>
      </p:sp>
      <p:sp>
        <p:nvSpPr>
          <p:cNvPr id="5" name="Espace réservé du pied de page 4">
            <a:extLst>
              <a:ext uri="{FF2B5EF4-FFF2-40B4-BE49-F238E27FC236}">
                <a16:creationId xmlns:a16="http://schemas.microsoft.com/office/drawing/2014/main" id="{0CD71F88-D42D-7D88-5F1E-AD047A8F0C5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A22097A-1192-DE31-E638-EE8EFCF2BF22}"/>
              </a:ext>
            </a:extLst>
          </p:cNvPr>
          <p:cNvSpPr>
            <a:spLocks noGrp="1"/>
          </p:cNvSpPr>
          <p:nvPr>
            <p:ph type="sldNum" sz="quarter" idx="12"/>
          </p:nvPr>
        </p:nvSpPr>
        <p:spPr/>
        <p:txBody>
          <a:bodyPr/>
          <a:lstStyle/>
          <a:p>
            <a:fld id="{18CB7129-8CBD-F948-9476-A51634F1B18C}" type="slidenum">
              <a:rPr lang="fr-FR" smtClean="0"/>
              <a:t>‹N°›</a:t>
            </a:fld>
            <a:endParaRPr lang="fr-FR"/>
          </a:p>
        </p:txBody>
      </p:sp>
    </p:spTree>
    <p:extLst>
      <p:ext uri="{BB962C8B-B14F-4D97-AF65-F5344CB8AC3E}">
        <p14:creationId xmlns:p14="http://schemas.microsoft.com/office/powerpoint/2010/main" val="129524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1A098945-E8CE-DD27-5B75-8E5E4DF28BC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6038E6A5-6B04-2A6B-6EAA-D18164AA292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AB26BEB-A542-110C-C431-BA0627A76AC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246080-EFB3-0D47-9191-BE11344CD47A}" type="datetimeFigureOut">
              <a:rPr lang="fr-FR" smtClean="0"/>
              <a:t>20/08/2025</a:t>
            </a:fld>
            <a:endParaRPr lang="fr-FR"/>
          </a:p>
        </p:txBody>
      </p:sp>
      <p:sp>
        <p:nvSpPr>
          <p:cNvPr id="5" name="Espace réservé du pied de page 4">
            <a:extLst>
              <a:ext uri="{FF2B5EF4-FFF2-40B4-BE49-F238E27FC236}">
                <a16:creationId xmlns:a16="http://schemas.microsoft.com/office/drawing/2014/main" id="{0CE1CEED-F82A-CCED-1693-31F38CE44A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9E535684-83EF-7181-8AEC-E77BE64E761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CB7129-8CBD-F948-9476-A51634F1B18C}" type="slidenum">
              <a:rPr lang="fr-FR" smtClean="0"/>
              <a:t>‹N°›</a:t>
            </a:fld>
            <a:endParaRPr lang="fr-FR"/>
          </a:p>
        </p:txBody>
      </p:sp>
    </p:spTree>
    <p:extLst>
      <p:ext uri="{BB962C8B-B14F-4D97-AF65-F5344CB8AC3E}">
        <p14:creationId xmlns:p14="http://schemas.microsoft.com/office/powerpoint/2010/main" val="5610145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7B9C6A3-558F-1A29-3799-884284787B85}"/>
              </a:ext>
            </a:extLst>
          </p:cNvPr>
          <p:cNvSpPr>
            <a:spLocks noGrp="1"/>
          </p:cNvSpPr>
          <p:nvPr>
            <p:ph type="ctrTitle"/>
          </p:nvPr>
        </p:nvSpPr>
        <p:spPr>
          <a:xfrm>
            <a:off x="1524000" y="1122363"/>
            <a:ext cx="9144000" cy="2957268"/>
          </a:xfrm>
        </p:spPr>
        <p:txBody>
          <a:bodyPr/>
          <a:lstStyle/>
          <a:p>
            <a:r>
              <a:rPr lang="fr-FR" dirty="0"/>
              <a:t>Étourdiment</a:t>
            </a:r>
          </a:p>
        </p:txBody>
      </p:sp>
      <p:sp>
        <p:nvSpPr>
          <p:cNvPr id="3" name="Sous-titre 2">
            <a:extLst>
              <a:ext uri="{FF2B5EF4-FFF2-40B4-BE49-F238E27FC236}">
                <a16:creationId xmlns:a16="http://schemas.microsoft.com/office/drawing/2014/main" id="{7D897624-F3F8-9CE7-A821-394A360C0BC3}"/>
              </a:ext>
            </a:extLst>
          </p:cNvPr>
          <p:cNvSpPr>
            <a:spLocks noGrp="1"/>
          </p:cNvSpPr>
          <p:nvPr>
            <p:ph type="subTitle" idx="1"/>
          </p:nvPr>
        </p:nvSpPr>
        <p:spPr/>
        <p:txBody>
          <a:bodyPr/>
          <a:lstStyle/>
          <a:p>
            <a:r>
              <a:rPr lang="fr-FR" dirty="0"/>
              <a:t> </a:t>
            </a:r>
          </a:p>
        </p:txBody>
      </p:sp>
      <p:sp>
        <p:nvSpPr>
          <p:cNvPr id="4" name="ZoneTexte 3">
            <a:extLst>
              <a:ext uri="{FF2B5EF4-FFF2-40B4-BE49-F238E27FC236}">
                <a16:creationId xmlns:a16="http://schemas.microsoft.com/office/drawing/2014/main" id="{459F34B4-D099-4DD6-2C0B-FA3BBF03512A}"/>
              </a:ext>
            </a:extLst>
          </p:cNvPr>
          <p:cNvSpPr txBox="1"/>
          <p:nvPr/>
        </p:nvSpPr>
        <p:spPr>
          <a:xfrm>
            <a:off x="1524000" y="1122363"/>
            <a:ext cx="3234690" cy="1207770"/>
          </a:xfrm>
          <a:prstGeom prst="rect">
            <a:avLst/>
          </a:prstGeom>
          <a:noFill/>
        </p:spPr>
        <p:txBody>
          <a:bodyPr wrap="none" rtlCol="0">
            <a:spAutoFit/>
          </a:bodyPr>
          <a:lstStyle/>
          <a:p>
            <a:pPr algn="just"/>
            <a:r>
              <a:rPr lang="fr-FR" sz="1800" b="1"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petite fabrique de grammaire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 Ansart</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 Dégeorges</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 Sève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325343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BE71A7A-B7E8-F923-F793-76C06464F4E1}"/>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DA39468E-9D38-62CA-1A56-CE980C1E18E5}"/>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a:t>
            </a:r>
            <a:r>
              <a:rPr lang="fr-FR" sz="2200" kern="100" dirty="0">
                <a:effectLst/>
                <a:latin typeface="Times New Roman" panose="02020603050405020304" pitchFamily="18" charset="0"/>
                <a:ea typeface="Calibri" panose="020F0502020204030204" pitchFamily="34" charset="0"/>
                <a:cs typeface="Times New Roman" panose="02020603050405020304" pitchFamily="18" charset="0"/>
              </a:rPr>
              <a:t>Une jument sans jugement  ment  étourdiment.</a:t>
            </a:r>
          </a:p>
          <a:p>
            <a:pPr marL="0" indent="0">
              <a:buNone/>
            </a:pPr>
            <a:endParaRPr lang="fr-FR" dirty="0"/>
          </a:p>
        </p:txBody>
      </p:sp>
    </p:spTree>
    <p:extLst>
      <p:ext uri="{BB962C8B-B14F-4D97-AF65-F5344CB8AC3E}">
        <p14:creationId xmlns:p14="http://schemas.microsoft.com/office/powerpoint/2010/main" val="21218103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D4694-4EEF-117D-D5C1-C803D4DAC45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26C8D02-507F-CBEE-7F0A-0F809642E589}"/>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447E3B7F-0157-1C1C-0F44-B0DFE3B81D51}"/>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a:t>
            </a:r>
            <a:r>
              <a:rPr lang="fr-FR" sz="22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Une jument sans jugement  </a:t>
            </a:r>
            <a:r>
              <a:rPr lang="fr-FR" sz="22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2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ment</a:t>
            </a:r>
            <a:r>
              <a:rPr lang="fr-FR" sz="22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2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étourdiment</a:t>
            </a:r>
            <a:r>
              <a:rPr lang="fr-FR" sz="2200" kern="1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buNone/>
            </a:pPr>
            <a:r>
              <a:rPr lang="fr-FR" sz="2200" kern="100" dirty="0">
                <a:latin typeface="Times New Roman" panose="02020603050405020304" pitchFamily="18" charset="0"/>
                <a:ea typeface="Calibri" panose="020F0502020204030204" pitchFamily="34" charset="0"/>
                <a:cs typeface="Times New Roman" panose="02020603050405020304" pitchFamily="18" charset="0"/>
              </a:rPr>
              <a:t>	             </a:t>
            </a:r>
            <a:r>
              <a:rPr lang="fr-FR" sz="2200" kern="100"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Elle.                        </a:t>
            </a:r>
            <a:r>
              <a:rPr lang="fr-FR" sz="22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2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ment</a:t>
            </a:r>
            <a:r>
              <a:rPr lang="fr-FR" sz="22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2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étourdiment</a:t>
            </a:r>
            <a:r>
              <a:rPr lang="fr-FR" sz="2200" kern="1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buNone/>
            </a:pPr>
            <a:endParaRPr lang="fr-FR" sz="22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40711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0C9FE48-5FD3-037A-5A5C-53F25709A971}"/>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1CEFD741-7010-3EE3-2297-682CA2450CC7}"/>
              </a:ext>
            </a:extLst>
          </p:cNvPr>
          <p:cNvSpPr>
            <a:spLocks noGrp="1"/>
          </p:cNvSpPr>
          <p:nvPr>
            <p:ph idx="1"/>
          </p:nvPr>
        </p:nvSpPr>
        <p:spPr/>
        <p:txBody>
          <a:bodyPr/>
          <a:lstStyle/>
          <a:p>
            <a:pPr marL="0" indent="0">
              <a:buNone/>
            </a:pPr>
            <a:endParaRPr lang="fr-FR" dirty="0"/>
          </a:p>
          <a:p>
            <a:pPr marL="0" indent="0" algn="just">
              <a:buNone/>
            </a:pP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Pour faire un joli coloriage :</a:t>
            </a:r>
          </a:p>
          <a:p>
            <a:pPr marL="0" indent="0" algn="just">
              <a:buNone/>
            </a:pP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Il est nécessaire de faire une longue réflexion, on ne doit pas faire une action trop rapide.</a:t>
            </a:r>
          </a:p>
          <a:p>
            <a:pPr marL="0" indent="0" algn="just">
              <a:buNone/>
            </a:pP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Il faut faire une exécution calme de son projet, faire un gommage prudent, faire une intervention douce et, pour bien avancer, faire un travail lent.</a:t>
            </a:r>
          </a:p>
          <a:p>
            <a:pPr marL="0" indent="0">
              <a:buNone/>
            </a:pPr>
            <a:endParaRPr lang="fr-FR" dirty="0"/>
          </a:p>
        </p:txBody>
      </p:sp>
      <p:sp>
        <p:nvSpPr>
          <p:cNvPr id="4" name="Zone de texte 1">
            <a:extLst>
              <a:ext uri="{FF2B5EF4-FFF2-40B4-BE49-F238E27FC236}">
                <a16:creationId xmlns:a16="http://schemas.microsoft.com/office/drawing/2014/main" id="{C4139717-8A79-29C2-9782-5E5C1DB95233}"/>
              </a:ext>
            </a:extLst>
          </p:cNvPr>
          <p:cNvSpPr txBox="1"/>
          <p:nvPr/>
        </p:nvSpPr>
        <p:spPr>
          <a:xfrm>
            <a:off x="8037464" y="681037"/>
            <a:ext cx="2869565" cy="1709420"/>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fr-FR" sz="1200" dirty="0">
                <a:effectLst/>
                <a:latin typeface="Times New Roman" panose="02020603050405020304" pitchFamily="18" charset="0"/>
                <a:ea typeface="Calibri" panose="020F0502020204030204" pitchFamily="34" charset="0"/>
                <a:cs typeface="Times New Roman" panose="02020603050405020304" pitchFamily="18" charset="0"/>
              </a:rPr>
              <a:t> </a:t>
            </a:r>
          </a:p>
          <a:p>
            <a:pPr algn="just"/>
            <a:r>
              <a:rPr lang="fr-FR" sz="2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4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4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 =&gt; ?</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200" dirty="0">
                <a:effectLst/>
                <a:latin typeface="Times New Roman" panose="02020603050405020304" pitchFamily="18"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1771191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F30E51-AB27-6C1F-5E1C-EFEE95698304}"/>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BE885C71-E173-8A87-86C1-05F5C221FC08}"/>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a:t>
            </a:r>
            <a:r>
              <a:rPr lang="fr-FR" sz="2400" dirty="0"/>
              <a:t>faire un coloriage</a:t>
            </a:r>
          </a:p>
        </p:txBody>
      </p:sp>
    </p:spTree>
    <p:extLst>
      <p:ext uri="{BB962C8B-B14F-4D97-AF65-F5344CB8AC3E}">
        <p14:creationId xmlns:p14="http://schemas.microsoft.com/office/powerpoint/2010/main" val="24904232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24A3B-80D4-A40C-998E-5C0C21F679D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98E93ED-060C-0DBA-983C-305DDFC1FDB9}"/>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472AF658-D056-DE02-46C4-C0D58FD8A214}"/>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a:t>
            </a:r>
            <a:r>
              <a:rPr lang="fr-FR" sz="2400" dirty="0"/>
              <a:t>faire un coloriage                    colorier </a:t>
            </a:r>
          </a:p>
          <a:p>
            <a:pPr marL="0" indent="0">
              <a:buNone/>
            </a:pPr>
            <a:r>
              <a:rPr lang="fr-FR" sz="100" dirty="0"/>
              <a:t>	</a:t>
            </a:r>
          </a:p>
          <a:p>
            <a:pPr marL="0" indent="0">
              <a:buNone/>
            </a:pPr>
            <a:r>
              <a:rPr lang="fr-FR" sz="2400" dirty="0"/>
              <a:t>	faire un joli coloriage                colorier …………</a:t>
            </a:r>
          </a:p>
        </p:txBody>
      </p:sp>
      <p:sp>
        <p:nvSpPr>
          <p:cNvPr id="4" name="Flèche vers la droite 3">
            <a:extLst>
              <a:ext uri="{FF2B5EF4-FFF2-40B4-BE49-F238E27FC236}">
                <a16:creationId xmlns:a16="http://schemas.microsoft.com/office/drawing/2014/main" id="{BEB49E6B-8CFD-071F-FB2A-5D79B7935ED0}"/>
              </a:ext>
            </a:extLst>
          </p:cNvPr>
          <p:cNvSpPr/>
          <p:nvPr/>
        </p:nvSpPr>
        <p:spPr>
          <a:xfrm>
            <a:off x="4314092" y="3072619"/>
            <a:ext cx="820616" cy="4571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Flèche vers la droite 4">
            <a:extLst>
              <a:ext uri="{FF2B5EF4-FFF2-40B4-BE49-F238E27FC236}">
                <a16:creationId xmlns:a16="http://schemas.microsoft.com/office/drawing/2014/main" id="{143DB63C-0B39-2329-AFB0-A1802F8A3B51}"/>
              </a:ext>
            </a:extLst>
          </p:cNvPr>
          <p:cNvSpPr/>
          <p:nvPr/>
        </p:nvSpPr>
        <p:spPr>
          <a:xfrm>
            <a:off x="4560277" y="3683395"/>
            <a:ext cx="820616" cy="4571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3793671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B483F5-2401-B311-6AD9-41372540C53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18E7E4B-B1A2-1767-83FF-242FF71C0EA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B714A8E2-0E21-DEAC-F74E-78D5B911AE16}"/>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a:t>
            </a:r>
            <a:r>
              <a:rPr lang="fr-FR" sz="2400" dirty="0"/>
              <a:t>faire un coloriage                    colorier </a:t>
            </a:r>
          </a:p>
          <a:p>
            <a:pPr marL="0" indent="0">
              <a:buNone/>
            </a:pPr>
            <a:r>
              <a:rPr lang="fr-FR" sz="100" dirty="0"/>
              <a:t>	</a:t>
            </a:r>
          </a:p>
          <a:p>
            <a:pPr marL="0" indent="0">
              <a:buNone/>
            </a:pPr>
            <a:r>
              <a:rPr lang="fr-FR" sz="2400" dirty="0"/>
              <a:t>	faire un joli coloriage                colorier joliment</a:t>
            </a:r>
          </a:p>
        </p:txBody>
      </p:sp>
      <p:sp>
        <p:nvSpPr>
          <p:cNvPr id="4" name="Flèche vers la droite 3">
            <a:extLst>
              <a:ext uri="{FF2B5EF4-FFF2-40B4-BE49-F238E27FC236}">
                <a16:creationId xmlns:a16="http://schemas.microsoft.com/office/drawing/2014/main" id="{6E61C1C5-0BFB-6591-1F46-A8EB978F4D25}"/>
              </a:ext>
            </a:extLst>
          </p:cNvPr>
          <p:cNvSpPr/>
          <p:nvPr/>
        </p:nvSpPr>
        <p:spPr>
          <a:xfrm>
            <a:off x="4314092" y="3072619"/>
            <a:ext cx="820616" cy="4571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Flèche vers la droite 4">
            <a:extLst>
              <a:ext uri="{FF2B5EF4-FFF2-40B4-BE49-F238E27FC236}">
                <a16:creationId xmlns:a16="http://schemas.microsoft.com/office/drawing/2014/main" id="{B2DD7251-3E34-D412-A487-C8D2D4069674}"/>
              </a:ext>
            </a:extLst>
          </p:cNvPr>
          <p:cNvSpPr/>
          <p:nvPr/>
        </p:nvSpPr>
        <p:spPr>
          <a:xfrm>
            <a:off x="4560277" y="3683395"/>
            <a:ext cx="820616" cy="4571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5090757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EC6675-C432-B75D-2187-D519DEEA260D}"/>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229335D1-C35A-921F-9F8B-D39FC98B8252}"/>
              </a:ext>
            </a:extLst>
          </p:cNvPr>
          <p:cNvSpPr>
            <a:spLocks noGrp="1"/>
          </p:cNvSpPr>
          <p:nvPr>
            <p:ph idx="1"/>
          </p:nvPr>
        </p:nvSpPr>
        <p:spPr/>
        <p:txBody>
          <a:bodyPr/>
          <a:lstStyle/>
          <a:p>
            <a:pPr marL="0" indent="0">
              <a:buNone/>
            </a:pPr>
            <a:endParaRPr lang="fr-FR" dirty="0"/>
          </a:p>
          <a:p>
            <a:pPr marL="0" indent="0">
              <a:buNone/>
            </a:pPr>
            <a:endParaRPr lang="fr-FR" dirty="0"/>
          </a:p>
          <a:p>
            <a:pPr marL="0" indent="0" algn="just">
              <a:buNone/>
            </a:pP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Pour </a:t>
            </a:r>
            <a:r>
              <a:rPr lang="fr-FR" sz="24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colorier</a:t>
            </a: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4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joliment</a:t>
            </a: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Il est nécessaire de </a:t>
            </a:r>
            <a:r>
              <a:rPr lang="fr-FR" sz="24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réfléchir longuement</a:t>
            </a: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 on ne doit pas </a:t>
            </a:r>
            <a:r>
              <a:rPr lang="fr-FR" sz="24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agir</a:t>
            </a: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 trop </a:t>
            </a:r>
            <a:r>
              <a:rPr lang="fr-FR" sz="24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rapidement</a:t>
            </a: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buNone/>
            </a:pP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Il faut </a:t>
            </a:r>
            <a:r>
              <a:rPr lang="fr-FR" sz="24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exécuter calmement </a:t>
            </a: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son projet, </a:t>
            </a:r>
            <a:r>
              <a:rPr lang="fr-FR" sz="24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gommer prudemment</a:t>
            </a: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4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intervenir doucement </a:t>
            </a: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et, pour bien avancer, </a:t>
            </a:r>
            <a:r>
              <a:rPr lang="fr-FR" sz="24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travailler lentement</a:t>
            </a: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buNone/>
            </a:pPr>
            <a:endParaRPr lang="fr-FR" dirty="0"/>
          </a:p>
        </p:txBody>
      </p:sp>
    </p:spTree>
    <p:extLst>
      <p:ext uri="{BB962C8B-B14F-4D97-AF65-F5344CB8AC3E}">
        <p14:creationId xmlns:p14="http://schemas.microsoft.com/office/powerpoint/2010/main" val="18932912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7D792A-64A3-E9C3-B61D-2A6C9B3152C9}"/>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5158D3CD-5640-42EB-470E-D3A6ECF09452}"/>
              </a:ext>
            </a:extLst>
          </p:cNvPr>
          <p:cNvSpPr>
            <a:spLocks noGrp="1"/>
          </p:cNvSpPr>
          <p:nvPr>
            <p:ph idx="1"/>
          </p:nvPr>
        </p:nvSpPr>
        <p:spPr/>
        <p:txBody>
          <a:bodyPr/>
          <a:lstStyle/>
          <a:p>
            <a:pPr indent="0" algn="just">
              <a:buNone/>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	j</a:t>
            </a: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oli coloriage			colorier joliment</a:t>
            </a:r>
          </a:p>
          <a:p>
            <a:pPr indent="0" algn="just">
              <a:buNone/>
            </a:pP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	longue réflexion 		réfléchir longuement</a:t>
            </a:r>
          </a:p>
          <a:p>
            <a:pPr indent="0" algn="just">
              <a:buNone/>
            </a:pP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	action rapide			agir rapidement</a:t>
            </a:r>
          </a:p>
          <a:p>
            <a:pPr indent="0" algn="just">
              <a:buNone/>
            </a:pP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	exécution calme		exécuter calmement</a:t>
            </a:r>
          </a:p>
          <a:p>
            <a:pPr indent="0" algn="just">
              <a:buNone/>
            </a:pP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	gommage prudent		gommer prudemment</a:t>
            </a:r>
          </a:p>
          <a:p>
            <a:pPr indent="0" algn="just">
              <a:buNone/>
            </a:pP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	intervention douce		intervenir doucement</a:t>
            </a:r>
          </a:p>
          <a:p>
            <a:pPr indent="0" algn="just">
              <a:buNone/>
            </a:pP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	travail lent			travailler lentement</a:t>
            </a:r>
          </a:p>
          <a:p>
            <a:pPr marL="0" indent="0">
              <a:buNone/>
            </a:pPr>
            <a:endParaRPr lang="fr-FR" dirty="0"/>
          </a:p>
        </p:txBody>
      </p:sp>
    </p:spTree>
    <p:extLst>
      <p:ext uri="{BB962C8B-B14F-4D97-AF65-F5344CB8AC3E}">
        <p14:creationId xmlns:p14="http://schemas.microsoft.com/office/powerpoint/2010/main" val="2308062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70CF23-E551-D344-7880-4C26D51A8A1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E98C694-116C-C5A2-6F99-06A9539CD2D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0157628E-BADD-89F0-1733-201BE27B549D}"/>
              </a:ext>
            </a:extLst>
          </p:cNvPr>
          <p:cNvSpPr>
            <a:spLocks noGrp="1"/>
          </p:cNvSpPr>
          <p:nvPr>
            <p:ph idx="1"/>
          </p:nvPr>
        </p:nvSpPr>
        <p:spPr/>
        <p:txBody>
          <a:bodyPr/>
          <a:lstStyle/>
          <a:p>
            <a:pPr indent="0" algn="just">
              <a:buNone/>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	j</a:t>
            </a: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oli coloriage			colorier joliment</a:t>
            </a:r>
          </a:p>
          <a:p>
            <a:pPr indent="0" algn="just">
              <a:buNone/>
            </a:pP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	longue réflexion 		réfléchir longuement</a:t>
            </a:r>
          </a:p>
          <a:p>
            <a:pPr indent="0" algn="just">
              <a:buNone/>
            </a:pP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	action rapide			agir rapidement</a:t>
            </a:r>
          </a:p>
          <a:p>
            <a:pPr indent="0" algn="just">
              <a:buNone/>
            </a:pP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	exécution calme		exécuter calmement</a:t>
            </a:r>
          </a:p>
          <a:p>
            <a:pPr indent="0" algn="just">
              <a:buNone/>
            </a:pP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	gommage prudent		gommer prudemment</a:t>
            </a:r>
          </a:p>
          <a:p>
            <a:pPr indent="0" algn="just">
              <a:buNone/>
            </a:pP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	intervention douce		intervenir doucement</a:t>
            </a:r>
          </a:p>
          <a:p>
            <a:pPr indent="0" algn="just">
              <a:buNone/>
            </a:pP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	travail lent			travailler lentement</a:t>
            </a:r>
          </a:p>
          <a:p>
            <a:pPr marL="0" indent="0">
              <a:buNone/>
            </a:pPr>
            <a:endParaRPr lang="fr-FR" dirty="0"/>
          </a:p>
        </p:txBody>
      </p:sp>
    </p:spTree>
    <p:extLst>
      <p:ext uri="{BB962C8B-B14F-4D97-AF65-F5344CB8AC3E}">
        <p14:creationId xmlns:p14="http://schemas.microsoft.com/office/powerpoint/2010/main" val="12340284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11FAE2-7D51-6FFF-A677-0575B8507D8B}"/>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7E6B8277-186B-AD92-DA14-FD0038DC92DB}"/>
              </a:ext>
            </a:extLst>
          </p:cNvPr>
          <p:cNvSpPr>
            <a:spLocks noGrp="1"/>
          </p:cNvSpPr>
          <p:nvPr>
            <p:ph idx="1"/>
          </p:nvPr>
        </p:nvSpPr>
        <p:spPr/>
        <p:txBody>
          <a:bodyPr/>
          <a:lstStyle/>
          <a:p>
            <a:pPr indent="0" algn="just">
              <a:buNone/>
            </a:pP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	Il rechercha</a:t>
            </a:r>
            <a:r>
              <a:rPr lang="fr-FR" sz="2400" b="1" kern="100" dirty="0">
                <a:effectLst/>
                <a:latin typeface="Times New Roman" panose="02020603050405020304" pitchFamily="18" charset="0"/>
                <a:ea typeface="Calibri" panose="020F0502020204030204" pitchFamily="34" charset="0"/>
                <a:cs typeface="Times New Roman" panose="02020603050405020304" pitchFamily="18" charset="0"/>
              </a:rPr>
              <a:t> partout </a:t>
            </a: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un mécène.</a:t>
            </a:r>
          </a:p>
          <a:p>
            <a:pPr indent="0" algn="just">
              <a:buNone/>
            </a:pPr>
            <a:r>
              <a:rPr lang="fr-FR" sz="2400" b="1" kern="100" dirty="0">
                <a:effectLst/>
                <a:latin typeface="Times New Roman" panose="02020603050405020304" pitchFamily="18" charset="0"/>
                <a:ea typeface="Calibri" panose="020F0502020204030204" pitchFamily="34" charset="0"/>
                <a:cs typeface="Times New Roman" panose="02020603050405020304" pitchFamily="18" charset="0"/>
              </a:rPr>
              <a:t>	Finalement, </a:t>
            </a: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il réussit à rencontrer le Roi.</a:t>
            </a:r>
          </a:p>
          <a:p>
            <a:pPr indent="0" algn="just">
              <a:buNone/>
            </a:pPr>
            <a:r>
              <a:rPr lang="fr-FR" sz="2400" b="1" kern="100" dirty="0">
                <a:effectLst/>
                <a:latin typeface="Times New Roman" panose="02020603050405020304" pitchFamily="18" charset="0"/>
                <a:ea typeface="Calibri" panose="020F0502020204030204" pitchFamily="34" charset="0"/>
                <a:cs typeface="Times New Roman" panose="02020603050405020304" pitchFamily="18" charset="0"/>
              </a:rPr>
              <a:t>	Aujourd’hui, </a:t>
            </a: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tout le monde sait cela.</a:t>
            </a:r>
          </a:p>
          <a:p>
            <a:pPr marL="0" indent="0">
              <a:buNone/>
            </a:pPr>
            <a:endParaRPr lang="fr-FR" dirty="0"/>
          </a:p>
        </p:txBody>
      </p:sp>
    </p:spTree>
    <p:extLst>
      <p:ext uri="{BB962C8B-B14F-4D97-AF65-F5344CB8AC3E}">
        <p14:creationId xmlns:p14="http://schemas.microsoft.com/office/powerpoint/2010/main" val="26376809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D76380B-3DAA-4D4D-27A0-BAC7780E3461}"/>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18FAC1A1-3DFC-4F86-7716-C76C06155BBA}"/>
              </a:ext>
            </a:extLst>
          </p:cNvPr>
          <p:cNvSpPr>
            <a:spLocks noGrp="1"/>
          </p:cNvSpPr>
          <p:nvPr>
            <p:ph idx="1"/>
          </p:nvPr>
        </p:nvSpPr>
        <p:spPr/>
        <p:txBody>
          <a:bodyPr/>
          <a:lstStyle/>
          <a:p>
            <a:pPr marL="0" indent="0">
              <a:buNone/>
            </a:pPr>
            <a:endParaRPr lang="fr-FR" dirty="0"/>
          </a:p>
          <a:p>
            <a:pPr marL="0" indent="0">
              <a:buNone/>
            </a:pPr>
            <a:r>
              <a:rPr lang="fr-FR" dirty="0"/>
              <a:t>	</a:t>
            </a:r>
            <a:r>
              <a:rPr lang="fr-FR" sz="2400" dirty="0"/>
              <a:t>calme / calmement</a:t>
            </a:r>
          </a:p>
          <a:p>
            <a:pPr marL="0" indent="0">
              <a:buNone/>
            </a:pPr>
            <a:endParaRPr lang="fr-FR" dirty="0"/>
          </a:p>
        </p:txBody>
      </p:sp>
    </p:spTree>
    <p:extLst>
      <p:ext uri="{BB962C8B-B14F-4D97-AF65-F5344CB8AC3E}">
        <p14:creationId xmlns:p14="http://schemas.microsoft.com/office/powerpoint/2010/main" val="30315993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2B7EB-3147-2A0A-439F-95C23EC663D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C5B5F09-49B3-39F6-A8C2-9062A5333519}"/>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6268668F-3BBB-CB4B-044A-15D33D76D315}"/>
              </a:ext>
            </a:extLst>
          </p:cNvPr>
          <p:cNvSpPr>
            <a:spLocks noGrp="1"/>
          </p:cNvSpPr>
          <p:nvPr>
            <p:ph idx="1"/>
          </p:nvPr>
        </p:nvSpPr>
        <p:spPr/>
        <p:txBody>
          <a:bodyPr/>
          <a:lstStyle/>
          <a:p>
            <a:pPr marL="0" indent="0">
              <a:buNone/>
            </a:pPr>
            <a:endParaRPr lang="fr-FR" dirty="0"/>
          </a:p>
          <a:p>
            <a:pPr marL="0" indent="0">
              <a:buNone/>
            </a:pPr>
            <a:r>
              <a:rPr lang="fr-FR" dirty="0"/>
              <a:t>	</a:t>
            </a:r>
            <a:r>
              <a:rPr lang="fr-FR" sz="2400" dirty="0"/>
              <a:t>doux / doucement</a:t>
            </a:r>
          </a:p>
          <a:p>
            <a:pPr marL="0" indent="0">
              <a:buNone/>
            </a:pPr>
            <a:endParaRPr lang="fr-FR" dirty="0"/>
          </a:p>
        </p:txBody>
      </p:sp>
    </p:spTree>
    <p:extLst>
      <p:ext uri="{BB962C8B-B14F-4D97-AF65-F5344CB8AC3E}">
        <p14:creationId xmlns:p14="http://schemas.microsoft.com/office/powerpoint/2010/main" val="40974567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FA96EA-C7F7-6C3C-17F6-CBF412AA4DC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D0FE111-9CAE-831A-E376-418CBBE51630}"/>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2FC3C294-97CF-1C97-4F18-9AF4D02252F4}"/>
              </a:ext>
            </a:extLst>
          </p:cNvPr>
          <p:cNvSpPr>
            <a:spLocks noGrp="1"/>
          </p:cNvSpPr>
          <p:nvPr>
            <p:ph idx="1"/>
          </p:nvPr>
        </p:nvSpPr>
        <p:spPr/>
        <p:txBody>
          <a:bodyPr/>
          <a:lstStyle/>
          <a:p>
            <a:pPr marL="0" indent="0">
              <a:buNone/>
            </a:pPr>
            <a:endParaRPr lang="fr-FR" dirty="0"/>
          </a:p>
          <a:p>
            <a:pPr marL="0" indent="0">
              <a:buNone/>
            </a:pPr>
            <a:r>
              <a:rPr lang="fr-FR" dirty="0"/>
              <a:t>	</a:t>
            </a:r>
            <a:r>
              <a:rPr lang="fr-FR" sz="2400" dirty="0"/>
              <a:t>rapide / rapidement</a:t>
            </a:r>
          </a:p>
          <a:p>
            <a:pPr marL="0" indent="0">
              <a:buNone/>
            </a:pPr>
            <a:endParaRPr lang="fr-FR" dirty="0"/>
          </a:p>
        </p:txBody>
      </p:sp>
    </p:spTree>
    <p:extLst>
      <p:ext uri="{BB962C8B-B14F-4D97-AF65-F5344CB8AC3E}">
        <p14:creationId xmlns:p14="http://schemas.microsoft.com/office/powerpoint/2010/main" val="30593223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F64965-A6F9-7788-3A1A-E6AF4371824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2113113-4608-E58E-3682-A1E824E56F9C}"/>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4CEE4D39-197F-5ECB-4E30-AE419E7A024E}"/>
              </a:ext>
            </a:extLst>
          </p:cNvPr>
          <p:cNvSpPr>
            <a:spLocks noGrp="1"/>
          </p:cNvSpPr>
          <p:nvPr>
            <p:ph idx="1"/>
          </p:nvPr>
        </p:nvSpPr>
        <p:spPr/>
        <p:txBody>
          <a:bodyPr/>
          <a:lstStyle/>
          <a:p>
            <a:pPr marL="0" indent="0">
              <a:buNone/>
            </a:pPr>
            <a:endParaRPr lang="fr-FR" dirty="0"/>
          </a:p>
          <a:p>
            <a:pPr marL="0" indent="0">
              <a:buNone/>
            </a:pPr>
            <a:r>
              <a:rPr lang="fr-FR" dirty="0"/>
              <a:t>	</a:t>
            </a:r>
            <a:r>
              <a:rPr lang="fr-FR" sz="2400" dirty="0"/>
              <a:t>sec / sèchement</a:t>
            </a:r>
          </a:p>
          <a:p>
            <a:pPr marL="0" indent="0">
              <a:buNone/>
            </a:pPr>
            <a:endParaRPr lang="fr-FR" dirty="0"/>
          </a:p>
        </p:txBody>
      </p:sp>
    </p:spTree>
    <p:extLst>
      <p:ext uri="{BB962C8B-B14F-4D97-AF65-F5344CB8AC3E}">
        <p14:creationId xmlns:p14="http://schemas.microsoft.com/office/powerpoint/2010/main" val="38972639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BEC993-AFE7-EFE8-BAB2-9C774992EDEE}"/>
              </a:ext>
            </a:extLst>
          </p:cNvPr>
          <p:cNvSpPr>
            <a:spLocks noGrp="1"/>
          </p:cNvSpPr>
          <p:nvPr>
            <p:ph type="title"/>
          </p:nvPr>
        </p:nvSpPr>
        <p:spPr/>
        <p:txBody>
          <a:bodyPr/>
          <a:lstStyle/>
          <a:p>
            <a:endParaRPr lang="fr-FR"/>
          </a:p>
        </p:txBody>
      </p:sp>
      <p:graphicFrame>
        <p:nvGraphicFramePr>
          <p:cNvPr id="4" name="Espace réservé du contenu 3">
            <a:extLst>
              <a:ext uri="{FF2B5EF4-FFF2-40B4-BE49-F238E27FC236}">
                <a16:creationId xmlns:a16="http://schemas.microsoft.com/office/drawing/2014/main" id="{65625672-CB89-B4C9-7DD7-A8E90DBBC2C6}"/>
              </a:ext>
            </a:extLst>
          </p:cNvPr>
          <p:cNvGraphicFramePr>
            <a:graphicFrameLocks noGrp="1"/>
          </p:cNvGraphicFramePr>
          <p:nvPr>
            <p:ph idx="1"/>
            <p:extLst>
              <p:ext uri="{D42A27DB-BD31-4B8C-83A1-F6EECF244321}">
                <p14:modId xmlns:p14="http://schemas.microsoft.com/office/powerpoint/2010/main" val="2700662700"/>
              </p:ext>
            </p:extLst>
          </p:nvPr>
        </p:nvGraphicFramePr>
        <p:xfrm>
          <a:off x="838200" y="1825624"/>
          <a:ext cx="10515597" cy="1325563"/>
        </p:xfrm>
        <a:graphic>
          <a:graphicData uri="http://schemas.openxmlformats.org/drawingml/2006/table">
            <a:tbl>
              <a:tblPr firstRow="1" bandRow="1">
                <a:tableStyleId>{5940675A-B579-460E-94D1-54222C63F5DA}</a:tableStyleId>
              </a:tblPr>
              <a:tblGrid>
                <a:gridCol w="3505199">
                  <a:extLst>
                    <a:ext uri="{9D8B030D-6E8A-4147-A177-3AD203B41FA5}">
                      <a16:colId xmlns:a16="http://schemas.microsoft.com/office/drawing/2014/main" val="2945588429"/>
                    </a:ext>
                  </a:extLst>
                </a:gridCol>
                <a:gridCol w="3505199">
                  <a:extLst>
                    <a:ext uri="{9D8B030D-6E8A-4147-A177-3AD203B41FA5}">
                      <a16:colId xmlns:a16="http://schemas.microsoft.com/office/drawing/2014/main" val="38368624"/>
                    </a:ext>
                  </a:extLst>
                </a:gridCol>
                <a:gridCol w="3505199">
                  <a:extLst>
                    <a:ext uri="{9D8B030D-6E8A-4147-A177-3AD203B41FA5}">
                      <a16:colId xmlns:a16="http://schemas.microsoft.com/office/drawing/2014/main" val="2329565757"/>
                    </a:ext>
                  </a:extLst>
                </a:gridCol>
              </a:tblGrid>
              <a:tr h="1325563">
                <a:tc>
                  <a:txBody>
                    <a:bodyPr/>
                    <a:lstStyle/>
                    <a:p>
                      <a:r>
                        <a:rPr lang="fr-FR" sz="2400" dirty="0"/>
                        <a:t>calme / calmement</a:t>
                      </a:r>
                    </a:p>
                    <a:p>
                      <a:r>
                        <a:rPr lang="fr-FR" sz="2400" dirty="0"/>
                        <a:t>rapide / rapidement</a:t>
                      </a:r>
                    </a:p>
                  </a:txBody>
                  <a:tcPr/>
                </a:tc>
                <a:tc>
                  <a:txBody>
                    <a:bodyPr/>
                    <a:lstStyle/>
                    <a:p>
                      <a:r>
                        <a:rPr lang="fr-FR" sz="2400" dirty="0"/>
                        <a:t>doux / doucement</a:t>
                      </a:r>
                    </a:p>
                    <a:p>
                      <a:r>
                        <a:rPr lang="fr-FR" sz="2400" dirty="0"/>
                        <a:t>sec / sèchement</a:t>
                      </a:r>
                    </a:p>
                  </a:txBody>
                  <a:tcPr/>
                </a:tc>
                <a:tc>
                  <a:txBody>
                    <a:bodyPr/>
                    <a:lstStyle/>
                    <a:p>
                      <a:endParaRPr lang="fr-FR" sz="2400" dirty="0"/>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737710598"/>
                  </a:ext>
                </a:extLst>
              </a:tr>
            </a:tbl>
          </a:graphicData>
        </a:graphic>
      </p:graphicFrame>
    </p:spTree>
    <p:extLst>
      <p:ext uri="{BB962C8B-B14F-4D97-AF65-F5344CB8AC3E}">
        <p14:creationId xmlns:p14="http://schemas.microsoft.com/office/powerpoint/2010/main" val="2846270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F900B7-2AE3-8FC6-1DB2-75ECF7E5E01C}"/>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3C4FCC05-F971-EE0A-66CD-AF569CA96DD1}"/>
              </a:ext>
            </a:extLst>
          </p:cNvPr>
          <p:cNvSpPr>
            <a:spLocks noGrp="1"/>
          </p:cNvSpPr>
          <p:nvPr>
            <p:ph idx="1"/>
          </p:nvPr>
        </p:nvSpPr>
        <p:spPr/>
        <p:txBody>
          <a:bodyPr/>
          <a:lstStyle/>
          <a:p>
            <a:pPr marL="0" indent="0">
              <a:buNone/>
            </a:pPr>
            <a:endParaRPr lang="fr-FR" dirty="0"/>
          </a:p>
          <a:p>
            <a:pPr marL="0" indent="0">
              <a:buNone/>
            </a:pPr>
            <a:r>
              <a:rPr lang="fr-FR" sz="2400" dirty="0"/>
              <a:t>joli / joliment</a:t>
            </a:r>
          </a:p>
        </p:txBody>
      </p:sp>
    </p:spTree>
    <p:extLst>
      <p:ext uri="{BB962C8B-B14F-4D97-AF65-F5344CB8AC3E}">
        <p14:creationId xmlns:p14="http://schemas.microsoft.com/office/powerpoint/2010/main" val="38171753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A39C53-C756-59F7-BBFC-CA2CAA08C01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64A8533-4FB6-BEEC-7163-7454CF4B7B6D}"/>
              </a:ext>
            </a:extLst>
          </p:cNvPr>
          <p:cNvSpPr>
            <a:spLocks noGrp="1"/>
          </p:cNvSpPr>
          <p:nvPr>
            <p:ph type="title"/>
          </p:nvPr>
        </p:nvSpPr>
        <p:spPr/>
        <p:txBody>
          <a:bodyPr/>
          <a:lstStyle/>
          <a:p>
            <a:endParaRPr lang="fr-FR"/>
          </a:p>
        </p:txBody>
      </p:sp>
      <p:graphicFrame>
        <p:nvGraphicFramePr>
          <p:cNvPr id="4" name="Espace réservé du contenu 3">
            <a:extLst>
              <a:ext uri="{FF2B5EF4-FFF2-40B4-BE49-F238E27FC236}">
                <a16:creationId xmlns:a16="http://schemas.microsoft.com/office/drawing/2014/main" id="{4F9669A1-FD87-76A1-22D9-398AB4045C13}"/>
              </a:ext>
            </a:extLst>
          </p:cNvPr>
          <p:cNvGraphicFramePr>
            <a:graphicFrameLocks noGrp="1"/>
          </p:cNvGraphicFramePr>
          <p:nvPr>
            <p:ph idx="1"/>
            <p:extLst>
              <p:ext uri="{D42A27DB-BD31-4B8C-83A1-F6EECF244321}">
                <p14:modId xmlns:p14="http://schemas.microsoft.com/office/powerpoint/2010/main" val="2078292102"/>
              </p:ext>
            </p:extLst>
          </p:nvPr>
        </p:nvGraphicFramePr>
        <p:xfrm>
          <a:off x="838200" y="1825624"/>
          <a:ext cx="10515597" cy="1325563"/>
        </p:xfrm>
        <a:graphic>
          <a:graphicData uri="http://schemas.openxmlformats.org/drawingml/2006/table">
            <a:tbl>
              <a:tblPr firstRow="1" bandRow="1">
                <a:tableStyleId>{5940675A-B579-460E-94D1-54222C63F5DA}</a:tableStyleId>
              </a:tblPr>
              <a:tblGrid>
                <a:gridCol w="3505199">
                  <a:extLst>
                    <a:ext uri="{9D8B030D-6E8A-4147-A177-3AD203B41FA5}">
                      <a16:colId xmlns:a16="http://schemas.microsoft.com/office/drawing/2014/main" val="2945588429"/>
                    </a:ext>
                  </a:extLst>
                </a:gridCol>
                <a:gridCol w="3505199">
                  <a:extLst>
                    <a:ext uri="{9D8B030D-6E8A-4147-A177-3AD203B41FA5}">
                      <a16:colId xmlns:a16="http://schemas.microsoft.com/office/drawing/2014/main" val="38368624"/>
                    </a:ext>
                  </a:extLst>
                </a:gridCol>
                <a:gridCol w="3505199">
                  <a:extLst>
                    <a:ext uri="{9D8B030D-6E8A-4147-A177-3AD203B41FA5}">
                      <a16:colId xmlns:a16="http://schemas.microsoft.com/office/drawing/2014/main" val="2329565757"/>
                    </a:ext>
                  </a:extLst>
                </a:gridCol>
              </a:tblGrid>
              <a:tr h="1325563">
                <a:tc>
                  <a:txBody>
                    <a:bodyPr/>
                    <a:lstStyle/>
                    <a:p>
                      <a:r>
                        <a:rPr lang="fr-FR" sz="2400" dirty="0"/>
                        <a:t> calme / calmement</a:t>
                      </a:r>
                    </a:p>
                    <a:p>
                      <a:r>
                        <a:rPr lang="fr-FR" sz="2400" dirty="0"/>
                        <a:t>rapide / rapidement</a:t>
                      </a:r>
                    </a:p>
                    <a:p>
                      <a:r>
                        <a:rPr lang="fr-FR" sz="2400" dirty="0"/>
                        <a:t>      joli / joliment</a:t>
                      </a:r>
                    </a:p>
                  </a:txBody>
                  <a:tcPr/>
                </a:tc>
                <a:tc>
                  <a:txBody>
                    <a:bodyPr/>
                    <a:lstStyle/>
                    <a:p>
                      <a:r>
                        <a:rPr lang="fr-FR" sz="2400" dirty="0"/>
                        <a:t>doux / doucement</a:t>
                      </a:r>
                    </a:p>
                    <a:p>
                      <a:r>
                        <a:rPr lang="fr-FR" sz="2400" dirty="0"/>
                        <a:t>   sec / sèchement</a:t>
                      </a:r>
                    </a:p>
                  </a:txBody>
                  <a:tcPr/>
                </a:tc>
                <a:tc>
                  <a:txBody>
                    <a:bodyPr/>
                    <a:lstStyle/>
                    <a:p>
                      <a:endParaRPr lang="fr-FR" sz="2400" dirty="0"/>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737710598"/>
                  </a:ext>
                </a:extLst>
              </a:tr>
            </a:tbl>
          </a:graphicData>
        </a:graphic>
      </p:graphicFrame>
    </p:spTree>
    <p:extLst>
      <p:ext uri="{BB962C8B-B14F-4D97-AF65-F5344CB8AC3E}">
        <p14:creationId xmlns:p14="http://schemas.microsoft.com/office/powerpoint/2010/main" val="26340145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B3E53AE-7B81-F84E-9389-D44968FF8244}"/>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3C65D44C-162B-D13D-50AD-55F1A47974C3}"/>
              </a:ext>
            </a:extLst>
          </p:cNvPr>
          <p:cNvSpPr>
            <a:spLocks noGrp="1"/>
          </p:cNvSpPr>
          <p:nvPr>
            <p:ph idx="1"/>
          </p:nvPr>
        </p:nvSpPr>
        <p:spPr/>
        <p:txBody>
          <a:bodyPr/>
          <a:lstStyle/>
          <a:p>
            <a:pPr marL="0" indent="0">
              <a:buNone/>
            </a:pPr>
            <a:endParaRPr lang="fr-FR" dirty="0"/>
          </a:p>
          <a:p>
            <a:pPr marL="0" indent="0">
              <a:buNone/>
            </a:pPr>
            <a:r>
              <a:rPr lang="fr-FR" sz="2400" dirty="0"/>
              <a:t>	Prudent / prudemment</a:t>
            </a:r>
          </a:p>
        </p:txBody>
      </p:sp>
    </p:spTree>
    <p:extLst>
      <p:ext uri="{BB962C8B-B14F-4D97-AF65-F5344CB8AC3E}">
        <p14:creationId xmlns:p14="http://schemas.microsoft.com/office/powerpoint/2010/main" val="18231103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3A9A5-5041-AECC-6C81-3A6B9194799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BA99797-F933-58A5-B656-E959F077229F}"/>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C56B6547-4080-94E1-D090-C93BD06B042C}"/>
              </a:ext>
            </a:extLst>
          </p:cNvPr>
          <p:cNvSpPr>
            <a:spLocks noGrp="1"/>
          </p:cNvSpPr>
          <p:nvPr>
            <p:ph idx="1"/>
          </p:nvPr>
        </p:nvSpPr>
        <p:spPr/>
        <p:txBody>
          <a:bodyPr/>
          <a:lstStyle/>
          <a:p>
            <a:pPr marL="0" indent="0">
              <a:buNone/>
            </a:pPr>
            <a:endParaRPr lang="fr-FR" dirty="0"/>
          </a:p>
          <a:p>
            <a:pPr marL="0" indent="0">
              <a:buNone/>
            </a:pPr>
            <a:r>
              <a:rPr lang="fr-FR" sz="2400" dirty="0"/>
              <a:t>	</a:t>
            </a:r>
            <a:r>
              <a:rPr lang="fr-FR" sz="2400" dirty="0" err="1"/>
              <a:t>Prude</a:t>
            </a:r>
            <a:r>
              <a:rPr lang="fr-FR" sz="2400" b="1" dirty="0" err="1"/>
              <a:t>n</a:t>
            </a:r>
            <a:r>
              <a:rPr lang="fr-FR" sz="2400" dirty="0"/>
              <a:t>-ment  		</a:t>
            </a:r>
            <a:r>
              <a:rPr lang="fr-FR" sz="2400" dirty="0" err="1"/>
              <a:t>prude</a:t>
            </a:r>
            <a:r>
              <a:rPr lang="fr-FR" sz="2400" b="1" dirty="0" err="1"/>
              <a:t>m</a:t>
            </a:r>
            <a:r>
              <a:rPr lang="fr-FR" sz="2400" dirty="0" err="1"/>
              <a:t>-ment</a:t>
            </a:r>
            <a:endParaRPr lang="fr-FR" sz="2400" dirty="0"/>
          </a:p>
        </p:txBody>
      </p:sp>
      <p:sp>
        <p:nvSpPr>
          <p:cNvPr id="4" name="Flèche vers la droite 3">
            <a:extLst>
              <a:ext uri="{FF2B5EF4-FFF2-40B4-BE49-F238E27FC236}">
                <a16:creationId xmlns:a16="http://schemas.microsoft.com/office/drawing/2014/main" id="{62D34806-6913-B320-BF5B-A0E6641E079B}"/>
              </a:ext>
            </a:extLst>
          </p:cNvPr>
          <p:cNvSpPr/>
          <p:nvPr/>
        </p:nvSpPr>
        <p:spPr>
          <a:xfrm>
            <a:off x="3657600" y="2509911"/>
            <a:ext cx="820616" cy="4571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6625452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45D79F-817D-C7E9-CA2D-55B7437BF86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273A892-8450-723C-6C14-773D3E59D5E6}"/>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7492FF6B-5279-6A22-DDEF-3974B06E9C11}"/>
              </a:ext>
            </a:extLst>
          </p:cNvPr>
          <p:cNvGraphicFramePr>
            <a:graphicFrameLocks noGrp="1"/>
          </p:cNvGraphicFramePr>
          <p:nvPr>
            <p:ph idx="1"/>
            <p:extLst>
              <p:ext uri="{D42A27DB-BD31-4B8C-83A1-F6EECF244321}">
                <p14:modId xmlns:p14="http://schemas.microsoft.com/office/powerpoint/2010/main" val="807978428"/>
              </p:ext>
            </p:extLst>
          </p:nvPr>
        </p:nvGraphicFramePr>
        <p:xfrm>
          <a:off x="838200" y="1825624"/>
          <a:ext cx="10515597" cy="1325563"/>
        </p:xfrm>
        <a:graphic>
          <a:graphicData uri="http://schemas.openxmlformats.org/drawingml/2006/table">
            <a:tbl>
              <a:tblPr firstRow="1" bandRow="1">
                <a:tableStyleId>{5940675A-B579-460E-94D1-54222C63F5DA}</a:tableStyleId>
              </a:tblPr>
              <a:tblGrid>
                <a:gridCol w="3505199">
                  <a:extLst>
                    <a:ext uri="{9D8B030D-6E8A-4147-A177-3AD203B41FA5}">
                      <a16:colId xmlns:a16="http://schemas.microsoft.com/office/drawing/2014/main" val="2945588429"/>
                    </a:ext>
                  </a:extLst>
                </a:gridCol>
                <a:gridCol w="3505199">
                  <a:extLst>
                    <a:ext uri="{9D8B030D-6E8A-4147-A177-3AD203B41FA5}">
                      <a16:colId xmlns:a16="http://schemas.microsoft.com/office/drawing/2014/main" val="38368624"/>
                    </a:ext>
                  </a:extLst>
                </a:gridCol>
                <a:gridCol w="3505199">
                  <a:extLst>
                    <a:ext uri="{9D8B030D-6E8A-4147-A177-3AD203B41FA5}">
                      <a16:colId xmlns:a16="http://schemas.microsoft.com/office/drawing/2014/main" val="2329565757"/>
                    </a:ext>
                  </a:extLst>
                </a:gridCol>
              </a:tblGrid>
              <a:tr h="1325563">
                <a:tc>
                  <a:txBody>
                    <a:bodyPr/>
                    <a:lstStyle/>
                    <a:p>
                      <a:r>
                        <a:rPr lang="fr-FR" sz="2400" dirty="0"/>
                        <a:t> calme / calmement</a:t>
                      </a:r>
                    </a:p>
                    <a:p>
                      <a:r>
                        <a:rPr lang="fr-FR" sz="2400" dirty="0"/>
                        <a:t>rapide / rapidement</a:t>
                      </a:r>
                    </a:p>
                    <a:p>
                      <a:r>
                        <a:rPr lang="fr-FR" sz="2400" dirty="0"/>
                        <a:t>      joli / joliment</a:t>
                      </a:r>
                    </a:p>
                  </a:txBody>
                  <a:tcPr/>
                </a:tc>
                <a:tc>
                  <a:txBody>
                    <a:bodyPr/>
                    <a:lstStyle/>
                    <a:p>
                      <a:r>
                        <a:rPr lang="fr-FR" sz="2400" dirty="0"/>
                        <a:t>doux / doucement</a:t>
                      </a:r>
                    </a:p>
                    <a:p>
                      <a:r>
                        <a:rPr lang="fr-FR" sz="2400" dirty="0"/>
                        <a:t>   sec / sèchement</a:t>
                      </a:r>
                    </a:p>
                  </a:txBody>
                  <a:tcPr/>
                </a:tc>
                <a:tc>
                  <a:txBody>
                    <a:bodyPr/>
                    <a:lstStyle/>
                    <a:p>
                      <a:r>
                        <a:rPr lang="fr-FR" sz="2400" dirty="0"/>
                        <a:t>prudent / prudemment</a:t>
                      </a:r>
                    </a:p>
                  </a:txBody>
                  <a:tcPr/>
                </a:tc>
                <a:extLst>
                  <a:ext uri="{0D108BD9-81ED-4DB2-BD59-A6C34878D82A}">
                    <a16:rowId xmlns:a16="http://schemas.microsoft.com/office/drawing/2014/main" val="2737710598"/>
                  </a:ext>
                </a:extLst>
              </a:tr>
            </a:tbl>
          </a:graphicData>
        </a:graphic>
      </p:graphicFrame>
      <p:pic>
        <p:nvPicPr>
          <p:cNvPr id="6" name="Image 5">
            <a:extLst>
              <a:ext uri="{FF2B5EF4-FFF2-40B4-BE49-F238E27FC236}">
                <a16:creationId xmlns:a16="http://schemas.microsoft.com/office/drawing/2014/main" id="{B2277425-F96B-E1DD-3C43-C5280137CF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64715" y="3706814"/>
            <a:ext cx="3098800" cy="2273300"/>
          </a:xfrm>
          <a:prstGeom prst="rect">
            <a:avLst/>
          </a:prstGeom>
        </p:spPr>
      </p:pic>
    </p:spTree>
    <p:extLst>
      <p:ext uri="{BB962C8B-B14F-4D97-AF65-F5344CB8AC3E}">
        <p14:creationId xmlns:p14="http://schemas.microsoft.com/office/powerpoint/2010/main" val="4241190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49B891-4EA1-0BA3-67DD-E8182AF693F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936CB24-6C2A-6AB3-2793-0F33F158FA8D}"/>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8E0A01B8-4689-B2C6-0D3E-B4AC729C86EC}"/>
              </a:ext>
            </a:extLst>
          </p:cNvPr>
          <p:cNvGraphicFramePr>
            <a:graphicFrameLocks noGrp="1"/>
          </p:cNvGraphicFramePr>
          <p:nvPr>
            <p:ph idx="1"/>
            <p:extLst>
              <p:ext uri="{D42A27DB-BD31-4B8C-83A1-F6EECF244321}">
                <p14:modId xmlns:p14="http://schemas.microsoft.com/office/powerpoint/2010/main" val="1372144812"/>
              </p:ext>
            </p:extLst>
          </p:nvPr>
        </p:nvGraphicFramePr>
        <p:xfrm>
          <a:off x="838200" y="1825624"/>
          <a:ext cx="10515597" cy="1554480"/>
        </p:xfrm>
        <a:graphic>
          <a:graphicData uri="http://schemas.openxmlformats.org/drawingml/2006/table">
            <a:tbl>
              <a:tblPr firstRow="1" bandRow="1">
                <a:tableStyleId>{5940675A-B579-460E-94D1-54222C63F5DA}</a:tableStyleId>
              </a:tblPr>
              <a:tblGrid>
                <a:gridCol w="3505199">
                  <a:extLst>
                    <a:ext uri="{9D8B030D-6E8A-4147-A177-3AD203B41FA5}">
                      <a16:colId xmlns:a16="http://schemas.microsoft.com/office/drawing/2014/main" val="2945588429"/>
                    </a:ext>
                  </a:extLst>
                </a:gridCol>
                <a:gridCol w="3505199">
                  <a:extLst>
                    <a:ext uri="{9D8B030D-6E8A-4147-A177-3AD203B41FA5}">
                      <a16:colId xmlns:a16="http://schemas.microsoft.com/office/drawing/2014/main" val="38368624"/>
                    </a:ext>
                  </a:extLst>
                </a:gridCol>
                <a:gridCol w="3505199">
                  <a:extLst>
                    <a:ext uri="{9D8B030D-6E8A-4147-A177-3AD203B41FA5}">
                      <a16:colId xmlns:a16="http://schemas.microsoft.com/office/drawing/2014/main" val="2329565757"/>
                    </a:ext>
                  </a:extLst>
                </a:gridCol>
              </a:tblGrid>
              <a:tr h="1325563">
                <a:tc>
                  <a:txBody>
                    <a:bodyPr/>
                    <a:lstStyle/>
                    <a:p>
                      <a:r>
                        <a:rPr lang="fr-FR" sz="2400" dirty="0"/>
                        <a:t>   calme / calmement</a:t>
                      </a:r>
                    </a:p>
                    <a:p>
                      <a:r>
                        <a:rPr lang="fr-FR" sz="2400" dirty="0"/>
                        <a:t>  rapide / rapidement</a:t>
                      </a:r>
                    </a:p>
                    <a:p>
                      <a:r>
                        <a:rPr lang="fr-FR" sz="2400" dirty="0"/>
                        <a:t>        joli / joliment</a:t>
                      </a:r>
                    </a:p>
                    <a:p>
                      <a:r>
                        <a:rPr lang="fr-FR" sz="2400" dirty="0"/>
                        <a:t>étourdi / étourdiment</a:t>
                      </a:r>
                    </a:p>
                  </a:txBody>
                  <a:tcPr/>
                </a:tc>
                <a:tc>
                  <a:txBody>
                    <a:bodyPr/>
                    <a:lstStyle/>
                    <a:p>
                      <a:r>
                        <a:rPr lang="fr-FR" sz="2400" dirty="0"/>
                        <a:t>doux / doucement</a:t>
                      </a:r>
                    </a:p>
                    <a:p>
                      <a:r>
                        <a:rPr lang="fr-FR" sz="2400" dirty="0"/>
                        <a:t>   sec / sèchement</a:t>
                      </a:r>
                    </a:p>
                  </a:txBody>
                  <a:tcPr/>
                </a:tc>
                <a:tc>
                  <a:txBody>
                    <a:bodyPr/>
                    <a:lstStyle/>
                    <a:p>
                      <a:r>
                        <a:rPr lang="fr-FR" sz="2400" dirty="0"/>
                        <a:t>prudent / prudemment</a:t>
                      </a:r>
                    </a:p>
                  </a:txBody>
                  <a:tcPr/>
                </a:tc>
                <a:extLst>
                  <a:ext uri="{0D108BD9-81ED-4DB2-BD59-A6C34878D82A}">
                    <a16:rowId xmlns:a16="http://schemas.microsoft.com/office/drawing/2014/main" val="2737710598"/>
                  </a:ext>
                </a:extLst>
              </a:tr>
            </a:tbl>
          </a:graphicData>
        </a:graphic>
      </p:graphicFrame>
    </p:spTree>
    <p:extLst>
      <p:ext uri="{BB962C8B-B14F-4D97-AF65-F5344CB8AC3E}">
        <p14:creationId xmlns:p14="http://schemas.microsoft.com/office/powerpoint/2010/main" val="26013975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1BC634-CC68-E3A1-2E2F-0EB0B246EB6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7A8D7F3-ED7C-9CE5-2B37-93056A590667}"/>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3BAF917B-D61A-C804-7109-78AECA281457}"/>
              </a:ext>
            </a:extLst>
          </p:cNvPr>
          <p:cNvGraphicFramePr>
            <a:graphicFrameLocks noGrp="1"/>
          </p:cNvGraphicFramePr>
          <p:nvPr>
            <p:ph idx="1"/>
            <p:extLst>
              <p:ext uri="{D42A27DB-BD31-4B8C-83A1-F6EECF244321}">
                <p14:modId xmlns:p14="http://schemas.microsoft.com/office/powerpoint/2010/main" val="1101618626"/>
              </p:ext>
            </p:extLst>
          </p:nvPr>
        </p:nvGraphicFramePr>
        <p:xfrm>
          <a:off x="838200" y="1825624"/>
          <a:ext cx="10515597" cy="1554480"/>
        </p:xfrm>
        <a:graphic>
          <a:graphicData uri="http://schemas.openxmlformats.org/drawingml/2006/table">
            <a:tbl>
              <a:tblPr firstRow="1" bandRow="1">
                <a:tableStyleId>{5940675A-B579-460E-94D1-54222C63F5DA}</a:tableStyleId>
              </a:tblPr>
              <a:tblGrid>
                <a:gridCol w="3505199">
                  <a:extLst>
                    <a:ext uri="{9D8B030D-6E8A-4147-A177-3AD203B41FA5}">
                      <a16:colId xmlns:a16="http://schemas.microsoft.com/office/drawing/2014/main" val="2945588429"/>
                    </a:ext>
                  </a:extLst>
                </a:gridCol>
                <a:gridCol w="3505199">
                  <a:extLst>
                    <a:ext uri="{9D8B030D-6E8A-4147-A177-3AD203B41FA5}">
                      <a16:colId xmlns:a16="http://schemas.microsoft.com/office/drawing/2014/main" val="38368624"/>
                    </a:ext>
                  </a:extLst>
                </a:gridCol>
                <a:gridCol w="3505199">
                  <a:extLst>
                    <a:ext uri="{9D8B030D-6E8A-4147-A177-3AD203B41FA5}">
                      <a16:colId xmlns:a16="http://schemas.microsoft.com/office/drawing/2014/main" val="2329565757"/>
                    </a:ext>
                  </a:extLst>
                </a:gridCol>
              </a:tblGrid>
              <a:tr h="1325563">
                <a:tc>
                  <a:txBody>
                    <a:bodyPr/>
                    <a:lstStyle/>
                    <a:p>
                      <a:r>
                        <a:rPr lang="fr-FR" sz="2400" dirty="0"/>
                        <a:t>   calme / calmement</a:t>
                      </a:r>
                    </a:p>
                    <a:p>
                      <a:r>
                        <a:rPr lang="fr-FR" sz="2400" dirty="0"/>
                        <a:t>  rapide / rapidement</a:t>
                      </a:r>
                    </a:p>
                    <a:p>
                      <a:r>
                        <a:rPr lang="fr-FR" sz="2400" dirty="0"/>
                        <a:t>        joli / joliment</a:t>
                      </a:r>
                    </a:p>
                    <a:p>
                      <a:r>
                        <a:rPr lang="fr-FR" sz="2400" dirty="0"/>
                        <a:t>étourdi / étourdiment</a:t>
                      </a:r>
                    </a:p>
                  </a:txBody>
                  <a:tcPr/>
                </a:tc>
                <a:tc>
                  <a:txBody>
                    <a:bodyPr/>
                    <a:lstStyle/>
                    <a:p>
                      <a:r>
                        <a:rPr lang="fr-FR" sz="2400" dirty="0"/>
                        <a:t>     doux / doucement</a:t>
                      </a:r>
                    </a:p>
                    <a:p>
                      <a:r>
                        <a:rPr lang="fr-FR" sz="2400" dirty="0"/>
                        <a:t>        sec / sèchement</a:t>
                      </a:r>
                    </a:p>
                    <a:p>
                      <a:r>
                        <a:rPr lang="fr-FR" sz="2400" dirty="0"/>
                        <a:t>grossier / grossièrement</a:t>
                      </a:r>
                    </a:p>
                  </a:txBody>
                  <a:tcPr/>
                </a:tc>
                <a:tc>
                  <a:txBody>
                    <a:bodyPr/>
                    <a:lstStyle/>
                    <a:p>
                      <a:r>
                        <a:rPr lang="fr-FR" sz="2400" dirty="0"/>
                        <a:t>prudent / prudemment</a:t>
                      </a:r>
                    </a:p>
                  </a:txBody>
                  <a:tcPr/>
                </a:tc>
                <a:extLst>
                  <a:ext uri="{0D108BD9-81ED-4DB2-BD59-A6C34878D82A}">
                    <a16:rowId xmlns:a16="http://schemas.microsoft.com/office/drawing/2014/main" val="2737710598"/>
                  </a:ext>
                </a:extLst>
              </a:tr>
            </a:tbl>
          </a:graphicData>
        </a:graphic>
      </p:graphicFrame>
    </p:spTree>
    <p:extLst>
      <p:ext uri="{BB962C8B-B14F-4D97-AF65-F5344CB8AC3E}">
        <p14:creationId xmlns:p14="http://schemas.microsoft.com/office/powerpoint/2010/main" val="41661133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B54102-9DEE-30D0-00E9-7DAF02A73C0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1222077-EE0C-662B-40AD-79D4317632DD}"/>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2B7E5AFE-8E4A-D4C0-E685-5A75CD40EF1F}"/>
              </a:ext>
            </a:extLst>
          </p:cNvPr>
          <p:cNvGraphicFramePr>
            <a:graphicFrameLocks noGrp="1"/>
          </p:cNvGraphicFramePr>
          <p:nvPr>
            <p:ph idx="1"/>
            <p:extLst>
              <p:ext uri="{D42A27DB-BD31-4B8C-83A1-F6EECF244321}">
                <p14:modId xmlns:p14="http://schemas.microsoft.com/office/powerpoint/2010/main" val="1060601758"/>
              </p:ext>
            </p:extLst>
          </p:nvPr>
        </p:nvGraphicFramePr>
        <p:xfrm>
          <a:off x="838200" y="1825624"/>
          <a:ext cx="10515597" cy="1554480"/>
        </p:xfrm>
        <a:graphic>
          <a:graphicData uri="http://schemas.openxmlformats.org/drawingml/2006/table">
            <a:tbl>
              <a:tblPr firstRow="1" bandRow="1">
                <a:tableStyleId>{5940675A-B579-460E-94D1-54222C63F5DA}</a:tableStyleId>
              </a:tblPr>
              <a:tblGrid>
                <a:gridCol w="3505199">
                  <a:extLst>
                    <a:ext uri="{9D8B030D-6E8A-4147-A177-3AD203B41FA5}">
                      <a16:colId xmlns:a16="http://schemas.microsoft.com/office/drawing/2014/main" val="2945588429"/>
                    </a:ext>
                  </a:extLst>
                </a:gridCol>
                <a:gridCol w="3505199">
                  <a:extLst>
                    <a:ext uri="{9D8B030D-6E8A-4147-A177-3AD203B41FA5}">
                      <a16:colId xmlns:a16="http://schemas.microsoft.com/office/drawing/2014/main" val="38368624"/>
                    </a:ext>
                  </a:extLst>
                </a:gridCol>
                <a:gridCol w="3505199">
                  <a:extLst>
                    <a:ext uri="{9D8B030D-6E8A-4147-A177-3AD203B41FA5}">
                      <a16:colId xmlns:a16="http://schemas.microsoft.com/office/drawing/2014/main" val="2329565757"/>
                    </a:ext>
                  </a:extLst>
                </a:gridCol>
              </a:tblGrid>
              <a:tr h="1325563">
                <a:tc>
                  <a:txBody>
                    <a:bodyPr/>
                    <a:lstStyle/>
                    <a:p>
                      <a:r>
                        <a:rPr lang="fr-FR" sz="2400" dirty="0"/>
                        <a:t>   calme / calmement</a:t>
                      </a:r>
                    </a:p>
                    <a:p>
                      <a:r>
                        <a:rPr lang="fr-FR" sz="2400" dirty="0"/>
                        <a:t>  rapide / rapidement</a:t>
                      </a:r>
                    </a:p>
                    <a:p>
                      <a:r>
                        <a:rPr lang="fr-FR" sz="2400" dirty="0"/>
                        <a:t>        joli / joliment</a:t>
                      </a:r>
                    </a:p>
                    <a:p>
                      <a:r>
                        <a:rPr lang="fr-FR" sz="2400" dirty="0"/>
                        <a:t>étourdi / étourdiment</a:t>
                      </a:r>
                    </a:p>
                  </a:txBody>
                  <a:tcPr/>
                </a:tc>
                <a:tc>
                  <a:txBody>
                    <a:bodyPr/>
                    <a:lstStyle/>
                    <a:p>
                      <a:r>
                        <a:rPr lang="fr-FR" sz="2400" dirty="0"/>
                        <a:t>     doux / doucement</a:t>
                      </a:r>
                    </a:p>
                    <a:p>
                      <a:r>
                        <a:rPr lang="fr-FR" sz="2400" dirty="0"/>
                        <a:t>        sec / sèchement</a:t>
                      </a:r>
                    </a:p>
                    <a:p>
                      <a:r>
                        <a:rPr lang="fr-FR" sz="2400" dirty="0"/>
                        <a:t>grossier / grossièrement</a:t>
                      </a:r>
                    </a:p>
                  </a:txBody>
                  <a:tcPr/>
                </a:tc>
                <a:tc>
                  <a:txBody>
                    <a:bodyPr/>
                    <a:lstStyle/>
                    <a:p>
                      <a:r>
                        <a:rPr lang="fr-FR" sz="2400" dirty="0"/>
                        <a:t> prudent / prudemment</a:t>
                      </a:r>
                    </a:p>
                    <a:p>
                      <a:r>
                        <a:rPr lang="fr-FR" sz="2400" dirty="0"/>
                        <a:t>méchant / méchamment</a:t>
                      </a:r>
                    </a:p>
                  </a:txBody>
                  <a:tcPr/>
                </a:tc>
                <a:extLst>
                  <a:ext uri="{0D108BD9-81ED-4DB2-BD59-A6C34878D82A}">
                    <a16:rowId xmlns:a16="http://schemas.microsoft.com/office/drawing/2014/main" val="2737710598"/>
                  </a:ext>
                </a:extLst>
              </a:tr>
            </a:tbl>
          </a:graphicData>
        </a:graphic>
      </p:graphicFrame>
    </p:spTree>
    <p:extLst>
      <p:ext uri="{BB962C8B-B14F-4D97-AF65-F5344CB8AC3E}">
        <p14:creationId xmlns:p14="http://schemas.microsoft.com/office/powerpoint/2010/main" val="14963479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5D610B-2A45-238B-7D27-2223E7A6EB4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7EC53A2-5D74-A396-0601-2CEDC6601E48}"/>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B45EDF96-0D9F-C619-79DB-408D4E273351}"/>
              </a:ext>
            </a:extLst>
          </p:cNvPr>
          <p:cNvGraphicFramePr>
            <a:graphicFrameLocks noGrp="1"/>
          </p:cNvGraphicFramePr>
          <p:nvPr>
            <p:ph idx="1"/>
            <p:extLst>
              <p:ext uri="{D42A27DB-BD31-4B8C-83A1-F6EECF244321}">
                <p14:modId xmlns:p14="http://schemas.microsoft.com/office/powerpoint/2010/main" val="991673029"/>
              </p:ext>
            </p:extLst>
          </p:nvPr>
        </p:nvGraphicFramePr>
        <p:xfrm>
          <a:off x="838200" y="1825624"/>
          <a:ext cx="10515597" cy="1920240"/>
        </p:xfrm>
        <a:graphic>
          <a:graphicData uri="http://schemas.openxmlformats.org/drawingml/2006/table">
            <a:tbl>
              <a:tblPr firstRow="1" bandRow="1">
                <a:tableStyleId>{5940675A-B579-460E-94D1-54222C63F5DA}</a:tableStyleId>
              </a:tblPr>
              <a:tblGrid>
                <a:gridCol w="3505199">
                  <a:extLst>
                    <a:ext uri="{9D8B030D-6E8A-4147-A177-3AD203B41FA5}">
                      <a16:colId xmlns:a16="http://schemas.microsoft.com/office/drawing/2014/main" val="2945588429"/>
                    </a:ext>
                  </a:extLst>
                </a:gridCol>
                <a:gridCol w="3505199">
                  <a:extLst>
                    <a:ext uri="{9D8B030D-6E8A-4147-A177-3AD203B41FA5}">
                      <a16:colId xmlns:a16="http://schemas.microsoft.com/office/drawing/2014/main" val="38368624"/>
                    </a:ext>
                  </a:extLst>
                </a:gridCol>
                <a:gridCol w="3505199">
                  <a:extLst>
                    <a:ext uri="{9D8B030D-6E8A-4147-A177-3AD203B41FA5}">
                      <a16:colId xmlns:a16="http://schemas.microsoft.com/office/drawing/2014/main" val="2329565757"/>
                    </a:ext>
                  </a:extLst>
                </a:gridCol>
              </a:tblGrid>
              <a:tr h="1325563">
                <a:tc>
                  <a:txBody>
                    <a:bodyPr/>
                    <a:lstStyle/>
                    <a:p>
                      <a:r>
                        <a:rPr lang="fr-FR" sz="2400" dirty="0"/>
                        <a:t>   calme / calmement</a:t>
                      </a:r>
                    </a:p>
                    <a:p>
                      <a:r>
                        <a:rPr lang="fr-FR" sz="2400" dirty="0"/>
                        <a:t>  rapide / rapidement</a:t>
                      </a:r>
                    </a:p>
                    <a:p>
                      <a:r>
                        <a:rPr lang="fr-FR" sz="2400" dirty="0"/>
                        <a:t>        joli / joliment</a:t>
                      </a:r>
                    </a:p>
                    <a:p>
                      <a:r>
                        <a:rPr lang="fr-FR" sz="2400" dirty="0"/>
                        <a:t>étourdi / étourdiment</a:t>
                      </a:r>
                    </a:p>
                    <a:p>
                      <a:r>
                        <a:rPr lang="fr-FR" sz="2400" dirty="0"/>
                        <a:t> simple / simplement</a:t>
                      </a:r>
                    </a:p>
                  </a:txBody>
                  <a:tcPr/>
                </a:tc>
                <a:tc>
                  <a:txBody>
                    <a:bodyPr/>
                    <a:lstStyle/>
                    <a:p>
                      <a:r>
                        <a:rPr lang="fr-FR" sz="2400" dirty="0"/>
                        <a:t>     doux / doucement</a:t>
                      </a:r>
                    </a:p>
                    <a:p>
                      <a:r>
                        <a:rPr lang="fr-FR" sz="2400" dirty="0"/>
                        <a:t>        sec / sèchement</a:t>
                      </a:r>
                    </a:p>
                    <a:p>
                      <a:r>
                        <a:rPr lang="fr-FR" sz="2400" dirty="0"/>
                        <a:t>grossier / grossièrement</a:t>
                      </a:r>
                    </a:p>
                  </a:txBody>
                  <a:tcPr/>
                </a:tc>
                <a:tc>
                  <a:txBody>
                    <a:bodyPr/>
                    <a:lstStyle/>
                    <a:p>
                      <a:r>
                        <a:rPr lang="fr-FR" sz="2400" dirty="0"/>
                        <a:t> prudent / prudemment</a:t>
                      </a:r>
                    </a:p>
                    <a:p>
                      <a:r>
                        <a:rPr lang="fr-FR" sz="2400" dirty="0"/>
                        <a:t>méchant / méchamment</a:t>
                      </a:r>
                    </a:p>
                  </a:txBody>
                  <a:tcPr/>
                </a:tc>
                <a:extLst>
                  <a:ext uri="{0D108BD9-81ED-4DB2-BD59-A6C34878D82A}">
                    <a16:rowId xmlns:a16="http://schemas.microsoft.com/office/drawing/2014/main" val="2737710598"/>
                  </a:ext>
                </a:extLst>
              </a:tr>
            </a:tbl>
          </a:graphicData>
        </a:graphic>
      </p:graphicFrame>
    </p:spTree>
    <p:extLst>
      <p:ext uri="{BB962C8B-B14F-4D97-AF65-F5344CB8AC3E}">
        <p14:creationId xmlns:p14="http://schemas.microsoft.com/office/powerpoint/2010/main" val="11046039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7C5C05-BE16-2D33-A9E4-09B2AE34838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587D9AE-D1BF-B779-D2D8-E733B5354C66}"/>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6F5D3B7B-51CE-4893-3581-80C1713ACAEA}"/>
              </a:ext>
            </a:extLst>
          </p:cNvPr>
          <p:cNvGraphicFramePr>
            <a:graphicFrameLocks noGrp="1"/>
          </p:cNvGraphicFramePr>
          <p:nvPr>
            <p:ph idx="1"/>
            <p:extLst>
              <p:ext uri="{D42A27DB-BD31-4B8C-83A1-F6EECF244321}">
                <p14:modId xmlns:p14="http://schemas.microsoft.com/office/powerpoint/2010/main" val="48574567"/>
              </p:ext>
            </p:extLst>
          </p:nvPr>
        </p:nvGraphicFramePr>
        <p:xfrm>
          <a:off x="838200" y="1825624"/>
          <a:ext cx="10515597" cy="1920240"/>
        </p:xfrm>
        <a:graphic>
          <a:graphicData uri="http://schemas.openxmlformats.org/drawingml/2006/table">
            <a:tbl>
              <a:tblPr firstRow="1" bandRow="1">
                <a:tableStyleId>{5940675A-B579-460E-94D1-54222C63F5DA}</a:tableStyleId>
              </a:tblPr>
              <a:tblGrid>
                <a:gridCol w="3505199">
                  <a:extLst>
                    <a:ext uri="{9D8B030D-6E8A-4147-A177-3AD203B41FA5}">
                      <a16:colId xmlns:a16="http://schemas.microsoft.com/office/drawing/2014/main" val="2945588429"/>
                    </a:ext>
                  </a:extLst>
                </a:gridCol>
                <a:gridCol w="3505199">
                  <a:extLst>
                    <a:ext uri="{9D8B030D-6E8A-4147-A177-3AD203B41FA5}">
                      <a16:colId xmlns:a16="http://schemas.microsoft.com/office/drawing/2014/main" val="38368624"/>
                    </a:ext>
                  </a:extLst>
                </a:gridCol>
                <a:gridCol w="3505199">
                  <a:extLst>
                    <a:ext uri="{9D8B030D-6E8A-4147-A177-3AD203B41FA5}">
                      <a16:colId xmlns:a16="http://schemas.microsoft.com/office/drawing/2014/main" val="2329565757"/>
                    </a:ext>
                  </a:extLst>
                </a:gridCol>
              </a:tblGrid>
              <a:tr h="1325563">
                <a:tc>
                  <a:txBody>
                    <a:bodyPr/>
                    <a:lstStyle/>
                    <a:p>
                      <a:r>
                        <a:rPr lang="fr-FR" sz="2400" dirty="0"/>
                        <a:t>   calme / calmement</a:t>
                      </a:r>
                    </a:p>
                    <a:p>
                      <a:r>
                        <a:rPr lang="fr-FR" sz="2400" dirty="0"/>
                        <a:t>  rapide / rapidement</a:t>
                      </a:r>
                    </a:p>
                    <a:p>
                      <a:r>
                        <a:rPr lang="fr-FR" sz="2400" dirty="0"/>
                        <a:t>        joli / joliment</a:t>
                      </a:r>
                    </a:p>
                    <a:p>
                      <a:r>
                        <a:rPr lang="fr-FR" sz="2400" dirty="0"/>
                        <a:t>étourdi / étourdiment</a:t>
                      </a:r>
                    </a:p>
                    <a:p>
                      <a:r>
                        <a:rPr lang="fr-FR" sz="2400" dirty="0"/>
                        <a:t> simple / simplement</a:t>
                      </a:r>
                    </a:p>
                  </a:txBody>
                  <a:tcPr/>
                </a:tc>
                <a:tc>
                  <a:txBody>
                    <a:bodyPr/>
                    <a:lstStyle/>
                    <a:p>
                      <a:r>
                        <a:rPr lang="fr-FR" sz="2400" dirty="0"/>
                        <a:t>     doux / doucement</a:t>
                      </a:r>
                    </a:p>
                    <a:p>
                      <a:r>
                        <a:rPr lang="fr-FR" sz="2400" dirty="0"/>
                        <a:t>        sec / sèchement</a:t>
                      </a:r>
                    </a:p>
                    <a:p>
                      <a:r>
                        <a:rPr lang="fr-FR" sz="2400" dirty="0"/>
                        <a:t>grossier / grossièrement</a:t>
                      </a:r>
                    </a:p>
                    <a:p>
                      <a:r>
                        <a:rPr lang="fr-FR" sz="2400" dirty="0"/>
                        <a:t>       long / longuement</a:t>
                      </a:r>
                    </a:p>
                  </a:txBody>
                  <a:tcPr/>
                </a:tc>
                <a:tc>
                  <a:txBody>
                    <a:bodyPr/>
                    <a:lstStyle/>
                    <a:p>
                      <a:r>
                        <a:rPr lang="fr-FR" sz="2400" dirty="0"/>
                        <a:t> prudent / prudemment</a:t>
                      </a:r>
                    </a:p>
                    <a:p>
                      <a:r>
                        <a:rPr lang="fr-FR" sz="2400" dirty="0"/>
                        <a:t>méchant / méchamment</a:t>
                      </a:r>
                    </a:p>
                  </a:txBody>
                  <a:tcPr/>
                </a:tc>
                <a:extLst>
                  <a:ext uri="{0D108BD9-81ED-4DB2-BD59-A6C34878D82A}">
                    <a16:rowId xmlns:a16="http://schemas.microsoft.com/office/drawing/2014/main" val="2737710598"/>
                  </a:ext>
                </a:extLst>
              </a:tr>
            </a:tbl>
          </a:graphicData>
        </a:graphic>
      </p:graphicFrame>
    </p:spTree>
    <p:extLst>
      <p:ext uri="{BB962C8B-B14F-4D97-AF65-F5344CB8AC3E}">
        <p14:creationId xmlns:p14="http://schemas.microsoft.com/office/powerpoint/2010/main" val="2963195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53F8F-D8B1-DB14-7E90-B4E1A80FF3A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3368515-669E-099C-8CEF-054D5717BF1E}"/>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119197B2-5060-6401-E686-BAB5B027A5A9}"/>
              </a:ext>
            </a:extLst>
          </p:cNvPr>
          <p:cNvGraphicFramePr>
            <a:graphicFrameLocks noGrp="1"/>
          </p:cNvGraphicFramePr>
          <p:nvPr>
            <p:ph idx="1"/>
            <p:extLst>
              <p:ext uri="{D42A27DB-BD31-4B8C-83A1-F6EECF244321}">
                <p14:modId xmlns:p14="http://schemas.microsoft.com/office/powerpoint/2010/main" val="4205535051"/>
              </p:ext>
            </p:extLst>
          </p:nvPr>
        </p:nvGraphicFramePr>
        <p:xfrm>
          <a:off x="838200" y="1825624"/>
          <a:ext cx="10515597" cy="1920240"/>
        </p:xfrm>
        <a:graphic>
          <a:graphicData uri="http://schemas.openxmlformats.org/drawingml/2006/table">
            <a:tbl>
              <a:tblPr firstRow="1" bandRow="1">
                <a:tableStyleId>{5940675A-B579-460E-94D1-54222C63F5DA}</a:tableStyleId>
              </a:tblPr>
              <a:tblGrid>
                <a:gridCol w="3505199">
                  <a:extLst>
                    <a:ext uri="{9D8B030D-6E8A-4147-A177-3AD203B41FA5}">
                      <a16:colId xmlns:a16="http://schemas.microsoft.com/office/drawing/2014/main" val="2945588429"/>
                    </a:ext>
                  </a:extLst>
                </a:gridCol>
                <a:gridCol w="3505199">
                  <a:extLst>
                    <a:ext uri="{9D8B030D-6E8A-4147-A177-3AD203B41FA5}">
                      <a16:colId xmlns:a16="http://schemas.microsoft.com/office/drawing/2014/main" val="38368624"/>
                    </a:ext>
                  </a:extLst>
                </a:gridCol>
                <a:gridCol w="3505199">
                  <a:extLst>
                    <a:ext uri="{9D8B030D-6E8A-4147-A177-3AD203B41FA5}">
                      <a16:colId xmlns:a16="http://schemas.microsoft.com/office/drawing/2014/main" val="2329565757"/>
                    </a:ext>
                  </a:extLst>
                </a:gridCol>
              </a:tblGrid>
              <a:tr h="1325563">
                <a:tc>
                  <a:txBody>
                    <a:bodyPr/>
                    <a:lstStyle/>
                    <a:p>
                      <a:r>
                        <a:rPr lang="fr-FR" sz="2400" dirty="0"/>
                        <a:t>   calme / calmement</a:t>
                      </a:r>
                    </a:p>
                    <a:p>
                      <a:r>
                        <a:rPr lang="fr-FR" sz="2400" dirty="0"/>
                        <a:t>  rapide / rapidement</a:t>
                      </a:r>
                    </a:p>
                    <a:p>
                      <a:r>
                        <a:rPr lang="fr-FR" sz="2400" dirty="0"/>
                        <a:t>        joli / joliment</a:t>
                      </a:r>
                    </a:p>
                    <a:p>
                      <a:r>
                        <a:rPr lang="fr-FR" sz="2400" dirty="0"/>
                        <a:t>étourdi / étourdiment</a:t>
                      </a:r>
                    </a:p>
                    <a:p>
                      <a:r>
                        <a:rPr lang="fr-FR" sz="2400" dirty="0"/>
                        <a:t> simple / simplement</a:t>
                      </a:r>
                    </a:p>
                  </a:txBody>
                  <a:tcPr/>
                </a:tc>
                <a:tc>
                  <a:txBody>
                    <a:bodyPr/>
                    <a:lstStyle/>
                    <a:p>
                      <a:r>
                        <a:rPr lang="fr-FR" sz="2400" dirty="0"/>
                        <a:t>     doux / doucement</a:t>
                      </a:r>
                    </a:p>
                    <a:p>
                      <a:r>
                        <a:rPr lang="fr-FR" sz="2400" dirty="0"/>
                        <a:t>        sec / sèchement</a:t>
                      </a:r>
                    </a:p>
                    <a:p>
                      <a:r>
                        <a:rPr lang="fr-FR" sz="2400" dirty="0"/>
                        <a:t>grossier / grossièrement</a:t>
                      </a:r>
                    </a:p>
                    <a:p>
                      <a:r>
                        <a:rPr lang="fr-FR" sz="2400" dirty="0"/>
                        <a:t>       long / longuement</a:t>
                      </a:r>
                    </a:p>
                  </a:txBody>
                  <a:tcPr/>
                </a:tc>
                <a:tc>
                  <a:txBody>
                    <a:bodyPr/>
                    <a:lstStyle/>
                    <a:p>
                      <a:r>
                        <a:rPr lang="fr-FR" sz="2400" dirty="0"/>
                        <a:t> prudent / prudemment</a:t>
                      </a:r>
                    </a:p>
                    <a:p>
                      <a:r>
                        <a:rPr lang="fr-FR" sz="2400" dirty="0"/>
                        <a:t>méchant / méchamment</a:t>
                      </a:r>
                    </a:p>
                    <a:p>
                      <a:r>
                        <a:rPr lang="fr-FR" sz="2400" dirty="0"/>
                        <a:t>suffisant / suffisamment</a:t>
                      </a:r>
                    </a:p>
                  </a:txBody>
                  <a:tcPr/>
                </a:tc>
                <a:extLst>
                  <a:ext uri="{0D108BD9-81ED-4DB2-BD59-A6C34878D82A}">
                    <a16:rowId xmlns:a16="http://schemas.microsoft.com/office/drawing/2014/main" val="2737710598"/>
                  </a:ext>
                </a:extLst>
              </a:tr>
            </a:tbl>
          </a:graphicData>
        </a:graphic>
      </p:graphicFrame>
    </p:spTree>
    <p:extLst>
      <p:ext uri="{BB962C8B-B14F-4D97-AF65-F5344CB8AC3E}">
        <p14:creationId xmlns:p14="http://schemas.microsoft.com/office/powerpoint/2010/main" val="1375753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5C4966-1A34-B5EE-79A6-00769B283A7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3CBD654-F7A4-AB2B-E290-CA63F34BE021}"/>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F16D7DFF-46C8-BB6A-7F84-572ABEDFE49C}"/>
              </a:ext>
            </a:extLst>
          </p:cNvPr>
          <p:cNvGraphicFramePr>
            <a:graphicFrameLocks noGrp="1"/>
          </p:cNvGraphicFramePr>
          <p:nvPr>
            <p:ph idx="1"/>
            <p:extLst>
              <p:ext uri="{D42A27DB-BD31-4B8C-83A1-F6EECF244321}">
                <p14:modId xmlns:p14="http://schemas.microsoft.com/office/powerpoint/2010/main" val="2660287844"/>
              </p:ext>
            </p:extLst>
          </p:nvPr>
        </p:nvGraphicFramePr>
        <p:xfrm>
          <a:off x="838200" y="1825624"/>
          <a:ext cx="10515597" cy="1920240"/>
        </p:xfrm>
        <a:graphic>
          <a:graphicData uri="http://schemas.openxmlformats.org/drawingml/2006/table">
            <a:tbl>
              <a:tblPr firstRow="1" bandRow="1">
                <a:tableStyleId>{5940675A-B579-460E-94D1-54222C63F5DA}</a:tableStyleId>
              </a:tblPr>
              <a:tblGrid>
                <a:gridCol w="3505199">
                  <a:extLst>
                    <a:ext uri="{9D8B030D-6E8A-4147-A177-3AD203B41FA5}">
                      <a16:colId xmlns:a16="http://schemas.microsoft.com/office/drawing/2014/main" val="2945588429"/>
                    </a:ext>
                  </a:extLst>
                </a:gridCol>
                <a:gridCol w="3505199">
                  <a:extLst>
                    <a:ext uri="{9D8B030D-6E8A-4147-A177-3AD203B41FA5}">
                      <a16:colId xmlns:a16="http://schemas.microsoft.com/office/drawing/2014/main" val="38368624"/>
                    </a:ext>
                  </a:extLst>
                </a:gridCol>
                <a:gridCol w="3505199">
                  <a:extLst>
                    <a:ext uri="{9D8B030D-6E8A-4147-A177-3AD203B41FA5}">
                      <a16:colId xmlns:a16="http://schemas.microsoft.com/office/drawing/2014/main" val="2329565757"/>
                    </a:ext>
                  </a:extLst>
                </a:gridCol>
              </a:tblGrid>
              <a:tr h="1325563">
                <a:tc>
                  <a:txBody>
                    <a:bodyPr/>
                    <a:lstStyle/>
                    <a:p>
                      <a:r>
                        <a:rPr lang="fr-FR" sz="2400" dirty="0"/>
                        <a:t>   calme / calmement</a:t>
                      </a:r>
                    </a:p>
                    <a:p>
                      <a:r>
                        <a:rPr lang="fr-FR" sz="2400" dirty="0"/>
                        <a:t>  rapide / rapidement</a:t>
                      </a:r>
                    </a:p>
                    <a:p>
                      <a:r>
                        <a:rPr lang="fr-FR" sz="2400" dirty="0"/>
                        <a:t>        joli / joliment</a:t>
                      </a:r>
                    </a:p>
                    <a:p>
                      <a:r>
                        <a:rPr lang="fr-FR" sz="2400" dirty="0"/>
                        <a:t>étourdi / étourdiment</a:t>
                      </a:r>
                    </a:p>
                    <a:p>
                      <a:r>
                        <a:rPr lang="fr-FR" sz="2400" dirty="0"/>
                        <a:t> simple / simplement</a:t>
                      </a:r>
                    </a:p>
                  </a:txBody>
                  <a:tcPr/>
                </a:tc>
                <a:tc>
                  <a:txBody>
                    <a:bodyPr/>
                    <a:lstStyle/>
                    <a:p>
                      <a:r>
                        <a:rPr lang="fr-FR" sz="2400" dirty="0"/>
                        <a:t>     doux / doucement</a:t>
                      </a:r>
                    </a:p>
                    <a:p>
                      <a:r>
                        <a:rPr lang="fr-FR" sz="2400" dirty="0"/>
                        <a:t>        sec / sèchement</a:t>
                      </a:r>
                    </a:p>
                    <a:p>
                      <a:r>
                        <a:rPr lang="fr-FR" sz="2400" dirty="0"/>
                        <a:t>grossier / grossièrement</a:t>
                      </a:r>
                    </a:p>
                    <a:p>
                      <a:r>
                        <a:rPr lang="fr-FR" sz="2400" dirty="0"/>
                        <a:t>       long / longuement</a:t>
                      </a:r>
                    </a:p>
                    <a:p>
                      <a:r>
                        <a:rPr lang="fr-FR" sz="2400" dirty="0"/>
                        <a:t>        réel / réellement</a:t>
                      </a:r>
                    </a:p>
                  </a:txBody>
                  <a:tcPr/>
                </a:tc>
                <a:tc>
                  <a:txBody>
                    <a:bodyPr/>
                    <a:lstStyle/>
                    <a:p>
                      <a:r>
                        <a:rPr lang="fr-FR" sz="2400" dirty="0"/>
                        <a:t> prudent / prudemment</a:t>
                      </a:r>
                    </a:p>
                    <a:p>
                      <a:r>
                        <a:rPr lang="fr-FR" sz="2400" dirty="0"/>
                        <a:t>méchant / méchamment</a:t>
                      </a:r>
                    </a:p>
                    <a:p>
                      <a:r>
                        <a:rPr lang="fr-FR" sz="2400" dirty="0"/>
                        <a:t>suffisant / suffisamment</a:t>
                      </a:r>
                    </a:p>
                  </a:txBody>
                  <a:tcPr/>
                </a:tc>
                <a:extLst>
                  <a:ext uri="{0D108BD9-81ED-4DB2-BD59-A6C34878D82A}">
                    <a16:rowId xmlns:a16="http://schemas.microsoft.com/office/drawing/2014/main" val="2737710598"/>
                  </a:ext>
                </a:extLst>
              </a:tr>
            </a:tbl>
          </a:graphicData>
        </a:graphic>
      </p:graphicFrame>
    </p:spTree>
    <p:extLst>
      <p:ext uri="{BB962C8B-B14F-4D97-AF65-F5344CB8AC3E}">
        <p14:creationId xmlns:p14="http://schemas.microsoft.com/office/powerpoint/2010/main" val="8790739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13BEF3-EDC9-1FB7-D0FA-50F4B2189C9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103612C-24A4-5369-048C-0FCAC8ECAC0E}"/>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A2FF052B-A810-4BDF-7CF8-297647DD5911}"/>
              </a:ext>
            </a:extLst>
          </p:cNvPr>
          <p:cNvGraphicFramePr>
            <a:graphicFrameLocks noGrp="1"/>
          </p:cNvGraphicFramePr>
          <p:nvPr>
            <p:ph idx="1"/>
            <p:extLst>
              <p:ext uri="{D42A27DB-BD31-4B8C-83A1-F6EECF244321}">
                <p14:modId xmlns:p14="http://schemas.microsoft.com/office/powerpoint/2010/main" val="1599263036"/>
              </p:ext>
            </p:extLst>
          </p:nvPr>
        </p:nvGraphicFramePr>
        <p:xfrm>
          <a:off x="838200" y="1825624"/>
          <a:ext cx="10515597" cy="2286000"/>
        </p:xfrm>
        <a:graphic>
          <a:graphicData uri="http://schemas.openxmlformats.org/drawingml/2006/table">
            <a:tbl>
              <a:tblPr firstRow="1" bandRow="1">
                <a:tableStyleId>{5940675A-B579-460E-94D1-54222C63F5DA}</a:tableStyleId>
              </a:tblPr>
              <a:tblGrid>
                <a:gridCol w="3505199">
                  <a:extLst>
                    <a:ext uri="{9D8B030D-6E8A-4147-A177-3AD203B41FA5}">
                      <a16:colId xmlns:a16="http://schemas.microsoft.com/office/drawing/2014/main" val="2945588429"/>
                    </a:ext>
                  </a:extLst>
                </a:gridCol>
                <a:gridCol w="3505199">
                  <a:extLst>
                    <a:ext uri="{9D8B030D-6E8A-4147-A177-3AD203B41FA5}">
                      <a16:colId xmlns:a16="http://schemas.microsoft.com/office/drawing/2014/main" val="38368624"/>
                    </a:ext>
                  </a:extLst>
                </a:gridCol>
                <a:gridCol w="3505199">
                  <a:extLst>
                    <a:ext uri="{9D8B030D-6E8A-4147-A177-3AD203B41FA5}">
                      <a16:colId xmlns:a16="http://schemas.microsoft.com/office/drawing/2014/main" val="2329565757"/>
                    </a:ext>
                  </a:extLst>
                </a:gridCol>
              </a:tblGrid>
              <a:tr h="1325563">
                <a:tc>
                  <a:txBody>
                    <a:bodyPr/>
                    <a:lstStyle/>
                    <a:p>
                      <a:r>
                        <a:rPr lang="fr-FR" sz="2400" dirty="0"/>
                        <a:t>   calme / calmement</a:t>
                      </a:r>
                    </a:p>
                    <a:p>
                      <a:r>
                        <a:rPr lang="fr-FR" sz="2400" dirty="0"/>
                        <a:t>  rapide / rapidement</a:t>
                      </a:r>
                    </a:p>
                    <a:p>
                      <a:r>
                        <a:rPr lang="fr-FR" sz="2400" dirty="0"/>
                        <a:t>        joli / joliment</a:t>
                      </a:r>
                    </a:p>
                    <a:p>
                      <a:r>
                        <a:rPr lang="fr-FR" sz="2400" dirty="0"/>
                        <a:t>étourdi / étourdiment</a:t>
                      </a:r>
                    </a:p>
                    <a:p>
                      <a:r>
                        <a:rPr lang="fr-FR" sz="2400" dirty="0"/>
                        <a:t> simple / simplement</a:t>
                      </a:r>
                    </a:p>
                    <a:p>
                      <a:r>
                        <a:rPr lang="fr-FR" sz="2400" dirty="0"/>
                        <a:t>   goulu / goulument</a:t>
                      </a:r>
                    </a:p>
                  </a:txBody>
                  <a:tcPr/>
                </a:tc>
                <a:tc>
                  <a:txBody>
                    <a:bodyPr/>
                    <a:lstStyle/>
                    <a:p>
                      <a:r>
                        <a:rPr lang="fr-FR" sz="2400" dirty="0"/>
                        <a:t>     doux / doucement</a:t>
                      </a:r>
                    </a:p>
                    <a:p>
                      <a:r>
                        <a:rPr lang="fr-FR" sz="2400" dirty="0"/>
                        <a:t>        sec / sèchement</a:t>
                      </a:r>
                    </a:p>
                    <a:p>
                      <a:r>
                        <a:rPr lang="fr-FR" sz="2400" dirty="0"/>
                        <a:t>grossier / grossièrement</a:t>
                      </a:r>
                    </a:p>
                    <a:p>
                      <a:r>
                        <a:rPr lang="fr-FR" sz="2400" dirty="0"/>
                        <a:t>       long / longuement</a:t>
                      </a:r>
                    </a:p>
                    <a:p>
                      <a:r>
                        <a:rPr lang="fr-FR" sz="2400" dirty="0"/>
                        <a:t>        réel / réellement</a:t>
                      </a:r>
                    </a:p>
                  </a:txBody>
                  <a:tcPr/>
                </a:tc>
                <a:tc>
                  <a:txBody>
                    <a:bodyPr/>
                    <a:lstStyle/>
                    <a:p>
                      <a:r>
                        <a:rPr lang="fr-FR" sz="2400" dirty="0"/>
                        <a:t> prudent / prudemment</a:t>
                      </a:r>
                    </a:p>
                    <a:p>
                      <a:r>
                        <a:rPr lang="fr-FR" sz="2400" dirty="0"/>
                        <a:t>méchant / méchamment</a:t>
                      </a:r>
                    </a:p>
                    <a:p>
                      <a:r>
                        <a:rPr lang="fr-FR" sz="2400" dirty="0"/>
                        <a:t>suffisant / suffisamment</a:t>
                      </a:r>
                    </a:p>
                  </a:txBody>
                  <a:tcPr/>
                </a:tc>
                <a:extLst>
                  <a:ext uri="{0D108BD9-81ED-4DB2-BD59-A6C34878D82A}">
                    <a16:rowId xmlns:a16="http://schemas.microsoft.com/office/drawing/2014/main" val="2737710598"/>
                  </a:ext>
                </a:extLst>
              </a:tr>
            </a:tbl>
          </a:graphicData>
        </a:graphic>
      </p:graphicFrame>
    </p:spTree>
    <p:extLst>
      <p:ext uri="{BB962C8B-B14F-4D97-AF65-F5344CB8AC3E}">
        <p14:creationId xmlns:p14="http://schemas.microsoft.com/office/powerpoint/2010/main" val="17968136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C02E53-D734-58F0-CC9A-C4B17C56601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87FB9C0-C4AE-B4E6-2DD9-32573E2B92CA}"/>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9B7C9698-F5A1-73D5-289D-B0E215610531}"/>
              </a:ext>
            </a:extLst>
          </p:cNvPr>
          <p:cNvGraphicFramePr>
            <a:graphicFrameLocks noGrp="1"/>
          </p:cNvGraphicFramePr>
          <p:nvPr>
            <p:ph idx="1"/>
            <p:extLst>
              <p:ext uri="{D42A27DB-BD31-4B8C-83A1-F6EECF244321}">
                <p14:modId xmlns:p14="http://schemas.microsoft.com/office/powerpoint/2010/main" val="4282244265"/>
              </p:ext>
            </p:extLst>
          </p:nvPr>
        </p:nvGraphicFramePr>
        <p:xfrm>
          <a:off x="838200" y="1825624"/>
          <a:ext cx="10515597" cy="2286000"/>
        </p:xfrm>
        <a:graphic>
          <a:graphicData uri="http://schemas.openxmlformats.org/drawingml/2006/table">
            <a:tbl>
              <a:tblPr firstRow="1" bandRow="1">
                <a:tableStyleId>{5940675A-B579-460E-94D1-54222C63F5DA}</a:tableStyleId>
              </a:tblPr>
              <a:tblGrid>
                <a:gridCol w="3505199">
                  <a:extLst>
                    <a:ext uri="{9D8B030D-6E8A-4147-A177-3AD203B41FA5}">
                      <a16:colId xmlns:a16="http://schemas.microsoft.com/office/drawing/2014/main" val="2945588429"/>
                    </a:ext>
                  </a:extLst>
                </a:gridCol>
                <a:gridCol w="3505199">
                  <a:extLst>
                    <a:ext uri="{9D8B030D-6E8A-4147-A177-3AD203B41FA5}">
                      <a16:colId xmlns:a16="http://schemas.microsoft.com/office/drawing/2014/main" val="38368624"/>
                    </a:ext>
                  </a:extLst>
                </a:gridCol>
                <a:gridCol w="3505199">
                  <a:extLst>
                    <a:ext uri="{9D8B030D-6E8A-4147-A177-3AD203B41FA5}">
                      <a16:colId xmlns:a16="http://schemas.microsoft.com/office/drawing/2014/main" val="2329565757"/>
                    </a:ext>
                  </a:extLst>
                </a:gridCol>
              </a:tblGrid>
              <a:tr h="1325563">
                <a:tc>
                  <a:txBody>
                    <a:bodyPr/>
                    <a:lstStyle/>
                    <a:p>
                      <a:r>
                        <a:rPr lang="fr-FR" sz="2400" dirty="0"/>
                        <a:t>   calme / calmement</a:t>
                      </a:r>
                    </a:p>
                    <a:p>
                      <a:r>
                        <a:rPr lang="fr-FR" sz="2400" dirty="0"/>
                        <a:t>  rapide / rapidement</a:t>
                      </a:r>
                    </a:p>
                    <a:p>
                      <a:r>
                        <a:rPr lang="fr-FR" sz="2400" dirty="0"/>
                        <a:t>        joli / joliment</a:t>
                      </a:r>
                    </a:p>
                    <a:p>
                      <a:r>
                        <a:rPr lang="fr-FR" sz="2400" dirty="0"/>
                        <a:t>étourdi / étourdiment</a:t>
                      </a:r>
                    </a:p>
                    <a:p>
                      <a:r>
                        <a:rPr lang="fr-FR" sz="2400" dirty="0"/>
                        <a:t> simple / simplement</a:t>
                      </a:r>
                    </a:p>
                    <a:p>
                      <a:r>
                        <a:rPr lang="fr-FR" sz="2400" dirty="0"/>
                        <a:t>   goulu / goulument</a:t>
                      </a:r>
                    </a:p>
                  </a:txBody>
                  <a:tcPr/>
                </a:tc>
                <a:tc>
                  <a:txBody>
                    <a:bodyPr/>
                    <a:lstStyle/>
                    <a:p>
                      <a:r>
                        <a:rPr lang="fr-FR" sz="2400" dirty="0"/>
                        <a:t>     doux / doucement</a:t>
                      </a:r>
                    </a:p>
                    <a:p>
                      <a:r>
                        <a:rPr lang="fr-FR" sz="2400" dirty="0"/>
                        <a:t>        sec / sèchement</a:t>
                      </a:r>
                    </a:p>
                    <a:p>
                      <a:r>
                        <a:rPr lang="fr-FR" sz="2400" dirty="0"/>
                        <a:t>grossier / grossièrement</a:t>
                      </a:r>
                    </a:p>
                    <a:p>
                      <a:r>
                        <a:rPr lang="fr-FR" sz="2400" dirty="0"/>
                        <a:t>       long / longuement</a:t>
                      </a:r>
                    </a:p>
                    <a:p>
                      <a:r>
                        <a:rPr lang="fr-FR" sz="2400" dirty="0"/>
                        <a:t>        réel / réellement</a:t>
                      </a:r>
                    </a:p>
                  </a:txBody>
                  <a:tcPr/>
                </a:tc>
                <a:tc>
                  <a:txBody>
                    <a:bodyPr/>
                    <a:lstStyle/>
                    <a:p>
                      <a:r>
                        <a:rPr lang="fr-FR" sz="2400" dirty="0"/>
                        <a:t> prudent / prudemment</a:t>
                      </a:r>
                    </a:p>
                    <a:p>
                      <a:r>
                        <a:rPr lang="fr-FR" sz="2400" dirty="0"/>
                        <a:t>méchant / méchamment</a:t>
                      </a:r>
                    </a:p>
                    <a:p>
                      <a:r>
                        <a:rPr lang="fr-FR" sz="2400" dirty="0"/>
                        <a:t>suffisant / suffisamment</a:t>
                      </a:r>
                    </a:p>
                    <a:p>
                      <a:r>
                        <a:rPr lang="fr-FR" sz="2400" dirty="0"/>
                        <a:t>  patient / patiemment</a:t>
                      </a:r>
                    </a:p>
                  </a:txBody>
                  <a:tcPr/>
                </a:tc>
                <a:extLst>
                  <a:ext uri="{0D108BD9-81ED-4DB2-BD59-A6C34878D82A}">
                    <a16:rowId xmlns:a16="http://schemas.microsoft.com/office/drawing/2014/main" val="2737710598"/>
                  </a:ext>
                </a:extLst>
              </a:tr>
            </a:tbl>
          </a:graphicData>
        </a:graphic>
      </p:graphicFrame>
    </p:spTree>
    <p:extLst>
      <p:ext uri="{BB962C8B-B14F-4D97-AF65-F5344CB8AC3E}">
        <p14:creationId xmlns:p14="http://schemas.microsoft.com/office/powerpoint/2010/main" val="22437078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DE6660-28FC-CF7E-D21C-3F86D1D9D3C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41ADF7A-9EBE-897D-3A2C-88673919AFA6}"/>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9A3E3A9C-4615-88C8-7BFB-D2BC4CCB045A}"/>
              </a:ext>
            </a:extLst>
          </p:cNvPr>
          <p:cNvGraphicFramePr>
            <a:graphicFrameLocks noGrp="1"/>
          </p:cNvGraphicFramePr>
          <p:nvPr>
            <p:ph idx="1"/>
            <p:extLst>
              <p:ext uri="{D42A27DB-BD31-4B8C-83A1-F6EECF244321}">
                <p14:modId xmlns:p14="http://schemas.microsoft.com/office/powerpoint/2010/main" val="3804237887"/>
              </p:ext>
            </p:extLst>
          </p:nvPr>
        </p:nvGraphicFramePr>
        <p:xfrm>
          <a:off x="838200" y="1825624"/>
          <a:ext cx="10515597" cy="2286000"/>
        </p:xfrm>
        <a:graphic>
          <a:graphicData uri="http://schemas.openxmlformats.org/drawingml/2006/table">
            <a:tbl>
              <a:tblPr firstRow="1" bandRow="1">
                <a:tableStyleId>{5940675A-B579-460E-94D1-54222C63F5DA}</a:tableStyleId>
              </a:tblPr>
              <a:tblGrid>
                <a:gridCol w="3505199">
                  <a:extLst>
                    <a:ext uri="{9D8B030D-6E8A-4147-A177-3AD203B41FA5}">
                      <a16:colId xmlns:a16="http://schemas.microsoft.com/office/drawing/2014/main" val="2945588429"/>
                    </a:ext>
                  </a:extLst>
                </a:gridCol>
                <a:gridCol w="3505199">
                  <a:extLst>
                    <a:ext uri="{9D8B030D-6E8A-4147-A177-3AD203B41FA5}">
                      <a16:colId xmlns:a16="http://schemas.microsoft.com/office/drawing/2014/main" val="38368624"/>
                    </a:ext>
                  </a:extLst>
                </a:gridCol>
                <a:gridCol w="3505199">
                  <a:extLst>
                    <a:ext uri="{9D8B030D-6E8A-4147-A177-3AD203B41FA5}">
                      <a16:colId xmlns:a16="http://schemas.microsoft.com/office/drawing/2014/main" val="2329565757"/>
                    </a:ext>
                  </a:extLst>
                </a:gridCol>
              </a:tblGrid>
              <a:tr h="1325563">
                <a:tc>
                  <a:txBody>
                    <a:bodyPr/>
                    <a:lstStyle/>
                    <a:p>
                      <a:r>
                        <a:rPr lang="fr-FR" sz="2400" dirty="0"/>
                        <a:t>   calme / calmement</a:t>
                      </a:r>
                    </a:p>
                    <a:p>
                      <a:r>
                        <a:rPr lang="fr-FR" sz="2400" dirty="0"/>
                        <a:t>  rapide / rapidement</a:t>
                      </a:r>
                    </a:p>
                    <a:p>
                      <a:r>
                        <a:rPr lang="fr-FR" sz="2400" dirty="0"/>
                        <a:t>        joli / joliment</a:t>
                      </a:r>
                    </a:p>
                    <a:p>
                      <a:r>
                        <a:rPr lang="fr-FR" sz="2400" dirty="0"/>
                        <a:t>étourdi / étourdiment</a:t>
                      </a:r>
                    </a:p>
                    <a:p>
                      <a:r>
                        <a:rPr lang="fr-FR" sz="2400" dirty="0"/>
                        <a:t> simple / simplement</a:t>
                      </a:r>
                    </a:p>
                    <a:p>
                      <a:r>
                        <a:rPr lang="fr-FR" sz="2400" dirty="0"/>
                        <a:t>   goulu / goulument</a:t>
                      </a:r>
                    </a:p>
                  </a:txBody>
                  <a:tcPr/>
                </a:tc>
                <a:tc>
                  <a:txBody>
                    <a:bodyPr/>
                    <a:lstStyle/>
                    <a:p>
                      <a:r>
                        <a:rPr lang="fr-FR" sz="2400" dirty="0"/>
                        <a:t>     doux / doucement</a:t>
                      </a:r>
                    </a:p>
                    <a:p>
                      <a:r>
                        <a:rPr lang="fr-FR" sz="2400" dirty="0"/>
                        <a:t>        sec / sèchement</a:t>
                      </a:r>
                    </a:p>
                    <a:p>
                      <a:r>
                        <a:rPr lang="fr-FR" sz="2400" dirty="0"/>
                        <a:t>grossier / grossièrement</a:t>
                      </a:r>
                    </a:p>
                    <a:p>
                      <a:r>
                        <a:rPr lang="fr-FR" sz="2400" dirty="0"/>
                        <a:t>       long / longuement</a:t>
                      </a:r>
                    </a:p>
                    <a:p>
                      <a:r>
                        <a:rPr lang="fr-FR" sz="2400" dirty="0"/>
                        <a:t>        réel / réellement</a:t>
                      </a:r>
                    </a:p>
                  </a:txBody>
                  <a:tcPr/>
                </a:tc>
                <a:tc>
                  <a:txBody>
                    <a:bodyPr/>
                    <a:lstStyle/>
                    <a:p>
                      <a:r>
                        <a:rPr lang="fr-FR" sz="2400" dirty="0"/>
                        <a:t> prudent / prudemment</a:t>
                      </a:r>
                    </a:p>
                    <a:p>
                      <a:r>
                        <a:rPr lang="fr-FR" sz="2400" dirty="0"/>
                        <a:t>méchant / méchamment</a:t>
                      </a:r>
                    </a:p>
                    <a:p>
                      <a:r>
                        <a:rPr lang="fr-FR" sz="2400" dirty="0"/>
                        <a:t>suffisant / suffisamment</a:t>
                      </a:r>
                    </a:p>
                    <a:p>
                      <a:r>
                        <a:rPr lang="fr-FR" sz="2400" dirty="0"/>
                        <a:t>   patient / patiemment</a:t>
                      </a:r>
                    </a:p>
                    <a:p>
                      <a:r>
                        <a:rPr lang="fr-FR" sz="2400" dirty="0"/>
                        <a:t>    récent / récemment</a:t>
                      </a:r>
                    </a:p>
                  </a:txBody>
                  <a:tcPr/>
                </a:tc>
                <a:extLst>
                  <a:ext uri="{0D108BD9-81ED-4DB2-BD59-A6C34878D82A}">
                    <a16:rowId xmlns:a16="http://schemas.microsoft.com/office/drawing/2014/main" val="2737710598"/>
                  </a:ext>
                </a:extLst>
              </a:tr>
            </a:tbl>
          </a:graphicData>
        </a:graphic>
      </p:graphicFrame>
    </p:spTree>
    <p:extLst>
      <p:ext uri="{BB962C8B-B14F-4D97-AF65-F5344CB8AC3E}">
        <p14:creationId xmlns:p14="http://schemas.microsoft.com/office/powerpoint/2010/main" val="16300247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3F248-9161-F54B-8F49-D85916CBB89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BB87CCC-7097-5136-CFC3-5ACB597D1DBC}"/>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4E07F2AD-C539-E152-BD34-CBB38536FEB4}"/>
              </a:ext>
            </a:extLst>
          </p:cNvPr>
          <p:cNvGraphicFramePr>
            <a:graphicFrameLocks noGrp="1"/>
          </p:cNvGraphicFramePr>
          <p:nvPr>
            <p:ph idx="1"/>
            <p:extLst>
              <p:ext uri="{D42A27DB-BD31-4B8C-83A1-F6EECF244321}">
                <p14:modId xmlns:p14="http://schemas.microsoft.com/office/powerpoint/2010/main" val="2661856614"/>
              </p:ext>
            </p:extLst>
          </p:nvPr>
        </p:nvGraphicFramePr>
        <p:xfrm>
          <a:off x="838200" y="1825624"/>
          <a:ext cx="10515597" cy="2651760"/>
        </p:xfrm>
        <a:graphic>
          <a:graphicData uri="http://schemas.openxmlformats.org/drawingml/2006/table">
            <a:tbl>
              <a:tblPr firstRow="1" bandRow="1">
                <a:tableStyleId>{5940675A-B579-460E-94D1-54222C63F5DA}</a:tableStyleId>
              </a:tblPr>
              <a:tblGrid>
                <a:gridCol w="3505199">
                  <a:extLst>
                    <a:ext uri="{9D8B030D-6E8A-4147-A177-3AD203B41FA5}">
                      <a16:colId xmlns:a16="http://schemas.microsoft.com/office/drawing/2014/main" val="2945588429"/>
                    </a:ext>
                  </a:extLst>
                </a:gridCol>
                <a:gridCol w="3505199">
                  <a:extLst>
                    <a:ext uri="{9D8B030D-6E8A-4147-A177-3AD203B41FA5}">
                      <a16:colId xmlns:a16="http://schemas.microsoft.com/office/drawing/2014/main" val="38368624"/>
                    </a:ext>
                  </a:extLst>
                </a:gridCol>
                <a:gridCol w="3505199">
                  <a:extLst>
                    <a:ext uri="{9D8B030D-6E8A-4147-A177-3AD203B41FA5}">
                      <a16:colId xmlns:a16="http://schemas.microsoft.com/office/drawing/2014/main" val="2329565757"/>
                    </a:ext>
                  </a:extLst>
                </a:gridCol>
              </a:tblGrid>
              <a:tr h="1325563">
                <a:tc>
                  <a:txBody>
                    <a:bodyPr/>
                    <a:lstStyle/>
                    <a:p>
                      <a:r>
                        <a:rPr lang="fr-FR" sz="2400" dirty="0"/>
                        <a:t>   calme / calmement</a:t>
                      </a:r>
                    </a:p>
                    <a:p>
                      <a:r>
                        <a:rPr lang="fr-FR" sz="2400" dirty="0"/>
                        <a:t>  rapide / rapidement</a:t>
                      </a:r>
                    </a:p>
                    <a:p>
                      <a:r>
                        <a:rPr lang="fr-FR" sz="2400" dirty="0"/>
                        <a:t>        joli / joliment</a:t>
                      </a:r>
                    </a:p>
                    <a:p>
                      <a:r>
                        <a:rPr lang="fr-FR" sz="2400" dirty="0"/>
                        <a:t>étourdi / étourdiment</a:t>
                      </a:r>
                    </a:p>
                    <a:p>
                      <a:r>
                        <a:rPr lang="fr-FR" sz="2400" dirty="0"/>
                        <a:t> simple / simplement</a:t>
                      </a:r>
                    </a:p>
                    <a:p>
                      <a:r>
                        <a:rPr lang="fr-FR" sz="2400" dirty="0"/>
                        <a:t>   goulu / goulument</a:t>
                      </a:r>
                    </a:p>
                    <a:p>
                      <a:r>
                        <a:rPr lang="fr-FR" sz="2400" dirty="0"/>
                        <a:t>        gai / gaiment</a:t>
                      </a:r>
                    </a:p>
                  </a:txBody>
                  <a:tcPr/>
                </a:tc>
                <a:tc>
                  <a:txBody>
                    <a:bodyPr/>
                    <a:lstStyle/>
                    <a:p>
                      <a:r>
                        <a:rPr lang="fr-FR" sz="2400" dirty="0"/>
                        <a:t>     doux / doucement</a:t>
                      </a:r>
                    </a:p>
                    <a:p>
                      <a:r>
                        <a:rPr lang="fr-FR" sz="2400" dirty="0"/>
                        <a:t>        sec / sèchement</a:t>
                      </a:r>
                    </a:p>
                    <a:p>
                      <a:r>
                        <a:rPr lang="fr-FR" sz="2400" dirty="0"/>
                        <a:t>grossier / grossièrement</a:t>
                      </a:r>
                    </a:p>
                    <a:p>
                      <a:r>
                        <a:rPr lang="fr-FR" sz="2400" dirty="0"/>
                        <a:t>       long / longuement</a:t>
                      </a:r>
                    </a:p>
                    <a:p>
                      <a:r>
                        <a:rPr lang="fr-FR" sz="2400" dirty="0"/>
                        <a:t>        réel / réellement</a:t>
                      </a:r>
                    </a:p>
                  </a:txBody>
                  <a:tcPr/>
                </a:tc>
                <a:tc>
                  <a:txBody>
                    <a:bodyPr/>
                    <a:lstStyle/>
                    <a:p>
                      <a:r>
                        <a:rPr lang="fr-FR" sz="2400" dirty="0"/>
                        <a:t> prudent / prudemment</a:t>
                      </a:r>
                    </a:p>
                    <a:p>
                      <a:r>
                        <a:rPr lang="fr-FR" sz="2400" dirty="0"/>
                        <a:t>méchant / méchamment</a:t>
                      </a:r>
                    </a:p>
                    <a:p>
                      <a:r>
                        <a:rPr lang="fr-FR" sz="2400" dirty="0"/>
                        <a:t>suffisant / suffisamment</a:t>
                      </a:r>
                    </a:p>
                    <a:p>
                      <a:r>
                        <a:rPr lang="fr-FR" sz="2400" dirty="0"/>
                        <a:t>  patient / patiemment</a:t>
                      </a:r>
                    </a:p>
                    <a:p>
                      <a:r>
                        <a:rPr lang="fr-FR" sz="2400" dirty="0"/>
                        <a:t>    récent / récemment</a:t>
                      </a:r>
                    </a:p>
                  </a:txBody>
                  <a:tcPr/>
                </a:tc>
                <a:extLst>
                  <a:ext uri="{0D108BD9-81ED-4DB2-BD59-A6C34878D82A}">
                    <a16:rowId xmlns:a16="http://schemas.microsoft.com/office/drawing/2014/main" val="2737710598"/>
                  </a:ext>
                </a:extLst>
              </a:tr>
            </a:tbl>
          </a:graphicData>
        </a:graphic>
      </p:graphicFrame>
    </p:spTree>
    <p:extLst>
      <p:ext uri="{BB962C8B-B14F-4D97-AF65-F5344CB8AC3E}">
        <p14:creationId xmlns:p14="http://schemas.microsoft.com/office/powerpoint/2010/main" val="29760163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0D4DFB-F449-1243-76D0-28489DC49CB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DD38DE8-D6C2-E463-44A8-55DAF476B96A}"/>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B8604E20-BA2A-B0F4-BE95-8BCEDB61F48E}"/>
              </a:ext>
            </a:extLst>
          </p:cNvPr>
          <p:cNvGraphicFramePr>
            <a:graphicFrameLocks noGrp="1"/>
          </p:cNvGraphicFramePr>
          <p:nvPr>
            <p:ph idx="1"/>
            <p:extLst>
              <p:ext uri="{D42A27DB-BD31-4B8C-83A1-F6EECF244321}">
                <p14:modId xmlns:p14="http://schemas.microsoft.com/office/powerpoint/2010/main" val="3175931447"/>
              </p:ext>
            </p:extLst>
          </p:nvPr>
        </p:nvGraphicFramePr>
        <p:xfrm>
          <a:off x="838200" y="1825624"/>
          <a:ext cx="10515597" cy="2651760"/>
        </p:xfrm>
        <a:graphic>
          <a:graphicData uri="http://schemas.openxmlformats.org/drawingml/2006/table">
            <a:tbl>
              <a:tblPr firstRow="1" bandRow="1">
                <a:tableStyleId>{5940675A-B579-460E-94D1-54222C63F5DA}</a:tableStyleId>
              </a:tblPr>
              <a:tblGrid>
                <a:gridCol w="3505199">
                  <a:extLst>
                    <a:ext uri="{9D8B030D-6E8A-4147-A177-3AD203B41FA5}">
                      <a16:colId xmlns:a16="http://schemas.microsoft.com/office/drawing/2014/main" val="2945588429"/>
                    </a:ext>
                  </a:extLst>
                </a:gridCol>
                <a:gridCol w="3505199">
                  <a:extLst>
                    <a:ext uri="{9D8B030D-6E8A-4147-A177-3AD203B41FA5}">
                      <a16:colId xmlns:a16="http://schemas.microsoft.com/office/drawing/2014/main" val="38368624"/>
                    </a:ext>
                  </a:extLst>
                </a:gridCol>
                <a:gridCol w="3505199">
                  <a:extLst>
                    <a:ext uri="{9D8B030D-6E8A-4147-A177-3AD203B41FA5}">
                      <a16:colId xmlns:a16="http://schemas.microsoft.com/office/drawing/2014/main" val="2329565757"/>
                    </a:ext>
                  </a:extLst>
                </a:gridCol>
              </a:tblGrid>
              <a:tr h="1325563">
                <a:tc>
                  <a:txBody>
                    <a:bodyPr/>
                    <a:lstStyle/>
                    <a:p>
                      <a:r>
                        <a:rPr lang="fr-FR" sz="2400" dirty="0"/>
                        <a:t>   calme / calmement</a:t>
                      </a:r>
                    </a:p>
                    <a:p>
                      <a:r>
                        <a:rPr lang="fr-FR" sz="2400" dirty="0"/>
                        <a:t>  rapide / rapidement</a:t>
                      </a:r>
                    </a:p>
                    <a:p>
                      <a:r>
                        <a:rPr lang="fr-FR" sz="2400" dirty="0"/>
                        <a:t>        joli / joliment</a:t>
                      </a:r>
                    </a:p>
                    <a:p>
                      <a:r>
                        <a:rPr lang="fr-FR" sz="2400" dirty="0"/>
                        <a:t>étourdi / étourdiment</a:t>
                      </a:r>
                    </a:p>
                    <a:p>
                      <a:r>
                        <a:rPr lang="fr-FR" sz="2400" dirty="0"/>
                        <a:t> simple / simplement</a:t>
                      </a:r>
                    </a:p>
                    <a:p>
                      <a:r>
                        <a:rPr lang="fr-FR" sz="2400" dirty="0"/>
                        <a:t>   goulu / goulument</a:t>
                      </a:r>
                    </a:p>
                    <a:p>
                      <a:r>
                        <a:rPr lang="fr-FR" sz="2400" dirty="0"/>
                        <a:t>        gai / gaiment</a:t>
                      </a:r>
                    </a:p>
                  </a:txBody>
                  <a:tcPr/>
                </a:tc>
                <a:tc>
                  <a:txBody>
                    <a:bodyPr/>
                    <a:lstStyle/>
                    <a:p>
                      <a:r>
                        <a:rPr lang="fr-FR" sz="2400" dirty="0"/>
                        <a:t>     doux / doucement</a:t>
                      </a:r>
                    </a:p>
                    <a:p>
                      <a:r>
                        <a:rPr lang="fr-FR" sz="2400" dirty="0"/>
                        <a:t>        sec / sèchement</a:t>
                      </a:r>
                    </a:p>
                    <a:p>
                      <a:r>
                        <a:rPr lang="fr-FR" sz="2400" dirty="0"/>
                        <a:t>grossier / grossièrement</a:t>
                      </a:r>
                    </a:p>
                    <a:p>
                      <a:r>
                        <a:rPr lang="fr-FR" sz="2400" dirty="0"/>
                        <a:t>       long / longuement</a:t>
                      </a:r>
                    </a:p>
                    <a:p>
                      <a:r>
                        <a:rPr lang="fr-FR" sz="2400" dirty="0"/>
                        <a:t>        réel / réellement</a:t>
                      </a:r>
                    </a:p>
                  </a:txBody>
                  <a:tcPr/>
                </a:tc>
                <a:tc>
                  <a:txBody>
                    <a:bodyPr/>
                    <a:lstStyle/>
                    <a:p>
                      <a:r>
                        <a:rPr lang="fr-FR" sz="2400" dirty="0"/>
                        <a:t> prudent / prudemment</a:t>
                      </a:r>
                    </a:p>
                    <a:p>
                      <a:r>
                        <a:rPr lang="fr-FR" sz="2400" dirty="0"/>
                        <a:t>méchant / méchamment</a:t>
                      </a:r>
                    </a:p>
                    <a:p>
                      <a:r>
                        <a:rPr lang="fr-FR" sz="2400" dirty="0"/>
                        <a:t>suffisant / suffisamment</a:t>
                      </a:r>
                    </a:p>
                    <a:p>
                      <a:r>
                        <a:rPr lang="fr-FR" sz="2400" dirty="0"/>
                        <a:t>   patient / patiemment</a:t>
                      </a:r>
                    </a:p>
                    <a:p>
                      <a:r>
                        <a:rPr lang="fr-FR" sz="2400" dirty="0"/>
                        <a:t>    récent / récemment</a:t>
                      </a:r>
                    </a:p>
                    <a:p>
                      <a:r>
                        <a:rPr lang="fr-FR" sz="2400" dirty="0"/>
                        <a:t>   violent / violemment</a:t>
                      </a:r>
                    </a:p>
                  </a:txBody>
                  <a:tcPr/>
                </a:tc>
                <a:extLst>
                  <a:ext uri="{0D108BD9-81ED-4DB2-BD59-A6C34878D82A}">
                    <a16:rowId xmlns:a16="http://schemas.microsoft.com/office/drawing/2014/main" val="2737710598"/>
                  </a:ext>
                </a:extLst>
              </a:tr>
            </a:tbl>
          </a:graphicData>
        </a:graphic>
      </p:graphicFrame>
    </p:spTree>
    <p:extLst>
      <p:ext uri="{BB962C8B-B14F-4D97-AF65-F5344CB8AC3E}">
        <p14:creationId xmlns:p14="http://schemas.microsoft.com/office/powerpoint/2010/main" val="24606492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F06B0D-5F69-801D-A8B4-4B446487CA6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AD0777F-BD4E-C07F-E3A6-7C68F579878D}"/>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4B1EDD1E-1162-48FC-4063-AACB665A1CF4}"/>
              </a:ext>
            </a:extLst>
          </p:cNvPr>
          <p:cNvGraphicFramePr>
            <a:graphicFrameLocks noGrp="1"/>
          </p:cNvGraphicFramePr>
          <p:nvPr>
            <p:ph idx="1"/>
            <p:extLst>
              <p:ext uri="{D42A27DB-BD31-4B8C-83A1-F6EECF244321}">
                <p14:modId xmlns:p14="http://schemas.microsoft.com/office/powerpoint/2010/main" val="2825931919"/>
              </p:ext>
            </p:extLst>
          </p:nvPr>
        </p:nvGraphicFramePr>
        <p:xfrm>
          <a:off x="838200" y="1825624"/>
          <a:ext cx="10515597" cy="2651760"/>
        </p:xfrm>
        <a:graphic>
          <a:graphicData uri="http://schemas.openxmlformats.org/drawingml/2006/table">
            <a:tbl>
              <a:tblPr firstRow="1" bandRow="1">
                <a:tableStyleId>{5940675A-B579-460E-94D1-54222C63F5DA}</a:tableStyleId>
              </a:tblPr>
              <a:tblGrid>
                <a:gridCol w="3505199">
                  <a:extLst>
                    <a:ext uri="{9D8B030D-6E8A-4147-A177-3AD203B41FA5}">
                      <a16:colId xmlns:a16="http://schemas.microsoft.com/office/drawing/2014/main" val="2945588429"/>
                    </a:ext>
                  </a:extLst>
                </a:gridCol>
                <a:gridCol w="3505199">
                  <a:extLst>
                    <a:ext uri="{9D8B030D-6E8A-4147-A177-3AD203B41FA5}">
                      <a16:colId xmlns:a16="http://schemas.microsoft.com/office/drawing/2014/main" val="38368624"/>
                    </a:ext>
                  </a:extLst>
                </a:gridCol>
                <a:gridCol w="3505199">
                  <a:extLst>
                    <a:ext uri="{9D8B030D-6E8A-4147-A177-3AD203B41FA5}">
                      <a16:colId xmlns:a16="http://schemas.microsoft.com/office/drawing/2014/main" val="2329565757"/>
                    </a:ext>
                  </a:extLst>
                </a:gridCol>
              </a:tblGrid>
              <a:tr h="1325563">
                <a:tc>
                  <a:txBody>
                    <a:bodyPr/>
                    <a:lstStyle/>
                    <a:p>
                      <a:r>
                        <a:rPr lang="fr-FR" sz="2400" dirty="0"/>
                        <a:t>   calme / calmement</a:t>
                      </a:r>
                    </a:p>
                    <a:p>
                      <a:r>
                        <a:rPr lang="fr-FR" sz="2400" dirty="0"/>
                        <a:t>  rapide / rapidement</a:t>
                      </a:r>
                    </a:p>
                    <a:p>
                      <a:r>
                        <a:rPr lang="fr-FR" sz="2400" dirty="0"/>
                        <a:t>        joli / joliment</a:t>
                      </a:r>
                    </a:p>
                    <a:p>
                      <a:r>
                        <a:rPr lang="fr-FR" sz="2400" dirty="0"/>
                        <a:t>étourdi / étourdiment</a:t>
                      </a:r>
                    </a:p>
                    <a:p>
                      <a:r>
                        <a:rPr lang="fr-FR" sz="2400" dirty="0"/>
                        <a:t> simple / simplement</a:t>
                      </a:r>
                    </a:p>
                    <a:p>
                      <a:r>
                        <a:rPr lang="fr-FR" sz="2400" dirty="0"/>
                        <a:t>   goulu / goulument</a:t>
                      </a:r>
                    </a:p>
                    <a:p>
                      <a:r>
                        <a:rPr lang="fr-FR" sz="2400" dirty="0"/>
                        <a:t>        gai / gaiment</a:t>
                      </a:r>
                    </a:p>
                  </a:txBody>
                  <a:tcPr/>
                </a:tc>
                <a:tc>
                  <a:txBody>
                    <a:bodyPr/>
                    <a:lstStyle/>
                    <a:p>
                      <a:r>
                        <a:rPr lang="fr-FR" sz="2400" dirty="0"/>
                        <a:t>     doux / doucement</a:t>
                      </a:r>
                    </a:p>
                    <a:p>
                      <a:r>
                        <a:rPr lang="fr-FR" sz="2400" dirty="0"/>
                        <a:t>        sec / sèchement</a:t>
                      </a:r>
                    </a:p>
                    <a:p>
                      <a:r>
                        <a:rPr lang="fr-FR" sz="2400" dirty="0"/>
                        <a:t>grossier / grossièrement</a:t>
                      </a:r>
                    </a:p>
                    <a:p>
                      <a:r>
                        <a:rPr lang="fr-FR" sz="2400" dirty="0"/>
                        <a:t>       long / longuement</a:t>
                      </a:r>
                    </a:p>
                    <a:p>
                      <a:r>
                        <a:rPr lang="fr-FR" sz="2400" dirty="0"/>
                        <a:t>        réel / réellement</a:t>
                      </a:r>
                    </a:p>
                  </a:txBody>
                  <a:tcPr/>
                </a:tc>
                <a:tc>
                  <a:txBody>
                    <a:bodyPr/>
                    <a:lstStyle/>
                    <a:p>
                      <a:r>
                        <a:rPr lang="fr-FR" sz="2400" dirty="0"/>
                        <a:t> prudent / prudemment</a:t>
                      </a:r>
                    </a:p>
                    <a:p>
                      <a:r>
                        <a:rPr lang="fr-FR" sz="2400" dirty="0"/>
                        <a:t>méchant / méchamment</a:t>
                      </a:r>
                    </a:p>
                    <a:p>
                      <a:r>
                        <a:rPr lang="fr-FR" sz="2400" dirty="0"/>
                        <a:t>suffisant / suffisamment</a:t>
                      </a:r>
                    </a:p>
                    <a:p>
                      <a:r>
                        <a:rPr lang="fr-FR" sz="2400" dirty="0"/>
                        <a:t>   patient / patiemment</a:t>
                      </a:r>
                    </a:p>
                    <a:p>
                      <a:r>
                        <a:rPr lang="fr-FR" sz="2400" dirty="0"/>
                        <a:t>    récent / récemment</a:t>
                      </a:r>
                    </a:p>
                    <a:p>
                      <a:r>
                        <a:rPr lang="fr-FR" sz="2400" dirty="0"/>
                        <a:t>   violent / violemment</a:t>
                      </a:r>
                    </a:p>
                  </a:txBody>
                  <a:tcPr/>
                </a:tc>
                <a:extLst>
                  <a:ext uri="{0D108BD9-81ED-4DB2-BD59-A6C34878D82A}">
                    <a16:rowId xmlns:a16="http://schemas.microsoft.com/office/drawing/2014/main" val="2737710598"/>
                  </a:ext>
                </a:extLst>
              </a:tr>
            </a:tbl>
          </a:graphicData>
        </a:graphic>
      </p:graphicFrame>
    </p:spTree>
    <p:extLst>
      <p:ext uri="{BB962C8B-B14F-4D97-AF65-F5344CB8AC3E}">
        <p14:creationId xmlns:p14="http://schemas.microsoft.com/office/powerpoint/2010/main" val="19332469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0BF34-9A77-FEFB-AB0D-CBA72079A4F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0D3FBC4-65D8-3FF8-C063-7CF90723EDDC}"/>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89E4C75C-C948-8EEC-9947-6493BCB3F142}"/>
              </a:ext>
            </a:extLst>
          </p:cNvPr>
          <p:cNvGraphicFramePr>
            <a:graphicFrameLocks noGrp="1"/>
          </p:cNvGraphicFramePr>
          <p:nvPr>
            <p:ph idx="1"/>
            <p:extLst>
              <p:ext uri="{D42A27DB-BD31-4B8C-83A1-F6EECF244321}">
                <p14:modId xmlns:p14="http://schemas.microsoft.com/office/powerpoint/2010/main" val="1204013932"/>
              </p:ext>
            </p:extLst>
          </p:nvPr>
        </p:nvGraphicFramePr>
        <p:xfrm>
          <a:off x="838200" y="1825624"/>
          <a:ext cx="10515597" cy="2651760"/>
        </p:xfrm>
        <a:graphic>
          <a:graphicData uri="http://schemas.openxmlformats.org/drawingml/2006/table">
            <a:tbl>
              <a:tblPr firstRow="1" bandRow="1">
                <a:tableStyleId>{5940675A-B579-460E-94D1-54222C63F5DA}</a:tableStyleId>
              </a:tblPr>
              <a:tblGrid>
                <a:gridCol w="3505199">
                  <a:extLst>
                    <a:ext uri="{9D8B030D-6E8A-4147-A177-3AD203B41FA5}">
                      <a16:colId xmlns:a16="http://schemas.microsoft.com/office/drawing/2014/main" val="2945588429"/>
                    </a:ext>
                  </a:extLst>
                </a:gridCol>
                <a:gridCol w="3505199">
                  <a:extLst>
                    <a:ext uri="{9D8B030D-6E8A-4147-A177-3AD203B41FA5}">
                      <a16:colId xmlns:a16="http://schemas.microsoft.com/office/drawing/2014/main" val="38368624"/>
                    </a:ext>
                  </a:extLst>
                </a:gridCol>
                <a:gridCol w="3505199">
                  <a:extLst>
                    <a:ext uri="{9D8B030D-6E8A-4147-A177-3AD203B41FA5}">
                      <a16:colId xmlns:a16="http://schemas.microsoft.com/office/drawing/2014/main" val="2329565757"/>
                    </a:ext>
                  </a:extLst>
                </a:gridCol>
              </a:tblGrid>
              <a:tr h="1325563">
                <a:tc>
                  <a:txBody>
                    <a:bodyPr/>
                    <a:lstStyle/>
                    <a:p>
                      <a:r>
                        <a:rPr lang="fr-FR" sz="2400" dirty="0"/>
                        <a:t>   calme / calmement</a:t>
                      </a:r>
                    </a:p>
                    <a:p>
                      <a:r>
                        <a:rPr lang="fr-FR" sz="2400" dirty="0"/>
                        <a:t>  rapide / rapidement</a:t>
                      </a:r>
                    </a:p>
                    <a:p>
                      <a:r>
                        <a:rPr lang="fr-FR" sz="2400" dirty="0"/>
                        <a:t>        joli / joliment</a:t>
                      </a:r>
                    </a:p>
                    <a:p>
                      <a:r>
                        <a:rPr lang="fr-FR" sz="2400" dirty="0"/>
                        <a:t>étourdi / étourdiment</a:t>
                      </a:r>
                    </a:p>
                    <a:p>
                      <a:r>
                        <a:rPr lang="fr-FR" sz="2400" dirty="0"/>
                        <a:t> simple / simplement</a:t>
                      </a:r>
                    </a:p>
                    <a:p>
                      <a:r>
                        <a:rPr lang="fr-FR" sz="2400" dirty="0"/>
                        <a:t>   goulu / goulument</a:t>
                      </a:r>
                    </a:p>
                    <a:p>
                      <a:r>
                        <a:rPr lang="fr-FR" sz="2400" dirty="0"/>
                        <a:t>        gai / gaiment</a:t>
                      </a:r>
                    </a:p>
                  </a:txBody>
                  <a:tcPr/>
                </a:tc>
                <a:tc>
                  <a:txBody>
                    <a:bodyPr/>
                    <a:lstStyle/>
                    <a:p>
                      <a:r>
                        <a:rPr lang="fr-FR" sz="2400" dirty="0"/>
                        <a:t>     doux / doucement</a:t>
                      </a:r>
                    </a:p>
                    <a:p>
                      <a:r>
                        <a:rPr lang="fr-FR" sz="2400" dirty="0"/>
                        <a:t>        sec / sèchement</a:t>
                      </a:r>
                    </a:p>
                    <a:p>
                      <a:r>
                        <a:rPr lang="fr-FR" sz="2400" dirty="0"/>
                        <a:t>grossier / grossièrement</a:t>
                      </a:r>
                    </a:p>
                    <a:p>
                      <a:r>
                        <a:rPr lang="fr-FR" sz="2400" dirty="0"/>
                        <a:t>       long / longuement</a:t>
                      </a:r>
                    </a:p>
                    <a:p>
                      <a:r>
                        <a:rPr lang="fr-FR" sz="2400" dirty="0"/>
                        <a:t>        réel / réellement</a:t>
                      </a:r>
                    </a:p>
                    <a:p>
                      <a:r>
                        <a:rPr lang="fr-FR" sz="2400" dirty="0"/>
                        <a:t> glouton / gloutonnement</a:t>
                      </a:r>
                    </a:p>
                  </a:txBody>
                  <a:tcPr/>
                </a:tc>
                <a:tc>
                  <a:txBody>
                    <a:bodyPr/>
                    <a:lstStyle/>
                    <a:p>
                      <a:r>
                        <a:rPr lang="fr-FR" sz="2400" dirty="0"/>
                        <a:t> prudent / prudemment</a:t>
                      </a:r>
                    </a:p>
                    <a:p>
                      <a:r>
                        <a:rPr lang="fr-FR" sz="2400" dirty="0"/>
                        <a:t>méchant / méchamment</a:t>
                      </a:r>
                    </a:p>
                    <a:p>
                      <a:r>
                        <a:rPr lang="fr-FR" sz="2400" dirty="0"/>
                        <a:t>suffisant / suffisamment</a:t>
                      </a:r>
                    </a:p>
                    <a:p>
                      <a:r>
                        <a:rPr lang="fr-FR" sz="2400" dirty="0"/>
                        <a:t>   patient / patiemment</a:t>
                      </a:r>
                    </a:p>
                    <a:p>
                      <a:r>
                        <a:rPr lang="fr-FR" sz="2400" dirty="0"/>
                        <a:t>    récent / récemment</a:t>
                      </a:r>
                    </a:p>
                    <a:p>
                      <a:r>
                        <a:rPr lang="fr-FR" sz="2400" dirty="0"/>
                        <a:t>   violent / violemment</a:t>
                      </a:r>
                    </a:p>
                  </a:txBody>
                  <a:tcPr/>
                </a:tc>
                <a:extLst>
                  <a:ext uri="{0D108BD9-81ED-4DB2-BD59-A6C34878D82A}">
                    <a16:rowId xmlns:a16="http://schemas.microsoft.com/office/drawing/2014/main" val="2737710598"/>
                  </a:ext>
                </a:extLst>
              </a:tr>
            </a:tbl>
          </a:graphicData>
        </a:graphic>
      </p:graphicFrame>
    </p:spTree>
    <p:extLst>
      <p:ext uri="{BB962C8B-B14F-4D97-AF65-F5344CB8AC3E}">
        <p14:creationId xmlns:p14="http://schemas.microsoft.com/office/powerpoint/2010/main" val="12274708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B7284F-E3F3-41DC-5D19-3BB2397BCCD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85C67F5-AA17-2868-9E3E-563CB753E0E3}"/>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E992D743-5BD2-61AA-2B39-825B58DC38F4}"/>
              </a:ext>
            </a:extLst>
          </p:cNvPr>
          <p:cNvGraphicFramePr>
            <a:graphicFrameLocks noGrp="1"/>
          </p:cNvGraphicFramePr>
          <p:nvPr>
            <p:ph idx="1"/>
            <p:extLst>
              <p:ext uri="{D42A27DB-BD31-4B8C-83A1-F6EECF244321}">
                <p14:modId xmlns:p14="http://schemas.microsoft.com/office/powerpoint/2010/main" val="2496367489"/>
              </p:ext>
            </p:extLst>
          </p:nvPr>
        </p:nvGraphicFramePr>
        <p:xfrm>
          <a:off x="838203" y="1608888"/>
          <a:ext cx="10515597" cy="3640223"/>
        </p:xfrm>
        <a:graphic>
          <a:graphicData uri="http://schemas.openxmlformats.org/drawingml/2006/table">
            <a:tbl>
              <a:tblPr firstRow="1" bandRow="1">
                <a:tableStyleId>{5940675A-B579-460E-94D1-54222C63F5DA}</a:tableStyleId>
              </a:tblPr>
              <a:tblGrid>
                <a:gridCol w="3505199">
                  <a:extLst>
                    <a:ext uri="{9D8B030D-6E8A-4147-A177-3AD203B41FA5}">
                      <a16:colId xmlns:a16="http://schemas.microsoft.com/office/drawing/2014/main" val="2945588429"/>
                    </a:ext>
                  </a:extLst>
                </a:gridCol>
                <a:gridCol w="3505199">
                  <a:extLst>
                    <a:ext uri="{9D8B030D-6E8A-4147-A177-3AD203B41FA5}">
                      <a16:colId xmlns:a16="http://schemas.microsoft.com/office/drawing/2014/main" val="38368624"/>
                    </a:ext>
                  </a:extLst>
                </a:gridCol>
                <a:gridCol w="3505199">
                  <a:extLst>
                    <a:ext uri="{9D8B030D-6E8A-4147-A177-3AD203B41FA5}">
                      <a16:colId xmlns:a16="http://schemas.microsoft.com/office/drawing/2014/main" val="2329565757"/>
                    </a:ext>
                  </a:extLst>
                </a:gridCol>
              </a:tblGrid>
              <a:tr h="988463">
                <a:tc>
                  <a:txBody>
                    <a:bodyPr/>
                    <a:lstStyle/>
                    <a:p>
                      <a:pPr algn="ct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Forme masculine qui se termine par une voyelle</a:t>
                      </a:r>
                    </a:p>
                  </a:txBody>
                  <a:tcPr marL="68580" marR="68580" marT="0" marB="0">
                    <a:solidFill>
                      <a:schemeClr val="accent5">
                        <a:lumMod val="20000"/>
                        <a:lumOff val="80000"/>
                      </a:schemeClr>
                    </a:solidFill>
                  </a:tcPr>
                </a:tc>
                <a:tc>
                  <a:txBody>
                    <a:bodyPr/>
                    <a:lstStyle/>
                    <a:p>
                      <a:pPr algn="ct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Forme masculine qui se termine par une consonne</a:t>
                      </a:r>
                    </a:p>
                  </a:txBody>
                  <a:tcPr marL="68580" marR="68580" marT="0" marB="0">
                    <a:solidFill>
                      <a:schemeClr val="accent5">
                        <a:lumMod val="20000"/>
                        <a:lumOff val="80000"/>
                      </a:schemeClr>
                    </a:solidFill>
                  </a:tcPr>
                </a:tc>
                <a:tc>
                  <a:txBody>
                    <a:bodyPr/>
                    <a:lstStyle/>
                    <a:p>
                      <a:pPr algn="ct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Forme masculine qui se termine par -</a:t>
                      </a:r>
                      <a:r>
                        <a:rPr lang="fr-FR" sz="2400" i="1" kern="100" dirty="0" err="1">
                          <a:effectLst/>
                          <a:latin typeface="Times New Roman" panose="02020603050405020304" pitchFamily="18" charset="0"/>
                          <a:ea typeface="Calibri" panose="020F0502020204030204" pitchFamily="34" charset="0"/>
                          <a:cs typeface="Times New Roman" panose="02020603050405020304" pitchFamily="18" charset="0"/>
                        </a:rPr>
                        <a:t>ant</a:t>
                      </a: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 ou -</a:t>
                      </a:r>
                      <a:r>
                        <a:rPr lang="fr-FR" sz="2400" i="1" kern="100" dirty="0">
                          <a:effectLst/>
                          <a:latin typeface="Times New Roman" panose="02020603050405020304" pitchFamily="18" charset="0"/>
                          <a:ea typeface="Calibri" panose="020F0502020204030204" pitchFamily="34" charset="0"/>
                          <a:cs typeface="Times New Roman" panose="02020603050405020304" pitchFamily="18" charset="0"/>
                        </a:rPr>
                        <a:t>ent</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extLst>
                  <a:ext uri="{0D108BD9-81ED-4DB2-BD59-A6C34878D82A}">
                    <a16:rowId xmlns:a16="http://schemas.microsoft.com/office/drawing/2014/main" val="3956086038"/>
                  </a:ext>
                </a:extLst>
              </a:tr>
              <a:tr h="1325563">
                <a:tc>
                  <a:txBody>
                    <a:bodyPr/>
                    <a:lstStyle/>
                    <a:p>
                      <a:r>
                        <a:rPr lang="fr-FR" sz="2400" dirty="0"/>
                        <a:t>   calme / calmement</a:t>
                      </a:r>
                    </a:p>
                    <a:p>
                      <a:r>
                        <a:rPr lang="fr-FR" sz="2400" dirty="0"/>
                        <a:t>  rapide / rapidement</a:t>
                      </a:r>
                    </a:p>
                    <a:p>
                      <a:r>
                        <a:rPr lang="fr-FR" sz="2400" dirty="0"/>
                        <a:t>        joli / joliment</a:t>
                      </a:r>
                    </a:p>
                    <a:p>
                      <a:r>
                        <a:rPr lang="fr-FR" sz="2400" dirty="0"/>
                        <a:t>étourdi / étourdiment</a:t>
                      </a:r>
                    </a:p>
                    <a:p>
                      <a:r>
                        <a:rPr lang="fr-FR" sz="2400" dirty="0"/>
                        <a:t> simple / simplement</a:t>
                      </a:r>
                    </a:p>
                    <a:p>
                      <a:r>
                        <a:rPr lang="fr-FR" sz="2400" dirty="0"/>
                        <a:t>   goulu / goulument</a:t>
                      </a:r>
                    </a:p>
                    <a:p>
                      <a:r>
                        <a:rPr lang="fr-FR" sz="2400" dirty="0"/>
                        <a:t>        gai / gaiment</a:t>
                      </a:r>
                    </a:p>
                  </a:txBody>
                  <a:tcPr/>
                </a:tc>
                <a:tc>
                  <a:txBody>
                    <a:bodyPr/>
                    <a:lstStyle/>
                    <a:p>
                      <a:r>
                        <a:rPr lang="fr-FR" sz="2400" dirty="0"/>
                        <a:t>     doux / doucement</a:t>
                      </a:r>
                    </a:p>
                    <a:p>
                      <a:r>
                        <a:rPr lang="fr-FR" sz="2400" dirty="0"/>
                        <a:t>        sec / sèchement</a:t>
                      </a:r>
                    </a:p>
                    <a:p>
                      <a:r>
                        <a:rPr lang="fr-FR" sz="2400" dirty="0"/>
                        <a:t>grossier / grossièrement</a:t>
                      </a:r>
                    </a:p>
                    <a:p>
                      <a:r>
                        <a:rPr lang="fr-FR" sz="2400" dirty="0"/>
                        <a:t>       long / longuement</a:t>
                      </a:r>
                    </a:p>
                    <a:p>
                      <a:r>
                        <a:rPr lang="fr-FR" sz="2400" dirty="0"/>
                        <a:t>        réel / réellement</a:t>
                      </a:r>
                    </a:p>
                    <a:p>
                      <a:r>
                        <a:rPr lang="fr-FR" sz="2400" dirty="0"/>
                        <a:t> glouton / gloutonnement</a:t>
                      </a:r>
                    </a:p>
                  </a:txBody>
                  <a:tcPr/>
                </a:tc>
                <a:tc>
                  <a:txBody>
                    <a:bodyPr/>
                    <a:lstStyle/>
                    <a:p>
                      <a:r>
                        <a:rPr lang="fr-FR" sz="2400" dirty="0"/>
                        <a:t> prudent / prudemment</a:t>
                      </a:r>
                    </a:p>
                    <a:p>
                      <a:r>
                        <a:rPr lang="fr-FR" sz="2400" dirty="0"/>
                        <a:t>méchant / méchamment</a:t>
                      </a:r>
                    </a:p>
                    <a:p>
                      <a:r>
                        <a:rPr lang="fr-FR" sz="2400" dirty="0"/>
                        <a:t>suffisant / suffisamment</a:t>
                      </a:r>
                    </a:p>
                    <a:p>
                      <a:r>
                        <a:rPr lang="fr-FR" sz="2400" dirty="0"/>
                        <a:t>    patient / patiemment</a:t>
                      </a:r>
                    </a:p>
                    <a:p>
                      <a:r>
                        <a:rPr lang="fr-FR" sz="2400" dirty="0"/>
                        <a:t>récent / récemment</a:t>
                      </a:r>
                    </a:p>
                    <a:p>
                      <a:r>
                        <a:rPr lang="fr-FR" sz="2400" dirty="0"/>
                        <a:t>   violent / violemment</a:t>
                      </a:r>
                    </a:p>
                  </a:txBody>
                  <a:tcPr/>
                </a:tc>
                <a:extLst>
                  <a:ext uri="{0D108BD9-81ED-4DB2-BD59-A6C34878D82A}">
                    <a16:rowId xmlns:a16="http://schemas.microsoft.com/office/drawing/2014/main" val="2737710598"/>
                  </a:ext>
                </a:extLst>
              </a:tr>
            </a:tbl>
          </a:graphicData>
        </a:graphic>
      </p:graphicFrame>
    </p:spTree>
    <p:extLst>
      <p:ext uri="{BB962C8B-B14F-4D97-AF65-F5344CB8AC3E}">
        <p14:creationId xmlns:p14="http://schemas.microsoft.com/office/powerpoint/2010/main" val="41207907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095B9-6313-9D3B-0C95-B32D6D91DA1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E9BE20C-D4E5-93D0-B85C-D7A30A38C9A8}"/>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757F405D-559E-5265-3972-43CCFAD88549}"/>
              </a:ext>
            </a:extLst>
          </p:cNvPr>
          <p:cNvGraphicFramePr>
            <a:graphicFrameLocks noGrp="1"/>
          </p:cNvGraphicFramePr>
          <p:nvPr>
            <p:ph idx="1"/>
            <p:extLst>
              <p:ext uri="{D42A27DB-BD31-4B8C-83A1-F6EECF244321}">
                <p14:modId xmlns:p14="http://schemas.microsoft.com/office/powerpoint/2010/main" val="2921884179"/>
              </p:ext>
            </p:extLst>
          </p:nvPr>
        </p:nvGraphicFramePr>
        <p:xfrm>
          <a:off x="838203" y="1608888"/>
          <a:ext cx="10515597" cy="4005983"/>
        </p:xfrm>
        <a:graphic>
          <a:graphicData uri="http://schemas.openxmlformats.org/drawingml/2006/table">
            <a:tbl>
              <a:tblPr firstRow="1" bandRow="1">
                <a:tableStyleId>{5940675A-B579-460E-94D1-54222C63F5DA}</a:tableStyleId>
              </a:tblPr>
              <a:tblGrid>
                <a:gridCol w="3505199">
                  <a:extLst>
                    <a:ext uri="{9D8B030D-6E8A-4147-A177-3AD203B41FA5}">
                      <a16:colId xmlns:a16="http://schemas.microsoft.com/office/drawing/2014/main" val="2945588429"/>
                    </a:ext>
                  </a:extLst>
                </a:gridCol>
                <a:gridCol w="3505199">
                  <a:extLst>
                    <a:ext uri="{9D8B030D-6E8A-4147-A177-3AD203B41FA5}">
                      <a16:colId xmlns:a16="http://schemas.microsoft.com/office/drawing/2014/main" val="38368624"/>
                    </a:ext>
                  </a:extLst>
                </a:gridCol>
                <a:gridCol w="3505199">
                  <a:extLst>
                    <a:ext uri="{9D8B030D-6E8A-4147-A177-3AD203B41FA5}">
                      <a16:colId xmlns:a16="http://schemas.microsoft.com/office/drawing/2014/main" val="2329565757"/>
                    </a:ext>
                  </a:extLst>
                </a:gridCol>
              </a:tblGrid>
              <a:tr h="988463">
                <a:tc>
                  <a:txBody>
                    <a:bodyPr/>
                    <a:lstStyle/>
                    <a:p>
                      <a:pPr algn="ct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Forme masculine qui se termine par une voyelle</a:t>
                      </a:r>
                    </a:p>
                  </a:txBody>
                  <a:tcPr marL="68580" marR="68580" marT="0" marB="0">
                    <a:solidFill>
                      <a:schemeClr val="accent5">
                        <a:lumMod val="20000"/>
                        <a:lumOff val="80000"/>
                      </a:schemeClr>
                    </a:solidFill>
                  </a:tcPr>
                </a:tc>
                <a:tc>
                  <a:txBody>
                    <a:bodyPr/>
                    <a:lstStyle/>
                    <a:p>
                      <a:pPr algn="ct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Forme masculine qui se termine par une consonne</a:t>
                      </a:r>
                    </a:p>
                  </a:txBody>
                  <a:tcPr marL="68580" marR="68580" marT="0" marB="0">
                    <a:solidFill>
                      <a:schemeClr val="accent5">
                        <a:lumMod val="20000"/>
                        <a:lumOff val="80000"/>
                      </a:schemeClr>
                    </a:solidFill>
                  </a:tcPr>
                </a:tc>
                <a:tc>
                  <a:txBody>
                    <a:bodyPr/>
                    <a:lstStyle/>
                    <a:p>
                      <a:pPr algn="ct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Forme masculine qui se termine par -</a:t>
                      </a:r>
                      <a:r>
                        <a:rPr lang="fr-FR" sz="2400" i="1" kern="100" dirty="0" err="1">
                          <a:effectLst/>
                          <a:latin typeface="Times New Roman" panose="02020603050405020304" pitchFamily="18" charset="0"/>
                          <a:ea typeface="Calibri" panose="020F0502020204030204" pitchFamily="34" charset="0"/>
                          <a:cs typeface="Times New Roman" panose="02020603050405020304" pitchFamily="18" charset="0"/>
                        </a:rPr>
                        <a:t>ant</a:t>
                      </a: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 ou -</a:t>
                      </a:r>
                      <a:r>
                        <a:rPr lang="fr-FR" sz="2400" i="1" kern="100" dirty="0">
                          <a:effectLst/>
                          <a:latin typeface="Times New Roman" panose="02020603050405020304" pitchFamily="18" charset="0"/>
                          <a:ea typeface="Calibri" panose="020F0502020204030204" pitchFamily="34" charset="0"/>
                          <a:cs typeface="Times New Roman" panose="02020603050405020304" pitchFamily="18" charset="0"/>
                        </a:rPr>
                        <a:t>ent</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extLst>
                  <a:ext uri="{0D108BD9-81ED-4DB2-BD59-A6C34878D82A}">
                    <a16:rowId xmlns:a16="http://schemas.microsoft.com/office/drawing/2014/main" val="3956086038"/>
                  </a:ext>
                </a:extLst>
              </a:tr>
              <a:tr h="1325563">
                <a:tc>
                  <a:txBody>
                    <a:bodyPr/>
                    <a:lstStyle/>
                    <a:p>
                      <a:r>
                        <a:rPr lang="fr-FR" sz="2400" dirty="0"/>
                        <a:t>   calme / calmement</a:t>
                      </a:r>
                    </a:p>
                    <a:p>
                      <a:r>
                        <a:rPr lang="fr-FR" sz="2400" dirty="0"/>
                        <a:t>  rapide / rapidement</a:t>
                      </a:r>
                    </a:p>
                    <a:p>
                      <a:r>
                        <a:rPr lang="fr-FR" sz="2400" dirty="0"/>
                        <a:t>        joli / joliment</a:t>
                      </a:r>
                    </a:p>
                    <a:p>
                      <a:r>
                        <a:rPr lang="fr-FR" sz="2400" dirty="0"/>
                        <a:t>étourdi / étourdiment</a:t>
                      </a:r>
                    </a:p>
                    <a:p>
                      <a:r>
                        <a:rPr lang="fr-FR" sz="2400" dirty="0"/>
                        <a:t> simple / simplement</a:t>
                      </a:r>
                    </a:p>
                    <a:p>
                      <a:r>
                        <a:rPr lang="fr-FR" sz="2400" dirty="0"/>
                        <a:t>   goulu / goulument</a:t>
                      </a:r>
                    </a:p>
                    <a:p>
                      <a:r>
                        <a:rPr lang="fr-FR" sz="2400" dirty="0"/>
                        <a:t>        gai / gaiment</a:t>
                      </a:r>
                    </a:p>
                  </a:txBody>
                  <a:tcPr/>
                </a:tc>
                <a:tc>
                  <a:txBody>
                    <a:bodyPr/>
                    <a:lstStyle/>
                    <a:p>
                      <a:r>
                        <a:rPr lang="fr-FR" sz="2400" dirty="0"/>
                        <a:t>     doux / doucement</a:t>
                      </a:r>
                    </a:p>
                    <a:p>
                      <a:r>
                        <a:rPr lang="fr-FR" sz="2400" dirty="0"/>
                        <a:t>        sec / sèchement</a:t>
                      </a:r>
                    </a:p>
                    <a:p>
                      <a:r>
                        <a:rPr lang="fr-FR" sz="2400" dirty="0"/>
                        <a:t>grossier / grossièrement</a:t>
                      </a:r>
                    </a:p>
                    <a:p>
                      <a:r>
                        <a:rPr lang="fr-FR" sz="2400" dirty="0"/>
                        <a:t>       long / longuement</a:t>
                      </a:r>
                    </a:p>
                    <a:p>
                      <a:r>
                        <a:rPr lang="fr-FR" sz="2400" dirty="0"/>
                        <a:t>        réel / réellement</a:t>
                      </a:r>
                    </a:p>
                    <a:p>
                      <a:r>
                        <a:rPr lang="fr-FR" sz="2400" dirty="0"/>
                        <a:t>      </a:t>
                      </a:r>
                      <a:r>
                        <a:rPr lang="fr-FR" sz="2400" dirty="0">
                          <a:solidFill>
                            <a:schemeClr val="accent2"/>
                          </a:solidFill>
                        </a:rPr>
                        <a:t>cruel / cruellement</a:t>
                      </a:r>
                    </a:p>
                    <a:p>
                      <a:r>
                        <a:rPr lang="fr-FR" sz="2400" dirty="0"/>
                        <a:t> glouton / gloutonnement</a:t>
                      </a:r>
                    </a:p>
                  </a:txBody>
                  <a:tcPr/>
                </a:tc>
                <a:tc>
                  <a:txBody>
                    <a:bodyPr/>
                    <a:lstStyle/>
                    <a:p>
                      <a:r>
                        <a:rPr lang="fr-FR" sz="2400" dirty="0"/>
                        <a:t> prudent / prudemment</a:t>
                      </a:r>
                    </a:p>
                    <a:p>
                      <a:r>
                        <a:rPr lang="fr-FR" sz="2400" dirty="0"/>
                        <a:t>méchant / méchamment</a:t>
                      </a:r>
                    </a:p>
                    <a:p>
                      <a:r>
                        <a:rPr lang="fr-FR" sz="2400" dirty="0"/>
                        <a:t>suffisant / suffisamment</a:t>
                      </a:r>
                    </a:p>
                    <a:p>
                      <a:r>
                        <a:rPr lang="fr-FR" sz="2400" dirty="0"/>
                        <a:t>   patient / patiemment</a:t>
                      </a:r>
                    </a:p>
                    <a:p>
                      <a:r>
                        <a:rPr lang="fr-FR" sz="2400" dirty="0">
                          <a:solidFill>
                            <a:schemeClr val="accent2"/>
                          </a:solidFill>
                        </a:rPr>
                        <a:t>constant / constamment</a:t>
                      </a:r>
                    </a:p>
                    <a:p>
                      <a:r>
                        <a:rPr lang="fr-FR" sz="2400" dirty="0"/>
                        <a:t>    récent / récemment</a:t>
                      </a:r>
                    </a:p>
                    <a:p>
                      <a:r>
                        <a:rPr lang="fr-FR" sz="2400" dirty="0"/>
                        <a:t>   violent / violemment</a:t>
                      </a:r>
                    </a:p>
                    <a:p>
                      <a:r>
                        <a:rPr lang="fr-FR" sz="2400" dirty="0">
                          <a:solidFill>
                            <a:schemeClr val="accent2"/>
                          </a:solidFill>
                        </a:rPr>
                        <a:t>différent / différemment</a:t>
                      </a:r>
                    </a:p>
                  </a:txBody>
                  <a:tcPr/>
                </a:tc>
                <a:extLst>
                  <a:ext uri="{0D108BD9-81ED-4DB2-BD59-A6C34878D82A}">
                    <a16:rowId xmlns:a16="http://schemas.microsoft.com/office/drawing/2014/main" val="2737710598"/>
                  </a:ext>
                </a:extLst>
              </a:tr>
            </a:tbl>
          </a:graphicData>
        </a:graphic>
      </p:graphicFrame>
    </p:spTree>
    <p:extLst>
      <p:ext uri="{BB962C8B-B14F-4D97-AF65-F5344CB8AC3E}">
        <p14:creationId xmlns:p14="http://schemas.microsoft.com/office/powerpoint/2010/main" val="10399909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0A71B-7B6D-83EE-7875-98B0931317E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6E081E6-EB2B-4B1D-1223-B56D55EBAA35}"/>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AA273AE3-9038-2A5C-FB63-070B1F749A6B}"/>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a:t>
            </a:r>
            <a:r>
              <a:rPr lang="fr-FR" sz="22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Une jument sans jugement  </a:t>
            </a:r>
            <a:r>
              <a:rPr lang="fr-FR" sz="22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2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ment</a:t>
            </a:r>
            <a:r>
              <a:rPr lang="fr-FR" sz="22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2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étourdiment</a:t>
            </a:r>
            <a:r>
              <a:rPr lang="fr-FR" sz="2200" kern="1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buNone/>
            </a:pPr>
            <a:r>
              <a:rPr lang="fr-FR" sz="2200" kern="100" dirty="0">
                <a:latin typeface="Times New Roman" panose="02020603050405020304" pitchFamily="18" charset="0"/>
                <a:ea typeface="Calibri" panose="020F0502020204030204" pitchFamily="34" charset="0"/>
                <a:cs typeface="Times New Roman" panose="02020603050405020304" pitchFamily="18" charset="0"/>
              </a:rPr>
              <a:t>	             </a:t>
            </a:r>
            <a:r>
              <a:rPr lang="fr-FR" sz="2200" kern="100"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Elle                         </a:t>
            </a:r>
            <a:r>
              <a:rPr lang="fr-FR" sz="22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2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ment</a:t>
            </a:r>
            <a:r>
              <a:rPr lang="fr-FR" sz="22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2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étourdiment</a:t>
            </a:r>
            <a:r>
              <a:rPr lang="fr-FR" sz="2200" kern="1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buNone/>
            </a:pPr>
            <a:endParaRPr lang="fr-FR" sz="22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4603209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8C6FE1C-9939-6952-26E4-553E00AA0ABB}"/>
              </a:ext>
            </a:extLst>
          </p:cNvPr>
          <p:cNvSpPr>
            <a:spLocks noGrp="1"/>
          </p:cNvSpPr>
          <p:nvPr>
            <p:ph type="title"/>
          </p:nvPr>
        </p:nvSpPr>
        <p:spPr/>
        <p:txBody>
          <a:bodyPr/>
          <a:lstStyle/>
          <a:p>
            <a:endParaRPr lang="fr-FR"/>
          </a:p>
        </p:txBody>
      </p:sp>
      <p:pic>
        <p:nvPicPr>
          <p:cNvPr id="4" name="Espace réservé du contenu 3" descr="Une image contenant croquis, dessin, illustration, Dessin d’enfant&#10;&#10;Description générée automatiquement">
            <a:extLst>
              <a:ext uri="{FF2B5EF4-FFF2-40B4-BE49-F238E27FC236}">
                <a16:creationId xmlns:a16="http://schemas.microsoft.com/office/drawing/2014/main" id="{546732FD-F840-D1DD-1468-B62F79F3CCF8}"/>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518391" y="1384967"/>
            <a:ext cx="3155218" cy="4088065"/>
          </a:xfrm>
          <a:prstGeom prst="rect">
            <a:avLst/>
          </a:prstGeom>
        </p:spPr>
      </p:pic>
    </p:spTree>
    <p:extLst>
      <p:ext uri="{BB962C8B-B14F-4D97-AF65-F5344CB8AC3E}">
        <p14:creationId xmlns:p14="http://schemas.microsoft.com/office/powerpoint/2010/main" val="27151005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642F5E-C41C-4C1F-6EA0-0E6252594C52}"/>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6DD5B50A-8948-8234-9A36-F6A1D3EAC84C}"/>
              </a:ext>
            </a:extLst>
          </p:cNvPr>
          <p:cNvSpPr>
            <a:spLocks noGrp="1"/>
          </p:cNvSpPr>
          <p:nvPr>
            <p:ph idx="1"/>
          </p:nvPr>
        </p:nvSpPr>
        <p:spPr>
          <a:xfrm>
            <a:off x="838200" y="1312985"/>
            <a:ext cx="10515600" cy="4863978"/>
          </a:xfrm>
        </p:spPr>
        <p:txBody>
          <a:bodyPr>
            <a:normAutofit/>
          </a:bodyPr>
          <a:lstStyle/>
          <a:p>
            <a:pPr marL="0" indent="0" algn="just">
              <a:lnSpc>
                <a:spcPct val="110000"/>
              </a:lnSpc>
              <a:spcBef>
                <a:spcPts val="0"/>
              </a:spcBef>
              <a:buNone/>
            </a:pPr>
            <a:r>
              <a:rPr lang="fr-FR" sz="2200" b="1" kern="100" dirty="0">
                <a:effectLst/>
                <a:latin typeface="Times New Roman" panose="02020603050405020304" pitchFamily="18" charset="0"/>
                <a:ea typeface="Calibri" panose="020F0502020204030204" pitchFamily="34" charset="0"/>
                <a:cs typeface="Times New Roman" panose="02020603050405020304" pitchFamily="18" charset="0"/>
              </a:rPr>
              <a:t>Les adverbes en -</a:t>
            </a:r>
            <a:r>
              <a:rPr lang="fr-FR" sz="2200" b="1" i="1" kern="100" dirty="0">
                <a:effectLst/>
                <a:latin typeface="Times New Roman" panose="02020603050405020304" pitchFamily="18" charset="0"/>
                <a:ea typeface="Calibri" panose="020F0502020204030204" pitchFamily="34" charset="0"/>
                <a:cs typeface="Times New Roman" panose="02020603050405020304" pitchFamily="18" charset="0"/>
              </a:rPr>
              <a:t>ment</a:t>
            </a:r>
            <a:endParaRPr lang="fr-FR" sz="2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0000"/>
              </a:lnSpc>
              <a:spcBef>
                <a:spcPts val="0"/>
              </a:spcBef>
              <a:buNone/>
            </a:pPr>
            <a:r>
              <a:rPr lang="fr-FR" sz="2200" b="1" i="1" kern="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0000"/>
              </a:lnSpc>
              <a:spcBef>
                <a:spcPts val="0"/>
              </a:spcBef>
              <a:buNone/>
            </a:pPr>
            <a:r>
              <a:rPr lang="fr-FR" sz="2200" kern="100" dirty="0">
                <a:effectLst/>
                <a:latin typeface="Times New Roman" panose="02020603050405020304" pitchFamily="18" charset="0"/>
                <a:ea typeface="Calibri" panose="020F0502020204030204" pitchFamily="34" charset="0"/>
                <a:cs typeface="Times New Roman" panose="02020603050405020304" pitchFamily="18" charset="0"/>
              </a:rPr>
              <a:t>Les adverbes en -</a:t>
            </a:r>
            <a:r>
              <a:rPr lang="fr-FR" sz="2200" i="1" kern="100" dirty="0">
                <a:effectLst/>
                <a:latin typeface="Times New Roman" panose="02020603050405020304" pitchFamily="18" charset="0"/>
                <a:ea typeface="Calibri" panose="020F0502020204030204" pitchFamily="34" charset="0"/>
                <a:cs typeface="Times New Roman" panose="02020603050405020304" pitchFamily="18" charset="0"/>
              </a:rPr>
              <a:t>ment</a:t>
            </a:r>
            <a:r>
              <a:rPr lang="fr-FR" sz="2200" kern="100" dirty="0">
                <a:effectLst/>
                <a:latin typeface="Times New Roman" panose="02020603050405020304" pitchFamily="18" charset="0"/>
                <a:ea typeface="Calibri" panose="020F0502020204030204" pitchFamily="34" charset="0"/>
                <a:cs typeface="Times New Roman" panose="02020603050405020304" pitchFamily="18" charset="0"/>
              </a:rPr>
              <a:t> peuvent être en lien avec des verbes :</a:t>
            </a:r>
          </a:p>
          <a:p>
            <a:pPr indent="0" algn="just">
              <a:lnSpc>
                <a:spcPct val="60000"/>
              </a:lnSpc>
              <a:spcBef>
                <a:spcPts val="0"/>
              </a:spcBef>
              <a:buNone/>
            </a:pPr>
            <a:r>
              <a:rPr lang="fr-FR" sz="2200" kern="100" dirty="0">
                <a:effectLst/>
                <a:latin typeface="Times New Roman" panose="02020603050405020304" pitchFamily="18" charset="0"/>
                <a:ea typeface="Calibri" panose="020F0502020204030204" pitchFamily="34" charset="0"/>
                <a:cs typeface="Times New Roman" panose="02020603050405020304" pitchFamily="18" charset="0"/>
              </a:rPr>
              <a:t>On fait </a:t>
            </a:r>
            <a:r>
              <a:rPr lang="fr-FR" sz="2200" b="1" kern="100" dirty="0">
                <a:effectLst/>
                <a:latin typeface="Times New Roman" panose="02020603050405020304" pitchFamily="18" charset="0"/>
                <a:ea typeface="Calibri" panose="020F0502020204030204" pitchFamily="34" charset="0"/>
                <a:cs typeface="Times New Roman" panose="02020603050405020304" pitchFamily="18" charset="0"/>
              </a:rPr>
              <a:t>une intervention rapide</a:t>
            </a:r>
            <a:r>
              <a:rPr lang="fr-FR" sz="2200" kern="100" dirty="0">
                <a:effectLst/>
                <a:latin typeface="Times New Roman" panose="02020603050405020304" pitchFamily="18" charset="0"/>
                <a:ea typeface="Calibri" panose="020F0502020204030204" pitchFamily="34" charset="0"/>
                <a:cs typeface="Times New Roman" panose="02020603050405020304" pitchFamily="18" charset="0"/>
              </a:rPr>
              <a:t>. – On </a:t>
            </a:r>
            <a:r>
              <a:rPr lang="fr-FR" sz="2200" b="1" kern="100" dirty="0">
                <a:effectLst/>
                <a:latin typeface="Times New Roman" panose="02020603050405020304" pitchFamily="18" charset="0"/>
                <a:ea typeface="Calibri" panose="020F0502020204030204" pitchFamily="34" charset="0"/>
                <a:cs typeface="Times New Roman" panose="02020603050405020304" pitchFamily="18" charset="0"/>
              </a:rPr>
              <a:t>intervient</a:t>
            </a:r>
            <a:r>
              <a:rPr lang="fr-FR" sz="22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200" b="1" kern="100" dirty="0">
                <a:effectLst/>
                <a:latin typeface="Times New Roman" panose="02020603050405020304" pitchFamily="18" charset="0"/>
                <a:ea typeface="Calibri" panose="020F0502020204030204" pitchFamily="34" charset="0"/>
                <a:cs typeface="Times New Roman" panose="02020603050405020304" pitchFamily="18" charset="0"/>
              </a:rPr>
              <a:t>rapidement</a:t>
            </a:r>
            <a:r>
              <a:rPr lang="fr-FR" sz="2200" kern="1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lnSpc>
                <a:spcPct val="110000"/>
              </a:lnSpc>
              <a:spcBef>
                <a:spcPts val="0"/>
              </a:spcBef>
              <a:buNone/>
            </a:pPr>
            <a:r>
              <a:rPr lang="fr-FR" sz="2200" kern="1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lnSpc>
                <a:spcPct val="110000"/>
              </a:lnSpc>
              <a:spcBef>
                <a:spcPts val="0"/>
              </a:spcBef>
              <a:buNone/>
            </a:pPr>
            <a:r>
              <a:rPr lang="fr-FR" sz="2200" kern="100" dirty="0">
                <a:effectLst/>
                <a:latin typeface="Times New Roman" panose="02020603050405020304" pitchFamily="18" charset="0"/>
                <a:ea typeface="Calibri" panose="020F0502020204030204" pitchFamily="34" charset="0"/>
                <a:cs typeface="Times New Roman" panose="02020603050405020304" pitchFamily="18" charset="0"/>
              </a:rPr>
              <a:t>Si l’adjectif se termine par une voyelle (-</a:t>
            </a:r>
            <a:r>
              <a:rPr lang="fr-FR" sz="2200" i="1" kern="100" dirty="0">
                <a:effectLst/>
                <a:latin typeface="Times New Roman" panose="02020603050405020304" pitchFamily="18" charset="0"/>
                <a:ea typeface="Calibri" panose="020F0502020204030204" pitchFamily="34" charset="0"/>
                <a:cs typeface="Times New Roman" panose="02020603050405020304" pitchFamily="18" charset="0"/>
              </a:rPr>
              <a:t>e</a:t>
            </a:r>
            <a:r>
              <a:rPr lang="fr-FR" sz="22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200" i="1" kern="100" dirty="0">
                <a:effectLst/>
                <a:latin typeface="Times New Roman" panose="02020603050405020304" pitchFamily="18" charset="0"/>
                <a:ea typeface="Calibri" panose="020F0502020204030204" pitchFamily="34" charset="0"/>
                <a:cs typeface="Times New Roman" panose="02020603050405020304" pitchFamily="18" charset="0"/>
              </a:rPr>
              <a:t>i</a:t>
            </a:r>
            <a:r>
              <a:rPr lang="fr-FR" sz="2200" kern="100" dirty="0">
                <a:effectLst/>
                <a:latin typeface="Times New Roman" panose="02020603050405020304" pitchFamily="18" charset="0"/>
                <a:ea typeface="Calibri" panose="020F0502020204030204" pitchFamily="34" charset="0"/>
                <a:cs typeface="Times New Roman" panose="02020603050405020304" pitchFamily="18" charset="0"/>
              </a:rPr>
              <a:t>, ou -</a:t>
            </a:r>
            <a:r>
              <a:rPr lang="fr-FR" sz="2200" i="1" kern="100" dirty="0">
                <a:effectLst/>
                <a:latin typeface="Times New Roman" panose="02020603050405020304" pitchFamily="18" charset="0"/>
                <a:ea typeface="Calibri" panose="020F0502020204030204" pitchFamily="34" charset="0"/>
                <a:cs typeface="Times New Roman" panose="02020603050405020304" pitchFamily="18" charset="0"/>
              </a:rPr>
              <a:t>u</a:t>
            </a:r>
            <a:r>
              <a:rPr lang="fr-FR" sz="2200" kern="100" dirty="0">
                <a:effectLst/>
                <a:latin typeface="Times New Roman" panose="02020603050405020304" pitchFamily="18" charset="0"/>
                <a:ea typeface="Calibri" panose="020F0502020204030204" pitchFamily="34" charset="0"/>
                <a:cs typeface="Times New Roman" panose="02020603050405020304" pitchFamily="18" charset="0"/>
              </a:rPr>
              <a:t>) on ajoute le suffixe -</a:t>
            </a:r>
            <a:r>
              <a:rPr lang="fr-FR" sz="2200" i="1" kern="100" dirty="0">
                <a:effectLst/>
                <a:latin typeface="Times New Roman" panose="02020603050405020304" pitchFamily="18" charset="0"/>
                <a:ea typeface="Calibri" panose="020F0502020204030204" pitchFamily="34" charset="0"/>
                <a:cs typeface="Times New Roman" panose="02020603050405020304" pitchFamily="18" charset="0"/>
              </a:rPr>
              <a:t>ment</a:t>
            </a:r>
            <a:r>
              <a:rPr lang="fr-FR" sz="2200" kern="100" dirty="0">
                <a:effectLst/>
                <a:latin typeface="Times New Roman" panose="02020603050405020304" pitchFamily="18" charset="0"/>
                <a:ea typeface="Calibri" panose="020F0502020204030204" pitchFamily="34" charset="0"/>
                <a:cs typeface="Times New Roman" panose="02020603050405020304" pitchFamily="18" charset="0"/>
              </a:rPr>
              <a:t> à l’adjectif</a:t>
            </a:r>
          </a:p>
          <a:p>
            <a:pPr marL="0" indent="0" algn="just">
              <a:lnSpc>
                <a:spcPct val="60000"/>
              </a:lnSpc>
              <a:spcBef>
                <a:spcPts val="0"/>
              </a:spcBef>
              <a:buNone/>
            </a:pPr>
            <a:r>
              <a:rPr lang="fr-FR" sz="2200" kern="100" dirty="0">
                <a:effectLst/>
                <a:latin typeface="Times New Roman" panose="02020603050405020304" pitchFamily="18" charset="0"/>
                <a:ea typeface="Calibri" panose="020F0502020204030204" pitchFamily="34" charset="0"/>
                <a:cs typeface="Times New Roman" panose="02020603050405020304" pitchFamily="18" charset="0"/>
              </a:rPr>
              <a:t>	joli / jolie -&gt; joliment</a:t>
            </a:r>
          </a:p>
          <a:p>
            <a:pPr marL="0" indent="0" algn="just">
              <a:lnSpc>
                <a:spcPct val="110000"/>
              </a:lnSpc>
              <a:spcBef>
                <a:spcPts val="0"/>
              </a:spcBef>
              <a:buNone/>
            </a:pPr>
            <a:r>
              <a:rPr lang="fr-FR" sz="2200" kern="100" dirty="0">
                <a:effectLst/>
                <a:latin typeface="Times New Roman" panose="02020603050405020304" pitchFamily="18" charset="0"/>
                <a:ea typeface="Calibri" panose="020F0502020204030204" pitchFamily="34" charset="0"/>
                <a:cs typeface="Times New Roman" panose="02020603050405020304" pitchFamily="18" charset="0"/>
              </a:rPr>
              <a:t>Si l’adjectif au masculin se termine par une consonne, on prend la forme de l’adjectif au féminin et on ajoute le suffixe -</a:t>
            </a:r>
            <a:r>
              <a:rPr lang="fr-FR" sz="2200" i="1" kern="100" dirty="0">
                <a:effectLst/>
                <a:latin typeface="Times New Roman" panose="02020603050405020304" pitchFamily="18" charset="0"/>
                <a:ea typeface="Calibri" panose="020F0502020204030204" pitchFamily="34" charset="0"/>
                <a:cs typeface="Times New Roman" panose="02020603050405020304" pitchFamily="18" charset="0"/>
              </a:rPr>
              <a:t>ment</a:t>
            </a:r>
            <a:r>
              <a:rPr lang="fr-FR" sz="2200" kern="1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lnSpc>
                <a:spcPct val="60000"/>
              </a:lnSpc>
              <a:spcBef>
                <a:spcPts val="0"/>
              </a:spcBef>
              <a:buNone/>
            </a:pPr>
            <a:r>
              <a:rPr lang="fr-FR" sz="2200" kern="100" dirty="0">
                <a:effectLst/>
                <a:latin typeface="Times New Roman" panose="02020603050405020304" pitchFamily="18" charset="0"/>
                <a:ea typeface="Calibri" panose="020F0502020204030204" pitchFamily="34" charset="0"/>
                <a:cs typeface="Times New Roman" panose="02020603050405020304" pitchFamily="18" charset="0"/>
              </a:rPr>
              <a:t>	doux / douce -&gt; doucement</a:t>
            </a:r>
          </a:p>
          <a:p>
            <a:pPr marL="0" indent="0" algn="just">
              <a:lnSpc>
                <a:spcPct val="60000"/>
              </a:lnSpc>
              <a:spcBef>
                <a:spcPts val="0"/>
              </a:spcBef>
              <a:buNone/>
            </a:pPr>
            <a:r>
              <a:rPr lang="fr-FR" sz="2200" kern="100" dirty="0">
                <a:effectLst/>
                <a:latin typeface="Times New Roman" panose="02020603050405020304" pitchFamily="18" charset="0"/>
                <a:ea typeface="Calibri" panose="020F0502020204030204" pitchFamily="34" charset="0"/>
                <a:cs typeface="Times New Roman" panose="02020603050405020304" pitchFamily="18" charset="0"/>
              </a:rPr>
              <a:t>	réel / rée</a:t>
            </a:r>
            <a:r>
              <a:rPr lang="fr-FR" sz="2200" b="1" kern="1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ll</a:t>
            </a:r>
            <a:r>
              <a:rPr lang="fr-FR" sz="2200" kern="100" dirty="0">
                <a:effectLst/>
                <a:latin typeface="Times New Roman" panose="02020603050405020304" pitchFamily="18" charset="0"/>
                <a:ea typeface="Calibri" panose="020F0502020204030204" pitchFamily="34" charset="0"/>
                <a:cs typeface="Times New Roman" panose="02020603050405020304" pitchFamily="18" charset="0"/>
              </a:rPr>
              <a:t>e -&gt; rée</a:t>
            </a:r>
            <a:r>
              <a:rPr lang="fr-FR" sz="2200" b="1" kern="1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ll</a:t>
            </a:r>
            <a:r>
              <a:rPr lang="fr-FR" sz="2200" kern="100" dirty="0">
                <a:effectLst/>
                <a:latin typeface="Times New Roman" panose="02020603050405020304" pitchFamily="18" charset="0"/>
                <a:ea typeface="Calibri" panose="020F0502020204030204" pitchFamily="34" charset="0"/>
                <a:cs typeface="Times New Roman" panose="02020603050405020304" pitchFamily="18" charset="0"/>
              </a:rPr>
              <a:t>ement</a:t>
            </a:r>
          </a:p>
          <a:p>
            <a:pPr marL="0" indent="0" algn="just">
              <a:lnSpc>
                <a:spcPct val="110000"/>
              </a:lnSpc>
              <a:spcBef>
                <a:spcPts val="0"/>
              </a:spcBef>
              <a:buNone/>
            </a:pPr>
            <a:r>
              <a:rPr lang="fr-FR" sz="2200" kern="100" dirty="0">
                <a:effectLst/>
                <a:latin typeface="Times New Roman" panose="02020603050405020304" pitchFamily="18" charset="0"/>
                <a:ea typeface="Calibri" panose="020F0502020204030204" pitchFamily="34" charset="0"/>
                <a:cs typeface="Times New Roman" panose="02020603050405020304" pitchFamily="18" charset="0"/>
              </a:rPr>
              <a:t>Si l’adjectif se termine par -</a:t>
            </a:r>
            <a:r>
              <a:rPr lang="fr-FR" sz="2200" i="1" kern="100" dirty="0" err="1">
                <a:effectLst/>
                <a:latin typeface="Times New Roman" panose="02020603050405020304" pitchFamily="18" charset="0"/>
                <a:ea typeface="Calibri" panose="020F0502020204030204" pitchFamily="34" charset="0"/>
                <a:cs typeface="Times New Roman" panose="02020603050405020304" pitchFamily="18" charset="0"/>
              </a:rPr>
              <a:t>ant</a:t>
            </a:r>
            <a:r>
              <a:rPr lang="fr-FR" sz="2200" kern="100" dirty="0">
                <a:effectLst/>
                <a:latin typeface="Times New Roman" panose="02020603050405020304" pitchFamily="18" charset="0"/>
                <a:ea typeface="Calibri" panose="020F0502020204030204" pitchFamily="34" charset="0"/>
                <a:cs typeface="Times New Roman" panose="02020603050405020304" pitchFamily="18" charset="0"/>
              </a:rPr>
              <a:t> ou par -</a:t>
            </a:r>
            <a:r>
              <a:rPr lang="fr-FR" sz="2200" i="1" kern="100" dirty="0">
                <a:effectLst/>
                <a:latin typeface="Times New Roman" panose="02020603050405020304" pitchFamily="18" charset="0"/>
                <a:ea typeface="Calibri" panose="020F0502020204030204" pitchFamily="34" charset="0"/>
                <a:cs typeface="Times New Roman" panose="02020603050405020304" pitchFamily="18" charset="0"/>
              </a:rPr>
              <a:t>ent</a:t>
            </a:r>
            <a:r>
              <a:rPr lang="fr-FR" sz="2200" kern="100" dirty="0">
                <a:effectLst/>
                <a:latin typeface="Times New Roman" panose="02020603050405020304" pitchFamily="18" charset="0"/>
                <a:ea typeface="Calibri" panose="020F0502020204030204" pitchFamily="34" charset="0"/>
                <a:cs typeface="Times New Roman" panose="02020603050405020304" pitchFamily="18" charset="0"/>
              </a:rPr>
              <a:t>, le -</a:t>
            </a:r>
            <a:r>
              <a:rPr lang="fr-FR" sz="2200" i="1" kern="100" dirty="0">
                <a:effectLst/>
                <a:latin typeface="Times New Roman" panose="02020603050405020304" pitchFamily="18" charset="0"/>
                <a:ea typeface="Calibri" panose="020F0502020204030204" pitchFamily="34" charset="0"/>
                <a:cs typeface="Times New Roman" panose="02020603050405020304" pitchFamily="18" charset="0"/>
              </a:rPr>
              <a:t>t</a:t>
            </a:r>
            <a:r>
              <a:rPr lang="fr-FR" sz="2200" kern="100" dirty="0">
                <a:effectLst/>
                <a:latin typeface="Times New Roman" panose="02020603050405020304" pitchFamily="18" charset="0"/>
                <a:ea typeface="Calibri" panose="020F0502020204030204" pitchFamily="34" charset="0"/>
                <a:cs typeface="Times New Roman" panose="02020603050405020304" pitchFamily="18" charset="0"/>
              </a:rPr>
              <a:t> disparait et le -</a:t>
            </a:r>
            <a:r>
              <a:rPr lang="fr-FR" sz="2200" i="1" kern="100" dirty="0">
                <a:effectLst/>
                <a:latin typeface="Times New Roman" panose="02020603050405020304" pitchFamily="18" charset="0"/>
                <a:ea typeface="Calibri" panose="020F0502020204030204" pitchFamily="34" charset="0"/>
                <a:cs typeface="Times New Roman" panose="02020603050405020304" pitchFamily="18" charset="0"/>
              </a:rPr>
              <a:t>n</a:t>
            </a:r>
            <a:r>
              <a:rPr lang="fr-FR" sz="2200" kern="100" dirty="0">
                <a:effectLst/>
                <a:latin typeface="Times New Roman" panose="02020603050405020304" pitchFamily="18" charset="0"/>
                <a:ea typeface="Calibri" panose="020F0502020204030204" pitchFamily="34" charset="0"/>
                <a:cs typeface="Times New Roman" panose="02020603050405020304" pitchFamily="18" charset="0"/>
              </a:rPr>
              <a:t>- devient un -</a:t>
            </a:r>
            <a:r>
              <a:rPr lang="fr-FR" sz="2200" i="1" kern="100" dirty="0">
                <a:effectLst/>
                <a:latin typeface="Times New Roman" panose="02020603050405020304" pitchFamily="18" charset="0"/>
                <a:ea typeface="Calibri" panose="020F0502020204030204" pitchFamily="34" charset="0"/>
                <a:cs typeface="Times New Roman" panose="02020603050405020304" pitchFamily="18" charset="0"/>
              </a:rPr>
              <a:t>m</a:t>
            </a:r>
            <a:r>
              <a:rPr lang="fr-FR" sz="2200" kern="1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lnSpc>
                <a:spcPct val="60000"/>
              </a:lnSpc>
              <a:spcBef>
                <a:spcPts val="0"/>
              </a:spcBef>
              <a:buNone/>
            </a:pPr>
            <a:r>
              <a:rPr lang="fr-FR" sz="2200" kern="100" dirty="0">
                <a:effectLst/>
                <a:latin typeface="Times New Roman" panose="02020603050405020304" pitchFamily="18" charset="0"/>
                <a:ea typeface="Calibri" panose="020F0502020204030204" pitchFamily="34" charset="0"/>
                <a:cs typeface="Times New Roman" panose="02020603050405020304" pitchFamily="18" charset="0"/>
              </a:rPr>
              <a:t>	prudent / prudente -&gt; prude</a:t>
            </a:r>
            <a:r>
              <a:rPr lang="fr-FR" sz="2200" b="1" kern="1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mm</a:t>
            </a:r>
            <a:r>
              <a:rPr lang="fr-FR" sz="2200" kern="100" dirty="0">
                <a:effectLst/>
                <a:latin typeface="Times New Roman" panose="02020603050405020304" pitchFamily="18" charset="0"/>
                <a:ea typeface="Calibri" panose="020F0502020204030204" pitchFamily="34" charset="0"/>
                <a:cs typeface="Times New Roman" panose="02020603050405020304" pitchFamily="18" charset="0"/>
              </a:rPr>
              <a:t>ent</a:t>
            </a:r>
          </a:p>
          <a:p>
            <a:pPr marL="0" indent="0" algn="just">
              <a:lnSpc>
                <a:spcPct val="60000"/>
              </a:lnSpc>
              <a:spcBef>
                <a:spcPts val="0"/>
              </a:spcBef>
              <a:buNone/>
            </a:pPr>
            <a:r>
              <a:rPr lang="fr-FR" sz="2200" kern="100" dirty="0">
                <a:effectLst/>
                <a:latin typeface="Times New Roman" panose="02020603050405020304" pitchFamily="18" charset="0"/>
                <a:ea typeface="Calibri" panose="020F0502020204030204" pitchFamily="34" charset="0"/>
                <a:cs typeface="Times New Roman" panose="02020603050405020304" pitchFamily="18" charset="0"/>
              </a:rPr>
              <a:t>	méchant / méchante -&gt; mécha</a:t>
            </a:r>
            <a:r>
              <a:rPr lang="fr-FR" sz="2200" b="1" kern="1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mm</a:t>
            </a:r>
            <a:r>
              <a:rPr lang="fr-FR" sz="2200" kern="100" dirty="0">
                <a:effectLst/>
                <a:latin typeface="Times New Roman" panose="02020603050405020304" pitchFamily="18" charset="0"/>
                <a:ea typeface="Calibri" panose="020F0502020204030204" pitchFamily="34" charset="0"/>
                <a:cs typeface="Times New Roman" panose="02020603050405020304" pitchFamily="18" charset="0"/>
              </a:rPr>
              <a:t>ent</a:t>
            </a:r>
          </a:p>
          <a:p>
            <a:pPr marL="0" indent="0">
              <a:buNone/>
            </a:pPr>
            <a:endParaRPr lang="fr-FR" dirty="0"/>
          </a:p>
        </p:txBody>
      </p:sp>
    </p:spTree>
    <p:extLst>
      <p:ext uri="{BB962C8B-B14F-4D97-AF65-F5344CB8AC3E}">
        <p14:creationId xmlns:p14="http://schemas.microsoft.com/office/powerpoint/2010/main" val="29227860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B1D2DF1-61EB-0399-64CB-D10A75273D79}"/>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CB28881A-4E3C-9E94-F885-BA2C93C2DB01}"/>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a:t>
            </a:r>
            <a:r>
              <a:rPr lang="fr-FR" sz="3200" b="1" dirty="0" err="1">
                <a:solidFill>
                  <a:schemeClr val="accent2"/>
                </a:solidFill>
              </a:rPr>
              <a:t>As-tu</a:t>
            </a:r>
            <a:r>
              <a:rPr lang="fr-FR" sz="3200" b="1" dirty="0">
                <a:solidFill>
                  <a:schemeClr val="accent2"/>
                </a:solidFill>
              </a:rPr>
              <a:t> bien compris ?</a:t>
            </a:r>
          </a:p>
        </p:txBody>
      </p:sp>
    </p:spTree>
    <p:extLst>
      <p:ext uri="{BB962C8B-B14F-4D97-AF65-F5344CB8AC3E}">
        <p14:creationId xmlns:p14="http://schemas.microsoft.com/office/powerpoint/2010/main" val="28974061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D6FAF9-3EFA-BFF9-705A-914E680A7A59}"/>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A98F98C9-7B58-81DA-15E1-9A3EFAE00C14}"/>
              </a:ext>
            </a:extLst>
          </p:cNvPr>
          <p:cNvPicPr>
            <a:picLocks noGrp="1" noChangeAspect="1"/>
          </p:cNvPicPr>
          <p:nvPr>
            <p:ph idx="1"/>
          </p:nvPr>
        </p:nvPicPr>
        <p:blipFill>
          <a:blip r:embed="rId3"/>
          <a:stretch>
            <a:fillRect/>
          </a:stretch>
        </p:blipFill>
        <p:spPr>
          <a:xfrm>
            <a:off x="838200" y="1311531"/>
            <a:ext cx="10162430" cy="4404263"/>
          </a:xfrm>
        </p:spPr>
      </p:pic>
    </p:spTree>
    <p:extLst>
      <p:ext uri="{BB962C8B-B14F-4D97-AF65-F5344CB8AC3E}">
        <p14:creationId xmlns:p14="http://schemas.microsoft.com/office/powerpoint/2010/main" val="12910743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5B2541-6EB4-46FF-93CC-E2AA41ADFC24}"/>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3BEFEF2D-2953-949A-AD3F-D519B423E6E1}"/>
              </a:ext>
            </a:extLst>
          </p:cNvPr>
          <p:cNvPicPr>
            <a:picLocks noGrp="1" noChangeAspect="1"/>
          </p:cNvPicPr>
          <p:nvPr>
            <p:ph idx="1"/>
          </p:nvPr>
        </p:nvPicPr>
        <p:blipFill>
          <a:blip r:embed="rId3"/>
          <a:stretch>
            <a:fillRect/>
          </a:stretch>
        </p:blipFill>
        <p:spPr>
          <a:xfrm>
            <a:off x="838200" y="990415"/>
            <a:ext cx="10223502" cy="4757129"/>
          </a:xfrm>
        </p:spPr>
      </p:pic>
    </p:spTree>
    <p:extLst>
      <p:ext uri="{BB962C8B-B14F-4D97-AF65-F5344CB8AC3E}">
        <p14:creationId xmlns:p14="http://schemas.microsoft.com/office/powerpoint/2010/main" val="41150821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92E07E-715C-4A7C-14D0-FFF24DE98BFA}"/>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5ABBE817-CF80-224D-2590-C5804218BC65}"/>
              </a:ext>
            </a:extLst>
          </p:cNvPr>
          <p:cNvPicPr>
            <a:picLocks noGrp="1" noChangeAspect="1"/>
          </p:cNvPicPr>
          <p:nvPr>
            <p:ph idx="1"/>
          </p:nvPr>
        </p:nvPicPr>
        <p:blipFill>
          <a:blip r:embed="rId3"/>
          <a:stretch>
            <a:fillRect/>
          </a:stretch>
        </p:blipFill>
        <p:spPr>
          <a:xfrm>
            <a:off x="870911" y="1784328"/>
            <a:ext cx="10195674" cy="3690166"/>
          </a:xfrm>
        </p:spPr>
      </p:pic>
    </p:spTree>
    <p:extLst>
      <p:ext uri="{BB962C8B-B14F-4D97-AF65-F5344CB8AC3E}">
        <p14:creationId xmlns:p14="http://schemas.microsoft.com/office/powerpoint/2010/main" val="25304328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31FBD4-7356-B119-A1C1-92B54104A3BF}"/>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310A9864-65EA-CD13-D83D-4EEE2CA8D333}"/>
              </a:ext>
            </a:extLst>
          </p:cNvPr>
          <p:cNvPicPr>
            <a:picLocks noGrp="1" noChangeAspect="1"/>
          </p:cNvPicPr>
          <p:nvPr>
            <p:ph idx="1"/>
          </p:nvPr>
        </p:nvPicPr>
        <p:blipFill>
          <a:blip r:embed="rId3"/>
          <a:stretch>
            <a:fillRect/>
          </a:stretch>
        </p:blipFill>
        <p:spPr>
          <a:xfrm>
            <a:off x="814059" y="1690688"/>
            <a:ext cx="10503269" cy="3713956"/>
          </a:xfrm>
        </p:spPr>
      </p:pic>
    </p:spTree>
    <p:extLst>
      <p:ext uri="{BB962C8B-B14F-4D97-AF65-F5344CB8AC3E}">
        <p14:creationId xmlns:p14="http://schemas.microsoft.com/office/powerpoint/2010/main" val="12406614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6EA3D4-1CDD-CB7A-8566-7BE75A959BC2}"/>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F1A359AD-AA9C-9164-12D6-57F9A1993177}"/>
              </a:ext>
            </a:extLst>
          </p:cNvPr>
          <p:cNvSpPr>
            <a:spLocks noGrp="1"/>
          </p:cNvSpPr>
          <p:nvPr>
            <p:ph idx="1"/>
          </p:nvPr>
        </p:nvSpPr>
        <p:spPr/>
        <p:txBody>
          <a:bodyPr/>
          <a:lstStyle/>
          <a:p>
            <a:pPr marL="0" indent="0" algn="just">
              <a:buNone/>
            </a:pPr>
            <a:r>
              <a:rPr lang="fr-FR" sz="24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 Retrouve l’adjectif qui permet de fabriquer les adverbes suivants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amèrement        :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chaudement      :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virtuellement    :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élégamment      :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facilement        :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finement           :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mignonnement :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1055299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980729-F358-349B-B39F-A0B52453BF8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1B9BF6B-F115-553A-4C4F-9DD791BCFB2E}"/>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825DFB1C-3F07-8350-7F81-DDBE59D5DBB1}"/>
              </a:ext>
            </a:extLst>
          </p:cNvPr>
          <p:cNvSpPr>
            <a:spLocks noGrp="1"/>
          </p:cNvSpPr>
          <p:nvPr>
            <p:ph idx="1"/>
          </p:nvPr>
        </p:nvSpPr>
        <p:spPr/>
        <p:txBody>
          <a:bodyPr/>
          <a:lstStyle/>
          <a:p>
            <a:pPr marL="0" indent="0" algn="just">
              <a:buNone/>
            </a:pPr>
            <a:r>
              <a:rPr lang="fr-FR" sz="24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 Retrouve l’adjectif qui permet de fabriquer les adverbes suivants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amèrement        : … </a:t>
            </a:r>
            <a:r>
              <a:rPr lang="fr-FR" sz="24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amer / amère </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chaudement      : … </a:t>
            </a:r>
            <a:r>
              <a:rPr lang="fr-FR" sz="24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chaud / chaude </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virtuellement    : … </a:t>
            </a:r>
            <a:r>
              <a:rPr lang="fr-FR" sz="24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virtuel / virtuelle </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élégamment      : … </a:t>
            </a:r>
            <a:r>
              <a:rPr lang="fr-FR" sz="24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élégant / élégante </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facilement        : … </a:t>
            </a:r>
            <a:r>
              <a:rPr lang="fr-FR" sz="24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facile</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finement           : … </a:t>
            </a:r>
            <a:r>
              <a:rPr lang="fr-FR" sz="24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fin / fine </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mignonnement : … </a:t>
            </a:r>
            <a:r>
              <a:rPr lang="fr-FR" sz="24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mignon / mignonne </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31058684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7510CCF-9B78-F4D2-DF4A-3827D9CACD8D}"/>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42487A34-0253-5DCA-B508-8D125A4C8795}"/>
              </a:ext>
            </a:extLst>
          </p:cNvPr>
          <p:cNvSpPr>
            <a:spLocks noGrp="1"/>
          </p:cNvSpPr>
          <p:nvPr>
            <p:ph idx="1"/>
          </p:nvPr>
        </p:nvSpPr>
        <p:spPr>
          <a:xfrm>
            <a:off x="838200" y="1148862"/>
            <a:ext cx="10515600" cy="5028101"/>
          </a:xfrm>
        </p:spPr>
        <p:txBody>
          <a:bodyPr/>
          <a:lstStyle/>
          <a:p>
            <a:pPr marL="0" indent="0" algn="just">
              <a:buNone/>
            </a:pPr>
            <a:r>
              <a:rPr lang="fr-FR" sz="24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 Fabrique l’adverbe à partir des adjectifs suivants.</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récent 		: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fréquent 	: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fort 		: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abondant 	: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individuel 	: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dangereux	: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fou 		: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8309106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E1772E-01A6-6ACD-161D-8F8C391BC8C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098443B-19C4-D4BA-9F23-A4987761596A}"/>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3F7F7BE4-8D32-4E5D-2B8F-2B850D3CF90D}"/>
              </a:ext>
            </a:extLst>
          </p:cNvPr>
          <p:cNvSpPr>
            <a:spLocks noGrp="1"/>
          </p:cNvSpPr>
          <p:nvPr>
            <p:ph idx="1"/>
          </p:nvPr>
        </p:nvSpPr>
        <p:spPr>
          <a:xfrm>
            <a:off x="838200" y="1148862"/>
            <a:ext cx="10515600" cy="5028101"/>
          </a:xfrm>
        </p:spPr>
        <p:txBody>
          <a:bodyPr/>
          <a:lstStyle/>
          <a:p>
            <a:pPr marL="0" indent="0" algn="just">
              <a:buNone/>
            </a:pPr>
            <a:r>
              <a:rPr lang="fr-FR" sz="24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 Fabrique l’adverbe à partir des adjectifs suivants.</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récent 		: … </a:t>
            </a:r>
            <a:r>
              <a:rPr lang="fr-FR" sz="24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récemment</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fréquent 	: … </a:t>
            </a:r>
            <a:r>
              <a:rPr lang="fr-FR" sz="24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fréquemment</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fort 		: … </a:t>
            </a:r>
            <a:r>
              <a:rPr lang="fr-FR" sz="24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fortement</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abondant 	: … </a:t>
            </a:r>
            <a:r>
              <a:rPr lang="fr-FR" sz="24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abondamment</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individuel 	: … </a:t>
            </a:r>
            <a:r>
              <a:rPr lang="fr-FR" sz="24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individuellement</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dangereux	: … </a:t>
            </a:r>
            <a:r>
              <a:rPr lang="fr-FR" sz="24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dangereusement</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fou 		: … </a:t>
            </a:r>
            <a:r>
              <a:rPr lang="fr-FR" sz="24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follement</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7326981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07C53E6-6C3E-3382-DDD1-B8AAFCB85B64}"/>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F0B92346-9BC5-C2D7-BD74-C0D5AA87133B}"/>
              </a:ext>
            </a:extLst>
          </p:cNvPr>
          <p:cNvSpPr>
            <a:spLocks noGrp="1"/>
          </p:cNvSpPr>
          <p:nvPr>
            <p:ph idx="1"/>
          </p:nvPr>
        </p:nvSpPr>
        <p:spPr/>
        <p:txBody>
          <a:bodyPr/>
          <a:lstStyle/>
          <a:p>
            <a:pPr marL="0" indent="0">
              <a:buNone/>
            </a:pPr>
            <a:r>
              <a:rPr lang="fr-FR" sz="24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5. Dictée de mots</a:t>
            </a:r>
            <a:endParaRPr lang="fr-FR" dirty="0"/>
          </a:p>
          <a:p>
            <a:pPr marL="0" indent="0">
              <a:buNone/>
            </a:pPr>
            <a:r>
              <a:rPr lang="fr-FR" dirty="0"/>
              <a:t>…………………………………………………………………………………………………………</a:t>
            </a:r>
          </a:p>
          <a:p>
            <a:pPr marL="0" indent="0">
              <a:buNone/>
            </a:pPr>
            <a:r>
              <a:rPr lang="fr-FR" dirty="0"/>
              <a:t>…………………………………………………………………………………………………………</a:t>
            </a:r>
          </a:p>
        </p:txBody>
      </p:sp>
    </p:spTree>
    <p:extLst>
      <p:ext uri="{BB962C8B-B14F-4D97-AF65-F5344CB8AC3E}">
        <p14:creationId xmlns:p14="http://schemas.microsoft.com/office/powerpoint/2010/main" val="35051258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53F2ED-8B2F-1A21-AAF0-322FF3AE083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1ED6BDC-BDBF-1597-5A35-8D0FC0AD86B4}"/>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E32A90E4-A268-FEB1-AD9D-8D6E733546BC}"/>
              </a:ext>
            </a:extLst>
          </p:cNvPr>
          <p:cNvSpPr>
            <a:spLocks noGrp="1"/>
          </p:cNvSpPr>
          <p:nvPr>
            <p:ph idx="1"/>
          </p:nvPr>
        </p:nvSpPr>
        <p:spPr/>
        <p:txBody>
          <a:bodyPr/>
          <a:lstStyle/>
          <a:p>
            <a:pPr marL="0" indent="0">
              <a:buNone/>
            </a:pPr>
            <a:r>
              <a:rPr lang="fr-FR" sz="24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5. Dictée de mots</a:t>
            </a:r>
            <a:endParaRPr lang="fr-FR" dirty="0"/>
          </a:p>
          <a:p>
            <a:pPr marL="0" indent="0">
              <a:buNone/>
            </a:pPr>
            <a:r>
              <a:rPr lang="fr-FR" sz="2400" dirty="0"/>
              <a:t>… </a:t>
            </a:r>
            <a:r>
              <a:rPr lang="fr-FR" sz="24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sérieusement, intelligemment, naturellement, brillamment, lentement, heureusement </a:t>
            </a:r>
            <a:r>
              <a:rPr lang="fr-FR"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6379385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878</TotalTime>
  <Words>3577</Words>
  <Application>Microsoft Macintosh PowerPoint</Application>
  <PresentationFormat>Grand écran</PresentationFormat>
  <Paragraphs>607</Paragraphs>
  <Slides>51</Slides>
  <Notes>51</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51</vt:i4>
      </vt:variant>
    </vt:vector>
  </HeadingPairs>
  <TitlesOfParts>
    <vt:vector size="56" baseType="lpstr">
      <vt:lpstr>Arial</vt:lpstr>
      <vt:lpstr>Calibri</vt:lpstr>
      <vt:lpstr>Calibri Light</vt:lpstr>
      <vt:lpstr>Times New Roman</vt:lpstr>
      <vt:lpstr>Thème Office</vt:lpstr>
      <vt:lpstr>Étourdiment</vt:lpstr>
      <vt:lpstr>Présentation PowerPoint</vt:lpstr>
      <vt:lpstr>Présentation PowerPoint</vt:lpstr>
      <vt:lpstr>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Présentation PowerPoint</vt:lpstr>
      <vt:lpstr>Présentation PowerPoint</vt:lpstr>
      <vt:lpstr> </vt:lpstr>
      <vt:lpstr> </vt:lpstr>
      <vt:lpstr> </vt:lpstr>
      <vt:lpstr> </vt:lpstr>
      <vt:lpstr> </vt:lpstr>
      <vt:lpstr> </vt:lpstr>
      <vt:lpstr>Présentation PowerPoint</vt:lpstr>
      <vt:lpstr>Présentation PowerPoint</vt:lpstr>
      <vt:lpstr> </vt:lpstr>
      <vt:lpstr> </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Pierre Seve</dc:creator>
  <cp:lastModifiedBy>Pierre Seve</cp:lastModifiedBy>
  <cp:revision>15</cp:revision>
  <cp:lastPrinted>2025-08-20T12:57:46Z</cp:lastPrinted>
  <dcterms:created xsi:type="dcterms:W3CDTF">2025-08-19T19:49:15Z</dcterms:created>
  <dcterms:modified xsi:type="dcterms:W3CDTF">2025-08-20T13:06:15Z</dcterms:modified>
</cp:coreProperties>
</file>