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256" r:id="rId2"/>
    <p:sldId id="258" r:id="rId3"/>
    <p:sldId id="259" r:id="rId4"/>
    <p:sldId id="261" r:id="rId5"/>
    <p:sldId id="257" r:id="rId6"/>
    <p:sldId id="263" r:id="rId7"/>
    <p:sldId id="264" r:id="rId8"/>
    <p:sldId id="265" r:id="rId9"/>
    <p:sldId id="266" r:id="rId10"/>
    <p:sldId id="267" r:id="rId11"/>
    <p:sldId id="268" r:id="rId12"/>
    <p:sldId id="269" r:id="rId13"/>
    <p:sldId id="270" r:id="rId14"/>
    <p:sldId id="271" r:id="rId15"/>
    <p:sldId id="273" r:id="rId16"/>
    <p:sldId id="272" r:id="rId17"/>
    <p:sldId id="274" r:id="rId18"/>
    <p:sldId id="275" r:id="rId19"/>
    <p:sldId id="288" r:id="rId20"/>
    <p:sldId id="276" r:id="rId21"/>
    <p:sldId id="277" r:id="rId22"/>
    <p:sldId id="278" r:id="rId23"/>
    <p:sldId id="281" r:id="rId24"/>
    <p:sldId id="280" r:id="rId25"/>
    <p:sldId id="282" r:id="rId26"/>
    <p:sldId id="283" r:id="rId27"/>
    <p:sldId id="284" r:id="rId28"/>
    <p:sldId id="285" r:id="rId29"/>
    <p:sldId id="286" r:id="rId30"/>
    <p:sldId id="287" r:id="rId3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348"/>
    <p:restoredTop sz="42308"/>
  </p:normalViewPr>
  <p:slideViewPr>
    <p:cSldViewPr snapToGrid="0">
      <p:cViewPr varScale="1">
        <p:scale>
          <a:sx n="33" d="100"/>
          <a:sy n="33" d="100"/>
        </p:scale>
        <p:origin x="2008"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3B642B-1BED-FA4A-9D5A-C4B3453CA931}" type="datetimeFigureOut">
              <a:rPr lang="fr-FR" smtClean="0"/>
              <a:t>19/08/2025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FFABCB-1F8C-5049-8DB3-7BEA2FA069EA}" type="slidenum">
              <a:rPr lang="fr-FR" smtClean="0"/>
              <a:t>‹N°›</a:t>
            </a:fld>
            <a:endParaRPr lang="fr-FR"/>
          </a:p>
        </p:txBody>
      </p:sp>
    </p:spTree>
    <p:extLst>
      <p:ext uri="{BB962C8B-B14F-4D97-AF65-F5344CB8AC3E}">
        <p14:creationId xmlns:p14="http://schemas.microsoft.com/office/powerpoint/2010/main" val="2872557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SEGMENTER – </a:t>
            </a:r>
            <a:r>
              <a:rPr lang="fr-FR" sz="1200" i="1" dirty="0">
                <a:solidFill>
                  <a:schemeClr val="tx1"/>
                </a:solidFill>
                <a:effectLst/>
                <a:latin typeface="+mn-lt"/>
                <a:ea typeface="Calibri" panose="020F0502020204030204" pitchFamily="34" charset="0"/>
                <a:cs typeface="Times New Roman" panose="02020603050405020304" pitchFamily="18" charset="0"/>
              </a:rPr>
              <a:t>La place des compléments de phrase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Leçon 47 : Comment séparer les phrases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Certaines diapositives ont été dupliquées afin de scinder le commentaire du mode présentateur lorsque le propos est long. Cela vous permettra de poursuivre vos explications de manière plus fluide.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BFFFABCB-1F8C-5049-8DB3-7BEA2FA069EA}" type="slidenum">
              <a:rPr lang="fr-FR" smtClean="0"/>
              <a:t>1</a:t>
            </a:fld>
            <a:endParaRPr lang="fr-FR"/>
          </a:p>
        </p:txBody>
      </p:sp>
    </p:spTree>
    <p:extLst>
      <p:ext uri="{BB962C8B-B14F-4D97-AF65-F5344CB8AC3E}">
        <p14:creationId xmlns:p14="http://schemas.microsoft.com/office/powerpoint/2010/main" val="19263185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PHASE 1 – Enrôlement</a:t>
            </a:r>
          </a:p>
          <a:p>
            <a:endParaRPr lang="fr-FR" sz="120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Annoncer</a:t>
            </a:r>
            <a:r>
              <a:rPr lang="fr-FR" sz="1200" dirty="0">
                <a:solidFill>
                  <a:schemeClr val="tx1"/>
                </a:solidFill>
                <a:effectLst/>
                <a:latin typeface="+mn-lt"/>
                <a:ea typeface="Calibri" panose="020F0502020204030204" pitchFamily="34" charset="0"/>
                <a:cs typeface="Times New Roman" panose="02020603050405020304" pitchFamily="18" charset="0"/>
              </a:rPr>
              <a:t> : « Voici ce qu’Aristobule a écrit. Qu’en pensez-vous ? »</a:t>
            </a:r>
          </a:p>
          <a:p>
            <a:pPr marL="25400" marR="11430" algn="just">
              <a:spcAft>
                <a:spcPts val="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marL="25400" marR="11430" algn="just">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Ça ne va pas, il n’a pas mis de point ni de majuscule.</a:t>
            </a:r>
          </a:p>
          <a:p>
            <a:pPr marL="25400" marR="11430" algn="just">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a:t>
            </a:r>
          </a:p>
          <a:p>
            <a:pPr marL="25400" marR="11430" algn="just">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Annoncer</a:t>
            </a:r>
            <a:r>
              <a:rPr lang="fr-FR" sz="1200" dirty="0">
                <a:solidFill>
                  <a:schemeClr val="tx1"/>
                </a:solidFill>
                <a:effectLst/>
                <a:latin typeface="+mn-lt"/>
                <a:ea typeface="Calibri" panose="020F0502020204030204" pitchFamily="34" charset="0"/>
                <a:cs typeface="Times New Roman" panose="02020603050405020304" pitchFamily="18" charset="0"/>
              </a:rPr>
              <a:t> : « Parfois, vous avez du mal à mettre des points et des majuscules, à bien séparer vos phrases. Aujourd’hui, nous allons travailler autour de cette question. »</a:t>
            </a:r>
          </a:p>
          <a:p>
            <a:endParaRPr lang="fr-FR" dirty="0"/>
          </a:p>
        </p:txBody>
      </p:sp>
      <p:sp>
        <p:nvSpPr>
          <p:cNvPr id="4" name="Espace réservé du numéro de diapositive 3"/>
          <p:cNvSpPr>
            <a:spLocks noGrp="1"/>
          </p:cNvSpPr>
          <p:nvPr>
            <p:ph type="sldNum" sz="quarter" idx="5"/>
          </p:nvPr>
        </p:nvSpPr>
        <p:spPr/>
        <p:txBody>
          <a:bodyPr/>
          <a:lstStyle/>
          <a:p>
            <a:fld id="{BFFFABCB-1F8C-5049-8DB3-7BEA2FA069EA}" type="slidenum">
              <a:rPr lang="fr-FR" smtClean="0"/>
              <a:t>2</a:t>
            </a:fld>
            <a:endParaRPr lang="fr-FR"/>
          </a:p>
        </p:txBody>
      </p:sp>
    </p:spTree>
    <p:extLst>
      <p:ext uri="{BB962C8B-B14F-4D97-AF65-F5344CB8AC3E}">
        <p14:creationId xmlns:p14="http://schemas.microsoft.com/office/powerpoint/2010/main" val="35421267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PHASE 2 – </a:t>
            </a:r>
            <a:r>
              <a:rPr lang="fr-FR" sz="1200" b="1" dirty="0">
                <a:solidFill>
                  <a:schemeClr val="tx1"/>
                </a:solidFill>
                <a:effectLst/>
                <a:highlight>
                  <a:srgbClr val="D3D3D3"/>
                </a:highlight>
                <a:latin typeface="+mn-lt"/>
                <a:ea typeface="Calibri" panose="020F0502020204030204" pitchFamily="34" charset="0"/>
                <a:cs typeface="Times New Roman" panose="02020603050405020304" pitchFamily="18" charset="0"/>
              </a:rPr>
              <a:t>Production</a:t>
            </a:r>
            <a:r>
              <a:rPr lang="fr-FR" sz="1200" b="1" dirty="0">
                <a:solidFill>
                  <a:schemeClr val="tx1"/>
                </a:solidFill>
                <a:effectLst/>
                <a:latin typeface="+mn-lt"/>
                <a:ea typeface="Calibri" panose="020F0502020204030204" pitchFamily="34" charset="0"/>
                <a:cs typeface="Times New Roman" panose="02020603050405020304" pitchFamily="18" charset="0"/>
              </a:rPr>
              <a:t> – Tester des ponctuations différentes</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sz="1200" dirty="0">
              <a:solidFill>
                <a:schemeClr val="tx1"/>
              </a:solidFill>
              <a:latin typeface="+mn-lt"/>
            </a:endParaRPr>
          </a:p>
          <a:p>
            <a:pPr marL="25400" marR="11430" algn="just">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Qu’est-ce qu’il y a de particulier dans ce texte ? »</a:t>
            </a:r>
          </a:p>
          <a:p>
            <a:pPr marL="25400" marR="11430" algn="just">
              <a:spcAft>
                <a:spcPts val="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marL="25400" marR="11430" algn="just">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C’est comme celui d’Aristobule. Il n’est pas facile à lire, parce qu’il n’y a pas de ponctuation.</a:t>
            </a:r>
          </a:p>
          <a:p>
            <a:endParaRPr lang="fr-FR" sz="1200" dirty="0">
              <a:solidFill>
                <a:schemeClr val="tx1"/>
              </a:solidFill>
              <a:latin typeface="+mn-lt"/>
            </a:endParaRPr>
          </a:p>
          <a:p>
            <a:pPr marR="11430"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Malgré cela, est-ce que vous pouvez raconter avec vos mots ce que ce texte raconte ? »</a:t>
            </a:r>
          </a:p>
          <a:p>
            <a:pPr marR="11430"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marR="11430" algn="just"/>
            <a:r>
              <a:rPr lang="fr-FR" sz="1200" dirty="0">
                <a:solidFill>
                  <a:schemeClr val="tx1"/>
                </a:solidFill>
                <a:effectLst/>
                <a:latin typeface="+mn-lt"/>
                <a:ea typeface="Calibri" panose="020F0502020204030204" pitchFamily="34" charset="0"/>
                <a:cs typeface="Times New Roman" panose="02020603050405020304" pitchFamily="18" charset="0"/>
              </a:rPr>
              <a:t>Oui, on peut. Il n’est pas facile à lire mais on le comprend.</a:t>
            </a:r>
          </a:p>
          <a:p>
            <a:pPr marR="11430" algn="just"/>
            <a:r>
              <a:rPr lang="fr-FR" sz="1200" dirty="0">
                <a:solidFill>
                  <a:schemeClr val="tx1"/>
                </a:solidFill>
                <a:effectLst/>
                <a:latin typeface="+mn-lt"/>
                <a:ea typeface="Calibri" panose="020F0502020204030204" pitchFamily="34" charset="0"/>
                <a:cs typeface="Times New Roman" panose="02020603050405020304" pitchFamily="18" charset="0"/>
              </a:rPr>
              <a:t>Il y a des gens qui font leurs courses dans un supermarché et on raconte comment les gens, à cause de la publicité, dépensent beaucoup d’argent pour des choses dont ils n’ont pas besoin.</a:t>
            </a:r>
          </a:p>
          <a:p>
            <a:pPr marR="11430" algn="just"/>
            <a:endParaRPr lang="fr-FR" sz="1200" dirty="0">
              <a:solidFill>
                <a:schemeClr val="tx1"/>
              </a:solidFill>
              <a:effectLst/>
              <a:latin typeface="+mn-lt"/>
              <a:ea typeface="Calibri" panose="020F0502020204030204" pitchFamily="34" charset="0"/>
              <a:cs typeface="Times New Roman" panose="02020603050405020304" pitchFamily="18" charset="0"/>
            </a:endParaRPr>
          </a:p>
          <a:p>
            <a:pPr marR="11430" algn="just"/>
            <a:r>
              <a:rPr lang="fr-FR" sz="1200" b="1" dirty="0">
                <a:solidFill>
                  <a:schemeClr val="tx1"/>
                </a:solidFill>
                <a:effectLst/>
                <a:latin typeface="+mn-lt"/>
                <a:ea typeface="Calibri" panose="020F0502020204030204" pitchFamily="34" charset="0"/>
              </a:rPr>
              <a:t>Distribuer</a:t>
            </a:r>
            <a:r>
              <a:rPr lang="fr-FR" sz="1200" dirty="0">
                <a:solidFill>
                  <a:schemeClr val="tx1"/>
                </a:solidFill>
                <a:effectLst/>
                <a:latin typeface="+mn-lt"/>
                <a:ea typeface="Calibri" panose="020F0502020204030204" pitchFamily="34" charset="0"/>
              </a:rPr>
              <a:t> le texte (cf. </a:t>
            </a:r>
            <a:r>
              <a:rPr lang="fr-FR" sz="1200" i="1" dirty="0">
                <a:solidFill>
                  <a:schemeClr val="tx1"/>
                </a:solidFill>
                <a:effectLst/>
                <a:latin typeface="+mn-lt"/>
                <a:ea typeface="Calibri" panose="020F0502020204030204" pitchFamily="34" charset="0"/>
              </a:rPr>
              <a:t>Fiche photocopiable</a:t>
            </a:r>
            <a:r>
              <a:rPr lang="fr-FR" sz="1200" dirty="0">
                <a:solidFill>
                  <a:schemeClr val="tx1"/>
                </a:solidFill>
                <a:effectLst/>
                <a:latin typeface="+mn-lt"/>
                <a:ea typeface="Calibri" panose="020F0502020204030204" pitchFamily="34" charset="0"/>
              </a:rPr>
              <a:t>) et </a:t>
            </a:r>
            <a:r>
              <a:rPr lang="fr-FR" sz="1200" b="1" dirty="0">
                <a:solidFill>
                  <a:schemeClr val="tx1"/>
                </a:solidFill>
                <a:effectLst/>
                <a:latin typeface="+mn-lt"/>
                <a:ea typeface="Calibri" panose="020F0502020204030204" pitchFamily="34" charset="0"/>
              </a:rPr>
              <a:t>donner la consigne </a:t>
            </a:r>
            <a:r>
              <a:rPr lang="fr-FR" sz="1200" dirty="0">
                <a:solidFill>
                  <a:schemeClr val="tx1"/>
                </a:solidFill>
                <a:effectLst/>
                <a:latin typeface="+mn-lt"/>
                <a:ea typeface="Calibri" panose="020F0502020204030204" pitchFamily="34" charset="0"/>
              </a:rPr>
              <a:t>: « Mettez les points et les majuscules de façon à faire des phrases. »</a:t>
            </a:r>
            <a:r>
              <a:rPr lang="fr-FR" sz="1200" dirty="0">
                <a:solidFill>
                  <a:schemeClr val="tx1"/>
                </a:solidFill>
                <a:effectLst/>
                <a:latin typeface="+mn-lt"/>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BFFFABCB-1F8C-5049-8DB3-7BEA2FA069EA}" type="slidenum">
              <a:rPr lang="fr-FR" smtClean="0"/>
              <a:t>3</a:t>
            </a:fld>
            <a:endParaRPr lang="fr-FR"/>
          </a:p>
        </p:txBody>
      </p:sp>
    </p:spTree>
    <p:extLst>
      <p:ext uri="{BB962C8B-B14F-4D97-AF65-F5344CB8AC3E}">
        <p14:creationId xmlns:p14="http://schemas.microsoft.com/office/powerpoint/2010/main" val="28288848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5293C-A43E-8217-C620-6E08EAFBDB2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022522E-4CA2-644C-66D4-9520D529A97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A24AB57-D499-0E4A-31F2-686968086091}"/>
              </a:ext>
            </a:extLst>
          </p:cNvPr>
          <p:cNvSpPr>
            <a:spLocks noGrp="1"/>
          </p:cNvSpPr>
          <p:nvPr>
            <p:ph type="body" idx="1"/>
          </p:nvPr>
        </p:nvSpPr>
        <p:spPr/>
        <p:txBody>
          <a:bodyPr/>
          <a:lstStyle/>
          <a:p>
            <a:pPr marR="11430" algn="just"/>
            <a:r>
              <a:rPr lang="fr-FR" sz="1200" b="1" dirty="0">
                <a:solidFill>
                  <a:schemeClr val="tx1"/>
                </a:solidFill>
                <a:effectLst/>
                <a:latin typeface="+mn-lt"/>
                <a:ea typeface="Calibri" panose="020F0502020204030204" pitchFamily="34" charset="0"/>
              </a:rPr>
              <a:t>Distribuer</a:t>
            </a:r>
            <a:r>
              <a:rPr lang="fr-FR" sz="1200" dirty="0">
                <a:solidFill>
                  <a:schemeClr val="tx1"/>
                </a:solidFill>
                <a:effectLst/>
                <a:latin typeface="+mn-lt"/>
                <a:ea typeface="Calibri" panose="020F0502020204030204" pitchFamily="34" charset="0"/>
              </a:rPr>
              <a:t> le texte (cf. </a:t>
            </a:r>
            <a:r>
              <a:rPr lang="fr-FR" sz="1200" i="1" dirty="0">
                <a:solidFill>
                  <a:schemeClr val="tx1"/>
                </a:solidFill>
                <a:effectLst/>
                <a:latin typeface="+mn-lt"/>
                <a:ea typeface="Calibri" panose="020F0502020204030204" pitchFamily="34" charset="0"/>
              </a:rPr>
              <a:t>Fiche photocopiable</a:t>
            </a:r>
            <a:r>
              <a:rPr lang="fr-FR" sz="1200" dirty="0">
                <a:solidFill>
                  <a:schemeClr val="tx1"/>
                </a:solidFill>
                <a:effectLst/>
                <a:latin typeface="+mn-lt"/>
                <a:ea typeface="Calibri" panose="020F0502020204030204" pitchFamily="34" charset="0"/>
              </a:rPr>
              <a:t>) et </a:t>
            </a:r>
            <a:r>
              <a:rPr lang="fr-FR" sz="1200" b="1" dirty="0">
                <a:solidFill>
                  <a:schemeClr val="tx1"/>
                </a:solidFill>
                <a:effectLst/>
                <a:latin typeface="+mn-lt"/>
                <a:ea typeface="Calibri" panose="020F0502020204030204" pitchFamily="34" charset="0"/>
              </a:rPr>
              <a:t>donner la consigne </a:t>
            </a:r>
            <a:r>
              <a:rPr lang="fr-FR" sz="1200" dirty="0">
                <a:solidFill>
                  <a:schemeClr val="tx1"/>
                </a:solidFill>
                <a:effectLst/>
                <a:latin typeface="+mn-lt"/>
                <a:ea typeface="Calibri" panose="020F0502020204030204" pitchFamily="34" charset="0"/>
              </a:rPr>
              <a:t>: « Mettez les points et les majuscules de façon à faire des phrases. »</a:t>
            </a:r>
            <a:r>
              <a:rPr lang="fr-FR" sz="1200" dirty="0">
                <a:solidFill>
                  <a:schemeClr val="tx1"/>
                </a:solidFill>
                <a:effectLst/>
                <a:latin typeface="+mn-lt"/>
              </a:rPr>
              <a:t> </a:t>
            </a:r>
          </a:p>
          <a:p>
            <a:pPr marR="11430" algn="just"/>
            <a:endParaRPr lang="fr-FR" sz="1200" dirty="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rPr>
              <a:t>Choisir</a:t>
            </a:r>
            <a:r>
              <a:rPr lang="fr-FR" sz="1200" dirty="0">
                <a:solidFill>
                  <a:schemeClr val="tx1"/>
                </a:solidFill>
                <a:effectLst/>
                <a:latin typeface="+mn-lt"/>
                <a:ea typeface="Calibri" panose="020F0502020204030204" pitchFamily="34" charset="0"/>
              </a:rPr>
              <a:t> deux ou trois productions d’élèves ponctuées de manière différente dès le début et </a:t>
            </a:r>
            <a:r>
              <a:rPr lang="fr-FR" sz="1200" b="1" dirty="0">
                <a:solidFill>
                  <a:schemeClr val="tx1"/>
                </a:solidFill>
                <a:effectLst/>
                <a:latin typeface="+mn-lt"/>
                <a:ea typeface="Calibri" panose="020F0502020204030204" pitchFamily="34" charset="0"/>
              </a:rPr>
              <a:t>annoncer</a:t>
            </a:r>
            <a:r>
              <a:rPr lang="fr-FR" sz="1200" dirty="0">
                <a:solidFill>
                  <a:schemeClr val="tx1"/>
                </a:solidFill>
                <a:effectLst/>
                <a:latin typeface="+mn-lt"/>
                <a:ea typeface="Calibri" panose="020F0502020204030204" pitchFamily="34" charset="0"/>
              </a:rPr>
              <a:t> : « Je vais vous lire le début de deux de vos productions. Vos camarades ont-ils ponctué de la même manière ? »</a:t>
            </a:r>
            <a:r>
              <a:rPr lang="fr-FR" sz="1200" dirty="0">
                <a:solidFill>
                  <a:schemeClr val="tx1"/>
                </a:solidFill>
                <a:effectLst/>
                <a:latin typeface="+mn-l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     Nous avons fait nos courses au supermarché. Les gens s'arrachent les charriots.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     Nous avons fait nos courses. Au supermarché les gens s'arrachent les charriots.</a:t>
            </a:r>
          </a:p>
          <a:p>
            <a:pPr marL="25400" marR="11430" algn="just">
              <a:spcAft>
                <a:spcPts val="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marL="25400" marR="11430" algn="just">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Ils n’ont pas mis le point au même endroit.</a:t>
            </a:r>
          </a:p>
          <a:p>
            <a:pPr marL="25400" marR="11430" algn="just">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a:t>
            </a:r>
          </a:p>
          <a:p>
            <a:pPr marL="25400" marR="11430" algn="just">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Est-ce que ces deux manières de ponctuer sont acceptables ? »</a:t>
            </a:r>
          </a:p>
          <a:p>
            <a:pPr marL="25400" marR="11430" algn="just">
              <a:spcAft>
                <a:spcPts val="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marL="25400" marR="11430" algn="just">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Oui.</a:t>
            </a:r>
          </a:p>
          <a:p>
            <a:pPr marL="25400" marR="11430" algn="just">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a:t>
            </a:r>
          </a:p>
          <a:p>
            <a:pPr marR="11430" algn="just"/>
            <a:r>
              <a:rPr lang="fr-FR" sz="1200" b="1" dirty="0">
                <a:solidFill>
                  <a:schemeClr val="tx1"/>
                </a:solidFill>
                <a:effectLst/>
                <a:latin typeface="+mn-lt"/>
                <a:ea typeface="Calibri" panose="020F0502020204030204" pitchFamily="34" charset="0"/>
                <a:cs typeface="Times New Roman" panose="02020603050405020304" pitchFamily="18" charset="0"/>
              </a:rPr>
              <a:t>Annoncer</a:t>
            </a:r>
            <a:r>
              <a:rPr lang="fr-FR" sz="1200" dirty="0">
                <a:solidFill>
                  <a:schemeClr val="tx1"/>
                </a:solidFill>
                <a:effectLst/>
                <a:latin typeface="+mn-lt"/>
                <a:ea typeface="Calibri" panose="020F0502020204030204" pitchFamily="34" charset="0"/>
                <a:cs typeface="Times New Roman" panose="02020603050405020304" pitchFamily="18" charset="0"/>
              </a:rPr>
              <a:t> : « On va regarder de près les choix possibles qu’il y avait.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endParaRPr lang="fr-FR" dirty="0"/>
          </a:p>
        </p:txBody>
      </p:sp>
      <p:sp>
        <p:nvSpPr>
          <p:cNvPr id="4" name="Espace réservé du numéro de diapositive 3">
            <a:extLst>
              <a:ext uri="{FF2B5EF4-FFF2-40B4-BE49-F238E27FC236}">
                <a16:creationId xmlns:a16="http://schemas.microsoft.com/office/drawing/2014/main" id="{DE35A11B-3612-BEE4-CA88-47F01CF3EF93}"/>
              </a:ext>
            </a:extLst>
          </p:cNvPr>
          <p:cNvSpPr>
            <a:spLocks noGrp="1"/>
          </p:cNvSpPr>
          <p:nvPr>
            <p:ph type="sldNum" sz="quarter" idx="5"/>
          </p:nvPr>
        </p:nvSpPr>
        <p:spPr/>
        <p:txBody>
          <a:bodyPr/>
          <a:lstStyle/>
          <a:p>
            <a:fld id="{BFFFABCB-1F8C-5049-8DB3-7BEA2FA069EA}" type="slidenum">
              <a:rPr lang="fr-FR" smtClean="0"/>
              <a:t>4</a:t>
            </a:fld>
            <a:endParaRPr lang="fr-FR"/>
          </a:p>
        </p:txBody>
      </p:sp>
    </p:spTree>
    <p:extLst>
      <p:ext uri="{BB962C8B-B14F-4D97-AF65-F5344CB8AC3E}">
        <p14:creationId xmlns:p14="http://schemas.microsoft.com/office/powerpoint/2010/main" val="34997658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25400" marR="11430" lvl="0" indent="0" algn="just"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PHASE 3 – </a:t>
            </a:r>
            <a:r>
              <a:rPr lang="fr-FR" sz="1200" b="1" dirty="0">
                <a:solidFill>
                  <a:schemeClr val="tx1"/>
                </a:solidFill>
                <a:effectLst/>
                <a:highlight>
                  <a:srgbClr val="D3D3D3"/>
                </a:highlight>
                <a:latin typeface="+mn-lt"/>
                <a:ea typeface="Calibri" panose="020F0502020204030204" pitchFamily="34" charset="0"/>
                <a:cs typeface="Times New Roman" panose="02020603050405020304" pitchFamily="18" charset="0"/>
              </a:rPr>
              <a:t>Observation</a:t>
            </a:r>
            <a:r>
              <a:rPr lang="fr-FR" sz="1200" b="1" dirty="0">
                <a:solidFill>
                  <a:schemeClr val="tx1"/>
                </a:solidFill>
                <a:effectLst/>
                <a:latin typeface="+mn-lt"/>
                <a:ea typeface="Calibri" panose="020F0502020204030204" pitchFamily="34" charset="0"/>
                <a:cs typeface="Times New Roman" panose="02020603050405020304" pitchFamily="18" charset="0"/>
              </a:rPr>
              <a:t> – Identifier les compléments de phrase et l’hésitation qu’ils peuvent créer</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marL="25400" marR="11430" algn="just">
              <a:spcAft>
                <a:spcPts val="0"/>
              </a:spcAft>
            </a:pPr>
            <a:endParaRPr lang="fr-FR" sz="1200" b="1" dirty="0">
              <a:solidFill>
                <a:schemeClr val="tx1"/>
              </a:solidFill>
              <a:effectLst/>
              <a:latin typeface="+mn-lt"/>
              <a:ea typeface="Calibri" panose="020F0502020204030204" pitchFamily="34" charset="0"/>
              <a:cs typeface="Times New Roman" panose="02020603050405020304" pitchFamily="18" charset="0"/>
            </a:endParaRPr>
          </a:p>
          <a:p>
            <a:pPr marL="25400" marR="11430" algn="just">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Regardez attentivement autour des points, avant et après. » </a:t>
            </a:r>
            <a:r>
              <a:rPr lang="fr-FR" sz="1200" b="1" dirty="0">
                <a:solidFill>
                  <a:schemeClr val="tx1"/>
                </a:solidFill>
                <a:effectLst/>
                <a:latin typeface="+mn-lt"/>
                <a:ea typeface="Calibri" panose="020F0502020204030204" pitchFamily="34" charset="0"/>
                <a:cs typeface="Times New Roman" panose="02020603050405020304" pitchFamily="18" charset="0"/>
              </a:rPr>
              <a:t>Préciser</a:t>
            </a:r>
            <a:r>
              <a:rPr lang="fr-FR" sz="1200" dirty="0">
                <a:solidFill>
                  <a:schemeClr val="tx1"/>
                </a:solidFill>
                <a:effectLst/>
                <a:latin typeface="+mn-lt"/>
                <a:ea typeface="Calibri" panose="020F0502020204030204" pitchFamily="34" charset="0"/>
                <a:cs typeface="Times New Roman" panose="02020603050405020304" pitchFamily="18" charset="0"/>
              </a:rPr>
              <a:t> la question : « Combien y a-t-il de points / majuscules qui permettent de séparer les phrases ? »</a:t>
            </a:r>
          </a:p>
          <a:p>
            <a:pPr marR="11430"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Réponses attendues </a:t>
            </a:r>
            <a:r>
              <a:rPr lang="fr-FR" sz="1200" dirty="0">
                <a:solidFill>
                  <a:schemeClr val="tx1"/>
                </a:solidFill>
                <a:effectLst/>
                <a:latin typeface="+mn-lt"/>
                <a:ea typeface="Calibri" panose="020F0502020204030204" pitchFamily="34" charset="0"/>
                <a:cs typeface="Times New Roman" panose="02020603050405020304" pitchFamily="18" charset="0"/>
              </a:rPr>
              <a:t>:</a:t>
            </a:r>
          </a:p>
          <a:p>
            <a:r>
              <a:rPr lang="fr-FR" sz="1200" dirty="0">
                <a:solidFill>
                  <a:schemeClr val="tx1"/>
                </a:solidFill>
                <a:latin typeface="+mn-lt"/>
              </a:rPr>
              <a:t>[voir diapositive suivante]</a:t>
            </a:r>
          </a:p>
        </p:txBody>
      </p:sp>
      <p:sp>
        <p:nvSpPr>
          <p:cNvPr id="4" name="Espace réservé du numéro de diapositive 3"/>
          <p:cNvSpPr>
            <a:spLocks noGrp="1"/>
          </p:cNvSpPr>
          <p:nvPr>
            <p:ph type="sldNum" sz="quarter" idx="5"/>
          </p:nvPr>
        </p:nvSpPr>
        <p:spPr/>
        <p:txBody>
          <a:bodyPr/>
          <a:lstStyle/>
          <a:p>
            <a:fld id="{BFFFABCB-1F8C-5049-8DB3-7BEA2FA069EA}" type="slidenum">
              <a:rPr lang="fr-FR" smtClean="0"/>
              <a:t>5</a:t>
            </a:fld>
            <a:endParaRPr lang="fr-FR"/>
          </a:p>
        </p:txBody>
      </p:sp>
    </p:spTree>
    <p:extLst>
      <p:ext uri="{BB962C8B-B14F-4D97-AF65-F5344CB8AC3E}">
        <p14:creationId xmlns:p14="http://schemas.microsoft.com/office/powerpoint/2010/main" val="8537666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7364B-06FE-4A3B-CA54-11F865A0589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3277EBB-1B32-B744-8719-7F23D849CA7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E7141A5-B827-42EC-81B4-36F51D9F2336}"/>
              </a:ext>
            </a:extLst>
          </p:cNvPr>
          <p:cNvSpPr>
            <a:spLocks noGrp="1"/>
          </p:cNvSpPr>
          <p:nvPr>
            <p:ph type="body" idx="1"/>
          </p:nvPr>
        </p:nvSpPr>
        <p:spPr/>
        <p:txBody>
          <a:bodyPr/>
          <a:lstStyle/>
          <a:p>
            <a:pPr marR="11430"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r>
              <a:rPr lang="fr-FR" sz="1200" dirty="0">
                <a:solidFill>
                  <a:schemeClr val="tx1"/>
                </a:solidFill>
                <a:latin typeface="+mn-lt"/>
              </a:rPr>
              <a:t>Il y a cinq points / majuscules</a:t>
            </a:r>
          </a:p>
          <a:p>
            <a:endParaRPr lang="fr-FR" sz="1200" dirty="0">
              <a:solidFill>
                <a:schemeClr val="tx1"/>
              </a:solidFill>
              <a:latin typeface="+mn-lt"/>
            </a:endParaRPr>
          </a:p>
          <a:p>
            <a:r>
              <a:rPr lang="fr-FR" sz="1200" b="1" dirty="0">
                <a:solidFill>
                  <a:schemeClr val="tx1"/>
                </a:solidFill>
                <a:latin typeface="+mn-lt"/>
              </a:rPr>
              <a:t>Demander</a:t>
            </a:r>
            <a:r>
              <a:rPr lang="fr-FR" sz="1200" dirty="0">
                <a:solidFill>
                  <a:schemeClr val="tx1"/>
                </a:solidFill>
                <a:latin typeface="+mn-lt"/>
              </a:rPr>
              <a:t> : « Trouvez le point / majuscule qui est au même endroit dans les trois texte. »</a:t>
            </a:r>
          </a:p>
          <a:p>
            <a:r>
              <a:rPr lang="fr-FR" sz="1200" u="sng" dirty="0">
                <a:solidFill>
                  <a:schemeClr val="tx1"/>
                </a:solidFill>
                <a:latin typeface="+mn-lt"/>
              </a:rPr>
              <a:t>Réponse attendue </a:t>
            </a:r>
            <a:r>
              <a:rPr lang="fr-FR" sz="1200" dirty="0">
                <a:solidFill>
                  <a:schemeClr val="tx1"/>
                </a:solidFill>
                <a:latin typeface="+mn-lt"/>
              </a:rPr>
              <a:t>:</a:t>
            </a:r>
          </a:p>
          <a:p>
            <a:r>
              <a:rPr lang="fr-FR" sz="1200" dirty="0">
                <a:solidFill>
                  <a:schemeClr val="tx1"/>
                </a:solidFill>
                <a:latin typeface="+mn-lt"/>
              </a:rPr>
              <a:t>[Voir diapositive suivante]</a:t>
            </a:r>
          </a:p>
        </p:txBody>
      </p:sp>
      <p:sp>
        <p:nvSpPr>
          <p:cNvPr id="4" name="Espace réservé du numéro de diapositive 3">
            <a:extLst>
              <a:ext uri="{FF2B5EF4-FFF2-40B4-BE49-F238E27FC236}">
                <a16:creationId xmlns:a16="http://schemas.microsoft.com/office/drawing/2014/main" id="{E3B72928-D023-2C84-E4D4-94EE5D49724D}"/>
              </a:ext>
            </a:extLst>
          </p:cNvPr>
          <p:cNvSpPr>
            <a:spLocks noGrp="1"/>
          </p:cNvSpPr>
          <p:nvPr>
            <p:ph type="sldNum" sz="quarter" idx="5"/>
          </p:nvPr>
        </p:nvSpPr>
        <p:spPr/>
        <p:txBody>
          <a:bodyPr/>
          <a:lstStyle/>
          <a:p>
            <a:fld id="{BFFFABCB-1F8C-5049-8DB3-7BEA2FA069EA}" type="slidenum">
              <a:rPr lang="fr-FR" smtClean="0"/>
              <a:t>6</a:t>
            </a:fld>
            <a:endParaRPr lang="fr-FR"/>
          </a:p>
        </p:txBody>
      </p:sp>
    </p:spTree>
    <p:extLst>
      <p:ext uri="{BB962C8B-B14F-4D97-AF65-F5344CB8AC3E}">
        <p14:creationId xmlns:p14="http://schemas.microsoft.com/office/powerpoint/2010/main" val="30235705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2AA82-3C4F-B018-F974-B157CC15C16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7EFA1C4-F187-5DD4-D76D-577A37B6BD2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5628DFF-442D-949A-328C-0099E56930B5}"/>
              </a:ext>
            </a:extLst>
          </p:cNvPr>
          <p:cNvSpPr>
            <a:spLocks noGrp="1"/>
          </p:cNvSpPr>
          <p:nvPr>
            <p:ph type="body" idx="1"/>
          </p:nvPr>
        </p:nvSpPr>
        <p:spPr/>
        <p:txBody>
          <a:bodyPr/>
          <a:lstStyle/>
          <a:p>
            <a:pPr marR="11430"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r>
              <a:rPr lang="fr-FR" sz="1200" dirty="0">
                <a:solidFill>
                  <a:schemeClr val="tx1"/>
                </a:solidFill>
                <a:latin typeface="+mn-lt"/>
              </a:rPr>
              <a:t>C’est le point après </a:t>
            </a:r>
            <a:r>
              <a:rPr lang="fr-FR" sz="1200" i="1" dirty="0">
                <a:solidFill>
                  <a:schemeClr val="tx1"/>
                </a:solidFill>
                <a:latin typeface="+mn-lt"/>
              </a:rPr>
              <a:t>besoin</a:t>
            </a:r>
            <a:r>
              <a:rPr lang="fr-FR" sz="1200" dirty="0">
                <a:solidFill>
                  <a:schemeClr val="tx1"/>
                </a:solidFill>
                <a:latin typeface="+mn-lt"/>
              </a:rPr>
              <a:t> et la majuscule à </a:t>
            </a:r>
            <a:r>
              <a:rPr lang="fr-FR" sz="1200" i="1" dirty="0">
                <a:solidFill>
                  <a:schemeClr val="tx1"/>
                </a:solidFill>
                <a:latin typeface="+mn-lt"/>
              </a:rPr>
              <a:t>Une (publicité)</a:t>
            </a:r>
          </a:p>
          <a:p>
            <a:endParaRPr lang="fr-FR" sz="1200" i="1" dirty="0">
              <a:solidFill>
                <a:schemeClr val="tx1"/>
              </a:solidFill>
              <a:latin typeface="+mn-lt"/>
            </a:endParaRPr>
          </a:p>
          <a:p>
            <a:r>
              <a:rPr lang="fr-FR" sz="1200" b="1" i="0" dirty="0">
                <a:solidFill>
                  <a:schemeClr val="tx1"/>
                </a:solidFill>
                <a:latin typeface="+mn-lt"/>
              </a:rPr>
              <a:t>Donner la consigne </a:t>
            </a:r>
            <a:r>
              <a:rPr lang="fr-FR" sz="1200" i="0" dirty="0">
                <a:solidFill>
                  <a:schemeClr val="tx1"/>
                </a:solidFill>
                <a:latin typeface="+mn-lt"/>
              </a:rPr>
              <a:t>: </a:t>
            </a:r>
            <a:r>
              <a:rPr lang="fr-FR" sz="1200" dirty="0">
                <a:solidFill>
                  <a:schemeClr val="tx1"/>
                </a:solidFill>
                <a:effectLst/>
                <a:latin typeface="+mn-lt"/>
                <a:ea typeface="Calibri" panose="020F0502020204030204" pitchFamily="34" charset="0"/>
              </a:rPr>
              <a:t>« Regardez attentivement autour des points, avant et après. Quelles sont les différences ? » </a:t>
            </a:r>
            <a:r>
              <a:rPr lang="fr-FR" sz="1200" b="1" dirty="0">
                <a:solidFill>
                  <a:schemeClr val="tx1"/>
                </a:solidFill>
                <a:effectLst/>
                <a:latin typeface="+mn-lt"/>
                <a:ea typeface="Calibri" panose="020F0502020204030204" pitchFamily="34" charset="0"/>
              </a:rPr>
              <a:t>Préciser</a:t>
            </a:r>
            <a:r>
              <a:rPr lang="fr-FR" sz="1200" dirty="0">
                <a:solidFill>
                  <a:schemeClr val="tx1"/>
                </a:solidFill>
                <a:effectLst/>
                <a:latin typeface="+mn-lt"/>
                <a:ea typeface="Calibri" panose="020F0502020204030204" pitchFamily="34" charset="0"/>
              </a:rPr>
              <a:t> : « À chaque fois qu’on pouvait hésiter, il y a un texte qui ne fait pas comme les deux autres. »</a:t>
            </a:r>
            <a:r>
              <a:rPr lang="fr-FR" sz="1200" dirty="0">
                <a:solidFill>
                  <a:schemeClr val="tx1"/>
                </a:solidFill>
                <a:effectLst/>
                <a:latin typeface="+mn-lt"/>
              </a:rPr>
              <a:t> </a:t>
            </a:r>
          </a:p>
          <a:p>
            <a:r>
              <a:rPr lang="fr-FR" sz="1200" i="0" u="sng" dirty="0">
                <a:solidFill>
                  <a:schemeClr val="tx1"/>
                </a:solidFill>
                <a:effectLst/>
                <a:latin typeface="+mn-lt"/>
              </a:rPr>
              <a:t>Réponse attendue </a:t>
            </a:r>
            <a:r>
              <a:rPr lang="fr-FR" sz="1200" i="0" dirty="0">
                <a:solidFill>
                  <a:schemeClr val="tx1"/>
                </a:solidFill>
                <a:effectLst/>
                <a:latin typeface="+mn-lt"/>
              </a:rPr>
              <a:t>:</a:t>
            </a:r>
          </a:p>
          <a:p>
            <a:r>
              <a:rPr lang="fr-FR" sz="1200" i="0" dirty="0">
                <a:solidFill>
                  <a:schemeClr val="tx1"/>
                </a:solidFill>
                <a:effectLst/>
                <a:latin typeface="+mn-lt"/>
              </a:rPr>
              <a:t>[Voir diapositive suivante]</a:t>
            </a:r>
            <a:endParaRPr lang="fr-FR" sz="1200" i="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7E74AB09-5C23-AD29-13C9-38E441970558}"/>
              </a:ext>
            </a:extLst>
          </p:cNvPr>
          <p:cNvSpPr>
            <a:spLocks noGrp="1"/>
          </p:cNvSpPr>
          <p:nvPr>
            <p:ph type="sldNum" sz="quarter" idx="5"/>
          </p:nvPr>
        </p:nvSpPr>
        <p:spPr/>
        <p:txBody>
          <a:bodyPr/>
          <a:lstStyle/>
          <a:p>
            <a:fld id="{BFFFABCB-1F8C-5049-8DB3-7BEA2FA069EA}" type="slidenum">
              <a:rPr lang="fr-FR" smtClean="0"/>
              <a:t>7</a:t>
            </a:fld>
            <a:endParaRPr lang="fr-FR"/>
          </a:p>
        </p:txBody>
      </p:sp>
    </p:spTree>
    <p:extLst>
      <p:ext uri="{BB962C8B-B14F-4D97-AF65-F5344CB8AC3E}">
        <p14:creationId xmlns:p14="http://schemas.microsoft.com/office/powerpoint/2010/main" val="27713247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355EE1-5CA9-E179-ACF2-8A6834B8E28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B5EA1ED-2F65-A49C-09F0-A727587C025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B5E7D7C-8E15-F3D1-D9CA-A085F988E642}"/>
              </a:ext>
            </a:extLst>
          </p:cNvPr>
          <p:cNvSpPr>
            <a:spLocks noGrp="1"/>
          </p:cNvSpPr>
          <p:nvPr>
            <p:ph type="body" idx="1"/>
          </p:nvPr>
        </p:nvSpPr>
        <p:spPr/>
        <p:txBody>
          <a:bodyPr/>
          <a:lstStyle/>
          <a:p>
            <a:pPr marR="11430"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Pourquoi est-ce qu’il y a ces différences ? »</a:t>
            </a:r>
          </a:p>
          <a:p>
            <a:pPr marR="11430"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marL="25400" marR="11430" algn="just">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Il y a des expressions qui peuvent être avant ou après le point.</a:t>
            </a:r>
          </a:p>
          <a:p>
            <a:pPr marL="25400" marR="11430" algn="just">
              <a:spcAft>
                <a:spcPts val="0"/>
              </a:spcAft>
            </a:pPr>
            <a:endParaRPr lang="fr-FR" sz="1200" b="0" i="0" dirty="0">
              <a:solidFill>
                <a:schemeClr val="tx1"/>
              </a:solidFill>
              <a:effectLst/>
              <a:latin typeface="+mn-lt"/>
              <a:ea typeface="+mn-ea"/>
              <a:cs typeface="+mn-cs"/>
            </a:endParaRPr>
          </a:p>
          <a:p>
            <a:pPr marL="25400" marR="11430" algn="just">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Quelles sont ces expressions ? »</a:t>
            </a:r>
          </a:p>
          <a:p>
            <a:pPr marR="11430"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marR="11430" algn="just"/>
            <a:r>
              <a:rPr lang="fr-FR" sz="1200" dirty="0">
                <a:solidFill>
                  <a:schemeClr val="tx1"/>
                </a:solidFill>
                <a:effectLst/>
                <a:latin typeface="+mn-lt"/>
                <a:ea typeface="Calibri" panose="020F0502020204030204" pitchFamily="34" charset="0"/>
                <a:cs typeface="Times New Roman" panose="02020603050405020304" pitchFamily="18" charset="0"/>
              </a:rPr>
              <a:t>Ces expressions sont :</a:t>
            </a:r>
          </a:p>
          <a:p>
            <a:pPr marR="11430" algn="just">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au supermarché (textes A et B) / Au supermarché (texte C)</a:t>
            </a:r>
          </a:p>
          <a:p>
            <a:pPr marR="11430" algn="just">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fiévreusement (A) / Fiévreusement (B et C)</a:t>
            </a:r>
          </a:p>
          <a:p>
            <a:pPr marR="11430" algn="just">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habilement (A) / Habilement (B et C)</a:t>
            </a:r>
          </a:p>
          <a:p>
            <a:pPr marR="11430" algn="just">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lorsqu’ils arrivent à la caisse (A et B) / Lorsqu’ils arrivent à la caisse (C)</a:t>
            </a:r>
          </a:p>
          <a:p>
            <a:pPr marR="11430" algn="just"/>
            <a:endParaRPr lang="fr-FR" i="0" dirty="0"/>
          </a:p>
        </p:txBody>
      </p:sp>
      <p:sp>
        <p:nvSpPr>
          <p:cNvPr id="4" name="Espace réservé du numéro de diapositive 3">
            <a:extLst>
              <a:ext uri="{FF2B5EF4-FFF2-40B4-BE49-F238E27FC236}">
                <a16:creationId xmlns:a16="http://schemas.microsoft.com/office/drawing/2014/main" id="{BBDE2107-FCEB-C81B-923E-B5F626D137A9}"/>
              </a:ext>
            </a:extLst>
          </p:cNvPr>
          <p:cNvSpPr>
            <a:spLocks noGrp="1"/>
          </p:cNvSpPr>
          <p:nvPr>
            <p:ph type="sldNum" sz="quarter" idx="5"/>
          </p:nvPr>
        </p:nvSpPr>
        <p:spPr/>
        <p:txBody>
          <a:bodyPr/>
          <a:lstStyle/>
          <a:p>
            <a:fld id="{BFFFABCB-1F8C-5049-8DB3-7BEA2FA069EA}" type="slidenum">
              <a:rPr lang="fr-FR" smtClean="0"/>
              <a:t>8</a:t>
            </a:fld>
            <a:endParaRPr lang="fr-FR"/>
          </a:p>
        </p:txBody>
      </p:sp>
    </p:spTree>
    <p:extLst>
      <p:ext uri="{BB962C8B-B14F-4D97-AF65-F5344CB8AC3E}">
        <p14:creationId xmlns:p14="http://schemas.microsoft.com/office/powerpoint/2010/main" val="26637043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Pourquoi est-ce qu’on peut mettre ces expressions aussi bien avant le point qu’après le point ? Qu’est-ce que ces expressions ont de particulier ? »</a:t>
            </a:r>
            <a:r>
              <a:rPr lang="fr-FR" sz="1200" dirty="0">
                <a:solidFill>
                  <a:schemeClr val="tx1"/>
                </a:solidFill>
                <a:effectLst/>
                <a:latin typeface="+mn-lt"/>
              </a:rPr>
              <a:t> </a:t>
            </a:r>
          </a:p>
          <a:p>
            <a:r>
              <a:rPr lang="fr-FR" sz="1200" u="sng" dirty="0">
                <a:solidFill>
                  <a:schemeClr val="tx1"/>
                </a:solidFill>
                <a:effectLst/>
                <a:latin typeface="+mn-lt"/>
              </a:rPr>
              <a:t>Réponse probable </a:t>
            </a:r>
            <a:r>
              <a:rPr lang="fr-FR" sz="1200" dirty="0">
                <a:solidFill>
                  <a:schemeClr val="tx1"/>
                </a:solidFill>
                <a:effectLst/>
                <a:latin typeface="+mn-lt"/>
              </a:rPr>
              <a:t>:</a:t>
            </a:r>
          </a:p>
          <a:p>
            <a:r>
              <a:rPr lang="fr-FR" sz="1200" dirty="0">
                <a:solidFill>
                  <a:schemeClr val="tx1"/>
                </a:solidFill>
                <a:effectLst/>
                <a:latin typeface="+mn-lt"/>
              </a:rPr>
              <a:t>On ne sait pas trop bien.</a:t>
            </a:r>
          </a:p>
          <a:p>
            <a:endParaRPr lang="fr-FR" sz="1200" dirty="0">
              <a:solidFill>
                <a:schemeClr val="tx1"/>
              </a:solidFill>
              <a:effectLst/>
              <a:latin typeface="+mn-lt"/>
            </a:endParaRPr>
          </a:p>
          <a:p>
            <a:r>
              <a:rPr lang="fr-FR" sz="1200" b="1" dirty="0">
                <a:solidFill>
                  <a:schemeClr val="tx1"/>
                </a:solidFill>
                <a:effectLst/>
                <a:latin typeface="+mn-lt"/>
              </a:rPr>
              <a:t>Donner la consigne </a:t>
            </a:r>
            <a:r>
              <a:rPr lang="fr-FR" sz="1200" dirty="0">
                <a:solidFill>
                  <a:schemeClr val="tx1"/>
                </a:solidFill>
                <a:effectLst/>
                <a:latin typeface="+mn-lt"/>
              </a:rPr>
              <a:t>: « Trouvez les briques de ces phrases. »</a:t>
            </a:r>
          </a:p>
          <a:p>
            <a:r>
              <a:rPr lang="fr-FR" sz="1200" u="sng" dirty="0">
                <a:solidFill>
                  <a:schemeClr val="tx1"/>
                </a:solidFill>
                <a:effectLst/>
                <a:latin typeface="+mn-lt"/>
              </a:rPr>
              <a:t>Réponse attendue </a:t>
            </a:r>
            <a:r>
              <a:rPr lang="fr-FR" sz="1200" dirty="0">
                <a:solidFill>
                  <a:schemeClr val="tx1"/>
                </a:solidFill>
                <a:effectLst/>
                <a:latin typeface="+mn-lt"/>
              </a:rPr>
              <a:t>:</a:t>
            </a:r>
          </a:p>
          <a:p>
            <a:r>
              <a:rPr lang="fr-FR" sz="1200" dirty="0">
                <a:solidFill>
                  <a:schemeClr val="tx1"/>
                </a:solidFill>
                <a:effectLst/>
                <a:latin typeface="+mn-lt"/>
              </a:rPr>
              <a:t>[Voir diapositive suivante]</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BFFFABCB-1F8C-5049-8DB3-7BEA2FA069EA}" type="slidenum">
              <a:rPr lang="fr-FR" smtClean="0"/>
              <a:t>9</a:t>
            </a:fld>
            <a:endParaRPr lang="fr-FR"/>
          </a:p>
        </p:txBody>
      </p:sp>
    </p:spTree>
    <p:extLst>
      <p:ext uri="{BB962C8B-B14F-4D97-AF65-F5344CB8AC3E}">
        <p14:creationId xmlns:p14="http://schemas.microsoft.com/office/powerpoint/2010/main" val="16375003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33A3E-6F30-7C68-B573-DBA3664EFAD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9CD2EBA-0B46-8BBA-4679-FCFB6DA5DE7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2FB2914-0DF7-320D-8EC5-963022EAF0A2}"/>
              </a:ext>
            </a:extLst>
          </p:cNvPr>
          <p:cNvSpPr>
            <a:spLocks noGrp="1"/>
          </p:cNvSpPr>
          <p:nvPr>
            <p:ph type="body" idx="1"/>
          </p:nvPr>
        </p:nvSpPr>
        <p:spPr/>
        <p:txBody>
          <a:bodyPr/>
          <a:lstStyle/>
          <a:p>
            <a:pPr marL="25400" marR="11430" algn="just">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a:t>
            </a:r>
            <a:r>
              <a:rPr lang="fr-FR" sz="1200" i="1" dirty="0">
                <a:solidFill>
                  <a:schemeClr val="tx1"/>
                </a:solidFill>
                <a:effectLst/>
                <a:latin typeface="+mn-lt"/>
                <a:ea typeface="Calibri" panose="020F0502020204030204" pitchFamily="34" charset="0"/>
                <a:cs typeface="Times New Roman" panose="02020603050405020304" pitchFamily="18" charset="0"/>
              </a:rPr>
              <a:t>Au supermarché</a:t>
            </a:r>
            <a:r>
              <a:rPr lang="fr-FR" sz="1200" dirty="0">
                <a:solidFill>
                  <a:schemeClr val="tx1"/>
                </a:solidFill>
                <a:effectLst/>
                <a:latin typeface="+mn-lt"/>
                <a:ea typeface="Calibri" panose="020F0502020204030204" pitchFamily="34" charset="0"/>
                <a:cs typeface="Times New Roman" panose="02020603050405020304" pitchFamily="18" charset="0"/>
              </a:rPr>
              <a:t>, quelle brique est-ce que c’est ? »</a:t>
            </a:r>
          </a:p>
          <a:p>
            <a:pPr marL="25400" marR="11430" algn="just">
              <a:spcAft>
                <a:spcPts val="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marL="25400" marR="11430" algn="just">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C’est une « troisième brique », c’est un complément circonstanciel de phrase. </a:t>
            </a:r>
          </a:p>
          <a:p>
            <a:endParaRPr lang="fr-FR" dirty="0"/>
          </a:p>
        </p:txBody>
      </p:sp>
      <p:sp>
        <p:nvSpPr>
          <p:cNvPr id="4" name="Espace réservé du numéro de diapositive 3">
            <a:extLst>
              <a:ext uri="{FF2B5EF4-FFF2-40B4-BE49-F238E27FC236}">
                <a16:creationId xmlns:a16="http://schemas.microsoft.com/office/drawing/2014/main" id="{EFFA096C-3182-56E0-95DD-1BE3DAEFD65C}"/>
              </a:ext>
            </a:extLst>
          </p:cNvPr>
          <p:cNvSpPr>
            <a:spLocks noGrp="1"/>
          </p:cNvSpPr>
          <p:nvPr>
            <p:ph type="sldNum" sz="quarter" idx="5"/>
          </p:nvPr>
        </p:nvSpPr>
        <p:spPr/>
        <p:txBody>
          <a:bodyPr/>
          <a:lstStyle/>
          <a:p>
            <a:fld id="{BFFFABCB-1F8C-5049-8DB3-7BEA2FA069EA}" type="slidenum">
              <a:rPr lang="fr-FR" smtClean="0"/>
              <a:t>10</a:t>
            </a:fld>
            <a:endParaRPr lang="fr-FR"/>
          </a:p>
        </p:txBody>
      </p:sp>
    </p:spTree>
    <p:extLst>
      <p:ext uri="{BB962C8B-B14F-4D97-AF65-F5344CB8AC3E}">
        <p14:creationId xmlns:p14="http://schemas.microsoft.com/office/powerpoint/2010/main" val="8556282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6FB92-1B42-A325-A94A-198F8D50ADC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759F24A-4277-9F82-AE9D-CEC93B978F0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3B4FE01-37FE-E2BF-5CA4-06EE11173AD9}"/>
              </a:ext>
            </a:extLst>
          </p:cNvPr>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Est-ce que ces trois phrases sont correctes ? Qu’est-ce que ça nous rappelle ? »</a:t>
            </a:r>
            <a:r>
              <a:rPr lang="fr-FR" sz="1200" dirty="0">
                <a:solidFill>
                  <a:schemeClr val="tx1"/>
                </a:solidFill>
                <a:effectLst/>
                <a:latin typeface="+mn-lt"/>
              </a:rPr>
              <a:t> </a:t>
            </a:r>
          </a:p>
          <a:p>
            <a:pPr marL="25400" marR="11430" algn="just">
              <a:spcAft>
                <a:spcPts val="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Réponses attendues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marL="25400" marR="11430" algn="just">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Les trois phrases sont correctes.</a:t>
            </a:r>
          </a:p>
          <a:p>
            <a:pPr marL="25400" marR="11430" algn="just">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On peut déplacer les briques compléments circonstanciels de phrase. On peut aussi les supprimer.</a:t>
            </a:r>
          </a:p>
          <a:p>
            <a:endParaRPr lang="fr-FR" sz="1200" dirty="0">
              <a:solidFill>
                <a:schemeClr val="tx1"/>
              </a:solidFill>
              <a:latin typeface="+mn-lt"/>
            </a:endParaRPr>
          </a:p>
          <a:p>
            <a:pPr marL="25400" marR="11430" algn="just">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Les ‘troisièmes briques’, les compléments circonstanciels de phrase, on peut les supprimer sans rendre les phrases bancales. On peut aussi les déplacer, ils n’ont pas de place bien stable. On peut les mettre à la fin d’une phrase ou au début d’une autre phrase. Voilà pourquoi on peut hésiter. »</a:t>
            </a:r>
          </a:p>
          <a:p>
            <a:pPr marL="25400" marR="11430" algn="just">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a:t>
            </a:r>
          </a:p>
          <a:p>
            <a:pPr marL="25400" marR="11430" algn="just">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Au besoin, rappeler aussi la leçon CM1-46 </a:t>
            </a:r>
            <a:r>
              <a:rPr lang="fr-FR" sz="1200" i="1" dirty="0">
                <a:solidFill>
                  <a:schemeClr val="tx1"/>
                </a:solidFill>
                <a:effectLst/>
                <a:latin typeface="+mn-lt"/>
                <a:ea typeface="Calibri" panose="020F0502020204030204" pitchFamily="34" charset="0"/>
                <a:cs typeface="Times New Roman" panose="02020603050405020304" pitchFamily="18" charset="0"/>
              </a:rPr>
              <a:t>Chamboule-tout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6D832C1E-BC03-2072-A0B3-F806137E3709}"/>
              </a:ext>
            </a:extLst>
          </p:cNvPr>
          <p:cNvSpPr>
            <a:spLocks noGrp="1"/>
          </p:cNvSpPr>
          <p:nvPr>
            <p:ph type="sldNum" sz="quarter" idx="5"/>
          </p:nvPr>
        </p:nvSpPr>
        <p:spPr/>
        <p:txBody>
          <a:bodyPr/>
          <a:lstStyle/>
          <a:p>
            <a:fld id="{BFFFABCB-1F8C-5049-8DB3-7BEA2FA069EA}" type="slidenum">
              <a:rPr lang="fr-FR" smtClean="0"/>
              <a:t>11</a:t>
            </a:fld>
            <a:endParaRPr lang="fr-FR"/>
          </a:p>
        </p:txBody>
      </p:sp>
    </p:spTree>
    <p:extLst>
      <p:ext uri="{BB962C8B-B14F-4D97-AF65-F5344CB8AC3E}">
        <p14:creationId xmlns:p14="http://schemas.microsoft.com/office/powerpoint/2010/main" val="17598832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25400" marR="11430" algn="just">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Les deux propositions sont possibles, on peut donc hésiter où mettre le point et la majuscule. Comment fait-on pour choisir ? »</a:t>
            </a:r>
          </a:p>
          <a:p>
            <a:pPr marR="11430"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marR="11430" algn="just"/>
            <a:r>
              <a:rPr lang="fr-FR" sz="1200" dirty="0">
                <a:solidFill>
                  <a:schemeClr val="tx1"/>
                </a:solidFill>
                <a:effectLst/>
                <a:latin typeface="+mn-lt"/>
                <a:ea typeface="Calibri" panose="020F0502020204030204" pitchFamily="34" charset="0"/>
                <a:cs typeface="Times New Roman" panose="02020603050405020304" pitchFamily="18" charset="0"/>
              </a:rPr>
              <a:t>Ça dépend de ce qu’on veut dire.</a:t>
            </a:r>
          </a:p>
          <a:p>
            <a:endParaRPr lang="fr-FR" dirty="0"/>
          </a:p>
        </p:txBody>
      </p:sp>
      <p:sp>
        <p:nvSpPr>
          <p:cNvPr id="4" name="Espace réservé du numéro de diapositive 3"/>
          <p:cNvSpPr>
            <a:spLocks noGrp="1"/>
          </p:cNvSpPr>
          <p:nvPr>
            <p:ph type="sldNum" sz="quarter" idx="5"/>
          </p:nvPr>
        </p:nvSpPr>
        <p:spPr/>
        <p:txBody>
          <a:bodyPr/>
          <a:lstStyle/>
          <a:p>
            <a:fld id="{BFFFABCB-1F8C-5049-8DB3-7BEA2FA069EA}" type="slidenum">
              <a:rPr lang="fr-FR" smtClean="0"/>
              <a:t>12</a:t>
            </a:fld>
            <a:endParaRPr lang="fr-FR"/>
          </a:p>
        </p:txBody>
      </p:sp>
    </p:spTree>
    <p:extLst>
      <p:ext uri="{BB962C8B-B14F-4D97-AF65-F5344CB8AC3E}">
        <p14:creationId xmlns:p14="http://schemas.microsoft.com/office/powerpoint/2010/main" val="2726136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890D9-2D87-85C9-928D-428A5A4180F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C411704-B380-0138-680A-521C43D58B1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975FEA6-F73E-2022-2BAD-3DB0C9853AF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Si on met le point comme ça, c’est qu’on pense que ‘au supermarché’ est au début de la deuxième phrase. On pense que les courses ont été faites en partie au supermarché, mais peut-être aussi ailleurs : à la boulangerie, à la pharmacie… Ce qui est dit après, c'est valable seulement pour le supermarché. »</a:t>
            </a:r>
          </a:p>
          <a:p>
            <a:endParaRPr lang="fr-FR" dirty="0"/>
          </a:p>
        </p:txBody>
      </p:sp>
      <p:sp>
        <p:nvSpPr>
          <p:cNvPr id="4" name="Espace réservé du numéro de diapositive 3">
            <a:extLst>
              <a:ext uri="{FF2B5EF4-FFF2-40B4-BE49-F238E27FC236}">
                <a16:creationId xmlns:a16="http://schemas.microsoft.com/office/drawing/2014/main" id="{875C7FA1-E01E-6184-8738-DA4AEA97DEC2}"/>
              </a:ext>
            </a:extLst>
          </p:cNvPr>
          <p:cNvSpPr>
            <a:spLocks noGrp="1"/>
          </p:cNvSpPr>
          <p:nvPr>
            <p:ph type="sldNum" sz="quarter" idx="5"/>
          </p:nvPr>
        </p:nvSpPr>
        <p:spPr/>
        <p:txBody>
          <a:bodyPr/>
          <a:lstStyle/>
          <a:p>
            <a:fld id="{BFFFABCB-1F8C-5049-8DB3-7BEA2FA069EA}" type="slidenum">
              <a:rPr lang="fr-FR" smtClean="0"/>
              <a:t>13</a:t>
            </a:fld>
            <a:endParaRPr lang="fr-FR"/>
          </a:p>
        </p:txBody>
      </p:sp>
    </p:spTree>
    <p:extLst>
      <p:ext uri="{BB962C8B-B14F-4D97-AF65-F5344CB8AC3E}">
        <p14:creationId xmlns:p14="http://schemas.microsoft.com/office/powerpoint/2010/main" val="1635568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4D5E4-B24C-6420-9083-BB1BD9456FC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DDDE410-CFC1-D800-E889-6F3B42E04F9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BD72477-D887-8AF9-9107-2EFDB4B9BBE4}"/>
              </a:ext>
            </a:extLst>
          </p:cNvPr>
          <p:cNvSpPr>
            <a:spLocks noGrp="1"/>
          </p:cNvSpPr>
          <p:nvPr>
            <p:ph type="body" idx="1"/>
          </p:nvPr>
        </p:nvSpPr>
        <p:spPr/>
        <p:txBody>
          <a:bodyPr/>
          <a:lstStyle/>
          <a:p>
            <a:pPr marL="25400" marR="11430" algn="just">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Si on met le point comme ça, c’est qu’on pense que ‘au supermarché’ est à la fin de la première phrase. On pense que les courses ont été faites seulement au supermarché. »</a:t>
            </a:r>
          </a:p>
          <a:p>
            <a:pPr marL="25400" marR="11430" algn="just">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a:t>
            </a:r>
          </a:p>
          <a:p>
            <a:pPr marL="25400" marR="11430" algn="just">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encore : « On met une majuscule quand on a le sentiment qu’une phrase commence ; et on met un point quand on a le sentiment qu’une phrase est finie. Quand le groupe verbal est fini, quand on a mis tous les compléments que demande l'étiquette du verbe, on peut avoir l’impression que la phrase est finie et on est tenté de mettre le point. Mais il y a parfois des expressions, des compléments circonstanciels de phrase qui peuvent aller après… Alors, il faut faire attention pour savoir ce qu’on veut vraiment écrire. »</a:t>
            </a:r>
          </a:p>
          <a:p>
            <a:endParaRPr lang="fr-FR" dirty="0"/>
          </a:p>
        </p:txBody>
      </p:sp>
      <p:sp>
        <p:nvSpPr>
          <p:cNvPr id="4" name="Espace réservé du numéro de diapositive 3">
            <a:extLst>
              <a:ext uri="{FF2B5EF4-FFF2-40B4-BE49-F238E27FC236}">
                <a16:creationId xmlns:a16="http://schemas.microsoft.com/office/drawing/2014/main" id="{C543FA0D-47E5-B8B4-3DEB-01A32B805839}"/>
              </a:ext>
            </a:extLst>
          </p:cNvPr>
          <p:cNvSpPr>
            <a:spLocks noGrp="1"/>
          </p:cNvSpPr>
          <p:nvPr>
            <p:ph type="sldNum" sz="quarter" idx="5"/>
          </p:nvPr>
        </p:nvSpPr>
        <p:spPr/>
        <p:txBody>
          <a:bodyPr/>
          <a:lstStyle/>
          <a:p>
            <a:fld id="{BFFFABCB-1F8C-5049-8DB3-7BEA2FA069EA}" type="slidenum">
              <a:rPr lang="fr-FR" smtClean="0"/>
              <a:t>14</a:t>
            </a:fld>
            <a:endParaRPr lang="fr-FR"/>
          </a:p>
        </p:txBody>
      </p:sp>
    </p:spTree>
    <p:extLst>
      <p:ext uri="{BB962C8B-B14F-4D97-AF65-F5344CB8AC3E}">
        <p14:creationId xmlns:p14="http://schemas.microsoft.com/office/powerpoint/2010/main" val="28375290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C06A7-A656-7455-5F0A-5DED61EA74A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CBA406F-523C-711F-E1DD-16532BE2FE8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E285ADF-390C-7BC5-BCF6-4EF2DAB9C0C2}"/>
              </a:ext>
            </a:extLst>
          </p:cNvPr>
          <p:cNvSpPr>
            <a:spLocks noGrp="1"/>
          </p:cNvSpPr>
          <p:nvPr>
            <p:ph type="body" idx="1"/>
          </p:nvPr>
        </p:nvSpPr>
        <p:spPr/>
        <p:txBody>
          <a:bodyPr/>
          <a:lstStyle/>
          <a:p>
            <a:pPr marL="25400" marR="11430" lvl="0" indent="0" algn="just" defTabSz="914400" rtl="0" eaLnBrk="1" fontAlgn="auto" latinLnBrk="0" hangingPunct="1">
              <a:lnSpc>
                <a:spcPct val="100000"/>
              </a:lnSpc>
              <a:spcBef>
                <a:spcPts val="0"/>
              </a:spcBef>
              <a:spcAft>
                <a:spcPts val="0"/>
              </a:spcAft>
              <a:buClrTx/>
              <a:buSzTx/>
              <a:buFontTx/>
              <a:buNone/>
              <a:tabLst/>
              <a:defRPr/>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200" b="1" dirty="0">
                <a:solidFill>
                  <a:schemeClr val="tx1"/>
                </a:solidFill>
                <a:effectLst/>
                <a:latin typeface="+mn-lt"/>
                <a:ea typeface="Calibri" panose="020F0502020204030204" pitchFamily="34" charset="0"/>
                <a:cs typeface="Times New Roman" panose="02020603050405020304" pitchFamily="18" charset="0"/>
              </a:rPr>
              <a:t>PHASE 4 - Mise en œuvre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marL="25400" marR="11430" algn="just">
              <a:spcAft>
                <a:spcPts val="0"/>
              </a:spcAft>
            </a:pPr>
            <a:endParaRPr lang="fr-FR" sz="1200" dirty="0">
              <a:solidFill>
                <a:schemeClr val="tx1"/>
              </a:solidFill>
              <a:latin typeface="+mn-lt"/>
            </a:endParaRPr>
          </a:p>
          <a:p>
            <a:pPr marL="25400" marR="11430" algn="just">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Maintenant, est-ce qu’on peut aider Aristobule ? » Distribuer le texte (cf. </a:t>
            </a:r>
            <a:r>
              <a:rPr lang="fr-FR" sz="1200" i="1" dirty="0">
                <a:solidFill>
                  <a:schemeClr val="tx1"/>
                </a:solidFill>
                <a:effectLst/>
                <a:latin typeface="+mn-lt"/>
                <a:ea typeface="Calibri" panose="020F0502020204030204" pitchFamily="34" charset="0"/>
                <a:cs typeface="Times New Roman" panose="02020603050405020304" pitchFamily="18" charset="0"/>
              </a:rPr>
              <a:t>Fiche photocopiable</a:t>
            </a:r>
            <a:r>
              <a:rPr lang="fr-FR" sz="1200" dirty="0">
                <a:solidFill>
                  <a:schemeClr val="tx1"/>
                </a:solidFill>
                <a:effectLst/>
                <a:latin typeface="+mn-lt"/>
                <a:ea typeface="Calibri" panose="020F0502020204030204" pitchFamily="34" charset="0"/>
                <a:cs typeface="Times New Roman" panose="02020603050405020304" pitchFamily="18" charset="0"/>
              </a:rPr>
              <a:t>) et laisser quelques minutes pour la réflexion individuelle.</a:t>
            </a:r>
          </a:p>
          <a:p>
            <a:pPr marL="25400" marR="11430" algn="just">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a:t>
            </a:r>
          </a:p>
          <a:p>
            <a:pPr marL="25400" marR="11430" algn="just">
              <a:spcAft>
                <a:spcPts val="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marL="25400" marR="11430" algn="just">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On peut hésiter, il y a plusieurs solutions. C’est le complément de phrase </a:t>
            </a:r>
            <a:r>
              <a:rPr lang="fr-FR" sz="1200" i="1" dirty="0">
                <a:solidFill>
                  <a:schemeClr val="tx1"/>
                </a:solidFill>
                <a:effectLst/>
                <a:latin typeface="+mn-lt"/>
                <a:ea typeface="Calibri" panose="020F0502020204030204" pitchFamily="34" charset="0"/>
                <a:cs typeface="Times New Roman" panose="02020603050405020304" pitchFamily="18" charset="0"/>
              </a:rPr>
              <a:t>chez le marchand de fruits</a:t>
            </a:r>
            <a:r>
              <a:rPr lang="fr-FR" sz="1200" dirty="0">
                <a:solidFill>
                  <a:schemeClr val="tx1"/>
                </a:solidFill>
                <a:effectLst/>
                <a:latin typeface="+mn-lt"/>
                <a:ea typeface="Calibri" panose="020F0502020204030204" pitchFamily="34" charset="0"/>
                <a:cs typeface="Times New Roman" panose="02020603050405020304" pitchFamily="18" charset="0"/>
              </a:rPr>
              <a:t> qui peut être à la fin de la première phrase ou au début de la deuxième.</a:t>
            </a:r>
          </a:p>
          <a:p>
            <a:pPr marL="25400" marR="11430" algn="just">
              <a:spcAft>
                <a:spcPts val="0"/>
              </a:spcAft>
            </a:pPr>
            <a:endParaRPr lang="fr-FR" dirty="0"/>
          </a:p>
        </p:txBody>
      </p:sp>
      <p:sp>
        <p:nvSpPr>
          <p:cNvPr id="4" name="Espace réservé du numéro de diapositive 3">
            <a:extLst>
              <a:ext uri="{FF2B5EF4-FFF2-40B4-BE49-F238E27FC236}">
                <a16:creationId xmlns:a16="http://schemas.microsoft.com/office/drawing/2014/main" id="{98826BB5-A2B3-C8FD-878D-24DF05BF62EA}"/>
              </a:ext>
            </a:extLst>
          </p:cNvPr>
          <p:cNvSpPr>
            <a:spLocks noGrp="1"/>
          </p:cNvSpPr>
          <p:nvPr>
            <p:ph type="sldNum" sz="quarter" idx="5"/>
          </p:nvPr>
        </p:nvSpPr>
        <p:spPr/>
        <p:txBody>
          <a:bodyPr/>
          <a:lstStyle/>
          <a:p>
            <a:fld id="{BFFFABCB-1F8C-5049-8DB3-7BEA2FA069EA}" type="slidenum">
              <a:rPr lang="fr-FR" smtClean="0"/>
              <a:t>15</a:t>
            </a:fld>
            <a:endParaRPr lang="fr-FR"/>
          </a:p>
        </p:txBody>
      </p:sp>
    </p:spTree>
    <p:extLst>
      <p:ext uri="{BB962C8B-B14F-4D97-AF65-F5344CB8AC3E}">
        <p14:creationId xmlns:p14="http://schemas.microsoft.com/office/powerpoint/2010/main" val="25801983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25400" marR="11430" algn="just">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Est-ce que ça fait une différence de sens ? »</a:t>
            </a:r>
          </a:p>
          <a:p>
            <a:pPr marL="25400" marR="11430" algn="just">
              <a:spcAft>
                <a:spcPts val="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Réponses probables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marL="25400" marR="11430" algn="just">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Oui… Non…</a:t>
            </a:r>
          </a:p>
          <a:p>
            <a:pPr marL="25400" marR="11430" algn="just">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a:t>
            </a:r>
          </a:p>
          <a:p>
            <a:pPr marL="25400" marR="11430" algn="just">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Annoncer</a:t>
            </a:r>
            <a:r>
              <a:rPr lang="fr-FR" sz="1200" dirty="0">
                <a:solidFill>
                  <a:schemeClr val="tx1"/>
                </a:solidFill>
                <a:effectLst/>
                <a:latin typeface="+mn-lt"/>
                <a:ea typeface="Calibri" panose="020F0502020204030204" pitchFamily="34" charset="0"/>
                <a:cs typeface="Times New Roman" panose="02020603050405020304" pitchFamily="18" charset="0"/>
              </a:rPr>
              <a:t> : « On va demander à Aristobule ce qu’il voulait vraiment dire. »</a:t>
            </a:r>
          </a:p>
          <a:p>
            <a:endParaRPr lang="fr-FR" dirty="0"/>
          </a:p>
        </p:txBody>
      </p:sp>
      <p:sp>
        <p:nvSpPr>
          <p:cNvPr id="4" name="Espace réservé du numéro de diapositive 3"/>
          <p:cNvSpPr>
            <a:spLocks noGrp="1"/>
          </p:cNvSpPr>
          <p:nvPr>
            <p:ph type="sldNum" sz="quarter" idx="5"/>
          </p:nvPr>
        </p:nvSpPr>
        <p:spPr/>
        <p:txBody>
          <a:bodyPr/>
          <a:lstStyle/>
          <a:p>
            <a:fld id="{BFFFABCB-1F8C-5049-8DB3-7BEA2FA069EA}" type="slidenum">
              <a:rPr lang="fr-FR" smtClean="0"/>
              <a:t>16</a:t>
            </a:fld>
            <a:endParaRPr lang="fr-FR"/>
          </a:p>
        </p:txBody>
      </p:sp>
    </p:spTree>
    <p:extLst>
      <p:ext uri="{BB962C8B-B14F-4D97-AF65-F5344CB8AC3E}">
        <p14:creationId xmlns:p14="http://schemas.microsoft.com/office/powerpoint/2010/main" val="3806846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25400" marR="11430" algn="just">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a:t>
            </a:r>
          </a:p>
        </p:txBody>
      </p:sp>
      <p:sp>
        <p:nvSpPr>
          <p:cNvPr id="4" name="Espace réservé du numéro de diapositive 3"/>
          <p:cNvSpPr>
            <a:spLocks noGrp="1"/>
          </p:cNvSpPr>
          <p:nvPr>
            <p:ph type="sldNum" sz="quarter" idx="5"/>
          </p:nvPr>
        </p:nvSpPr>
        <p:spPr/>
        <p:txBody>
          <a:bodyPr/>
          <a:lstStyle/>
          <a:p>
            <a:fld id="{BFFFABCB-1F8C-5049-8DB3-7BEA2FA069EA}" type="slidenum">
              <a:rPr lang="fr-FR" smtClean="0"/>
              <a:t>17</a:t>
            </a:fld>
            <a:endParaRPr lang="fr-FR"/>
          </a:p>
        </p:txBody>
      </p:sp>
    </p:spTree>
    <p:extLst>
      <p:ext uri="{BB962C8B-B14F-4D97-AF65-F5344CB8AC3E}">
        <p14:creationId xmlns:p14="http://schemas.microsoft.com/office/powerpoint/2010/main" val="8292995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DCACE-224B-7CF2-BCE7-FD76D19D61A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57DC228-A406-9733-5C14-6286EEC6ABA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AC36B81-1F89-BA6C-E42F-878054A419FE}"/>
              </a:ext>
            </a:extLst>
          </p:cNvPr>
          <p:cNvSpPr>
            <a:spLocks noGrp="1"/>
          </p:cNvSpPr>
          <p:nvPr>
            <p:ph type="body" idx="1"/>
          </p:nvPr>
        </p:nvSpPr>
        <p:spPr/>
        <p:txBody>
          <a:bodyPr/>
          <a:lstStyle/>
          <a:p>
            <a:pPr marR="11430"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Quelle proposition, A ou B, correspond à ce que voulait nous raconter Aristobule ? »</a:t>
            </a:r>
          </a:p>
          <a:p>
            <a:pPr marL="25400" marR="11430" algn="just">
              <a:spcAft>
                <a:spcPts val="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marL="25400" marR="11430" algn="just">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La proposition B parce que dans la A, elle est allée au marché uniquement pour acheter des bananes chez le marchand de fruits.</a:t>
            </a:r>
          </a:p>
          <a:p>
            <a:pPr marL="25400" marR="11430" algn="just">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a:t>
            </a:r>
          </a:p>
          <a:p>
            <a:pPr marL="25400" marR="11430" algn="just">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Est-ce que quelqu’un peut me raconter l’histoire qui correspond à la proposition A ? »</a:t>
            </a:r>
          </a:p>
          <a:p>
            <a:pPr marL="25400" marR="11430" algn="just">
              <a:spcAft>
                <a:spcPts val="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marL="25400" marR="11430" algn="just">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Sa mère est allée au marché pour acheter des fruits, dont des bananes. Elle n’a pas trouvé de bananes chez le marchand de fruits. Elle a dû aller à la supérette pour les trouver.</a:t>
            </a:r>
          </a:p>
        </p:txBody>
      </p:sp>
      <p:sp>
        <p:nvSpPr>
          <p:cNvPr id="4" name="Espace réservé du numéro de diapositive 3">
            <a:extLst>
              <a:ext uri="{FF2B5EF4-FFF2-40B4-BE49-F238E27FC236}">
                <a16:creationId xmlns:a16="http://schemas.microsoft.com/office/drawing/2014/main" id="{3778368A-3FA4-6261-3542-6C818D1AD55C}"/>
              </a:ext>
            </a:extLst>
          </p:cNvPr>
          <p:cNvSpPr>
            <a:spLocks noGrp="1"/>
          </p:cNvSpPr>
          <p:nvPr>
            <p:ph type="sldNum" sz="quarter" idx="5"/>
          </p:nvPr>
        </p:nvSpPr>
        <p:spPr/>
        <p:txBody>
          <a:bodyPr/>
          <a:lstStyle/>
          <a:p>
            <a:fld id="{BFFFABCB-1F8C-5049-8DB3-7BEA2FA069EA}" type="slidenum">
              <a:rPr lang="fr-FR" smtClean="0"/>
              <a:t>18</a:t>
            </a:fld>
            <a:endParaRPr lang="fr-FR"/>
          </a:p>
        </p:txBody>
      </p:sp>
    </p:spTree>
    <p:extLst>
      <p:ext uri="{BB962C8B-B14F-4D97-AF65-F5344CB8AC3E}">
        <p14:creationId xmlns:p14="http://schemas.microsoft.com/office/powerpoint/2010/main" val="7591910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91AF3C-E2B4-BEAA-336F-FCCE5141A0A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B66299A-A63B-106C-EF9C-F95FCCE4CC8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B7188C8-3FF3-078B-E0D2-4A89FD462F89}"/>
              </a:ext>
            </a:extLst>
          </p:cNvPr>
          <p:cNvSpPr>
            <a:spLocks noGrp="1"/>
          </p:cNvSpPr>
          <p:nvPr>
            <p:ph type="body" idx="1"/>
          </p:nvPr>
        </p:nvSpPr>
        <p:spPr/>
        <p:txBody>
          <a:bodyPr/>
          <a:lstStyle/>
          <a:p>
            <a:pPr marL="25400" marR="11430" algn="just">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Lorsqu’on écrit, on sait très bien ce que l’on veut dire, à la rigueur, on pourrait ne pas mettre de points. Mais le lecteur, lui, ne sait pas ce que l’on veut dire. Il a besoin de savoir où sont les points parce que parfois on peut hésiter sur la place du point et donc sur le sens de ce que l’on lit. Il est donc important de ponctuer son texte correctement, de mettre les majuscules et les points au bon endroit si l’on veut que notre lecteur comprenne bien notre texte. »</a:t>
            </a:r>
          </a:p>
          <a:p>
            <a:endParaRPr lang="fr-FR" dirty="0"/>
          </a:p>
        </p:txBody>
      </p:sp>
      <p:sp>
        <p:nvSpPr>
          <p:cNvPr id="4" name="Espace réservé du numéro de diapositive 3">
            <a:extLst>
              <a:ext uri="{FF2B5EF4-FFF2-40B4-BE49-F238E27FC236}">
                <a16:creationId xmlns:a16="http://schemas.microsoft.com/office/drawing/2014/main" id="{2644B4D2-3728-1719-1E13-31DBE28B2E18}"/>
              </a:ext>
            </a:extLst>
          </p:cNvPr>
          <p:cNvSpPr>
            <a:spLocks noGrp="1"/>
          </p:cNvSpPr>
          <p:nvPr>
            <p:ph type="sldNum" sz="quarter" idx="5"/>
          </p:nvPr>
        </p:nvSpPr>
        <p:spPr/>
        <p:txBody>
          <a:bodyPr/>
          <a:lstStyle/>
          <a:p>
            <a:fld id="{BFFFABCB-1F8C-5049-8DB3-7BEA2FA069EA}" type="slidenum">
              <a:rPr lang="fr-FR" smtClean="0"/>
              <a:t>19</a:t>
            </a:fld>
            <a:endParaRPr lang="fr-FR"/>
          </a:p>
        </p:txBody>
      </p:sp>
    </p:spTree>
    <p:extLst>
      <p:ext uri="{BB962C8B-B14F-4D97-AF65-F5344CB8AC3E}">
        <p14:creationId xmlns:p14="http://schemas.microsoft.com/office/powerpoint/2010/main" val="14789488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Reformuler avec les élèves </a:t>
            </a:r>
            <a:r>
              <a:rPr lang="fr-FR" sz="1200" dirty="0">
                <a:solidFill>
                  <a:schemeClr val="tx1"/>
                </a:solidFill>
                <a:latin typeface="+mn-lt"/>
              </a:rPr>
              <a:t>ce qu’on a appris :</a:t>
            </a:r>
          </a:p>
          <a:p>
            <a:endParaRPr lang="fr-FR" sz="1200" dirty="0">
              <a:solidFill>
                <a:schemeClr val="tx1"/>
              </a:solidFill>
              <a:latin typeface="+mn-lt"/>
            </a:endParaRPr>
          </a:p>
          <a:p>
            <a:pPr marL="25400" marR="11430" algn="just"/>
            <a:r>
              <a:rPr lang="fr-FR" sz="1200" dirty="0">
                <a:solidFill>
                  <a:schemeClr val="tx1"/>
                </a:solidFill>
                <a:effectLst/>
                <a:latin typeface="+mn-lt"/>
                <a:ea typeface="Calibri" panose="020F0502020204030204" pitchFamily="34" charset="0"/>
                <a:cs typeface="Times New Roman" panose="02020603050405020304" pitchFamily="18" charset="0"/>
              </a:rPr>
              <a:t>Où bien mettre les points et les majuscules pour bien séparer les phrases ?</a:t>
            </a:r>
          </a:p>
          <a:p>
            <a:pPr marL="25400" marR="11430" algn="just"/>
            <a:r>
              <a:rPr lang="fr-FR" sz="1200" b="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marL="25400" marR="11430" algn="just"/>
            <a:r>
              <a:rPr lang="fr-FR" sz="1200" dirty="0">
                <a:solidFill>
                  <a:schemeClr val="tx1"/>
                </a:solidFill>
                <a:effectLst/>
                <a:latin typeface="+mn-lt"/>
                <a:ea typeface="Calibri" panose="020F0502020204030204" pitchFamily="34" charset="0"/>
                <a:cs typeface="Times New Roman" panose="02020603050405020304" pitchFamily="18" charset="0"/>
              </a:rPr>
              <a:t>Dans les phrases, il peut y avoir des compléments de phrase qu’on peut supprimer et qui peuvent être à la fin d’une phrase ou au début de la phrase suivante.</a:t>
            </a:r>
          </a:p>
          <a:p>
            <a:pPr marL="25400" marR="11430"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marL="25400" marR="11430" algn="just"/>
            <a:r>
              <a:rPr lang="fr-FR" sz="1200" dirty="0">
                <a:solidFill>
                  <a:schemeClr val="tx1"/>
                </a:solidFill>
                <a:effectLst/>
                <a:latin typeface="+mn-lt"/>
                <a:ea typeface="Calibri" panose="020F0502020204030204" pitchFamily="34" charset="0"/>
                <a:cs typeface="Times New Roman" panose="02020603050405020304" pitchFamily="18" charset="0"/>
              </a:rPr>
              <a:t>Pour séparer les phrases, il faut bien se demander ce qu’on veut dire et réfléchir si ces compléments de phrase sont à la fin de la première phrase ou au début de la suivante.</a:t>
            </a:r>
          </a:p>
          <a:p>
            <a:pPr marL="25400" marR="11430" algn="just"/>
            <a:r>
              <a:rPr lang="fr-FR" sz="1200" dirty="0">
                <a:solidFill>
                  <a:schemeClr val="tx1"/>
                </a:solidFill>
                <a:effectLst/>
                <a:latin typeface="+mn-lt"/>
                <a:ea typeface="Calibri" panose="020F0502020204030204" pitchFamily="34" charset="0"/>
                <a:cs typeface="Times New Roman" panose="02020603050405020304" pitchFamily="18" charset="0"/>
              </a:rPr>
              <a:t>Le lecteur a besoin de savoir si ces expressions sont à la fin de la première phrase ou au début de la suivante, où sont les points et les majuscules parce que parfois on peut hésiter sur la place du point et donc sur le sens de ce qu’on lit. Il est donc important de ponctuer son texte correctement, de mettre les points et les majuscules au bon endroit si l’on veut que notre lecteur comprenne bien notre texte</a:t>
            </a:r>
          </a:p>
          <a:p>
            <a:endParaRPr lang="fr-FR" dirty="0"/>
          </a:p>
        </p:txBody>
      </p:sp>
      <p:sp>
        <p:nvSpPr>
          <p:cNvPr id="4" name="Espace réservé du numéro de diapositive 3"/>
          <p:cNvSpPr>
            <a:spLocks noGrp="1"/>
          </p:cNvSpPr>
          <p:nvPr>
            <p:ph type="sldNum" sz="quarter" idx="5"/>
          </p:nvPr>
        </p:nvSpPr>
        <p:spPr/>
        <p:txBody>
          <a:bodyPr/>
          <a:lstStyle/>
          <a:p>
            <a:fld id="{BFFFABCB-1F8C-5049-8DB3-7BEA2FA069EA}" type="slidenum">
              <a:rPr lang="fr-FR" smtClean="0"/>
              <a:t>20</a:t>
            </a:fld>
            <a:endParaRPr lang="fr-FR"/>
          </a:p>
        </p:txBody>
      </p:sp>
    </p:spTree>
    <p:extLst>
      <p:ext uri="{BB962C8B-B14F-4D97-AF65-F5344CB8AC3E}">
        <p14:creationId xmlns:p14="http://schemas.microsoft.com/office/powerpoint/2010/main" val="37898925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tx1"/>
                </a:solidFill>
              </a:rPr>
              <a:t>Distribuer la trace écrite (cf. </a:t>
            </a:r>
            <a:r>
              <a:rPr lang="fr-FR" i="1" dirty="0">
                <a:solidFill>
                  <a:schemeClr val="tx1"/>
                </a:solidFill>
              </a:rPr>
              <a:t>Fiche photocopiable</a:t>
            </a:r>
            <a:r>
              <a:rPr lang="fr-FR" dirty="0">
                <a:solidFill>
                  <a:schemeClr val="tx1"/>
                </a:solidFill>
              </a:rPr>
              <a:t>)</a:t>
            </a:r>
          </a:p>
          <a:p>
            <a:endParaRPr lang="fr-FR" dirty="0">
              <a:solidFill>
                <a:schemeClr val="tx1"/>
              </a:solidFill>
            </a:endParaRPr>
          </a:p>
          <a:p>
            <a:r>
              <a:rPr lang="fr-FR" dirty="0">
                <a:solidFill>
                  <a:schemeClr val="tx1"/>
                </a:solidFill>
              </a:rPr>
              <a:t>« Avec votre crayon crayon orange, soulignez le complément de phrase. »</a:t>
            </a:r>
          </a:p>
        </p:txBody>
      </p:sp>
      <p:sp>
        <p:nvSpPr>
          <p:cNvPr id="4" name="Espace réservé du numéro de diapositive 3"/>
          <p:cNvSpPr>
            <a:spLocks noGrp="1"/>
          </p:cNvSpPr>
          <p:nvPr>
            <p:ph type="sldNum" sz="quarter" idx="5"/>
          </p:nvPr>
        </p:nvSpPr>
        <p:spPr/>
        <p:txBody>
          <a:bodyPr/>
          <a:lstStyle/>
          <a:p>
            <a:fld id="{BFFFABCB-1F8C-5049-8DB3-7BEA2FA069EA}" type="slidenum">
              <a:rPr lang="fr-FR" smtClean="0"/>
              <a:t>21</a:t>
            </a:fld>
            <a:endParaRPr lang="fr-FR"/>
          </a:p>
        </p:txBody>
      </p:sp>
    </p:spTree>
    <p:extLst>
      <p:ext uri="{BB962C8B-B14F-4D97-AF65-F5344CB8AC3E}">
        <p14:creationId xmlns:p14="http://schemas.microsoft.com/office/powerpoint/2010/main" val="30157992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BFFFABCB-1F8C-5049-8DB3-7BEA2FA069EA}" type="slidenum">
              <a:rPr lang="fr-FR" smtClean="0"/>
              <a:t>22</a:t>
            </a:fld>
            <a:endParaRPr lang="fr-FR"/>
          </a:p>
        </p:txBody>
      </p:sp>
    </p:spTree>
    <p:extLst>
      <p:ext uri="{BB962C8B-B14F-4D97-AF65-F5344CB8AC3E}">
        <p14:creationId xmlns:p14="http://schemas.microsoft.com/office/powerpoint/2010/main" val="29816803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BFFFABCB-1F8C-5049-8DB3-7BEA2FA069EA}" type="slidenum">
              <a:rPr lang="fr-FR" smtClean="0"/>
              <a:t>23</a:t>
            </a:fld>
            <a:endParaRPr lang="fr-FR"/>
          </a:p>
        </p:txBody>
      </p:sp>
    </p:spTree>
    <p:extLst>
      <p:ext uri="{BB962C8B-B14F-4D97-AF65-F5344CB8AC3E}">
        <p14:creationId xmlns:p14="http://schemas.microsoft.com/office/powerpoint/2010/main" val="2808383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dirty="0">
                <a:solidFill>
                  <a:schemeClr val="tx1"/>
                </a:solidFill>
                <a:effectLst/>
                <a:latin typeface="+mn-lt"/>
                <a:ea typeface="Calibri" panose="020F0502020204030204" pitchFamily="34" charset="0"/>
                <a:cs typeface="Times New Roman" panose="02020603050405020304" pitchFamily="18" charset="0"/>
              </a:rPr>
              <a:t>Aristobule a oublié de ponctuer son texte. On ne sait pas exactement ce qui devait se trouver au fond du placard : les bâtons de ski, les skis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Il nous dit que ce sont les skis qui auraient dû être au fond du placard donc le CC de phrase </a:t>
            </a:r>
            <a:r>
              <a:rPr lang="fr-FR" sz="1200" i="1" dirty="0">
                <a:solidFill>
                  <a:schemeClr val="tx1"/>
                </a:solidFill>
                <a:effectLst/>
                <a:latin typeface="+mn-lt"/>
                <a:ea typeface="Calibri" panose="020F0502020204030204" pitchFamily="34" charset="0"/>
                <a:cs typeface="Times New Roman" panose="02020603050405020304" pitchFamily="18" charset="0"/>
              </a:rPr>
              <a:t>au fond du placard </a:t>
            </a:r>
            <a:r>
              <a:rPr lang="fr-FR" sz="1200" dirty="0">
                <a:solidFill>
                  <a:schemeClr val="tx1"/>
                </a:solidFill>
                <a:effectLst/>
                <a:latin typeface="+mn-lt"/>
                <a:ea typeface="Calibri" panose="020F0502020204030204" pitchFamily="34" charset="0"/>
                <a:cs typeface="Times New Roman" panose="02020603050405020304" pitchFamily="18" charset="0"/>
              </a:rPr>
              <a:t>est au début de la phrase qui évoque les skis. D’ailleurs les bâtons de ski n’étaient pas dans le placard mais rangés dans le garage.</a:t>
            </a:r>
          </a:p>
          <a:p>
            <a:endParaRPr lang="fr-FR" dirty="0"/>
          </a:p>
        </p:txBody>
      </p:sp>
      <p:sp>
        <p:nvSpPr>
          <p:cNvPr id="4" name="Espace réservé du numéro de diapositive 3"/>
          <p:cNvSpPr>
            <a:spLocks noGrp="1"/>
          </p:cNvSpPr>
          <p:nvPr>
            <p:ph type="sldNum" sz="quarter" idx="5"/>
          </p:nvPr>
        </p:nvSpPr>
        <p:spPr/>
        <p:txBody>
          <a:bodyPr/>
          <a:lstStyle/>
          <a:p>
            <a:fld id="{BFFFABCB-1F8C-5049-8DB3-7BEA2FA069EA}" type="slidenum">
              <a:rPr lang="fr-FR" smtClean="0"/>
              <a:t>24</a:t>
            </a:fld>
            <a:endParaRPr lang="fr-FR"/>
          </a:p>
        </p:txBody>
      </p:sp>
    </p:spTree>
    <p:extLst>
      <p:ext uri="{BB962C8B-B14F-4D97-AF65-F5344CB8AC3E}">
        <p14:creationId xmlns:p14="http://schemas.microsoft.com/office/powerpoint/2010/main" val="36428733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BFFFABCB-1F8C-5049-8DB3-7BEA2FA069EA}" type="slidenum">
              <a:rPr lang="fr-FR" smtClean="0"/>
              <a:t>25</a:t>
            </a:fld>
            <a:endParaRPr lang="fr-FR"/>
          </a:p>
        </p:txBody>
      </p:sp>
    </p:spTree>
    <p:extLst>
      <p:ext uri="{BB962C8B-B14F-4D97-AF65-F5344CB8AC3E}">
        <p14:creationId xmlns:p14="http://schemas.microsoft.com/office/powerpoint/2010/main" val="30172053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i="1" dirty="0">
                <a:solidFill>
                  <a:schemeClr val="tx1"/>
                </a:solidFill>
                <a:effectLst/>
                <a:latin typeface="+mn-lt"/>
                <a:ea typeface="Calibri" panose="020F0502020204030204" pitchFamily="34" charset="0"/>
                <a:cs typeface="Times New Roman" panose="02020603050405020304" pitchFamily="18" charset="0"/>
              </a:rPr>
              <a:t>Amoindrie </a:t>
            </a:r>
            <a:r>
              <a:rPr lang="fr-FR" sz="1200" dirty="0">
                <a:solidFill>
                  <a:schemeClr val="tx1"/>
                </a:solidFill>
                <a:effectLst/>
                <a:latin typeface="+mn-lt"/>
                <a:ea typeface="Calibri" panose="020F0502020204030204" pitchFamily="34" charset="0"/>
                <a:cs typeface="Times New Roman" panose="02020603050405020304" pitchFamily="18" charset="0"/>
              </a:rPr>
              <a:t>est un adjectif (dit comment est la joie) attribut (appartient au groupe verbal, parle de la même chose que le groupe sujet) qui s’accorde avec le groupe sujet </a:t>
            </a:r>
            <a:r>
              <a:rPr lang="fr-FR" sz="1200" i="1" dirty="0">
                <a:solidFill>
                  <a:schemeClr val="tx1"/>
                </a:solidFill>
                <a:effectLst/>
                <a:latin typeface="+mn-lt"/>
                <a:ea typeface="Calibri" panose="020F0502020204030204" pitchFamily="34" charset="0"/>
                <a:cs typeface="Times New Roman" panose="02020603050405020304" pitchFamily="18" charset="0"/>
              </a:rPr>
              <a:t>sa joie</a:t>
            </a:r>
            <a:r>
              <a:rPr lang="fr-FR" sz="1200" dirty="0">
                <a:solidFill>
                  <a:schemeClr val="tx1"/>
                </a:solidFill>
                <a:effectLst/>
                <a:latin typeface="+mn-lt"/>
                <a:ea typeface="Calibri" panose="020F0502020204030204" pitchFamily="34" charset="0"/>
                <a:cs typeface="Times New Roman" panose="02020603050405020304" pitchFamily="18" charset="0"/>
              </a:rPr>
              <a:t> (de quoi on parle, peut être encadré par </a:t>
            </a:r>
            <a:r>
              <a:rPr lang="fr-FR" sz="1200" i="1" dirty="0">
                <a:solidFill>
                  <a:schemeClr val="tx1"/>
                </a:solidFill>
                <a:effectLst/>
                <a:latin typeface="+mn-lt"/>
                <a:ea typeface="Calibri" panose="020F0502020204030204" pitchFamily="34" charset="0"/>
                <a:cs typeface="Times New Roman" panose="02020603050405020304" pitchFamily="18" charset="0"/>
              </a:rPr>
              <a:t>c’est… qui…</a:t>
            </a:r>
            <a:r>
              <a:rPr lang="fr-FR" sz="1200" dirty="0">
                <a:solidFill>
                  <a:schemeClr val="tx1"/>
                </a:solidFill>
                <a:effectLst/>
                <a:latin typeface="+mn-lt"/>
                <a:ea typeface="Calibri" panose="020F0502020204030204" pitchFamily="34" charset="0"/>
                <a:cs typeface="Times New Roman" panose="02020603050405020304" pitchFamily="18" charset="0"/>
              </a:rPr>
              <a:t>, peut être remplacé par le pronom </a:t>
            </a:r>
            <a:r>
              <a:rPr lang="fr-FR" sz="1200" i="1" dirty="0">
                <a:solidFill>
                  <a:schemeClr val="tx1"/>
                </a:solidFill>
                <a:effectLst/>
                <a:latin typeface="+mn-lt"/>
                <a:ea typeface="Calibri" panose="020F0502020204030204" pitchFamily="34" charset="0"/>
                <a:cs typeface="Times New Roman" panose="02020603050405020304" pitchFamily="18" charset="0"/>
              </a:rPr>
              <a:t>elle</a:t>
            </a:r>
            <a:r>
              <a:rPr lang="fr-FR" sz="1200" dirty="0">
                <a:solidFill>
                  <a:schemeClr val="tx1"/>
                </a:solidFill>
                <a:effectLst/>
                <a:latin typeface="+mn-lt"/>
                <a:ea typeface="Calibri" panose="020F0502020204030204" pitchFamily="34" charset="0"/>
                <a:cs typeface="Times New Roman" panose="02020603050405020304" pitchFamily="18" charset="0"/>
              </a:rPr>
              <a:t>).</a:t>
            </a:r>
            <a:r>
              <a:rPr lang="fr-FR" sz="1200" i="1" dirty="0">
                <a:solidFill>
                  <a:schemeClr val="tx1"/>
                </a:solidFill>
                <a:effectLst/>
                <a:latin typeface="+mn-lt"/>
                <a:ea typeface="Calibri" panose="020F0502020204030204" pitchFamily="34" charset="0"/>
                <a:cs typeface="Times New Roman" panose="02020603050405020304" pitchFamily="18" charset="0"/>
              </a:rPr>
              <a:t> Joie</a:t>
            </a:r>
            <a:r>
              <a:rPr lang="fr-FR" sz="1200" dirty="0">
                <a:solidFill>
                  <a:schemeClr val="tx1"/>
                </a:solidFill>
                <a:effectLst/>
                <a:latin typeface="+mn-lt"/>
                <a:ea typeface="Calibri" panose="020F0502020204030204" pitchFamily="34" charset="0"/>
                <a:cs typeface="Times New Roman" panose="02020603050405020304" pitchFamily="18" charset="0"/>
              </a:rPr>
              <a:t> est un nom féminin (</a:t>
            </a:r>
            <a:r>
              <a:rPr lang="fr-FR" sz="1200" i="1" dirty="0">
                <a:solidFill>
                  <a:schemeClr val="tx1"/>
                </a:solidFill>
                <a:effectLst/>
                <a:latin typeface="+mn-lt"/>
                <a:ea typeface="Calibri" panose="020F0502020204030204" pitchFamily="34" charset="0"/>
                <a:cs typeface="Times New Roman" panose="02020603050405020304" pitchFamily="18" charset="0"/>
              </a:rPr>
              <a:t>une</a:t>
            </a:r>
            <a:r>
              <a:rPr lang="fr-FR" sz="1200" dirty="0">
                <a:solidFill>
                  <a:schemeClr val="tx1"/>
                </a:solidFill>
                <a:effectLst/>
                <a:latin typeface="+mn-lt"/>
                <a:ea typeface="Calibri" panose="020F0502020204030204" pitchFamily="34" charset="0"/>
                <a:cs typeface="Times New Roman" panose="02020603050405020304" pitchFamily="18" charset="0"/>
              </a:rPr>
              <a:t> joie), l’adjectif prend donc la marque du féminin </a:t>
            </a:r>
            <a:r>
              <a:rPr lang="fr-FR" sz="1200" i="1" dirty="0">
                <a:solidFill>
                  <a:schemeClr val="tx1"/>
                </a:solidFill>
                <a:effectLst/>
                <a:latin typeface="+mn-lt"/>
                <a:ea typeface="Calibri" panose="020F0502020204030204" pitchFamily="34" charset="0"/>
                <a:cs typeface="Times New Roman" panose="02020603050405020304" pitchFamily="18" charset="0"/>
              </a:rPr>
              <a:t>-e</a:t>
            </a:r>
            <a:r>
              <a:rPr lang="fr-FR" sz="1200" dirty="0">
                <a:solidFill>
                  <a:schemeClr val="tx1"/>
                </a:solidFill>
                <a:effectLst/>
                <a:latin typeface="+mn-lt"/>
                <a:ea typeface="Calibri" panose="020F0502020204030204" pitchFamily="34" charset="0"/>
                <a:cs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BFFFABCB-1F8C-5049-8DB3-7BEA2FA069EA}" type="slidenum">
              <a:rPr lang="fr-FR" smtClean="0"/>
              <a:t>26</a:t>
            </a:fld>
            <a:endParaRPr lang="fr-FR"/>
          </a:p>
        </p:txBody>
      </p:sp>
    </p:spTree>
    <p:extLst>
      <p:ext uri="{BB962C8B-B14F-4D97-AF65-F5344CB8AC3E}">
        <p14:creationId xmlns:p14="http://schemas.microsoft.com/office/powerpoint/2010/main" val="39614604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BFFFABCB-1F8C-5049-8DB3-7BEA2FA069EA}" type="slidenum">
              <a:rPr lang="fr-FR" smtClean="0"/>
              <a:t>27</a:t>
            </a:fld>
            <a:endParaRPr lang="fr-FR"/>
          </a:p>
        </p:txBody>
      </p:sp>
    </p:spTree>
    <p:extLst>
      <p:ext uri="{BB962C8B-B14F-4D97-AF65-F5344CB8AC3E}">
        <p14:creationId xmlns:p14="http://schemas.microsoft.com/office/powerpoint/2010/main" val="24930041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solidFill>
                  <a:schemeClr val="tx1"/>
                </a:solidFill>
                <a:effectLst/>
                <a:latin typeface="+mn-lt"/>
                <a:ea typeface="Calibri" panose="020F0502020204030204" pitchFamily="34" charset="0"/>
                <a:cs typeface="Times New Roman" panose="02020603050405020304" pitchFamily="18" charset="0"/>
              </a:rPr>
              <a:t>Quelques hésitations possibles.</a:t>
            </a:r>
          </a:p>
          <a:p>
            <a:r>
              <a:rPr lang="fr-FR" sz="1200" dirty="0">
                <a:solidFill>
                  <a:schemeClr val="tx1"/>
                </a:solidFill>
                <a:effectLst/>
                <a:latin typeface="+mn-lt"/>
                <a:ea typeface="Calibri" panose="020F0502020204030204" pitchFamily="34" charset="0"/>
                <a:cs typeface="Times New Roman" panose="02020603050405020304" pitchFamily="18" charset="0"/>
              </a:rPr>
              <a:t>Le </a:t>
            </a:r>
            <a:r>
              <a:rPr lang="fr-FR" sz="1200" i="1" dirty="0">
                <a:solidFill>
                  <a:schemeClr val="tx1"/>
                </a:solidFill>
                <a:effectLst/>
                <a:latin typeface="+mn-lt"/>
                <a:ea typeface="Calibri" panose="020F0502020204030204" pitchFamily="34" charset="0"/>
                <a:cs typeface="Times New Roman" panose="02020603050405020304" pitchFamily="18" charset="0"/>
              </a:rPr>
              <a:t>mais</a:t>
            </a:r>
            <a:r>
              <a:rPr lang="fr-FR" sz="1200" dirty="0">
                <a:solidFill>
                  <a:schemeClr val="tx1"/>
                </a:solidFill>
                <a:effectLst/>
                <a:latin typeface="+mn-lt"/>
                <a:ea typeface="Calibri" panose="020F0502020204030204" pitchFamily="34" charset="0"/>
                <a:cs typeface="Times New Roman" panose="02020603050405020304" pitchFamily="18" charset="0"/>
              </a:rPr>
              <a:t> oppose nettement le haut des immeubles et la rue. Là, il n’y a pas d’hésitation à avoir.</a:t>
            </a:r>
          </a:p>
          <a:p>
            <a:r>
              <a:rPr lang="fr-FR" sz="1200" dirty="0">
                <a:solidFill>
                  <a:schemeClr val="tx1"/>
                </a:solidFill>
                <a:effectLst/>
                <a:latin typeface="+mn-lt"/>
                <a:ea typeface="Calibri" panose="020F0502020204030204" pitchFamily="34" charset="0"/>
                <a:cs typeface="Times New Roman" panose="02020603050405020304" pitchFamily="18" charset="0"/>
              </a:rPr>
              <a:t>Le </a:t>
            </a:r>
            <a:r>
              <a:rPr lang="fr-FR" sz="1200" i="1" dirty="0">
                <a:solidFill>
                  <a:schemeClr val="tx1"/>
                </a:solidFill>
                <a:effectLst/>
                <a:latin typeface="+mn-lt"/>
                <a:ea typeface="Calibri" panose="020F0502020204030204" pitchFamily="34" charset="0"/>
                <a:cs typeface="Times New Roman" panose="02020603050405020304" pitchFamily="18" charset="0"/>
              </a:rPr>
              <a:t>en bas</a:t>
            </a:r>
            <a:r>
              <a:rPr lang="fr-FR" sz="1200" dirty="0">
                <a:solidFill>
                  <a:schemeClr val="tx1"/>
                </a:solidFill>
                <a:effectLst/>
                <a:latin typeface="+mn-lt"/>
                <a:ea typeface="Calibri" panose="020F0502020204030204" pitchFamily="34" charset="0"/>
                <a:cs typeface="Times New Roman" panose="02020603050405020304" pitchFamily="18" charset="0"/>
              </a:rPr>
              <a:t> peut faire hésiter : il peut être pris pour un rappel de </a:t>
            </a:r>
            <a:r>
              <a:rPr lang="fr-FR" sz="1200" i="1" dirty="0">
                <a:solidFill>
                  <a:schemeClr val="tx1"/>
                </a:solidFill>
                <a:effectLst/>
                <a:latin typeface="+mn-lt"/>
                <a:ea typeface="Calibri" panose="020F0502020204030204" pitchFamily="34" charset="0"/>
                <a:cs typeface="Times New Roman" panose="02020603050405020304" pitchFamily="18" charset="0"/>
              </a:rPr>
              <a:t>dans la rue.</a:t>
            </a:r>
            <a:r>
              <a:rPr lang="fr-FR" sz="1200" dirty="0">
                <a:solidFill>
                  <a:schemeClr val="tx1"/>
                </a:solidFill>
                <a:effectLst/>
                <a:latin typeface="+mn-lt"/>
                <a:ea typeface="Calibri" panose="020F0502020204030204" pitchFamily="34" charset="0"/>
                <a:cs typeface="Times New Roman" panose="02020603050405020304" pitchFamily="18" charset="0"/>
              </a:rPr>
              <a:t> Mais pour le sens, il est plus naturel de penser que le narrateur se trouve à l’étage d’une maison et que la cuisine se trouve à l’étage inférieur.</a:t>
            </a:r>
          </a:p>
          <a:p>
            <a:r>
              <a:rPr lang="fr-FR" sz="1200" dirty="0">
                <a:solidFill>
                  <a:schemeClr val="tx1"/>
                </a:solidFill>
                <a:effectLst/>
                <a:latin typeface="+mn-lt"/>
                <a:ea typeface="Calibri" panose="020F0502020204030204" pitchFamily="34" charset="0"/>
                <a:cs typeface="Times New Roman" panose="02020603050405020304" pitchFamily="18" charset="0"/>
              </a:rPr>
              <a:t>De même, pour le sens, il est plus naturel de penser que la personne qui prépare le petit déjeuner ne fait pas de bruit pour ne pas réveiller la maisonnée plutôt que d’imaginer que le narrateur descend joyeusement sans faire de bruit – en préparant une arrivée surprise ?</a:t>
            </a:r>
          </a:p>
          <a:p>
            <a:endParaRPr lang="fr-FR" dirty="0"/>
          </a:p>
        </p:txBody>
      </p:sp>
      <p:sp>
        <p:nvSpPr>
          <p:cNvPr id="4" name="Espace réservé du numéro de diapositive 3"/>
          <p:cNvSpPr>
            <a:spLocks noGrp="1"/>
          </p:cNvSpPr>
          <p:nvPr>
            <p:ph type="sldNum" sz="quarter" idx="5"/>
          </p:nvPr>
        </p:nvSpPr>
        <p:spPr/>
        <p:txBody>
          <a:bodyPr/>
          <a:lstStyle/>
          <a:p>
            <a:fld id="{BFFFABCB-1F8C-5049-8DB3-7BEA2FA069EA}" type="slidenum">
              <a:rPr lang="fr-FR" smtClean="0"/>
              <a:t>28</a:t>
            </a:fld>
            <a:endParaRPr lang="fr-FR"/>
          </a:p>
        </p:txBody>
      </p:sp>
    </p:spTree>
    <p:extLst>
      <p:ext uri="{BB962C8B-B14F-4D97-AF65-F5344CB8AC3E}">
        <p14:creationId xmlns:p14="http://schemas.microsoft.com/office/powerpoint/2010/main" val="31795640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De petites bêtes vraiment très étonnantes devenaient presque transparentes au soleil.</a:t>
            </a:r>
          </a:p>
          <a:p>
            <a:endParaRPr lang="fr-FR" sz="1200" dirty="0">
              <a:solidFill>
                <a:schemeClr val="tx1"/>
              </a:solidFill>
              <a:latin typeface="+mn-lt"/>
            </a:endParaRPr>
          </a:p>
          <a:p>
            <a:pPr algn="just">
              <a:tabLst>
                <a:tab pos="681990" algn="l"/>
              </a:tabLst>
            </a:pPr>
            <a:r>
              <a:rPr lang="fr-FR" sz="12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r>
              <a:rPr lang="fr-FR" sz="1200" dirty="0">
                <a:solidFill>
                  <a:schemeClr val="tx1"/>
                </a:solidFill>
                <a:effectLst/>
                <a:latin typeface="+mn-lt"/>
                <a:ea typeface="Calibri" panose="020F0502020204030204" pitchFamily="34" charset="0"/>
                <a:cs typeface="Times New Roman" panose="02020603050405020304" pitchFamily="18" charset="0"/>
              </a:rPr>
              <a:t>- accord dans le GN (D/A/N/A), rupteur entre N et A</a:t>
            </a:r>
          </a:p>
          <a:p>
            <a:r>
              <a:rPr lang="fr-FR" sz="1200" dirty="0">
                <a:solidFill>
                  <a:schemeClr val="tx1"/>
                </a:solidFill>
                <a:effectLst/>
                <a:latin typeface="+mn-lt"/>
                <a:ea typeface="Calibri" panose="020F0502020204030204" pitchFamily="34" charset="0"/>
                <a:cs typeface="Times New Roman" panose="02020603050405020304" pitchFamily="18" charset="0"/>
              </a:rPr>
              <a:t>- déterminant </a:t>
            </a:r>
            <a:r>
              <a:rPr lang="fr-FR" sz="1200" i="1" dirty="0">
                <a:solidFill>
                  <a:schemeClr val="tx1"/>
                </a:solidFill>
                <a:effectLst/>
                <a:latin typeface="+mn-lt"/>
                <a:ea typeface="Calibri" panose="020F0502020204030204" pitchFamily="34" charset="0"/>
                <a:cs typeface="Times New Roman" panose="02020603050405020304" pitchFamily="18" charset="0"/>
              </a:rPr>
              <a:t>de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r>
              <a:rPr lang="fr-FR" sz="1200" dirty="0">
                <a:solidFill>
                  <a:schemeClr val="tx1"/>
                </a:solidFill>
                <a:effectLst/>
                <a:latin typeface="+mn-lt"/>
                <a:ea typeface="Calibri" panose="020F0502020204030204" pitchFamily="34" charset="0"/>
                <a:cs typeface="Times New Roman" panose="02020603050405020304" pitchFamily="18" charset="0"/>
              </a:rPr>
              <a:t>- accord S/V</a:t>
            </a:r>
          </a:p>
          <a:p>
            <a:r>
              <a:rPr lang="fr-FR" sz="1200" dirty="0">
                <a:solidFill>
                  <a:schemeClr val="tx1"/>
                </a:solidFill>
                <a:effectLst/>
                <a:latin typeface="+mn-lt"/>
                <a:ea typeface="Calibri" panose="020F0502020204030204" pitchFamily="34" charset="0"/>
                <a:cs typeface="Times New Roman" panose="02020603050405020304" pitchFamily="18" charset="0"/>
              </a:rPr>
              <a:t>- imparfait </a:t>
            </a:r>
          </a:p>
          <a:p>
            <a:r>
              <a:rPr lang="fr-FR" sz="1200" dirty="0">
                <a:solidFill>
                  <a:schemeClr val="tx1"/>
                </a:solidFill>
                <a:effectLst/>
                <a:latin typeface="+mn-lt"/>
                <a:ea typeface="Calibri" panose="020F0502020204030204" pitchFamily="34" charset="0"/>
                <a:cs typeface="Times New Roman" panose="02020603050405020304" pitchFamily="18" charset="0"/>
              </a:rPr>
              <a:t>- accord de l’adjectif attribut</a:t>
            </a:r>
          </a:p>
          <a:p>
            <a:endParaRPr lang="fr-FR" dirty="0"/>
          </a:p>
        </p:txBody>
      </p:sp>
      <p:sp>
        <p:nvSpPr>
          <p:cNvPr id="4" name="Espace réservé du numéro de diapositive 3"/>
          <p:cNvSpPr>
            <a:spLocks noGrp="1"/>
          </p:cNvSpPr>
          <p:nvPr>
            <p:ph type="sldNum" sz="quarter" idx="5"/>
          </p:nvPr>
        </p:nvSpPr>
        <p:spPr/>
        <p:txBody>
          <a:bodyPr/>
          <a:lstStyle/>
          <a:p>
            <a:fld id="{BFFFABCB-1F8C-5049-8DB3-7BEA2FA069EA}" type="slidenum">
              <a:rPr lang="fr-FR" smtClean="0"/>
              <a:t>29</a:t>
            </a:fld>
            <a:endParaRPr lang="fr-FR"/>
          </a:p>
        </p:txBody>
      </p:sp>
    </p:spTree>
    <p:extLst>
      <p:ext uri="{BB962C8B-B14F-4D97-AF65-F5344CB8AC3E}">
        <p14:creationId xmlns:p14="http://schemas.microsoft.com/office/powerpoint/2010/main" val="39039617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9823C-8811-14A4-3F34-7768F014AF6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4D6427D-A4A2-2682-1CC4-76985FE9FF4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6C69048-12AF-CA1A-4E36-7241CE1AE491}"/>
              </a:ext>
            </a:extLst>
          </p:cNvPr>
          <p:cNvSpPr>
            <a:spLocks noGrp="1"/>
          </p:cNvSpPr>
          <p:nvPr>
            <p:ph type="body" idx="1"/>
          </p:nvPr>
        </p:nvSpPr>
        <p:spPr/>
        <p:txBody>
          <a:bodyPr/>
          <a:lstStyle/>
          <a:p>
            <a:pPr algn="just">
              <a:tabLst>
                <a:tab pos="681990" algn="l"/>
              </a:tabLst>
            </a:pPr>
            <a:r>
              <a:rPr lang="fr-FR" sz="12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r>
              <a:rPr lang="fr-FR" sz="1200" dirty="0">
                <a:solidFill>
                  <a:schemeClr val="tx1"/>
                </a:solidFill>
                <a:effectLst/>
                <a:latin typeface="+mn-lt"/>
                <a:ea typeface="Calibri" panose="020F0502020204030204" pitchFamily="34" charset="0"/>
                <a:cs typeface="Times New Roman" panose="02020603050405020304" pitchFamily="18" charset="0"/>
              </a:rPr>
              <a:t>- accord dans le GN (D/A/N/A), rupteur entre N et A</a:t>
            </a:r>
          </a:p>
          <a:p>
            <a:r>
              <a:rPr lang="fr-FR" sz="1200" dirty="0">
                <a:solidFill>
                  <a:schemeClr val="tx1"/>
                </a:solidFill>
                <a:effectLst/>
                <a:latin typeface="+mn-lt"/>
                <a:ea typeface="Calibri" panose="020F0502020204030204" pitchFamily="34" charset="0"/>
                <a:cs typeface="Times New Roman" panose="02020603050405020304" pitchFamily="18" charset="0"/>
              </a:rPr>
              <a:t>- déterminant </a:t>
            </a:r>
            <a:r>
              <a:rPr lang="fr-FR" sz="1200" i="1" dirty="0">
                <a:solidFill>
                  <a:schemeClr val="tx1"/>
                </a:solidFill>
                <a:effectLst/>
                <a:latin typeface="+mn-lt"/>
                <a:ea typeface="Calibri" panose="020F0502020204030204" pitchFamily="34" charset="0"/>
                <a:cs typeface="Times New Roman" panose="02020603050405020304" pitchFamily="18" charset="0"/>
              </a:rPr>
              <a:t>de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r>
              <a:rPr lang="fr-FR" sz="1200" dirty="0">
                <a:solidFill>
                  <a:schemeClr val="tx1"/>
                </a:solidFill>
                <a:effectLst/>
                <a:latin typeface="+mn-lt"/>
                <a:ea typeface="Calibri" panose="020F0502020204030204" pitchFamily="34" charset="0"/>
                <a:cs typeface="Times New Roman" panose="02020603050405020304" pitchFamily="18" charset="0"/>
              </a:rPr>
              <a:t>- accord S/V</a:t>
            </a:r>
          </a:p>
          <a:p>
            <a:r>
              <a:rPr lang="fr-FR" sz="1200" dirty="0">
                <a:solidFill>
                  <a:schemeClr val="tx1"/>
                </a:solidFill>
                <a:effectLst/>
                <a:latin typeface="+mn-lt"/>
                <a:ea typeface="Calibri" panose="020F0502020204030204" pitchFamily="34" charset="0"/>
                <a:cs typeface="Times New Roman" panose="02020603050405020304" pitchFamily="18" charset="0"/>
              </a:rPr>
              <a:t>- imparfait </a:t>
            </a:r>
          </a:p>
          <a:p>
            <a:r>
              <a:rPr lang="fr-FR" sz="1200" dirty="0">
                <a:solidFill>
                  <a:schemeClr val="tx1"/>
                </a:solidFill>
                <a:effectLst/>
                <a:latin typeface="+mn-lt"/>
                <a:ea typeface="Calibri" panose="020F0502020204030204" pitchFamily="34" charset="0"/>
                <a:cs typeface="Times New Roman" panose="02020603050405020304" pitchFamily="18" charset="0"/>
              </a:rPr>
              <a:t>- accord de l’adjectif attribut</a:t>
            </a:r>
          </a:p>
          <a:p>
            <a:endParaRPr lang="fr-FR" dirty="0"/>
          </a:p>
        </p:txBody>
      </p:sp>
      <p:sp>
        <p:nvSpPr>
          <p:cNvPr id="4" name="Espace réservé du numéro de diapositive 3">
            <a:extLst>
              <a:ext uri="{FF2B5EF4-FFF2-40B4-BE49-F238E27FC236}">
                <a16:creationId xmlns:a16="http://schemas.microsoft.com/office/drawing/2014/main" id="{8CEC35A3-D4F6-1E0C-0188-9604C039B482}"/>
              </a:ext>
            </a:extLst>
          </p:cNvPr>
          <p:cNvSpPr>
            <a:spLocks noGrp="1"/>
          </p:cNvSpPr>
          <p:nvPr>
            <p:ph type="sldNum" sz="quarter" idx="5"/>
          </p:nvPr>
        </p:nvSpPr>
        <p:spPr/>
        <p:txBody>
          <a:bodyPr/>
          <a:lstStyle/>
          <a:p>
            <a:fld id="{BFFFABCB-1F8C-5049-8DB3-7BEA2FA069EA}" type="slidenum">
              <a:rPr lang="fr-FR" smtClean="0"/>
              <a:t>30</a:t>
            </a:fld>
            <a:endParaRPr lang="fr-FR"/>
          </a:p>
        </p:txBody>
      </p:sp>
    </p:spTree>
    <p:extLst>
      <p:ext uri="{BB962C8B-B14F-4D97-AF65-F5344CB8AC3E}">
        <p14:creationId xmlns:p14="http://schemas.microsoft.com/office/powerpoint/2010/main" val="11013333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4F97B0-EEB5-BBAF-186E-256F563EFB6F}"/>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FD76736D-7446-2A1F-9303-30B9AC19CB3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9B8822B9-FDED-8310-2726-5A0A5154CF7F}"/>
              </a:ext>
            </a:extLst>
          </p:cNvPr>
          <p:cNvSpPr>
            <a:spLocks noGrp="1"/>
          </p:cNvSpPr>
          <p:nvPr>
            <p:ph type="dt" sz="half" idx="10"/>
          </p:nvPr>
        </p:nvSpPr>
        <p:spPr/>
        <p:txBody>
          <a:bodyPr/>
          <a:lstStyle/>
          <a:p>
            <a:fld id="{C6D72DEE-0913-3B48-A8B1-E6D02E669208}" type="datetimeFigureOut">
              <a:rPr lang="fr-FR" smtClean="0"/>
              <a:t>19/08/2025</a:t>
            </a:fld>
            <a:endParaRPr lang="fr-FR"/>
          </a:p>
        </p:txBody>
      </p:sp>
      <p:sp>
        <p:nvSpPr>
          <p:cNvPr id="5" name="Espace réservé du pied de page 4">
            <a:extLst>
              <a:ext uri="{FF2B5EF4-FFF2-40B4-BE49-F238E27FC236}">
                <a16:creationId xmlns:a16="http://schemas.microsoft.com/office/drawing/2014/main" id="{61BDFA32-68A8-A926-2E4E-62762CC891B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3DEE23C-31DA-301E-D146-A7B4C434800B}"/>
              </a:ext>
            </a:extLst>
          </p:cNvPr>
          <p:cNvSpPr>
            <a:spLocks noGrp="1"/>
          </p:cNvSpPr>
          <p:nvPr>
            <p:ph type="sldNum" sz="quarter" idx="12"/>
          </p:nvPr>
        </p:nvSpPr>
        <p:spPr/>
        <p:txBody>
          <a:bodyPr/>
          <a:lstStyle/>
          <a:p>
            <a:fld id="{40764396-846A-ED44-B8FE-337DB76FB7DB}" type="slidenum">
              <a:rPr lang="fr-FR" smtClean="0"/>
              <a:t>‹N°›</a:t>
            </a:fld>
            <a:endParaRPr lang="fr-FR"/>
          </a:p>
        </p:txBody>
      </p:sp>
    </p:spTree>
    <p:extLst>
      <p:ext uri="{BB962C8B-B14F-4D97-AF65-F5344CB8AC3E}">
        <p14:creationId xmlns:p14="http://schemas.microsoft.com/office/powerpoint/2010/main" val="12372845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D93363-87BC-7800-314C-D5BF3A8BD3D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76CF7F6-97D7-AD33-C7B4-F69E6A999B45}"/>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98126E6-CC2F-2D9F-B70D-9DBF1526F9D6}"/>
              </a:ext>
            </a:extLst>
          </p:cNvPr>
          <p:cNvSpPr>
            <a:spLocks noGrp="1"/>
          </p:cNvSpPr>
          <p:nvPr>
            <p:ph type="dt" sz="half" idx="10"/>
          </p:nvPr>
        </p:nvSpPr>
        <p:spPr/>
        <p:txBody>
          <a:bodyPr/>
          <a:lstStyle/>
          <a:p>
            <a:fld id="{C6D72DEE-0913-3B48-A8B1-E6D02E669208}" type="datetimeFigureOut">
              <a:rPr lang="fr-FR" smtClean="0"/>
              <a:t>19/08/2025</a:t>
            </a:fld>
            <a:endParaRPr lang="fr-FR"/>
          </a:p>
        </p:txBody>
      </p:sp>
      <p:sp>
        <p:nvSpPr>
          <p:cNvPr id="5" name="Espace réservé du pied de page 4">
            <a:extLst>
              <a:ext uri="{FF2B5EF4-FFF2-40B4-BE49-F238E27FC236}">
                <a16:creationId xmlns:a16="http://schemas.microsoft.com/office/drawing/2014/main" id="{49ACC1FD-8EED-B3C5-1F0B-585B27D5FCB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CDC296D-D813-BEB9-D3F1-0C17D228C78D}"/>
              </a:ext>
            </a:extLst>
          </p:cNvPr>
          <p:cNvSpPr>
            <a:spLocks noGrp="1"/>
          </p:cNvSpPr>
          <p:nvPr>
            <p:ph type="sldNum" sz="quarter" idx="12"/>
          </p:nvPr>
        </p:nvSpPr>
        <p:spPr/>
        <p:txBody>
          <a:bodyPr/>
          <a:lstStyle/>
          <a:p>
            <a:fld id="{40764396-846A-ED44-B8FE-337DB76FB7DB}" type="slidenum">
              <a:rPr lang="fr-FR" smtClean="0"/>
              <a:t>‹N°›</a:t>
            </a:fld>
            <a:endParaRPr lang="fr-FR"/>
          </a:p>
        </p:txBody>
      </p:sp>
    </p:spTree>
    <p:extLst>
      <p:ext uri="{BB962C8B-B14F-4D97-AF65-F5344CB8AC3E}">
        <p14:creationId xmlns:p14="http://schemas.microsoft.com/office/powerpoint/2010/main" val="3949831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50EC2F-F1F0-6F53-4F30-83B9B797655F}"/>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6FD4D309-3B46-40F6-EF43-B1E58646F92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6223773-4F23-8CCA-F515-D380EE8C3038}"/>
              </a:ext>
            </a:extLst>
          </p:cNvPr>
          <p:cNvSpPr>
            <a:spLocks noGrp="1"/>
          </p:cNvSpPr>
          <p:nvPr>
            <p:ph type="dt" sz="half" idx="10"/>
          </p:nvPr>
        </p:nvSpPr>
        <p:spPr/>
        <p:txBody>
          <a:bodyPr/>
          <a:lstStyle/>
          <a:p>
            <a:fld id="{C6D72DEE-0913-3B48-A8B1-E6D02E669208}" type="datetimeFigureOut">
              <a:rPr lang="fr-FR" smtClean="0"/>
              <a:t>19/08/2025</a:t>
            </a:fld>
            <a:endParaRPr lang="fr-FR"/>
          </a:p>
        </p:txBody>
      </p:sp>
      <p:sp>
        <p:nvSpPr>
          <p:cNvPr id="5" name="Espace réservé du pied de page 4">
            <a:extLst>
              <a:ext uri="{FF2B5EF4-FFF2-40B4-BE49-F238E27FC236}">
                <a16:creationId xmlns:a16="http://schemas.microsoft.com/office/drawing/2014/main" id="{549D547D-206E-D170-713D-ADA9FF7B5EC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AE44445-B2AB-D23C-9EDC-9B38819CA4FE}"/>
              </a:ext>
            </a:extLst>
          </p:cNvPr>
          <p:cNvSpPr>
            <a:spLocks noGrp="1"/>
          </p:cNvSpPr>
          <p:nvPr>
            <p:ph type="sldNum" sz="quarter" idx="12"/>
          </p:nvPr>
        </p:nvSpPr>
        <p:spPr/>
        <p:txBody>
          <a:bodyPr/>
          <a:lstStyle/>
          <a:p>
            <a:fld id="{40764396-846A-ED44-B8FE-337DB76FB7DB}" type="slidenum">
              <a:rPr lang="fr-FR" smtClean="0"/>
              <a:t>‹N°›</a:t>
            </a:fld>
            <a:endParaRPr lang="fr-FR"/>
          </a:p>
        </p:txBody>
      </p:sp>
    </p:spTree>
    <p:extLst>
      <p:ext uri="{BB962C8B-B14F-4D97-AF65-F5344CB8AC3E}">
        <p14:creationId xmlns:p14="http://schemas.microsoft.com/office/powerpoint/2010/main" val="2444596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D526FF-516F-498B-BFB7-031C04D5731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6A9495AE-A24A-B60F-A45F-C9A458136228}"/>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CD2247B6-AF4F-8E7A-78F3-B3A7D627A78D}"/>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BA3D5673-A636-5461-C4AF-4F56151FEB18}"/>
              </a:ext>
            </a:extLst>
          </p:cNvPr>
          <p:cNvSpPr>
            <a:spLocks noGrp="1"/>
          </p:cNvSpPr>
          <p:nvPr>
            <p:ph type="dt" sz="half" idx="10"/>
          </p:nvPr>
        </p:nvSpPr>
        <p:spPr/>
        <p:txBody>
          <a:bodyPr/>
          <a:lstStyle/>
          <a:p>
            <a:fld id="{C6D72DEE-0913-3B48-A8B1-E6D02E669208}" type="datetimeFigureOut">
              <a:rPr lang="fr-FR" smtClean="0"/>
              <a:t>19/08/2025</a:t>
            </a:fld>
            <a:endParaRPr lang="fr-FR"/>
          </a:p>
        </p:txBody>
      </p:sp>
      <p:sp>
        <p:nvSpPr>
          <p:cNvPr id="6" name="Espace réservé du pied de page 5">
            <a:extLst>
              <a:ext uri="{FF2B5EF4-FFF2-40B4-BE49-F238E27FC236}">
                <a16:creationId xmlns:a16="http://schemas.microsoft.com/office/drawing/2014/main" id="{27C5B21A-EF04-D5F1-F8EC-558A7E958F8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94E2841-F813-EF9B-42B4-55E704148E42}"/>
              </a:ext>
            </a:extLst>
          </p:cNvPr>
          <p:cNvSpPr>
            <a:spLocks noGrp="1"/>
          </p:cNvSpPr>
          <p:nvPr>
            <p:ph type="sldNum" sz="quarter" idx="12"/>
          </p:nvPr>
        </p:nvSpPr>
        <p:spPr/>
        <p:txBody>
          <a:bodyPr/>
          <a:lstStyle/>
          <a:p>
            <a:fld id="{40764396-846A-ED44-B8FE-337DB76FB7DB}" type="slidenum">
              <a:rPr lang="fr-FR" smtClean="0"/>
              <a:t>‹N°›</a:t>
            </a:fld>
            <a:endParaRPr lang="fr-FR"/>
          </a:p>
        </p:txBody>
      </p:sp>
    </p:spTree>
    <p:extLst>
      <p:ext uri="{BB962C8B-B14F-4D97-AF65-F5344CB8AC3E}">
        <p14:creationId xmlns:p14="http://schemas.microsoft.com/office/powerpoint/2010/main" val="27275782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C8FCFF-47DE-A22B-DD79-3C9625A5D98A}"/>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A11D6104-9D87-874B-FA42-A4DAE2D40A9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F5D54CC6-F08E-E955-5C5A-9315139EF8CE}"/>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C7E3693-F4FF-C5DD-F522-6F76FE458F3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8D74B12-42B2-95BE-A7A8-ED8DCA56805C}"/>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9BE85199-79EF-7B17-714D-8B6DD4516B0A}"/>
              </a:ext>
            </a:extLst>
          </p:cNvPr>
          <p:cNvSpPr>
            <a:spLocks noGrp="1"/>
          </p:cNvSpPr>
          <p:nvPr>
            <p:ph type="dt" sz="half" idx="10"/>
          </p:nvPr>
        </p:nvSpPr>
        <p:spPr/>
        <p:txBody>
          <a:bodyPr/>
          <a:lstStyle/>
          <a:p>
            <a:fld id="{C6D72DEE-0913-3B48-A8B1-E6D02E669208}" type="datetimeFigureOut">
              <a:rPr lang="fr-FR" smtClean="0"/>
              <a:t>19/08/2025</a:t>
            </a:fld>
            <a:endParaRPr lang="fr-FR"/>
          </a:p>
        </p:txBody>
      </p:sp>
      <p:sp>
        <p:nvSpPr>
          <p:cNvPr id="8" name="Espace réservé du pied de page 7">
            <a:extLst>
              <a:ext uri="{FF2B5EF4-FFF2-40B4-BE49-F238E27FC236}">
                <a16:creationId xmlns:a16="http://schemas.microsoft.com/office/drawing/2014/main" id="{EAD678E9-36CB-6ADA-6483-F12BF4773551}"/>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13A0338E-E2D3-4D67-6583-AB751CCD70EF}"/>
              </a:ext>
            </a:extLst>
          </p:cNvPr>
          <p:cNvSpPr>
            <a:spLocks noGrp="1"/>
          </p:cNvSpPr>
          <p:nvPr>
            <p:ph type="sldNum" sz="quarter" idx="12"/>
          </p:nvPr>
        </p:nvSpPr>
        <p:spPr/>
        <p:txBody>
          <a:bodyPr/>
          <a:lstStyle/>
          <a:p>
            <a:fld id="{40764396-846A-ED44-B8FE-337DB76FB7DB}" type="slidenum">
              <a:rPr lang="fr-FR" smtClean="0"/>
              <a:t>‹N°›</a:t>
            </a:fld>
            <a:endParaRPr lang="fr-FR"/>
          </a:p>
        </p:txBody>
      </p:sp>
    </p:spTree>
    <p:extLst>
      <p:ext uri="{BB962C8B-B14F-4D97-AF65-F5344CB8AC3E}">
        <p14:creationId xmlns:p14="http://schemas.microsoft.com/office/powerpoint/2010/main" val="7861250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BDF0DC-0C91-4DD8-7121-A66EA86429E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ECC4817A-0BBD-A560-325D-687960520CF7}"/>
              </a:ext>
            </a:extLst>
          </p:cNvPr>
          <p:cNvSpPr>
            <a:spLocks noGrp="1"/>
          </p:cNvSpPr>
          <p:nvPr>
            <p:ph type="dt" sz="half" idx="10"/>
          </p:nvPr>
        </p:nvSpPr>
        <p:spPr/>
        <p:txBody>
          <a:bodyPr/>
          <a:lstStyle/>
          <a:p>
            <a:fld id="{C6D72DEE-0913-3B48-A8B1-E6D02E669208}" type="datetimeFigureOut">
              <a:rPr lang="fr-FR" smtClean="0"/>
              <a:t>19/08/2025</a:t>
            </a:fld>
            <a:endParaRPr lang="fr-FR"/>
          </a:p>
        </p:txBody>
      </p:sp>
      <p:sp>
        <p:nvSpPr>
          <p:cNvPr id="4" name="Espace réservé du pied de page 3">
            <a:extLst>
              <a:ext uri="{FF2B5EF4-FFF2-40B4-BE49-F238E27FC236}">
                <a16:creationId xmlns:a16="http://schemas.microsoft.com/office/drawing/2014/main" id="{DB3D480B-BEBC-2E57-C918-F1F31F8FCD5A}"/>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E39A8FC7-C7D4-091C-8EFE-DBC8DD1DBFF9}"/>
              </a:ext>
            </a:extLst>
          </p:cNvPr>
          <p:cNvSpPr>
            <a:spLocks noGrp="1"/>
          </p:cNvSpPr>
          <p:nvPr>
            <p:ph type="sldNum" sz="quarter" idx="12"/>
          </p:nvPr>
        </p:nvSpPr>
        <p:spPr/>
        <p:txBody>
          <a:bodyPr/>
          <a:lstStyle/>
          <a:p>
            <a:fld id="{40764396-846A-ED44-B8FE-337DB76FB7DB}" type="slidenum">
              <a:rPr lang="fr-FR" smtClean="0"/>
              <a:t>‹N°›</a:t>
            </a:fld>
            <a:endParaRPr lang="fr-FR"/>
          </a:p>
        </p:txBody>
      </p:sp>
    </p:spTree>
    <p:extLst>
      <p:ext uri="{BB962C8B-B14F-4D97-AF65-F5344CB8AC3E}">
        <p14:creationId xmlns:p14="http://schemas.microsoft.com/office/powerpoint/2010/main" val="3141320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7D533D4A-6E25-322D-899A-FABEC3344094}"/>
              </a:ext>
            </a:extLst>
          </p:cNvPr>
          <p:cNvSpPr>
            <a:spLocks noGrp="1"/>
          </p:cNvSpPr>
          <p:nvPr>
            <p:ph type="dt" sz="half" idx="10"/>
          </p:nvPr>
        </p:nvSpPr>
        <p:spPr/>
        <p:txBody>
          <a:bodyPr/>
          <a:lstStyle/>
          <a:p>
            <a:fld id="{C6D72DEE-0913-3B48-A8B1-E6D02E669208}" type="datetimeFigureOut">
              <a:rPr lang="fr-FR" smtClean="0"/>
              <a:t>19/08/2025</a:t>
            </a:fld>
            <a:endParaRPr lang="fr-FR"/>
          </a:p>
        </p:txBody>
      </p:sp>
      <p:sp>
        <p:nvSpPr>
          <p:cNvPr id="3" name="Espace réservé du pied de page 2">
            <a:extLst>
              <a:ext uri="{FF2B5EF4-FFF2-40B4-BE49-F238E27FC236}">
                <a16:creationId xmlns:a16="http://schemas.microsoft.com/office/drawing/2014/main" id="{87768ACA-55CC-EEAD-E08E-D83AC4B4804A}"/>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F7CAC6A-ACF8-C455-ADB3-208FF164C884}"/>
              </a:ext>
            </a:extLst>
          </p:cNvPr>
          <p:cNvSpPr>
            <a:spLocks noGrp="1"/>
          </p:cNvSpPr>
          <p:nvPr>
            <p:ph type="sldNum" sz="quarter" idx="12"/>
          </p:nvPr>
        </p:nvSpPr>
        <p:spPr/>
        <p:txBody>
          <a:bodyPr/>
          <a:lstStyle/>
          <a:p>
            <a:fld id="{40764396-846A-ED44-B8FE-337DB76FB7DB}" type="slidenum">
              <a:rPr lang="fr-FR" smtClean="0"/>
              <a:t>‹N°›</a:t>
            </a:fld>
            <a:endParaRPr lang="fr-FR"/>
          </a:p>
        </p:txBody>
      </p:sp>
    </p:spTree>
    <p:extLst>
      <p:ext uri="{BB962C8B-B14F-4D97-AF65-F5344CB8AC3E}">
        <p14:creationId xmlns:p14="http://schemas.microsoft.com/office/powerpoint/2010/main" val="1700571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240D16-68BA-6402-7991-2263D38541F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D78103D-320F-2E7E-8F54-31AE2FC95C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3E1630FB-65C4-47CF-8F0F-8B121D354E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11AE717-F8CB-0AC1-4190-063161D07F71}"/>
              </a:ext>
            </a:extLst>
          </p:cNvPr>
          <p:cNvSpPr>
            <a:spLocks noGrp="1"/>
          </p:cNvSpPr>
          <p:nvPr>
            <p:ph type="dt" sz="half" idx="10"/>
          </p:nvPr>
        </p:nvSpPr>
        <p:spPr/>
        <p:txBody>
          <a:bodyPr/>
          <a:lstStyle/>
          <a:p>
            <a:fld id="{C6D72DEE-0913-3B48-A8B1-E6D02E669208}" type="datetimeFigureOut">
              <a:rPr lang="fr-FR" smtClean="0"/>
              <a:t>19/08/2025</a:t>
            </a:fld>
            <a:endParaRPr lang="fr-FR"/>
          </a:p>
        </p:txBody>
      </p:sp>
      <p:sp>
        <p:nvSpPr>
          <p:cNvPr id="6" name="Espace réservé du pied de page 5">
            <a:extLst>
              <a:ext uri="{FF2B5EF4-FFF2-40B4-BE49-F238E27FC236}">
                <a16:creationId xmlns:a16="http://schemas.microsoft.com/office/drawing/2014/main" id="{A37DB2A6-8D89-01F2-FE12-F83E5BB4DBB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8C906D5-D01E-5FF8-B81E-01A4B0AF17A6}"/>
              </a:ext>
            </a:extLst>
          </p:cNvPr>
          <p:cNvSpPr>
            <a:spLocks noGrp="1"/>
          </p:cNvSpPr>
          <p:nvPr>
            <p:ph type="sldNum" sz="quarter" idx="12"/>
          </p:nvPr>
        </p:nvSpPr>
        <p:spPr/>
        <p:txBody>
          <a:bodyPr/>
          <a:lstStyle/>
          <a:p>
            <a:fld id="{40764396-846A-ED44-B8FE-337DB76FB7DB}" type="slidenum">
              <a:rPr lang="fr-FR" smtClean="0"/>
              <a:t>‹N°›</a:t>
            </a:fld>
            <a:endParaRPr lang="fr-FR"/>
          </a:p>
        </p:txBody>
      </p:sp>
    </p:spTree>
    <p:extLst>
      <p:ext uri="{BB962C8B-B14F-4D97-AF65-F5344CB8AC3E}">
        <p14:creationId xmlns:p14="http://schemas.microsoft.com/office/powerpoint/2010/main" val="2185098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95D082-D185-2676-CA48-A3989739DDA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EB6DCD3C-3A6A-DBFE-692D-2528312B602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5916227-A710-AC91-D3D4-62B2394EE6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A2D6AEE-7908-18DF-2B8F-F77417294F09}"/>
              </a:ext>
            </a:extLst>
          </p:cNvPr>
          <p:cNvSpPr>
            <a:spLocks noGrp="1"/>
          </p:cNvSpPr>
          <p:nvPr>
            <p:ph type="dt" sz="half" idx="10"/>
          </p:nvPr>
        </p:nvSpPr>
        <p:spPr/>
        <p:txBody>
          <a:bodyPr/>
          <a:lstStyle/>
          <a:p>
            <a:fld id="{C6D72DEE-0913-3B48-A8B1-E6D02E669208}" type="datetimeFigureOut">
              <a:rPr lang="fr-FR" smtClean="0"/>
              <a:t>19/08/2025</a:t>
            </a:fld>
            <a:endParaRPr lang="fr-FR"/>
          </a:p>
        </p:txBody>
      </p:sp>
      <p:sp>
        <p:nvSpPr>
          <p:cNvPr id="6" name="Espace réservé du pied de page 5">
            <a:extLst>
              <a:ext uri="{FF2B5EF4-FFF2-40B4-BE49-F238E27FC236}">
                <a16:creationId xmlns:a16="http://schemas.microsoft.com/office/drawing/2014/main" id="{8BC7BFDC-2745-8E79-2433-3C762171ABE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C3EA40E-8DB1-C7D5-119C-7B28BDA54C34}"/>
              </a:ext>
            </a:extLst>
          </p:cNvPr>
          <p:cNvSpPr>
            <a:spLocks noGrp="1"/>
          </p:cNvSpPr>
          <p:nvPr>
            <p:ph type="sldNum" sz="quarter" idx="12"/>
          </p:nvPr>
        </p:nvSpPr>
        <p:spPr/>
        <p:txBody>
          <a:bodyPr/>
          <a:lstStyle/>
          <a:p>
            <a:fld id="{40764396-846A-ED44-B8FE-337DB76FB7DB}" type="slidenum">
              <a:rPr lang="fr-FR" smtClean="0"/>
              <a:t>‹N°›</a:t>
            </a:fld>
            <a:endParaRPr lang="fr-FR"/>
          </a:p>
        </p:txBody>
      </p:sp>
    </p:spTree>
    <p:extLst>
      <p:ext uri="{BB962C8B-B14F-4D97-AF65-F5344CB8AC3E}">
        <p14:creationId xmlns:p14="http://schemas.microsoft.com/office/powerpoint/2010/main" val="198090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C0BD0E-D2C1-4F38-0A2F-11C71E2184A6}"/>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E6CBF0F8-F4C1-05D2-07E0-6B0B62D9E2B4}"/>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84786E0-1E76-84C6-2E23-7BD478F1B30B}"/>
              </a:ext>
            </a:extLst>
          </p:cNvPr>
          <p:cNvSpPr>
            <a:spLocks noGrp="1"/>
          </p:cNvSpPr>
          <p:nvPr>
            <p:ph type="dt" sz="half" idx="10"/>
          </p:nvPr>
        </p:nvSpPr>
        <p:spPr/>
        <p:txBody>
          <a:bodyPr/>
          <a:lstStyle/>
          <a:p>
            <a:fld id="{C6D72DEE-0913-3B48-A8B1-E6D02E669208}" type="datetimeFigureOut">
              <a:rPr lang="fr-FR" smtClean="0"/>
              <a:t>19/08/2025</a:t>
            </a:fld>
            <a:endParaRPr lang="fr-FR"/>
          </a:p>
        </p:txBody>
      </p:sp>
      <p:sp>
        <p:nvSpPr>
          <p:cNvPr id="5" name="Espace réservé du pied de page 4">
            <a:extLst>
              <a:ext uri="{FF2B5EF4-FFF2-40B4-BE49-F238E27FC236}">
                <a16:creationId xmlns:a16="http://schemas.microsoft.com/office/drawing/2014/main" id="{C38AA2E7-C057-DA3E-57DD-5BBB1D6568A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DFC9981-0C63-2E2D-5910-64DDD76053C4}"/>
              </a:ext>
            </a:extLst>
          </p:cNvPr>
          <p:cNvSpPr>
            <a:spLocks noGrp="1"/>
          </p:cNvSpPr>
          <p:nvPr>
            <p:ph type="sldNum" sz="quarter" idx="12"/>
          </p:nvPr>
        </p:nvSpPr>
        <p:spPr/>
        <p:txBody>
          <a:bodyPr/>
          <a:lstStyle/>
          <a:p>
            <a:fld id="{40764396-846A-ED44-B8FE-337DB76FB7DB}" type="slidenum">
              <a:rPr lang="fr-FR" smtClean="0"/>
              <a:t>‹N°›</a:t>
            </a:fld>
            <a:endParaRPr lang="fr-FR"/>
          </a:p>
        </p:txBody>
      </p:sp>
    </p:spTree>
    <p:extLst>
      <p:ext uri="{BB962C8B-B14F-4D97-AF65-F5344CB8AC3E}">
        <p14:creationId xmlns:p14="http://schemas.microsoft.com/office/powerpoint/2010/main" val="1036870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4D0C8E2-C505-35AF-CF21-C9774BCBC852}"/>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3E56BCE3-337F-A428-8451-E8D36CA62DAF}"/>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EA98CB8-20F9-5319-0268-2CF09D3FD748}"/>
              </a:ext>
            </a:extLst>
          </p:cNvPr>
          <p:cNvSpPr>
            <a:spLocks noGrp="1"/>
          </p:cNvSpPr>
          <p:nvPr>
            <p:ph type="dt" sz="half" idx="10"/>
          </p:nvPr>
        </p:nvSpPr>
        <p:spPr/>
        <p:txBody>
          <a:bodyPr/>
          <a:lstStyle/>
          <a:p>
            <a:fld id="{C6D72DEE-0913-3B48-A8B1-E6D02E669208}" type="datetimeFigureOut">
              <a:rPr lang="fr-FR" smtClean="0"/>
              <a:t>19/08/2025</a:t>
            </a:fld>
            <a:endParaRPr lang="fr-FR"/>
          </a:p>
        </p:txBody>
      </p:sp>
      <p:sp>
        <p:nvSpPr>
          <p:cNvPr id="5" name="Espace réservé du pied de page 4">
            <a:extLst>
              <a:ext uri="{FF2B5EF4-FFF2-40B4-BE49-F238E27FC236}">
                <a16:creationId xmlns:a16="http://schemas.microsoft.com/office/drawing/2014/main" id="{36D222FD-6B69-710D-483A-B266B84349B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0A06774-E74E-F125-BD13-A7559CE6562E}"/>
              </a:ext>
            </a:extLst>
          </p:cNvPr>
          <p:cNvSpPr>
            <a:spLocks noGrp="1"/>
          </p:cNvSpPr>
          <p:nvPr>
            <p:ph type="sldNum" sz="quarter" idx="12"/>
          </p:nvPr>
        </p:nvSpPr>
        <p:spPr/>
        <p:txBody>
          <a:bodyPr/>
          <a:lstStyle/>
          <a:p>
            <a:fld id="{40764396-846A-ED44-B8FE-337DB76FB7DB}" type="slidenum">
              <a:rPr lang="fr-FR" smtClean="0"/>
              <a:t>‹N°›</a:t>
            </a:fld>
            <a:endParaRPr lang="fr-FR"/>
          </a:p>
        </p:txBody>
      </p:sp>
    </p:spTree>
    <p:extLst>
      <p:ext uri="{BB962C8B-B14F-4D97-AF65-F5344CB8AC3E}">
        <p14:creationId xmlns:p14="http://schemas.microsoft.com/office/powerpoint/2010/main" val="3635605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A31BCA2C-B868-F9DF-99DE-D8A5A5C9FE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2D7AD9FB-5D73-6A26-76FC-323CC406DD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8DF3062-CA77-A00C-18CA-705B9B817CE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D72DEE-0913-3B48-A8B1-E6D02E669208}" type="datetimeFigureOut">
              <a:rPr lang="fr-FR" smtClean="0"/>
              <a:t>19/08/2025</a:t>
            </a:fld>
            <a:endParaRPr lang="fr-FR"/>
          </a:p>
        </p:txBody>
      </p:sp>
      <p:sp>
        <p:nvSpPr>
          <p:cNvPr id="5" name="Espace réservé du pied de page 4">
            <a:extLst>
              <a:ext uri="{FF2B5EF4-FFF2-40B4-BE49-F238E27FC236}">
                <a16:creationId xmlns:a16="http://schemas.microsoft.com/office/drawing/2014/main" id="{FA7ED585-EA97-2900-2A82-46EAD3D6E7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289E4358-4A3C-157B-ACF2-BA0ADB42CB4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764396-846A-ED44-B8FE-337DB76FB7DB}" type="slidenum">
              <a:rPr lang="fr-FR" smtClean="0"/>
              <a:t>‹N°›</a:t>
            </a:fld>
            <a:endParaRPr lang="fr-FR"/>
          </a:p>
        </p:txBody>
      </p:sp>
    </p:spTree>
    <p:extLst>
      <p:ext uri="{BB962C8B-B14F-4D97-AF65-F5344CB8AC3E}">
        <p14:creationId xmlns:p14="http://schemas.microsoft.com/office/powerpoint/2010/main" val="25668642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01D6CB-5435-466C-0ED4-D522DEE679F5}"/>
              </a:ext>
            </a:extLst>
          </p:cNvPr>
          <p:cNvSpPr>
            <a:spLocks noGrp="1"/>
          </p:cNvSpPr>
          <p:nvPr>
            <p:ph type="ctrTitle"/>
          </p:nvPr>
        </p:nvSpPr>
        <p:spPr>
          <a:xfrm>
            <a:off x="1524000" y="1122362"/>
            <a:ext cx="9144000" cy="2872693"/>
          </a:xfrm>
        </p:spPr>
        <p:txBody>
          <a:bodyPr/>
          <a:lstStyle/>
          <a:p>
            <a:r>
              <a:rPr lang="fr-FR" dirty="0"/>
              <a:t>Des phrases bien balancées</a:t>
            </a:r>
          </a:p>
        </p:txBody>
      </p:sp>
      <p:sp>
        <p:nvSpPr>
          <p:cNvPr id="3" name="Sous-titre 2">
            <a:extLst>
              <a:ext uri="{FF2B5EF4-FFF2-40B4-BE49-F238E27FC236}">
                <a16:creationId xmlns:a16="http://schemas.microsoft.com/office/drawing/2014/main" id="{0DC9DC5F-9972-8134-2684-8570B02E2D42}"/>
              </a:ext>
            </a:extLst>
          </p:cNvPr>
          <p:cNvSpPr>
            <a:spLocks noGrp="1"/>
          </p:cNvSpPr>
          <p:nvPr>
            <p:ph type="subTitle" idx="1"/>
          </p:nvPr>
        </p:nvSpPr>
        <p:spPr>
          <a:xfrm>
            <a:off x="1524000" y="3995056"/>
            <a:ext cx="9144000" cy="1262743"/>
          </a:xfrm>
        </p:spPr>
        <p:txBody>
          <a:bodyPr/>
          <a:lstStyle/>
          <a:p>
            <a:r>
              <a:rPr lang="fr-FR" dirty="0"/>
              <a:t> </a:t>
            </a:r>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996315"/>
            <a:ext cx="3234690" cy="1207770"/>
          </a:xfrm>
          <a:prstGeom prst="rect">
            <a:avLst/>
          </a:prstGeom>
          <a:noFill/>
        </p:spPr>
        <p:txBody>
          <a:bodyPr wrap="none" rtlCol="0">
            <a:spAutoFit/>
          </a:bodyPr>
          <a:lstStyle/>
          <a:p>
            <a:pPr algn="just"/>
            <a:r>
              <a:rPr lang="fr-FR" sz="18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39419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6C2904A-A5E1-A767-1703-773B52D6413F}"/>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E1EBD9B4-8550-7B85-6C8F-0F1974885F67}"/>
              </a:ext>
            </a:extLst>
          </p:cNvPr>
          <p:cNvPicPr>
            <a:picLocks noGrp="1" noChangeAspect="1"/>
          </p:cNvPicPr>
          <p:nvPr>
            <p:ph idx="1"/>
          </p:nvPr>
        </p:nvPicPr>
        <p:blipFill>
          <a:blip r:embed="rId3"/>
          <a:stretch>
            <a:fillRect/>
          </a:stretch>
        </p:blipFill>
        <p:spPr>
          <a:xfrm>
            <a:off x="897065" y="2443718"/>
            <a:ext cx="10397870" cy="1970564"/>
          </a:xfrm>
        </p:spPr>
      </p:pic>
    </p:spTree>
    <p:extLst>
      <p:ext uri="{BB962C8B-B14F-4D97-AF65-F5344CB8AC3E}">
        <p14:creationId xmlns:p14="http://schemas.microsoft.com/office/powerpoint/2010/main" val="38267654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4C8B30-C7B2-8C66-F84C-6D033AE1B6E4}"/>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5401AD7A-7E75-73CF-7582-EED5B811D2A6}"/>
              </a:ext>
            </a:extLst>
          </p:cNvPr>
          <p:cNvSpPr>
            <a:spLocks noGrp="1"/>
          </p:cNvSpPr>
          <p:nvPr>
            <p:ph idx="1"/>
          </p:nvPr>
        </p:nvSpPr>
        <p:spPr>
          <a:xfrm>
            <a:off x="2121408" y="1825625"/>
            <a:ext cx="8010144" cy="4351338"/>
          </a:xfrm>
        </p:spPr>
        <p:txBody>
          <a:bodyPr/>
          <a:lstStyle/>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Nous avons fait nos courses au supermarché les gens s'arrachent les charriots fiévreusement ils les remplissent et achètent des choses dont ils n'ont pas besoin une publicité les attire habilement une promotion les séduit lorsqu'ils arrivent à la caisse ils s'aperçoivent que la caissière tape une note bien longue.</a:t>
            </a:r>
          </a:p>
          <a:p>
            <a:pPr marL="0" indent="0">
              <a:buNone/>
            </a:pPr>
            <a:endParaRPr lang="fr-FR" dirty="0"/>
          </a:p>
        </p:txBody>
      </p:sp>
    </p:spTree>
    <p:extLst>
      <p:ext uri="{BB962C8B-B14F-4D97-AF65-F5344CB8AC3E}">
        <p14:creationId xmlns:p14="http://schemas.microsoft.com/office/powerpoint/2010/main" val="2227973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440B4E-4011-5D58-A523-AE647B44179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9D4666C-FF54-0659-68F8-D269282F877B}"/>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7D32817B-48CF-C278-61B6-C289EAA403F7}"/>
              </a:ext>
            </a:extLst>
          </p:cNvPr>
          <p:cNvSpPr>
            <a:spLocks noGrp="1"/>
          </p:cNvSpPr>
          <p:nvPr>
            <p:ph idx="1"/>
          </p:nvPr>
        </p:nvSpPr>
        <p:spPr>
          <a:xfrm>
            <a:off x="2121408" y="1825625"/>
            <a:ext cx="8010144" cy="4351338"/>
          </a:xfrm>
        </p:spPr>
        <p:txBody>
          <a:bodyPr/>
          <a:lstStyle/>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Nous avons fait nos courses au supermarché les gens s'arrachent les charriots fiévreusement ils les remplissent et achètent des choses dont ils n'ont pas besoin une publicité les attire habilement une promotion les séduit lorsqu'ils arrivent à la caisse ils s'aperçoivent que la caissière tape une note bien longue.</a:t>
            </a:r>
          </a:p>
          <a:p>
            <a:pPr marL="0" indent="0">
              <a:buNone/>
            </a:pPr>
            <a:endParaRPr lang="fr-FR" dirty="0"/>
          </a:p>
        </p:txBody>
      </p:sp>
    </p:spTree>
    <p:extLst>
      <p:ext uri="{BB962C8B-B14F-4D97-AF65-F5344CB8AC3E}">
        <p14:creationId xmlns:p14="http://schemas.microsoft.com/office/powerpoint/2010/main" val="12745141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567D0D-39CA-0BC2-1B78-CD6A03B14B1D}"/>
              </a:ext>
            </a:extLst>
          </p:cNvPr>
          <p:cNvSpPr>
            <a:spLocks noGrp="1"/>
          </p:cNvSpPr>
          <p:nvPr>
            <p:ph type="title"/>
          </p:nvPr>
        </p:nvSpPr>
        <p:spPr>
          <a:xfrm>
            <a:off x="838200" y="365126"/>
            <a:ext cx="10515600" cy="505732"/>
          </a:xfrm>
        </p:spPr>
        <p:txBody>
          <a:bodyPr>
            <a:normAutofit fontScale="90000"/>
          </a:bodyPr>
          <a:lstStyle/>
          <a:p>
            <a:r>
              <a:rPr lang="fr-FR" dirty="0"/>
              <a:t> </a:t>
            </a:r>
          </a:p>
        </p:txBody>
      </p:sp>
      <p:graphicFrame>
        <p:nvGraphicFramePr>
          <p:cNvPr id="4" name="Espace réservé du contenu 3">
            <a:extLst>
              <a:ext uri="{FF2B5EF4-FFF2-40B4-BE49-F238E27FC236}">
                <a16:creationId xmlns:a16="http://schemas.microsoft.com/office/drawing/2014/main" id="{1B597A4B-C408-A1EE-BEB3-0B779F6D7F1D}"/>
              </a:ext>
            </a:extLst>
          </p:cNvPr>
          <p:cNvGraphicFramePr>
            <a:graphicFrameLocks noGrp="1"/>
          </p:cNvGraphicFramePr>
          <p:nvPr>
            <p:ph idx="1"/>
            <p:extLst>
              <p:ext uri="{D42A27DB-BD31-4B8C-83A1-F6EECF244321}">
                <p14:modId xmlns:p14="http://schemas.microsoft.com/office/powerpoint/2010/main" val="1394486599"/>
              </p:ext>
            </p:extLst>
          </p:nvPr>
        </p:nvGraphicFramePr>
        <p:xfrm>
          <a:off x="838200" y="1077686"/>
          <a:ext cx="10515600" cy="4093028"/>
        </p:xfrm>
        <a:graphic>
          <a:graphicData uri="http://schemas.openxmlformats.org/drawingml/2006/table">
            <a:tbl>
              <a:tblPr firstRow="1" bandRow="1">
                <a:tableStyleId>{5940675A-B579-460E-94D1-54222C63F5DA}</a:tableStyleId>
              </a:tblPr>
              <a:tblGrid>
                <a:gridCol w="3341914">
                  <a:extLst>
                    <a:ext uri="{9D8B030D-6E8A-4147-A177-3AD203B41FA5}">
                      <a16:colId xmlns:a16="http://schemas.microsoft.com/office/drawing/2014/main" val="2906201503"/>
                    </a:ext>
                  </a:extLst>
                </a:gridCol>
                <a:gridCol w="293915">
                  <a:extLst>
                    <a:ext uri="{9D8B030D-6E8A-4147-A177-3AD203B41FA5}">
                      <a16:colId xmlns:a16="http://schemas.microsoft.com/office/drawing/2014/main" val="3617938271"/>
                    </a:ext>
                  </a:extLst>
                </a:gridCol>
                <a:gridCol w="3352800">
                  <a:extLst>
                    <a:ext uri="{9D8B030D-6E8A-4147-A177-3AD203B41FA5}">
                      <a16:colId xmlns:a16="http://schemas.microsoft.com/office/drawing/2014/main" val="3832703842"/>
                    </a:ext>
                  </a:extLst>
                </a:gridCol>
                <a:gridCol w="208280">
                  <a:extLst>
                    <a:ext uri="{9D8B030D-6E8A-4147-A177-3AD203B41FA5}">
                      <a16:colId xmlns:a16="http://schemas.microsoft.com/office/drawing/2014/main" val="3670122518"/>
                    </a:ext>
                  </a:extLst>
                </a:gridCol>
                <a:gridCol w="3318691">
                  <a:extLst>
                    <a:ext uri="{9D8B030D-6E8A-4147-A177-3AD203B41FA5}">
                      <a16:colId xmlns:a16="http://schemas.microsoft.com/office/drawing/2014/main" val="4212562432"/>
                    </a:ext>
                  </a:extLst>
                </a:gridCol>
              </a:tblGrid>
              <a:tr h="40930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Texte A</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Nous avons fait nos courses au supermarché. Les gens s'arrachent les charriots fiévreusement. Ils les remplissent et achètent des choses dont ils n'ont pas besoin. Une publicité les attire habilement. Une promotion les séduit. Lorsqu'ils arrivent à la caisse ils s'aperçoivent que la caissière tape une note bien longue.</a:t>
                      </a:r>
                    </a:p>
                    <a:p>
                      <a:endParaRPr lang="fr-FR"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fr-F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Texte B</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Nous avons fait nos courses au supermarché. Les gens s'arrachent les charriots. Fiévreusement, ils les remplissent et achètent des choses dont ils n'ont pas besoin. Une publicité les attire. Habilement, une promotion les séduit. Lorsqu'ils arrivent à la caisse ils s'aperçoivent que la caissière tape une note bien longue.</a:t>
                      </a:r>
                    </a:p>
                    <a:p>
                      <a:endParaRPr lang="fr-FR"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fr-FR"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Texte C</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Nous avons fait nos courses. Au supermarché, les gens s'arrachent les charriots. Fiévreusement, ils les remplissent et achètent des choses dont ils n'ont pas besoin. Une publicité les attire.  Habilement, une promotion les séduit lorsqu'ils arrivent à la caisse. Ils s'aperçoivent que la caissière tape une note bien longue.</a:t>
                      </a:r>
                    </a:p>
                    <a:p>
                      <a:endParaRPr lang="fr-FR"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397041377"/>
                  </a:ext>
                </a:extLst>
              </a:tr>
            </a:tbl>
          </a:graphicData>
        </a:graphic>
      </p:graphicFrame>
    </p:spTree>
    <p:extLst>
      <p:ext uri="{BB962C8B-B14F-4D97-AF65-F5344CB8AC3E}">
        <p14:creationId xmlns:p14="http://schemas.microsoft.com/office/powerpoint/2010/main" val="8122874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8BE81-F412-D3A9-D1FF-CF557185083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FAA70BF-6E37-7B90-AA9C-76420F86228C}"/>
              </a:ext>
            </a:extLst>
          </p:cNvPr>
          <p:cNvSpPr>
            <a:spLocks noGrp="1"/>
          </p:cNvSpPr>
          <p:nvPr>
            <p:ph type="title"/>
          </p:nvPr>
        </p:nvSpPr>
        <p:spPr>
          <a:xfrm>
            <a:off x="838200" y="365126"/>
            <a:ext cx="10515600" cy="505732"/>
          </a:xfrm>
        </p:spPr>
        <p:txBody>
          <a:bodyPr>
            <a:normAutofit fontScale="90000"/>
          </a:bodyPr>
          <a:lstStyle/>
          <a:p>
            <a:r>
              <a:rPr lang="fr-FR" dirty="0"/>
              <a:t> </a:t>
            </a:r>
          </a:p>
        </p:txBody>
      </p:sp>
      <p:graphicFrame>
        <p:nvGraphicFramePr>
          <p:cNvPr id="4" name="Espace réservé du contenu 3">
            <a:extLst>
              <a:ext uri="{FF2B5EF4-FFF2-40B4-BE49-F238E27FC236}">
                <a16:creationId xmlns:a16="http://schemas.microsoft.com/office/drawing/2014/main" id="{113C6425-2C71-9F92-86F8-DA2DAF8D89F9}"/>
              </a:ext>
            </a:extLst>
          </p:cNvPr>
          <p:cNvGraphicFramePr>
            <a:graphicFrameLocks noGrp="1"/>
          </p:cNvGraphicFramePr>
          <p:nvPr>
            <p:ph idx="1"/>
            <p:extLst>
              <p:ext uri="{D42A27DB-BD31-4B8C-83A1-F6EECF244321}">
                <p14:modId xmlns:p14="http://schemas.microsoft.com/office/powerpoint/2010/main" val="504157365"/>
              </p:ext>
            </p:extLst>
          </p:nvPr>
        </p:nvGraphicFramePr>
        <p:xfrm>
          <a:off x="838200" y="1077686"/>
          <a:ext cx="10515600" cy="4093028"/>
        </p:xfrm>
        <a:graphic>
          <a:graphicData uri="http://schemas.openxmlformats.org/drawingml/2006/table">
            <a:tbl>
              <a:tblPr firstRow="1" bandRow="1">
                <a:tableStyleId>{5940675A-B579-460E-94D1-54222C63F5DA}</a:tableStyleId>
              </a:tblPr>
              <a:tblGrid>
                <a:gridCol w="3341914">
                  <a:extLst>
                    <a:ext uri="{9D8B030D-6E8A-4147-A177-3AD203B41FA5}">
                      <a16:colId xmlns:a16="http://schemas.microsoft.com/office/drawing/2014/main" val="2906201503"/>
                    </a:ext>
                  </a:extLst>
                </a:gridCol>
                <a:gridCol w="293915">
                  <a:extLst>
                    <a:ext uri="{9D8B030D-6E8A-4147-A177-3AD203B41FA5}">
                      <a16:colId xmlns:a16="http://schemas.microsoft.com/office/drawing/2014/main" val="3617938271"/>
                    </a:ext>
                  </a:extLst>
                </a:gridCol>
                <a:gridCol w="3352800">
                  <a:extLst>
                    <a:ext uri="{9D8B030D-6E8A-4147-A177-3AD203B41FA5}">
                      <a16:colId xmlns:a16="http://schemas.microsoft.com/office/drawing/2014/main" val="3832703842"/>
                    </a:ext>
                  </a:extLst>
                </a:gridCol>
                <a:gridCol w="208280">
                  <a:extLst>
                    <a:ext uri="{9D8B030D-6E8A-4147-A177-3AD203B41FA5}">
                      <a16:colId xmlns:a16="http://schemas.microsoft.com/office/drawing/2014/main" val="3670122518"/>
                    </a:ext>
                  </a:extLst>
                </a:gridCol>
                <a:gridCol w="3318691">
                  <a:extLst>
                    <a:ext uri="{9D8B030D-6E8A-4147-A177-3AD203B41FA5}">
                      <a16:colId xmlns:a16="http://schemas.microsoft.com/office/drawing/2014/main" val="4212562432"/>
                    </a:ext>
                  </a:extLst>
                </a:gridCol>
              </a:tblGrid>
              <a:tr h="40930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Texte A</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Nous avons fait nos courses au supermarch</a:t>
                      </a:r>
                      <a:r>
                        <a:rPr lang="fr-FR" sz="1800" b="0" kern="1200" dirty="0">
                          <a:solidFill>
                            <a:schemeClr val="tx1"/>
                          </a:solidFill>
                          <a:effectLst/>
                          <a:latin typeface="+mn-lt"/>
                          <a:ea typeface="+mn-ea"/>
                          <a:cs typeface="+mn-cs"/>
                        </a:rPr>
                        <a:t>é</a:t>
                      </a:r>
                      <a:r>
                        <a:rPr lang="fr-FR" sz="1800" b="1" kern="1200" dirty="0">
                          <a:solidFill>
                            <a:srgbClr val="FF0000"/>
                          </a:solidFill>
                          <a:effectLst/>
                          <a:latin typeface="+mn-lt"/>
                          <a:ea typeface="+mn-ea"/>
                          <a:cs typeface="+mn-cs"/>
                        </a:rPr>
                        <a:t>.</a:t>
                      </a:r>
                      <a:r>
                        <a:rPr lang="fr-FR" sz="1800" b="1" kern="1200" dirty="0">
                          <a:solidFill>
                            <a:schemeClr val="accent2"/>
                          </a:solidFill>
                          <a:effectLst/>
                          <a:latin typeface="+mn-lt"/>
                          <a:ea typeface="+mn-ea"/>
                          <a:cs typeface="+mn-cs"/>
                        </a:rPr>
                        <a:t> </a:t>
                      </a:r>
                      <a:r>
                        <a:rPr lang="fr-FR" sz="1800" b="1" kern="1200" dirty="0">
                          <a:solidFill>
                            <a:srgbClr val="FF0000"/>
                          </a:solidFill>
                          <a:effectLst/>
                          <a:latin typeface="+mn-lt"/>
                          <a:ea typeface="+mn-ea"/>
                          <a:cs typeface="+mn-cs"/>
                        </a:rPr>
                        <a:t>L</a:t>
                      </a:r>
                      <a:r>
                        <a:rPr lang="fr-FR" sz="1800" kern="1200" dirty="0">
                          <a:solidFill>
                            <a:schemeClr val="tx1"/>
                          </a:solidFill>
                          <a:effectLst/>
                          <a:latin typeface="+mn-lt"/>
                          <a:ea typeface="+mn-ea"/>
                          <a:cs typeface="+mn-cs"/>
                        </a:rPr>
                        <a:t>es gens s'arrachent les charriots fiévreusement</a:t>
                      </a:r>
                      <a:r>
                        <a:rPr lang="fr-FR" sz="1800" b="1" kern="1200" dirty="0">
                          <a:solidFill>
                            <a:srgbClr val="FF0000"/>
                          </a:solidFill>
                          <a:effectLst/>
                          <a:latin typeface="+mn-lt"/>
                          <a:ea typeface="+mn-ea"/>
                          <a:cs typeface="+mn-cs"/>
                        </a:rPr>
                        <a:t>.</a:t>
                      </a:r>
                      <a:r>
                        <a:rPr lang="fr-FR" sz="1800" kern="1200" dirty="0">
                          <a:solidFill>
                            <a:schemeClr val="tx1"/>
                          </a:solidFill>
                          <a:effectLst/>
                          <a:latin typeface="+mn-lt"/>
                          <a:ea typeface="+mn-ea"/>
                          <a:cs typeface="+mn-cs"/>
                        </a:rPr>
                        <a:t> </a:t>
                      </a:r>
                      <a:r>
                        <a:rPr lang="fr-FR" sz="1800" b="1" kern="1200" dirty="0">
                          <a:solidFill>
                            <a:srgbClr val="FF0000"/>
                          </a:solidFill>
                          <a:effectLst/>
                          <a:latin typeface="+mn-lt"/>
                          <a:ea typeface="+mn-ea"/>
                          <a:cs typeface="+mn-cs"/>
                        </a:rPr>
                        <a:t>I</a:t>
                      </a:r>
                      <a:r>
                        <a:rPr lang="fr-FR" sz="1800" kern="1200" dirty="0">
                          <a:solidFill>
                            <a:schemeClr val="tx1"/>
                          </a:solidFill>
                          <a:effectLst/>
                          <a:latin typeface="+mn-lt"/>
                          <a:ea typeface="+mn-ea"/>
                          <a:cs typeface="+mn-cs"/>
                        </a:rPr>
                        <a:t>ls les remplissent et achètent des choses dont ils n'ont pas besoin</a:t>
                      </a:r>
                      <a:r>
                        <a:rPr lang="fr-FR" sz="1800" b="1" kern="1200" dirty="0">
                          <a:solidFill>
                            <a:srgbClr val="FF0000"/>
                          </a:solidFill>
                          <a:effectLst/>
                          <a:latin typeface="+mn-lt"/>
                          <a:ea typeface="+mn-ea"/>
                          <a:cs typeface="+mn-cs"/>
                        </a:rPr>
                        <a:t>.</a:t>
                      </a:r>
                      <a:r>
                        <a:rPr lang="fr-FR" sz="1800" kern="1200" dirty="0">
                          <a:solidFill>
                            <a:schemeClr val="tx1"/>
                          </a:solidFill>
                          <a:effectLst/>
                          <a:latin typeface="+mn-lt"/>
                          <a:ea typeface="+mn-ea"/>
                          <a:cs typeface="+mn-cs"/>
                        </a:rPr>
                        <a:t> </a:t>
                      </a:r>
                      <a:r>
                        <a:rPr lang="fr-FR" sz="1800" b="1" kern="1200" dirty="0">
                          <a:solidFill>
                            <a:srgbClr val="FF0000"/>
                          </a:solidFill>
                          <a:effectLst/>
                          <a:latin typeface="+mn-lt"/>
                          <a:ea typeface="+mn-ea"/>
                          <a:cs typeface="+mn-cs"/>
                        </a:rPr>
                        <a:t>U</a:t>
                      </a:r>
                      <a:r>
                        <a:rPr lang="fr-FR" sz="1800" kern="1200" dirty="0">
                          <a:solidFill>
                            <a:schemeClr val="tx1"/>
                          </a:solidFill>
                          <a:effectLst/>
                          <a:latin typeface="+mn-lt"/>
                          <a:ea typeface="+mn-ea"/>
                          <a:cs typeface="+mn-cs"/>
                        </a:rPr>
                        <a:t>ne publicité les attire habilement</a:t>
                      </a:r>
                      <a:r>
                        <a:rPr lang="fr-FR" sz="1800" b="1" kern="1200" dirty="0">
                          <a:solidFill>
                            <a:srgbClr val="FF0000"/>
                          </a:solidFill>
                          <a:effectLst/>
                          <a:latin typeface="+mn-lt"/>
                          <a:ea typeface="+mn-ea"/>
                          <a:cs typeface="+mn-cs"/>
                        </a:rPr>
                        <a:t>.</a:t>
                      </a:r>
                      <a:r>
                        <a:rPr lang="fr-FR" sz="1800" kern="1200" dirty="0">
                          <a:solidFill>
                            <a:schemeClr val="tx1"/>
                          </a:solidFill>
                          <a:effectLst/>
                          <a:latin typeface="+mn-lt"/>
                          <a:ea typeface="+mn-ea"/>
                          <a:cs typeface="+mn-cs"/>
                        </a:rPr>
                        <a:t> </a:t>
                      </a:r>
                      <a:r>
                        <a:rPr lang="fr-FR" sz="1800" b="1" kern="1200" dirty="0">
                          <a:solidFill>
                            <a:srgbClr val="FF0000"/>
                          </a:solidFill>
                          <a:effectLst/>
                          <a:latin typeface="+mn-lt"/>
                          <a:ea typeface="+mn-ea"/>
                          <a:cs typeface="+mn-cs"/>
                        </a:rPr>
                        <a:t>U</a:t>
                      </a:r>
                      <a:r>
                        <a:rPr lang="fr-FR" sz="1800" kern="1200" dirty="0">
                          <a:solidFill>
                            <a:schemeClr val="tx1"/>
                          </a:solidFill>
                          <a:effectLst/>
                          <a:latin typeface="+mn-lt"/>
                          <a:ea typeface="+mn-ea"/>
                          <a:cs typeface="+mn-cs"/>
                        </a:rPr>
                        <a:t>ne promotion les séduit</a:t>
                      </a:r>
                      <a:r>
                        <a:rPr lang="fr-FR" sz="1800" b="1" kern="1200" dirty="0">
                          <a:solidFill>
                            <a:srgbClr val="FF0000"/>
                          </a:solidFill>
                          <a:effectLst/>
                          <a:latin typeface="+mn-lt"/>
                          <a:ea typeface="+mn-ea"/>
                          <a:cs typeface="+mn-cs"/>
                        </a:rPr>
                        <a:t>.</a:t>
                      </a:r>
                      <a:r>
                        <a:rPr lang="fr-FR" sz="1800" kern="1200" dirty="0">
                          <a:solidFill>
                            <a:schemeClr val="tx1"/>
                          </a:solidFill>
                          <a:effectLst/>
                          <a:latin typeface="+mn-lt"/>
                          <a:ea typeface="+mn-ea"/>
                          <a:cs typeface="+mn-cs"/>
                        </a:rPr>
                        <a:t> </a:t>
                      </a:r>
                      <a:r>
                        <a:rPr lang="fr-FR" sz="1800" b="1" kern="1200" dirty="0">
                          <a:solidFill>
                            <a:srgbClr val="FF0000"/>
                          </a:solidFill>
                          <a:effectLst/>
                          <a:latin typeface="+mn-lt"/>
                          <a:ea typeface="+mn-ea"/>
                          <a:cs typeface="+mn-cs"/>
                        </a:rPr>
                        <a:t>L</a:t>
                      </a:r>
                      <a:r>
                        <a:rPr lang="fr-FR" sz="1800" kern="1200" dirty="0">
                          <a:solidFill>
                            <a:schemeClr val="tx1"/>
                          </a:solidFill>
                          <a:effectLst/>
                          <a:latin typeface="+mn-lt"/>
                          <a:ea typeface="+mn-ea"/>
                          <a:cs typeface="+mn-cs"/>
                        </a:rPr>
                        <a:t>orsqu'ils arrivent à la caisse ils s'aperçoivent que la caissière tape une note bien longue.</a:t>
                      </a:r>
                    </a:p>
                    <a:p>
                      <a:endParaRPr lang="fr-FR"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fr-F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Texte B</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Nous avons fait nos courses au supermarché</a:t>
                      </a:r>
                      <a:r>
                        <a:rPr lang="fr-FR" sz="1800" b="1" kern="1200" dirty="0">
                          <a:solidFill>
                            <a:srgbClr val="FF0000"/>
                          </a:solidFill>
                          <a:effectLst/>
                          <a:latin typeface="+mn-lt"/>
                          <a:ea typeface="+mn-ea"/>
                          <a:cs typeface="+mn-cs"/>
                        </a:rPr>
                        <a:t>.</a:t>
                      </a:r>
                      <a:r>
                        <a:rPr lang="fr-FR" sz="1800" kern="1200" dirty="0">
                          <a:solidFill>
                            <a:schemeClr val="tx1"/>
                          </a:solidFill>
                          <a:effectLst/>
                          <a:latin typeface="+mn-lt"/>
                          <a:ea typeface="+mn-ea"/>
                          <a:cs typeface="+mn-cs"/>
                        </a:rPr>
                        <a:t> </a:t>
                      </a:r>
                      <a:r>
                        <a:rPr lang="fr-FR" sz="1800" b="1" kern="1200" dirty="0">
                          <a:solidFill>
                            <a:srgbClr val="FF0000"/>
                          </a:solidFill>
                          <a:effectLst/>
                          <a:latin typeface="+mn-lt"/>
                          <a:ea typeface="+mn-ea"/>
                          <a:cs typeface="+mn-cs"/>
                        </a:rPr>
                        <a:t>L</a:t>
                      </a:r>
                      <a:r>
                        <a:rPr lang="fr-FR" sz="1800" kern="1200" dirty="0">
                          <a:solidFill>
                            <a:schemeClr val="tx1"/>
                          </a:solidFill>
                          <a:effectLst/>
                          <a:latin typeface="+mn-lt"/>
                          <a:ea typeface="+mn-ea"/>
                          <a:cs typeface="+mn-cs"/>
                        </a:rPr>
                        <a:t>es gens s'arrachent les charriots</a:t>
                      </a:r>
                      <a:r>
                        <a:rPr lang="fr-FR" sz="1800" b="1" kern="1200" dirty="0">
                          <a:solidFill>
                            <a:srgbClr val="FF0000"/>
                          </a:solidFill>
                          <a:effectLst/>
                          <a:latin typeface="+mn-lt"/>
                          <a:ea typeface="+mn-ea"/>
                          <a:cs typeface="+mn-cs"/>
                        </a:rPr>
                        <a:t>.</a:t>
                      </a:r>
                      <a:r>
                        <a:rPr lang="fr-FR" sz="1800" kern="1200" dirty="0">
                          <a:solidFill>
                            <a:schemeClr val="tx1"/>
                          </a:solidFill>
                          <a:effectLst/>
                          <a:latin typeface="+mn-lt"/>
                          <a:ea typeface="+mn-ea"/>
                          <a:cs typeface="+mn-cs"/>
                        </a:rPr>
                        <a:t> </a:t>
                      </a:r>
                      <a:r>
                        <a:rPr lang="fr-FR" sz="1800" b="1" kern="1200" dirty="0">
                          <a:solidFill>
                            <a:srgbClr val="FF0000"/>
                          </a:solidFill>
                          <a:effectLst/>
                          <a:latin typeface="+mn-lt"/>
                          <a:ea typeface="+mn-ea"/>
                          <a:cs typeface="+mn-cs"/>
                        </a:rPr>
                        <a:t>F</a:t>
                      </a:r>
                      <a:r>
                        <a:rPr lang="fr-FR" sz="1800" kern="1200" dirty="0">
                          <a:solidFill>
                            <a:schemeClr val="tx1"/>
                          </a:solidFill>
                          <a:effectLst/>
                          <a:latin typeface="+mn-lt"/>
                          <a:ea typeface="+mn-ea"/>
                          <a:cs typeface="+mn-cs"/>
                        </a:rPr>
                        <a:t>iévreusement, ils les remplissent et achètent des choses dont ils n'ont pas besoin</a:t>
                      </a:r>
                      <a:r>
                        <a:rPr lang="fr-FR" sz="1800" b="1" kern="1200" dirty="0">
                          <a:solidFill>
                            <a:srgbClr val="FF0000"/>
                          </a:solidFill>
                          <a:effectLst/>
                          <a:latin typeface="+mn-lt"/>
                          <a:ea typeface="+mn-ea"/>
                          <a:cs typeface="+mn-cs"/>
                        </a:rPr>
                        <a:t>.</a:t>
                      </a:r>
                      <a:r>
                        <a:rPr lang="fr-FR" sz="1800" kern="1200" dirty="0">
                          <a:solidFill>
                            <a:schemeClr val="tx1"/>
                          </a:solidFill>
                          <a:effectLst/>
                          <a:latin typeface="+mn-lt"/>
                          <a:ea typeface="+mn-ea"/>
                          <a:cs typeface="+mn-cs"/>
                        </a:rPr>
                        <a:t> </a:t>
                      </a:r>
                      <a:r>
                        <a:rPr lang="fr-FR" sz="1800" b="1" kern="1200" dirty="0">
                          <a:solidFill>
                            <a:srgbClr val="FF0000"/>
                          </a:solidFill>
                          <a:effectLst/>
                          <a:latin typeface="+mn-lt"/>
                          <a:ea typeface="+mn-ea"/>
                          <a:cs typeface="+mn-cs"/>
                        </a:rPr>
                        <a:t>U</a:t>
                      </a:r>
                      <a:r>
                        <a:rPr lang="fr-FR" sz="1800" kern="1200" dirty="0">
                          <a:solidFill>
                            <a:schemeClr val="tx1"/>
                          </a:solidFill>
                          <a:effectLst/>
                          <a:latin typeface="+mn-lt"/>
                          <a:ea typeface="+mn-ea"/>
                          <a:cs typeface="+mn-cs"/>
                        </a:rPr>
                        <a:t>ne publicité les attire</a:t>
                      </a:r>
                      <a:r>
                        <a:rPr lang="fr-FR" sz="1800" b="1" kern="1200" dirty="0">
                          <a:solidFill>
                            <a:srgbClr val="FF0000"/>
                          </a:solidFill>
                          <a:effectLst/>
                          <a:latin typeface="+mn-lt"/>
                          <a:ea typeface="+mn-ea"/>
                          <a:cs typeface="+mn-cs"/>
                        </a:rPr>
                        <a:t>.</a:t>
                      </a:r>
                      <a:r>
                        <a:rPr lang="fr-FR" sz="1800" kern="1200" dirty="0">
                          <a:solidFill>
                            <a:schemeClr val="tx1"/>
                          </a:solidFill>
                          <a:effectLst/>
                          <a:latin typeface="+mn-lt"/>
                          <a:ea typeface="+mn-ea"/>
                          <a:cs typeface="+mn-cs"/>
                        </a:rPr>
                        <a:t> </a:t>
                      </a:r>
                      <a:r>
                        <a:rPr lang="fr-FR" sz="1800" b="1" kern="1200" dirty="0">
                          <a:solidFill>
                            <a:srgbClr val="FF0000"/>
                          </a:solidFill>
                          <a:effectLst/>
                          <a:latin typeface="+mn-lt"/>
                          <a:ea typeface="+mn-ea"/>
                          <a:cs typeface="+mn-cs"/>
                        </a:rPr>
                        <a:t>H</a:t>
                      </a:r>
                      <a:r>
                        <a:rPr lang="fr-FR" sz="1800" kern="1200" dirty="0">
                          <a:solidFill>
                            <a:schemeClr val="tx1"/>
                          </a:solidFill>
                          <a:effectLst/>
                          <a:latin typeface="+mn-lt"/>
                          <a:ea typeface="+mn-ea"/>
                          <a:cs typeface="+mn-cs"/>
                        </a:rPr>
                        <a:t>abilement, une promotion les séduit</a:t>
                      </a:r>
                      <a:r>
                        <a:rPr lang="fr-FR" sz="1800" b="1" kern="1200" dirty="0">
                          <a:solidFill>
                            <a:srgbClr val="FF0000"/>
                          </a:solidFill>
                          <a:effectLst/>
                          <a:latin typeface="+mn-lt"/>
                          <a:ea typeface="+mn-ea"/>
                          <a:cs typeface="+mn-cs"/>
                        </a:rPr>
                        <a:t>.</a:t>
                      </a:r>
                      <a:r>
                        <a:rPr lang="fr-FR" sz="1800" kern="1200" dirty="0">
                          <a:solidFill>
                            <a:schemeClr val="tx1"/>
                          </a:solidFill>
                          <a:effectLst/>
                          <a:latin typeface="+mn-lt"/>
                          <a:ea typeface="+mn-ea"/>
                          <a:cs typeface="+mn-cs"/>
                        </a:rPr>
                        <a:t> </a:t>
                      </a:r>
                      <a:r>
                        <a:rPr lang="fr-FR" sz="1800" b="1" kern="1200" dirty="0">
                          <a:solidFill>
                            <a:srgbClr val="FF0000"/>
                          </a:solidFill>
                          <a:effectLst/>
                          <a:latin typeface="+mn-lt"/>
                          <a:ea typeface="+mn-ea"/>
                          <a:cs typeface="+mn-cs"/>
                        </a:rPr>
                        <a:t>L</a:t>
                      </a:r>
                      <a:r>
                        <a:rPr lang="fr-FR" sz="1800" kern="1200" dirty="0">
                          <a:solidFill>
                            <a:schemeClr val="tx1"/>
                          </a:solidFill>
                          <a:effectLst/>
                          <a:latin typeface="+mn-lt"/>
                          <a:ea typeface="+mn-ea"/>
                          <a:cs typeface="+mn-cs"/>
                        </a:rPr>
                        <a:t>orsqu'ils arrivent à la caisse ils s'aperçoivent que la caissière tape une note bien longue.</a:t>
                      </a:r>
                    </a:p>
                    <a:p>
                      <a:endParaRPr lang="fr-FR"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fr-FR"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Texte C</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Nous avons fait nos courses</a:t>
                      </a:r>
                      <a:r>
                        <a:rPr lang="fr-FR" sz="1800" b="1" kern="1200" dirty="0">
                          <a:solidFill>
                            <a:srgbClr val="FF0000"/>
                          </a:solidFill>
                          <a:effectLst/>
                          <a:latin typeface="+mn-lt"/>
                          <a:ea typeface="+mn-ea"/>
                          <a:cs typeface="+mn-cs"/>
                        </a:rPr>
                        <a:t>.</a:t>
                      </a:r>
                      <a:r>
                        <a:rPr lang="fr-FR" sz="1800" kern="1200" dirty="0">
                          <a:solidFill>
                            <a:schemeClr val="tx1"/>
                          </a:solidFill>
                          <a:effectLst/>
                          <a:latin typeface="+mn-lt"/>
                          <a:ea typeface="+mn-ea"/>
                          <a:cs typeface="+mn-cs"/>
                        </a:rPr>
                        <a:t> </a:t>
                      </a:r>
                      <a:r>
                        <a:rPr lang="fr-FR" sz="1800" b="1" kern="1200" dirty="0">
                          <a:solidFill>
                            <a:srgbClr val="FF0000"/>
                          </a:solidFill>
                          <a:effectLst/>
                          <a:latin typeface="+mn-lt"/>
                          <a:ea typeface="+mn-ea"/>
                          <a:cs typeface="+mn-cs"/>
                        </a:rPr>
                        <a:t>A</a:t>
                      </a:r>
                      <a:r>
                        <a:rPr lang="fr-FR" sz="1800" kern="1200" dirty="0">
                          <a:solidFill>
                            <a:schemeClr val="tx1"/>
                          </a:solidFill>
                          <a:effectLst/>
                          <a:latin typeface="+mn-lt"/>
                          <a:ea typeface="+mn-ea"/>
                          <a:cs typeface="+mn-cs"/>
                        </a:rPr>
                        <a:t>u supermarché</a:t>
                      </a:r>
                      <a:r>
                        <a:rPr lang="fr-FR" sz="1800" b="0" kern="1200" dirty="0">
                          <a:solidFill>
                            <a:schemeClr val="tx1"/>
                          </a:solidFill>
                          <a:effectLst/>
                          <a:latin typeface="+mn-lt"/>
                          <a:ea typeface="+mn-ea"/>
                          <a:cs typeface="+mn-cs"/>
                        </a:rPr>
                        <a:t>,</a:t>
                      </a:r>
                      <a:r>
                        <a:rPr lang="fr-FR" sz="1800" kern="1200" dirty="0">
                          <a:solidFill>
                            <a:schemeClr val="tx1"/>
                          </a:solidFill>
                          <a:effectLst/>
                          <a:latin typeface="+mn-lt"/>
                          <a:ea typeface="+mn-ea"/>
                          <a:cs typeface="+mn-cs"/>
                        </a:rPr>
                        <a:t> les gens s'arrachent les charriots</a:t>
                      </a:r>
                      <a:r>
                        <a:rPr lang="fr-FR" sz="1800" b="1" kern="1200" dirty="0">
                          <a:solidFill>
                            <a:srgbClr val="FF0000"/>
                          </a:solidFill>
                          <a:effectLst/>
                          <a:latin typeface="+mn-lt"/>
                          <a:ea typeface="+mn-ea"/>
                          <a:cs typeface="+mn-cs"/>
                        </a:rPr>
                        <a:t>.</a:t>
                      </a:r>
                      <a:r>
                        <a:rPr lang="fr-FR" sz="1800" kern="1200" dirty="0">
                          <a:solidFill>
                            <a:schemeClr val="tx1"/>
                          </a:solidFill>
                          <a:effectLst/>
                          <a:latin typeface="+mn-lt"/>
                          <a:ea typeface="+mn-ea"/>
                          <a:cs typeface="+mn-cs"/>
                        </a:rPr>
                        <a:t> </a:t>
                      </a:r>
                      <a:r>
                        <a:rPr lang="fr-FR" sz="1800" b="1" kern="1200" dirty="0">
                          <a:solidFill>
                            <a:srgbClr val="FF0000"/>
                          </a:solidFill>
                          <a:effectLst/>
                          <a:latin typeface="+mn-lt"/>
                          <a:ea typeface="+mn-ea"/>
                          <a:cs typeface="+mn-cs"/>
                        </a:rPr>
                        <a:t>F</a:t>
                      </a:r>
                      <a:r>
                        <a:rPr lang="fr-FR" sz="1800" kern="1200" dirty="0">
                          <a:solidFill>
                            <a:schemeClr val="tx1"/>
                          </a:solidFill>
                          <a:effectLst/>
                          <a:latin typeface="+mn-lt"/>
                          <a:ea typeface="+mn-ea"/>
                          <a:cs typeface="+mn-cs"/>
                        </a:rPr>
                        <a:t>iévreusement, ils les remplissent et achètent des choses dont ils n'ont pas besoin</a:t>
                      </a:r>
                      <a:r>
                        <a:rPr lang="fr-FR" sz="1800" b="1" kern="1200" dirty="0">
                          <a:solidFill>
                            <a:srgbClr val="FF0000"/>
                          </a:solidFill>
                          <a:effectLst/>
                          <a:latin typeface="+mn-lt"/>
                          <a:ea typeface="+mn-ea"/>
                          <a:cs typeface="+mn-cs"/>
                        </a:rPr>
                        <a:t>.</a:t>
                      </a:r>
                      <a:r>
                        <a:rPr lang="fr-FR" sz="1800" kern="1200" dirty="0">
                          <a:solidFill>
                            <a:schemeClr val="tx1"/>
                          </a:solidFill>
                          <a:effectLst/>
                          <a:latin typeface="+mn-lt"/>
                          <a:ea typeface="+mn-ea"/>
                          <a:cs typeface="+mn-cs"/>
                        </a:rPr>
                        <a:t> </a:t>
                      </a:r>
                      <a:r>
                        <a:rPr lang="fr-FR" sz="1800" b="1" kern="1200" dirty="0">
                          <a:solidFill>
                            <a:srgbClr val="FF0000"/>
                          </a:solidFill>
                          <a:effectLst/>
                          <a:latin typeface="+mn-lt"/>
                          <a:ea typeface="+mn-ea"/>
                          <a:cs typeface="+mn-cs"/>
                        </a:rPr>
                        <a:t>U</a:t>
                      </a:r>
                      <a:r>
                        <a:rPr lang="fr-FR" sz="1800" kern="1200" dirty="0">
                          <a:solidFill>
                            <a:schemeClr val="tx1"/>
                          </a:solidFill>
                          <a:effectLst/>
                          <a:latin typeface="+mn-lt"/>
                          <a:ea typeface="+mn-ea"/>
                          <a:cs typeface="+mn-cs"/>
                        </a:rPr>
                        <a:t>ne publicité les attire</a:t>
                      </a:r>
                      <a:r>
                        <a:rPr lang="fr-FR" sz="1800" b="1" kern="1200" dirty="0">
                          <a:solidFill>
                            <a:srgbClr val="FF0000"/>
                          </a:solidFill>
                          <a:effectLst/>
                          <a:latin typeface="+mn-lt"/>
                          <a:ea typeface="+mn-ea"/>
                          <a:cs typeface="+mn-cs"/>
                        </a:rPr>
                        <a:t>.</a:t>
                      </a:r>
                      <a:r>
                        <a:rPr lang="fr-FR" sz="1800" kern="1200" dirty="0">
                          <a:solidFill>
                            <a:schemeClr val="tx1"/>
                          </a:solidFill>
                          <a:effectLst/>
                          <a:latin typeface="+mn-lt"/>
                          <a:ea typeface="+mn-ea"/>
                          <a:cs typeface="+mn-cs"/>
                        </a:rPr>
                        <a:t>  </a:t>
                      </a:r>
                      <a:r>
                        <a:rPr lang="fr-FR" sz="1800" b="1" kern="1200" dirty="0">
                          <a:solidFill>
                            <a:srgbClr val="FF0000"/>
                          </a:solidFill>
                          <a:effectLst/>
                          <a:latin typeface="+mn-lt"/>
                          <a:ea typeface="+mn-ea"/>
                          <a:cs typeface="+mn-cs"/>
                        </a:rPr>
                        <a:t>H</a:t>
                      </a:r>
                      <a:r>
                        <a:rPr lang="fr-FR" sz="1800" kern="1200" dirty="0">
                          <a:solidFill>
                            <a:schemeClr val="tx1"/>
                          </a:solidFill>
                          <a:effectLst/>
                          <a:latin typeface="+mn-lt"/>
                          <a:ea typeface="+mn-ea"/>
                          <a:cs typeface="+mn-cs"/>
                        </a:rPr>
                        <a:t>abilement une promotion les séduit lorsqu'ils arrivent à la caisse</a:t>
                      </a:r>
                      <a:r>
                        <a:rPr lang="fr-FR" sz="1800" b="1" kern="1200" dirty="0">
                          <a:solidFill>
                            <a:srgbClr val="FF0000"/>
                          </a:solidFill>
                          <a:effectLst/>
                          <a:latin typeface="+mn-lt"/>
                          <a:ea typeface="+mn-ea"/>
                          <a:cs typeface="+mn-cs"/>
                        </a:rPr>
                        <a:t>.</a:t>
                      </a:r>
                      <a:r>
                        <a:rPr lang="fr-FR" sz="1800" kern="1200" dirty="0">
                          <a:solidFill>
                            <a:schemeClr val="tx1"/>
                          </a:solidFill>
                          <a:effectLst/>
                          <a:latin typeface="+mn-lt"/>
                          <a:ea typeface="+mn-ea"/>
                          <a:cs typeface="+mn-cs"/>
                        </a:rPr>
                        <a:t> </a:t>
                      </a:r>
                      <a:r>
                        <a:rPr lang="fr-FR" sz="1800" b="1" kern="1200" dirty="0">
                          <a:solidFill>
                            <a:srgbClr val="FF0000"/>
                          </a:solidFill>
                          <a:effectLst/>
                          <a:latin typeface="+mn-lt"/>
                          <a:ea typeface="+mn-ea"/>
                          <a:cs typeface="+mn-cs"/>
                        </a:rPr>
                        <a:t>I</a:t>
                      </a:r>
                      <a:r>
                        <a:rPr lang="fr-FR" sz="1800" kern="1200" dirty="0">
                          <a:solidFill>
                            <a:schemeClr val="tx1"/>
                          </a:solidFill>
                          <a:effectLst/>
                          <a:latin typeface="+mn-lt"/>
                          <a:ea typeface="+mn-ea"/>
                          <a:cs typeface="+mn-cs"/>
                        </a:rPr>
                        <a:t>ls s'aperçoivent que la caissière tape une note bien longue.</a:t>
                      </a:r>
                    </a:p>
                    <a:p>
                      <a:endParaRPr lang="fr-FR"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397041377"/>
                  </a:ext>
                </a:extLst>
              </a:tr>
            </a:tbl>
          </a:graphicData>
        </a:graphic>
      </p:graphicFrame>
    </p:spTree>
    <p:extLst>
      <p:ext uri="{BB962C8B-B14F-4D97-AF65-F5344CB8AC3E}">
        <p14:creationId xmlns:p14="http://schemas.microsoft.com/office/powerpoint/2010/main" val="26055572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2DEF1-427B-C125-CCEC-C02F93C9259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A46D82E-F628-CD0A-7F63-E1108917DA4A}"/>
              </a:ext>
            </a:extLst>
          </p:cNvPr>
          <p:cNvSpPr>
            <a:spLocks noGrp="1"/>
          </p:cNvSpPr>
          <p:nvPr>
            <p:ph type="title"/>
          </p:nvPr>
        </p:nvSpPr>
        <p:spPr>
          <a:xfrm>
            <a:off x="838200" y="365126"/>
            <a:ext cx="10515600" cy="505732"/>
          </a:xfrm>
        </p:spPr>
        <p:txBody>
          <a:bodyPr>
            <a:normAutofit fontScale="90000"/>
          </a:bodyPr>
          <a:lstStyle/>
          <a:p>
            <a:r>
              <a:rPr lang="fr-FR" dirty="0"/>
              <a:t> </a:t>
            </a:r>
          </a:p>
        </p:txBody>
      </p:sp>
      <p:graphicFrame>
        <p:nvGraphicFramePr>
          <p:cNvPr id="4" name="Espace réservé du contenu 3">
            <a:extLst>
              <a:ext uri="{FF2B5EF4-FFF2-40B4-BE49-F238E27FC236}">
                <a16:creationId xmlns:a16="http://schemas.microsoft.com/office/drawing/2014/main" id="{D5B8630A-9B95-EEAE-3B9D-17128550F814}"/>
              </a:ext>
            </a:extLst>
          </p:cNvPr>
          <p:cNvGraphicFramePr>
            <a:graphicFrameLocks noGrp="1"/>
          </p:cNvGraphicFramePr>
          <p:nvPr>
            <p:ph idx="1"/>
            <p:extLst>
              <p:ext uri="{D42A27DB-BD31-4B8C-83A1-F6EECF244321}">
                <p14:modId xmlns:p14="http://schemas.microsoft.com/office/powerpoint/2010/main" val="2947715952"/>
              </p:ext>
            </p:extLst>
          </p:nvPr>
        </p:nvGraphicFramePr>
        <p:xfrm>
          <a:off x="838200" y="1077686"/>
          <a:ext cx="10515600" cy="4093028"/>
        </p:xfrm>
        <a:graphic>
          <a:graphicData uri="http://schemas.openxmlformats.org/drawingml/2006/table">
            <a:tbl>
              <a:tblPr firstRow="1" bandRow="1">
                <a:tableStyleId>{5940675A-B579-460E-94D1-54222C63F5DA}</a:tableStyleId>
              </a:tblPr>
              <a:tblGrid>
                <a:gridCol w="3341914">
                  <a:extLst>
                    <a:ext uri="{9D8B030D-6E8A-4147-A177-3AD203B41FA5}">
                      <a16:colId xmlns:a16="http://schemas.microsoft.com/office/drawing/2014/main" val="2906201503"/>
                    </a:ext>
                  </a:extLst>
                </a:gridCol>
                <a:gridCol w="293915">
                  <a:extLst>
                    <a:ext uri="{9D8B030D-6E8A-4147-A177-3AD203B41FA5}">
                      <a16:colId xmlns:a16="http://schemas.microsoft.com/office/drawing/2014/main" val="3617938271"/>
                    </a:ext>
                  </a:extLst>
                </a:gridCol>
                <a:gridCol w="3352800">
                  <a:extLst>
                    <a:ext uri="{9D8B030D-6E8A-4147-A177-3AD203B41FA5}">
                      <a16:colId xmlns:a16="http://schemas.microsoft.com/office/drawing/2014/main" val="3832703842"/>
                    </a:ext>
                  </a:extLst>
                </a:gridCol>
                <a:gridCol w="208280">
                  <a:extLst>
                    <a:ext uri="{9D8B030D-6E8A-4147-A177-3AD203B41FA5}">
                      <a16:colId xmlns:a16="http://schemas.microsoft.com/office/drawing/2014/main" val="3670122518"/>
                    </a:ext>
                  </a:extLst>
                </a:gridCol>
                <a:gridCol w="3318691">
                  <a:extLst>
                    <a:ext uri="{9D8B030D-6E8A-4147-A177-3AD203B41FA5}">
                      <a16:colId xmlns:a16="http://schemas.microsoft.com/office/drawing/2014/main" val="4212562432"/>
                    </a:ext>
                  </a:extLst>
                </a:gridCol>
              </a:tblGrid>
              <a:tr h="40930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Texte A</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Nous avons fait nos courses au supermarch</a:t>
                      </a:r>
                      <a:r>
                        <a:rPr lang="fr-FR" sz="1800" b="0" kern="1200" dirty="0">
                          <a:solidFill>
                            <a:schemeClr val="tx1"/>
                          </a:solidFill>
                          <a:effectLst/>
                          <a:latin typeface="+mn-lt"/>
                          <a:ea typeface="+mn-ea"/>
                          <a:cs typeface="+mn-cs"/>
                        </a:rPr>
                        <a:t>é</a:t>
                      </a:r>
                      <a:r>
                        <a:rPr lang="fr-FR" sz="1800" b="1" kern="1200" dirty="0">
                          <a:solidFill>
                            <a:srgbClr val="FF0000"/>
                          </a:solidFill>
                          <a:effectLst/>
                          <a:latin typeface="+mn-lt"/>
                          <a:ea typeface="+mn-ea"/>
                          <a:cs typeface="+mn-cs"/>
                        </a:rPr>
                        <a:t>.</a:t>
                      </a:r>
                      <a:r>
                        <a:rPr lang="fr-FR" sz="1800" b="1" kern="1200" dirty="0">
                          <a:solidFill>
                            <a:schemeClr val="accent2"/>
                          </a:solidFill>
                          <a:effectLst/>
                          <a:latin typeface="+mn-lt"/>
                          <a:ea typeface="+mn-ea"/>
                          <a:cs typeface="+mn-cs"/>
                        </a:rPr>
                        <a:t> </a:t>
                      </a:r>
                      <a:r>
                        <a:rPr lang="fr-FR" sz="1800" b="1" kern="1200" dirty="0">
                          <a:solidFill>
                            <a:srgbClr val="FF0000"/>
                          </a:solidFill>
                          <a:effectLst/>
                          <a:latin typeface="+mn-lt"/>
                          <a:ea typeface="+mn-ea"/>
                          <a:cs typeface="+mn-cs"/>
                        </a:rPr>
                        <a:t>L</a:t>
                      </a:r>
                      <a:r>
                        <a:rPr lang="fr-FR" sz="1800" kern="1200" dirty="0">
                          <a:solidFill>
                            <a:schemeClr val="tx1"/>
                          </a:solidFill>
                          <a:effectLst/>
                          <a:latin typeface="+mn-lt"/>
                          <a:ea typeface="+mn-ea"/>
                          <a:cs typeface="+mn-cs"/>
                        </a:rPr>
                        <a:t>es gens s'arrachent les charriots fiévreusement</a:t>
                      </a:r>
                      <a:r>
                        <a:rPr lang="fr-FR" sz="1800" b="1" kern="1200" dirty="0">
                          <a:solidFill>
                            <a:srgbClr val="FF0000"/>
                          </a:solidFill>
                          <a:effectLst/>
                          <a:latin typeface="+mn-lt"/>
                          <a:ea typeface="+mn-ea"/>
                          <a:cs typeface="+mn-cs"/>
                        </a:rPr>
                        <a:t>.</a:t>
                      </a:r>
                      <a:r>
                        <a:rPr lang="fr-FR" sz="1800" kern="1200" dirty="0">
                          <a:solidFill>
                            <a:schemeClr val="tx1"/>
                          </a:solidFill>
                          <a:effectLst/>
                          <a:latin typeface="+mn-lt"/>
                          <a:ea typeface="+mn-ea"/>
                          <a:cs typeface="+mn-cs"/>
                        </a:rPr>
                        <a:t> </a:t>
                      </a:r>
                      <a:r>
                        <a:rPr lang="fr-FR" sz="1800" b="1" kern="1200" dirty="0">
                          <a:solidFill>
                            <a:srgbClr val="FF0000"/>
                          </a:solidFill>
                          <a:effectLst/>
                          <a:latin typeface="+mn-lt"/>
                          <a:ea typeface="+mn-ea"/>
                          <a:cs typeface="+mn-cs"/>
                        </a:rPr>
                        <a:t>I</a:t>
                      </a:r>
                      <a:r>
                        <a:rPr lang="fr-FR" sz="1800" kern="1200" dirty="0">
                          <a:solidFill>
                            <a:schemeClr val="tx1"/>
                          </a:solidFill>
                          <a:effectLst/>
                          <a:latin typeface="+mn-lt"/>
                          <a:ea typeface="+mn-ea"/>
                          <a:cs typeface="+mn-cs"/>
                        </a:rPr>
                        <a:t>ls les remplissent et achètent des choses dont ils n'ont pas </a:t>
                      </a:r>
                      <a:r>
                        <a:rPr lang="fr-FR" sz="1800" u="sng" kern="1200" dirty="0">
                          <a:solidFill>
                            <a:schemeClr val="tx1"/>
                          </a:solidFill>
                          <a:effectLst/>
                          <a:latin typeface="+mn-lt"/>
                          <a:ea typeface="+mn-ea"/>
                          <a:cs typeface="+mn-cs"/>
                        </a:rPr>
                        <a:t>besoin</a:t>
                      </a:r>
                      <a:r>
                        <a:rPr lang="fr-FR" sz="1800" b="1" u="sng" kern="1200" dirty="0">
                          <a:solidFill>
                            <a:srgbClr val="FF0000"/>
                          </a:solidFill>
                          <a:effectLst/>
                          <a:latin typeface="+mn-lt"/>
                          <a:ea typeface="+mn-ea"/>
                          <a:cs typeface="+mn-cs"/>
                        </a:rPr>
                        <a:t>.</a:t>
                      </a:r>
                      <a:r>
                        <a:rPr lang="fr-FR" sz="1800" u="sng" kern="1200" dirty="0">
                          <a:solidFill>
                            <a:schemeClr val="tx1"/>
                          </a:solidFill>
                          <a:effectLst/>
                          <a:latin typeface="+mn-lt"/>
                          <a:ea typeface="+mn-ea"/>
                          <a:cs typeface="+mn-cs"/>
                        </a:rPr>
                        <a:t> </a:t>
                      </a:r>
                      <a:r>
                        <a:rPr lang="fr-FR" sz="1800" b="1" u="sng" kern="1200" dirty="0">
                          <a:solidFill>
                            <a:srgbClr val="FF0000"/>
                          </a:solidFill>
                          <a:effectLst/>
                          <a:latin typeface="+mn-lt"/>
                          <a:ea typeface="+mn-ea"/>
                          <a:cs typeface="+mn-cs"/>
                        </a:rPr>
                        <a:t>U</a:t>
                      </a:r>
                      <a:r>
                        <a:rPr lang="fr-FR" sz="1800" u="sng" kern="1200" dirty="0">
                          <a:solidFill>
                            <a:schemeClr val="tx1"/>
                          </a:solidFill>
                          <a:effectLst/>
                          <a:latin typeface="+mn-lt"/>
                          <a:ea typeface="+mn-ea"/>
                          <a:cs typeface="+mn-cs"/>
                        </a:rPr>
                        <a:t>ne publicité </a:t>
                      </a:r>
                      <a:r>
                        <a:rPr lang="fr-FR" sz="1800" kern="1200" dirty="0">
                          <a:solidFill>
                            <a:schemeClr val="tx1"/>
                          </a:solidFill>
                          <a:effectLst/>
                          <a:latin typeface="+mn-lt"/>
                          <a:ea typeface="+mn-ea"/>
                          <a:cs typeface="+mn-cs"/>
                        </a:rPr>
                        <a:t>les attire habilement</a:t>
                      </a:r>
                      <a:r>
                        <a:rPr lang="fr-FR" sz="1800" b="1" kern="1200" dirty="0">
                          <a:solidFill>
                            <a:srgbClr val="FF0000"/>
                          </a:solidFill>
                          <a:effectLst/>
                          <a:latin typeface="+mn-lt"/>
                          <a:ea typeface="+mn-ea"/>
                          <a:cs typeface="+mn-cs"/>
                        </a:rPr>
                        <a:t>.</a:t>
                      </a:r>
                      <a:r>
                        <a:rPr lang="fr-FR" sz="1800" kern="1200" dirty="0">
                          <a:solidFill>
                            <a:schemeClr val="tx1"/>
                          </a:solidFill>
                          <a:effectLst/>
                          <a:latin typeface="+mn-lt"/>
                          <a:ea typeface="+mn-ea"/>
                          <a:cs typeface="+mn-cs"/>
                        </a:rPr>
                        <a:t> </a:t>
                      </a:r>
                      <a:r>
                        <a:rPr lang="fr-FR" sz="1800" b="1" kern="1200" dirty="0">
                          <a:solidFill>
                            <a:srgbClr val="FF0000"/>
                          </a:solidFill>
                          <a:effectLst/>
                          <a:latin typeface="+mn-lt"/>
                          <a:ea typeface="+mn-ea"/>
                          <a:cs typeface="+mn-cs"/>
                        </a:rPr>
                        <a:t>U</a:t>
                      </a:r>
                      <a:r>
                        <a:rPr lang="fr-FR" sz="1800" kern="1200" dirty="0">
                          <a:solidFill>
                            <a:schemeClr val="tx1"/>
                          </a:solidFill>
                          <a:effectLst/>
                          <a:latin typeface="+mn-lt"/>
                          <a:ea typeface="+mn-ea"/>
                          <a:cs typeface="+mn-cs"/>
                        </a:rPr>
                        <a:t>ne promotion les séduit</a:t>
                      </a:r>
                      <a:r>
                        <a:rPr lang="fr-FR" sz="1800" b="1" kern="1200" dirty="0">
                          <a:solidFill>
                            <a:srgbClr val="FF0000"/>
                          </a:solidFill>
                          <a:effectLst/>
                          <a:latin typeface="+mn-lt"/>
                          <a:ea typeface="+mn-ea"/>
                          <a:cs typeface="+mn-cs"/>
                        </a:rPr>
                        <a:t>.</a:t>
                      </a:r>
                      <a:r>
                        <a:rPr lang="fr-FR" sz="1800" kern="1200" dirty="0">
                          <a:solidFill>
                            <a:schemeClr val="tx1"/>
                          </a:solidFill>
                          <a:effectLst/>
                          <a:latin typeface="+mn-lt"/>
                          <a:ea typeface="+mn-ea"/>
                          <a:cs typeface="+mn-cs"/>
                        </a:rPr>
                        <a:t> </a:t>
                      </a:r>
                      <a:r>
                        <a:rPr lang="fr-FR" sz="1800" b="1" kern="1200" dirty="0">
                          <a:solidFill>
                            <a:srgbClr val="FF0000"/>
                          </a:solidFill>
                          <a:effectLst/>
                          <a:latin typeface="+mn-lt"/>
                          <a:ea typeface="+mn-ea"/>
                          <a:cs typeface="+mn-cs"/>
                        </a:rPr>
                        <a:t>L</a:t>
                      </a:r>
                      <a:r>
                        <a:rPr lang="fr-FR" sz="1800" kern="1200" dirty="0">
                          <a:solidFill>
                            <a:schemeClr val="tx1"/>
                          </a:solidFill>
                          <a:effectLst/>
                          <a:latin typeface="+mn-lt"/>
                          <a:ea typeface="+mn-ea"/>
                          <a:cs typeface="+mn-cs"/>
                        </a:rPr>
                        <a:t>orsqu'ils arrivent à la caisse ils s'aperçoivent que la caissière tape une note bien longue.</a:t>
                      </a:r>
                    </a:p>
                    <a:p>
                      <a:endParaRPr lang="fr-FR"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fr-F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Texte B</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Nous avons fait nos courses au supermarché</a:t>
                      </a:r>
                      <a:r>
                        <a:rPr lang="fr-FR" sz="1800" b="1" kern="1200" dirty="0">
                          <a:solidFill>
                            <a:srgbClr val="FF0000"/>
                          </a:solidFill>
                          <a:effectLst/>
                          <a:latin typeface="+mn-lt"/>
                          <a:ea typeface="+mn-ea"/>
                          <a:cs typeface="+mn-cs"/>
                        </a:rPr>
                        <a:t>.</a:t>
                      </a:r>
                      <a:r>
                        <a:rPr lang="fr-FR" sz="1800" kern="1200" dirty="0">
                          <a:solidFill>
                            <a:schemeClr val="tx1"/>
                          </a:solidFill>
                          <a:effectLst/>
                          <a:latin typeface="+mn-lt"/>
                          <a:ea typeface="+mn-ea"/>
                          <a:cs typeface="+mn-cs"/>
                        </a:rPr>
                        <a:t> </a:t>
                      </a:r>
                      <a:r>
                        <a:rPr lang="fr-FR" sz="1800" b="1" kern="1200" dirty="0">
                          <a:solidFill>
                            <a:srgbClr val="FF0000"/>
                          </a:solidFill>
                          <a:effectLst/>
                          <a:latin typeface="+mn-lt"/>
                          <a:ea typeface="+mn-ea"/>
                          <a:cs typeface="+mn-cs"/>
                        </a:rPr>
                        <a:t>L</a:t>
                      </a:r>
                      <a:r>
                        <a:rPr lang="fr-FR" sz="1800" kern="1200" dirty="0">
                          <a:solidFill>
                            <a:schemeClr val="tx1"/>
                          </a:solidFill>
                          <a:effectLst/>
                          <a:latin typeface="+mn-lt"/>
                          <a:ea typeface="+mn-ea"/>
                          <a:cs typeface="+mn-cs"/>
                        </a:rPr>
                        <a:t>es gens s'arrachent les charriots</a:t>
                      </a:r>
                      <a:r>
                        <a:rPr lang="fr-FR" sz="1800" b="1" kern="1200" dirty="0">
                          <a:solidFill>
                            <a:srgbClr val="FF0000"/>
                          </a:solidFill>
                          <a:effectLst/>
                          <a:latin typeface="+mn-lt"/>
                          <a:ea typeface="+mn-ea"/>
                          <a:cs typeface="+mn-cs"/>
                        </a:rPr>
                        <a:t>.</a:t>
                      </a:r>
                      <a:r>
                        <a:rPr lang="fr-FR" sz="1800" kern="1200" dirty="0">
                          <a:solidFill>
                            <a:schemeClr val="tx1"/>
                          </a:solidFill>
                          <a:effectLst/>
                          <a:latin typeface="+mn-lt"/>
                          <a:ea typeface="+mn-ea"/>
                          <a:cs typeface="+mn-cs"/>
                        </a:rPr>
                        <a:t> </a:t>
                      </a:r>
                      <a:r>
                        <a:rPr lang="fr-FR" sz="1800" b="1" kern="1200" dirty="0">
                          <a:solidFill>
                            <a:srgbClr val="FF0000"/>
                          </a:solidFill>
                          <a:effectLst/>
                          <a:latin typeface="+mn-lt"/>
                          <a:ea typeface="+mn-ea"/>
                          <a:cs typeface="+mn-cs"/>
                        </a:rPr>
                        <a:t>F</a:t>
                      </a:r>
                      <a:r>
                        <a:rPr lang="fr-FR" sz="1800" kern="1200" dirty="0">
                          <a:solidFill>
                            <a:schemeClr val="tx1"/>
                          </a:solidFill>
                          <a:effectLst/>
                          <a:latin typeface="+mn-lt"/>
                          <a:ea typeface="+mn-ea"/>
                          <a:cs typeface="+mn-cs"/>
                        </a:rPr>
                        <a:t>iévreusement, ils les remplissent et achètent des choses dont ils n'ont pas </a:t>
                      </a:r>
                      <a:r>
                        <a:rPr lang="fr-FR" sz="1800" u="sng" kern="1200" dirty="0">
                          <a:solidFill>
                            <a:schemeClr val="tx1"/>
                          </a:solidFill>
                          <a:effectLst/>
                          <a:latin typeface="+mn-lt"/>
                          <a:ea typeface="+mn-ea"/>
                          <a:cs typeface="+mn-cs"/>
                        </a:rPr>
                        <a:t>besoin</a:t>
                      </a:r>
                      <a:r>
                        <a:rPr lang="fr-FR" sz="1800" b="1" u="sng" kern="1200" dirty="0">
                          <a:solidFill>
                            <a:srgbClr val="FF0000"/>
                          </a:solidFill>
                          <a:effectLst/>
                          <a:latin typeface="+mn-lt"/>
                          <a:ea typeface="+mn-ea"/>
                          <a:cs typeface="+mn-cs"/>
                        </a:rPr>
                        <a:t>.</a:t>
                      </a:r>
                      <a:r>
                        <a:rPr lang="fr-FR" sz="1800" u="sng" kern="1200" dirty="0">
                          <a:solidFill>
                            <a:schemeClr val="tx1"/>
                          </a:solidFill>
                          <a:effectLst/>
                          <a:latin typeface="+mn-lt"/>
                          <a:ea typeface="+mn-ea"/>
                          <a:cs typeface="+mn-cs"/>
                        </a:rPr>
                        <a:t> </a:t>
                      </a:r>
                      <a:r>
                        <a:rPr lang="fr-FR" sz="1800" b="1" u="sng" kern="1200" dirty="0">
                          <a:solidFill>
                            <a:srgbClr val="FF0000"/>
                          </a:solidFill>
                          <a:effectLst/>
                          <a:latin typeface="+mn-lt"/>
                          <a:ea typeface="+mn-ea"/>
                          <a:cs typeface="+mn-cs"/>
                        </a:rPr>
                        <a:t>U</a:t>
                      </a:r>
                      <a:r>
                        <a:rPr lang="fr-FR" sz="1800" u="sng" kern="1200" dirty="0">
                          <a:solidFill>
                            <a:schemeClr val="tx1"/>
                          </a:solidFill>
                          <a:effectLst/>
                          <a:latin typeface="+mn-lt"/>
                          <a:ea typeface="+mn-ea"/>
                          <a:cs typeface="+mn-cs"/>
                        </a:rPr>
                        <a:t>ne publicité </a:t>
                      </a:r>
                      <a:r>
                        <a:rPr lang="fr-FR" sz="1800" kern="1200" dirty="0">
                          <a:solidFill>
                            <a:schemeClr val="tx1"/>
                          </a:solidFill>
                          <a:effectLst/>
                          <a:latin typeface="+mn-lt"/>
                          <a:ea typeface="+mn-ea"/>
                          <a:cs typeface="+mn-cs"/>
                        </a:rPr>
                        <a:t>les attire</a:t>
                      </a:r>
                      <a:r>
                        <a:rPr lang="fr-FR" sz="1800" b="1" kern="1200" dirty="0">
                          <a:solidFill>
                            <a:srgbClr val="FF0000"/>
                          </a:solidFill>
                          <a:effectLst/>
                          <a:latin typeface="+mn-lt"/>
                          <a:ea typeface="+mn-ea"/>
                          <a:cs typeface="+mn-cs"/>
                        </a:rPr>
                        <a:t>.</a:t>
                      </a:r>
                      <a:r>
                        <a:rPr lang="fr-FR" sz="1800" kern="1200" dirty="0">
                          <a:solidFill>
                            <a:schemeClr val="tx1"/>
                          </a:solidFill>
                          <a:effectLst/>
                          <a:latin typeface="+mn-lt"/>
                          <a:ea typeface="+mn-ea"/>
                          <a:cs typeface="+mn-cs"/>
                        </a:rPr>
                        <a:t> </a:t>
                      </a:r>
                      <a:r>
                        <a:rPr lang="fr-FR" sz="1800" b="1" kern="1200" dirty="0">
                          <a:solidFill>
                            <a:srgbClr val="FF0000"/>
                          </a:solidFill>
                          <a:effectLst/>
                          <a:latin typeface="+mn-lt"/>
                          <a:ea typeface="+mn-ea"/>
                          <a:cs typeface="+mn-cs"/>
                        </a:rPr>
                        <a:t>H</a:t>
                      </a:r>
                      <a:r>
                        <a:rPr lang="fr-FR" sz="1800" kern="1200" dirty="0">
                          <a:solidFill>
                            <a:schemeClr val="tx1"/>
                          </a:solidFill>
                          <a:effectLst/>
                          <a:latin typeface="+mn-lt"/>
                          <a:ea typeface="+mn-ea"/>
                          <a:cs typeface="+mn-cs"/>
                        </a:rPr>
                        <a:t>abilement, une promotion les séduit</a:t>
                      </a:r>
                      <a:r>
                        <a:rPr lang="fr-FR" sz="1800" b="1" kern="1200" dirty="0">
                          <a:solidFill>
                            <a:srgbClr val="FF0000"/>
                          </a:solidFill>
                          <a:effectLst/>
                          <a:latin typeface="+mn-lt"/>
                          <a:ea typeface="+mn-ea"/>
                          <a:cs typeface="+mn-cs"/>
                        </a:rPr>
                        <a:t>.</a:t>
                      </a:r>
                      <a:r>
                        <a:rPr lang="fr-FR" sz="1800" kern="1200" dirty="0">
                          <a:solidFill>
                            <a:schemeClr val="tx1"/>
                          </a:solidFill>
                          <a:effectLst/>
                          <a:latin typeface="+mn-lt"/>
                          <a:ea typeface="+mn-ea"/>
                          <a:cs typeface="+mn-cs"/>
                        </a:rPr>
                        <a:t> </a:t>
                      </a:r>
                      <a:r>
                        <a:rPr lang="fr-FR" sz="1800" b="1" kern="1200" dirty="0">
                          <a:solidFill>
                            <a:srgbClr val="FF0000"/>
                          </a:solidFill>
                          <a:effectLst/>
                          <a:latin typeface="+mn-lt"/>
                          <a:ea typeface="+mn-ea"/>
                          <a:cs typeface="+mn-cs"/>
                        </a:rPr>
                        <a:t>L</a:t>
                      </a:r>
                      <a:r>
                        <a:rPr lang="fr-FR" sz="1800" kern="1200" dirty="0">
                          <a:solidFill>
                            <a:schemeClr val="tx1"/>
                          </a:solidFill>
                          <a:effectLst/>
                          <a:latin typeface="+mn-lt"/>
                          <a:ea typeface="+mn-ea"/>
                          <a:cs typeface="+mn-cs"/>
                        </a:rPr>
                        <a:t>orsqu'ils arrivent à la caisse ils s'aperçoivent que la caissière tape une note bien longue.</a:t>
                      </a:r>
                    </a:p>
                    <a:p>
                      <a:endParaRPr lang="fr-FR"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fr-FR"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Texte C</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Nous avons fait nos courses</a:t>
                      </a:r>
                      <a:r>
                        <a:rPr lang="fr-FR" sz="1800" b="1" kern="1200" dirty="0">
                          <a:solidFill>
                            <a:srgbClr val="FF0000"/>
                          </a:solidFill>
                          <a:effectLst/>
                          <a:latin typeface="+mn-lt"/>
                          <a:ea typeface="+mn-ea"/>
                          <a:cs typeface="+mn-cs"/>
                        </a:rPr>
                        <a:t>.</a:t>
                      </a:r>
                      <a:r>
                        <a:rPr lang="fr-FR" sz="1800" kern="1200" dirty="0">
                          <a:solidFill>
                            <a:schemeClr val="tx1"/>
                          </a:solidFill>
                          <a:effectLst/>
                          <a:latin typeface="+mn-lt"/>
                          <a:ea typeface="+mn-ea"/>
                          <a:cs typeface="+mn-cs"/>
                        </a:rPr>
                        <a:t> </a:t>
                      </a:r>
                      <a:r>
                        <a:rPr lang="fr-FR" sz="1800" b="1" kern="1200" dirty="0">
                          <a:solidFill>
                            <a:srgbClr val="FF0000"/>
                          </a:solidFill>
                          <a:effectLst/>
                          <a:latin typeface="+mn-lt"/>
                          <a:ea typeface="+mn-ea"/>
                          <a:cs typeface="+mn-cs"/>
                        </a:rPr>
                        <a:t>A</a:t>
                      </a:r>
                      <a:r>
                        <a:rPr lang="fr-FR" sz="1800" kern="1200" dirty="0">
                          <a:solidFill>
                            <a:schemeClr val="tx1"/>
                          </a:solidFill>
                          <a:effectLst/>
                          <a:latin typeface="+mn-lt"/>
                          <a:ea typeface="+mn-ea"/>
                          <a:cs typeface="+mn-cs"/>
                        </a:rPr>
                        <a:t>u supermarché</a:t>
                      </a:r>
                      <a:r>
                        <a:rPr lang="fr-FR" sz="1800" b="0" kern="1200" dirty="0">
                          <a:solidFill>
                            <a:schemeClr val="tx1"/>
                          </a:solidFill>
                          <a:effectLst/>
                          <a:latin typeface="+mn-lt"/>
                          <a:ea typeface="+mn-ea"/>
                          <a:cs typeface="+mn-cs"/>
                        </a:rPr>
                        <a:t>,</a:t>
                      </a:r>
                      <a:r>
                        <a:rPr lang="fr-FR" sz="1800" kern="1200" dirty="0">
                          <a:solidFill>
                            <a:schemeClr val="tx1"/>
                          </a:solidFill>
                          <a:effectLst/>
                          <a:latin typeface="+mn-lt"/>
                          <a:ea typeface="+mn-ea"/>
                          <a:cs typeface="+mn-cs"/>
                        </a:rPr>
                        <a:t> les gens s'arrachent les charriots</a:t>
                      </a:r>
                      <a:r>
                        <a:rPr lang="fr-FR" sz="1800" b="1" kern="1200" dirty="0">
                          <a:solidFill>
                            <a:srgbClr val="FF0000"/>
                          </a:solidFill>
                          <a:effectLst/>
                          <a:latin typeface="+mn-lt"/>
                          <a:ea typeface="+mn-ea"/>
                          <a:cs typeface="+mn-cs"/>
                        </a:rPr>
                        <a:t>.</a:t>
                      </a:r>
                      <a:r>
                        <a:rPr lang="fr-FR" sz="1800" kern="1200" dirty="0">
                          <a:solidFill>
                            <a:schemeClr val="tx1"/>
                          </a:solidFill>
                          <a:effectLst/>
                          <a:latin typeface="+mn-lt"/>
                          <a:ea typeface="+mn-ea"/>
                          <a:cs typeface="+mn-cs"/>
                        </a:rPr>
                        <a:t> </a:t>
                      </a:r>
                      <a:r>
                        <a:rPr lang="fr-FR" sz="1800" b="1" kern="1200" dirty="0">
                          <a:solidFill>
                            <a:srgbClr val="FF0000"/>
                          </a:solidFill>
                          <a:effectLst/>
                          <a:latin typeface="+mn-lt"/>
                          <a:ea typeface="+mn-ea"/>
                          <a:cs typeface="+mn-cs"/>
                        </a:rPr>
                        <a:t>F</a:t>
                      </a:r>
                      <a:r>
                        <a:rPr lang="fr-FR" sz="1800" kern="1200" dirty="0">
                          <a:solidFill>
                            <a:schemeClr val="tx1"/>
                          </a:solidFill>
                          <a:effectLst/>
                          <a:latin typeface="+mn-lt"/>
                          <a:ea typeface="+mn-ea"/>
                          <a:cs typeface="+mn-cs"/>
                        </a:rPr>
                        <a:t>iévreusement, ils les remplissent et achètent des choses dont ils n'ont pas </a:t>
                      </a:r>
                      <a:r>
                        <a:rPr lang="fr-FR" sz="1800" u="sng" kern="1200" dirty="0">
                          <a:solidFill>
                            <a:schemeClr val="tx1"/>
                          </a:solidFill>
                          <a:effectLst/>
                          <a:latin typeface="+mn-lt"/>
                          <a:ea typeface="+mn-ea"/>
                          <a:cs typeface="+mn-cs"/>
                        </a:rPr>
                        <a:t>besoin</a:t>
                      </a:r>
                      <a:r>
                        <a:rPr lang="fr-FR" sz="1800" b="1" u="sng" kern="1200" dirty="0">
                          <a:solidFill>
                            <a:srgbClr val="FF0000"/>
                          </a:solidFill>
                          <a:effectLst/>
                          <a:latin typeface="+mn-lt"/>
                          <a:ea typeface="+mn-ea"/>
                          <a:cs typeface="+mn-cs"/>
                        </a:rPr>
                        <a:t>.</a:t>
                      </a:r>
                      <a:r>
                        <a:rPr lang="fr-FR" sz="1800" u="sng" kern="1200" dirty="0">
                          <a:solidFill>
                            <a:schemeClr val="tx1"/>
                          </a:solidFill>
                          <a:effectLst/>
                          <a:latin typeface="+mn-lt"/>
                          <a:ea typeface="+mn-ea"/>
                          <a:cs typeface="+mn-cs"/>
                        </a:rPr>
                        <a:t> </a:t>
                      </a:r>
                      <a:r>
                        <a:rPr lang="fr-FR" sz="1800" b="1" u="sng" kern="1200" dirty="0">
                          <a:solidFill>
                            <a:srgbClr val="FF0000"/>
                          </a:solidFill>
                          <a:effectLst/>
                          <a:latin typeface="+mn-lt"/>
                          <a:ea typeface="+mn-ea"/>
                          <a:cs typeface="+mn-cs"/>
                        </a:rPr>
                        <a:t>U</a:t>
                      </a:r>
                      <a:r>
                        <a:rPr lang="fr-FR" sz="1800" u="sng" kern="1200" dirty="0">
                          <a:solidFill>
                            <a:schemeClr val="tx1"/>
                          </a:solidFill>
                          <a:effectLst/>
                          <a:latin typeface="+mn-lt"/>
                          <a:ea typeface="+mn-ea"/>
                          <a:cs typeface="+mn-cs"/>
                        </a:rPr>
                        <a:t>ne publicité </a:t>
                      </a:r>
                      <a:r>
                        <a:rPr lang="fr-FR" sz="1800" kern="1200" dirty="0">
                          <a:solidFill>
                            <a:schemeClr val="tx1"/>
                          </a:solidFill>
                          <a:effectLst/>
                          <a:latin typeface="+mn-lt"/>
                          <a:ea typeface="+mn-ea"/>
                          <a:cs typeface="+mn-cs"/>
                        </a:rPr>
                        <a:t>les attire</a:t>
                      </a:r>
                      <a:r>
                        <a:rPr lang="fr-FR" sz="1800" b="1" kern="1200" dirty="0">
                          <a:solidFill>
                            <a:srgbClr val="FF0000"/>
                          </a:solidFill>
                          <a:effectLst/>
                          <a:latin typeface="+mn-lt"/>
                          <a:ea typeface="+mn-ea"/>
                          <a:cs typeface="+mn-cs"/>
                        </a:rPr>
                        <a:t>.</a:t>
                      </a:r>
                      <a:r>
                        <a:rPr lang="fr-FR" sz="1800" kern="1200" dirty="0">
                          <a:solidFill>
                            <a:schemeClr val="tx1"/>
                          </a:solidFill>
                          <a:effectLst/>
                          <a:latin typeface="+mn-lt"/>
                          <a:ea typeface="+mn-ea"/>
                          <a:cs typeface="+mn-cs"/>
                        </a:rPr>
                        <a:t>  </a:t>
                      </a:r>
                      <a:r>
                        <a:rPr lang="fr-FR" sz="1800" b="1" kern="1200" dirty="0">
                          <a:solidFill>
                            <a:srgbClr val="FF0000"/>
                          </a:solidFill>
                          <a:effectLst/>
                          <a:latin typeface="+mn-lt"/>
                          <a:ea typeface="+mn-ea"/>
                          <a:cs typeface="+mn-cs"/>
                        </a:rPr>
                        <a:t>H</a:t>
                      </a:r>
                      <a:r>
                        <a:rPr lang="fr-FR" sz="1800" kern="1200" dirty="0">
                          <a:solidFill>
                            <a:schemeClr val="tx1"/>
                          </a:solidFill>
                          <a:effectLst/>
                          <a:latin typeface="+mn-lt"/>
                          <a:ea typeface="+mn-ea"/>
                          <a:cs typeface="+mn-cs"/>
                        </a:rPr>
                        <a:t>abilement, une promotion les séduit lorsqu'ils arrivent à la caisse</a:t>
                      </a:r>
                      <a:r>
                        <a:rPr lang="fr-FR" sz="1800" b="1" kern="1200" dirty="0">
                          <a:solidFill>
                            <a:srgbClr val="FF0000"/>
                          </a:solidFill>
                          <a:effectLst/>
                          <a:latin typeface="+mn-lt"/>
                          <a:ea typeface="+mn-ea"/>
                          <a:cs typeface="+mn-cs"/>
                        </a:rPr>
                        <a:t>.</a:t>
                      </a:r>
                      <a:r>
                        <a:rPr lang="fr-FR" sz="1800" kern="1200" dirty="0">
                          <a:solidFill>
                            <a:schemeClr val="tx1"/>
                          </a:solidFill>
                          <a:effectLst/>
                          <a:latin typeface="+mn-lt"/>
                          <a:ea typeface="+mn-ea"/>
                          <a:cs typeface="+mn-cs"/>
                        </a:rPr>
                        <a:t> </a:t>
                      </a:r>
                      <a:r>
                        <a:rPr lang="fr-FR" sz="1800" b="1" kern="1200" dirty="0">
                          <a:solidFill>
                            <a:srgbClr val="FF0000"/>
                          </a:solidFill>
                          <a:effectLst/>
                          <a:latin typeface="+mn-lt"/>
                          <a:ea typeface="+mn-ea"/>
                          <a:cs typeface="+mn-cs"/>
                        </a:rPr>
                        <a:t>I</a:t>
                      </a:r>
                      <a:r>
                        <a:rPr lang="fr-FR" sz="1800" kern="1200" dirty="0">
                          <a:solidFill>
                            <a:schemeClr val="tx1"/>
                          </a:solidFill>
                          <a:effectLst/>
                          <a:latin typeface="+mn-lt"/>
                          <a:ea typeface="+mn-ea"/>
                          <a:cs typeface="+mn-cs"/>
                        </a:rPr>
                        <a:t>ls s'aperçoivent que la caissière tape une note bien longue.</a:t>
                      </a:r>
                    </a:p>
                    <a:p>
                      <a:endParaRPr lang="fr-FR"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397041377"/>
                  </a:ext>
                </a:extLst>
              </a:tr>
            </a:tbl>
          </a:graphicData>
        </a:graphic>
      </p:graphicFrame>
    </p:spTree>
    <p:extLst>
      <p:ext uri="{BB962C8B-B14F-4D97-AF65-F5344CB8AC3E}">
        <p14:creationId xmlns:p14="http://schemas.microsoft.com/office/powerpoint/2010/main" val="40377432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922D3-EA56-F836-513D-E2BE89383C8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6D2B8EB-FF5F-C41F-FAC0-67D98D498B78}"/>
              </a:ext>
            </a:extLst>
          </p:cNvPr>
          <p:cNvSpPr>
            <a:spLocks noGrp="1"/>
          </p:cNvSpPr>
          <p:nvPr>
            <p:ph type="title"/>
          </p:nvPr>
        </p:nvSpPr>
        <p:spPr>
          <a:xfrm>
            <a:off x="838200" y="365126"/>
            <a:ext cx="10515600" cy="505732"/>
          </a:xfrm>
        </p:spPr>
        <p:txBody>
          <a:bodyPr>
            <a:normAutofit fontScale="90000"/>
          </a:bodyPr>
          <a:lstStyle/>
          <a:p>
            <a:r>
              <a:rPr lang="fr-FR" dirty="0"/>
              <a:t> </a:t>
            </a:r>
          </a:p>
        </p:txBody>
      </p:sp>
      <p:graphicFrame>
        <p:nvGraphicFramePr>
          <p:cNvPr id="4" name="Espace réservé du contenu 3">
            <a:extLst>
              <a:ext uri="{FF2B5EF4-FFF2-40B4-BE49-F238E27FC236}">
                <a16:creationId xmlns:a16="http://schemas.microsoft.com/office/drawing/2014/main" id="{F3F89009-4BBE-B8B9-6A21-094F5B0884E4}"/>
              </a:ext>
            </a:extLst>
          </p:cNvPr>
          <p:cNvGraphicFramePr>
            <a:graphicFrameLocks noGrp="1"/>
          </p:cNvGraphicFramePr>
          <p:nvPr>
            <p:ph idx="1"/>
            <p:extLst>
              <p:ext uri="{D42A27DB-BD31-4B8C-83A1-F6EECF244321}">
                <p14:modId xmlns:p14="http://schemas.microsoft.com/office/powerpoint/2010/main" val="618981805"/>
              </p:ext>
            </p:extLst>
          </p:nvPr>
        </p:nvGraphicFramePr>
        <p:xfrm>
          <a:off x="838200" y="1077686"/>
          <a:ext cx="10515600" cy="4093028"/>
        </p:xfrm>
        <a:graphic>
          <a:graphicData uri="http://schemas.openxmlformats.org/drawingml/2006/table">
            <a:tbl>
              <a:tblPr firstRow="1" bandRow="1">
                <a:tableStyleId>{5940675A-B579-460E-94D1-54222C63F5DA}</a:tableStyleId>
              </a:tblPr>
              <a:tblGrid>
                <a:gridCol w="3341914">
                  <a:extLst>
                    <a:ext uri="{9D8B030D-6E8A-4147-A177-3AD203B41FA5}">
                      <a16:colId xmlns:a16="http://schemas.microsoft.com/office/drawing/2014/main" val="2906201503"/>
                    </a:ext>
                  </a:extLst>
                </a:gridCol>
                <a:gridCol w="293915">
                  <a:extLst>
                    <a:ext uri="{9D8B030D-6E8A-4147-A177-3AD203B41FA5}">
                      <a16:colId xmlns:a16="http://schemas.microsoft.com/office/drawing/2014/main" val="3617938271"/>
                    </a:ext>
                  </a:extLst>
                </a:gridCol>
                <a:gridCol w="3352800">
                  <a:extLst>
                    <a:ext uri="{9D8B030D-6E8A-4147-A177-3AD203B41FA5}">
                      <a16:colId xmlns:a16="http://schemas.microsoft.com/office/drawing/2014/main" val="3832703842"/>
                    </a:ext>
                  </a:extLst>
                </a:gridCol>
                <a:gridCol w="208280">
                  <a:extLst>
                    <a:ext uri="{9D8B030D-6E8A-4147-A177-3AD203B41FA5}">
                      <a16:colId xmlns:a16="http://schemas.microsoft.com/office/drawing/2014/main" val="3670122518"/>
                    </a:ext>
                  </a:extLst>
                </a:gridCol>
                <a:gridCol w="3318691">
                  <a:extLst>
                    <a:ext uri="{9D8B030D-6E8A-4147-A177-3AD203B41FA5}">
                      <a16:colId xmlns:a16="http://schemas.microsoft.com/office/drawing/2014/main" val="4212562432"/>
                    </a:ext>
                  </a:extLst>
                </a:gridCol>
              </a:tblGrid>
              <a:tr h="40930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Texte A</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Nous avons fait nos courses au </a:t>
                      </a:r>
                      <a:r>
                        <a:rPr lang="fr-FR" sz="1800" kern="1200" dirty="0">
                          <a:solidFill>
                            <a:schemeClr val="accent1"/>
                          </a:solidFill>
                          <a:effectLst/>
                          <a:latin typeface="+mn-lt"/>
                          <a:ea typeface="+mn-ea"/>
                          <a:cs typeface="+mn-cs"/>
                        </a:rPr>
                        <a:t>supermarch</a:t>
                      </a:r>
                      <a:r>
                        <a:rPr lang="fr-FR" sz="1800" b="0" kern="1200" dirty="0">
                          <a:solidFill>
                            <a:schemeClr val="accent1"/>
                          </a:solidFill>
                          <a:effectLst/>
                          <a:latin typeface="+mn-lt"/>
                          <a:ea typeface="+mn-ea"/>
                          <a:cs typeface="+mn-cs"/>
                        </a:rPr>
                        <a:t>é</a:t>
                      </a:r>
                      <a:r>
                        <a:rPr lang="fr-FR" sz="1800" b="1" kern="1200" dirty="0">
                          <a:solidFill>
                            <a:srgbClr val="FF0000"/>
                          </a:solidFill>
                          <a:effectLst/>
                          <a:latin typeface="+mn-lt"/>
                          <a:ea typeface="+mn-ea"/>
                          <a:cs typeface="+mn-cs"/>
                        </a:rPr>
                        <a:t>.</a:t>
                      </a:r>
                      <a:r>
                        <a:rPr lang="fr-FR" sz="1800" b="1" kern="1200" dirty="0">
                          <a:solidFill>
                            <a:schemeClr val="accent2"/>
                          </a:solidFill>
                          <a:effectLst/>
                          <a:latin typeface="+mn-lt"/>
                          <a:ea typeface="+mn-ea"/>
                          <a:cs typeface="+mn-cs"/>
                        </a:rPr>
                        <a:t> </a:t>
                      </a:r>
                      <a:r>
                        <a:rPr lang="fr-FR" sz="1800" b="1" kern="1200" dirty="0">
                          <a:solidFill>
                            <a:srgbClr val="FF0000"/>
                          </a:solidFill>
                          <a:effectLst/>
                          <a:latin typeface="+mn-lt"/>
                          <a:ea typeface="+mn-ea"/>
                          <a:cs typeface="+mn-cs"/>
                        </a:rPr>
                        <a:t>L</a:t>
                      </a:r>
                      <a:r>
                        <a:rPr lang="fr-FR" sz="1800" kern="1200" dirty="0">
                          <a:solidFill>
                            <a:schemeClr val="accent1"/>
                          </a:solidFill>
                          <a:effectLst/>
                          <a:latin typeface="+mn-lt"/>
                          <a:ea typeface="+mn-ea"/>
                          <a:cs typeface="+mn-cs"/>
                        </a:rPr>
                        <a:t>es gens </a:t>
                      </a:r>
                      <a:r>
                        <a:rPr lang="fr-FR" sz="1800" kern="1200" dirty="0">
                          <a:solidFill>
                            <a:schemeClr val="tx1"/>
                          </a:solidFill>
                          <a:effectLst/>
                          <a:latin typeface="+mn-lt"/>
                          <a:ea typeface="+mn-ea"/>
                          <a:cs typeface="+mn-cs"/>
                        </a:rPr>
                        <a:t>s'arrachent les charriots </a:t>
                      </a:r>
                      <a:r>
                        <a:rPr lang="fr-FR" sz="1800" kern="1200" dirty="0">
                          <a:solidFill>
                            <a:srgbClr val="00B050"/>
                          </a:solidFill>
                          <a:effectLst/>
                          <a:latin typeface="+mn-lt"/>
                          <a:ea typeface="+mn-ea"/>
                          <a:cs typeface="+mn-cs"/>
                        </a:rPr>
                        <a:t>fiévreusement</a:t>
                      </a:r>
                      <a:r>
                        <a:rPr lang="fr-FR" sz="1800" b="1" kern="1200" dirty="0">
                          <a:solidFill>
                            <a:srgbClr val="FF0000"/>
                          </a:solidFill>
                          <a:effectLst/>
                          <a:latin typeface="+mn-lt"/>
                          <a:ea typeface="+mn-ea"/>
                          <a:cs typeface="+mn-cs"/>
                        </a:rPr>
                        <a:t>.</a:t>
                      </a:r>
                      <a:r>
                        <a:rPr lang="fr-FR" sz="1800" kern="1200" dirty="0">
                          <a:solidFill>
                            <a:schemeClr val="tx1"/>
                          </a:solidFill>
                          <a:effectLst/>
                          <a:latin typeface="+mn-lt"/>
                          <a:ea typeface="+mn-ea"/>
                          <a:cs typeface="+mn-cs"/>
                        </a:rPr>
                        <a:t> </a:t>
                      </a:r>
                      <a:r>
                        <a:rPr lang="fr-FR" sz="1800" b="1" kern="1200" dirty="0">
                          <a:solidFill>
                            <a:srgbClr val="FF0000"/>
                          </a:solidFill>
                          <a:effectLst/>
                          <a:latin typeface="+mn-lt"/>
                          <a:ea typeface="+mn-ea"/>
                          <a:cs typeface="+mn-cs"/>
                        </a:rPr>
                        <a:t>I</a:t>
                      </a:r>
                      <a:r>
                        <a:rPr lang="fr-FR" sz="1800" kern="1200" dirty="0">
                          <a:solidFill>
                            <a:srgbClr val="00B050"/>
                          </a:solidFill>
                          <a:effectLst/>
                          <a:latin typeface="+mn-lt"/>
                          <a:ea typeface="+mn-ea"/>
                          <a:cs typeface="+mn-cs"/>
                        </a:rPr>
                        <a:t>ls</a:t>
                      </a:r>
                      <a:r>
                        <a:rPr lang="fr-FR" sz="1800" kern="1200" dirty="0">
                          <a:solidFill>
                            <a:schemeClr val="tx1"/>
                          </a:solidFill>
                          <a:effectLst/>
                          <a:latin typeface="+mn-lt"/>
                          <a:ea typeface="+mn-ea"/>
                          <a:cs typeface="+mn-cs"/>
                        </a:rPr>
                        <a:t> les remplissent et achètent des choses dont ils n'ont pas </a:t>
                      </a:r>
                      <a:r>
                        <a:rPr lang="fr-FR" sz="1800" u="sng" kern="1200" dirty="0">
                          <a:solidFill>
                            <a:schemeClr val="tx1"/>
                          </a:solidFill>
                          <a:effectLst/>
                          <a:latin typeface="+mn-lt"/>
                          <a:ea typeface="+mn-ea"/>
                          <a:cs typeface="+mn-cs"/>
                        </a:rPr>
                        <a:t>besoin</a:t>
                      </a:r>
                      <a:r>
                        <a:rPr lang="fr-FR" sz="1800" b="1" u="sng" kern="1200" dirty="0">
                          <a:solidFill>
                            <a:srgbClr val="FF0000"/>
                          </a:solidFill>
                          <a:effectLst/>
                          <a:latin typeface="+mn-lt"/>
                          <a:ea typeface="+mn-ea"/>
                          <a:cs typeface="+mn-cs"/>
                        </a:rPr>
                        <a:t>.</a:t>
                      </a:r>
                      <a:r>
                        <a:rPr lang="fr-FR" sz="1800" u="sng" kern="1200" dirty="0">
                          <a:solidFill>
                            <a:schemeClr val="tx1"/>
                          </a:solidFill>
                          <a:effectLst/>
                          <a:latin typeface="+mn-lt"/>
                          <a:ea typeface="+mn-ea"/>
                          <a:cs typeface="+mn-cs"/>
                        </a:rPr>
                        <a:t> </a:t>
                      </a:r>
                      <a:r>
                        <a:rPr lang="fr-FR" sz="1800" b="1" u="sng" kern="1200" dirty="0">
                          <a:solidFill>
                            <a:srgbClr val="FF0000"/>
                          </a:solidFill>
                          <a:effectLst/>
                          <a:latin typeface="+mn-lt"/>
                          <a:ea typeface="+mn-ea"/>
                          <a:cs typeface="+mn-cs"/>
                        </a:rPr>
                        <a:t>U</a:t>
                      </a:r>
                      <a:r>
                        <a:rPr lang="fr-FR" sz="1800" u="sng" kern="1200" dirty="0">
                          <a:solidFill>
                            <a:schemeClr val="tx1"/>
                          </a:solidFill>
                          <a:effectLst/>
                          <a:latin typeface="+mn-lt"/>
                          <a:ea typeface="+mn-ea"/>
                          <a:cs typeface="+mn-cs"/>
                        </a:rPr>
                        <a:t>ne publicité </a:t>
                      </a:r>
                      <a:r>
                        <a:rPr lang="fr-FR" sz="1800" kern="1200" dirty="0">
                          <a:solidFill>
                            <a:schemeClr val="tx1"/>
                          </a:solidFill>
                          <a:effectLst/>
                          <a:latin typeface="+mn-lt"/>
                          <a:ea typeface="+mn-ea"/>
                          <a:cs typeface="+mn-cs"/>
                        </a:rPr>
                        <a:t>les attire </a:t>
                      </a:r>
                      <a:r>
                        <a:rPr lang="fr-FR" sz="1800" kern="1200" dirty="0">
                          <a:solidFill>
                            <a:srgbClr val="00B050"/>
                          </a:solidFill>
                          <a:effectLst/>
                          <a:latin typeface="+mn-lt"/>
                          <a:ea typeface="+mn-ea"/>
                          <a:cs typeface="+mn-cs"/>
                        </a:rPr>
                        <a:t>habilement</a:t>
                      </a:r>
                      <a:r>
                        <a:rPr lang="fr-FR" sz="1800" b="1" kern="1200" dirty="0">
                          <a:solidFill>
                            <a:srgbClr val="FF0000"/>
                          </a:solidFill>
                          <a:effectLst/>
                          <a:latin typeface="+mn-lt"/>
                          <a:ea typeface="+mn-ea"/>
                          <a:cs typeface="+mn-cs"/>
                        </a:rPr>
                        <a:t>.</a:t>
                      </a:r>
                      <a:r>
                        <a:rPr lang="fr-FR" sz="1800" kern="1200" dirty="0">
                          <a:solidFill>
                            <a:schemeClr val="tx1"/>
                          </a:solidFill>
                          <a:effectLst/>
                          <a:latin typeface="+mn-lt"/>
                          <a:ea typeface="+mn-ea"/>
                          <a:cs typeface="+mn-cs"/>
                        </a:rPr>
                        <a:t> </a:t>
                      </a:r>
                      <a:r>
                        <a:rPr lang="fr-FR" sz="1800" b="1" kern="1200" dirty="0">
                          <a:solidFill>
                            <a:srgbClr val="FF0000"/>
                          </a:solidFill>
                          <a:effectLst/>
                          <a:latin typeface="+mn-lt"/>
                          <a:ea typeface="+mn-ea"/>
                          <a:cs typeface="+mn-cs"/>
                        </a:rPr>
                        <a:t>U</a:t>
                      </a:r>
                      <a:r>
                        <a:rPr lang="fr-FR" sz="1800" kern="1200" dirty="0">
                          <a:solidFill>
                            <a:srgbClr val="00B050"/>
                          </a:solidFill>
                          <a:effectLst/>
                          <a:latin typeface="+mn-lt"/>
                          <a:ea typeface="+mn-ea"/>
                          <a:cs typeface="+mn-cs"/>
                        </a:rPr>
                        <a:t>ne</a:t>
                      </a:r>
                      <a:r>
                        <a:rPr lang="fr-FR" sz="1800" kern="1200" dirty="0">
                          <a:solidFill>
                            <a:schemeClr val="tx1"/>
                          </a:solidFill>
                          <a:effectLst/>
                          <a:latin typeface="+mn-lt"/>
                          <a:ea typeface="+mn-ea"/>
                          <a:cs typeface="+mn-cs"/>
                        </a:rPr>
                        <a:t> </a:t>
                      </a:r>
                      <a:r>
                        <a:rPr lang="fr-FR" sz="1800" kern="1200" dirty="0">
                          <a:solidFill>
                            <a:srgbClr val="00B050"/>
                          </a:solidFill>
                          <a:effectLst/>
                          <a:latin typeface="+mn-lt"/>
                          <a:ea typeface="+mn-ea"/>
                          <a:cs typeface="+mn-cs"/>
                        </a:rPr>
                        <a:t>promotion</a:t>
                      </a:r>
                      <a:r>
                        <a:rPr lang="fr-FR" sz="1800" kern="1200" dirty="0">
                          <a:solidFill>
                            <a:schemeClr val="tx1"/>
                          </a:solidFill>
                          <a:effectLst/>
                          <a:latin typeface="+mn-lt"/>
                          <a:ea typeface="+mn-ea"/>
                          <a:cs typeface="+mn-cs"/>
                        </a:rPr>
                        <a:t> les </a:t>
                      </a:r>
                      <a:r>
                        <a:rPr lang="fr-FR" sz="1800" kern="1200" dirty="0">
                          <a:solidFill>
                            <a:schemeClr val="accent1"/>
                          </a:solidFill>
                          <a:effectLst/>
                          <a:latin typeface="+mn-lt"/>
                          <a:ea typeface="+mn-ea"/>
                          <a:cs typeface="+mn-cs"/>
                        </a:rPr>
                        <a:t>séduit</a:t>
                      </a:r>
                      <a:r>
                        <a:rPr lang="fr-FR" sz="1800" b="1" kern="1200" dirty="0">
                          <a:solidFill>
                            <a:srgbClr val="FF0000"/>
                          </a:solidFill>
                          <a:effectLst/>
                          <a:latin typeface="+mn-lt"/>
                          <a:ea typeface="+mn-ea"/>
                          <a:cs typeface="+mn-cs"/>
                        </a:rPr>
                        <a:t>.</a:t>
                      </a:r>
                      <a:r>
                        <a:rPr lang="fr-FR" sz="1800" kern="1200" dirty="0">
                          <a:solidFill>
                            <a:schemeClr val="tx1"/>
                          </a:solidFill>
                          <a:effectLst/>
                          <a:latin typeface="+mn-lt"/>
                          <a:ea typeface="+mn-ea"/>
                          <a:cs typeface="+mn-cs"/>
                        </a:rPr>
                        <a:t> </a:t>
                      </a:r>
                      <a:r>
                        <a:rPr lang="fr-FR" sz="1800" b="1" kern="1200" dirty="0">
                          <a:solidFill>
                            <a:srgbClr val="FF0000"/>
                          </a:solidFill>
                          <a:effectLst/>
                          <a:latin typeface="+mn-lt"/>
                          <a:ea typeface="+mn-ea"/>
                          <a:cs typeface="+mn-cs"/>
                        </a:rPr>
                        <a:t>L</a:t>
                      </a:r>
                      <a:r>
                        <a:rPr lang="fr-FR" sz="1800" kern="1200" dirty="0">
                          <a:solidFill>
                            <a:schemeClr val="accent1"/>
                          </a:solidFill>
                          <a:effectLst/>
                          <a:latin typeface="+mn-lt"/>
                          <a:ea typeface="+mn-ea"/>
                          <a:cs typeface="+mn-cs"/>
                        </a:rPr>
                        <a:t>orsqu'ils arrivent à la caisse</a:t>
                      </a:r>
                      <a:r>
                        <a:rPr lang="fr-FR" sz="1800" kern="1200" dirty="0">
                          <a:solidFill>
                            <a:schemeClr val="tx1"/>
                          </a:solidFill>
                          <a:effectLst/>
                          <a:latin typeface="+mn-lt"/>
                          <a:ea typeface="+mn-ea"/>
                          <a:cs typeface="+mn-cs"/>
                        </a:rPr>
                        <a:t> ils s'aperçoivent que la caissière tape une note bien longue.</a:t>
                      </a:r>
                    </a:p>
                    <a:p>
                      <a:endParaRPr lang="fr-FR"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fr-F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Texte B</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Nous avons fait nos courses au </a:t>
                      </a:r>
                      <a:r>
                        <a:rPr lang="fr-FR" sz="1800" kern="1200" dirty="0">
                          <a:solidFill>
                            <a:schemeClr val="accent1"/>
                          </a:solidFill>
                          <a:effectLst/>
                          <a:latin typeface="+mn-lt"/>
                          <a:ea typeface="+mn-ea"/>
                          <a:cs typeface="+mn-cs"/>
                        </a:rPr>
                        <a:t>supermarché</a:t>
                      </a:r>
                      <a:r>
                        <a:rPr lang="fr-FR" sz="1800" b="1" kern="1200" dirty="0">
                          <a:solidFill>
                            <a:srgbClr val="FF0000"/>
                          </a:solidFill>
                          <a:effectLst/>
                          <a:latin typeface="+mn-lt"/>
                          <a:ea typeface="+mn-ea"/>
                          <a:cs typeface="+mn-cs"/>
                        </a:rPr>
                        <a:t>.</a:t>
                      </a:r>
                      <a:r>
                        <a:rPr lang="fr-FR" sz="1800" kern="1200" dirty="0">
                          <a:solidFill>
                            <a:schemeClr val="tx1"/>
                          </a:solidFill>
                          <a:effectLst/>
                          <a:latin typeface="+mn-lt"/>
                          <a:ea typeface="+mn-ea"/>
                          <a:cs typeface="+mn-cs"/>
                        </a:rPr>
                        <a:t> </a:t>
                      </a:r>
                      <a:r>
                        <a:rPr lang="fr-FR" sz="1800" b="1" kern="1200" dirty="0">
                          <a:solidFill>
                            <a:srgbClr val="FF0000"/>
                          </a:solidFill>
                          <a:effectLst/>
                          <a:latin typeface="+mn-lt"/>
                          <a:ea typeface="+mn-ea"/>
                          <a:cs typeface="+mn-cs"/>
                        </a:rPr>
                        <a:t>L</a:t>
                      </a:r>
                      <a:r>
                        <a:rPr lang="fr-FR" sz="1800" kern="1200" dirty="0">
                          <a:solidFill>
                            <a:schemeClr val="accent1"/>
                          </a:solidFill>
                          <a:effectLst/>
                          <a:latin typeface="+mn-lt"/>
                          <a:ea typeface="+mn-ea"/>
                          <a:cs typeface="+mn-cs"/>
                        </a:rPr>
                        <a:t>es gens </a:t>
                      </a:r>
                      <a:r>
                        <a:rPr lang="fr-FR" sz="1800" kern="1200" dirty="0">
                          <a:solidFill>
                            <a:schemeClr val="tx1"/>
                          </a:solidFill>
                          <a:effectLst/>
                          <a:latin typeface="+mn-lt"/>
                          <a:ea typeface="+mn-ea"/>
                          <a:cs typeface="+mn-cs"/>
                        </a:rPr>
                        <a:t>s'arrachent </a:t>
                      </a:r>
                      <a:r>
                        <a:rPr lang="fr-FR" sz="1800" kern="1200" dirty="0">
                          <a:solidFill>
                            <a:schemeClr val="accent1"/>
                          </a:solidFill>
                          <a:effectLst/>
                          <a:latin typeface="+mn-lt"/>
                          <a:ea typeface="+mn-ea"/>
                          <a:cs typeface="+mn-cs"/>
                        </a:rPr>
                        <a:t>les charriots</a:t>
                      </a:r>
                      <a:r>
                        <a:rPr lang="fr-FR" sz="1800" b="1" kern="1200" dirty="0">
                          <a:solidFill>
                            <a:srgbClr val="FF0000"/>
                          </a:solidFill>
                          <a:effectLst/>
                          <a:latin typeface="+mn-lt"/>
                          <a:ea typeface="+mn-ea"/>
                          <a:cs typeface="+mn-cs"/>
                        </a:rPr>
                        <a:t>.</a:t>
                      </a:r>
                      <a:r>
                        <a:rPr lang="fr-FR" sz="1800" kern="1200" dirty="0">
                          <a:solidFill>
                            <a:schemeClr val="tx1"/>
                          </a:solidFill>
                          <a:effectLst/>
                          <a:latin typeface="+mn-lt"/>
                          <a:ea typeface="+mn-ea"/>
                          <a:cs typeface="+mn-cs"/>
                        </a:rPr>
                        <a:t> </a:t>
                      </a:r>
                      <a:r>
                        <a:rPr lang="fr-FR" sz="1800" b="1" kern="1200" dirty="0">
                          <a:solidFill>
                            <a:srgbClr val="FF0000"/>
                          </a:solidFill>
                          <a:effectLst/>
                          <a:latin typeface="+mn-lt"/>
                          <a:ea typeface="+mn-ea"/>
                          <a:cs typeface="+mn-cs"/>
                        </a:rPr>
                        <a:t>F</a:t>
                      </a:r>
                      <a:r>
                        <a:rPr lang="fr-FR" sz="1800" kern="1200" dirty="0">
                          <a:solidFill>
                            <a:schemeClr val="accent1"/>
                          </a:solidFill>
                          <a:effectLst/>
                          <a:latin typeface="+mn-lt"/>
                          <a:ea typeface="+mn-ea"/>
                          <a:cs typeface="+mn-cs"/>
                        </a:rPr>
                        <a:t>iévreusement</a:t>
                      </a:r>
                      <a:r>
                        <a:rPr lang="fr-FR" sz="1800" kern="1200" dirty="0">
                          <a:solidFill>
                            <a:schemeClr val="tx1"/>
                          </a:solidFill>
                          <a:effectLst/>
                          <a:latin typeface="+mn-lt"/>
                          <a:ea typeface="+mn-ea"/>
                          <a:cs typeface="+mn-cs"/>
                        </a:rPr>
                        <a:t>, ils les remplissent et achètent des choses dont ils n'ont pas </a:t>
                      </a:r>
                      <a:r>
                        <a:rPr lang="fr-FR" sz="1800" u="sng" kern="1200" dirty="0">
                          <a:solidFill>
                            <a:schemeClr val="tx1"/>
                          </a:solidFill>
                          <a:effectLst/>
                          <a:latin typeface="+mn-lt"/>
                          <a:ea typeface="+mn-ea"/>
                          <a:cs typeface="+mn-cs"/>
                        </a:rPr>
                        <a:t>besoin</a:t>
                      </a:r>
                      <a:r>
                        <a:rPr lang="fr-FR" sz="1800" b="1" u="sng" kern="1200" dirty="0">
                          <a:solidFill>
                            <a:srgbClr val="FF0000"/>
                          </a:solidFill>
                          <a:effectLst/>
                          <a:latin typeface="+mn-lt"/>
                          <a:ea typeface="+mn-ea"/>
                          <a:cs typeface="+mn-cs"/>
                        </a:rPr>
                        <a:t>.</a:t>
                      </a:r>
                      <a:r>
                        <a:rPr lang="fr-FR" sz="1800" u="sng" kern="1200" dirty="0">
                          <a:solidFill>
                            <a:schemeClr val="tx1"/>
                          </a:solidFill>
                          <a:effectLst/>
                          <a:latin typeface="+mn-lt"/>
                          <a:ea typeface="+mn-ea"/>
                          <a:cs typeface="+mn-cs"/>
                        </a:rPr>
                        <a:t> </a:t>
                      </a:r>
                      <a:r>
                        <a:rPr lang="fr-FR" sz="1800" b="1" u="sng" kern="1200" dirty="0">
                          <a:solidFill>
                            <a:srgbClr val="FF0000"/>
                          </a:solidFill>
                          <a:effectLst/>
                          <a:latin typeface="+mn-lt"/>
                          <a:ea typeface="+mn-ea"/>
                          <a:cs typeface="+mn-cs"/>
                        </a:rPr>
                        <a:t>U</a:t>
                      </a:r>
                      <a:r>
                        <a:rPr lang="fr-FR" sz="1800" u="sng" kern="1200" dirty="0">
                          <a:solidFill>
                            <a:schemeClr val="tx1"/>
                          </a:solidFill>
                          <a:effectLst/>
                          <a:latin typeface="+mn-lt"/>
                          <a:ea typeface="+mn-ea"/>
                          <a:cs typeface="+mn-cs"/>
                        </a:rPr>
                        <a:t>ne publicité </a:t>
                      </a:r>
                      <a:r>
                        <a:rPr lang="fr-FR" sz="1800" kern="1200" dirty="0">
                          <a:solidFill>
                            <a:schemeClr val="tx1"/>
                          </a:solidFill>
                          <a:effectLst/>
                          <a:latin typeface="+mn-lt"/>
                          <a:ea typeface="+mn-ea"/>
                          <a:cs typeface="+mn-cs"/>
                        </a:rPr>
                        <a:t>les </a:t>
                      </a:r>
                      <a:r>
                        <a:rPr lang="fr-FR" sz="1800" kern="1200" dirty="0">
                          <a:solidFill>
                            <a:schemeClr val="accent1"/>
                          </a:solidFill>
                          <a:effectLst/>
                          <a:latin typeface="+mn-lt"/>
                          <a:ea typeface="+mn-ea"/>
                          <a:cs typeface="+mn-cs"/>
                        </a:rPr>
                        <a:t>attire</a:t>
                      </a:r>
                      <a:r>
                        <a:rPr lang="fr-FR" sz="1800" b="1" kern="1200" dirty="0">
                          <a:solidFill>
                            <a:srgbClr val="FF0000"/>
                          </a:solidFill>
                          <a:effectLst/>
                          <a:latin typeface="+mn-lt"/>
                          <a:ea typeface="+mn-ea"/>
                          <a:cs typeface="+mn-cs"/>
                        </a:rPr>
                        <a:t>.</a:t>
                      </a:r>
                      <a:r>
                        <a:rPr lang="fr-FR" sz="1800" kern="1200" dirty="0">
                          <a:solidFill>
                            <a:schemeClr val="tx1"/>
                          </a:solidFill>
                          <a:effectLst/>
                          <a:latin typeface="+mn-lt"/>
                          <a:ea typeface="+mn-ea"/>
                          <a:cs typeface="+mn-cs"/>
                        </a:rPr>
                        <a:t> </a:t>
                      </a:r>
                      <a:r>
                        <a:rPr lang="fr-FR" sz="1800" b="1" kern="1200" dirty="0">
                          <a:solidFill>
                            <a:srgbClr val="FF0000"/>
                          </a:solidFill>
                          <a:effectLst/>
                          <a:latin typeface="+mn-lt"/>
                          <a:ea typeface="+mn-ea"/>
                          <a:cs typeface="+mn-cs"/>
                        </a:rPr>
                        <a:t>H</a:t>
                      </a:r>
                      <a:r>
                        <a:rPr lang="fr-FR" sz="1800" kern="1200" dirty="0">
                          <a:solidFill>
                            <a:schemeClr val="accent1"/>
                          </a:solidFill>
                          <a:effectLst/>
                          <a:latin typeface="+mn-lt"/>
                          <a:ea typeface="+mn-ea"/>
                          <a:cs typeface="+mn-cs"/>
                        </a:rPr>
                        <a:t>abilement</a:t>
                      </a:r>
                      <a:r>
                        <a:rPr lang="fr-FR" sz="1800" kern="1200" dirty="0">
                          <a:solidFill>
                            <a:schemeClr val="tx1"/>
                          </a:solidFill>
                          <a:effectLst/>
                          <a:latin typeface="+mn-lt"/>
                          <a:ea typeface="+mn-ea"/>
                          <a:cs typeface="+mn-cs"/>
                        </a:rPr>
                        <a:t>, une promotion les </a:t>
                      </a:r>
                      <a:r>
                        <a:rPr lang="fr-FR" sz="1800" kern="1200" dirty="0">
                          <a:solidFill>
                            <a:schemeClr val="accent1"/>
                          </a:solidFill>
                          <a:effectLst/>
                          <a:latin typeface="+mn-lt"/>
                          <a:ea typeface="+mn-ea"/>
                          <a:cs typeface="+mn-cs"/>
                        </a:rPr>
                        <a:t>sédui</a:t>
                      </a:r>
                      <a:r>
                        <a:rPr lang="fr-FR" sz="1800" kern="1200" dirty="0">
                          <a:solidFill>
                            <a:schemeClr val="tx1"/>
                          </a:solidFill>
                          <a:effectLst/>
                          <a:latin typeface="+mn-lt"/>
                          <a:ea typeface="+mn-ea"/>
                          <a:cs typeface="+mn-cs"/>
                        </a:rPr>
                        <a:t>t</a:t>
                      </a:r>
                      <a:r>
                        <a:rPr lang="fr-FR" sz="1800" b="1" kern="1200" dirty="0">
                          <a:solidFill>
                            <a:srgbClr val="FF0000"/>
                          </a:solidFill>
                          <a:effectLst/>
                          <a:latin typeface="+mn-lt"/>
                          <a:ea typeface="+mn-ea"/>
                          <a:cs typeface="+mn-cs"/>
                        </a:rPr>
                        <a:t>.</a:t>
                      </a:r>
                      <a:r>
                        <a:rPr lang="fr-FR" sz="1800" kern="1200" dirty="0">
                          <a:solidFill>
                            <a:schemeClr val="tx1"/>
                          </a:solidFill>
                          <a:effectLst/>
                          <a:latin typeface="+mn-lt"/>
                          <a:ea typeface="+mn-ea"/>
                          <a:cs typeface="+mn-cs"/>
                        </a:rPr>
                        <a:t> </a:t>
                      </a:r>
                      <a:r>
                        <a:rPr lang="fr-FR" sz="1800" b="1" kern="1200" dirty="0">
                          <a:solidFill>
                            <a:srgbClr val="FF0000"/>
                          </a:solidFill>
                          <a:effectLst/>
                          <a:latin typeface="+mn-lt"/>
                          <a:ea typeface="+mn-ea"/>
                          <a:cs typeface="+mn-cs"/>
                        </a:rPr>
                        <a:t>L</a:t>
                      </a:r>
                      <a:r>
                        <a:rPr lang="fr-FR" sz="1800" kern="1200" dirty="0">
                          <a:solidFill>
                            <a:schemeClr val="accent1"/>
                          </a:solidFill>
                          <a:effectLst/>
                          <a:latin typeface="+mn-lt"/>
                          <a:ea typeface="+mn-ea"/>
                          <a:cs typeface="+mn-cs"/>
                        </a:rPr>
                        <a:t>orsqu'ils arrivent à la caisse</a:t>
                      </a:r>
                      <a:r>
                        <a:rPr lang="fr-FR" sz="1800" kern="1200" dirty="0">
                          <a:solidFill>
                            <a:schemeClr val="tx1"/>
                          </a:solidFill>
                          <a:effectLst/>
                          <a:latin typeface="+mn-lt"/>
                          <a:ea typeface="+mn-ea"/>
                          <a:cs typeface="+mn-cs"/>
                        </a:rPr>
                        <a:t> ils s'aperçoivent que la caissière tape une note bien longue.</a:t>
                      </a:r>
                    </a:p>
                    <a:p>
                      <a:endParaRPr lang="fr-FR"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fr-FR"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Texte C</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Nous avons fait </a:t>
                      </a:r>
                      <a:r>
                        <a:rPr lang="fr-FR" sz="1800" kern="1200" dirty="0">
                          <a:solidFill>
                            <a:srgbClr val="00B050"/>
                          </a:solidFill>
                          <a:effectLst/>
                          <a:latin typeface="+mn-lt"/>
                          <a:ea typeface="+mn-ea"/>
                          <a:cs typeface="+mn-cs"/>
                        </a:rPr>
                        <a:t>nos courses</a:t>
                      </a:r>
                      <a:r>
                        <a:rPr lang="fr-FR" sz="1800" b="1" kern="1200" dirty="0">
                          <a:solidFill>
                            <a:srgbClr val="FF0000"/>
                          </a:solidFill>
                          <a:effectLst/>
                          <a:latin typeface="+mn-lt"/>
                          <a:ea typeface="+mn-ea"/>
                          <a:cs typeface="+mn-cs"/>
                        </a:rPr>
                        <a:t>.</a:t>
                      </a:r>
                      <a:r>
                        <a:rPr lang="fr-FR" sz="1800" kern="1200" dirty="0">
                          <a:solidFill>
                            <a:schemeClr val="tx1"/>
                          </a:solidFill>
                          <a:effectLst/>
                          <a:latin typeface="+mn-lt"/>
                          <a:ea typeface="+mn-ea"/>
                          <a:cs typeface="+mn-cs"/>
                        </a:rPr>
                        <a:t> </a:t>
                      </a:r>
                      <a:r>
                        <a:rPr lang="fr-FR" sz="1800" b="1" kern="1200" dirty="0">
                          <a:solidFill>
                            <a:srgbClr val="FF0000"/>
                          </a:solidFill>
                          <a:effectLst/>
                          <a:latin typeface="+mn-lt"/>
                          <a:ea typeface="+mn-ea"/>
                          <a:cs typeface="+mn-cs"/>
                        </a:rPr>
                        <a:t>A</a:t>
                      </a:r>
                      <a:r>
                        <a:rPr lang="fr-FR" sz="1800" kern="1200" dirty="0">
                          <a:solidFill>
                            <a:srgbClr val="00B050"/>
                          </a:solidFill>
                          <a:effectLst/>
                          <a:latin typeface="+mn-lt"/>
                          <a:ea typeface="+mn-ea"/>
                          <a:cs typeface="+mn-cs"/>
                        </a:rPr>
                        <a:t>u</a:t>
                      </a:r>
                      <a:r>
                        <a:rPr lang="fr-FR" sz="1800" kern="1200" dirty="0">
                          <a:solidFill>
                            <a:schemeClr val="tx1"/>
                          </a:solidFill>
                          <a:effectLst/>
                          <a:latin typeface="+mn-lt"/>
                          <a:ea typeface="+mn-ea"/>
                          <a:cs typeface="+mn-cs"/>
                        </a:rPr>
                        <a:t> </a:t>
                      </a:r>
                      <a:r>
                        <a:rPr lang="fr-FR" sz="1800" kern="1200" dirty="0">
                          <a:solidFill>
                            <a:srgbClr val="00B050"/>
                          </a:solidFill>
                          <a:effectLst/>
                          <a:latin typeface="+mn-lt"/>
                          <a:ea typeface="+mn-ea"/>
                          <a:cs typeface="+mn-cs"/>
                        </a:rPr>
                        <a:t>supermarché</a:t>
                      </a:r>
                      <a:r>
                        <a:rPr lang="fr-FR" sz="1800" b="0" kern="1200" dirty="0">
                          <a:solidFill>
                            <a:schemeClr val="tx1"/>
                          </a:solidFill>
                          <a:effectLst/>
                          <a:latin typeface="+mn-lt"/>
                          <a:ea typeface="+mn-ea"/>
                          <a:cs typeface="+mn-cs"/>
                        </a:rPr>
                        <a:t>,</a:t>
                      </a:r>
                      <a:r>
                        <a:rPr lang="fr-FR" sz="1800" kern="1200" dirty="0">
                          <a:solidFill>
                            <a:schemeClr val="tx1"/>
                          </a:solidFill>
                          <a:effectLst/>
                          <a:latin typeface="+mn-lt"/>
                          <a:ea typeface="+mn-ea"/>
                          <a:cs typeface="+mn-cs"/>
                        </a:rPr>
                        <a:t> les gens s'arrachent </a:t>
                      </a:r>
                      <a:r>
                        <a:rPr lang="fr-FR" sz="1800" kern="1200" dirty="0">
                          <a:solidFill>
                            <a:schemeClr val="accent1"/>
                          </a:solidFill>
                          <a:effectLst/>
                          <a:latin typeface="+mn-lt"/>
                          <a:ea typeface="+mn-ea"/>
                          <a:cs typeface="+mn-cs"/>
                        </a:rPr>
                        <a:t>les charriots</a:t>
                      </a:r>
                      <a:r>
                        <a:rPr lang="fr-FR" sz="1800" b="1" kern="1200" dirty="0">
                          <a:solidFill>
                            <a:srgbClr val="FF0000"/>
                          </a:solidFill>
                          <a:effectLst/>
                          <a:latin typeface="+mn-lt"/>
                          <a:ea typeface="+mn-ea"/>
                          <a:cs typeface="+mn-cs"/>
                        </a:rPr>
                        <a:t>.</a:t>
                      </a:r>
                      <a:r>
                        <a:rPr lang="fr-FR" sz="1800" kern="1200" dirty="0">
                          <a:solidFill>
                            <a:schemeClr val="tx1"/>
                          </a:solidFill>
                          <a:effectLst/>
                          <a:latin typeface="+mn-lt"/>
                          <a:ea typeface="+mn-ea"/>
                          <a:cs typeface="+mn-cs"/>
                        </a:rPr>
                        <a:t> </a:t>
                      </a:r>
                      <a:r>
                        <a:rPr lang="fr-FR" sz="1800" b="1" kern="1200" dirty="0">
                          <a:solidFill>
                            <a:srgbClr val="FF0000"/>
                          </a:solidFill>
                          <a:effectLst/>
                          <a:latin typeface="+mn-lt"/>
                          <a:ea typeface="+mn-ea"/>
                          <a:cs typeface="+mn-cs"/>
                        </a:rPr>
                        <a:t>F</a:t>
                      </a:r>
                      <a:r>
                        <a:rPr lang="fr-FR" sz="1800" kern="1200" dirty="0">
                          <a:solidFill>
                            <a:schemeClr val="tx1"/>
                          </a:solidFill>
                          <a:effectLst/>
                          <a:latin typeface="+mn-lt"/>
                          <a:ea typeface="+mn-ea"/>
                          <a:cs typeface="+mn-cs"/>
                        </a:rPr>
                        <a:t>i</a:t>
                      </a:r>
                      <a:r>
                        <a:rPr lang="fr-FR" sz="1800" kern="1200" dirty="0">
                          <a:solidFill>
                            <a:schemeClr val="accent1"/>
                          </a:solidFill>
                          <a:effectLst/>
                          <a:latin typeface="+mn-lt"/>
                          <a:ea typeface="+mn-ea"/>
                          <a:cs typeface="+mn-cs"/>
                        </a:rPr>
                        <a:t>évreusement</a:t>
                      </a:r>
                      <a:r>
                        <a:rPr lang="fr-FR" sz="1800" kern="1200" dirty="0">
                          <a:solidFill>
                            <a:schemeClr val="tx1"/>
                          </a:solidFill>
                          <a:effectLst/>
                          <a:latin typeface="+mn-lt"/>
                          <a:ea typeface="+mn-ea"/>
                          <a:cs typeface="+mn-cs"/>
                        </a:rPr>
                        <a:t>, ils les remplissent et achètent des choses dont ils n'ont pas </a:t>
                      </a:r>
                      <a:r>
                        <a:rPr lang="fr-FR" sz="1800" u="sng" kern="1200" dirty="0">
                          <a:solidFill>
                            <a:schemeClr val="tx1"/>
                          </a:solidFill>
                          <a:effectLst/>
                          <a:latin typeface="+mn-lt"/>
                          <a:ea typeface="+mn-ea"/>
                          <a:cs typeface="+mn-cs"/>
                        </a:rPr>
                        <a:t>besoin</a:t>
                      </a:r>
                      <a:r>
                        <a:rPr lang="fr-FR" sz="1800" b="1" u="sng" kern="1200" dirty="0">
                          <a:solidFill>
                            <a:srgbClr val="FF0000"/>
                          </a:solidFill>
                          <a:effectLst/>
                          <a:latin typeface="+mn-lt"/>
                          <a:ea typeface="+mn-ea"/>
                          <a:cs typeface="+mn-cs"/>
                        </a:rPr>
                        <a:t>.</a:t>
                      </a:r>
                      <a:r>
                        <a:rPr lang="fr-FR" sz="1800" u="sng" kern="1200" dirty="0">
                          <a:solidFill>
                            <a:schemeClr val="tx1"/>
                          </a:solidFill>
                          <a:effectLst/>
                          <a:latin typeface="+mn-lt"/>
                          <a:ea typeface="+mn-ea"/>
                          <a:cs typeface="+mn-cs"/>
                        </a:rPr>
                        <a:t> </a:t>
                      </a:r>
                      <a:r>
                        <a:rPr lang="fr-FR" sz="1800" b="1" u="sng" kern="1200" dirty="0">
                          <a:solidFill>
                            <a:srgbClr val="FF0000"/>
                          </a:solidFill>
                          <a:effectLst/>
                          <a:latin typeface="+mn-lt"/>
                          <a:ea typeface="+mn-ea"/>
                          <a:cs typeface="+mn-cs"/>
                        </a:rPr>
                        <a:t>U</a:t>
                      </a:r>
                      <a:r>
                        <a:rPr lang="fr-FR" sz="1800" u="sng" kern="1200" dirty="0">
                          <a:solidFill>
                            <a:schemeClr val="tx1"/>
                          </a:solidFill>
                          <a:effectLst/>
                          <a:latin typeface="+mn-lt"/>
                          <a:ea typeface="+mn-ea"/>
                          <a:cs typeface="+mn-cs"/>
                        </a:rPr>
                        <a:t>ne publicité </a:t>
                      </a:r>
                      <a:r>
                        <a:rPr lang="fr-FR" sz="1800" kern="1200" dirty="0">
                          <a:solidFill>
                            <a:schemeClr val="tx1"/>
                          </a:solidFill>
                          <a:effectLst/>
                          <a:latin typeface="+mn-lt"/>
                          <a:ea typeface="+mn-ea"/>
                          <a:cs typeface="+mn-cs"/>
                        </a:rPr>
                        <a:t>les </a:t>
                      </a:r>
                      <a:r>
                        <a:rPr lang="fr-FR" sz="1800" kern="1200" dirty="0">
                          <a:solidFill>
                            <a:schemeClr val="accent1"/>
                          </a:solidFill>
                          <a:effectLst/>
                          <a:latin typeface="+mn-lt"/>
                          <a:ea typeface="+mn-ea"/>
                          <a:cs typeface="+mn-cs"/>
                        </a:rPr>
                        <a:t>attire</a:t>
                      </a:r>
                      <a:r>
                        <a:rPr lang="fr-FR" sz="1800" b="1" kern="1200" dirty="0">
                          <a:solidFill>
                            <a:srgbClr val="FF0000"/>
                          </a:solidFill>
                          <a:effectLst/>
                          <a:latin typeface="+mn-lt"/>
                          <a:ea typeface="+mn-ea"/>
                          <a:cs typeface="+mn-cs"/>
                        </a:rPr>
                        <a:t>.</a:t>
                      </a:r>
                      <a:r>
                        <a:rPr lang="fr-FR" sz="1800" kern="1200" dirty="0">
                          <a:solidFill>
                            <a:schemeClr val="tx1"/>
                          </a:solidFill>
                          <a:effectLst/>
                          <a:latin typeface="+mn-lt"/>
                          <a:ea typeface="+mn-ea"/>
                          <a:cs typeface="+mn-cs"/>
                        </a:rPr>
                        <a:t>  </a:t>
                      </a:r>
                      <a:r>
                        <a:rPr lang="fr-FR" sz="1800" b="1" kern="1200" dirty="0">
                          <a:solidFill>
                            <a:srgbClr val="FF0000"/>
                          </a:solidFill>
                          <a:effectLst/>
                          <a:latin typeface="+mn-lt"/>
                          <a:ea typeface="+mn-ea"/>
                          <a:cs typeface="+mn-cs"/>
                        </a:rPr>
                        <a:t>H</a:t>
                      </a:r>
                      <a:r>
                        <a:rPr lang="fr-FR" sz="1800" kern="1200" dirty="0">
                          <a:solidFill>
                            <a:schemeClr val="accent1"/>
                          </a:solidFill>
                          <a:effectLst/>
                          <a:latin typeface="+mn-lt"/>
                          <a:ea typeface="+mn-ea"/>
                          <a:cs typeface="+mn-cs"/>
                        </a:rPr>
                        <a:t>abilement,</a:t>
                      </a:r>
                      <a:r>
                        <a:rPr lang="fr-FR" sz="1800" kern="1200" dirty="0">
                          <a:solidFill>
                            <a:schemeClr val="tx1"/>
                          </a:solidFill>
                          <a:effectLst/>
                          <a:latin typeface="+mn-lt"/>
                          <a:ea typeface="+mn-ea"/>
                          <a:cs typeface="+mn-cs"/>
                        </a:rPr>
                        <a:t> une promotion les séduit </a:t>
                      </a:r>
                      <a:r>
                        <a:rPr lang="fr-FR" sz="1800" kern="1200" dirty="0">
                          <a:solidFill>
                            <a:srgbClr val="00B050"/>
                          </a:solidFill>
                          <a:effectLst/>
                          <a:latin typeface="+mn-lt"/>
                          <a:ea typeface="+mn-ea"/>
                          <a:cs typeface="+mn-cs"/>
                        </a:rPr>
                        <a:t>lorsqu'ils arrivent à la caisse</a:t>
                      </a:r>
                      <a:r>
                        <a:rPr lang="fr-FR" sz="1800" b="1" kern="1200" dirty="0">
                          <a:solidFill>
                            <a:srgbClr val="FF0000"/>
                          </a:solidFill>
                          <a:effectLst/>
                          <a:latin typeface="+mn-lt"/>
                          <a:ea typeface="+mn-ea"/>
                          <a:cs typeface="+mn-cs"/>
                        </a:rPr>
                        <a:t>.</a:t>
                      </a:r>
                      <a:r>
                        <a:rPr lang="fr-FR" sz="1800" kern="1200" dirty="0">
                          <a:solidFill>
                            <a:schemeClr val="tx1"/>
                          </a:solidFill>
                          <a:effectLst/>
                          <a:latin typeface="+mn-lt"/>
                          <a:ea typeface="+mn-ea"/>
                          <a:cs typeface="+mn-cs"/>
                        </a:rPr>
                        <a:t> </a:t>
                      </a:r>
                      <a:r>
                        <a:rPr lang="fr-FR" sz="1800" b="1" kern="1200" dirty="0">
                          <a:solidFill>
                            <a:srgbClr val="FF0000"/>
                          </a:solidFill>
                          <a:effectLst/>
                          <a:latin typeface="+mn-lt"/>
                          <a:ea typeface="+mn-ea"/>
                          <a:cs typeface="+mn-cs"/>
                        </a:rPr>
                        <a:t>I</a:t>
                      </a:r>
                      <a:r>
                        <a:rPr lang="fr-FR" sz="1800" kern="1200" dirty="0">
                          <a:solidFill>
                            <a:srgbClr val="00B050"/>
                          </a:solidFill>
                          <a:effectLst/>
                          <a:latin typeface="+mn-lt"/>
                          <a:ea typeface="+mn-ea"/>
                          <a:cs typeface="+mn-cs"/>
                        </a:rPr>
                        <a:t>ls </a:t>
                      </a:r>
                      <a:r>
                        <a:rPr lang="fr-FR" sz="1800" kern="1200" dirty="0">
                          <a:solidFill>
                            <a:schemeClr val="tx1"/>
                          </a:solidFill>
                          <a:effectLst/>
                          <a:latin typeface="+mn-lt"/>
                          <a:ea typeface="+mn-ea"/>
                          <a:cs typeface="+mn-cs"/>
                        </a:rPr>
                        <a:t>s'aperçoivent que la caissière tape une note bien longue.</a:t>
                      </a:r>
                    </a:p>
                    <a:p>
                      <a:endParaRPr lang="fr-FR"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397041377"/>
                  </a:ext>
                </a:extLst>
              </a:tr>
            </a:tbl>
          </a:graphicData>
        </a:graphic>
      </p:graphicFrame>
    </p:spTree>
    <p:extLst>
      <p:ext uri="{BB962C8B-B14F-4D97-AF65-F5344CB8AC3E}">
        <p14:creationId xmlns:p14="http://schemas.microsoft.com/office/powerpoint/2010/main" val="21137958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651B2E-FA68-F895-AA54-AB9AEAE6FABE}"/>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E3593FAE-FAA9-E38B-B742-EC6F0B2E2372}"/>
              </a:ext>
            </a:extLst>
          </p:cNvPr>
          <p:cNvSpPr>
            <a:spLocks noGrp="1"/>
          </p:cNvSpPr>
          <p:nvPr>
            <p:ph idx="1"/>
          </p:nvPr>
        </p:nvSpPr>
        <p:spPr/>
        <p:txBody>
          <a:bodyPr/>
          <a:lstStyle/>
          <a:p>
            <a:pPr marL="0" indent="0">
              <a:buNone/>
            </a:pPr>
            <a:endParaRPr lang="fr-FR" dirty="0"/>
          </a:p>
          <a:p>
            <a:pPr marL="0" indent="0">
              <a:buNone/>
            </a:pPr>
            <a:endParaRPr lang="fr-FR" dirty="0"/>
          </a:p>
          <a:p>
            <a:pPr marL="0" marR="11430" indent="0" algn="just">
              <a:spcAft>
                <a:spcPts val="0"/>
              </a:spcAf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Nous avons fait nos courses au supermarché.</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11430" indent="0" algn="just">
              <a:spcAft>
                <a:spcPts val="0"/>
              </a:spcAf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Au supermarché les gens s’arrachent les charriots.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254401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9316D-4ECF-23F3-349C-92763DDAB7D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90717E1-D554-86BB-C03D-FDE97E012155}"/>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06CD9E44-7F5F-DD82-76A4-9574DD38B5E0}"/>
              </a:ext>
            </a:extLst>
          </p:cNvPr>
          <p:cNvSpPr>
            <a:spLocks noGrp="1"/>
          </p:cNvSpPr>
          <p:nvPr>
            <p:ph idx="1"/>
          </p:nvPr>
        </p:nvSpPr>
        <p:spPr/>
        <p:txBody>
          <a:bodyPr/>
          <a:lstStyle/>
          <a:p>
            <a:pPr marL="0" indent="0">
              <a:buNone/>
            </a:pPr>
            <a:endParaRPr lang="fr-FR" dirty="0"/>
          </a:p>
          <a:p>
            <a:pPr marL="0" indent="0">
              <a:buNone/>
            </a:pPr>
            <a:endParaRPr lang="fr-FR" dirty="0"/>
          </a:p>
          <a:p>
            <a:pPr marL="0" marR="11430" indent="0" algn="just">
              <a:spcAft>
                <a:spcPts val="0"/>
              </a:spcAf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Nous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avons fait nos courses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au supermarché</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11430" indent="0" algn="just">
              <a:spcAft>
                <a:spcPts val="0"/>
              </a:spcAf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Au supermarché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les gens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s’arrachent les charriots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0553130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03EDB-A84D-1890-92EA-740693EF66A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489913F-6EDA-BADA-9AA3-30C697A1E2C7}"/>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D8116F1B-E20E-FEC1-2E53-E18326AAEF4B}"/>
              </a:ext>
            </a:extLst>
          </p:cNvPr>
          <p:cNvSpPr>
            <a:spLocks noGrp="1"/>
          </p:cNvSpPr>
          <p:nvPr>
            <p:ph idx="1"/>
          </p:nvPr>
        </p:nvSpPr>
        <p:spPr/>
        <p:txBody>
          <a:bodyPr/>
          <a:lstStyle/>
          <a:p>
            <a:pPr marL="0" indent="0">
              <a:buNone/>
            </a:pPr>
            <a:endParaRPr lang="fr-FR" dirty="0"/>
          </a:p>
          <a:p>
            <a:pPr marL="0" indent="0">
              <a:buNone/>
            </a:pPr>
            <a:endParaRPr lang="fr-FR" dirty="0"/>
          </a:p>
          <a:p>
            <a:pPr marL="0" marR="11430" indent="0" algn="just">
              <a:spcAft>
                <a:spcPts val="0"/>
              </a:spcAf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Nous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avons fait nos courses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au supermarché</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11430" indent="0" algn="just">
              <a:spcAft>
                <a:spcPts val="0"/>
              </a:spcAf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Au supermarché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nous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avons fait nos courses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Nous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avons fait nos courses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7443911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3DF4C8-3929-9463-0F44-37A633F27696}"/>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5F62E47A-3AC9-C54F-6B17-81040DFBA7FE}"/>
              </a:ext>
            </a:extLst>
          </p:cNvPr>
          <p:cNvSpPr>
            <a:spLocks noGrp="1"/>
          </p:cNvSpPr>
          <p:nvPr>
            <p:ph idx="1"/>
          </p:nvPr>
        </p:nvSpPr>
        <p:spPr/>
        <p:txBody>
          <a:bodyPr/>
          <a:lstStyle/>
          <a:p>
            <a:pPr marL="0" indent="0">
              <a:buNone/>
            </a:pPr>
            <a:endParaRPr lang="fr-FR" dirty="0"/>
          </a:p>
          <a:p>
            <a:pPr marL="0" indent="0">
              <a:buNone/>
            </a:pPr>
            <a:endParaRPr lang="fr-FR" dirty="0"/>
          </a:p>
          <a:p>
            <a:pPr marL="0" marR="11430" indent="0" algn="just">
              <a:spcAft>
                <a:spcPts val="0"/>
              </a:spcAf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 - Nous avons fait nos courses.</a:t>
            </a:r>
            <a:r>
              <a:rPr lang="fr-FR" sz="20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Au supermarché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les gens s’arrachent les charriots.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11430" indent="0" algn="just">
              <a:spcAft>
                <a:spcPts val="0"/>
              </a:spcAf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B - Nous avons fait nos courses </a:t>
            </a:r>
            <a:r>
              <a:rPr lang="fr-FR" sz="2000"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au supermarché</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0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Les gens s’arrachent les charriots.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0348114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5DB7E-8E19-9397-4FA9-9589B05083C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B195F18-9B7E-5AA5-7861-0A7DAE275A42}"/>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648E871F-35EC-E7F5-04B3-C5CA94F6D8AF}"/>
              </a:ext>
            </a:extLst>
          </p:cNvPr>
          <p:cNvSpPr>
            <a:spLocks noGrp="1"/>
          </p:cNvSpPr>
          <p:nvPr>
            <p:ph idx="1"/>
          </p:nvPr>
        </p:nvSpPr>
        <p:spPr/>
        <p:txBody>
          <a:bodyPr/>
          <a:lstStyle/>
          <a:p>
            <a:pPr marL="0" indent="0">
              <a:buNone/>
            </a:pPr>
            <a:endParaRPr lang="fr-FR" dirty="0"/>
          </a:p>
          <a:p>
            <a:pPr marL="0" indent="0">
              <a:buNone/>
            </a:pPr>
            <a:endParaRPr lang="fr-FR" dirty="0"/>
          </a:p>
          <a:p>
            <a:pPr marL="0" marR="11430" indent="0" algn="just">
              <a:spcAft>
                <a:spcPts val="0"/>
              </a:spcAf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 - Nous avons fait nos courses.</a:t>
            </a:r>
            <a:r>
              <a:rPr lang="fr-FR" sz="20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Au supermarché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les gens s’arrachent les charriots.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11430" indent="0" algn="just">
              <a:spcAft>
                <a:spcPts val="0"/>
              </a:spcAf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dirty="0"/>
          </a:p>
        </p:txBody>
      </p:sp>
    </p:spTree>
    <p:extLst>
      <p:ext uri="{BB962C8B-B14F-4D97-AF65-F5344CB8AC3E}">
        <p14:creationId xmlns:p14="http://schemas.microsoft.com/office/powerpoint/2010/main" val="4608089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D2CC4-C613-B055-3C26-2304420E927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2ADA6B4-E4A2-7C01-AA42-DCC2B833D677}"/>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7560488D-B04D-85EF-BF3B-2B2FF5399525}"/>
              </a:ext>
            </a:extLst>
          </p:cNvPr>
          <p:cNvSpPr>
            <a:spLocks noGrp="1"/>
          </p:cNvSpPr>
          <p:nvPr>
            <p:ph idx="1"/>
          </p:nvPr>
        </p:nvSpPr>
        <p:spPr/>
        <p:txBody>
          <a:bodyPr/>
          <a:lstStyle/>
          <a:p>
            <a:pPr marL="0" indent="0">
              <a:buNone/>
            </a:pPr>
            <a:endParaRPr lang="fr-FR" dirty="0"/>
          </a:p>
          <a:p>
            <a:pPr marL="0" indent="0">
              <a:buNone/>
            </a:pPr>
            <a:endParaRPr lang="fr-FR" dirty="0"/>
          </a:p>
          <a:p>
            <a:pPr marL="0" marR="11430" indent="0" algn="just">
              <a:spcAft>
                <a:spcPts val="0"/>
              </a:spcAf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11430" indent="0" algn="just">
              <a:spcAft>
                <a:spcPts val="0"/>
              </a:spcAf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B - Nous avons fait nos courses </a:t>
            </a:r>
            <a:r>
              <a:rPr lang="fr-FR" sz="2000"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au supermarché</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0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Les gens s’arrachent les charriots.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8826654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9ACC49-0C37-A736-3BAD-79D5A057EDC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498E85A-EB14-B482-4B5A-2449BC24BD12}"/>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FAED7697-5BB1-A071-98A0-F4158E14CAF5}"/>
              </a:ext>
            </a:extLst>
          </p:cNvPr>
          <p:cNvPicPr>
            <a:picLocks noGrp="1" noChangeAspect="1"/>
          </p:cNvPicPr>
          <p:nvPr>
            <p:ph idx="1"/>
          </p:nvPr>
        </p:nvPicPr>
        <p:blipFill>
          <a:blip r:embed="rId3"/>
          <a:stretch>
            <a:fillRect/>
          </a:stretch>
        </p:blipFill>
        <p:spPr>
          <a:xfrm>
            <a:off x="897065" y="2443718"/>
            <a:ext cx="10397870" cy="1970564"/>
          </a:xfrm>
        </p:spPr>
      </p:pic>
    </p:spTree>
    <p:extLst>
      <p:ext uri="{BB962C8B-B14F-4D97-AF65-F5344CB8AC3E}">
        <p14:creationId xmlns:p14="http://schemas.microsoft.com/office/powerpoint/2010/main" val="6094527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C6EC56-FC82-9E49-CE52-1CFA5CD78283}"/>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98D6035D-2F42-9F45-9474-F1D32A9F5434}"/>
              </a:ext>
            </a:extLst>
          </p:cNvPr>
          <p:cNvSpPr>
            <a:spLocks noGrp="1"/>
          </p:cNvSpPr>
          <p:nvPr>
            <p:ph idx="1"/>
          </p:nvPr>
        </p:nvSpPr>
        <p:spPr/>
        <p:txBody>
          <a:bodyPr/>
          <a:lstStyle/>
          <a:p>
            <a:pPr marL="0" marR="11430" indent="0" algn="just">
              <a:spcAft>
                <a:spcPts val="0"/>
              </a:spcAft>
              <a:buNone/>
            </a:pP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11430" indent="0" algn="just">
              <a:spcAft>
                <a:spcPts val="0"/>
              </a:spcAft>
              <a:buNone/>
            </a:pP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marR="11430" indent="0" algn="just">
              <a:spcAft>
                <a:spcPts val="0"/>
              </a:spcAft>
              <a:buNone/>
            </a:pP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11430" indent="0" algn="just">
              <a:spcAft>
                <a:spcPts val="0"/>
              </a:spcAf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 - Maman est allée au marché chez le marchand de fruits. Elle n’a pas trouvé de bananes. Mais à la supérette, il y en avait.</a:t>
            </a:r>
          </a:p>
          <a:p>
            <a:pPr marL="0" marR="11430" indent="0" algn="just">
              <a:spcAft>
                <a:spcPts val="0"/>
              </a:spcAft>
              <a:buNone/>
            </a:pP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11430" indent="0" algn="just">
              <a:spcAft>
                <a:spcPts val="0"/>
              </a:spcAf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B - Maman est allée au marché. Chez le marchand de fruits, elle n’a pas trouvé de bananes. Mais à la supérette, il y en avait.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2904834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03DD7E8-945F-2BAC-1FBF-F252679A533F}"/>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36EF28C9-B48E-6A07-4E6D-723668EAA567}"/>
              </a:ext>
            </a:extLst>
          </p:cNvPr>
          <p:cNvPicPr>
            <a:picLocks noGrp="1" noChangeAspect="1"/>
          </p:cNvPicPr>
          <p:nvPr>
            <p:ph idx="1"/>
          </p:nvPr>
        </p:nvPicPr>
        <p:blipFill>
          <a:blip r:embed="rId3"/>
          <a:stretch>
            <a:fillRect/>
          </a:stretch>
        </p:blipFill>
        <p:spPr>
          <a:xfrm>
            <a:off x="1050848" y="2180751"/>
            <a:ext cx="10302952" cy="3350893"/>
          </a:xfrm>
        </p:spPr>
      </p:pic>
    </p:spTree>
    <p:extLst>
      <p:ext uri="{BB962C8B-B14F-4D97-AF65-F5344CB8AC3E}">
        <p14:creationId xmlns:p14="http://schemas.microsoft.com/office/powerpoint/2010/main" val="4215286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28689-EA0F-A9DE-E840-8BC05CE1B93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50A7CB5-E959-7B90-7571-6D6719F340EF}"/>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F6E7457F-F714-8039-9551-578FAEE95672}"/>
              </a:ext>
            </a:extLst>
          </p:cNvPr>
          <p:cNvSpPr>
            <a:spLocks noGrp="1"/>
          </p:cNvSpPr>
          <p:nvPr>
            <p:ph idx="1"/>
          </p:nvPr>
        </p:nvSpPr>
        <p:spPr/>
        <p:txBody>
          <a:bodyPr/>
          <a:lstStyle/>
          <a:p>
            <a:pPr marL="0" marR="11430" indent="0" algn="just">
              <a:spcAft>
                <a:spcPts val="0"/>
              </a:spcAft>
              <a:buNone/>
            </a:pP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11430" indent="0" algn="just">
              <a:spcAft>
                <a:spcPts val="0"/>
              </a:spcAft>
              <a:buNone/>
            </a:pP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marR="11430" indent="0" algn="just">
              <a:spcAft>
                <a:spcPts val="0"/>
              </a:spcAft>
              <a:buNone/>
            </a:pP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11430" indent="0" algn="just">
              <a:spcAft>
                <a:spcPts val="0"/>
              </a:spcAf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 - Maman est allée au marché chez le marchand de fruits. Elle n’a pas trouvé de bananes. Mais à la supérette, il y en avait.</a:t>
            </a:r>
          </a:p>
          <a:p>
            <a:pPr marL="0" marR="11430" indent="0" algn="just">
              <a:spcAft>
                <a:spcPts val="0"/>
              </a:spcAft>
              <a:buNone/>
            </a:pP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11430" indent="0" algn="just">
              <a:spcAft>
                <a:spcPts val="0"/>
              </a:spcAf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B - Maman est allée au marché. Chez le marchand de fruits, elle n’a pas trouvé de bananes. Mais à la supérette, il y en avait.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58161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91E58-4A32-49AD-C67E-F52D17699FE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3F0E5DC-2652-8900-3D4C-E517CFD04007}"/>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71BCF53-01EE-89B0-916B-0AB570892362}"/>
              </a:ext>
            </a:extLst>
          </p:cNvPr>
          <p:cNvSpPr>
            <a:spLocks noGrp="1"/>
          </p:cNvSpPr>
          <p:nvPr>
            <p:ph idx="1"/>
          </p:nvPr>
        </p:nvSpPr>
        <p:spPr/>
        <p:txBody>
          <a:bodyPr/>
          <a:lstStyle/>
          <a:p>
            <a:pPr marL="0" marR="11430" indent="0" algn="just">
              <a:spcAft>
                <a:spcPts val="0"/>
              </a:spcAft>
              <a:buNone/>
            </a:pP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11430" indent="0" algn="just">
              <a:spcAft>
                <a:spcPts val="0"/>
              </a:spcAft>
              <a:buNone/>
            </a:pP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marR="11430" indent="0" algn="just">
              <a:spcAft>
                <a:spcPts val="0"/>
              </a:spcAft>
              <a:buNone/>
            </a:pP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11430" indent="0" algn="just">
              <a:spcAft>
                <a:spcPts val="0"/>
              </a:spcAf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 - Maman est allée au marché chez le marchand de fruits. Elle n’a pas trouvé de bananes. Mais à la supérette, il y en avait.</a:t>
            </a:r>
          </a:p>
          <a:p>
            <a:pPr marL="0" marR="11430" indent="0" algn="just">
              <a:spcAft>
                <a:spcPts val="0"/>
              </a:spcAft>
              <a:buNone/>
            </a:pP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11430" indent="0" algn="just">
              <a:spcAft>
                <a:spcPts val="0"/>
              </a:spcAf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B - Maman est allée au marché. Chez le marchand de fruits, elle n’a pas trouvé de bananes. Mais à la supérette, il y en avait.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7158141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8B065B-CE47-5D40-0B12-FF315F54D62D}"/>
              </a:ext>
            </a:extLst>
          </p:cNvPr>
          <p:cNvSpPr>
            <a:spLocks noGrp="1"/>
          </p:cNvSpPr>
          <p:nvPr>
            <p:ph type="title"/>
          </p:nvPr>
        </p:nvSpPr>
        <p:spPr/>
        <p:txBody>
          <a:bodyPr/>
          <a:lstStyle/>
          <a:p>
            <a:endParaRPr lang="fr-FR"/>
          </a:p>
        </p:txBody>
      </p:sp>
      <p:pic>
        <p:nvPicPr>
          <p:cNvPr id="4" name="Espace réservé du contenu 3" descr="Une image contenant croquis, dessin, illustration, Dessin d’enfant&#10;&#10;Description générée automatiquement">
            <a:extLst>
              <a:ext uri="{FF2B5EF4-FFF2-40B4-BE49-F238E27FC236}">
                <a16:creationId xmlns:a16="http://schemas.microsoft.com/office/drawing/2014/main" id="{546732FD-F840-D1DD-1468-B62F79F3CCF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619830" y="1516397"/>
            <a:ext cx="2952340" cy="3825206"/>
          </a:xfrm>
          <a:prstGeom prst="rect">
            <a:avLst/>
          </a:prstGeom>
        </p:spPr>
      </p:pic>
    </p:spTree>
    <p:extLst>
      <p:ext uri="{BB962C8B-B14F-4D97-AF65-F5344CB8AC3E}">
        <p14:creationId xmlns:p14="http://schemas.microsoft.com/office/powerpoint/2010/main" val="1172847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44054B-B0EA-D202-9F5B-BF4369DFAA11}"/>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8DE53422-31C1-5AA3-0347-C93C3ED87123}"/>
              </a:ext>
            </a:extLst>
          </p:cNvPr>
          <p:cNvSpPr>
            <a:spLocks noGrp="1"/>
          </p:cNvSpPr>
          <p:nvPr>
            <p:ph idx="1"/>
          </p:nvPr>
        </p:nvSpPr>
        <p:spPr/>
        <p:txBody>
          <a:bodyPr/>
          <a:lstStyle/>
          <a:p>
            <a:pPr marL="0" indent="0">
              <a:buNone/>
            </a:pPr>
            <a:endParaRPr lang="fr-FR" sz="2400" b="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Séparer les phrases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Maman est allée au marché </a:t>
            </a:r>
            <a:r>
              <a:rPr lang="fr-FR" sz="2400"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chez le marchand</a:t>
            </a:r>
            <a:r>
              <a:rPr lang="fr-FR" sz="24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E</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lle</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n’a pas trouvé de bananes.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Maman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est allée au marché</a:t>
            </a:r>
            <a:r>
              <a:rPr lang="fr-FR" sz="24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Chez le marchand</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elle n’a pas trouvé de bananes.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On peut séparer les phrases après ou avant les compléments circonstanciels de phrase. Ça dépend de ce qu’on veut dire.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
        <p:nvSpPr>
          <p:cNvPr id="4" name="Rectangle 3">
            <a:extLst>
              <a:ext uri="{FF2B5EF4-FFF2-40B4-BE49-F238E27FC236}">
                <a16:creationId xmlns:a16="http://schemas.microsoft.com/office/drawing/2014/main" id="{CD384BA9-9D22-E51E-E3CD-F25E49B5F360}"/>
              </a:ext>
            </a:extLst>
          </p:cNvPr>
          <p:cNvSpPr/>
          <p:nvPr/>
        </p:nvSpPr>
        <p:spPr>
          <a:xfrm>
            <a:off x="6541477" y="3147646"/>
            <a:ext cx="492369" cy="49236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B8A44FE2-2C84-48D4-97AE-C766037DDFA5}"/>
              </a:ext>
            </a:extLst>
          </p:cNvPr>
          <p:cNvSpPr/>
          <p:nvPr/>
        </p:nvSpPr>
        <p:spPr>
          <a:xfrm>
            <a:off x="4478216" y="3538232"/>
            <a:ext cx="339970" cy="49236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4466375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B4AA48-D2FF-EC6E-FD76-EA529FC527C3}"/>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81CB4B1-CCB1-9690-6F83-55D7E76F4DA5}"/>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sz="3200" b="1" dirty="0" err="1">
                <a:solidFill>
                  <a:schemeClr val="accent2"/>
                </a:solidFill>
              </a:rPr>
              <a:t>As-tu</a:t>
            </a:r>
            <a:r>
              <a:rPr lang="fr-FR" sz="3200" b="1" dirty="0">
                <a:solidFill>
                  <a:schemeClr val="accent2"/>
                </a:solidFill>
              </a:rPr>
              <a:t> bien compris ?</a:t>
            </a:r>
          </a:p>
        </p:txBody>
      </p:sp>
    </p:spTree>
    <p:extLst>
      <p:ext uri="{BB962C8B-B14F-4D97-AF65-F5344CB8AC3E}">
        <p14:creationId xmlns:p14="http://schemas.microsoft.com/office/powerpoint/2010/main" val="10509059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F3A892-3DC3-AA06-A0B5-B8CD01448A9E}"/>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05C325DB-F5DC-4C17-A415-2AB194CB59EE}"/>
              </a:ext>
            </a:extLst>
          </p:cNvPr>
          <p:cNvPicPr>
            <a:picLocks noGrp="1" noChangeAspect="1"/>
          </p:cNvPicPr>
          <p:nvPr>
            <p:ph idx="1"/>
          </p:nvPr>
        </p:nvPicPr>
        <p:blipFill>
          <a:blip r:embed="rId3"/>
          <a:stretch>
            <a:fillRect/>
          </a:stretch>
        </p:blipFill>
        <p:spPr>
          <a:xfrm>
            <a:off x="1726758" y="728972"/>
            <a:ext cx="8738483" cy="5400055"/>
          </a:xfrm>
        </p:spPr>
      </p:pic>
    </p:spTree>
    <p:extLst>
      <p:ext uri="{BB962C8B-B14F-4D97-AF65-F5344CB8AC3E}">
        <p14:creationId xmlns:p14="http://schemas.microsoft.com/office/powerpoint/2010/main" val="21095221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250FBC-4CC0-7945-F5E3-EBD3E3F5420B}"/>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B371D4A2-2DF3-4059-BEA8-B52D9FF88B7F}"/>
              </a:ext>
            </a:extLst>
          </p:cNvPr>
          <p:cNvPicPr>
            <a:picLocks noGrp="1" noChangeAspect="1"/>
          </p:cNvPicPr>
          <p:nvPr>
            <p:ph idx="1"/>
          </p:nvPr>
        </p:nvPicPr>
        <p:blipFill>
          <a:blip r:embed="rId3"/>
          <a:stretch>
            <a:fillRect/>
          </a:stretch>
        </p:blipFill>
        <p:spPr>
          <a:xfrm>
            <a:off x="1172737" y="775393"/>
            <a:ext cx="9318752" cy="5717482"/>
          </a:xfrm>
        </p:spPr>
      </p:pic>
    </p:spTree>
    <p:extLst>
      <p:ext uri="{BB962C8B-B14F-4D97-AF65-F5344CB8AC3E}">
        <p14:creationId xmlns:p14="http://schemas.microsoft.com/office/powerpoint/2010/main" val="8126991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D3B2416-B780-ECC5-1B84-19C72593C228}"/>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1967650D-D11C-8861-BBF5-D63B3C1128BA}"/>
              </a:ext>
            </a:extLst>
          </p:cNvPr>
          <p:cNvPicPr>
            <a:picLocks noGrp="1" noChangeAspect="1"/>
          </p:cNvPicPr>
          <p:nvPr>
            <p:ph idx="1"/>
          </p:nvPr>
        </p:nvPicPr>
        <p:blipFill>
          <a:blip r:embed="rId3"/>
          <a:stretch>
            <a:fillRect/>
          </a:stretch>
        </p:blipFill>
        <p:spPr>
          <a:xfrm>
            <a:off x="838200" y="2118732"/>
            <a:ext cx="10416294" cy="3539912"/>
          </a:xfrm>
        </p:spPr>
      </p:pic>
    </p:spTree>
    <p:extLst>
      <p:ext uri="{BB962C8B-B14F-4D97-AF65-F5344CB8AC3E}">
        <p14:creationId xmlns:p14="http://schemas.microsoft.com/office/powerpoint/2010/main" val="14410957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01A69F-4A33-7BE2-88AC-1C612BF9CFB8}"/>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48BBE804-B436-B9C2-D076-1CEDCB336B16}"/>
              </a:ext>
            </a:extLst>
          </p:cNvPr>
          <p:cNvPicPr>
            <a:picLocks noGrp="1" noChangeAspect="1"/>
          </p:cNvPicPr>
          <p:nvPr>
            <p:ph idx="1"/>
          </p:nvPr>
        </p:nvPicPr>
        <p:blipFill>
          <a:blip r:embed="rId3"/>
          <a:stretch>
            <a:fillRect/>
          </a:stretch>
        </p:blipFill>
        <p:spPr>
          <a:xfrm>
            <a:off x="754965" y="2208223"/>
            <a:ext cx="10515599" cy="3355172"/>
          </a:xfrm>
        </p:spPr>
      </p:pic>
    </p:spTree>
    <p:extLst>
      <p:ext uri="{BB962C8B-B14F-4D97-AF65-F5344CB8AC3E}">
        <p14:creationId xmlns:p14="http://schemas.microsoft.com/office/powerpoint/2010/main" val="1063182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0DA020-249E-9BAE-5611-65A931AA2AAB}"/>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FF117D19-DEF7-1D44-2CDC-53753A15124B}"/>
              </a:ext>
            </a:extLst>
          </p:cNvPr>
          <p:cNvSpPr>
            <a:spLocks noGrp="1"/>
          </p:cNvSpPr>
          <p:nvPr>
            <p:ph idx="1"/>
          </p:nvPr>
        </p:nvSpPr>
        <p:spPr/>
        <p:txBody>
          <a:bodyPr/>
          <a:lstStyle/>
          <a:p>
            <a:pPr marL="0" indent="0">
              <a:buNone/>
            </a:pP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3. Sépare les phrases de ce texte en mettant les points et les majuscules.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J’ai ouvert ma fenêtre tôt ce matin en haut des immeubles il y avait déjà du soleil mais dans la rue tout était encore dans l’ombre en bas déjà on préparait le petit déjeuner avec de petits bruits joyeusement je suis descendu à la cuisine.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6055386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6D0BF-0752-1ABF-F301-A31BF56829F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A03F9E-C178-048C-DF68-042D6A47057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E5D3700-C81D-D351-EF06-05841B5D3217}"/>
              </a:ext>
            </a:extLst>
          </p:cNvPr>
          <p:cNvSpPr>
            <a:spLocks noGrp="1"/>
          </p:cNvSpPr>
          <p:nvPr>
            <p:ph idx="1"/>
          </p:nvPr>
        </p:nvSpPr>
        <p:spPr/>
        <p:txBody>
          <a:bodyPr/>
          <a:lstStyle/>
          <a:p>
            <a:pPr marL="0" indent="0">
              <a:buNone/>
            </a:pP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3. Sépare les phrases de ce texte en mettant les points et les majuscules.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J’ai ouvert ma fenêtre tôt ce matin</a:t>
            </a:r>
            <a:r>
              <a:rPr lang="fr-FR"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b="1"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E</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n haut des immeubles il y avait déjà du soleil mais dans la rue tout était encore dans l’ombre</a:t>
            </a:r>
            <a:r>
              <a:rPr lang="fr-FR"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b="1"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E</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n bas déjà on préparait le petit déjeuner avec de petits bruits</a:t>
            </a:r>
            <a:r>
              <a:rPr lang="fr-FR"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b="1"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J</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oyeusement je suis descendu à la cuisine.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6364008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2BC035-6F40-29E5-C009-B29F229C4E33}"/>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317804D7-41FF-A109-88C1-8AE91BE60A40}"/>
              </a:ext>
            </a:extLst>
          </p:cNvPr>
          <p:cNvSpPr>
            <a:spLocks noGrp="1"/>
          </p:cNvSpPr>
          <p:nvPr>
            <p:ph idx="1"/>
          </p:nvPr>
        </p:nvSpPr>
        <p:spPr/>
        <p:txBody>
          <a:bodyPr/>
          <a:lstStyle/>
          <a:p>
            <a:pPr marL="0" indent="0">
              <a:buNone/>
            </a:pPr>
            <a:r>
              <a:rPr lang="fr-FR" sz="2400" dirty="0"/>
              <a:t>Dictée :</a:t>
            </a:r>
          </a:p>
          <a:p>
            <a:pPr marL="0" indent="0">
              <a:buNone/>
            </a:pPr>
            <a:r>
              <a:rPr lang="fr-FR" dirty="0"/>
              <a:t>…………………………………………………………………………………………………………………………………………………………………………………………………………………………</a:t>
            </a:r>
          </a:p>
        </p:txBody>
      </p:sp>
    </p:spTree>
    <p:extLst>
      <p:ext uri="{BB962C8B-B14F-4D97-AF65-F5344CB8AC3E}">
        <p14:creationId xmlns:p14="http://schemas.microsoft.com/office/powerpoint/2010/main" val="25964279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701B6-540B-1319-7F21-CE1D71D378C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8620B40-E7FC-1721-5163-CBF74A5777DD}"/>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409031A-0D0C-ACE1-EDFF-D22063DD8372}"/>
              </a:ext>
            </a:extLst>
          </p:cNvPr>
          <p:cNvSpPr>
            <a:spLocks noGrp="1"/>
          </p:cNvSpPr>
          <p:nvPr>
            <p:ph idx="1"/>
          </p:nvPr>
        </p:nvSpPr>
        <p:spPr/>
        <p:txBody>
          <a:bodyPr/>
          <a:lstStyle/>
          <a:p>
            <a:pPr marL="0" indent="0">
              <a:buNone/>
            </a:pPr>
            <a:r>
              <a:rPr lang="fr-FR" sz="2000" dirty="0"/>
              <a:t>Dictée :</a:t>
            </a:r>
          </a:p>
          <a:p>
            <a:pPr marL="0" indent="0">
              <a:buNone/>
            </a:pPr>
            <a:r>
              <a:rPr lang="fr-FR" sz="2000" dirty="0"/>
              <a:t>…</a:t>
            </a: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De petites bêtes vraiment très étonnantes devenaient presque transparentes au soleil</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r>
              <a:rPr lang="fr-FR" sz="2000" dirty="0">
                <a:latin typeface="Times New Roman" panose="02020603050405020304" pitchFamily="18" charset="0"/>
                <a:cs typeface="Times New Roman" panose="02020603050405020304" pitchFamily="18" charset="0"/>
              </a:rPr>
              <a:t>…………………………………………………………………………………………………………</a:t>
            </a:r>
            <a:endParaRPr lang="fr-FR" dirty="0"/>
          </a:p>
        </p:txBody>
      </p:sp>
    </p:spTree>
    <p:extLst>
      <p:ext uri="{BB962C8B-B14F-4D97-AF65-F5344CB8AC3E}">
        <p14:creationId xmlns:p14="http://schemas.microsoft.com/office/powerpoint/2010/main" val="366212673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455</TotalTime>
  <Words>3453</Words>
  <Application>Microsoft Macintosh PowerPoint</Application>
  <PresentationFormat>Grand écran</PresentationFormat>
  <Paragraphs>299</Paragraphs>
  <Slides>30</Slides>
  <Notes>30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30</vt:i4>
      </vt:variant>
    </vt:vector>
  </HeadingPairs>
  <TitlesOfParts>
    <vt:vector size="35" baseType="lpstr">
      <vt:lpstr>Arial</vt:lpstr>
      <vt:lpstr>Calibri</vt:lpstr>
      <vt:lpstr>Calibri Light</vt:lpstr>
      <vt:lpstr>Times New Roman</vt:lpstr>
      <vt:lpstr>Thème Office</vt:lpstr>
      <vt:lpstr>Des phrases bien balancées</vt:lpstr>
      <vt:lpstr>Présentation PowerPoint</vt:lpstr>
      <vt:lpstr> </vt:lpstr>
      <vt:lpstr> </vt:lpstr>
      <vt:lpstr> </vt:lpstr>
      <vt:lpstr> </vt:lpstr>
      <vt:lpstr> </vt:lpstr>
      <vt:lpstr> </vt:lpstr>
      <vt:lpstr> </vt:lpstr>
      <vt:lpstr> </vt:lpstr>
      <vt:lpstr> </vt:lpstr>
      <vt:lpstr> </vt:lpstr>
      <vt:lpstr> </vt:lpstr>
      <vt:lpstr>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vt:lpstr>
      <vt:lpstr> </vt:lpstr>
      <vt:lpstr> </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Pierre Seve</dc:creator>
  <cp:lastModifiedBy>Pierre Seve</cp:lastModifiedBy>
  <cp:revision>14</cp:revision>
  <cp:lastPrinted>2025-08-19T15:08:00Z</cp:lastPrinted>
  <dcterms:created xsi:type="dcterms:W3CDTF">2024-12-08T17:00:56Z</dcterms:created>
  <dcterms:modified xsi:type="dcterms:W3CDTF">2025-08-19T17:07:18Z</dcterms:modified>
</cp:coreProperties>
</file>