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96" r:id="rId6"/>
    <p:sldId id="298" r:id="rId7"/>
    <p:sldId id="299" r:id="rId8"/>
    <p:sldId id="300" r:id="rId9"/>
    <p:sldId id="301" r:id="rId10"/>
    <p:sldId id="305" r:id="rId11"/>
    <p:sldId id="302" r:id="rId12"/>
    <p:sldId id="303" r:id="rId13"/>
    <p:sldId id="304" r:id="rId14"/>
    <p:sldId id="306" r:id="rId15"/>
    <p:sldId id="307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60"/>
    <p:restoredTop sz="68228"/>
  </p:normalViewPr>
  <p:slideViewPr>
    <p:cSldViewPr snapToGrid="0">
      <p:cViewPr varScale="1">
        <p:scale>
          <a:sx n="54" d="100"/>
          <a:sy n="54" d="100"/>
        </p:scale>
        <p:origin x="16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41853-E04A-CF42-89BB-6666AECD22A1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7A2A9-121A-3847-B11F-7161E82DDC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01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83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 LETTRES ET DES MOTS PARTICULIERS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aleurs de la lettre -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45 : À quoi sert la lettre –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861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Qu’est-ce que vous savez sur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 À quoi sert-elle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Parfois elle apporte une information : elle peut être la marque du pluriel. Grâce à elle, on peut savoir s’il y en a plusieurs.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note aussi des sons : [s] ou [z].	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D’autres fois, on ne sait pas à quoi elle sert, elle fait partie du mot 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autrefois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puis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…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Plus rarement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C’est la marque de la personne 2 du verbe. On la voit dans la marque de la personne 4 du verbe.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change la prononciation d’un mot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des.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 marque le rapport avec une famille de mots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tas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entasser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-…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l’objet du travail : « La classe va vérifier tout cela avec une collecte du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»</a:t>
            </a: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134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puis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un rappel de texte pour s’assurer de la compréhension globale.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Soulignez toutes les lettres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que vous trouverez dans le texte, et comptez-les ligne par ligne. Comme ça, on verra si on n’en a pas oublié.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767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F1BE6-82B6-F017-30EB-027C6067C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336A2C-C1B2-896A-9FE2-72EBADB805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75C350-E472-D037-5075-41A8C6C31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171848-1961-EBDE-76D8-F8305C255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953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tableau à chaque binôme d’élèves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Nous allons placer collectivement les mots suivants. »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Où va-t-on classer le mot Justine ? »</a:t>
            </a:r>
          </a:p>
          <a:p>
            <a:pPr algn="just"/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Justine : dans Justine,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fait le son [s]. Il appartient au mot.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826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60C23-F85D-C302-8464-83A06566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6E80C8-C9B4-A370-E318-B85192E70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6AD7BB-01F9-2B4F-8ACC-4D33BC612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Mélusine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Mélusine, on entend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fait le son [z]. Il appartient au mot.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2561C-CB48-C1B2-3614-7B3B50C02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38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C6D8-E7F3-55E0-5E85-B909BA5BA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9D3B7A-D396-FCD4-8531-EDA4B8534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A99159-2599-CB8B-6DAE-14B95EB83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dans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fait pas de son. Il appartient au mot, mais il ne marque pas le pluriel, ce n’est pas une marque de conjugaison : on ne sait pas à quoi il sert.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2FE709-EA9D-487A-A1AB-B3875503E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746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DD6C6-67C1-9161-0FFF-8AA17BA08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4D477F-DE90-D043-B2F6-F49B90A14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DC8515-F0A2-8436-6B9F-9E1FA938F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les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 combine avec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pour faire le son [e]. Il marque le pluriel. Il n’appartient pas au mot.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384B72-C104-7CA9-1C6F-C396BF2C40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93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F933B-D4C1-B4AB-B6FF-DDB592A6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F0CD90-DD7E-2B7A-29B0-DC52814E5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8F0246-600D-8C9D-E2C1-4C9733BC9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latin typeface="+mn-lt"/>
              </a:rPr>
              <a:t>Donner la consigne </a:t>
            </a:r>
            <a:r>
              <a:rPr lang="fr-FR" sz="1200" dirty="0"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latin typeface="+mn-lt"/>
            </a:endParaRPr>
          </a:p>
          <a:p>
            <a:r>
              <a:rPr lang="fr-FR" sz="1200" b="1" dirty="0">
                <a:latin typeface="+mn-lt"/>
              </a:rPr>
              <a:t>Demander</a:t>
            </a:r>
            <a:r>
              <a:rPr lang="fr-FR" sz="1200" dirty="0">
                <a:latin typeface="+mn-lt"/>
              </a:rPr>
              <a:t> : « Où va-t-on mettre le mot </a:t>
            </a:r>
            <a:r>
              <a:rPr lang="fr-FR" sz="1200" i="1" dirty="0">
                <a:latin typeface="+mn-lt"/>
              </a:rPr>
              <a:t>requêtes</a:t>
            </a:r>
            <a:r>
              <a:rPr lang="fr-FR" sz="1200" dirty="0">
                <a:latin typeface="+mn-lt"/>
              </a:rPr>
              <a:t> ? »</a:t>
            </a:r>
          </a:p>
          <a:p>
            <a:r>
              <a:rPr lang="fr-FR" sz="1200" u="sng" dirty="0">
                <a:latin typeface="+mn-lt"/>
              </a:rPr>
              <a:t>Réponse attendue </a:t>
            </a:r>
            <a:r>
              <a:rPr lang="fr-FR" sz="1200" dirty="0">
                <a:latin typeface="+mn-lt"/>
              </a:rPr>
              <a:t>:</a:t>
            </a:r>
          </a:p>
          <a:p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kern="0" dirty="0"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kern="0" dirty="0">
                <a:effectLst/>
                <a:latin typeface="+mn-lt"/>
                <a:ea typeface="Times New Roman" panose="02020603050405020304" pitchFamily="18" charset="0"/>
              </a:rPr>
              <a:t> ne fait pas de son, il marque le pluriel. Il n’appartient pas au mot. C’est une marque grammaticale.</a:t>
            </a:r>
            <a:r>
              <a:rPr lang="fr-FR" sz="1200" dirty="0">
                <a:effectLst/>
                <a:latin typeface="+mn-lt"/>
              </a:rPr>
              <a:t> </a:t>
            </a:r>
            <a:endParaRPr lang="fr-FR" sz="1200" dirty="0"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C18EF2-6D0C-3863-8A7B-B61EBB8A50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130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3FBC8-F34D-0A9D-3302-79D444125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2B4A8E-B81A-BC1B-1B02-83A1D0090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55E7C8-EB68-721F-841D-B79A7FACD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sens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-s du début fait le son [s]. Il appartient au mot.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 la fin ne fait pas de son, il marque la personne 1. Il n’appartient pas au mot. C’est une marque grammaticale.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02CBEC-D9B7-EADC-CC19-30552B53EC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081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F5CCA-45B0-F81A-EC22-1F67A366C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183F87-A9FF-0A17-2D59-EC7DC1D94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C956FF-070A-0D3C-66E6-DCF123014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imagines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fait pas de son, il marque la personne 2. Il n’appartient pas au mot. C’est une marque grammaticale.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A8A61F-704F-C8DB-D54E-E2D1B6CC9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614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C048-F6CD-5D60-EC68-D0C16755F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D0BBA4A-A987-3927-8D61-2AC957427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A75BE9-8B59-0853-817D-8FEE99434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Donner la consigne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 « Classez le mot dans le tableau que je vous ai distribué. »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Demander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Où va-t-on mettre le mot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pays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? »</a:t>
            </a:r>
          </a:p>
          <a:p>
            <a:r>
              <a:rPr lang="fr-FR" sz="1200" u="sng" dirty="0">
                <a:solidFill>
                  <a:schemeClr val="tx1"/>
                </a:solidFill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fait pas de son. Il appartient au mot, mais il marque le lien avec la famille de mots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paysage, paysan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 : c’est une marque grammaticale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AACE71-1608-B1E4-BF11-348E9464A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14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9DB43-9A2E-B56A-C972-5083DC451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764515-17A2-2CDD-4231-EF1779403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C4D0B5-6549-480C-F476-AC4B4C49E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Récapituler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Alors, il y a des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qui écrivent des sons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Justine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Mélusine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des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qui font d’autres sons avec d’autres lettres, et d’autres qui ne notent pas de sons. Ceux-là, ils peuvent noter le pluriel, ou bien la personne, ou bien la famille de mots. Il y a aussi des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dont on ne sait pas à quoi ils servent. On a donc plusieurs catégories. » 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À vous maintenant de compléter les cases avec les autres mots du texte.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Attention, certaines cases contiennent beaucoup de mots, d’autres beaucoup moins. Et il y a quelques mots qu’on regardera ensemble parce qu’ils ne rentrent pas tout à fait dans ces cases-là : il faudra qu’on complique un peu notre tableau.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Si un mot contient plusieurs fois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le classe plusieurs fois en entourant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qu’on classe. »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475CFC-6AD7-9C2B-250B-E132896EF3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460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F81D0-7F28-C7CD-5E10-4DF2F3EE7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5D8C1B-B87B-BBB4-54B3-984DE965A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A5AAAE-A9AF-AE2E-35EC-B903CBD38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Annoncer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 : « Je n’ai pas pu tout mettre sur le tableau. Mais je pense que vous avez trouvé les marques du pluriel à mettre dans la même case que </a:t>
            </a:r>
            <a:r>
              <a:rPr lang="fr-FR" sz="1200" i="1" dirty="0">
                <a:solidFill>
                  <a:schemeClr val="tx1"/>
                </a:solidFill>
                <a:latin typeface="+mn-lt"/>
              </a:rPr>
              <a:t>requêtes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. Je vais vous dire les mots et vous allez vérifier que vous ne vous êtes pas trompés. C’est 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elles-requêtes-vraies-princesses-soirées-grandes-adresses</a:t>
            </a:r>
            <a:r>
              <a:rPr lang="fr-FR" sz="1200" i="1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écoles </a:t>
            </a:r>
            <a:r>
              <a:rPr lang="fr-FR" sz="1200" i="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»</a:t>
            </a:r>
          </a:p>
          <a:p>
            <a:endParaRPr lang="fr-FR" sz="1200" i="0" kern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fr-FR" sz="1200" b="1" i="0" kern="0" dirty="0">
                <a:solidFill>
                  <a:schemeClr val="tx1"/>
                </a:solidFill>
                <a:effectLst/>
                <a:latin typeface="+mn-lt"/>
              </a:rPr>
              <a:t>Revenir </a:t>
            </a:r>
            <a:r>
              <a:rPr lang="fr-FR" sz="1200" b="0" i="0" kern="0" dirty="0">
                <a:solidFill>
                  <a:schemeClr val="tx1"/>
                </a:solidFill>
                <a:effectLst/>
                <a:latin typeface="+mn-lt"/>
              </a:rPr>
              <a:t>éventuellement sur les –</a:t>
            </a:r>
            <a:r>
              <a:rPr lang="fr-FR" sz="1200" b="0" i="1" kern="0" dirty="0">
                <a:solidFill>
                  <a:schemeClr val="tx1"/>
                </a:solidFill>
                <a:effectLst/>
                <a:latin typeface="+mn-lt"/>
              </a:rPr>
              <a:t>ss-</a:t>
            </a:r>
            <a:r>
              <a:rPr lang="fr-FR" sz="1200" b="0" i="0" kern="0" dirty="0">
                <a:solidFill>
                  <a:schemeClr val="tx1"/>
                </a:solidFill>
                <a:effectLst/>
                <a:latin typeface="+mn-lt"/>
              </a:rPr>
              <a:t> de </a:t>
            </a:r>
            <a:r>
              <a:rPr lang="fr-FR" sz="1200" b="0" i="1" kern="0" dirty="0">
                <a:solidFill>
                  <a:schemeClr val="tx1"/>
                </a:solidFill>
                <a:effectLst/>
                <a:latin typeface="+mn-lt"/>
              </a:rPr>
              <a:t>princesses</a:t>
            </a:r>
            <a:r>
              <a:rPr lang="fr-FR" sz="1200" b="0" i="0" kern="0" dirty="0">
                <a:solidFill>
                  <a:schemeClr val="tx1"/>
                </a:solidFill>
                <a:effectLst/>
                <a:latin typeface="+mn-lt"/>
              </a:rPr>
              <a:t> et de </a:t>
            </a:r>
            <a:r>
              <a:rPr lang="fr-FR" sz="1200" b="0" i="1" kern="0" dirty="0">
                <a:solidFill>
                  <a:schemeClr val="tx1"/>
                </a:solidFill>
                <a:effectLst/>
                <a:latin typeface="+mn-lt"/>
              </a:rPr>
              <a:t>adresses</a:t>
            </a:r>
          </a:p>
          <a:p>
            <a:r>
              <a:rPr lang="fr-FR" sz="1200" b="1" i="0" kern="0" dirty="0">
                <a:solidFill>
                  <a:schemeClr val="tx1"/>
                </a:solidFill>
                <a:effectLst/>
                <a:latin typeface="+mn-lt"/>
              </a:rPr>
              <a:t>Expliquer</a:t>
            </a:r>
            <a:r>
              <a:rPr lang="fr-FR" sz="1200" i="0" kern="0" dirty="0">
                <a:solidFill>
                  <a:schemeClr val="tx1"/>
                </a:solidFill>
                <a:effectLst/>
                <a:latin typeface="+mn-lt"/>
              </a:rPr>
              <a:t> : «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Dans la famille du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paradis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y a l’adjectif ‘paradisiaque’. Un paysage paradisiaque, ça veut dire un paysage magnifique, comme on imagine le paradis… Donc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paradis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sert à marquer la famille de mots.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Pour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marche avec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pour faire le son 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 Ça se rencontre avec les mots d’origine grecque,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schiste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(une sorte de roche), ou avec des mots d’origine allemande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quetsche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(une sorte de prune).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(soirées)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n’entend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-, mais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ces écoles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adresses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l’entend à cause de la liaison. Ça nous oblige à compliquer un peu notre tableau. »</a:t>
            </a:r>
          </a:p>
          <a:p>
            <a:endParaRPr lang="fr-FR" i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5F58BE-F2B0-3748-B077-65F1CA418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292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6742E-D2DD-BECE-675D-5221716C4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B9E329-E618-3A78-B778-EF993FEB7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F5ADD9-1706-5F42-1D2A-8BB92DF06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DA4E82-FA2D-0773-F38A-0102956390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979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Reformuler avec les élèves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ce qu’on a appris ou revu :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quoi sert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cette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Collecte du 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a revu ou appris 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sert à plusieurs choses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note des sons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  Le s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Justine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princesse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  Le s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amuser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change la prononciation de certains déterminants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 on entend [z] s’il y a une liaison avec le mot qui suit.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s’associe avec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et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dans certains mots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parfois elle apporte une information : elle peut être la marque du pluriel pour le nom et l’adjectif.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sert à se rappeler qu’un mot fait partie d’une famille de mots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paysage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 sert à marquer les personnes de conjugaison 1 (je) et 2 (tu) ou 4 dans la marque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(nous). 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d’autres fois, on ne sait pas à quoi elle sert, elle fait partie du mot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1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le tableau à titre de trace écrite (cf. Fiche photocopiable). Et </a:t>
            </a:r>
            <a:r>
              <a:rPr lang="fr-FR" b="1" dirty="0">
                <a:solidFill>
                  <a:schemeClr val="tx1"/>
                </a:solidFill>
              </a:rPr>
              <a:t>donner la consigne </a:t>
            </a:r>
            <a:r>
              <a:rPr lang="fr-FR" dirty="0">
                <a:solidFill>
                  <a:schemeClr val="tx1"/>
                </a:solidFill>
              </a:rPr>
              <a:t>: « Complétez les cases d’un exemple. Entourez le –s- qui justifie le classement.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56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530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1373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1. C’est par hasard qu’Aristobule produit la bonne orthographe.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Aristobule se trompe,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n’est pas ici un déterminant qui signale le pluriel du nom qui suit. C’est un pronom qui remplace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ces biscuits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devant le verbe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manges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(dit ce qui se passe) conjugué au présent (dans le présent de celui qui parle). Ce verbe s’accorde avec le pronom personnel sujet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(de qui on parle).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est un sujet de personne 2, le verbe prend donc la marque de personne 2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(verbe de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317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2317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376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458E3-91AE-CD4C-7D95-8FF2DA241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CA0155-BD49-30CD-36EB-AC24F6F13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6568B3-6A54-0EF8-0CA1-2076CED49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D3BADF-85C7-5934-41F2-C6134E0AA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1784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708C-4152-7501-9F35-61393D6A9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E69591-8CC8-A0F2-4B8A-3E5522A4F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96F8E7-C958-7021-681F-BDA1D0B62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Rappeler la famille du mot </a:t>
            </a:r>
            <a:r>
              <a:rPr lang="fr-FR" i="1" dirty="0">
                <a:solidFill>
                  <a:schemeClr val="tx1"/>
                </a:solidFill>
              </a:rPr>
              <a:t>pas</a:t>
            </a:r>
            <a:r>
              <a:rPr lang="fr-FR" dirty="0">
                <a:solidFill>
                  <a:schemeClr val="tx1"/>
                </a:solidFill>
              </a:rPr>
              <a:t> : </a:t>
            </a:r>
            <a:r>
              <a:rPr lang="fr-FR" i="1" dirty="0">
                <a:solidFill>
                  <a:schemeClr val="tx1"/>
                </a:solidFill>
              </a:rPr>
              <a:t>passer, passage, impasse</a:t>
            </a:r>
            <a:r>
              <a:rPr lang="fr-FR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F4D1B3-7E00-0B2E-CF19-40E2E6A7F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155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Beaucoup </a:t>
            </a:r>
            <a:r>
              <a:rPr lang="fr-FR"/>
              <a:t>de réponses </a:t>
            </a:r>
            <a:r>
              <a:rPr lang="fr-FR" dirty="0"/>
              <a:t>possibles.</a:t>
            </a:r>
          </a:p>
          <a:p>
            <a:endParaRPr lang="fr-FR" dirty="0"/>
          </a:p>
          <a:p>
            <a:r>
              <a:rPr lang="fr-FR" dirty="0"/>
              <a:t>Il faut multiplier / éviter :</a:t>
            </a:r>
          </a:p>
          <a:p>
            <a:pPr marL="171450" indent="-171450">
              <a:buFontTx/>
              <a:buChar char="-"/>
            </a:pPr>
            <a:r>
              <a:rPr lang="fr-FR" dirty="0"/>
              <a:t>les pluriels</a:t>
            </a:r>
          </a:p>
          <a:p>
            <a:pPr marL="171450" indent="-171450">
              <a:buFontTx/>
              <a:buChar char="-"/>
            </a:pPr>
            <a:r>
              <a:rPr lang="fr-FR" dirty="0"/>
              <a:t>les personnes 2 ou 4 – ou 1 pour les verbes en </a:t>
            </a:r>
            <a:r>
              <a:rPr lang="fr-FR" i="1" dirty="0"/>
              <a:t>-s, -s, -t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5628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élèves ont accroché leur manteau puis ils se sont dirigés vers leurs meilleurs amis.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(D/N, D/A/N)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au passé composé (auxiliaires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avoir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être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du participe passé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accrocher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432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54AD-E84A-212F-B598-D4D3DC73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B8E25F-3680-BA37-9510-0CA79C409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4E63ED-477A-A4A8-F5EB-6C4B657F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(D/N, D/A/N)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au passé composé (auxiliaires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avoir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être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du participe passé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accrocher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FFED42-806B-CCC0-5DD9-3D9DFCAC8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69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7A4DD-15BD-E284-BF22-18ECC9158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7648FF-A592-979F-31A7-820E837D2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FB9FE-369C-8D5A-2FDE-125785E9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1DA252-D66B-E5A3-E527-946CE872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CF231F-40BB-B14A-1CD4-132560E8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75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13A388-E8B5-28F6-1ADD-A094CB014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EA6F11-DB50-F1D1-548E-36AC10958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121019-91B3-4BE0-4A88-F9527C1B3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5D035B-295E-01B2-8BC6-2518B36E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C0B4FA-AFFD-C32A-7651-D519CEE9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01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3E95F-33A6-5AD0-DB53-27CE358F8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AADFE5-B9D4-CF74-8D3B-CB16E96ED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A1429B-38A2-2784-8A9E-94FDC121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442E41-32A0-82F4-0FC0-3BB03C37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100CC9-870B-0486-E64E-2E4561DD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38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11F51-846F-25B6-DF06-6178E6B74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C7B4A4-D065-1730-4080-B8155563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BFFF6B-FE2A-B2BC-9707-57ADA75F8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A1F748-35FE-F3AD-6ADE-E1DF6FD8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F40B12-E217-6249-119C-BF4279674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550909-5DC9-1C44-7DFF-B356C873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74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09A87-E6B1-17DA-D3D3-6BA2EB97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54F77F-2BF1-AFB3-C07C-E2CFDA899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2C341F-32A0-4123-C9C3-AB1107FE0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49D53F-EAAA-36C5-0855-7A68A5E8C6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E6B833-81CF-1DA3-2A08-3CDEEA3EC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755B05-2FB7-479A-42F5-6B0E0FC86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668800A-0532-D35B-C65C-29C1F146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F0B417-27B7-6ECC-578D-EF54F7FC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40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6FC4C2-D571-4301-AB98-E03CD9AD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B18931-C516-AB5F-C9E2-39C17572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BAB0D2-F7A0-22FD-C4E6-29D340BE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CC9BC9-3ED7-753E-ACCC-D26138171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90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51BCE9-A2C3-D71B-F734-5B3FAED91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571498-5708-EE11-0EDA-84B3683EB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895D85-EC93-E572-1991-F13762A0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32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22D43C-442D-4CC8-9E1A-1DA78A76B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B738C7-A106-67A5-6F8C-A4CAC76E4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247361-54FF-51B6-F68C-A61281CEC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2C1E92-8ABB-B3DE-0F63-2953346C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929D4F-D9C5-DA33-C233-BD4E92F9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D2D42C-7C6A-C0E3-52F2-D0FBAD42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17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5A2F6-45CC-BD83-554F-5E662DBA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BD468D0-DF79-182F-81EB-FB27A64DA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1E4315-EEDD-7E7D-5558-09CFA0386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C14292-7795-4251-1171-E3A7004E1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621514-2E66-92F4-D588-8865256D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505B57-07F1-47B6-5187-83339C91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34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2389B-9A6B-BC71-497B-D61F50BA2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6C7E7A-5759-2914-8D4C-FCAA4F7B4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B99B9C-72F7-12A1-57DE-C84D319B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20D4A9-43FD-2BF0-285B-FBDC7AB6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B2611-A821-5EA6-01E4-F1E9D801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13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1E9D89-05F1-5118-325C-FF4B9C7DA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1D2881-5921-09E1-E935-D9549DB7D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12C53E-92BD-A28D-A305-14FFF1C7F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2F67F2-1C33-B1F0-F6F0-D2D3F9B05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00D082-D367-5ADE-21EF-102A1C1A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021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1394BC9-8590-FFA9-C8FB-5A861C09A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1506FC-5D1B-F171-0632-F09D540A4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3C779F-9C45-A80B-0CEF-E7FD3EFDC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5184A9-3C05-6936-B704-42DB20D5B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B17B8F-E878-FF27-9681-1F89C4C8C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64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CCF8D8-7D03-879C-5FC5-CAB11DFF8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71655"/>
          </a:xfrm>
        </p:spPr>
        <p:txBody>
          <a:bodyPr/>
          <a:lstStyle/>
          <a:p>
            <a:r>
              <a:rPr lang="fr-FR" dirty="0"/>
              <a:t>Collecte du -</a:t>
            </a:r>
            <a:r>
              <a:rPr lang="fr-FR" i="1" dirty="0"/>
              <a:t>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C2C75E-0004-4C9D-F8A3-9263B713D7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22362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9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4A547-4DA4-914E-6710-2D363E28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027906"/>
            <a:ext cx="1549400" cy="458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9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3990EC-9B6E-7ED2-9A4D-0F7B81E9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3E13A3F-0698-2184-0807-6A14E55C91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514530"/>
              </p:ext>
            </p:extLst>
          </p:nvPr>
        </p:nvGraphicFramePr>
        <p:xfrm>
          <a:off x="1981200" y="1722120"/>
          <a:ext cx="10515600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31200">
                  <a:extLst>
                    <a:ext uri="{9D8B030D-6E8A-4147-A177-3AD203B41FA5}">
                      <a16:colId xmlns:a16="http://schemas.microsoft.com/office/drawing/2014/main" val="428145812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710285152"/>
                    </a:ext>
                  </a:extLst>
                </a:gridCol>
              </a:tblGrid>
              <a:tr h="1603376">
                <a:tc>
                  <a:txBody>
                    <a:bodyPr/>
                    <a:lstStyle/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Justine et Mélusine se rêvent autrices de BD, elles veulent s’inscrire dans une école prestigieuse. Elles lancent requêtes sur requêtes à l’ordi.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Tu te vois déjà à Angoulême, à la capitale de la BD ?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Moi non, je ne le sens pas. Angers ou Limoges, ce serait déjà super… Faut pas imaginer trop gros.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Mais tu t’imagines ? On serait de vraies princesses… On irait dans les soirées, on serait grandes… Ah ! Tu vois le schéma ? Le paradis !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Sauf que pour l’instant, on reste toujours au pays… Arrête de t’amuser et cherche encore les adresses de ces écoles. Déjà, nous verrons si on nous répond.</a:t>
                      </a:r>
                    </a:p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510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786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9E2CF-CBAA-31B1-4339-5DAA57627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0D85F8-E498-F20F-D138-CE34B091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8F9D771-96C6-67C8-F808-F8965C83E3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647608"/>
              </p:ext>
            </p:extLst>
          </p:nvPr>
        </p:nvGraphicFramePr>
        <p:xfrm>
          <a:off x="1092200" y="1722120"/>
          <a:ext cx="9491133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05800">
                  <a:extLst>
                    <a:ext uri="{9D8B030D-6E8A-4147-A177-3AD203B41FA5}">
                      <a16:colId xmlns:a16="http://schemas.microsoft.com/office/drawing/2014/main" val="428145812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1710285152"/>
                    </a:ext>
                  </a:extLst>
                </a:gridCol>
              </a:tblGrid>
              <a:tr h="1603376">
                <a:tc>
                  <a:txBody>
                    <a:bodyPr/>
                    <a:lstStyle/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tine et Mélu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rêvent autrice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BD, elle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veulent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’in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crire dan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école pre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tigieu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 Elle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lancent requête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 requête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l’ordi.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Tu te voi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déjà à Angoulême, à la capitale de la BD ?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Moi non, je ne le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Anger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 Limoge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 déjà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uper… Faut pa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imaginer trop gro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Mai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tu t’imagine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? On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 de vraie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prince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On irait dan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oirée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on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 grande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Ah ! Tu voi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chéma ? Le paradi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!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 que pour l’in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tant, on re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 toujour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pay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Arrête de t’amu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et cherche encore 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adre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école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Déjà, nou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verron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on nou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répond.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8</a:t>
                      </a:r>
                    </a:p>
                    <a:p>
                      <a:r>
                        <a:rPr lang="fr-FR" sz="2000" dirty="0"/>
                        <a:t>6</a:t>
                      </a:r>
                    </a:p>
                    <a:p>
                      <a:r>
                        <a:rPr lang="fr-FR" sz="2000" dirty="0"/>
                        <a:t>1</a:t>
                      </a:r>
                    </a:p>
                    <a:p>
                      <a:r>
                        <a:rPr lang="fr-FR" sz="2000" dirty="0"/>
                        <a:t>8</a:t>
                      </a:r>
                    </a:p>
                    <a:p>
                      <a:r>
                        <a:rPr lang="fr-FR" sz="2000" dirty="0"/>
                        <a:t>1</a:t>
                      </a:r>
                    </a:p>
                    <a:p>
                      <a:r>
                        <a:rPr lang="fr-FR" sz="2000" dirty="0"/>
                        <a:t>11</a:t>
                      </a:r>
                    </a:p>
                    <a:p>
                      <a:r>
                        <a:rPr lang="fr-FR" sz="2000" dirty="0"/>
                        <a:t>5</a:t>
                      </a:r>
                    </a:p>
                    <a:p>
                      <a:r>
                        <a:rPr lang="fr-FR" sz="2000" dirty="0"/>
                        <a:t>6</a:t>
                      </a:r>
                    </a:p>
                    <a:p>
                      <a:r>
                        <a:rPr lang="fr-FR" sz="20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510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241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E0196-5851-EDCB-2F00-8038B83D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7C126F84-A4E2-BED8-CE31-BE9B869FA6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2932808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</a:t>
                      </a:r>
                      <a:r>
                        <a:rPr lang="fr-FR"/>
                        <a:t>d’autres lettres</a:t>
                      </a:r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6F813B89-7870-BF00-3AEC-1B83EFB892C1}"/>
              </a:ext>
            </a:extLst>
          </p:cNvPr>
          <p:cNvSpPr txBox="1"/>
          <p:nvPr/>
        </p:nvSpPr>
        <p:spPr>
          <a:xfrm>
            <a:off x="2922104" y="5844209"/>
            <a:ext cx="6378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Ju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tine – Mélu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ine – dan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le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requête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en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46381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4727-1624-A97E-201E-3A682349A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7CD753-AD12-FB9E-D421-0B903AD1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DDEA3E54-44F6-4902-89AF-6CCCE0CF7C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534765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3F6A0D4-8DB8-4524-1F60-69DD04D83AD4}"/>
              </a:ext>
            </a:extLst>
          </p:cNvPr>
          <p:cNvSpPr txBox="1"/>
          <p:nvPr/>
        </p:nvSpPr>
        <p:spPr>
          <a:xfrm>
            <a:off x="2922104" y="5844209"/>
            <a:ext cx="5708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Mélu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ine – dan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le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requête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en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818318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C63DF-26DE-7973-2350-F86D0EE01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07B8D-86CC-F95E-AA1B-541A2FF2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01A72DEF-C725-EA1F-FB03-D0AB4B9B01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880828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65E8437A-0BE7-B690-43E8-B62BD13D5FB1}"/>
              </a:ext>
            </a:extLst>
          </p:cNvPr>
          <p:cNvSpPr txBox="1"/>
          <p:nvPr/>
        </p:nvSpPr>
        <p:spPr>
          <a:xfrm>
            <a:off x="2922104" y="5844209"/>
            <a:ext cx="445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le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requête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en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51528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F0DCE-76DF-4522-51DE-396C57AD7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EDC67-A534-3B6D-3D83-5732B4CE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98B2B28B-3C9B-7962-6546-EBD893E55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395747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01F053AB-C65C-87F1-F566-BE7DEBBCCDF3}"/>
              </a:ext>
            </a:extLst>
          </p:cNvPr>
          <p:cNvSpPr txBox="1"/>
          <p:nvPr/>
        </p:nvSpPr>
        <p:spPr>
          <a:xfrm>
            <a:off x="2922104" y="5844209"/>
            <a:ext cx="378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requête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en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76880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5B4CE-AD34-85F7-5635-FA8EBBED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9E01F-52D8-4DA3-912E-CE858569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5107027-E0F1-CD20-8F31-BF3A33EB11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879579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AB1BCC1-4A61-10CB-DC7D-CFD6DDD8ADC8}"/>
              </a:ext>
            </a:extLst>
          </p:cNvPr>
          <p:cNvSpPr txBox="1"/>
          <p:nvPr/>
        </p:nvSpPr>
        <p:spPr>
          <a:xfrm>
            <a:off x="2922104" y="5844209"/>
            <a:ext cx="342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requête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en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80498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237F-DA6D-843E-4CD6-5E8337994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2544B-68CB-5C7A-DAE0-C19CEF83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99F0D50-2C3F-9102-1DBA-D708B7349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627755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4F8E10B2-1254-35AC-2175-6C765B44F669}"/>
              </a:ext>
            </a:extLst>
          </p:cNvPr>
          <p:cNvSpPr txBox="1"/>
          <p:nvPr/>
        </p:nvSpPr>
        <p:spPr>
          <a:xfrm>
            <a:off x="2922104" y="5844209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en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– 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067922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254CD-A6DE-131B-EAB8-212A3CF7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791CB8-1B1D-3751-E904-2D5E913C5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1CC132E-D485-B127-89C0-7DE151EF9C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220254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1FF2B3A-E34C-2A95-4ACD-C6D4E0D66E06}"/>
              </a:ext>
            </a:extLst>
          </p:cNvPr>
          <p:cNvSpPr txBox="1"/>
          <p:nvPr/>
        </p:nvSpPr>
        <p:spPr>
          <a:xfrm>
            <a:off x="2922104" y="5844209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- 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534073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4C417-6D74-A658-7F54-CCBB7466C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387E7-C3B4-6BB2-D322-C08A3E360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F66A9F7A-3C95-BD89-F443-E1EF13AB42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401986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76C4ABDC-B670-55AD-62D3-4290E5F380DD}"/>
              </a:ext>
            </a:extLst>
          </p:cNvPr>
          <p:cNvSpPr txBox="1"/>
          <p:nvPr/>
        </p:nvSpPr>
        <p:spPr>
          <a:xfrm>
            <a:off x="2922104" y="5844209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798610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66AC-EB01-B24A-F198-2EF75C0A7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67B75D-BF52-99C9-85E4-7272EC83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586D50D-FA0E-354C-F8D9-311AE393FC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044760"/>
              </p:ext>
            </p:extLst>
          </p:nvPr>
        </p:nvGraphicFramePr>
        <p:xfrm>
          <a:off x="838200" y="556592"/>
          <a:ext cx="10515600" cy="4797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57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653209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1002107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52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6AE9E-FB28-FBC7-9CF4-A29D51D85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768F4F-C967-75A6-3F7D-EAE1E8E30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13F643D0-20B7-7836-43C9-528A9841B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46034"/>
              </p:ext>
            </p:extLst>
          </p:nvPr>
        </p:nvGraphicFramePr>
        <p:xfrm>
          <a:off x="838200" y="556592"/>
          <a:ext cx="10515600" cy="5962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30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56592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351721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2981740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351721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1113182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036983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2" gridSpan="3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803324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 de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–s- de imprévi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’-in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crire-pre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tigieuse-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uper-prince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oirées-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auf-in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tant- re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te-adre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es-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ine-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prestigieu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e-amu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éma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fr-FR" sz="1800" dirty="0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</a:t>
                      </a: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Anger</a:t>
                      </a: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Limoge</a:t>
                      </a: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-toujour</a:t>
                      </a: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67983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-gro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-paradi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-ce</a:t>
                      </a:r>
                      <a:r>
                        <a:rPr lang="fr-F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fr-FR" dirty="0"/>
                        <a:t>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s-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voi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</a:t>
                      </a:r>
                    </a:p>
                    <a:p>
                      <a:pPr algn="ctr"/>
                      <a:r>
                        <a:rPr lang="fr-FR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verron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838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6EB2-9F93-CC56-15A1-E34F079B2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CF8AFC-1003-73E5-5314-B914D3CE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7E1EEA45-1895-7D47-4CE7-B8212A460D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0829518"/>
              </p:ext>
            </p:extLst>
          </p:nvPr>
        </p:nvGraphicFramePr>
        <p:xfrm>
          <a:off x="838199" y="256137"/>
          <a:ext cx="10515601" cy="63457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2304">
                  <a:extLst>
                    <a:ext uri="{9D8B030D-6E8A-4147-A177-3AD203B41FA5}">
                      <a16:colId xmlns:a16="http://schemas.microsoft.com/office/drawing/2014/main" val="1242213757"/>
                    </a:ext>
                  </a:extLst>
                </a:gridCol>
                <a:gridCol w="556592">
                  <a:extLst>
                    <a:ext uri="{9D8B030D-6E8A-4147-A177-3AD203B41FA5}">
                      <a16:colId xmlns:a16="http://schemas.microsoft.com/office/drawing/2014/main" val="1666862099"/>
                    </a:ext>
                  </a:extLst>
                </a:gridCol>
                <a:gridCol w="1351721">
                  <a:extLst>
                    <a:ext uri="{9D8B030D-6E8A-4147-A177-3AD203B41FA5}">
                      <a16:colId xmlns:a16="http://schemas.microsoft.com/office/drawing/2014/main" val="706992920"/>
                    </a:ext>
                  </a:extLst>
                </a:gridCol>
                <a:gridCol w="2981740">
                  <a:extLst>
                    <a:ext uri="{9D8B030D-6E8A-4147-A177-3AD203B41FA5}">
                      <a16:colId xmlns:a16="http://schemas.microsoft.com/office/drawing/2014/main" val="2590189659"/>
                    </a:ext>
                  </a:extLst>
                </a:gridCol>
                <a:gridCol w="1351721">
                  <a:extLst>
                    <a:ext uri="{9D8B030D-6E8A-4147-A177-3AD203B41FA5}">
                      <a16:colId xmlns:a16="http://schemas.microsoft.com/office/drawing/2014/main" val="3151669566"/>
                    </a:ext>
                  </a:extLst>
                </a:gridCol>
                <a:gridCol w="705679">
                  <a:extLst>
                    <a:ext uri="{9D8B030D-6E8A-4147-A177-3AD203B41FA5}">
                      <a16:colId xmlns:a16="http://schemas.microsoft.com/office/drawing/2014/main" val="2501580923"/>
                    </a:ext>
                  </a:extLst>
                </a:gridCol>
                <a:gridCol w="705679">
                  <a:extLst>
                    <a:ext uri="{9D8B030D-6E8A-4147-A177-3AD203B41FA5}">
                      <a16:colId xmlns:a16="http://schemas.microsoft.com/office/drawing/2014/main" val="960747218"/>
                    </a:ext>
                  </a:extLst>
                </a:gridCol>
                <a:gridCol w="1113182">
                  <a:extLst>
                    <a:ext uri="{9D8B030D-6E8A-4147-A177-3AD203B41FA5}">
                      <a16:colId xmlns:a16="http://schemas.microsoft.com/office/drawing/2014/main" val="3921381350"/>
                    </a:ext>
                  </a:extLst>
                </a:gridCol>
                <a:gridCol w="1036983">
                  <a:extLst>
                    <a:ext uri="{9D8B030D-6E8A-4147-A177-3AD203B41FA5}">
                      <a16:colId xmlns:a16="http://schemas.microsoft.com/office/drawing/2014/main" val="3160031988"/>
                    </a:ext>
                  </a:extLst>
                </a:gridCol>
              </a:tblGrid>
              <a:tr h="449006">
                <a:tc rowSpan="3" gridSpan="3">
                  <a:txBody>
                    <a:bodyPr/>
                    <a:lstStyle/>
                    <a:p>
                      <a:endParaRPr lang="fr-FR" sz="17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 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55142"/>
                  </a:ext>
                </a:extLst>
              </a:tr>
              <a:tr h="457200">
                <a:tc gridSpan="3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le –s de 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dirty="0"/>
                        <a:t>erpent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le –s- de imprévi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dirty="0"/>
                        <a:t>ible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la lettre –s-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On ne sait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12254"/>
                  </a:ext>
                </a:extLst>
              </a:tr>
              <a:tr h="457200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/>
                        <a:t>liai-son</a:t>
                      </a:r>
                      <a:endParaRPr lang="fr-FR" sz="17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7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823091"/>
                  </a:ext>
                </a:extLst>
              </a:tr>
              <a:tr h="449006">
                <a:tc row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Ju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dirty="0"/>
                        <a:t>tine-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dirty="0"/>
                        <a:t>en</a:t>
                      </a:r>
                      <a:r>
                        <a:rPr lang="fr-FR" sz="1700" dirty="0">
                          <a:solidFill>
                            <a:schemeClr val="tx1"/>
                          </a:solidFill>
                        </a:rPr>
                        <a:t>s-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’-in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crire-pre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tigieuse-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uper-prince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oirées-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auf-in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tant- re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te-adre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es-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700" dirty="0">
                          <a:effectLst/>
                        </a:rPr>
                        <a:t> </a:t>
                      </a:r>
                      <a:endParaRPr lang="fr-FR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Mélu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dirty="0"/>
                        <a:t>ine-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prestigieu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e-amu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</a:t>
                      </a:r>
                      <a:r>
                        <a:rPr lang="fr-FR" sz="1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é-ma</a:t>
                      </a:r>
                      <a:r>
                        <a:rPr lang="fr-FR" sz="1700" dirty="0">
                          <a:effectLst/>
                        </a:rPr>
                        <a:t> </a:t>
                      </a:r>
                      <a:endParaRPr lang="fr-FR" sz="1700" dirty="0"/>
                    </a:p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fr-FR" sz="1700" dirty="0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fr-FR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fr-FR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Anger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fr-FR" sz="1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Limoge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-toujour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6100584"/>
                  </a:ext>
                </a:extLst>
              </a:tr>
              <a:tr h="67983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pay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-gro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-paradi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fr-FR" sz="1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193"/>
                  </a:ext>
                </a:extLst>
              </a:tr>
              <a:tr h="449006">
                <a:tc rowSpan="4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 le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-ce</a:t>
                      </a:r>
                      <a:r>
                        <a:rPr lang="fr-FR" sz="17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fr-FR" sz="1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le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requête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60137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marque P1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fr-FR" sz="1700" dirty="0"/>
                        <a:t>en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91395"/>
                  </a:ext>
                </a:extLst>
              </a:tr>
              <a:tr h="44900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imagine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s-</a:t>
                      </a:r>
                      <a:r>
                        <a:rPr lang="fr-FR" sz="1700" dirty="0">
                          <a:solidFill>
                            <a:schemeClr val="tx1"/>
                          </a:solidFill>
                        </a:rPr>
                        <a:t>voi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7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9056"/>
                  </a:ext>
                </a:extLst>
              </a:tr>
              <a:tr h="77499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appartient</a:t>
                      </a:r>
                    </a:p>
                    <a:p>
                      <a:pPr algn="ctr"/>
                      <a:r>
                        <a:rPr lang="fr-FR" sz="1700" dirty="0"/>
                        <a:t>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700" dirty="0"/>
                        <a:t>verron</a:t>
                      </a:r>
                      <a:r>
                        <a:rPr lang="fr-FR" sz="17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35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500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B2B61-8BB5-CB40-A061-DA670717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49" y="1847969"/>
            <a:ext cx="2440517" cy="316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67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4AB-D76E-9F05-57E7-4B2BBE606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F09144-D01D-F009-40CE-26CEB87B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99F729B-F764-64BB-ECFB-9FF509010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2700935"/>
              </p:ext>
            </p:extLst>
          </p:nvPr>
        </p:nvGraphicFramePr>
        <p:xfrm>
          <a:off x="838200" y="918898"/>
          <a:ext cx="10515600" cy="4941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705668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fait un son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611810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r>
                        <a:rPr lang="fr-FR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crire-prince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ss</a:t>
                      </a:r>
                      <a:r>
                        <a:rPr lang="fr-FR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chéma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0466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(écoles)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verron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508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B487A-9C49-7560-366C-E3EC59B9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1700D6-2788-6609-D65C-446A7A72F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			</a:t>
            </a:r>
            <a:r>
              <a:rPr lang="fr-FR" sz="32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As-tu</a:t>
            </a:r>
            <a:r>
              <a:rPr lang="fr-FR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1749348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9D0F61-D31A-B1C1-B752-1B6496E7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CAD6135-3189-00EF-CA71-E796B853F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7306" y="1354667"/>
            <a:ext cx="10599422" cy="4596077"/>
          </a:xfrm>
        </p:spPr>
      </p:pic>
    </p:spTree>
    <p:extLst>
      <p:ext uri="{BB962C8B-B14F-4D97-AF65-F5344CB8AC3E}">
        <p14:creationId xmlns:p14="http://schemas.microsoft.com/office/powerpoint/2010/main" val="3499932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736B2-6EAD-DED6-4B98-82C5C4E67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5C79C1-2A3E-B363-FEBE-59B8B7E25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1871" y="1032933"/>
            <a:ext cx="10386135" cy="5101961"/>
          </a:xfrm>
        </p:spPr>
      </p:pic>
    </p:spTree>
    <p:extLst>
      <p:ext uri="{BB962C8B-B14F-4D97-AF65-F5344CB8AC3E}">
        <p14:creationId xmlns:p14="http://schemas.microsoft.com/office/powerpoint/2010/main" val="4012255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CA8DD4-5B03-7CC9-0323-C6308DFD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FAE8EAF-00DB-74DD-85B0-49C7F405F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1323" y="1690688"/>
            <a:ext cx="10752269" cy="3872706"/>
          </a:xfrm>
        </p:spPr>
      </p:pic>
    </p:spTree>
    <p:extLst>
      <p:ext uri="{BB962C8B-B14F-4D97-AF65-F5344CB8AC3E}">
        <p14:creationId xmlns:p14="http://schemas.microsoft.com/office/powerpoint/2010/main" val="1269013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2A5EEF-E794-8219-DBFA-75A60E83B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5FBD36B-6530-3802-F6A4-1EC864DFF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1" y="1862667"/>
            <a:ext cx="10438490" cy="3662628"/>
          </a:xfrm>
        </p:spPr>
      </p:pic>
    </p:spTree>
    <p:extLst>
      <p:ext uri="{BB962C8B-B14F-4D97-AF65-F5344CB8AC3E}">
        <p14:creationId xmlns:p14="http://schemas.microsoft.com/office/powerpoint/2010/main" val="1125594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C99A-517C-189E-2666-ADFBAD5B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DDB5B-94E3-623C-EFD3-F026CC34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DDDAC41-59F5-231F-D00D-BF484A79C7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3181354"/>
              </p:ext>
            </p:extLst>
          </p:nvPr>
        </p:nvGraphicFramePr>
        <p:xfrm>
          <a:off x="838200" y="969698"/>
          <a:ext cx="10515600" cy="48508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654868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fait un  son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3494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806686"/>
                  </a:ext>
                </a:extLst>
              </a:tr>
              <a:tr h="833120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158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88B8-9F65-48AA-C54C-7F21993C2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B9971-D588-8D19-075A-59D34091C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B582F96-D1FD-8D5B-5442-FE67166DB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416535"/>
              </p:ext>
            </p:extLst>
          </p:nvPr>
        </p:nvGraphicFramePr>
        <p:xfrm>
          <a:off x="838200" y="461834"/>
          <a:ext cx="10515601" cy="5973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4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502149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Justine [s]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Mélusine [z]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fait un son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5021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060948"/>
                  </a:ext>
                </a:extLst>
              </a:tr>
              <a:tr h="140670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autes-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ifflent-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andales-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’envolent-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able-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amu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dirty="0"/>
                        <a:t>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sc</a:t>
                      </a:r>
                      <a:r>
                        <a:rPr lang="fr-FR" dirty="0"/>
                        <a:t>intille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sou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es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(amis)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es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(sandales)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(pas)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ami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sandale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</a:t>
                      </a:r>
                      <a:r>
                        <a:rPr lang="fr-FR" strike="sngStrike" dirty="0"/>
                        <a:t>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</a:t>
                      </a:r>
                      <a:r>
                        <a:rPr lang="fr-FR" strike="sngStrike" dirty="0"/>
                        <a:t>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saute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-amuse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582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E0A05-701C-24F3-A64D-2CEA781CB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B815E5-21E7-EBCF-BB33-1B30586EB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Écris une ou deux phrases avec le plus de -s possible.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Écris une ou deux phrases avec le moins de -s possible.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2257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C56FE-B306-2E2C-B0C0-45046117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BB72AA-3854-014C-5387-2E1BA507E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Dictée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…………………………………;…………………………………………………………………………………………………………………………………………………………………………………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4298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C7220-CE2B-C13E-3C9F-7CC7D3820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F7588-CDF7-0A9F-C1D4-8913D78FC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358044-8010-E8EA-9D20-5DF0AA314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Dictée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élèves ont accroché leur manteau puis ils se sont dirigés vers leurs meilleurs amis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………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033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2675</TotalTime>
  <Words>3113</Words>
  <Application>Microsoft Macintosh PowerPoint</Application>
  <PresentationFormat>Grand écran</PresentationFormat>
  <Paragraphs>536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Thème Office</vt:lpstr>
      <vt:lpstr>Collecte du -s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</vt:lpstr>
      <vt:lpstr> </vt:lpstr>
      <vt:lpstr> </vt:lpstr>
      <vt:lpstr> </vt:lpstr>
      <vt:lpstr>Présentation PowerPoint</vt:lpstr>
      <vt:lpstr> </vt:lpstr>
      <vt:lpstr> 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21</cp:revision>
  <cp:lastPrinted>2025-08-13T12:42:55Z</cp:lastPrinted>
  <dcterms:created xsi:type="dcterms:W3CDTF">2025-08-09T16:59:36Z</dcterms:created>
  <dcterms:modified xsi:type="dcterms:W3CDTF">2025-08-13T12:43:28Z</dcterms:modified>
</cp:coreProperties>
</file>