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2" r:id="rId6"/>
    <p:sldId id="260" r:id="rId7"/>
    <p:sldId id="264" r:id="rId8"/>
    <p:sldId id="265" r:id="rId9"/>
    <p:sldId id="266" r:id="rId10"/>
    <p:sldId id="263" r:id="rId11"/>
    <p:sldId id="268" r:id="rId12"/>
    <p:sldId id="267" r:id="rId13"/>
    <p:sldId id="269" r:id="rId14"/>
    <p:sldId id="270" r:id="rId15"/>
    <p:sldId id="277" r:id="rId16"/>
    <p:sldId id="271" r:id="rId17"/>
    <p:sldId id="282" r:id="rId18"/>
    <p:sldId id="272" r:id="rId19"/>
    <p:sldId id="283" r:id="rId20"/>
    <p:sldId id="273" r:id="rId21"/>
    <p:sldId id="279" r:id="rId22"/>
    <p:sldId id="274" r:id="rId23"/>
    <p:sldId id="296" r:id="rId24"/>
    <p:sldId id="278" r:id="rId25"/>
    <p:sldId id="275" r:id="rId26"/>
    <p:sldId id="276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4"/>
    <p:restoredTop sz="78939"/>
  </p:normalViewPr>
  <p:slideViewPr>
    <p:cSldViewPr snapToGrid="0">
      <p:cViewPr varScale="1">
        <p:scale>
          <a:sx n="80" d="100"/>
          <a:sy n="80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41853-E04A-CF42-89BB-6666AECD22A1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7A2A9-121A-3847-B11F-7161E82DDC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01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PI_%CA%83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 LETTRES ET DES MOTS PARTICULIERS – </a:t>
            </a:r>
            <a:r>
              <a:rPr lang="fr-FR" sz="1200" b="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aleurs de la lettre -</a:t>
            </a:r>
            <a:r>
              <a:rPr lang="fr-FR" sz="1200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Leçon 45 : À quoi sert la lettre –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Certaines diapositives ont été dupliquées afin de scinder le commentaire du mode présentateur lorsque le propos est long. Cela vous permettra de poursuivre vos explications de manière plus fluide. 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861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PHASE 1 – Enrôlement</a:t>
            </a:r>
          </a:p>
          <a:p>
            <a:endParaRPr lang="fr-FR" sz="1200" b="1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Qu’est-ce que vous savez sur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 À quoi sert-elle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possibles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Parfois elle apporte une information : elle peut être la marque du pluriel. Grâce à elle, on peut savoir s’il y en a plusieurs.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note aussi des sons : [s] ou [z].	</a:t>
            </a: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fois, on ne sait pas à quoi elle sert, elle fait partie du mot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autrefois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puis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Plus rarement :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C’est la marque de la personne 2 du verbe. On la voit dans la marque de la personne 4 du verbe.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change la prononciation d’un mot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des.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marque le rapport avec une famille de mots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entasser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-…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l’objet du travail : « La classe va vérifier tout cela avec une collecte du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s.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»</a:t>
            </a:r>
          </a:p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134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puis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un rappel de texte pour s’assurer de la compréhension globale.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texte et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Soulignez toutes les lettres </a:t>
            </a:r>
            <a:r>
              <a:rPr lang="fr-FR" sz="1200" i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que vous trouverez dans le texte, et comptez-les ligne par ligne. Comme ça, on verra si on n’en a pas oublié. »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</a:rPr>
              <a:t>Réponse attendue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</a:rPr>
              <a:t>[Voir diapositive suivante]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767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1BE6-82B6-F017-30EB-027C6067C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336A2C-C1B2-896A-9FE2-72EBADB80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75C350-E472-D037-5075-41A8C6C31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171848-1961-EBDE-76D8-F8305C255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953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Quelle différence entre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s-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 ces deux prénoms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Justine il fait [s], dans Mélusine, il fait [z].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861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008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« Et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requêtes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est-ce qu’il fait du son ? À quoi 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sert-il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 puis « Est-ce qu’il appartient au mot ? Est-ce que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requête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existe sans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Réponses attendues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ne fait pas de son, il marque le pluriel.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n’appartient pas au mot. 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C’est une marque grammaticale qu’on ajoute au mot.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047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388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Et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 t’imagines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est-ce qu’il fait du son ? À quoi 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sert-il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 puis « Est-ce qu’il appartient au mot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ne fait pas de son. Il marque la personne 2.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n’appartient pas au mot.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C’est une marque grammaticale qu’on ajoute au mot.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7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36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Et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?, est-ce qu’il fait du son ? À quoi </a:t>
            </a:r>
            <a:r>
              <a:rPr lang="fr-FR" sz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sert-il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 » puis « Est-ce qu’il appartient au mot ?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Éventuellement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ajouter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 Songez aux mots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ne fait pas de son. Il appartient au mot.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marque le lien avec la famille de mots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paysage, paysan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du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une marque grammaticale comme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qui marque le pluriel ou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qui marque la personne 2 du verbe.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demandé par les accords.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du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appartient au mot, alors que les deux autres sont ajoutés aux mots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requêtes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imagines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Mais c’est quand même une marque grammaticale : les familles de mots, ça fait partie de la grammaire.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616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Récapituler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Alors, il y a des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qui écrivent des sons comme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Justine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Mélusine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et d’autres qui ne notent pas de sons. Ceux-là, ils peuvent noter le pluriel, ou bien la personne, ou bien la famille de mots. On a donc plusieurs catégories. » </a:t>
            </a:r>
          </a:p>
          <a:p>
            <a:pPr algn="just"/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Distribuer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 tableau amorcé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donner la consigne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À vous maintenant de compléter les cases.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Attention, certaines cases contiennent beaucoup de mots, d’autres beaucoup moins. 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Attention ! Dans ce tableau vous ne pourrez pas tout classer. Nous verrons ensemble ce qui ne pouvait pas entrer dans le tableau et nous le ferons évoluer.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Si un mot contient plusieurs fois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le classe plusieurs fois en entourant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qu’on classe. »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075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PHASE 3 – </a:t>
            </a:r>
            <a:r>
              <a:rPr lang="fr-FR" sz="1200" b="1" i="1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</a:rPr>
              <a:t>Classemen</a:t>
            </a:r>
            <a:r>
              <a:rPr lang="fr-FR" sz="1200" b="1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Classer les mots qui illustrent les cas de figures prototypiques et analyser et classer les emplois moins évidents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Laisser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élèves travailler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deux pendant une dizaine de minutes.</a:t>
            </a:r>
          </a:p>
          <a:p>
            <a:r>
              <a:rPr lang="fr-FR" sz="1200" dirty="0">
                <a:solidFill>
                  <a:schemeClr val="tx1"/>
                </a:solidFill>
                <a:latin typeface="+mn-lt"/>
              </a:rPr>
              <a:t>Puis 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</a:rPr>
              <a:t>a</a:t>
            </a:r>
            <a:r>
              <a:rPr lang="fr-FR" sz="1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nnoncer</a:t>
            </a:r>
            <a:r>
              <a:rPr lang="fr-FR" sz="1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Maintenant, nous allons voir ensemble ce qui entrait et ce qui n’entrait pas dans le tableau. » </a:t>
            </a:r>
            <a:endParaRPr lang="fr-F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0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Quels mots avez-vous classés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réponses (les corriger si besoin)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qu’il y a des mots que vous n’avez pas pu classer ? Des mots dans lesquels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sert pas comme nous l’avions déjà dit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Oui. Il y a dans la langue des mots qui ont des lettres qu’on n’entend pas et pour lesquelles on ne sait pas ou plus à quoi elles servent. Il y a souvent des raisons anciennes, qu’on a oubliées. Mais les lettres sont restées…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794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FFFED-7EAC-C095-D14A-7BFEC7B34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2E1E5A-93E6-8849-18AC-EA7F88380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FBAFB8-D47A-EEDC-FE44-930BD7944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4D2900-4CE8-902E-60F8-6D4999FFB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104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F0FC6-2F12-8789-DA43-4AD240A8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E2EB14-6F0A-C1D9-61CC-1B2F46A38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476670-B7D3-9AA6-1B47-F1CB66F54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Quels mots avez-vous classés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réponses (les corriger si besoin)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qu’il y a des mots que vous n’avez pas pu classer ? Des mots dans lesquels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sert pas comme nous l’avions déjà dit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Non, c’était facile.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1BEAA5-D662-232A-A1D8-B59B01FBD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457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40A84-F8A8-D81D-D33D-1C87BCB71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0FF837-EDA7-FF80-9FDA-64DC2CB20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9E5568-D236-17DE-BBDE-F65E5D4E2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9121DC-A440-4C5C-B0AE-EED0E2BA8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983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51036-393F-5751-0D48-0430FBA8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0B00E8-A470-56CA-87B3-4EBAF9BA8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BCDC0C-FAF7-1135-0750-4CAC39B89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Annoncer </a:t>
            </a:r>
            <a:r>
              <a:rPr lang="fr-FR" sz="12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« Là, c’était facile. Il n’y avait qu’un seul mot à classer.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2833FD-1204-1BFD-0467-9FE09E107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92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6C1B9-FFFF-F8F6-DBE5-1CC9943A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FC2EAD-548F-A913-82F1-2EED2A9EC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E7D819-A419-7B31-19E2-F97950514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152FC6-0BA6-238A-7CFE-5876B02B2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144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Quels mots avez-vous classés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réponses (les corriger si besoin)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qu’il y a des mots que vous n’avez pas pu classer ? Des mots dans lesquels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sert pas comme nous l’avions déjà dit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sens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c’est la personne 1, ce n’est pas la personne 2…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des mots où on ne sait pas 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Angers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Limoges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009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BF8B1-25C1-63B1-60D5-D2BF0599B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457970-F735-0E43-AA5D-C569FDEAF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F338A0-54A1-7176-E262-698FD50F2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812E95-0774-12E2-6507-5E8A1C2FA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8977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Quels mots avez-vous classés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réponses (les corriger si besoin)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: « Est-ce qu’il y a des mots que vous n’avez pas pu classer ? Des mots dans lesquels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sert pas comme nous l’avions déjà dit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 ne sait pas bien où mettre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des mots où on ne sait pas 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mais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dans, paradis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dans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(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soirées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? » 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note le pluriel.</a:t>
            </a:r>
          </a:p>
          <a:p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Pourquoi ne pouvait-on pas le classer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Parce qu’il fait aussi un son, mais ce n’est ni le son de Justine, ni celui de Mélusine.</a:t>
            </a:r>
          </a:p>
          <a:p>
            <a:r>
              <a:rPr lang="fr-FR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525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0E6C5-D097-E9C6-1162-64190B91B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2F5C78-2353-A480-70F0-4309A469A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D9D1EA-FF67-0D68-DDF6-0FE553738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Il se combine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faire le son [e]. Ce n’est pas souvent, c’est seulement dans les déterminants. Mais les déterminants, on les rencontre souvent ! »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encore : « Dans la famille du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paradis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il y a l’adjectif ‘paradisiaque’. Un paysage paradisiaque, ça veut dire un paysage magnifique, comme on imagine le paradis… Donc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paradis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sert à marquer la famille de mots.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Pour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le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marche avec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faire le son [</a:t>
            </a:r>
            <a:r>
              <a:rPr lang="fr-FR" sz="1200" u="none" strike="noStrike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 tooltip="API 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ʃ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]. Ça se rencontre avec les mots d’origine grecque,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schiste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(une sorte de roche), ou avec des mots d’origine allemande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une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quetsche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(une sorte de prune). »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Éventuellement,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rappeler la règle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des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pour éviter la sonorisation du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entre voyelles.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491CE7-AAA6-8C84-6E7B-FE5CA9986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02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9D0C6-D1E7-D130-0AC2-8748F412A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D3E650-4337-E119-71D7-E5C70733F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D6C4F7-E57F-4184-CAD2-7FCD04912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Annoncer</a:t>
            </a:r>
            <a:r>
              <a:rPr lang="fr-FR" dirty="0">
                <a:solidFill>
                  <a:schemeClr val="tx1"/>
                </a:solidFill>
              </a:rPr>
              <a:t> : « Il y a maintenant des cases où il n’y a plus de place. Je ne vais plus répéter ce qu’il y a dans les cases, je mettrais juste quelques mots et les mots qu’il y aura à ajouter.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7EF23C-5672-645C-CBFF-0507E08FE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23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Demander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Quels mots avez-vous classés ? » et </a:t>
            </a:r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recueillir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les réponses (les corriger si besoin)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« Est-ce qu’il y a des mots que vous n’avez pas pu classer ? Des mots dans lesquels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ne sert pas comme nous l’avions déjà dit ? »</a:t>
            </a:r>
          </a:p>
          <a:p>
            <a:r>
              <a:rPr lang="fr-FR" sz="1200" u="sng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Réponse attendue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des mots où on ne sait pas à quoi sert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toujours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nous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…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le mot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verrons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;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appartient à la marque de la personne 4 -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Il y a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(adresses)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(écoles)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là, on entend le [z] à cause de la liaison.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Expliquer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: « 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(soirées)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n’entend pas le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-, mais dans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écoles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l’entend à cause de la liaison. Ça nous oblige à compliquer notre tableau.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179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824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>
                <a:solidFill>
                  <a:schemeClr val="tx1"/>
                </a:solidFill>
                <a:latin typeface="+mn-lt"/>
              </a:rPr>
              <a:t>Reformuler avec les élèves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ce qu’on a appris :</a:t>
            </a:r>
          </a:p>
          <a:p>
            <a:endParaRPr lang="fr-FR" sz="1200" dirty="0">
              <a:solidFill>
                <a:schemeClr val="tx1"/>
              </a:solidFill>
              <a:latin typeface="+mn-lt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À quoi sert la lettre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?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 cette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Collecte du -s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on a revu ou appris que la lettre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sert à plusieurs choses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note des sons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  Le s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Justine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princesse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  Le s de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amuser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change la prononciation de certains déterminants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ou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ces 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 on entend [z] s’il y a une liaison avec le mot qui suit.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s’associe avec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et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h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dans certains mots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schéma.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parfois elle apporte une information : elle peut être la marque du pluriel pour le nom et l’adjectif. 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elle sert à se rappeler qu’un mot fait partie d’une famille de mots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comme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paysage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elle sert à marquer les personnes de conjugaison 1 (je) et 2 (tu) ou 4 dans la marque -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ons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(nous). </a:t>
            </a:r>
          </a:p>
          <a:p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d’autres fois, on ne sait pas à quoi elle sert, elle fait partie du mot :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dans.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11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Distribuer</a:t>
            </a:r>
            <a:r>
              <a:rPr lang="fr-FR" dirty="0">
                <a:solidFill>
                  <a:schemeClr val="tx1"/>
                </a:solidFill>
              </a:rPr>
              <a:t> le tableau à titre de trace écrite (cf. Fiche photocopiable). Et </a:t>
            </a:r>
            <a:r>
              <a:rPr lang="fr-FR" b="1" dirty="0">
                <a:solidFill>
                  <a:schemeClr val="tx1"/>
                </a:solidFill>
              </a:rPr>
              <a:t>donner la consigne </a:t>
            </a:r>
            <a:r>
              <a:rPr lang="fr-FR" dirty="0">
                <a:solidFill>
                  <a:schemeClr val="tx1"/>
                </a:solidFill>
              </a:rPr>
              <a:t>: « Complétez les cases d’un exemple. Entourez le –s- qui justifie le classement.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567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489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258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1. C’est par hasard qu’Aristobule produit la bonne orthographe.</a:t>
            </a:r>
          </a:p>
          <a:p>
            <a:pPr algn="just"/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Aristobule se trompe,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n’est pas ici un déterminant qui signale le pluriel du nom qui suit. C’est un pronom qui remplace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ces biscuits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devant le verbe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manges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(dit ce qui se passe) conjugué au présent (dans le présent de celui qui parle). Ce verbe s’accorde avec le pronom personnel sujet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(de qui on parle).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est un sujet de personne 2, le verbe prend donc la marque de personne 2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-es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(verbe de la série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-e, -es, -e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3173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9175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2078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458E3-91AE-CD4C-7D95-8FF2DA241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CA0155-BD49-30CD-36EB-AC24F6F13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6568B3-6A54-0EF8-0CA1-2076CED49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D3BADF-85C7-5934-41F2-C6134E0AA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1784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708C-4152-7501-9F35-61393D6A9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E69591-8CC8-A0F2-4B8A-3E5522A4F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96F8E7-C958-7021-681F-BDA1D0B62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Rappeler la famille du mot </a:t>
            </a:r>
            <a:r>
              <a:rPr lang="fr-FR" i="1" dirty="0">
                <a:solidFill>
                  <a:schemeClr val="tx1"/>
                </a:solidFill>
              </a:rPr>
              <a:t>pas</a:t>
            </a:r>
            <a:r>
              <a:rPr lang="fr-FR" dirty="0">
                <a:solidFill>
                  <a:schemeClr val="tx1"/>
                </a:solidFill>
              </a:rPr>
              <a:t> : </a:t>
            </a:r>
            <a:r>
              <a:rPr lang="fr-FR" i="1" dirty="0">
                <a:solidFill>
                  <a:schemeClr val="tx1"/>
                </a:solidFill>
              </a:rPr>
              <a:t>passer, passage, impasse</a:t>
            </a:r>
            <a:r>
              <a:rPr lang="fr-FR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F4D1B3-7E00-0B2E-CF19-40E2E6A7F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1556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Beaucoup de réponses possibles.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Il faut multiplier / éviter :</a:t>
            </a:r>
          </a:p>
          <a:p>
            <a:pPr marL="171450" indent="-171450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les pluriels</a:t>
            </a:r>
          </a:p>
          <a:p>
            <a:pPr marL="171450" indent="-171450"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les personnes 2 ou 4 – ou 1 pour les verbes en </a:t>
            </a:r>
            <a:r>
              <a:rPr lang="fr-FR" i="1" dirty="0">
                <a:solidFill>
                  <a:schemeClr val="tx1"/>
                </a:solidFill>
              </a:rPr>
              <a:t>-s, -s, -t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5628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élèves ont accroché leur manteau puis ils se sont dirigés vers leurs meilleurs amis.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(D/N, D/A/N)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(auxiliaires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être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du participe passé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accrocher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4327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54AD-E84A-212F-B598-D4D3DC73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B8E25F-3680-BA37-9510-0CA79C409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4E63ED-477A-A4A8-F5EB-6C4B657F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Points à traiter à privilégier :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dans le GN (D/N, D/A/N)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S/V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verbes au passé composé (auxiliaires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avoir 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être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accord du participe passé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accrocher</a:t>
            </a: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(modification de la consonne qui termine un préfixe au contact de la première consonne du radical)</a:t>
            </a:r>
          </a:p>
          <a:p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pronom personnel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tabLst>
                <a:tab pos="681990" algn="l"/>
              </a:tabLst>
            </a:pPr>
            <a:r>
              <a:rPr lang="fr-FR" sz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 déterminant </a:t>
            </a:r>
            <a:r>
              <a:rPr lang="fr-FR" sz="1200" i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leur</a:t>
            </a:r>
            <a:endParaRPr lang="fr-FR" sz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FFED42-806B-CCC0-5DD9-3D9DFCAC8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7A2A9-121A-3847-B11F-7161E82DDC42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69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7A4DD-15BD-E284-BF22-18ECC9158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7648FF-A592-979F-31A7-820E837D2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FB9FE-369C-8D5A-2FDE-125785E9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1DA252-D66B-E5A3-E527-946CE87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CF231F-40BB-B14A-1CD4-132560E8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75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13A388-E8B5-28F6-1ADD-A094CB01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EA6F11-DB50-F1D1-548E-36AC10958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121019-91B3-4BE0-4A88-F9527C1B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5D035B-295E-01B2-8BC6-2518B36E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C0B4FA-AFFD-C32A-7651-D519CEE9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01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3E95F-33A6-5AD0-DB53-27CE358F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AADFE5-B9D4-CF74-8D3B-CB16E96ED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A1429B-38A2-2784-8A9E-94FDC121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442E41-32A0-82F4-0FC0-3BB03C37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100CC9-870B-0486-E64E-2E4561DD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38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11F51-846F-25B6-DF06-6178E6B7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C7B4A4-D065-1730-4080-B8155563D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BFFF6B-FE2A-B2BC-9707-57ADA75F8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A1F748-35FE-F3AD-6ADE-E1DF6FD8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F40B12-E217-6249-119C-BF4279674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550909-5DC9-1C44-7DFF-B356C873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74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09A87-E6B1-17DA-D3D3-6BA2EB97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54F77F-2BF1-AFB3-C07C-E2CFDA899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2C341F-32A0-4123-C9C3-AB1107FE0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49D53F-EAAA-36C5-0855-7A68A5E8C6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E6B833-81CF-1DA3-2A08-3CDEEA3EC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755B05-2FB7-479A-42F5-6B0E0FC8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668800A-0532-D35B-C65C-29C1F146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F0B417-27B7-6ECC-578D-EF54F7FC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40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6FC4C2-D571-4301-AB98-E03CD9AD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B18931-C516-AB5F-C9E2-39C17572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BAB0D2-F7A0-22FD-C4E6-29D340BE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CC9BC9-3ED7-753E-ACCC-D26138171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90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51BCE9-A2C3-D71B-F734-5B3FAED91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571498-5708-EE11-0EDA-84B3683E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895D85-EC93-E572-1991-F13762A0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3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22D43C-442D-4CC8-9E1A-1DA78A76B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B738C7-A106-67A5-6F8C-A4CAC76E4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247361-54FF-51B6-F68C-A61281CEC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2C1E92-8ABB-B3DE-0F63-2953346C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29D4F-D9C5-DA33-C233-BD4E92F9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D2D42C-7C6A-C0E3-52F2-D0FBAD42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17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5A2F6-45CC-BD83-554F-5E662DBA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BD468D0-DF79-182F-81EB-FB27A64DA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1E4315-EEDD-7E7D-5558-09CFA0386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C14292-7795-4251-1171-E3A7004E1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621514-2E66-92F4-D588-8865256D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505B57-07F1-47B6-5187-83339C91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34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2389B-9A6B-BC71-497B-D61F50BA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6C7E7A-5759-2914-8D4C-FCAA4F7B4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B99B9C-72F7-12A1-57DE-C84D319B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20D4A9-43FD-2BF0-285B-FBDC7AB6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B2611-A821-5EA6-01E4-F1E9D801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13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1E9D89-05F1-5118-325C-FF4B9C7DA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1D2881-5921-09E1-E935-D9549DB7D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12C53E-92BD-A28D-A305-14FFF1C7F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2F67F2-1C33-B1F0-F6F0-D2D3F9B0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00D082-D367-5ADE-21EF-102A1C1A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02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394BC9-8590-FFA9-C8FB-5A861C09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1506FC-5D1B-F171-0632-F09D540A4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3C779F-9C45-A80B-0CEF-E7FD3EFDC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17D3E-81AE-9240-B56D-A847635E378F}" type="datetimeFigureOut">
              <a:rPr lang="fr-FR" smtClean="0"/>
              <a:t>13/08/2025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5184A9-3C05-6936-B704-42DB20D5B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B17B8F-E878-FF27-9681-1F89C4C8C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6BB68-5A43-8D46-BA89-2AC0C11DBE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64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CF8D8-7D03-879C-5FC5-CAB11DFF8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71655"/>
          </a:xfrm>
        </p:spPr>
        <p:txBody>
          <a:bodyPr/>
          <a:lstStyle/>
          <a:p>
            <a:r>
              <a:rPr lang="fr-FR" dirty="0"/>
              <a:t>Collecte du -</a:t>
            </a:r>
            <a:r>
              <a:rPr lang="fr-FR" i="1" dirty="0"/>
              <a:t>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C2C75E-0004-4C9D-F8A3-9263B713D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9F34B4-D099-4DD6-2C0B-FA3BBF03512A}"/>
              </a:ext>
            </a:extLst>
          </p:cNvPr>
          <p:cNvSpPr txBox="1"/>
          <p:nvPr/>
        </p:nvSpPr>
        <p:spPr>
          <a:xfrm>
            <a:off x="1524000" y="1122362"/>
            <a:ext cx="3234690" cy="120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r-FR" sz="1800" b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petite fabrique de grammaire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 Ansart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St. Dégeorges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80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Sève</a:t>
            </a:r>
            <a:endParaRPr lang="fr-FR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9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4A547-4DA4-914E-6710-2D363E28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4" name="Espace réservé du contenu 3" descr="Une image contenant dessin, croquis, clipart, Dessin au trait&#10;&#10;Description générée automatiquement">
            <a:extLst>
              <a:ext uri="{FF2B5EF4-FFF2-40B4-BE49-F238E27FC236}">
                <a16:creationId xmlns:a16="http://schemas.microsoft.com/office/drawing/2014/main" id="{11974E21-C48E-DE66-EE3C-974F6DB6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027906"/>
            <a:ext cx="1549400" cy="458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9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3990EC-9B6E-7ED2-9A4D-0F7B81E9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3E13A3F-0698-2184-0807-6A14E55C91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514530"/>
              </p:ext>
            </p:extLst>
          </p:nvPr>
        </p:nvGraphicFramePr>
        <p:xfrm>
          <a:off x="1981200" y="1722120"/>
          <a:ext cx="10515600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31200">
                  <a:extLst>
                    <a:ext uri="{9D8B030D-6E8A-4147-A177-3AD203B41FA5}">
                      <a16:colId xmlns:a16="http://schemas.microsoft.com/office/drawing/2014/main" val="428145812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710285152"/>
                    </a:ext>
                  </a:extLst>
                </a:gridCol>
              </a:tblGrid>
              <a:tr h="1603376">
                <a:tc>
                  <a:txBody>
                    <a:bodyPr/>
                    <a:lstStyle/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Justine et Mélusine se rêvent autrices de BD, elles veulent s’inscrire dans une école prestigieuse. Elles lancent requêtes sur requêtes à l’ordi.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Tu te vois déjà à Angoulême, à la capitale de la BD ?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Moi non, je ne le sens pas. Angers ou Limoges, ce serait déjà super… Faut pas imaginer trop gros.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Mais tu t’imagines ? On serait de vraies princesses… On irait dans les soirées, on serait grandes… Ah ! Tu vois le schéma ? Le paradis !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Sauf que pour l’instant, on reste toujours au pays… Arrête de t’amuser et cherche encore les adresses de ces écoles. Déjà, nous verrons si on nous répond.</a:t>
                      </a:r>
                    </a:p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51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786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9E2CF-CBAA-31B1-4339-5DAA5762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0D85F8-E498-F20F-D138-CE34B091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8F9D771-96C6-67C8-F808-F8965C83E3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647608"/>
              </p:ext>
            </p:extLst>
          </p:nvPr>
        </p:nvGraphicFramePr>
        <p:xfrm>
          <a:off x="1092200" y="1722120"/>
          <a:ext cx="9491133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05800">
                  <a:extLst>
                    <a:ext uri="{9D8B030D-6E8A-4147-A177-3AD203B41FA5}">
                      <a16:colId xmlns:a16="http://schemas.microsoft.com/office/drawing/2014/main" val="428145812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1710285152"/>
                    </a:ext>
                  </a:extLst>
                </a:gridCol>
              </a:tblGrid>
              <a:tr h="1603376">
                <a:tc>
                  <a:txBody>
                    <a:bodyPr/>
                    <a:lstStyle/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tine et Mélu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rêvent autrice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BD, elle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veulent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’in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crire dan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école pre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tigieu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 Elle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lancent requête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 requête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l’ordi.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Tu te voi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déjà à Angoulême, à la capitale de la BD ? 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Moi non, je ne le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Anger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 Limoge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déjà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uper… Faut pa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imaginer trop gro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Mai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tu t’imagine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? On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de vraie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On irait dan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oirée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on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erait grande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Ah ! Tu voi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chéma ? Le paradi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!</a:t>
                      </a:r>
                    </a:p>
                    <a:p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 que pour l’in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tant, on 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 toujour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pay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Arrête de t’amu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et cherche encore 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adre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école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Déjà, nou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verron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on nou</a:t>
                      </a:r>
                      <a:r>
                        <a:rPr lang="fr-FR" sz="2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répond.</a:t>
                      </a: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8</a:t>
                      </a:r>
                    </a:p>
                    <a:p>
                      <a:r>
                        <a:rPr lang="fr-FR" sz="2000" dirty="0"/>
                        <a:t>6</a:t>
                      </a:r>
                    </a:p>
                    <a:p>
                      <a:r>
                        <a:rPr lang="fr-FR" sz="2000" dirty="0"/>
                        <a:t>1</a:t>
                      </a:r>
                    </a:p>
                    <a:p>
                      <a:r>
                        <a:rPr lang="fr-FR" sz="2000" dirty="0"/>
                        <a:t>8</a:t>
                      </a:r>
                    </a:p>
                    <a:p>
                      <a:r>
                        <a:rPr lang="fr-FR" sz="2000" dirty="0"/>
                        <a:t>1</a:t>
                      </a:r>
                    </a:p>
                    <a:p>
                      <a:r>
                        <a:rPr lang="fr-FR" sz="2000" dirty="0"/>
                        <a:t>11</a:t>
                      </a:r>
                    </a:p>
                    <a:p>
                      <a:r>
                        <a:rPr lang="fr-FR" sz="2000" dirty="0"/>
                        <a:t>5</a:t>
                      </a:r>
                    </a:p>
                    <a:p>
                      <a:r>
                        <a:rPr lang="fr-FR" sz="2000" dirty="0"/>
                        <a:t>6</a:t>
                      </a:r>
                    </a:p>
                    <a:p>
                      <a:r>
                        <a:rPr lang="fr-FR" sz="20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51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24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A5F941-190E-424A-D9B2-A4BDA5179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0C364F-6DA1-C9F8-D54F-2A8696413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Justine	Mélusine</a:t>
            </a:r>
          </a:p>
        </p:txBody>
      </p:sp>
    </p:spTree>
    <p:extLst>
      <p:ext uri="{BB962C8B-B14F-4D97-AF65-F5344CB8AC3E}">
        <p14:creationId xmlns:p14="http://schemas.microsoft.com/office/powerpoint/2010/main" val="1789385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DA84C-BC0C-85AD-D480-BD5C1771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8D2BF9E-AA9B-A584-9112-5C295678DF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714233"/>
              </p:ext>
            </p:extLst>
          </p:nvPr>
        </p:nvGraphicFramePr>
        <p:xfrm>
          <a:off x="4097866" y="1704976"/>
          <a:ext cx="45720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7466">
                  <a:extLst>
                    <a:ext uri="{9D8B030D-6E8A-4147-A177-3AD203B41FA5}">
                      <a16:colId xmlns:a16="http://schemas.microsoft.com/office/drawing/2014/main" val="3352595501"/>
                    </a:ext>
                  </a:extLst>
                </a:gridCol>
                <a:gridCol w="2404534">
                  <a:extLst>
                    <a:ext uri="{9D8B030D-6E8A-4147-A177-3AD203B41FA5}">
                      <a16:colId xmlns:a16="http://schemas.microsoft.com/office/drawing/2014/main" val="225004682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0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le –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32123"/>
                  </a:ext>
                </a:extLst>
              </a:tr>
              <a:tr h="1483360"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25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0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240A8-21F5-3725-7A1A-F3348D82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0DD880-507D-3A18-DBC5-4E6A461B1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requête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59556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CA725-2DC6-E554-E9B3-D6A78D23C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14C43C-13B9-8629-3B83-0859E111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87E0805-7B93-6F29-D931-4E2B4FA067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856460"/>
              </p:ext>
            </p:extLst>
          </p:nvPr>
        </p:nvGraphicFramePr>
        <p:xfrm>
          <a:off x="838200" y="1825625"/>
          <a:ext cx="105156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533">
                  <a:extLst>
                    <a:ext uri="{9D8B030D-6E8A-4147-A177-3AD203B41FA5}">
                      <a16:colId xmlns:a16="http://schemas.microsoft.com/office/drawing/2014/main" val="1787155644"/>
                    </a:ext>
                  </a:extLst>
                </a:gridCol>
                <a:gridCol w="1896534">
                  <a:extLst>
                    <a:ext uri="{9D8B030D-6E8A-4147-A177-3AD203B41FA5}">
                      <a16:colId xmlns:a16="http://schemas.microsoft.com/office/drawing/2014/main" val="930299135"/>
                    </a:ext>
                  </a:extLst>
                </a:gridCol>
                <a:gridCol w="2167466">
                  <a:extLst>
                    <a:ext uri="{9D8B030D-6E8A-4147-A177-3AD203B41FA5}">
                      <a16:colId xmlns:a16="http://schemas.microsoft.com/office/drawing/2014/main" val="3352595501"/>
                    </a:ext>
                  </a:extLst>
                </a:gridCol>
                <a:gridCol w="2404534">
                  <a:extLst>
                    <a:ext uri="{9D8B030D-6E8A-4147-A177-3AD203B41FA5}">
                      <a16:colId xmlns:a16="http://schemas.microsoft.com/office/drawing/2014/main" val="2250046827"/>
                    </a:ext>
                  </a:extLst>
                </a:gridCol>
                <a:gridCol w="2531533">
                  <a:extLst>
                    <a:ext uri="{9D8B030D-6E8A-4147-A177-3AD203B41FA5}">
                      <a16:colId xmlns:a16="http://schemas.microsoft.com/office/drawing/2014/main" val="10171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02857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–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32123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25530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fr-FR" dirty="0"/>
                        <a:t>N’appartient pas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26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011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50EC4-65A8-8568-BEAC-76C5C01D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C2D0C-630C-AE27-EDFA-F02D714F8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tu t’imagine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627560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0E166-E762-3732-3C91-B44540825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3FC59-077E-8CB3-2C9E-90B255AC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4E45717-D8C7-F4E6-CCA4-54FAC101F8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923251"/>
              </p:ext>
            </p:extLst>
          </p:nvPr>
        </p:nvGraphicFramePr>
        <p:xfrm>
          <a:off x="838200" y="1825625"/>
          <a:ext cx="10515600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533">
                  <a:extLst>
                    <a:ext uri="{9D8B030D-6E8A-4147-A177-3AD203B41FA5}">
                      <a16:colId xmlns:a16="http://schemas.microsoft.com/office/drawing/2014/main" val="1787155644"/>
                    </a:ext>
                  </a:extLst>
                </a:gridCol>
                <a:gridCol w="1896534">
                  <a:extLst>
                    <a:ext uri="{9D8B030D-6E8A-4147-A177-3AD203B41FA5}">
                      <a16:colId xmlns:a16="http://schemas.microsoft.com/office/drawing/2014/main" val="930299135"/>
                    </a:ext>
                  </a:extLst>
                </a:gridCol>
                <a:gridCol w="2167466">
                  <a:extLst>
                    <a:ext uri="{9D8B030D-6E8A-4147-A177-3AD203B41FA5}">
                      <a16:colId xmlns:a16="http://schemas.microsoft.com/office/drawing/2014/main" val="3352595501"/>
                    </a:ext>
                  </a:extLst>
                </a:gridCol>
                <a:gridCol w="2404534">
                  <a:extLst>
                    <a:ext uri="{9D8B030D-6E8A-4147-A177-3AD203B41FA5}">
                      <a16:colId xmlns:a16="http://schemas.microsoft.com/office/drawing/2014/main" val="2250046827"/>
                    </a:ext>
                  </a:extLst>
                </a:gridCol>
                <a:gridCol w="2531533">
                  <a:extLst>
                    <a:ext uri="{9D8B030D-6E8A-4147-A177-3AD203B41FA5}">
                      <a16:colId xmlns:a16="http://schemas.microsoft.com/office/drawing/2014/main" val="10171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02857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–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32123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2553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dirty="0"/>
                        <a:t>N’appartient pas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264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la personne 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43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45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A3227-75C7-E011-59B3-1BF268BD4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804A05-274E-8023-32E7-B681B8C37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	pay</a:t>
            </a:r>
            <a:r>
              <a:rPr lang="fr-FR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61143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31C94-BE5D-D33A-83BD-BE896D92F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FCE4EF-D983-B3F8-2197-F9B885D3E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295B111-6B3E-1446-1BDE-AA7223834C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169724"/>
              </p:ext>
            </p:extLst>
          </p:nvPr>
        </p:nvGraphicFramePr>
        <p:xfrm>
          <a:off x="838200" y="1825625"/>
          <a:ext cx="10515600" cy="276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533">
                  <a:extLst>
                    <a:ext uri="{9D8B030D-6E8A-4147-A177-3AD203B41FA5}">
                      <a16:colId xmlns:a16="http://schemas.microsoft.com/office/drawing/2014/main" val="1787155644"/>
                    </a:ext>
                  </a:extLst>
                </a:gridCol>
                <a:gridCol w="1896534">
                  <a:extLst>
                    <a:ext uri="{9D8B030D-6E8A-4147-A177-3AD203B41FA5}">
                      <a16:colId xmlns:a16="http://schemas.microsoft.com/office/drawing/2014/main" val="930299135"/>
                    </a:ext>
                  </a:extLst>
                </a:gridCol>
                <a:gridCol w="2167466">
                  <a:extLst>
                    <a:ext uri="{9D8B030D-6E8A-4147-A177-3AD203B41FA5}">
                      <a16:colId xmlns:a16="http://schemas.microsoft.com/office/drawing/2014/main" val="3352595501"/>
                    </a:ext>
                  </a:extLst>
                </a:gridCol>
                <a:gridCol w="2404534">
                  <a:extLst>
                    <a:ext uri="{9D8B030D-6E8A-4147-A177-3AD203B41FA5}">
                      <a16:colId xmlns:a16="http://schemas.microsoft.com/office/drawing/2014/main" val="2250046827"/>
                    </a:ext>
                  </a:extLst>
                </a:gridCol>
                <a:gridCol w="2531533">
                  <a:extLst>
                    <a:ext uri="{9D8B030D-6E8A-4147-A177-3AD203B41FA5}">
                      <a16:colId xmlns:a16="http://schemas.microsoft.com/office/drawing/2014/main" val="10171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02857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fr-FR" dirty="0"/>
                        <a:t>Appartient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–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- de 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321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2553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1921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dirty="0"/>
                        <a:t>N’appartient pas au mot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264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la personne 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43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273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CA553-3830-116C-6DD9-FDC1375C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940B5D-A006-BE7B-E655-163B3B614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EBEA91-BFB2-FA9C-1700-E1FE29D5E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650" y="2292350"/>
            <a:ext cx="30607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58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E63D8B-A342-9912-FE88-F6CE29BB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420353-B44A-C180-6BC2-E67D7BA5C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tine et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Mélu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ine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rêvent autrice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BD, elle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veulent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’in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crire dan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une école pre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tigieu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01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47C8C-1EFE-B905-E8AE-824930092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D73CD0-28B0-9C48-780F-C1A0EE35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C3F72A9-2047-8C1D-CA6C-A513F311A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566033"/>
              </p:ext>
            </p:extLst>
          </p:nvPr>
        </p:nvGraphicFramePr>
        <p:xfrm>
          <a:off x="838200" y="1027906"/>
          <a:ext cx="10515600" cy="47293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39348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970249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711200">
                <a:tc rowSpan="2">
                  <a:txBody>
                    <a:bodyPr/>
                    <a:lstStyle/>
                    <a:p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Ju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tine-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’-in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crire-pre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tigieuse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67917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393489">
                <a:tc rowSpan="2">
                  <a:txBody>
                    <a:bodyPr/>
                    <a:lstStyle/>
                    <a:p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autrice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33520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918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E54C0-A6E4-5D64-F55D-CB3E6ECB4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79C2E-73D7-225E-7F59-C9A55A5FC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9310C1-E24E-3688-0105-CF5A36553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lancent requête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 requête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à l’ordi.</a:t>
            </a: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611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6988A-B4D9-C96A-8652-AB34A6B04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953F1-712A-1B08-EC39-17622BF6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7802E8C-375B-EC92-6A56-B27E130EA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7932187"/>
              </p:ext>
            </p:extLst>
          </p:nvPr>
        </p:nvGraphicFramePr>
        <p:xfrm>
          <a:off x="838200" y="1041850"/>
          <a:ext cx="10515600" cy="477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39348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970249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756104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Ju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tine-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’-in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crire-pre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tigieuse-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ur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67917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393489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autrice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-elle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33520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42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41659-27C0-3AA1-67BE-66CDFD9A5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181AD-D7D0-1E12-7888-C44EBCED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EE212-56FC-4A83-7BC3-0351F9FB0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Tu te voi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déjà à Angoulême, à la capitale de la BD ?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3594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74ADC-6D42-B2AE-5437-FEF0CC531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6B95FC-B658-C00F-4841-FF39BF5A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C14CE88-D93A-E48C-BACF-6B3F8DFC4F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466420"/>
              </p:ext>
            </p:extLst>
          </p:nvPr>
        </p:nvGraphicFramePr>
        <p:xfrm>
          <a:off x="838200" y="826558"/>
          <a:ext cx="10515600" cy="48250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39348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970249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806904">
                <a:tc rowSpan="2">
                  <a:txBody>
                    <a:bodyPr/>
                    <a:lstStyle/>
                    <a:p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Ju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tine-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’-in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crire-pre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tigieuse-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ur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67917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393489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-autrice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-elle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33520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voi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903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620D72-AC59-7703-0758-39DDAA759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60993F-D8CF-FF97-4423-9A2445432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Moi non, je ne le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Anger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 Limoge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ce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erait déjà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uper… Faut pa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imaginer trop gro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258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66CF-F222-7360-FEF7-BE813F29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E56A7-F3F0-1415-F8FB-BDB06718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DA9D859-6CF4-D79F-612A-89B60459DB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771986"/>
              </p:ext>
            </p:extLst>
          </p:nvPr>
        </p:nvGraphicFramePr>
        <p:xfrm>
          <a:off x="838200" y="897917"/>
          <a:ext cx="10515600" cy="50621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15917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3800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39348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970249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1043971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Ju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tine-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’-in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crire-pre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tigieuse-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ur-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erait-</a:t>
                      </a:r>
                      <a:r>
                        <a:rPr lang="fr-FR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/>
                        <a:t>uper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- Anger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- Limoge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pa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67917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/>
                        <a:t>- gro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393489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autrice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-elle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33520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P1</a:t>
                      </a:r>
                    </a:p>
                    <a:p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voi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911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76D70E-3C69-BBDF-CCBB-D0C5CB55D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F6F5F0-7DE0-FE9E-2854-1C94249CF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Mai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tu t’imagine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? On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erait de vraie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prince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On irait dan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oirée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on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erait grande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Ah ! Tu voi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chéma ? Le paradi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51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3530-F6DF-D860-B421-F90663B59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BE2BF-77CB-761B-AF31-B185B0E7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B0F16E-B327-EEC0-272D-F271945F2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Mai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tu t’imagine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? On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erait de vraie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prince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On irait dan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oirée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on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erait grande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Ah ! Tu voi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chéma ? Le paradi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!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1699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35B1B-2D2C-C2CD-3B01-737929C3A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7FBEF-AE58-FB0F-DE35-4B9490D6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2E102F1-8497-2965-F87F-6CDE8EB4CF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270409"/>
              </p:ext>
            </p:extLst>
          </p:nvPr>
        </p:nvGraphicFramePr>
        <p:xfrm>
          <a:off x="584200" y="838200"/>
          <a:ext cx="11023600" cy="50027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9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37734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40356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1455612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562120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553245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35915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1009851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86680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Ju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tine-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’-in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crire-pre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tigieuse-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ur-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erait-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 err="1"/>
                        <a:t>uper-prince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dirty="0" err="1"/>
                        <a:t>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ine-prestigieu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sch</a:t>
                      </a:r>
                      <a:r>
                        <a:rPr lang="fr-FR" dirty="0"/>
                        <a:t>éma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- Anger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- Limoge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pa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-mai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0466"/>
                  </a:ext>
                </a:extLst>
              </a:tr>
              <a:tr h="61991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dirty="0"/>
                        <a:t>gro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-paradi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1126850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autrice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-elle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vraie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s-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princesse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88392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conjug</a:t>
                      </a:r>
                      <a:r>
                        <a:rPr lang="fr-FR" dirty="0"/>
                        <a:t>-</a:t>
                      </a:r>
                    </a:p>
                    <a:p>
                      <a:r>
                        <a:rPr lang="fr-FR" dirty="0" err="1"/>
                        <a:t>aison</a:t>
                      </a:r>
                      <a:endParaRPr lang="fr-FR" dirty="0"/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marque P1</a:t>
                      </a:r>
                    </a:p>
                    <a:p>
                      <a:r>
                        <a:rPr lang="fr-FR" dirty="0"/>
                        <a:t>marque P2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dirty="0"/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 voi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179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79E5E-9FBD-EE0A-6A25-56BAB81E0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6526F3-C410-D43C-5F75-7ACC4FECC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auf que pour l’in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tant, on re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 toujour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au pay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 Arrête de t’amu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 et cherche encore 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adre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école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Déjà, nou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verron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on nou</a:t>
            </a:r>
            <a:r>
              <a:rPr lang="fr-F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répond.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469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8BB3D-E261-8B36-B0EF-60CCF41B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AE31D-4929-3FE5-0E9B-35D52A0E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82FA1EB-A0FB-C29C-8255-568210063F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526305"/>
              </p:ext>
            </p:extLst>
          </p:nvPr>
        </p:nvGraphicFramePr>
        <p:xfrm>
          <a:off x="838200" y="969698"/>
          <a:ext cx="10515600" cy="4538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532015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6434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809681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r>
                        <a:rPr lang="fr-FR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crire-prince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chéma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0466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-ce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verron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004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B2B61-8BB5-CB40-A061-DA670717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Une image contenant croquis, dessin, illustration, Dessin d’enfant&#10;&#10;Description générée automatiquement">
            <a:extLst>
              <a:ext uri="{FF2B5EF4-FFF2-40B4-BE49-F238E27FC236}">
                <a16:creationId xmlns:a16="http://schemas.microsoft.com/office/drawing/2014/main" id="{546732FD-F840-D1DD-1468-B62F79F3C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49" y="1847969"/>
            <a:ext cx="2440517" cy="31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67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4AB-D76E-9F05-57E7-4B2BBE60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F09144-D01D-F009-40CE-26CEB87B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99F729B-F764-64BB-ECFB-9FF509010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913359"/>
              </p:ext>
            </p:extLst>
          </p:nvPr>
        </p:nvGraphicFramePr>
        <p:xfrm>
          <a:off x="838200" y="918898"/>
          <a:ext cx="10515600" cy="4802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566772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611810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r>
                        <a:rPr lang="fr-FR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crire-prince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prestigieu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chéma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/>
                        <a:t>dan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0466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pay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fr-FR" dirty="0"/>
                        <a:t> (écoles)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requête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imagine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verron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508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B487A-9C49-7560-366C-E3EC59B9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1700D6-2788-6609-D65C-446A7A72F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			</a:t>
            </a:r>
            <a:r>
              <a:rPr lang="fr-FR" sz="32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As-tu</a:t>
            </a:r>
            <a:r>
              <a:rPr lang="fr-FR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bien compris ?</a:t>
            </a:r>
          </a:p>
        </p:txBody>
      </p:sp>
    </p:spTree>
    <p:extLst>
      <p:ext uri="{BB962C8B-B14F-4D97-AF65-F5344CB8AC3E}">
        <p14:creationId xmlns:p14="http://schemas.microsoft.com/office/powerpoint/2010/main" val="1749348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9D0F61-D31A-B1C1-B752-1B6496E7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CAD6135-3189-00EF-CA71-E796B853F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7306" y="1354667"/>
            <a:ext cx="10599422" cy="4596077"/>
          </a:xfrm>
        </p:spPr>
      </p:pic>
    </p:spTree>
    <p:extLst>
      <p:ext uri="{BB962C8B-B14F-4D97-AF65-F5344CB8AC3E}">
        <p14:creationId xmlns:p14="http://schemas.microsoft.com/office/powerpoint/2010/main" val="3499932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2736B2-6EAD-DED6-4B98-82C5C4E6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5C79C1-2A3E-B363-FEBE-59B8B7E25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1871" y="1032933"/>
            <a:ext cx="10386135" cy="5101961"/>
          </a:xfrm>
        </p:spPr>
      </p:pic>
    </p:spTree>
    <p:extLst>
      <p:ext uri="{BB962C8B-B14F-4D97-AF65-F5344CB8AC3E}">
        <p14:creationId xmlns:p14="http://schemas.microsoft.com/office/powerpoint/2010/main" val="4012255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CA8DD4-5B03-7CC9-0323-C6308DFD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FAE8EAF-00DB-74DD-85B0-49C7F405F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1323" y="1690688"/>
            <a:ext cx="10752269" cy="3872706"/>
          </a:xfrm>
        </p:spPr>
      </p:pic>
    </p:spTree>
    <p:extLst>
      <p:ext uri="{BB962C8B-B14F-4D97-AF65-F5344CB8AC3E}">
        <p14:creationId xmlns:p14="http://schemas.microsoft.com/office/powerpoint/2010/main" val="1269013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2A5EEF-E794-8219-DBFA-75A60E83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FBD36B-6530-3802-F6A4-1EC864DFF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1" y="1862667"/>
            <a:ext cx="10438490" cy="3662628"/>
          </a:xfrm>
        </p:spPr>
      </p:pic>
    </p:spTree>
    <p:extLst>
      <p:ext uri="{BB962C8B-B14F-4D97-AF65-F5344CB8AC3E}">
        <p14:creationId xmlns:p14="http://schemas.microsoft.com/office/powerpoint/2010/main" val="1125594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C99A-517C-189E-2666-ADFBAD5B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DDB5B-94E3-623C-EFD3-F026CC34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DDDAC41-59F5-231F-D00D-BF484A79C7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145949"/>
              </p:ext>
            </p:extLst>
          </p:nvPr>
        </p:nvGraphicFramePr>
        <p:xfrm>
          <a:off x="838200" y="969698"/>
          <a:ext cx="10515600" cy="4695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499930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3494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806686"/>
                  </a:ext>
                </a:extLst>
              </a:tr>
              <a:tr h="833120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158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88B8-9F65-48AA-C54C-7F21993C2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B9971-D588-8D19-075A-59D34091C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B582F96-D1FD-8D5B-5442-FE67166DB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868456"/>
              </p:ext>
            </p:extLst>
          </p:nvPr>
        </p:nvGraphicFramePr>
        <p:xfrm>
          <a:off x="838200" y="461834"/>
          <a:ext cx="10515601" cy="58351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3533">
                  <a:extLst>
                    <a:ext uri="{9D8B030D-6E8A-4147-A177-3AD203B41FA5}">
                      <a16:colId xmlns:a16="http://schemas.microsoft.com/office/drawing/2014/main" val="2254287315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323241914"/>
                    </a:ext>
                  </a:extLst>
                </a:gridCol>
                <a:gridCol w="1316567">
                  <a:extLst>
                    <a:ext uri="{9D8B030D-6E8A-4147-A177-3AD203B41FA5}">
                      <a16:colId xmlns:a16="http://schemas.microsoft.com/office/drawing/2014/main" val="3138376686"/>
                    </a:ext>
                  </a:extLst>
                </a:gridCol>
                <a:gridCol w="1392767">
                  <a:extLst>
                    <a:ext uri="{9D8B030D-6E8A-4147-A177-3AD203B41FA5}">
                      <a16:colId xmlns:a16="http://schemas.microsoft.com/office/drawing/2014/main" val="3739869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84551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3154080"/>
                    </a:ext>
                  </a:extLst>
                </a:gridCol>
                <a:gridCol w="1185334">
                  <a:extLst>
                    <a:ext uri="{9D8B030D-6E8A-4147-A177-3AD203B41FA5}">
                      <a16:colId xmlns:a16="http://schemas.microsoft.com/office/drawing/2014/main" val="3031527739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1307061862"/>
                    </a:ext>
                  </a:extLst>
                </a:gridCol>
                <a:gridCol w="1481667">
                  <a:extLst>
                    <a:ext uri="{9D8B030D-6E8A-4147-A177-3AD203B41FA5}">
                      <a16:colId xmlns:a16="http://schemas.microsoft.com/office/drawing/2014/main" val="3334027976"/>
                    </a:ext>
                  </a:extLst>
                </a:gridCol>
              </a:tblGrid>
              <a:tr h="40729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l’entend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l’entend pas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88951"/>
                  </a:ext>
                </a:extLst>
              </a:tr>
              <a:tr h="502149">
                <a:tc rowSpan="2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Justine [s]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-s- de Mélusine [z]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d’autres lettres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marque grammaticale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 ne sait pas à quoi sert la lettre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11840"/>
                  </a:ext>
                </a:extLst>
              </a:tr>
              <a:tr h="5021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avec  la liaison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60948"/>
                  </a:ext>
                </a:extLst>
              </a:tr>
              <a:tr h="140670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appartient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note un son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autes-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ifflent-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andales-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’envolent-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able-</a:t>
                      </a:r>
                      <a:r>
                        <a:rPr lang="fr-FR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</a:t>
                      </a:r>
                      <a:r>
                        <a:rPr lang="fr-FR" dirty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amu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/>
                        <a:t>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sc</a:t>
                      </a:r>
                      <a:r>
                        <a:rPr lang="fr-FR" dirty="0"/>
                        <a:t>intille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sou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74433"/>
                  </a:ext>
                </a:extLst>
              </a:tr>
              <a:tr h="70300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la famille de mots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1527"/>
                  </a:ext>
                </a:extLst>
              </a:tr>
              <a:tr h="407298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n’appartient pas au mot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dirty="0"/>
                        <a:t>marque le pluriel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(amis)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es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(sandales)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(pas)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ami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sandale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9263"/>
                  </a:ext>
                </a:extLst>
              </a:tr>
              <a:tr h="120515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conjugaison</a:t>
                      </a:r>
                    </a:p>
                  </a:txBody>
                  <a:tcPr vert="vert27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</a:t>
                      </a:r>
                      <a:r>
                        <a:rPr lang="fr-FR" strike="sngStrike" dirty="0"/>
                        <a:t>marque P1</a:t>
                      </a:r>
                    </a:p>
                    <a:p>
                      <a:r>
                        <a:rPr lang="fr-FR" dirty="0"/>
                        <a:t>- marque P2</a:t>
                      </a:r>
                    </a:p>
                    <a:p>
                      <a:r>
                        <a:rPr lang="fr-FR" dirty="0"/>
                        <a:t>- </a:t>
                      </a:r>
                      <a:r>
                        <a:rPr lang="fr-FR" strike="sngStrike" dirty="0"/>
                        <a:t>dans marque P4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saute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-amuse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17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582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E0A05-701C-24F3-A64D-2CEA781CB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B815E5-21E7-EBCF-BB33-1B30586EB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Écris une ou deux phrases avec le plus de -s possible.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Écris une ou deux phrases avec le moins de -s possible.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………………………………………………………………………………...............................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2257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C56FE-B306-2E2C-B0C0-45046117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BB72AA-3854-014C-5387-2E1BA507E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…………………………………;…………………………………………………………………………………………………………………………………………………………………………………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298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C7220-CE2B-C13E-3C9F-7CC7D3820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F7588-CDF7-0A9F-C1D4-8913D78F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358044-8010-E8EA-9D20-5DF0AA314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Dictée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fr-FR" sz="20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élèves ont accroché leur manteau puis ils se sont dirigés vers leurs meilleurs amis</a:t>
            </a:r>
            <a:r>
              <a:rPr lang="fr-F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………</a:t>
            </a: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…………………………………………………………………………………………………………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033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3602</Words>
  <Application>Microsoft Macintosh PowerPoint</Application>
  <PresentationFormat>Grand écran</PresentationFormat>
  <Paragraphs>561</Paragraphs>
  <Slides>38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Thème Office</vt:lpstr>
      <vt:lpstr>Collecte du -s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Présentation PowerPoint</vt:lpstr>
      <vt:lpstr> </vt:lpstr>
      <vt:lpstr>Présentation PowerPoint</vt:lpstr>
      <vt:lpstr>Présentation PowerPoint</vt:lpstr>
      <vt:lpstr> </vt:lpstr>
      <vt:lpstr>Présentation PowerPoint</vt:lpstr>
      <vt:lpstr> </vt:lpstr>
      <vt:lpstr>Présentation PowerPoint</vt:lpstr>
      <vt:lpstr> </vt:lpstr>
      <vt:lpstr> </vt:lpstr>
      <vt:lpstr> </vt:lpstr>
      <vt:lpstr> </vt:lpstr>
      <vt:lpstr>Présentation PowerPoint</vt:lpstr>
      <vt:lpstr> </vt:lpstr>
      <vt:lpstr> </vt:lpstr>
      <vt:lpstr> </vt:lpstr>
      <vt:lpstr>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Seve</dc:creator>
  <cp:lastModifiedBy>Pierre Seve</cp:lastModifiedBy>
  <cp:revision>16</cp:revision>
  <cp:lastPrinted>2025-08-13T12:33:46Z</cp:lastPrinted>
  <dcterms:created xsi:type="dcterms:W3CDTF">2025-08-09T16:59:36Z</dcterms:created>
  <dcterms:modified xsi:type="dcterms:W3CDTF">2025-08-13T12:33:55Z</dcterms:modified>
</cp:coreProperties>
</file>