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66" r:id="rId13"/>
    <p:sldId id="267" r:id="rId14"/>
    <p:sldId id="270" r:id="rId15"/>
    <p:sldId id="268" r:id="rId16"/>
    <p:sldId id="271" r:id="rId17"/>
    <p:sldId id="273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38"/>
    <p:restoredTop sz="45168"/>
  </p:normalViewPr>
  <p:slideViewPr>
    <p:cSldViewPr snapToGrid="0">
      <p:cViewPr varScale="1">
        <p:scale>
          <a:sx n="35" d="100"/>
          <a:sy n="35" d="100"/>
        </p:scale>
        <p:origin x="285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0DAA2D-3A42-E34B-B7F1-C252246220F3}" type="datetimeFigureOut">
              <a:rPr lang="fr-FR" smtClean="0"/>
              <a:t>09/08/2025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B525ED-1D2F-D94F-B119-634F1B22C4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4623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DISTINGUER LES CLASSES DE MOTS – </a:t>
            </a:r>
            <a:r>
              <a:rPr lang="fr-FR" sz="1200" b="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Confusion pronom et déterminant</a:t>
            </a:r>
            <a:endParaRPr lang="fr-FR" sz="1200" b="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Leçon 44 : Comment éviter de confondre pronom et déterminant ?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Certaines diapositives ont été dupliquées afin de scinder le commentaire du mode présentateur lorsque le propos est long. Cela vous permettra de poursuivre vos explications de manière plus fluide.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525ED-1D2F-D94F-B119-634F1B22C4E1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0757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PHASE 1 – Enrôlement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Annoncer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Voici ce qu’Aristobule a écrit. » et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Qu’en pensez-vous ? »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R="2879725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Réponses probables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Aristobule a raison.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portes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n’est pas le nom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portes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au pluriel ici, c’est le verbe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porter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conjugué. On doit alors écrire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elle porte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elle porte les cartables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525ED-1D2F-D94F-B119-634F1B22C4E1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871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Donner la consigne : 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« Trouvez les briques de la phrase. » et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Que pensez-vous du raisonnement d’Aristobule ? » :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[Voir diapositive suivante]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525ED-1D2F-D94F-B119-634F1B22C4E1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8155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D179F-E48F-437B-9790-53ED71EBE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A85BE21-5705-61B5-8F26-EB3CD0D889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BF2D768-43A7-E87E-8E58-47B3E74E16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les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n’est pas un déterminant, il n’indique pas le pluriel. Ici, c’est un pronom qui remplace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les cartables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Aristobule a fait comme si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portes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était le nom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(la) porte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au pluriel alors que c’est le verbe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porter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conjugué.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 verbe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porte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s’accorde avec le pronom personnel sujet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elle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 Il prend donc la marque de personne 3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dirty="0">
                <a:solidFill>
                  <a:schemeClr val="tx1"/>
                </a:solidFill>
                <a:latin typeface="+mn-lt"/>
              </a:rPr>
              <a:t>Si nécessaire, revenir à la trace écrite de la leçon CM1-40 </a:t>
            </a:r>
            <a:r>
              <a:rPr lang="fr-FR" sz="1200" i="1" dirty="0">
                <a:solidFill>
                  <a:schemeClr val="tx1"/>
                </a:solidFill>
                <a:latin typeface="+mn-lt"/>
              </a:rPr>
              <a:t>Tous derrière et lui devant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, Voir diapositive suivante.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A7D6E93-8F36-6EAD-8975-6F93DBC81C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525ED-1D2F-D94F-B119-634F1B22C4E1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6699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525ED-1D2F-D94F-B119-634F1B22C4E1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40575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« Quel conseil pourrions-nous donner à Aristobule pour qu’il ne fasse plus cette erreur quand il écrit, pour qu’il ne confonde plus le déterminant et le pronom ? »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probable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On ne sait pas trop…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Annoncer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Aujourd’hui, nous allons voir comment éviter de confondre le pronom et le déterminant. »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525ED-1D2F-D94F-B119-634F1B22C4E1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8362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PHASE 2 – </a:t>
            </a:r>
            <a:r>
              <a:rPr lang="fr-FR" sz="1200" b="1" i="1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Times New Roman" panose="02020603050405020304" pitchFamily="18" charset="0"/>
              </a:rPr>
              <a:t>Observation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Identifier les environnements syntaxiques différents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Lire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le texte et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un rappel du texte pour s’assurer de la compréhension globale. Relire le texte si nécessaire.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endParaRPr lang="fr-FR" sz="1200" dirty="0">
              <a:solidFill>
                <a:schemeClr val="tx1"/>
              </a:solidFill>
              <a:effectLst/>
              <a:latin typeface="+mn-lt"/>
            </a:endParaRP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Distribuer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les phrases (cf.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Fiche photocopiable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 et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onner la consigne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 « Trouvez les briques de la phrase.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[Voir diapositive suivante]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525ED-1D2F-D94F-B119-634F1B22C4E1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45863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u="sng" dirty="0">
                <a:solidFill>
                  <a:schemeClr val="tx1"/>
                </a:solidFill>
              </a:rPr>
              <a:t>Réponse attendue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525ED-1D2F-D94F-B119-634F1B22C4E1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98482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9A90F-30DF-54C5-D31D-873D04CF5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9A66081-2233-D7E4-2665-8AD89A1EA3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022026D-189A-E3D4-8386-AE1BA5B56D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Dans cette phrase, le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l’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est-il pronom ou déterminant ? À quoi le voyez-vous ? 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attendues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C’est un pronom parce que 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il est dans le groupe verbal ;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il est devant le verbe ;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il désigne le fils du roi Charles et de la reine Sophie, on peut le remplacer par « le fils du roi Charles et de la reine Sophie ».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C03C286-58E9-6C15-7ECB-53D7D55076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525ED-1D2F-D94F-B119-634F1B22C4E1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06185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AB098-E342-76A1-8D9A-725F11676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B419BB4-3B45-0B0B-4A40-A722401B59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CE1F515-1366-4813-3B15-9FD310529A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Dans cette phrase, le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la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est-il pronom ou déterminant ? le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est-il pronom ou déterminant ? À quoi le voyez-vous ? 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Réponses attendues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la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est un pronom parce que : 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il est dans le groupe verbal ;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il est devant le verbe ;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il désigne la reine, on peut le remplacer par « la reine ».</a:t>
            </a: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(château) est un déterminant parce que 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il est avant un nom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B9B21CA-FE28-8E66-E3ED-9F78E7E29D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525ED-1D2F-D94F-B119-634F1B22C4E1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21561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7A980-4E67-E245-039A-51A9327AA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578B4F5-4E6C-89BB-51E9-E7BFDE13CF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493B97-B8F9-EFDC-9700-F6C6180ED0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Par quels mots pourrait-on remplacer ceux que j’ai enlevés ? À quelles classes grammaticales appartiennent les mots qui pourraient compléter les trous ?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Réponses possibles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Pour remplacer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on peut mettre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son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…  des déterminants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Pour remplacer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la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on peut mettre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sa femme, son épouse, sa reine, sa chérie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… des groupes nominaux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</a:t>
            </a: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Un déterminant ne peut être remplacé que par un autre déterminant. Un pronom, lui, peut le plus souvent être remplacé par un groupe du nom. »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F92A5B5-9A64-BFD2-695F-09C0436187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525ED-1D2F-D94F-B119-634F1B22C4E1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15709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01ADB-BEA6-2B48-6976-F11468F85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E68C7A9-7E2E-8331-0795-34B9B3BA8E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225D805-654E-5363-9A92-439197E4F7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Dans cette phrase, le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la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est-il pronom ou déterminant ? À quoi le voyez-vous ? 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Réponses attendues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la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est un pronom parce que : 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il est dans le groupe verbal ; le sujet, c’est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on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;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il est devant le verbe ;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il désigne la femme du valet – la nourrice. On peut le remplacer par « la femme ».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B47A75A-1C6E-1F6B-157F-426B9E6524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525ED-1D2F-D94F-B119-634F1B22C4E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24000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0A792-6FFA-05B6-6D8D-F4493AA3F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D37390-FA36-AF94-9AD1-A221265CB1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ADCB7B-8F75-6DE6-C393-05F00C5942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Dans cette phrase, le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l’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est-il pronom ou déterminant ? À quoi le voyez-vous ? 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Réponses attendues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l’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est un pronom parce que : 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il est dans le groupe verbal ;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il désigne le bébé – Thibault. On peut le remplacer par « le bébé » ;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l’étiquette du verbe, c’est « élever qqn ».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B86CFB-208A-8B8D-4AFE-810EACD637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525ED-1D2F-D94F-B119-634F1B22C4E1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41510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A70F2-D72A-F1E8-9208-FDFC4A57A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2BDAFB2-AB88-FFC5-5D6E-E81B3CD06D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DD221C8-CC0D-C1E5-5024-14188A26CE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Est-ce qu’il est devant le verbe ?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Le verbe qui va avec la brique-sujet, c’est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jura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.</a:t>
            </a:r>
          </a:p>
          <a:p>
            <a:pPr algn="just"/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élever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c’est aussi un verbe, à l’infinitif. Il est devant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un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verbe.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À quel temps est le verbe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élever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? » puis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Les verbes à l’infinitif peuvent aussi avoir des compléments, donc aussi des pronoms compléments.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l’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est ici le pronom COD du verbe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élever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élever le bébé / l’élever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Donc, on peut trouver un pronom devant un verbe, conjugué avec une marque de la personne, ou à l’infinitif. »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0A7BE7D-AC9B-6BE2-C366-4DBD7FB032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525ED-1D2F-D94F-B119-634F1B22C4E1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40623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69976-8691-8377-C824-2A14812B2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9ED38D-78A8-21F2-0D4C-9A3E397193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CEC8F3-72A5-648B-BA6B-072F8A5460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Dans cette phrase, le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la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est-il pronom ou déterminant ? Dans cette phrase, le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est-il pronom ou déterminant ? À quoi le voyez-vous ? 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Réponses probables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la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(généreuse femme du valet) est un déterminant parce que 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il est devant un nom – non, au début d’un groupe du nom ;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on ne peut le remplacer que par un autre déterminant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cette généreuse femme,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…</a:t>
            </a: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(prenait) est un pronom parce que : 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il est dans le groupe verbal ;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il est devant le verbe ;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il désigne les bébés – Thibault et Guillaume. On peut le remplacer par « les bébés » ;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l’étiquette du verbe, c’est « prendre qqn qq part » - ici,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c’est le COD.</a:t>
            </a: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(genoux) est un déterminant parce que 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il est avant un nom, au début d’un groupe du nom ;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on ne peut le remplacer que par un autre déterminant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ses genoux, deux genoux, un genou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…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D91F717-9684-B340-741D-7E1FD46838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525ED-1D2F-D94F-B119-634F1B22C4E1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6860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602A4-CCE9-1468-B94C-02489264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881CE0A-C492-2DF9-3561-BC4AEFAF36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65D617-38E5-EB80-1099-D2A5E3DC3E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Le groupe de mots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les genoux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est-il dans la brique-sujet ou dans le groupe du verbe ? » et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faire remarquer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 « Il ne suffit pas que le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soit dans le groupe du verbe pour être un pronom, il faut qu’il soit devant un verbe. »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A83580-985A-3780-A3F0-921BD1404B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525ED-1D2F-D94F-B119-634F1B22C4E1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78511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6964A-1B27-9EB6-086F-B5B650ADD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368BB85-8A13-9256-DF74-7A496257E8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A0E020A-5E6F-38DA-93C8-E6B101A11C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PHASE 3 – Synthèse</a:t>
            </a:r>
          </a:p>
          <a:p>
            <a:endParaRPr lang="fr-FR" sz="1200" b="1" dirty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Revenir sur l’enrôlement et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 « Alors, est-ce qu’on sait maintenant quels conseils on pourrait donner à Aristobule ? Qu’est-ce qu’il faut faire pour ne pas confondre pronom et déterminant ? 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Il faut se demander si le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la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est au début d’un groupe du nom ou s’il est devant un verbe.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« Pour quelles phrases est-ce que c’était le plus difficile ?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C’était plus difficile quand le mot n’était pas juste devant un nom.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C’était plus difficile quand le mot n’était pas devant le verbe accordé avec la brique-sujet, quand c’était un verbe à l’infinitif.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231F0DB-E549-B5C2-5200-4FEDFB2D1E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525ED-1D2F-D94F-B119-634F1B22C4E1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77203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Reformuler avec les élèves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ce qu’on a appris</a:t>
            </a:r>
          </a:p>
          <a:p>
            <a:endParaRPr lang="fr-FR" sz="1200" b="1" dirty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Quels conseils pour ne pas confondre le déterminant et le pronom ?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 déterminant est au début d’un groupe du nom. On ne peut le remplacer que par un autre déterminant.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 pronom est devant un verbe, conjugué avec une marque de la personne ou à l’infinitif. On peut le remplacer par un groupe du nom.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Il faut donc toujours se demander si le mot est au début d’un groupe du nom ou devant un verbe.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525ED-1D2F-D94F-B119-634F1B22C4E1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19293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Distribuer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la trace écrite (cf. Fiche photocopiable)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Donner les consignes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« Avec votre crayon rouge, entourez la bulle ‘C’est un pronom.’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Avec votre crayon bleu, entourez le pronom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déterminant les et la bulle ‘C’est un déterminant’. 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525ED-1D2F-D94F-B119-634F1B22C4E1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0542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525ED-1D2F-D94F-B119-634F1B22C4E1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65656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525ED-1D2F-D94F-B119-634F1B22C4E1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26459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C’est par hasard qu’Aristobule produit la bonne orthographe.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Il se trompe,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la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n’est pas ici un déterminant, c’est un pronom qui remplace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la coupe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(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il range la coupe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).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Range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est un verbe (dit ce qui se passe) qui s’accorde avec le sujet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il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personne 3. Il prend donc la marque de personne 3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(verbe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ranger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de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-e, -es, 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).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525ED-1D2F-D94F-B119-634F1B22C4E1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87664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525ED-1D2F-D94F-B119-634F1B22C4E1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38901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2. a. costumes s’écrit avec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-s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parce que le déterminant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les,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qui est devant le nom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costumes,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signale le pluriel.</a:t>
            </a:r>
          </a:p>
          <a:p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Costumes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est un nom (désigne une chose) précédé du déterminant pluriel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les.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Le déterminant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les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signale le pluriel du nom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costumes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qui suit. Le nom prend donc la marque de pluriel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b. rapporte s’écrit avec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parce que c’est un verbe qui s’accorde avec le pronom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il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.</a:t>
            </a:r>
          </a:p>
          <a:p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Rapporte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est un verbe (dit ce qui se passe) conjugué au présent (dans le présent de celui qui parle). Le sujet du verbe est le pronom personnel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il, les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est un pronom qui remplace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les costumes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(il nous rapporte les costumes).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Il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est une personne 3, le verbe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rapporte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prend donc la marque de personne 3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(verbe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rapporter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de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-e, -es, 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).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525ED-1D2F-D94F-B119-634F1B22C4E1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35793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Julie a trouvé des escargots étonnants. Elle les élève avec de la salade. Voulez-vous les voir ?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algn="just">
              <a:tabLst>
                <a:tab pos="681990" algn="l"/>
              </a:tabLst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Points à traiter à privilégier 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Accord dans le GN (D/N/A)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Accord S/V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Passé composé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Inversion du sujet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Pronom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les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d’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étonnant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525ED-1D2F-D94F-B119-634F1B22C4E1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03956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CB3508-C62E-C6FB-61E8-050421DCB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6303041-8216-C3B1-F2A0-C08EF72D00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46B31B-324E-325E-0B10-B8BF019A91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algn="just">
              <a:tabLst>
                <a:tab pos="681990" algn="l"/>
              </a:tabLst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Points à traiter à privilégier 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Accord dans le GN (D/N/A)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Accord S/V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Passé composé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Inversion du sujet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Pronom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les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d’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étonnant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D9BA5CD-5193-D848-590B-DCB4567F67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525ED-1D2F-D94F-B119-634F1B22C4E1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880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3F4B0C-4B99-4463-A664-4063FB9DEE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C1BA6F7-136B-0A9C-0A66-AB7CE04099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E7BAB1-71CA-5440-3D8A-2780B3736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8F4FD-B954-0944-9700-5AF4D767CE79}" type="datetimeFigureOut">
              <a:rPr lang="fr-FR" smtClean="0"/>
              <a:t>08/08/2025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50C140-AD5C-965B-57CA-840A80F29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C908D8-0E8A-DFB2-E47A-EE221E76A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13CA1-5754-264C-A7CA-C08CCB9B1B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3620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8FAE74-C7EA-C578-DC9E-64802E9A6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9F24EEC-747F-D1DB-96DF-6BD56A60E9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D80138-D75B-44C7-E7F0-C1D512D1A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8F4FD-B954-0944-9700-5AF4D767CE79}" type="datetimeFigureOut">
              <a:rPr lang="fr-FR" smtClean="0"/>
              <a:t>08/08/2025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C1C3B6-3F74-14C2-CC87-AF0821E01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4D683A-8B18-4A82-25EE-F6E19B813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13CA1-5754-264C-A7CA-C08CCB9B1B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5806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7412EE-00B3-A32A-9050-2A63E4BBF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517C51-9218-B480-DADD-99A2D070FF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AFD146-ADE6-C668-A9E2-04BE3D26E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8F4FD-B954-0944-9700-5AF4D767CE79}" type="datetimeFigureOut">
              <a:rPr lang="fr-FR" smtClean="0"/>
              <a:t>08/08/2025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20B2B49-35D1-361E-32CD-8F876F754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13BC70C-F521-91EF-E59E-D11416E1F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13CA1-5754-264C-A7CA-C08CCB9B1B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7083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122E52-3147-9645-FC3E-2AE059537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6C7B36-EB4F-3DD9-C4AE-24E8DD03D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A47CDE-0756-6901-401E-838018833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E055809-6AE2-E3DB-00C7-1F309751F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8F4FD-B954-0944-9700-5AF4D767CE79}" type="datetimeFigureOut">
              <a:rPr lang="fr-FR" smtClean="0"/>
              <a:t>08/08/2025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453A09E-4D3C-EB4B-FA9B-7F692FC17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D1E7039-C802-9F4F-B252-6815F456F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13CA1-5754-264C-A7CA-C08CCB9B1B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6775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BE0742-839D-8FB3-E0F6-02291F7B4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05AAE00-23CF-9B18-9CC1-0100DE690A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7B25C72-709C-6D95-B26C-9AE6661DF4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5B4EF3E-E11D-8DED-E64B-553398CC0B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3262CA3-91CB-BDBB-7F59-E5F90B8AB7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B1C356A-C2C1-103F-2FC0-B3B38E9F2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8F4FD-B954-0944-9700-5AF4D767CE79}" type="datetimeFigureOut">
              <a:rPr lang="fr-FR" smtClean="0"/>
              <a:t>08/08/2025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F8CD13C-B245-31C3-12E8-43182C615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05A3F79-850A-E541-6172-AA5FE7883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13CA1-5754-264C-A7CA-C08CCB9B1B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1208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9202C5-92F9-0EEC-907A-88F3C0017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63BD6C6-DB85-373F-A867-1553C7041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8F4FD-B954-0944-9700-5AF4D767CE79}" type="datetimeFigureOut">
              <a:rPr lang="fr-FR" smtClean="0"/>
              <a:t>08/08/2025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4E39227-B55C-230C-8B92-8BF53AAB8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6D747FD-3675-8BA6-EAC5-3EC1DDCAE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13CA1-5754-264C-A7CA-C08CCB9B1B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5364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C0FC5DB-BB9D-C1BC-806E-E84494A0F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8F4FD-B954-0944-9700-5AF4D767CE79}" type="datetimeFigureOut">
              <a:rPr lang="fr-FR" smtClean="0"/>
              <a:t>08/08/2025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D05CC41-1A35-D08B-9F1B-D3E678270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2EDA4F7-7951-9337-4089-306D17568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13CA1-5754-264C-A7CA-C08CCB9B1B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9912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8CC3FD-74D8-A336-B120-867DCE872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322CD2-995D-DB74-02D7-2644A09C8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EF12ED7-7EC5-3290-6DBA-E20E72C3F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8B06C57-804D-E4E5-0E42-B82318C89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8F4FD-B954-0944-9700-5AF4D767CE79}" type="datetimeFigureOut">
              <a:rPr lang="fr-FR" smtClean="0"/>
              <a:t>08/08/2025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E23EC70-D729-C116-468F-DAFFC5E0F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E19CE25-155B-F5EE-9355-1E3160F2F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13CA1-5754-264C-A7CA-C08CCB9B1B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414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3ECBA9-637B-5417-3C94-80F7D006B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E29B803-4675-7898-EDF3-008F4DCB22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044754A-5356-FF66-4601-56637879A4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22F7D5A-B101-2EB1-CC7A-2F060CF4F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8F4FD-B954-0944-9700-5AF4D767CE79}" type="datetimeFigureOut">
              <a:rPr lang="fr-FR" smtClean="0"/>
              <a:t>08/08/2025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4482DDA-1876-0533-293D-9736F4953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0CD13E7-1EAA-90C2-0EC0-58A279EAF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13CA1-5754-264C-A7CA-C08CCB9B1B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4925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A0C757-200E-EBE4-2962-D6F25E412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F4D8883-1D0B-A0BC-CD63-11BE371D87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EB2443-20B8-F057-FC98-D34FBF27A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8F4FD-B954-0944-9700-5AF4D767CE79}" type="datetimeFigureOut">
              <a:rPr lang="fr-FR" smtClean="0"/>
              <a:t>08/08/2025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48E4EE0-BE6D-17B2-92E5-941AE706A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593F-853D-9C07-FA75-03D413FED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13CA1-5754-264C-A7CA-C08CCB9B1B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1754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7E753B3-E8B4-E14A-905D-7C3C36297D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3E27F73-DDEF-7C8B-5C25-DC010768C4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82FB11-7A4C-9A8D-BBBC-B12485444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8F4FD-B954-0944-9700-5AF4D767CE79}" type="datetimeFigureOut">
              <a:rPr lang="fr-FR" smtClean="0"/>
              <a:t>08/08/2025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93931A-71CB-FC9C-EEA4-97A98E6AC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444186-20F5-D15F-2B15-42F52AF26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13CA1-5754-264C-A7CA-C08CCB9B1B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7712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E61A081-0E23-3814-A30E-DAB7677C0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C0D253C-625D-107B-26E0-766A1371E6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F4FE47-D5D7-5747-7712-1DB5932366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8F4FD-B954-0944-9700-5AF4D767CE79}" type="datetimeFigureOut">
              <a:rPr lang="fr-FR" smtClean="0"/>
              <a:t>08/08/2025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ADFDB3-CBB4-762F-AF3A-3EDB781C52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F98C222-6AB8-CBFD-A706-C557BBFEF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13CA1-5754-264C-A7CA-C08CCB9B1B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9615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FC24F9-3B0A-CC52-968A-98BE500927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854214"/>
          </a:xfrm>
        </p:spPr>
        <p:txBody>
          <a:bodyPr/>
          <a:lstStyle/>
          <a:p>
            <a:r>
              <a:rPr lang="fr-FR" dirty="0"/>
              <a:t>Pronom ou déterminant ?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7691243-0641-1F51-9007-DB2D9915EC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9F34B4-D099-4DD6-2C0B-FA3BBF03512A}"/>
              </a:ext>
            </a:extLst>
          </p:cNvPr>
          <p:cNvSpPr txBox="1"/>
          <p:nvPr/>
        </p:nvSpPr>
        <p:spPr>
          <a:xfrm>
            <a:off x="1524000" y="1122363"/>
            <a:ext cx="3234690" cy="1207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fr-FR" sz="1800" b="1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petite fabrique de grammaire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V. Ansart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St. Dégeorges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P. Sève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782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20058-EA5A-2E04-F294-FA3EC1DC2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4171F31-6BF3-8FB1-AC37-A5ABCCEEE8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30873" y="2445487"/>
            <a:ext cx="9509103" cy="3104707"/>
          </a:xfrm>
        </p:spPr>
      </p:pic>
    </p:spTree>
    <p:extLst>
      <p:ext uri="{BB962C8B-B14F-4D97-AF65-F5344CB8AC3E}">
        <p14:creationId xmlns:p14="http://schemas.microsoft.com/office/powerpoint/2010/main" val="620001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CEBD51-A96D-EF01-DEC2-796ECD538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5EDDBF-EDFA-03F5-A60D-997082EEA5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fr-FR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Nos cartables sont vraiment lourds. Notre mère les porte.</a:t>
            </a:r>
            <a:endParaRPr lang="fr-FR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fr-FR" sz="2400" dirty="0">
                <a:solidFill>
                  <a:srgbClr val="000000"/>
                </a:solidFill>
                <a:effectLst/>
                <a:latin typeface="SignPainter-HouseScript" panose="02000006070000020004" pitchFamily="2" charset="0"/>
                <a:ea typeface="Calibri" panose="020F0502020204030204" pitchFamily="34" charset="0"/>
              </a:rPr>
              <a:t>Nos cartables sont vraiment lourds. Notre mère les portes. 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(Aristobule)</a:t>
            </a:r>
            <a:endParaRPr lang="fr-FR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5301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B5CDB-965D-4EAA-8C08-E8E90B89D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BEE423-8047-67C6-89D8-750FA1DB4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286B96-5B26-4298-C241-C9CEC3B962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Nos cartables </a:t>
            </a:r>
            <a:r>
              <a:rPr lang="fr-FR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sont vraiment lourds</a:t>
            </a:r>
            <a:r>
              <a:rPr lang="fr-FR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Notre mère </a:t>
            </a:r>
            <a:r>
              <a:rPr lang="fr-FR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les porte</a:t>
            </a:r>
            <a:r>
              <a:rPr lang="fr-FR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fr-FR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fr-FR" sz="2400" dirty="0">
                <a:solidFill>
                  <a:srgbClr val="00B050"/>
                </a:solidFill>
                <a:effectLst/>
                <a:latin typeface="SignPainter-HouseScript" panose="02000006070000020004" pitchFamily="2" charset="0"/>
                <a:ea typeface="Calibri" panose="020F0502020204030204" pitchFamily="34" charset="0"/>
              </a:rPr>
              <a:t>Nos cartables </a:t>
            </a:r>
            <a:r>
              <a:rPr lang="fr-FR" sz="2400" dirty="0">
                <a:solidFill>
                  <a:srgbClr val="000000"/>
                </a:solidFill>
                <a:effectLst/>
                <a:latin typeface="SignPainter-HouseScript" panose="02000006070000020004" pitchFamily="2" charset="0"/>
                <a:ea typeface="Calibri" panose="020F0502020204030204" pitchFamily="34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SignPainter-HouseScript" panose="02000006070000020004" pitchFamily="2" charset="0"/>
                <a:ea typeface="Calibri" panose="020F0502020204030204" pitchFamily="34" charset="0"/>
              </a:rPr>
              <a:t>sont vraiment lourds</a:t>
            </a:r>
            <a:r>
              <a:rPr lang="fr-FR" sz="2400" dirty="0">
                <a:solidFill>
                  <a:srgbClr val="000000"/>
                </a:solidFill>
                <a:effectLst/>
                <a:latin typeface="SignPainter-HouseScript" panose="02000006070000020004" pitchFamily="2" charset="0"/>
                <a:ea typeface="Calibri" panose="020F0502020204030204" pitchFamily="34" charset="0"/>
              </a:rPr>
              <a:t>. </a:t>
            </a:r>
            <a:r>
              <a:rPr lang="fr-FR" sz="2400" dirty="0">
                <a:solidFill>
                  <a:srgbClr val="00B050"/>
                </a:solidFill>
                <a:effectLst/>
                <a:latin typeface="SignPainter-HouseScript" panose="02000006070000020004" pitchFamily="2" charset="0"/>
                <a:ea typeface="Calibri" panose="020F0502020204030204" pitchFamily="34" charset="0"/>
              </a:rPr>
              <a:t>Notre mère </a:t>
            </a:r>
            <a:r>
              <a:rPr lang="fr-FR" sz="2400" dirty="0">
                <a:solidFill>
                  <a:srgbClr val="000000"/>
                </a:solidFill>
                <a:effectLst/>
                <a:latin typeface="SignPainter-HouseScript" panose="02000006070000020004" pitchFamily="2" charset="0"/>
                <a:ea typeface="Calibri" panose="020F0502020204030204" pitchFamily="34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SignPainter-HouseScript" panose="02000006070000020004" pitchFamily="2" charset="0"/>
                <a:ea typeface="Calibri" panose="020F0502020204030204" pitchFamily="34" charset="0"/>
              </a:rPr>
              <a:t>les portes</a:t>
            </a:r>
            <a:r>
              <a:rPr lang="fr-FR" sz="2400" dirty="0">
                <a:solidFill>
                  <a:srgbClr val="000000"/>
                </a:solidFill>
                <a:effectLst/>
                <a:latin typeface="SignPainter-HouseScript" panose="02000006070000020004" pitchFamily="2" charset="0"/>
                <a:ea typeface="Calibri" panose="020F0502020204030204" pitchFamily="34" charset="0"/>
              </a:rPr>
              <a:t>. 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(Aristobule)</a:t>
            </a:r>
            <a:endParaRPr lang="fr-FR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0452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F32CD3-E3A7-2E65-DB1D-8D9C1D398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3061570-5EDB-4BC1-32BD-27A0FB572C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50645" y="3147237"/>
            <a:ext cx="10291452" cy="1501757"/>
          </a:xfrm>
        </p:spPr>
      </p:pic>
    </p:spTree>
    <p:extLst>
      <p:ext uri="{BB962C8B-B14F-4D97-AF65-F5344CB8AC3E}">
        <p14:creationId xmlns:p14="http://schemas.microsoft.com/office/powerpoint/2010/main" val="1592538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B23DB1-4C29-11A0-A591-ABC9C2EDD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C688F4-07D7-36D2-2DF5-27D0C4343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 </a:t>
            </a:r>
          </a:p>
        </p:txBody>
      </p:sp>
      <p:pic>
        <p:nvPicPr>
          <p:cNvPr id="4" name="Image 3" descr="Une image contenant dessin, croquis, clipart, Dessin au trait&#10;&#10;Description générée automatiquement">
            <a:extLst>
              <a:ext uri="{FF2B5EF4-FFF2-40B4-BE49-F238E27FC236}">
                <a16:creationId xmlns:a16="http://schemas.microsoft.com/office/drawing/2014/main" id="{11974E21-C48E-DE66-EE3C-974F6DB6A0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980" y="1563114"/>
            <a:ext cx="1426040" cy="373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752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85D6A6-A60A-7787-728D-933D11BF2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D1E43F-B9B2-8DD6-CF32-BE7322ED6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7051"/>
            <a:ext cx="10515600" cy="50499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Dans le royaume, on n'avait jamais vu de plus beau bébé. C'était le fils du roi Charles et de la reine Sophie. </a:t>
            </a:r>
            <a:r>
              <a:rPr lang="fr-FR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On l'appela Thibault 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car, disait le roi, </a:t>
            </a:r>
            <a:r>
              <a:rPr lang="fr-FR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Thibault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rime avec </a:t>
            </a:r>
            <a:r>
              <a:rPr lang="fr-FR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beau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Malheureusement, deux jours après la naissance du petit prince, la reine mourut.</a:t>
            </a:r>
          </a:p>
          <a:p>
            <a:pPr marL="0" indent="0" algn="just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 roi pleura. Il aimait beaucoup sa femme et pensait qu'il ne se remettrait jamais de son chagrin. </a:t>
            </a:r>
            <a:r>
              <a:rPr lang="fr-FR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Chaque objet, dans le château, la rappelait à son esprit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Alors, pour oublier tout, il décida de partir à la guerre. Restait un problème : on n'emmène pas un bébé à la guerre. Le roi songea que la seule chose à faire, qui soit sage et raisonnable, était de confier le petit Thibault à une nourrice.</a:t>
            </a:r>
          </a:p>
          <a:p>
            <a:pPr marL="0" indent="0" algn="just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Justement, la jeune femme de son valet venait aussi d'avoir un petit garçon, qui s'appelait Guillaume. C'était vraiment une chance inespérée.</a:t>
            </a:r>
          </a:p>
          <a:p>
            <a:pPr marL="0" indent="0" algn="just">
              <a:buNone/>
            </a:pPr>
            <a:r>
              <a:rPr lang="fr-FR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On la fit chercher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Elle arriva, son bébé sur le bras, et quand elle sut ce qui s'était passé, elle prit sur son autre bras le bébé du roi et </a:t>
            </a:r>
            <a:r>
              <a:rPr lang="fr-FR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elle jura de l'élever 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comme le sien et de l'aimer tout autant.</a:t>
            </a:r>
          </a:p>
          <a:p>
            <a:pPr marL="0" indent="0" algn="just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Dans la maison au toit de chaume, les bébés s'éveillaient au monde. Quand </a:t>
            </a:r>
            <a:r>
              <a:rPr lang="fr-FR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 généreuse femme du valet les prenait ensemble sur ses genoux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ils se regardaient avec curiosité et se faisaient des sourires.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5428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41EA14-1BAF-5411-A296-F0B61A1C0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03E68F-B64D-0A1E-E463-0DB61C938A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On 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l'appela Thibault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Chaque objet 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//, </a:t>
            </a:r>
            <a:r>
              <a:rPr lang="fr-FR" sz="20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dans le château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 rappelait à son esprit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On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 fit chercher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Elle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jura de l'élever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La généreuse femme du valet 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les prenait sur les genoux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1659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FCF86-6346-EDD4-5C6C-1831CD60E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B9FADB-04CD-BB31-0938-C53A609B9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918754-1F6A-AFF5-5C88-701D0182B8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On 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l'appela Thibault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fr-FR" sz="2000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7575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C1AF9-0912-62FF-EE4E-16B4816E8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E08FFD-7EC5-961E-09F9-05410ABD0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A2F5F1-A494-F13E-A6A3-5AADF2E1F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On 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l'appela Thibault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Chaque objet 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//, </a:t>
            </a:r>
            <a:r>
              <a:rPr lang="fr-FR" sz="20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dans le château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 rappelait à son esprit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1489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8A19-299F-C3A9-EC57-463239B5F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4193B1-5979-1D3F-2695-9272AA9EF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99D186-1B5D-DF72-FBF5-55985A563D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On 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l'appela Thibault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Chaque objet 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//, </a:t>
            </a:r>
            <a:r>
              <a:rPr lang="fr-FR" sz="20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dans </a:t>
            </a:r>
            <a:r>
              <a:rPr lang="fr-FR" sz="2000" dirty="0">
                <a:solidFill>
                  <a:srgbClr val="ED7D3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……</a:t>
            </a:r>
            <a:r>
              <a:rPr lang="fr-FR" sz="20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château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rappelait …… à son esprit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7026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8F18F-24BE-4CAE-C8E2-2B02A80BB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83E161-EA17-29ED-CACF-6BF9FE262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DE294A-C146-2B15-9466-C3A9874CEF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On 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l'appela Thibault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Chaque objet 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//, </a:t>
            </a:r>
            <a:r>
              <a:rPr lang="fr-FR" sz="20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dans le château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 rappelait à son esprit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On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 fit chercher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37741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7FDC2-4FB7-A2F7-44CC-A8C8D6BFA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DBD88D-A788-8205-A00D-054C8C4B2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AAD4C0-CAAA-F6A6-FF2D-B8FB820CCF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On 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l'appela Thibault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Chaque objet 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//, </a:t>
            </a:r>
            <a:r>
              <a:rPr lang="fr-FR" sz="20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dans le château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 rappelait à son esprit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On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 fit chercher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Elle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jura de l'élever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endParaRPr lang="fr-FR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1582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4C18A-9218-476F-A7E1-5213418BE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2AE1ED-DBCE-7C5A-F668-DA3C757D7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51C1B8-C507-249B-2538-415D3F414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On 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l'appela Thibault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Chaque objet 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//, </a:t>
            </a:r>
            <a:r>
              <a:rPr lang="fr-FR" sz="20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dans le château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 rappelait à son esprit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On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 fit chercher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Elle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jura de l'élever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endParaRPr lang="fr-FR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95453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A9795-9A28-3454-4F3E-CFDC93EDF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1DF033-19AF-A5CA-D935-C56B5F1A2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C45FE8-8E97-96C4-2C5D-C5E58B875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On 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l'appela Thibault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Chaque objet 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//, </a:t>
            </a:r>
            <a:r>
              <a:rPr lang="fr-FR" sz="20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dans le château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 rappelait à son esprit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On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 fit chercher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Elle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jura de l'élever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La généreuse femme du valet 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les prenait sur les genoux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90986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AF44E-D4EA-CBDB-8BAD-89EB19969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641327-28DB-623F-34C0-B16746CCB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294DFA-6A78-BDEC-8E07-126A2BF609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On 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l'appela Thibault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Chaque objet 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//, </a:t>
            </a:r>
            <a:r>
              <a:rPr lang="fr-FR" sz="20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dans le château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 rappelait à son esprit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On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 fit chercher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Elle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jura de l'élever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La généreuse femme du valet 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les prenait sur les genoux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3057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B0150-2837-8C2F-5FFB-04E91E2FD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130F06-5BE3-74D3-7314-531ED179D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132F5C-6D98-A5B7-496B-7A7EB17FFA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On 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l'appela Thibault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Chaque objet 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//, </a:t>
            </a:r>
            <a:r>
              <a:rPr lang="fr-FR" sz="20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dans le château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 rappelait à son esprit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On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 fit chercher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Elle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jura de l'élever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La généreuse femme du valet 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//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les prenait sur les genoux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9137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6AB118-76D1-7FFB-6697-E53A93E56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4" name="Espace réservé du contenu 3" descr="Une image contenant croquis, dessin, illustration, Dessin d’enfant&#10;&#10;Description générée automatiquement">
            <a:extLst>
              <a:ext uri="{FF2B5EF4-FFF2-40B4-BE49-F238E27FC236}">
                <a16:creationId xmlns:a16="http://schemas.microsoft.com/office/drawing/2014/main" id="{546732FD-F840-D1DD-1468-B62F79F3CC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279" y="1431466"/>
            <a:ext cx="3083442" cy="3995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7243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46F89-5DA0-5208-16DD-238D60E12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EAAAF48-2C56-F358-1EB6-725F1D818D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48008" y="1121385"/>
            <a:ext cx="10109852" cy="4892860"/>
          </a:xfrm>
        </p:spPr>
      </p:pic>
    </p:spTree>
    <p:extLst>
      <p:ext uri="{BB962C8B-B14F-4D97-AF65-F5344CB8AC3E}">
        <p14:creationId xmlns:p14="http://schemas.microsoft.com/office/powerpoint/2010/main" val="28077525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87F806-5474-6DD0-BCD5-6CEE0A0B3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39E622-19C3-D337-7F56-46CC9455FB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b="1" dirty="0">
                <a:solidFill>
                  <a:schemeClr val="accent2"/>
                </a:solidFill>
              </a:rPr>
              <a:t>			</a:t>
            </a:r>
            <a:r>
              <a:rPr lang="fr-FR" sz="3200" b="1" dirty="0" err="1">
                <a:solidFill>
                  <a:schemeClr val="accent2"/>
                </a:solidFill>
              </a:rPr>
              <a:t>As-tu</a:t>
            </a:r>
            <a:r>
              <a:rPr lang="fr-FR" sz="3200" b="1" dirty="0">
                <a:solidFill>
                  <a:schemeClr val="accent2"/>
                </a:solidFill>
              </a:rPr>
              <a:t> bien compris ?</a:t>
            </a:r>
          </a:p>
        </p:txBody>
      </p:sp>
    </p:spTree>
    <p:extLst>
      <p:ext uri="{BB962C8B-B14F-4D97-AF65-F5344CB8AC3E}">
        <p14:creationId xmlns:p14="http://schemas.microsoft.com/office/powerpoint/2010/main" val="20460960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EC9B08-FE19-3F90-8038-C1329624E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4D501234-61A8-A503-EEE5-2CD2F0C472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13794" y="1303913"/>
            <a:ext cx="9873946" cy="4799231"/>
          </a:xfrm>
        </p:spPr>
      </p:pic>
    </p:spTree>
    <p:extLst>
      <p:ext uri="{BB962C8B-B14F-4D97-AF65-F5344CB8AC3E}">
        <p14:creationId xmlns:p14="http://schemas.microsoft.com/office/powerpoint/2010/main" val="10164464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F7A628-2825-6A67-54C3-6B3735034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EE094F0-B79B-251C-9B7B-BDD1367236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68831" y="1148316"/>
            <a:ext cx="10130208" cy="5020543"/>
          </a:xfrm>
        </p:spPr>
      </p:pic>
    </p:spTree>
    <p:extLst>
      <p:ext uri="{BB962C8B-B14F-4D97-AF65-F5344CB8AC3E}">
        <p14:creationId xmlns:p14="http://schemas.microsoft.com/office/powerpoint/2010/main" val="38928473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703E36-FF7A-3B5A-5E44-271513E4B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11CCDBF-C67A-7D35-9759-DEC6E69D9F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47293" y="2083981"/>
            <a:ext cx="10658514" cy="3288913"/>
          </a:xfrm>
        </p:spPr>
      </p:pic>
    </p:spTree>
    <p:extLst>
      <p:ext uri="{BB962C8B-B14F-4D97-AF65-F5344CB8AC3E}">
        <p14:creationId xmlns:p14="http://schemas.microsoft.com/office/powerpoint/2010/main" val="19439797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B19EA6-186D-97B7-C1C7-D3B3BDAF2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608A103-9ACF-9763-42DC-2BDE28F3F1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41075" y="2041451"/>
            <a:ext cx="10518438" cy="3369543"/>
          </a:xfrm>
        </p:spPr>
      </p:pic>
    </p:spTree>
    <p:extLst>
      <p:ext uri="{BB962C8B-B14F-4D97-AF65-F5344CB8AC3E}">
        <p14:creationId xmlns:p14="http://schemas.microsoft.com/office/powerpoint/2010/main" val="4436706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00FB1D-3022-D994-9718-601EB46A9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7A65DF3-8C7A-F3CE-8E26-296BF217BA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Dictée :</a:t>
            </a:r>
          </a:p>
          <a:p>
            <a:pPr marL="0" indent="0">
              <a:buNone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…………………………………………………………………………………………………………</a:t>
            </a:r>
          </a:p>
          <a:p>
            <a:pPr marL="0" indent="0">
              <a:buNone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7287464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47882-0E67-0A34-A0FB-D9EE5F77F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D27333-90C4-0F62-D7E8-90C5316B7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26B947-2057-0F7E-61D7-208DFE417E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Dictée :</a:t>
            </a:r>
          </a:p>
          <a:p>
            <a:pPr marL="0" indent="0">
              <a:buNone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fr-FR" sz="20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Julie a trouvé des escargots étonnants. Elle les élève avec de la salade. Voulez-vous les voir ? 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…</a:t>
            </a:r>
          </a:p>
          <a:p>
            <a:pPr marL="0" indent="0">
              <a:buNone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236110913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1228</TotalTime>
  <Words>2469</Words>
  <Application>Microsoft Macintosh PowerPoint</Application>
  <PresentationFormat>Grand écran</PresentationFormat>
  <Paragraphs>250</Paragraphs>
  <Slides>26</Slides>
  <Notes>26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SignPainter-HouseScript</vt:lpstr>
      <vt:lpstr>Times New Roman</vt:lpstr>
      <vt:lpstr>Thème Office</vt:lpstr>
      <vt:lpstr>Pronom ou déterminant ?</vt:lpstr>
      <vt:lpstr>Présentation PowerPoint</vt:lpstr>
      <vt:lpstr>Présentation PowerPoint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Seve</dc:creator>
  <cp:lastModifiedBy>Pierre Seve</cp:lastModifiedBy>
  <cp:revision>17</cp:revision>
  <cp:lastPrinted>2025-08-09T12:55:17Z</cp:lastPrinted>
  <dcterms:created xsi:type="dcterms:W3CDTF">2025-08-08T16:27:08Z</dcterms:created>
  <dcterms:modified xsi:type="dcterms:W3CDTF">2025-08-09T12:55:37Z</dcterms:modified>
</cp:coreProperties>
</file>