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9" r:id="rId3"/>
    <p:sldId id="257" r:id="rId4"/>
    <p:sldId id="258" r:id="rId5"/>
    <p:sldId id="260" r:id="rId6"/>
    <p:sldId id="261" r:id="rId7"/>
    <p:sldId id="262" r:id="rId8"/>
    <p:sldId id="272" r:id="rId9"/>
    <p:sldId id="263" r:id="rId10"/>
    <p:sldId id="273" r:id="rId11"/>
    <p:sldId id="264" r:id="rId12"/>
    <p:sldId id="274" r:id="rId13"/>
    <p:sldId id="265" r:id="rId14"/>
    <p:sldId id="275" r:id="rId15"/>
    <p:sldId id="266" r:id="rId16"/>
    <p:sldId id="276" r:id="rId17"/>
    <p:sldId id="267" r:id="rId18"/>
    <p:sldId id="277" r:id="rId19"/>
    <p:sldId id="268" r:id="rId20"/>
    <p:sldId id="278" r:id="rId21"/>
    <p:sldId id="269" r:id="rId22"/>
    <p:sldId id="279" r:id="rId23"/>
    <p:sldId id="270" r:id="rId24"/>
    <p:sldId id="280" r:id="rId25"/>
    <p:sldId id="271" r:id="rId26"/>
    <p:sldId id="281" r:id="rId27"/>
    <p:sldId id="282" r:id="rId28"/>
    <p:sldId id="283" r:id="rId29"/>
    <p:sldId id="290" r:id="rId30"/>
    <p:sldId id="289" r:id="rId31"/>
    <p:sldId id="288" r:id="rId32"/>
    <p:sldId id="287" r:id="rId33"/>
    <p:sldId id="286" r:id="rId34"/>
    <p:sldId id="285" r:id="rId35"/>
    <p:sldId id="284" r:id="rId36"/>
    <p:sldId id="291" r:id="rId37"/>
    <p:sldId id="308"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6" r:id="rId52"/>
    <p:sldId id="305" r:id="rId53"/>
    <p:sldId id="307" r:id="rId5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10"/>
    <p:restoredTop sz="70950"/>
  </p:normalViewPr>
  <p:slideViewPr>
    <p:cSldViewPr snapToGrid="0">
      <p:cViewPr varScale="1">
        <p:scale>
          <a:sx n="63" d="100"/>
          <a:sy n="63" d="100"/>
        </p:scale>
        <p:origin x="179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326ABD-BEB0-874F-BE54-076F91157AAD}" type="datetimeFigureOut">
              <a:rPr lang="fr-FR" smtClean="0"/>
              <a:t>08/08/2025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1CBB34-3366-9449-B274-5478381F68D8}" type="slidenum">
              <a:rPr lang="fr-FR" smtClean="0"/>
              <a:t>‹N°›</a:t>
            </a:fld>
            <a:endParaRPr lang="fr-FR"/>
          </a:p>
        </p:txBody>
      </p:sp>
    </p:spTree>
    <p:extLst>
      <p:ext uri="{BB962C8B-B14F-4D97-AF65-F5344CB8AC3E}">
        <p14:creationId xmlns:p14="http://schemas.microsoft.com/office/powerpoint/2010/main" val="4022259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 </a:t>
            </a:r>
            <a:r>
              <a:rPr lang="fr-FR" sz="1200" i="1" dirty="0">
                <a:solidFill>
                  <a:schemeClr val="tx1"/>
                </a:solidFill>
                <a:effectLst/>
                <a:latin typeface="+mn-lt"/>
                <a:ea typeface="Calibri" panose="020F0502020204030204" pitchFamily="34" charset="0"/>
                <a:cs typeface="Times New Roman" panose="02020603050405020304" pitchFamily="18" charset="0"/>
              </a:rPr>
              <a:t>Reconnaitre le sujet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CM1-43 : Comment faire pour accorder le verbe à la bonne personne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1</a:t>
            </a:fld>
            <a:endParaRPr lang="fr-FR"/>
          </a:p>
        </p:txBody>
      </p:sp>
    </p:spTree>
    <p:extLst>
      <p:ext uri="{BB962C8B-B14F-4D97-AF65-F5344CB8AC3E}">
        <p14:creationId xmlns:p14="http://schemas.microsoft.com/office/powerpoint/2010/main" val="1581522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F6F55-E1C7-06BE-AB30-85C1E93649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1ED966-77DB-4F23-3F44-C96DF4BC0D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634564-D3F0-FD54-C120-D80A39173A1C}"/>
              </a:ext>
            </a:extLst>
          </p:cNvPr>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latin typeface="+mn-lt"/>
              </a:rPr>
              <a:t>Dire</a:t>
            </a:r>
            <a:r>
              <a:rPr lang="fr-FR" sz="1200" dirty="0">
                <a:solidFill>
                  <a:schemeClr val="tx1"/>
                </a:solidFill>
                <a:latin typeface="+mn-lt"/>
              </a:rPr>
              <a:t> la phrase sans la montrer : « Dans le froid du matin s’éloignait une troupe de chasseurs. »</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Écrivez </a:t>
            </a:r>
            <a:r>
              <a:rPr lang="fr-FR" sz="1200" i="1" dirty="0">
                <a:solidFill>
                  <a:schemeClr val="tx1"/>
                </a:solidFill>
                <a:effectLst/>
                <a:latin typeface="+mn-lt"/>
                <a:ea typeface="Calibri" panose="020F0502020204030204" pitchFamily="34" charset="0"/>
                <a:cs typeface="Times New Roman" panose="02020603050405020304" pitchFamily="18" charset="0"/>
              </a:rPr>
              <a:t>s’éloignait</a:t>
            </a:r>
            <a:r>
              <a:rPr lang="fr-FR" sz="1200" dirty="0">
                <a:solidFill>
                  <a:schemeClr val="tx1"/>
                </a:solidFill>
                <a:effectLst/>
                <a:latin typeface="+mn-lt"/>
                <a:ea typeface="Calibri" panose="020F0502020204030204" pitchFamily="34" charset="0"/>
                <a:cs typeface="Times New Roman" panose="02020603050405020304" pitchFamily="18" charset="0"/>
              </a:rPr>
              <a:t> sur votre ardoise. »</a:t>
            </a:r>
          </a:p>
          <a:p>
            <a:r>
              <a:rPr lang="fr-FR" sz="1200" b="1" dirty="0">
                <a:solidFill>
                  <a:schemeClr val="tx1"/>
                </a:solidFill>
                <a:effectLst/>
                <a:latin typeface="+mn-lt"/>
                <a:ea typeface="Calibri" panose="020F0502020204030204" pitchFamily="34" charset="0"/>
                <a:cs typeface="Times New Roman" panose="02020603050405020304" pitchFamily="18" charset="0"/>
              </a:rPr>
              <a:t>Recueillir</a:t>
            </a:r>
            <a:r>
              <a:rPr lang="fr-FR" sz="1200" dirty="0">
                <a:solidFill>
                  <a:schemeClr val="tx1"/>
                </a:solidFill>
                <a:effectLst/>
                <a:latin typeface="+mn-lt"/>
                <a:ea typeface="Calibri" panose="020F0502020204030204" pitchFamily="34" charset="0"/>
                <a:cs typeface="Times New Roman" panose="02020603050405020304" pitchFamily="18" charset="0"/>
              </a:rPr>
              <a:t> les propositions </a:t>
            </a:r>
            <a:r>
              <a:rPr lang="fr-FR" sz="1200" i="1" dirty="0">
                <a:solidFill>
                  <a:schemeClr val="tx1"/>
                </a:solidFill>
                <a:effectLst/>
                <a:latin typeface="+mn-lt"/>
                <a:ea typeface="Calibri" panose="020F0502020204030204" pitchFamily="34" charset="0"/>
                <a:cs typeface="Times New Roman" panose="02020603050405020304" pitchFamily="18" charset="0"/>
              </a:rPr>
              <a:t>s’éloignait</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s’éloignaient</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de les justifier.</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On parle des chasseurs. Le sujet, ce sont </a:t>
            </a:r>
            <a:r>
              <a:rPr lang="fr-FR" sz="1200" i="1" dirty="0">
                <a:solidFill>
                  <a:schemeClr val="tx1"/>
                </a:solidFill>
                <a:effectLst/>
                <a:latin typeface="+mn-lt"/>
                <a:ea typeface="Calibri" panose="020F0502020204030204" pitchFamily="34" charset="0"/>
                <a:cs typeface="Times New Roman" panose="02020603050405020304" pitchFamily="18" charset="0"/>
              </a:rPr>
              <a:t>les chasseurs</a:t>
            </a:r>
            <a:r>
              <a:rPr lang="fr-FR" sz="1200" dirty="0">
                <a:solidFill>
                  <a:schemeClr val="tx1"/>
                </a:solidFill>
                <a:effectLst/>
                <a:latin typeface="+mn-lt"/>
                <a:ea typeface="Calibri" panose="020F0502020204030204" pitchFamily="34" charset="0"/>
                <a:cs typeface="Times New Roman" panose="02020603050405020304" pitchFamily="18" charset="0"/>
              </a:rPr>
              <a:t> et c’est </a:t>
            </a:r>
            <a:r>
              <a:rPr lang="fr-FR" sz="1200" i="1" dirty="0">
                <a:solidFill>
                  <a:schemeClr val="tx1"/>
                </a:solidFill>
                <a:effectLst/>
                <a:latin typeface="+mn-lt"/>
                <a:ea typeface="Calibri" panose="020F0502020204030204" pitchFamily="34" charset="0"/>
                <a:cs typeface="Times New Roman" panose="02020603050405020304" pitchFamily="18" charset="0"/>
              </a:rPr>
              <a:t>les chasseurs</a:t>
            </a:r>
            <a:r>
              <a:rPr lang="fr-FR" sz="1200" dirty="0">
                <a:solidFill>
                  <a:schemeClr val="tx1"/>
                </a:solidFill>
                <a:effectLst/>
                <a:latin typeface="+mn-lt"/>
                <a:ea typeface="Calibri" panose="020F0502020204030204" pitchFamily="34" charset="0"/>
                <a:cs typeface="Times New Roman" panose="02020603050405020304" pitchFamily="18" charset="0"/>
              </a:rPr>
              <a:t> qui s’éloignent, qui font l’action.</a:t>
            </a:r>
          </a:p>
          <a:p>
            <a:r>
              <a:rPr lang="fr-FR" sz="1200" dirty="0">
                <a:solidFill>
                  <a:schemeClr val="tx1"/>
                </a:solidFill>
                <a:effectLst/>
                <a:latin typeface="+mn-lt"/>
                <a:ea typeface="Calibri" panose="020F0502020204030204" pitchFamily="34" charset="0"/>
                <a:cs typeface="Times New Roman" panose="02020603050405020304" pitchFamily="18" charset="0"/>
              </a:rPr>
              <a:t>- On parle du matin. Le sujet, c’est le mot </a:t>
            </a:r>
            <a:r>
              <a:rPr lang="fr-FR" sz="1200" i="1" dirty="0">
                <a:solidFill>
                  <a:schemeClr val="tx1"/>
                </a:solidFill>
                <a:effectLst/>
                <a:latin typeface="+mn-lt"/>
                <a:ea typeface="Calibri" panose="020F0502020204030204" pitchFamily="34" charset="0"/>
                <a:cs typeface="Times New Roman" panose="02020603050405020304" pitchFamily="18" charset="0"/>
              </a:rPr>
              <a:t>matin</a:t>
            </a:r>
            <a:r>
              <a:rPr lang="fr-FR" sz="1200" dirty="0">
                <a:solidFill>
                  <a:schemeClr val="tx1"/>
                </a:solidFill>
                <a:effectLst/>
                <a:latin typeface="+mn-lt"/>
                <a:ea typeface="Calibri" panose="020F0502020204030204" pitchFamily="34" charset="0"/>
                <a:cs typeface="Times New Roman" panose="02020603050405020304" pitchFamily="18" charset="0"/>
              </a:rPr>
              <a:t> qui est juste avant le verbe. </a:t>
            </a:r>
          </a:p>
          <a:p>
            <a:r>
              <a:rPr lang="fr-FR" sz="1200" dirty="0">
                <a:solidFill>
                  <a:schemeClr val="tx1"/>
                </a:solidFill>
                <a:effectLst/>
                <a:latin typeface="+mn-lt"/>
                <a:ea typeface="Calibri" panose="020F0502020204030204" pitchFamily="34" charset="0"/>
                <a:cs typeface="Times New Roman" panose="02020603050405020304" pitchFamily="18" charset="0"/>
              </a:rPr>
              <a:t>- On parle d’une troupe. Le sujet </a:t>
            </a:r>
            <a:r>
              <a:rPr lang="fr-FR" sz="1200" i="1" dirty="0">
                <a:solidFill>
                  <a:schemeClr val="tx1"/>
                </a:solidFill>
                <a:effectLst/>
                <a:latin typeface="+mn-lt"/>
                <a:ea typeface="Calibri" panose="020F0502020204030204" pitchFamily="34" charset="0"/>
                <a:cs typeface="Times New Roman" panose="02020603050405020304" pitchFamily="18" charset="0"/>
              </a:rPr>
              <a:t>une troupe</a:t>
            </a:r>
            <a:r>
              <a:rPr lang="fr-FR" sz="1200" dirty="0">
                <a:solidFill>
                  <a:schemeClr val="tx1"/>
                </a:solidFill>
                <a:effectLst/>
                <a:latin typeface="+mn-lt"/>
                <a:ea typeface="Calibri" panose="020F0502020204030204" pitchFamily="34" charset="0"/>
                <a:cs typeface="Times New Roman" panose="02020603050405020304" pitchFamily="18" charset="0"/>
              </a:rPr>
              <a:t> est au singulier même s’il y a plusieurs personnes pour faire une troupe…</a:t>
            </a:r>
          </a:p>
          <a:p>
            <a:endParaRPr lang="fr-FR" dirty="0"/>
          </a:p>
        </p:txBody>
      </p:sp>
      <p:sp>
        <p:nvSpPr>
          <p:cNvPr id="4" name="Espace réservé du numéro de diapositive 3">
            <a:extLst>
              <a:ext uri="{FF2B5EF4-FFF2-40B4-BE49-F238E27FC236}">
                <a16:creationId xmlns:a16="http://schemas.microsoft.com/office/drawing/2014/main" id="{90E40532-C346-8C9C-AC99-65E6CA6F024D}"/>
              </a:ext>
            </a:extLst>
          </p:cNvPr>
          <p:cNvSpPr>
            <a:spLocks noGrp="1"/>
          </p:cNvSpPr>
          <p:nvPr>
            <p:ph type="sldNum" sz="quarter" idx="5"/>
          </p:nvPr>
        </p:nvSpPr>
        <p:spPr/>
        <p:txBody>
          <a:bodyPr/>
          <a:lstStyle/>
          <a:p>
            <a:fld id="{871CBB34-3366-9449-B274-5478381F68D8}" type="slidenum">
              <a:rPr lang="fr-FR" smtClean="0"/>
              <a:t>2</a:t>
            </a:fld>
            <a:endParaRPr lang="fr-FR"/>
          </a:p>
        </p:txBody>
      </p:sp>
    </p:spTree>
    <p:extLst>
      <p:ext uri="{BB962C8B-B14F-4D97-AF65-F5344CB8AC3E}">
        <p14:creationId xmlns:p14="http://schemas.microsoft.com/office/powerpoint/2010/main" val="125113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Tout à l’heure, on verra comment il fallait écrire </a:t>
            </a:r>
            <a:r>
              <a:rPr lang="fr-FR" sz="1200" i="1" dirty="0">
                <a:solidFill>
                  <a:schemeClr val="tx1"/>
                </a:solidFill>
                <a:effectLst/>
                <a:latin typeface="+mn-lt"/>
                <a:ea typeface="Calibri" panose="020F0502020204030204" pitchFamily="34" charset="0"/>
                <a:cs typeface="Times New Roman" panose="02020603050405020304" pitchFamily="18" charset="0"/>
              </a:rPr>
              <a:t>s’éloignait</a:t>
            </a:r>
            <a:r>
              <a:rPr lang="fr-FR" sz="1200" dirty="0">
                <a:solidFill>
                  <a:schemeClr val="tx1"/>
                </a:solidFill>
                <a:effectLst/>
                <a:latin typeface="+mn-lt"/>
                <a:ea typeface="Calibri" panose="020F0502020204030204" pitchFamily="34" charset="0"/>
                <a:cs typeface="Times New Roman" panose="02020603050405020304" pitchFamily="18" charset="0"/>
              </a:rPr>
              <a:t> dans la phrase que je vous ai dite. »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 est le mot donneur qu’il faut trouver pour savoir comment écrire le verbe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faut trouver la brique-sujet parce que le verbe s’accorde avec la brique-sujet.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brique-sujet permet de savoir quelle marque de la personne il faut mettre.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Aujourd’hui, on va revoir à quoi on peut reconnaitre le sujet d’une phrase. Qu’est-ce que vous en savez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dit de quoi on parle dans la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Recueillir</a:t>
            </a:r>
            <a:r>
              <a:rPr lang="fr-FR" sz="1200" dirty="0">
                <a:solidFill>
                  <a:schemeClr val="tx1"/>
                </a:solidFill>
                <a:effectLst/>
                <a:latin typeface="+mn-lt"/>
                <a:ea typeface="Calibri" panose="020F0502020204030204" pitchFamily="34" charset="0"/>
                <a:cs typeface="Times New Roman" panose="02020603050405020304" pitchFamily="18" charset="0"/>
              </a:rPr>
              <a:t> les propositions sans les commenter. Annoncer : « On y reviendra. »</a:t>
            </a: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3</a:t>
            </a:fld>
            <a:endParaRPr lang="fr-FR"/>
          </a:p>
        </p:txBody>
      </p:sp>
    </p:spTree>
    <p:extLst>
      <p:ext uri="{BB962C8B-B14F-4D97-AF65-F5344CB8AC3E}">
        <p14:creationId xmlns:p14="http://schemas.microsoft.com/office/powerpoint/2010/main" val="1455600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Observation</a:t>
            </a:r>
            <a:r>
              <a:rPr lang="fr-FR" sz="1200" b="1" dirty="0">
                <a:solidFill>
                  <a:schemeClr val="tx1"/>
                </a:solidFill>
                <a:latin typeface="+mn-lt"/>
              </a:rPr>
              <a:t> – Prendre conscience de ses représentations</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la liste d’affirmations à propos du sujet grammatical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Voici des affirmations sur le sujet que l’on a l’habitude de penser et qui nous aident à reconnaitre le sujet dans une phrase. Sont-elles toujours vraies ? Rayez celles qui ne sont pas toujours vraies.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Ne pas procéder </a:t>
            </a:r>
            <a:r>
              <a:rPr lang="fr-FR" sz="1200" dirty="0">
                <a:solidFill>
                  <a:schemeClr val="tx1"/>
                </a:solidFill>
                <a:effectLst/>
                <a:latin typeface="+mn-lt"/>
                <a:ea typeface="Calibri" panose="020F0502020204030204" pitchFamily="34" charset="0"/>
                <a:cs typeface="Times New Roman" panose="02020603050405020304" pitchFamily="18" charset="0"/>
              </a:rPr>
              <a:t>immédiatement </a:t>
            </a:r>
            <a:r>
              <a:rPr lang="fr-FR" sz="1200" b="1" dirty="0">
                <a:solidFill>
                  <a:schemeClr val="tx1"/>
                </a:solidFill>
                <a:effectLst/>
                <a:latin typeface="+mn-lt"/>
                <a:ea typeface="Calibri" panose="020F0502020204030204" pitchFamily="34" charset="0"/>
                <a:cs typeface="Times New Roman" panose="02020603050405020304" pitchFamily="18" charset="0"/>
              </a:rPr>
              <a:t>à une mise en commun </a:t>
            </a:r>
            <a:r>
              <a:rPr lang="fr-FR" sz="1200" dirty="0">
                <a:solidFill>
                  <a:schemeClr val="tx1"/>
                </a:solidFill>
                <a:effectLst/>
                <a:latin typeface="+mn-lt"/>
                <a:ea typeface="Calibri" panose="020F0502020204030204" pitchFamily="34" charset="0"/>
                <a:cs typeface="Times New Roman" panose="02020603050405020304" pitchFamily="18" charset="0"/>
              </a:rPr>
              <a:t>: la discussion sera menée après l’observation du corpus de la phase 3.</a:t>
            </a: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a:t>
            </a:fld>
            <a:endParaRPr lang="fr-FR"/>
          </a:p>
        </p:txBody>
      </p:sp>
    </p:spTree>
    <p:extLst>
      <p:ext uri="{BB962C8B-B14F-4D97-AF65-F5344CB8AC3E}">
        <p14:creationId xmlns:p14="http://schemas.microsoft.com/office/powerpoint/2010/main" val="3146395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dirty="0">
                <a:solidFill>
                  <a:schemeClr val="tx1"/>
                </a:solidFill>
                <a:effectLst/>
                <a:latin typeface="+mn-lt"/>
                <a:ea typeface="Calibri" panose="020F0502020204030204" pitchFamily="34" charset="0"/>
              </a:rPr>
              <a:t>Confronter ses représentations à un corpus</a:t>
            </a:r>
            <a:r>
              <a:rPr lang="fr-FR" sz="1200" dirty="0">
                <a:solidFill>
                  <a:schemeClr val="tx1"/>
                </a:solidFill>
                <a:effectLst/>
                <a:latin typeface="+mn-lt"/>
              </a:rPr>
              <a:t> </a:t>
            </a:r>
          </a:p>
          <a:p>
            <a:endParaRPr lang="fr-FR" sz="1200" b="1" dirty="0">
              <a:solidFill>
                <a:schemeClr val="tx1"/>
              </a:solidFill>
              <a:effectLst/>
              <a:latin typeface="+mn-lt"/>
            </a:endParaRPr>
          </a:p>
          <a:p>
            <a:r>
              <a:rPr lang="fr-FR" sz="1200" b="1" dirty="0">
                <a:solidFill>
                  <a:schemeClr val="tx1"/>
                </a:solidFill>
                <a:effectLst/>
                <a:latin typeface="+mn-lt"/>
                <a:ea typeface="Calibri" panose="020F0502020204030204" pitchFamily="34" charset="0"/>
              </a:rPr>
              <a:t>Distribuer les phrases </a:t>
            </a:r>
            <a:r>
              <a:rPr lang="fr-FR" sz="1200" dirty="0">
                <a:solidFill>
                  <a:schemeClr val="tx1"/>
                </a:solidFill>
                <a:effectLst/>
                <a:latin typeface="+mn-lt"/>
                <a:ea typeface="Calibri" panose="020F0502020204030204" pitchFamily="34" charset="0"/>
              </a:rPr>
              <a:t>à étudier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Trouvez les briques de la phrase : de qui ou de quoi on parle ? qu’est-ce qu’on en dit ? est-ce qu’il y a des troisièmes briques, des compléments circonstanciels de phrase (précisions de lieu, de temps, de manière) ?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5</a:t>
            </a:fld>
            <a:endParaRPr lang="fr-FR"/>
          </a:p>
        </p:txBody>
      </p:sp>
    </p:spTree>
    <p:extLst>
      <p:ext uri="{BB962C8B-B14F-4D97-AF65-F5344CB8AC3E}">
        <p14:creationId xmlns:p14="http://schemas.microsoft.com/office/powerpoint/2010/main" val="288066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C36B7-E3DA-EE1E-5EBE-610C3237D9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44EAFB-EAC1-A387-A800-64893027AEB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9F8D7C-120F-32F5-470D-18BE95D4C8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Maintenant, reprenez la liste des affirmations que je vous ai donnée tout à l’heure. Il s’agit toujours de trouver quelles phrases sont toujours vraies, quelles phrases ne sont pas toujours vraies… Regardez si vous avez fait des erreurs. Cherchez parmi les phrases dont vous avez cherché les briques s’il n’y en a pas une qui permettrait d’expliquer pourquoi cette affirmation-ci ou cette affirmation-là n’est pas toujours vraie. »</a:t>
            </a:r>
          </a:p>
          <a:p>
            <a:endParaRPr lang="fr-FR" dirty="0"/>
          </a:p>
        </p:txBody>
      </p:sp>
      <p:sp>
        <p:nvSpPr>
          <p:cNvPr id="4" name="Espace réservé du numéro de diapositive 3">
            <a:extLst>
              <a:ext uri="{FF2B5EF4-FFF2-40B4-BE49-F238E27FC236}">
                <a16:creationId xmlns:a16="http://schemas.microsoft.com/office/drawing/2014/main" id="{17345E5C-82DC-CD9B-9345-D793ECE759C6}"/>
              </a:ext>
            </a:extLst>
          </p:cNvPr>
          <p:cNvSpPr>
            <a:spLocks noGrp="1"/>
          </p:cNvSpPr>
          <p:nvPr>
            <p:ph type="sldNum" sz="quarter" idx="5"/>
          </p:nvPr>
        </p:nvSpPr>
        <p:spPr/>
        <p:txBody>
          <a:bodyPr/>
          <a:lstStyle/>
          <a:p>
            <a:fld id="{871CBB34-3366-9449-B274-5478381F68D8}" type="slidenum">
              <a:rPr lang="fr-FR" smtClean="0"/>
              <a:t>6</a:t>
            </a:fld>
            <a:endParaRPr lang="fr-FR"/>
          </a:p>
        </p:txBody>
      </p:sp>
    </p:spTree>
    <p:extLst>
      <p:ext uri="{BB962C8B-B14F-4D97-AF65-F5344CB8AC3E}">
        <p14:creationId xmlns:p14="http://schemas.microsoft.com/office/powerpoint/2010/main" val="3476415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71395-8BCE-AE0F-9503-3C6DB4038A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9B73BE-A0F3-05E4-2A95-563208F673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781357-9D92-BF16-90F2-A9BE989D7C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CBE70F62-8E53-3FF4-FFCA-D97FFA3F1412}"/>
              </a:ext>
            </a:extLst>
          </p:cNvPr>
          <p:cNvSpPr>
            <a:spLocks noGrp="1"/>
          </p:cNvSpPr>
          <p:nvPr>
            <p:ph type="sldNum" sz="quarter" idx="5"/>
          </p:nvPr>
        </p:nvSpPr>
        <p:spPr/>
        <p:txBody>
          <a:bodyPr/>
          <a:lstStyle/>
          <a:p>
            <a:fld id="{871CBB34-3366-9449-B274-5478381F68D8}" type="slidenum">
              <a:rPr lang="fr-FR" smtClean="0"/>
              <a:t>7</a:t>
            </a:fld>
            <a:endParaRPr lang="fr-FR"/>
          </a:p>
        </p:txBody>
      </p:sp>
    </p:spTree>
    <p:extLst>
      <p:ext uri="{BB962C8B-B14F-4D97-AF65-F5344CB8AC3E}">
        <p14:creationId xmlns:p14="http://schemas.microsoft.com/office/powerpoint/2010/main" val="3837386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8E15C-50E2-2214-559C-9568FAC4E8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62F48E-66AE-8DBB-063D-E849E93D53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7637E6-B582-6DBE-2B15-B8F89BFE68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La brique-sujet est faite d’un groupe du nom étendu. L’adjectif </a:t>
            </a:r>
            <a:r>
              <a:rPr lang="fr-FR" sz="1200" i="1" dirty="0">
                <a:solidFill>
                  <a:schemeClr val="tx1"/>
                </a:solidFill>
                <a:effectLst/>
                <a:latin typeface="+mn-lt"/>
                <a:ea typeface="Calibri" panose="020F0502020204030204" pitchFamily="34" charset="0"/>
                <a:cs typeface="Times New Roman" panose="02020603050405020304" pitchFamily="18" charset="0"/>
              </a:rPr>
              <a:t>noire</a:t>
            </a:r>
            <a:r>
              <a:rPr lang="fr-FR" sz="1200" dirty="0">
                <a:solidFill>
                  <a:schemeClr val="tx1"/>
                </a:solidFill>
                <a:effectLst/>
                <a:latin typeface="+mn-lt"/>
                <a:ea typeface="Calibri" panose="020F0502020204030204" pitchFamily="34" charset="0"/>
                <a:cs typeface="Times New Roman" panose="02020603050405020304" pitchFamily="18" charset="0"/>
              </a:rPr>
              <a:t>, qui précise de quelle vache on parle, est entre le sujet et le verbe, le sujet n’est donc pas le mot à gauche du verbe : il est plus loin avant le verbe. »</a:t>
            </a:r>
          </a:p>
          <a:p>
            <a:endParaRPr lang="fr-FR" dirty="0"/>
          </a:p>
        </p:txBody>
      </p:sp>
      <p:sp>
        <p:nvSpPr>
          <p:cNvPr id="4" name="Espace réservé du numéro de diapositive 3">
            <a:extLst>
              <a:ext uri="{FF2B5EF4-FFF2-40B4-BE49-F238E27FC236}">
                <a16:creationId xmlns:a16="http://schemas.microsoft.com/office/drawing/2014/main" id="{44C19D1A-7E93-E6F9-0A6E-16530E3DEE79}"/>
              </a:ext>
            </a:extLst>
          </p:cNvPr>
          <p:cNvSpPr>
            <a:spLocks noGrp="1"/>
          </p:cNvSpPr>
          <p:nvPr>
            <p:ph type="sldNum" sz="quarter" idx="5"/>
          </p:nvPr>
        </p:nvSpPr>
        <p:spPr/>
        <p:txBody>
          <a:bodyPr/>
          <a:lstStyle/>
          <a:p>
            <a:fld id="{871CBB34-3366-9449-B274-5478381F68D8}" type="slidenum">
              <a:rPr lang="fr-FR" smtClean="0"/>
              <a:t>8</a:t>
            </a:fld>
            <a:endParaRPr lang="fr-FR"/>
          </a:p>
        </p:txBody>
      </p:sp>
    </p:spTree>
    <p:extLst>
      <p:ext uri="{BB962C8B-B14F-4D97-AF65-F5344CB8AC3E}">
        <p14:creationId xmlns:p14="http://schemas.microsoft.com/office/powerpoint/2010/main" val="699035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3B8B-D7D3-274E-A877-995ED09D8B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BAB8A2-4AAF-BBE7-B76A-F88957A0BF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FA9772-9566-0CB8-D266-DC36242126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488ED082-8CC4-AB06-81BE-0EA5D9FFBA51}"/>
              </a:ext>
            </a:extLst>
          </p:cNvPr>
          <p:cNvSpPr>
            <a:spLocks noGrp="1"/>
          </p:cNvSpPr>
          <p:nvPr>
            <p:ph type="sldNum" sz="quarter" idx="5"/>
          </p:nvPr>
        </p:nvSpPr>
        <p:spPr/>
        <p:txBody>
          <a:bodyPr/>
          <a:lstStyle/>
          <a:p>
            <a:fld id="{871CBB34-3366-9449-B274-5478381F68D8}" type="slidenum">
              <a:rPr lang="fr-FR" smtClean="0"/>
              <a:t>9</a:t>
            </a:fld>
            <a:endParaRPr lang="fr-FR"/>
          </a:p>
        </p:txBody>
      </p:sp>
    </p:spTree>
    <p:extLst>
      <p:ext uri="{BB962C8B-B14F-4D97-AF65-F5344CB8AC3E}">
        <p14:creationId xmlns:p14="http://schemas.microsoft.com/office/powerpoint/2010/main" val="3718210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D53BD-5BEF-3EC2-2FE3-760D5B0375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507A73-D041-CDE5-45F7-448D8419C2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A6C54C-4239-3BF1-9638-893AAD62EC9F}"/>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 football n’est ni un animal ni une personne.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Et c’est plutôt les filles et les garçons qui font quelque chose : ils aiment le football. Tous les verbes n’expriment pas une action. »</a:t>
            </a:r>
          </a:p>
          <a:p>
            <a:endParaRPr lang="fr-FR" dirty="0"/>
          </a:p>
        </p:txBody>
      </p:sp>
      <p:sp>
        <p:nvSpPr>
          <p:cNvPr id="4" name="Espace réservé du numéro de diapositive 3">
            <a:extLst>
              <a:ext uri="{FF2B5EF4-FFF2-40B4-BE49-F238E27FC236}">
                <a16:creationId xmlns:a16="http://schemas.microsoft.com/office/drawing/2014/main" id="{42BFF419-1010-01B2-C3D6-24AEF0DD7CE9}"/>
              </a:ext>
            </a:extLst>
          </p:cNvPr>
          <p:cNvSpPr>
            <a:spLocks noGrp="1"/>
          </p:cNvSpPr>
          <p:nvPr>
            <p:ph type="sldNum" sz="quarter" idx="5"/>
          </p:nvPr>
        </p:nvSpPr>
        <p:spPr/>
        <p:txBody>
          <a:bodyPr/>
          <a:lstStyle/>
          <a:p>
            <a:fld id="{871CBB34-3366-9449-B274-5478381F68D8}" type="slidenum">
              <a:rPr lang="fr-FR" smtClean="0"/>
              <a:t>10</a:t>
            </a:fld>
            <a:endParaRPr lang="fr-FR"/>
          </a:p>
        </p:txBody>
      </p:sp>
    </p:spTree>
    <p:extLst>
      <p:ext uri="{BB962C8B-B14F-4D97-AF65-F5344CB8AC3E}">
        <p14:creationId xmlns:p14="http://schemas.microsoft.com/office/powerpoint/2010/main" val="3698281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B55AD-3289-B691-AF68-63B6FA6CB7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FBE84D-1003-7718-5741-F6C595691F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199ADC-00EE-0474-29DD-267CEFCCAA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EF62C837-6544-D2D1-8FEA-CF238A4B9CE0}"/>
              </a:ext>
            </a:extLst>
          </p:cNvPr>
          <p:cNvSpPr>
            <a:spLocks noGrp="1"/>
          </p:cNvSpPr>
          <p:nvPr>
            <p:ph type="sldNum" sz="quarter" idx="5"/>
          </p:nvPr>
        </p:nvSpPr>
        <p:spPr/>
        <p:txBody>
          <a:bodyPr/>
          <a:lstStyle/>
          <a:p>
            <a:fld id="{871CBB34-3366-9449-B274-5478381F68D8}" type="slidenum">
              <a:rPr lang="fr-FR" smtClean="0"/>
              <a:t>11</a:t>
            </a:fld>
            <a:endParaRPr lang="fr-FR"/>
          </a:p>
        </p:txBody>
      </p:sp>
    </p:spTree>
    <p:extLst>
      <p:ext uri="{BB962C8B-B14F-4D97-AF65-F5344CB8AC3E}">
        <p14:creationId xmlns:p14="http://schemas.microsoft.com/office/powerpoint/2010/main" val="1033732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A937B-6ABB-A3DD-3E4C-F81F2B49FD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770ABE-710C-BA9D-C1CD-AEC01BE208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DDC512-9A3A-8331-59B8-E0C0A5EEE537}"/>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Une tarte n’est ni un animal ni un humain. Quelqu’un a dû cuire la tarte, c’est lui qui a fait quelque chose, pas la tarte. Ici, le sujet ne fait pas l’action. Tous les verbes n’expriment pas une action.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Ici, la brique-sujet est faite d’un groupe du nom étendu. Il y a </a:t>
            </a:r>
            <a:r>
              <a:rPr lang="fr-FR" sz="1200" i="1" dirty="0">
                <a:solidFill>
                  <a:schemeClr val="tx1"/>
                </a:solidFill>
                <a:effectLst/>
                <a:latin typeface="+mn-lt"/>
                <a:ea typeface="Calibri" panose="020F0502020204030204" pitchFamily="34" charset="0"/>
                <a:cs typeface="Times New Roman" panose="02020603050405020304" pitchFamily="18" charset="0"/>
              </a:rPr>
              <a:t>aux prunes</a:t>
            </a:r>
            <a:r>
              <a:rPr lang="fr-FR" sz="1200" dirty="0">
                <a:solidFill>
                  <a:schemeClr val="tx1"/>
                </a:solidFill>
                <a:effectLst/>
                <a:latin typeface="+mn-lt"/>
                <a:ea typeface="Calibri" panose="020F0502020204030204" pitchFamily="34" charset="0"/>
                <a:cs typeface="Times New Roman" panose="02020603050405020304" pitchFamily="18" charset="0"/>
              </a:rPr>
              <a:t>, un complément du nom qui dit de quelle tarte on parle. Ce complément du nom est entre le sujet et le verbe, le sujet n’est donc pas le mot à gauche du verbe : il est plus loin avant le verbe. »</a:t>
            </a:r>
          </a:p>
          <a:p>
            <a:endParaRPr lang="fr-FR" dirty="0"/>
          </a:p>
        </p:txBody>
      </p:sp>
      <p:sp>
        <p:nvSpPr>
          <p:cNvPr id="4" name="Espace réservé du numéro de diapositive 3">
            <a:extLst>
              <a:ext uri="{FF2B5EF4-FFF2-40B4-BE49-F238E27FC236}">
                <a16:creationId xmlns:a16="http://schemas.microsoft.com/office/drawing/2014/main" id="{74C828F2-FA7A-AF31-3866-A8228AB4755E}"/>
              </a:ext>
            </a:extLst>
          </p:cNvPr>
          <p:cNvSpPr>
            <a:spLocks noGrp="1"/>
          </p:cNvSpPr>
          <p:nvPr>
            <p:ph type="sldNum" sz="quarter" idx="5"/>
          </p:nvPr>
        </p:nvSpPr>
        <p:spPr/>
        <p:txBody>
          <a:bodyPr/>
          <a:lstStyle/>
          <a:p>
            <a:fld id="{871CBB34-3366-9449-B274-5478381F68D8}" type="slidenum">
              <a:rPr lang="fr-FR" smtClean="0"/>
              <a:t>12</a:t>
            </a:fld>
            <a:endParaRPr lang="fr-FR"/>
          </a:p>
        </p:txBody>
      </p:sp>
    </p:spTree>
    <p:extLst>
      <p:ext uri="{BB962C8B-B14F-4D97-AF65-F5344CB8AC3E}">
        <p14:creationId xmlns:p14="http://schemas.microsoft.com/office/powerpoint/2010/main" val="836231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927C2-0DF2-22B4-4F76-941A12EF845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00C9FA-8906-7BAF-0D76-C6BF185DFD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119F78-4CD1-8ED5-E98F-D66EA94BAE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3AD7D3D7-5A3B-89CD-A4A8-C30992020F7E}"/>
              </a:ext>
            </a:extLst>
          </p:cNvPr>
          <p:cNvSpPr>
            <a:spLocks noGrp="1"/>
          </p:cNvSpPr>
          <p:nvPr>
            <p:ph type="sldNum" sz="quarter" idx="5"/>
          </p:nvPr>
        </p:nvSpPr>
        <p:spPr/>
        <p:txBody>
          <a:bodyPr/>
          <a:lstStyle/>
          <a:p>
            <a:fld id="{871CBB34-3366-9449-B274-5478381F68D8}" type="slidenum">
              <a:rPr lang="fr-FR" smtClean="0"/>
              <a:t>13</a:t>
            </a:fld>
            <a:endParaRPr lang="fr-FR"/>
          </a:p>
        </p:txBody>
      </p:sp>
    </p:spTree>
    <p:extLst>
      <p:ext uri="{BB962C8B-B14F-4D97-AF65-F5344CB8AC3E}">
        <p14:creationId xmlns:p14="http://schemas.microsoft.com/office/powerpoint/2010/main" val="1573849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6A454-FF0E-ACAA-B6C0-D2C523E34B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D59411-3473-8A2B-A487-8E8B7BE7E5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3ECCF4-08E3-034C-C2F9-2C30EF46A4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Sur un ring, les boxeurs se battent. L’un donne un coup de poing ; l’autre le reçoit. Lequel fait l’action ? C’est celui qui donne le coup, pas celui qui le reçoit. Tous les verbes n’expriment pas une action. » </a:t>
            </a:r>
          </a:p>
          <a:p>
            <a:endParaRPr lang="fr-FR" dirty="0"/>
          </a:p>
        </p:txBody>
      </p:sp>
      <p:sp>
        <p:nvSpPr>
          <p:cNvPr id="4" name="Espace réservé du numéro de diapositive 3">
            <a:extLst>
              <a:ext uri="{FF2B5EF4-FFF2-40B4-BE49-F238E27FC236}">
                <a16:creationId xmlns:a16="http://schemas.microsoft.com/office/drawing/2014/main" id="{1BC7B4E5-F82C-4DBD-1335-D543155CEAA0}"/>
              </a:ext>
            </a:extLst>
          </p:cNvPr>
          <p:cNvSpPr>
            <a:spLocks noGrp="1"/>
          </p:cNvSpPr>
          <p:nvPr>
            <p:ph type="sldNum" sz="quarter" idx="5"/>
          </p:nvPr>
        </p:nvSpPr>
        <p:spPr/>
        <p:txBody>
          <a:bodyPr/>
          <a:lstStyle/>
          <a:p>
            <a:fld id="{871CBB34-3366-9449-B274-5478381F68D8}" type="slidenum">
              <a:rPr lang="fr-FR" smtClean="0"/>
              <a:t>14</a:t>
            </a:fld>
            <a:endParaRPr lang="fr-FR"/>
          </a:p>
        </p:txBody>
      </p:sp>
    </p:spTree>
    <p:extLst>
      <p:ext uri="{BB962C8B-B14F-4D97-AF65-F5344CB8AC3E}">
        <p14:creationId xmlns:p14="http://schemas.microsoft.com/office/powerpoint/2010/main" val="698693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5DE15-0767-C464-FC77-0A72E4710A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E66028-B73F-22CC-81CF-C7DBB1B8A7B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04EE4BF-35C3-A0AE-4D10-C856F02B64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07FDB14C-DB93-59F9-6E50-5B111278E66B}"/>
              </a:ext>
            </a:extLst>
          </p:cNvPr>
          <p:cNvSpPr>
            <a:spLocks noGrp="1"/>
          </p:cNvSpPr>
          <p:nvPr>
            <p:ph type="sldNum" sz="quarter" idx="5"/>
          </p:nvPr>
        </p:nvSpPr>
        <p:spPr/>
        <p:txBody>
          <a:bodyPr/>
          <a:lstStyle/>
          <a:p>
            <a:fld id="{871CBB34-3366-9449-B274-5478381F68D8}" type="slidenum">
              <a:rPr lang="fr-FR" smtClean="0"/>
              <a:t>15</a:t>
            </a:fld>
            <a:endParaRPr lang="fr-FR"/>
          </a:p>
        </p:txBody>
      </p:sp>
    </p:spTree>
    <p:extLst>
      <p:ext uri="{BB962C8B-B14F-4D97-AF65-F5344CB8AC3E}">
        <p14:creationId xmlns:p14="http://schemas.microsoft.com/office/powerpoint/2010/main" val="753832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74850-24CA-BB5D-B236-7DA73D917E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08A87D-13DC-E451-137D-0A033E406D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62E357-6D91-66F3-0D51-6A73DCD322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Ici, la brique-sujet est faite d’un groupe du nom étendu. Il y a </a:t>
            </a:r>
            <a:r>
              <a:rPr lang="fr-FR" sz="1200" i="1" dirty="0">
                <a:solidFill>
                  <a:schemeClr val="tx1"/>
                </a:solidFill>
                <a:effectLst/>
                <a:latin typeface="+mn-lt"/>
                <a:ea typeface="Calibri" panose="020F0502020204030204" pitchFamily="34" charset="0"/>
                <a:cs typeface="Times New Roman" panose="02020603050405020304" pitchFamily="18" charset="0"/>
              </a:rPr>
              <a:t>de ma grand-mère</a:t>
            </a:r>
            <a:r>
              <a:rPr lang="fr-FR" sz="1200" dirty="0">
                <a:solidFill>
                  <a:schemeClr val="tx1"/>
                </a:solidFill>
                <a:effectLst/>
                <a:latin typeface="+mn-lt"/>
                <a:ea typeface="Calibri" panose="020F0502020204030204" pitchFamily="34" charset="0"/>
                <a:cs typeface="Times New Roman" panose="02020603050405020304" pitchFamily="18" charset="0"/>
              </a:rPr>
              <a:t>, un complément du nom qui dit de quel lit on parle. Ce complément du nom est entre le sujet et le verbe, le sujet n’est donc pas le mot à gauche du verbe : il est plus loin avant le verbe.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9E8F5F15-D7C3-BAF7-97F0-225DF54501A6}"/>
              </a:ext>
            </a:extLst>
          </p:cNvPr>
          <p:cNvSpPr>
            <a:spLocks noGrp="1"/>
          </p:cNvSpPr>
          <p:nvPr>
            <p:ph type="sldNum" sz="quarter" idx="5"/>
          </p:nvPr>
        </p:nvSpPr>
        <p:spPr/>
        <p:txBody>
          <a:bodyPr/>
          <a:lstStyle/>
          <a:p>
            <a:fld id="{871CBB34-3366-9449-B274-5478381F68D8}" type="slidenum">
              <a:rPr lang="fr-FR" smtClean="0"/>
              <a:t>16</a:t>
            </a:fld>
            <a:endParaRPr lang="fr-FR"/>
          </a:p>
        </p:txBody>
      </p:sp>
    </p:spTree>
    <p:extLst>
      <p:ext uri="{BB962C8B-B14F-4D97-AF65-F5344CB8AC3E}">
        <p14:creationId xmlns:p14="http://schemas.microsoft.com/office/powerpoint/2010/main" val="211240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74E1C-64A2-8804-4E26-8D04771D579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B6F229-2D55-2D2E-DDAD-86D51BF9CE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35E38E-7AEC-BFF1-CF61-6E0BA5ACEE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838B4E79-D3C1-D109-66D0-9EE75DD2758B}"/>
              </a:ext>
            </a:extLst>
          </p:cNvPr>
          <p:cNvSpPr>
            <a:spLocks noGrp="1"/>
          </p:cNvSpPr>
          <p:nvPr>
            <p:ph type="sldNum" sz="quarter" idx="5"/>
          </p:nvPr>
        </p:nvSpPr>
        <p:spPr/>
        <p:txBody>
          <a:bodyPr/>
          <a:lstStyle/>
          <a:p>
            <a:fld id="{871CBB34-3366-9449-B274-5478381F68D8}" type="slidenum">
              <a:rPr lang="fr-FR" smtClean="0"/>
              <a:t>17</a:t>
            </a:fld>
            <a:endParaRPr lang="fr-FR"/>
          </a:p>
        </p:txBody>
      </p:sp>
    </p:spTree>
    <p:extLst>
      <p:ext uri="{BB962C8B-B14F-4D97-AF65-F5344CB8AC3E}">
        <p14:creationId xmlns:p14="http://schemas.microsoft.com/office/powerpoint/2010/main" val="2059398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8813E-F6CD-CC28-6595-05B3BAB73E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C98AC1C-600A-4D6F-1472-AA9DCDEE33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F08E4A-7E96-DEE9-2182-B7CADD17C1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Ici, la brique-sujet est faite de deux mots, d’un nom propre et d’un pronom coordonnés. On ne peut pas remplacer par un pronom – ou alors ce serait le pronom </a:t>
            </a:r>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083590E4-DB38-B6EE-FB2E-0F3C2CF12B09}"/>
              </a:ext>
            </a:extLst>
          </p:cNvPr>
          <p:cNvSpPr>
            <a:spLocks noGrp="1"/>
          </p:cNvSpPr>
          <p:nvPr>
            <p:ph type="sldNum" sz="quarter" idx="5"/>
          </p:nvPr>
        </p:nvSpPr>
        <p:spPr/>
        <p:txBody>
          <a:bodyPr/>
          <a:lstStyle/>
          <a:p>
            <a:fld id="{871CBB34-3366-9449-B274-5478381F68D8}" type="slidenum">
              <a:rPr lang="fr-FR" smtClean="0"/>
              <a:t>18</a:t>
            </a:fld>
            <a:endParaRPr lang="fr-FR"/>
          </a:p>
        </p:txBody>
      </p:sp>
    </p:spTree>
    <p:extLst>
      <p:ext uri="{BB962C8B-B14F-4D97-AF65-F5344CB8AC3E}">
        <p14:creationId xmlns:p14="http://schemas.microsoft.com/office/powerpoint/2010/main" val="3588129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7F3F6-8943-A23A-DED2-4CACC03C75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E14219-AFB9-C898-E112-6E2064C3C36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C540B3-883F-A4A9-DE02-738A8A92AD4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5EA5AB79-802D-2B3C-CBB2-86B78145BE4E}"/>
              </a:ext>
            </a:extLst>
          </p:cNvPr>
          <p:cNvSpPr>
            <a:spLocks noGrp="1"/>
          </p:cNvSpPr>
          <p:nvPr>
            <p:ph type="sldNum" sz="quarter" idx="5"/>
          </p:nvPr>
        </p:nvSpPr>
        <p:spPr/>
        <p:txBody>
          <a:bodyPr/>
          <a:lstStyle/>
          <a:p>
            <a:fld id="{871CBB34-3366-9449-B274-5478381F68D8}" type="slidenum">
              <a:rPr lang="fr-FR" smtClean="0"/>
              <a:t>19</a:t>
            </a:fld>
            <a:endParaRPr lang="fr-FR"/>
          </a:p>
        </p:txBody>
      </p:sp>
    </p:spTree>
    <p:extLst>
      <p:ext uri="{BB962C8B-B14F-4D97-AF65-F5344CB8AC3E}">
        <p14:creationId xmlns:p14="http://schemas.microsoft.com/office/powerpoint/2010/main" val="3997443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63965-AD11-8492-F653-37D0F82C49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BB3064-CAFE-2B65-C443-8FC6FA7309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DF9EA8-FCFC-30DB-42E2-88B9CEBFEA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Ici, il y a un complément de phrase entre la brique-sujet et le groupe du verbe. Le sujet n’est donc pas le mot à gauche du verbe : il est plus loin avant le verbe. »</a:t>
            </a:r>
          </a:p>
          <a:p>
            <a:endParaRPr lang="fr-FR" dirty="0"/>
          </a:p>
        </p:txBody>
      </p:sp>
      <p:sp>
        <p:nvSpPr>
          <p:cNvPr id="4" name="Espace réservé du numéro de diapositive 3">
            <a:extLst>
              <a:ext uri="{FF2B5EF4-FFF2-40B4-BE49-F238E27FC236}">
                <a16:creationId xmlns:a16="http://schemas.microsoft.com/office/drawing/2014/main" id="{5F4189A0-4BB8-4568-F67F-7DDEB47733EA}"/>
              </a:ext>
            </a:extLst>
          </p:cNvPr>
          <p:cNvSpPr>
            <a:spLocks noGrp="1"/>
          </p:cNvSpPr>
          <p:nvPr>
            <p:ph type="sldNum" sz="quarter" idx="5"/>
          </p:nvPr>
        </p:nvSpPr>
        <p:spPr/>
        <p:txBody>
          <a:bodyPr/>
          <a:lstStyle/>
          <a:p>
            <a:fld id="{871CBB34-3366-9449-B274-5478381F68D8}" type="slidenum">
              <a:rPr lang="fr-FR" smtClean="0"/>
              <a:t>20</a:t>
            </a:fld>
            <a:endParaRPr lang="fr-FR"/>
          </a:p>
        </p:txBody>
      </p:sp>
    </p:spTree>
    <p:extLst>
      <p:ext uri="{BB962C8B-B14F-4D97-AF65-F5344CB8AC3E}">
        <p14:creationId xmlns:p14="http://schemas.microsoft.com/office/powerpoint/2010/main" val="2005336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61C07-F822-A501-5A73-996825EF2FC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E61509-5F80-697E-5282-BAF2E71D96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285C47-9375-A33C-C2DF-30D2171597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C30A63E2-0B20-A4FF-FEC8-BCC5A6F4AB58}"/>
              </a:ext>
            </a:extLst>
          </p:cNvPr>
          <p:cNvSpPr>
            <a:spLocks noGrp="1"/>
          </p:cNvSpPr>
          <p:nvPr>
            <p:ph type="sldNum" sz="quarter" idx="5"/>
          </p:nvPr>
        </p:nvSpPr>
        <p:spPr/>
        <p:txBody>
          <a:bodyPr/>
          <a:lstStyle/>
          <a:p>
            <a:fld id="{871CBB34-3366-9449-B274-5478381F68D8}" type="slidenum">
              <a:rPr lang="fr-FR" smtClean="0"/>
              <a:t>21</a:t>
            </a:fld>
            <a:endParaRPr lang="fr-FR"/>
          </a:p>
        </p:txBody>
      </p:sp>
    </p:spTree>
    <p:extLst>
      <p:ext uri="{BB962C8B-B14F-4D97-AF65-F5344CB8AC3E}">
        <p14:creationId xmlns:p14="http://schemas.microsoft.com/office/powerpoint/2010/main" val="545823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5A643-F65A-B016-7445-A1220E72A0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6958BF-1F1B-8998-F2E2-A9A7E71CCE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CB2C14-9F85-4B83-42BD-F3C677B19221}"/>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Ici, c’est une phrase interrogative. Comme souvent dans les phrases interrogatives qui ne commencent pas par </a:t>
            </a:r>
            <a:r>
              <a:rPr lang="fr-FR" sz="1200" i="1" dirty="0">
                <a:solidFill>
                  <a:schemeClr val="tx1"/>
                </a:solidFill>
                <a:effectLst/>
                <a:latin typeface="+mn-lt"/>
                <a:ea typeface="Calibri" panose="020F0502020204030204" pitchFamily="34" charset="0"/>
                <a:cs typeface="Times New Roman" panose="02020603050405020304" pitchFamily="18" charset="0"/>
              </a:rPr>
              <a:t>est-ce que</a:t>
            </a:r>
            <a:r>
              <a:rPr lang="fr-FR" sz="1200" dirty="0">
                <a:solidFill>
                  <a:schemeClr val="tx1"/>
                </a:solidFill>
                <a:effectLst/>
                <a:latin typeface="+mn-lt"/>
                <a:ea typeface="Calibri" panose="020F0502020204030204" pitchFamily="34" charset="0"/>
                <a:cs typeface="Times New Roman" panose="02020603050405020304" pitchFamily="18" charset="0"/>
              </a:rPr>
              <a:t>, le sujet est placé après le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Et comme toujours dans les phrases interrogatives, on ne peut pas encadrer le sujet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7E218162-BDBB-1C79-2D98-C87A5E99F3DF}"/>
              </a:ext>
            </a:extLst>
          </p:cNvPr>
          <p:cNvSpPr>
            <a:spLocks noGrp="1"/>
          </p:cNvSpPr>
          <p:nvPr>
            <p:ph type="sldNum" sz="quarter" idx="5"/>
          </p:nvPr>
        </p:nvSpPr>
        <p:spPr/>
        <p:txBody>
          <a:bodyPr/>
          <a:lstStyle/>
          <a:p>
            <a:fld id="{871CBB34-3366-9449-B274-5478381F68D8}" type="slidenum">
              <a:rPr lang="fr-FR" smtClean="0"/>
              <a:t>22</a:t>
            </a:fld>
            <a:endParaRPr lang="fr-FR"/>
          </a:p>
        </p:txBody>
      </p:sp>
    </p:spTree>
    <p:extLst>
      <p:ext uri="{BB962C8B-B14F-4D97-AF65-F5344CB8AC3E}">
        <p14:creationId xmlns:p14="http://schemas.microsoft.com/office/powerpoint/2010/main" val="3841142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331F2-F276-ED5F-E667-AF91A84D80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920734-7307-8126-0A52-B981B762BB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45AE729-DF6A-0CF6-6D1A-AECB2D47FA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26DFBA56-805F-05B5-CA0B-DFFC357F7197}"/>
              </a:ext>
            </a:extLst>
          </p:cNvPr>
          <p:cNvSpPr>
            <a:spLocks noGrp="1"/>
          </p:cNvSpPr>
          <p:nvPr>
            <p:ph type="sldNum" sz="quarter" idx="5"/>
          </p:nvPr>
        </p:nvSpPr>
        <p:spPr/>
        <p:txBody>
          <a:bodyPr/>
          <a:lstStyle/>
          <a:p>
            <a:fld id="{871CBB34-3366-9449-B274-5478381F68D8}" type="slidenum">
              <a:rPr lang="fr-FR" smtClean="0"/>
              <a:t>23</a:t>
            </a:fld>
            <a:endParaRPr lang="fr-FR"/>
          </a:p>
        </p:txBody>
      </p:sp>
    </p:spTree>
    <p:extLst>
      <p:ext uri="{BB962C8B-B14F-4D97-AF65-F5344CB8AC3E}">
        <p14:creationId xmlns:p14="http://schemas.microsoft.com/office/powerpoint/2010/main" val="2644831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4FFE-7523-D1B5-D2FA-530FEF2239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8313B2-1EFD-5C2F-6AE5-12AED7B8EC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111C607-1237-485C-0F9F-DE9875E45E9F}"/>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Ici la phrase commence par un complément de phrase. La phrase ne commence pas par la brique-sujet</a:t>
            </a:r>
            <a:r>
              <a:rPr lang="fr-FR" sz="1200" strike="sngStrike" dirty="0">
                <a:solidFill>
                  <a:schemeClr val="tx1"/>
                </a:solidFill>
                <a:effectLst/>
                <a:latin typeface="+mn-lt"/>
                <a:ea typeface="Calibri" panose="020F0502020204030204" pitchFamily="34"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peut pas bien encadrer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Peut-on dire </a:t>
            </a:r>
            <a:r>
              <a:rPr lang="fr-FR" sz="1200" i="1" dirty="0">
                <a:solidFill>
                  <a:schemeClr val="tx1"/>
                </a:solidFill>
                <a:effectLst/>
                <a:latin typeface="+mn-lt"/>
                <a:ea typeface="Calibri" panose="020F0502020204030204" pitchFamily="34" charset="0"/>
                <a:cs typeface="Times New Roman" panose="02020603050405020304" pitchFamily="18" charset="0"/>
              </a:rPr>
              <a:t>c’est </a:t>
            </a:r>
            <a:r>
              <a:rPr lang="fr-FR" sz="1200" dirty="0">
                <a:solidFill>
                  <a:schemeClr val="tx1"/>
                </a:solidFill>
                <a:effectLst/>
                <a:latin typeface="+mn-lt"/>
                <a:ea typeface="Calibri" panose="020F0502020204030204" pitchFamily="34" charset="0"/>
                <a:cs typeface="Times New Roman" panose="02020603050405020304" pitchFamily="18" charset="0"/>
              </a:rPr>
              <a:t>on</a:t>
            </a:r>
            <a:r>
              <a:rPr lang="fr-FR" sz="1200" i="1" dirty="0">
                <a:solidFill>
                  <a:schemeClr val="tx1"/>
                </a:solidFill>
                <a:effectLst/>
                <a:latin typeface="+mn-lt"/>
                <a:ea typeface="Calibri" panose="020F0502020204030204" pitchFamily="34" charset="0"/>
                <a:cs typeface="Times New Roman" panose="02020603050405020304" pitchFamily="18" charset="0"/>
              </a:rPr>
              <a:t> qui va à la piscine</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peut pas remplacer </a:t>
            </a:r>
            <a:r>
              <a:rPr lang="fr-FR" sz="1200" i="1" dirty="0">
                <a:solidFill>
                  <a:schemeClr val="tx1"/>
                </a:solidFill>
                <a:effectLst/>
                <a:latin typeface="+mn-lt"/>
                <a:ea typeface="Calibri" panose="020F0502020204030204" pitchFamily="34" charset="0"/>
                <a:cs typeface="Times New Roman" panose="02020603050405020304" pitchFamily="18" charset="0"/>
              </a:rPr>
              <a:t>on</a:t>
            </a:r>
            <a:r>
              <a:rPr lang="fr-FR" sz="1200" dirty="0">
                <a:solidFill>
                  <a:schemeClr val="tx1"/>
                </a:solidFill>
                <a:effectLst/>
                <a:latin typeface="+mn-lt"/>
                <a:ea typeface="Calibri" panose="020F0502020204030204" pitchFamily="34" charset="0"/>
                <a:cs typeface="Times New Roman" panose="02020603050405020304" pitchFamily="18" charset="0"/>
              </a:rPr>
              <a:t> par un autre pronom. Mais on sait que </a:t>
            </a:r>
            <a:r>
              <a:rPr lang="fr-FR" sz="1200" i="1" dirty="0">
                <a:solidFill>
                  <a:schemeClr val="tx1"/>
                </a:solidFill>
                <a:effectLst/>
                <a:latin typeface="+mn-lt"/>
                <a:ea typeface="Calibri" panose="020F0502020204030204" pitchFamily="34" charset="0"/>
                <a:cs typeface="Times New Roman" panose="02020603050405020304" pitchFamily="18" charset="0"/>
              </a:rPr>
              <a:t>on</a:t>
            </a:r>
            <a:r>
              <a:rPr lang="fr-FR" sz="1200" dirty="0">
                <a:solidFill>
                  <a:schemeClr val="tx1"/>
                </a:solidFill>
                <a:effectLst/>
                <a:latin typeface="+mn-lt"/>
                <a:ea typeface="Calibri" panose="020F0502020204030204" pitchFamily="34" charset="0"/>
                <a:cs typeface="Times New Roman" panose="02020603050405020304" pitchFamily="18" charset="0"/>
              </a:rPr>
              <a:t> est toujours le sujet du verbe. »</a:t>
            </a:r>
          </a:p>
          <a:p>
            <a:endParaRPr lang="fr-FR" dirty="0"/>
          </a:p>
        </p:txBody>
      </p:sp>
      <p:sp>
        <p:nvSpPr>
          <p:cNvPr id="4" name="Espace réservé du numéro de diapositive 3">
            <a:extLst>
              <a:ext uri="{FF2B5EF4-FFF2-40B4-BE49-F238E27FC236}">
                <a16:creationId xmlns:a16="http://schemas.microsoft.com/office/drawing/2014/main" id="{8AC80A18-11E5-ABFF-0E9B-8144438C05D7}"/>
              </a:ext>
            </a:extLst>
          </p:cNvPr>
          <p:cNvSpPr>
            <a:spLocks noGrp="1"/>
          </p:cNvSpPr>
          <p:nvPr>
            <p:ph type="sldNum" sz="quarter" idx="5"/>
          </p:nvPr>
        </p:nvSpPr>
        <p:spPr/>
        <p:txBody>
          <a:bodyPr/>
          <a:lstStyle/>
          <a:p>
            <a:fld id="{871CBB34-3366-9449-B274-5478381F68D8}" type="slidenum">
              <a:rPr lang="fr-FR" smtClean="0"/>
              <a:t>24</a:t>
            </a:fld>
            <a:endParaRPr lang="fr-FR"/>
          </a:p>
        </p:txBody>
      </p:sp>
    </p:spTree>
    <p:extLst>
      <p:ext uri="{BB962C8B-B14F-4D97-AF65-F5344CB8AC3E}">
        <p14:creationId xmlns:p14="http://schemas.microsoft.com/office/powerpoint/2010/main" val="518394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3BB01-408A-D019-7A46-CCF49771CA8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97C5E1-E974-48A7-98B7-AB32B5E47A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E0113B-D036-AEE8-2B23-D8C3CC0466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Cette phrase nous permet-elle de rayer certaines affirmations qui ne sont pas toujours vraies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32CC4023-D7FC-C403-D5BF-16133851F139}"/>
              </a:ext>
            </a:extLst>
          </p:cNvPr>
          <p:cNvSpPr>
            <a:spLocks noGrp="1"/>
          </p:cNvSpPr>
          <p:nvPr>
            <p:ph type="sldNum" sz="quarter" idx="5"/>
          </p:nvPr>
        </p:nvSpPr>
        <p:spPr/>
        <p:txBody>
          <a:bodyPr/>
          <a:lstStyle/>
          <a:p>
            <a:fld id="{871CBB34-3366-9449-B274-5478381F68D8}" type="slidenum">
              <a:rPr lang="fr-FR" smtClean="0"/>
              <a:t>25</a:t>
            </a:fld>
            <a:endParaRPr lang="fr-FR"/>
          </a:p>
        </p:txBody>
      </p:sp>
    </p:spTree>
    <p:extLst>
      <p:ext uri="{BB962C8B-B14F-4D97-AF65-F5344CB8AC3E}">
        <p14:creationId xmlns:p14="http://schemas.microsoft.com/office/powerpoint/2010/main" val="1388476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24A42-229D-9C24-248A-F14C3B0F9C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EDCED6-3A5D-31C4-FFC4-85058D17CE0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D05792-157D-E002-9CE4-B60C16C907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Parfois, quand la phrase commence par une brique complément de phrase, quand le groupe du verbe est court et la brique-sujet longue, on place cette brique-sujet longue après le verbe. »</a:t>
            </a:r>
          </a:p>
          <a:p>
            <a:endParaRPr lang="fr-FR" dirty="0"/>
          </a:p>
        </p:txBody>
      </p:sp>
      <p:sp>
        <p:nvSpPr>
          <p:cNvPr id="4" name="Espace réservé du numéro de diapositive 3">
            <a:extLst>
              <a:ext uri="{FF2B5EF4-FFF2-40B4-BE49-F238E27FC236}">
                <a16:creationId xmlns:a16="http://schemas.microsoft.com/office/drawing/2014/main" id="{6FF892C6-FE95-D842-08EA-830C34B4E34B}"/>
              </a:ext>
            </a:extLst>
          </p:cNvPr>
          <p:cNvSpPr>
            <a:spLocks noGrp="1"/>
          </p:cNvSpPr>
          <p:nvPr>
            <p:ph type="sldNum" sz="quarter" idx="5"/>
          </p:nvPr>
        </p:nvSpPr>
        <p:spPr/>
        <p:txBody>
          <a:bodyPr/>
          <a:lstStyle/>
          <a:p>
            <a:fld id="{871CBB34-3366-9449-B274-5478381F68D8}" type="slidenum">
              <a:rPr lang="fr-FR" smtClean="0"/>
              <a:t>26</a:t>
            </a:fld>
            <a:endParaRPr lang="fr-FR"/>
          </a:p>
        </p:txBody>
      </p:sp>
    </p:spTree>
    <p:extLst>
      <p:ext uri="{BB962C8B-B14F-4D97-AF65-F5344CB8AC3E}">
        <p14:creationId xmlns:p14="http://schemas.microsoft.com/office/powerpoint/2010/main" val="595366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Synthèse</a:t>
            </a:r>
            <a:r>
              <a:rPr lang="fr-FR" sz="1200" b="1" dirty="0">
                <a:solidFill>
                  <a:schemeClr val="tx1"/>
                </a:solidFill>
                <a:latin typeface="+mn-lt"/>
              </a:rPr>
              <a:t> – Évaluer les affirmation sur le sujet</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Vous allez récapituler tout ce que nous avons vu. »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le tableau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Classez les affirmations dans le tableau. Dans la troisième colonne, mettez les phrases qui expliquent votre classement. »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Préciser</a:t>
            </a:r>
            <a:r>
              <a:rPr lang="fr-FR" sz="1200" dirty="0">
                <a:solidFill>
                  <a:schemeClr val="tx1"/>
                </a:solidFill>
                <a:effectLst/>
                <a:latin typeface="+mn-lt"/>
                <a:ea typeface="Calibri" panose="020F0502020204030204" pitchFamily="34" charset="0"/>
                <a:cs typeface="Times New Roman" panose="02020603050405020304" pitchFamily="18" charset="0"/>
              </a:rPr>
              <a:t> : « Vous pouvez mettre seulement la lettre repère et les numéros des phrases.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27</a:t>
            </a:fld>
            <a:endParaRPr lang="fr-FR"/>
          </a:p>
        </p:txBody>
      </p:sp>
    </p:spTree>
    <p:extLst>
      <p:ext uri="{BB962C8B-B14F-4D97-AF65-F5344CB8AC3E}">
        <p14:creationId xmlns:p14="http://schemas.microsoft.com/office/powerpoint/2010/main" val="649955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827EE-F428-5D29-E451-E577168EB8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FE62CE-D2A2-1A3E-E811-41FF601F4E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2470BC-1F22-3AB4-6573-4EC4060AB3E3}"/>
              </a:ext>
            </a:extLst>
          </p:cNvPr>
          <p:cNvSpPr>
            <a:spLocks noGrp="1"/>
          </p:cNvSpPr>
          <p:nvPr>
            <p:ph type="body" idx="1"/>
          </p:nvPr>
        </p:nvSpPr>
        <p:spPr/>
        <p:txBody>
          <a:bodyPr/>
          <a:lstStyle/>
          <a:p>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7</a:t>
            </a:r>
            <a:r>
              <a:rPr lang="fr-FR" sz="1200" i="1" dirty="0">
                <a:solidFill>
                  <a:schemeClr val="tx1"/>
                </a:solidFill>
                <a:effectLst/>
                <a:latin typeface="+mn-lt"/>
                <a:ea typeface="Calibri" panose="020F0502020204030204" pitchFamily="34" charset="0"/>
                <a:cs typeface="Times New Roman" panose="02020603050405020304" pitchFamily="18" charset="0"/>
              </a:rPr>
              <a:t> – Pierre et moi sommes allés hier au cinéma.</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cs typeface="Times New Roman" panose="02020603050405020304" pitchFamily="18" charset="0"/>
              </a:rPr>
              <a:t>Pour que l’affirmation soit vraie, il faut penser aux pronoms des autres personnes.</a:t>
            </a:r>
          </a:p>
          <a:p>
            <a:r>
              <a:rPr lang="fr-FR" sz="1200" dirty="0">
                <a:solidFill>
                  <a:schemeClr val="tx1"/>
                </a:solidFill>
                <a:effectLst/>
                <a:latin typeface="+mn-lt"/>
                <a:ea typeface="Calibri" panose="020F0502020204030204" pitchFamily="34" charset="0"/>
                <a:cs typeface="Times New Roman" panose="02020603050405020304" pitchFamily="18" charset="0"/>
              </a:rPr>
              <a:t>9 –</a:t>
            </a:r>
            <a:r>
              <a:rPr lang="fr-FR" sz="1200" i="1" dirty="0">
                <a:solidFill>
                  <a:schemeClr val="tx1"/>
                </a:solidFill>
                <a:effectLst/>
                <a:latin typeface="+mn-lt"/>
                <a:ea typeface="Calibri" panose="020F0502020204030204" pitchFamily="34" charset="0"/>
                <a:cs typeface="Times New Roman" panose="02020603050405020304" pitchFamily="18" charset="0"/>
              </a:rPr>
              <a:t> Le jeudi on va à la piscine.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1" dirty="0">
                <a:solidFill>
                  <a:schemeClr val="tx1"/>
                </a:solidFill>
                <a:effectLst/>
                <a:latin typeface="+mn-lt"/>
                <a:ea typeface="Calibri" panose="020F0502020204030204" pitchFamily="34" charset="0"/>
              </a:rPr>
              <a:t>On </a:t>
            </a:r>
            <a:r>
              <a:rPr lang="fr-FR" sz="1200" i="0" dirty="0">
                <a:solidFill>
                  <a:schemeClr val="tx1"/>
                </a:solidFill>
                <a:effectLst/>
                <a:latin typeface="+mn-lt"/>
                <a:ea typeface="Calibri" panose="020F0502020204030204" pitchFamily="34" charset="0"/>
              </a:rPr>
              <a:t>ne se remplace pas. </a:t>
            </a:r>
            <a:r>
              <a:rPr lang="fr-FR" sz="1200" i="1" dirty="0">
                <a:solidFill>
                  <a:schemeClr val="tx1"/>
                </a:solidFill>
                <a:effectLst/>
                <a:latin typeface="+mn-lt"/>
                <a:ea typeface="Calibri" panose="020F0502020204030204" pitchFamily="34" charset="0"/>
              </a:rPr>
              <a:t>»</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68284479-A089-8C16-84BD-53B021BFC39E}"/>
              </a:ext>
            </a:extLst>
          </p:cNvPr>
          <p:cNvSpPr>
            <a:spLocks noGrp="1"/>
          </p:cNvSpPr>
          <p:nvPr>
            <p:ph type="sldNum" sz="quarter" idx="5"/>
          </p:nvPr>
        </p:nvSpPr>
        <p:spPr/>
        <p:txBody>
          <a:bodyPr/>
          <a:lstStyle/>
          <a:p>
            <a:fld id="{871CBB34-3366-9449-B274-5478381F68D8}" type="slidenum">
              <a:rPr lang="fr-FR" smtClean="0"/>
              <a:t>28</a:t>
            </a:fld>
            <a:endParaRPr lang="fr-FR"/>
          </a:p>
        </p:txBody>
      </p:sp>
    </p:spTree>
    <p:extLst>
      <p:ext uri="{BB962C8B-B14F-4D97-AF65-F5344CB8AC3E}">
        <p14:creationId xmlns:p14="http://schemas.microsoft.com/office/powerpoint/2010/main" val="2090500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BBD6B-8337-0ACA-1557-4E05311AE91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6F7C66-A4F7-80C7-3D29-5AB4AA6EDD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A746AE-0387-FF33-0F90-AD2A7F405E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rPr>
              <a:t>8 –</a:t>
            </a:r>
            <a:r>
              <a:rPr lang="fr-FR" sz="1200" i="1" dirty="0">
                <a:solidFill>
                  <a:schemeClr val="tx1"/>
                </a:solidFill>
                <a:effectLst/>
                <a:latin typeface="+mn-lt"/>
                <a:ea typeface="Calibri" panose="020F0502020204030204" pitchFamily="34" charset="0"/>
              </a:rPr>
              <a:t> Qu’a vendu ce marchand dans la semaine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10 -</a:t>
            </a:r>
            <a:r>
              <a:rPr lang="fr-FR" sz="1200" i="1" dirty="0">
                <a:solidFill>
                  <a:schemeClr val="tx1"/>
                </a:solidFill>
                <a:effectLst/>
                <a:latin typeface="+mn-lt"/>
                <a:ea typeface="Calibri" panose="020F0502020204030204" pitchFamily="34" charset="0"/>
                <a:cs typeface="Times New Roman" panose="02020603050405020304" pitchFamily="18" charset="0"/>
              </a:rPr>
              <a:t> Dans le ciel passaient des vols de cigognes.</a:t>
            </a:r>
            <a:endParaRPr lang="fr-FR" sz="1200" i="1" dirty="0">
              <a:solidFill>
                <a:schemeClr val="tx1"/>
              </a:solidFill>
              <a:effectLst/>
              <a:latin typeface="+mn-lt"/>
              <a:ea typeface="Calibri" panose="020F0502020204030204" pitchFamily="34" charset="0"/>
            </a:endParaRPr>
          </a:p>
          <a:p>
            <a:r>
              <a:rPr lang="fr-FR" sz="1200" i="0" dirty="0">
                <a:solidFill>
                  <a:schemeClr val="tx1"/>
                </a:solidFill>
                <a:effectLst/>
                <a:latin typeface="+mn-lt"/>
                <a:ea typeface="Calibri" panose="020F0502020204030204" pitchFamily="34" charset="0"/>
              </a:rPr>
              <a:t>C’est souvent vrai, mais il y a des sortes de phrases où on met le sujet après le verbe : certaines phrases interrogatives sans </a:t>
            </a:r>
            <a:r>
              <a:rPr lang="fr-FR" sz="1200" i="1" dirty="0">
                <a:solidFill>
                  <a:schemeClr val="tx1"/>
                </a:solidFill>
                <a:effectLst/>
                <a:latin typeface="+mn-lt"/>
                <a:ea typeface="Calibri" panose="020F0502020204030204" pitchFamily="34" charset="0"/>
              </a:rPr>
              <a:t>est-ce que</a:t>
            </a:r>
            <a:r>
              <a:rPr lang="fr-FR" sz="1200" i="0" dirty="0">
                <a:solidFill>
                  <a:schemeClr val="tx1"/>
                </a:solidFill>
                <a:effectLst/>
                <a:latin typeface="+mn-lt"/>
                <a:ea typeface="Calibri" panose="020F0502020204030204" pitchFamily="34" charset="0"/>
              </a:rPr>
              <a:t>..., les phrases qui commencent par un CC long</a:t>
            </a:r>
            <a:r>
              <a:rPr lang="fr-FR" sz="1200" i="1"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FE69EDE-9A1D-E2A1-ECC1-16DCFC01F5C2}"/>
              </a:ext>
            </a:extLst>
          </p:cNvPr>
          <p:cNvSpPr>
            <a:spLocks noGrp="1"/>
          </p:cNvSpPr>
          <p:nvPr>
            <p:ph type="sldNum" sz="quarter" idx="5"/>
          </p:nvPr>
        </p:nvSpPr>
        <p:spPr/>
        <p:txBody>
          <a:bodyPr/>
          <a:lstStyle/>
          <a:p>
            <a:fld id="{871CBB34-3366-9449-B274-5478381F68D8}" type="slidenum">
              <a:rPr lang="fr-FR" smtClean="0"/>
              <a:t>29</a:t>
            </a:fld>
            <a:endParaRPr lang="fr-FR"/>
          </a:p>
        </p:txBody>
      </p:sp>
    </p:spTree>
    <p:extLst>
      <p:ext uri="{BB962C8B-B14F-4D97-AF65-F5344CB8AC3E}">
        <p14:creationId xmlns:p14="http://schemas.microsoft.com/office/powerpoint/2010/main" val="23400629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697B5-2E32-3FD4-49A9-F76E9E5C47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9AFC03-9C0B-636F-4328-6D6F98305D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09794F8-F6F2-5C33-4DC4-E4AE9EEEF913}"/>
              </a:ext>
            </a:extLst>
          </p:cNvPr>
          <p:cNvSpPr>
            <a:spLocks noGrp="1"/>
          </p:cNvSpPr>
          <p:nvPr>
            <p:ph type="body" idx="1"/>
          </p:nvPr>
        </p:nvSpPr>
        <p:spPr/>
        <p:txBody>
          <a:bodyPr/>
          <a:lstStyle/>
          <a:p>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1 -</a:t>
            </a:r>
            <a:r>
              <a:rPr lang="fr-FR" sz="1200" i="1" dirty="0">
                <a:solidFill>
                  <a:schemeClr val="tx1"/>
                </a:solidFill>
                <a:effectLst/>
                <a:latin typeface="+mn-lt"/>
                <a:ea typeface="Calibri" panose="020F0502020204030204" pitchFamily="34" charset="0"/>
                <a:cs typeface="Times New Roman" panose="02020603050405020304" pitchFamily="18" charset="0"/>
              </a:rPr>
              <a:t> La vache noire rumine tranquillement.</a:t>
            </a:r>
          </a:p>
          <a:p>
            <a:r>
              <a:rPr lang="fr-FR" sz="1200" dirty="0">
                <a:solidFill>
                  <a:schemeClr val="tx1"/>
                </a:solidFill>
                <a:effectLst/>
                <a:latin typeface="+mn-lt"/>
                <a:ea typeface="Calibri" panose="020F0502020204030204" pitchFamily="34" charset="0"/>
                <a:cs typeface="Times New Roman" panose="02020603050405020304" pitchFamily="18" charset="0"/>
              </a:rPr>
              <a:t>3 -</a:t>
            </a:r>
            <a:r>
              <a:rPr lang="fr-FR" sz="1200" i="1" dirty="0">
                <a:solidFill>
                  <a:schemeClr val="tx1"/>
                </a:solidFill>
                <a:effectLst/>
                <a:latin typeface="+mn-lt"/>
                <a:ea typeface="Calibri" panose="020F0502020204030204" pitchFamily="34" charset="0"/>
                <a:cs typeface="Times New Roman" panose="02020603050405020304" pitchFamily="18" charset="0"/>
              </a:rPr>
              <a:t> La tarte aux prunes avait trop cuit.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5 -</a:t>
            </a:r>
            <a:r>
              <a:rPr lang="fr-FR" sz="1200" i="1" dirty="0">
                <a:solidFill>
                  <a:schemeClr val="tx1"/>
                </a:solidFill>
                <a:effectLst/>
                <a:latin typeface="+mn-lt"/>
                <a:ea typeface="Calibri" panose="020F0502020204030204" pitchFamily="34" charset="0"/>
                <a:cs typeface="Times New Roman" panose="02020603050405020304" pitchFamily="18" charset="0"/>
              </a:rPr>
              <a:t> Le lit de ma grand-mère semble très ancien. </a:t>
            </a:r>
          </a:p>
          <a:p>
            <a:r>
              <a:rPr lang="fr-FR" sz="1200" i="0" dirty="0">
                <a:solidFill>
                  <a:schemeClr val="tx1"/>
                </a:solidFill>
                <a:effectLst/>
                <a:latin typeface="+mn-lt"/>
                <a:ea typeface="Calibri" panose="020F0502020204030204" pitchFamily="34" charset="0"/>
                <a:cs typeface="Times New Roman" panose="02020603050405020304" pitchFamily="18" charset="0"/>
              </a:rPr>
              <a:t>Ne pas oublier que la brique-sujet peut être étendue.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7 -</a:t>
            </a:r>
            <a:r>
              <a:rPr lang="fr-FR" sz="1200" i="1" dirty="0">
                <a:solidFill>
                  <a:schemeClr val="tx1"/>
                </a:solidFill>
                <a:effectLst/>
                <a:latin typeface="+mn-lt"/>
                <a:ea typeface="Calibri" panose="020F0502020204030204" pitchFamily="34" charset="0"/>
                <a:cs typeface="Times New Roman" panose="02020603050405020304" pitchFamily="18" charset="0"/>
              </a:rPr>
              <a:t> Pierre, la nuit, rêvait du film qu’il avait vu.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cs typeface="Times New Roman" panose="02020603050405020304" pitchFamily="18" charset="0"/>
              </a:rPr>
              <a:t>Ne pas oublier qu’il peut y avoir une brique complément de phrase entre la brique-sujet et la brique du verbe</a:t>
            </a:r>
            <a:r>
              <a:rPr lang="fr-FR" sz="1200" i="1"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8 -</a:t>
            </a:r>
            <a:r>
              <a:rPr lang="fr-FR" sz="1200" i="1" dirty="0">
                <a:solidFill>
                  <a:schemeClr val="tx1"/>
                </a:solidFill>
                <a:effectLst/>
                <a:latin typeface="+mn-lt"/>
                <a:ea typeface="Calibri" panose="020F0502020204030204" pitchFamily="34" charset="0"/>
                <a:cs typeface="Times New Roman" panose="02020603050405020304" pitchFamily="18" charset="0"/>
              </a:rPr>
              <a:t> Qu’a vendu ce marchand dans la semaine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10 -</a:t>
            </a:r>
            <a:r>
              <a:rPr lang="fr-FR" sz="1200" i="1" dirty="0">
                <a:solidFill>
                  <a:schemeClr val="tx1"/>
                </a:solidFill>
                <a:effectLst/>
                <a:latin typeface="+mn-lt"/>
                <a:ea typeface="Calibri" panose="020F0502020204030204" pitchFamily="34" charset="0"/>
                <a:cs typeface="Times New Roman" panose="02020603050405020304" pitchFamily="18" charset="0"/>
              </a:rPr>
              <a:t> Dans le ciel passaient des vols de cigognes.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rPr>
              <a:t>Ne pas oublier que – dans certaines sortes de phrases – le sujet est après le verbe »</a:t>
            </a:r>
            <a:r>
              <a:rPr lang="fr-FR" sz="1200" i="1"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3B99DFE4-D9A5-891D-82E8-286B2D108FE3}"/>
              </a:ext>
            </a:extLst>
          </p:cNvPr>
          <p:cNvSpPr>
            <a:spLocks noGrp="1"/>
          </p:cNvSpPr>
          <p:nvPr>
            <p:ph type="sldNum" sz="quarter" idx="5"/>
          </p:nvPr>
        </p:nvSpPr>
        <p:spPr/>
        <p:txBody>
          <a:bodyPr/>
          <a:lstStyle/>
          <a:p>
            <a:fld id="{871CBB34-3366-9449-B274-5478381F68D8}" type="slidenum">
              <a:rPr lang="fr-FR" smtClean="0"/>
              <a:t>30</a:t>
            </a:fld>
            <a:endParaRPr lang="fr-FR"/>
          </a:p>
        </p:txBody>
      </p:sp>
    </p:spTree>
    <p:extLst>
      <p:ext uri="{BB962C8B-B14F-4D97-AF65-F5344CB8AC3E}">
        <p14:creationId xmlns:p14="http://schemas.microsoft.com/office/powerpoint/2010/main" val="736560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842B5-09D4-9FA9-B5C1-5972714495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261CE5-2F42-0145-DB46-B0045C9168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06787B-238D-5939-3695-1BBD80B1ED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rPr>
              <a:t>2 -</a:t>
            </a:r>
            <a:r>
              <a:rPr lang="fr-FR" sz="1200" i="1" dirty="0">
                <a:solidFill>
                  <a:schemeClr val="tx1"/>
                </a:solidFill>
                <a:effectLst/>
                <a:latin typeface="+mn-lt"/>
                <a:ea typeface="Calibri" panose="020F0502020204030204" pitchFamily="34" charset="0"/>
              </a:rPr>
              <a:t> Le football plait autant aux filles qu’aux garçons.</a:t>
            </a:r>
            <a:r>
              <a:rPr lang="fr-FR" sz="1200" dirty="0">
                <a:solidFill>
                  <a:schemeClr val="tx1"/>
                </a:solidFill>
                <a:effectLst/>
                <a:latin typeface="+mn-lt"/>
              </a:rPr>
              <a:t> </a:t>
            </a:r>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3 -</a:t>
            </a:r>
            <a:r>
              <a:rPr lang="fr-FR" sz="1200" i="1" dirty="0">
                <a:solidFill>
                  <a:schemeClr val="tx1"/>
                </a:solidFill>
                <a:effectLst/>
                <a:latin typeface="+mn-lt"/>
                <a:ea typeface="Calibri" panose="020F0502020204030204" pitchFamily="34" charset="0"/>
                <a:cs typeface="Times New Roman" panose="02020603050405020304" pitchFamily="18" charset="0"/>
              </a:rPr>
              <a:t> La tarte aux prunes avait trop cuit.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latin typeface="+mn-lt"/>
              </a:rPr>
              <a:t>Il arrive très souvent que ce ne soit pas vrai. »</a:t>
            </a:r>
          </a:p>
        </p:txBody>
      </p:sp>
      <p:sp>
        <p:nvSpPr>
          <p:cNvPr id="4" name="Espace réservé du numéro de diapositive 3">
            <a:extLst>
              <a:ext uri="{FF2B5EF4-FFF2-40B4-BE49-F238E27FC236}">
                <a16:creationId xmlns:a16="http://schemas.microsoft.com/office/drawing/2014/main" id="{1D081564-3170-8469-AFFF-F8E5E7A04CB5}"/>
              </a:ext>
            </a:extLst>
          </p:cNvPr>
          <p:cNvSpPr>
            <a:spLocks noGrp="1"/>
          </p:cNvSpPr>
          <p:nvPr>
            <p:ph type="sldNum" sz="quarter" idx="5"/>
          </p:nvPr>
        </p:nvSpPr>
        <p:spPr/>
        <p:txBody>
          <a:bodyPr/>
          <a:lstStyle/>
          <a:p>
            <a:fld id="{871CBB34-3366-9449-B274-5478381F68D8}" type="slidenum">
              <a:rPr lang="fr-FR" smtClean="0"/>
              <a:t>31</a:t>
            </a:fld>
            <a:endParaRPr lang="fr-FR"/>
          </a:p>
        </p:txBody>
      </p:sp>
    </p:spTree>
    <p:extLst>
      <p:ext uri="{BB962C8B-B14F-4D97-AF65-F5344CB8AC3E}">
        <p14:creationId xmlns:p14="http://schemas.microsoft.com/office/powerpoint/2010/main" val="4222287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497D7-50C6-BC3A-65A1-B7979FBFF9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F9B6E4-58B9-C54D-8AB7-7057B24479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55BBE4-2240-F060-3721-4B248B91036A}"/>
              </a:ext>
            </a:extLst>
          </p:cNvPr>
          <p:cNvSpPr>
            <a:spLocks noGrp="1"/>
          </p:cNvSpPr>
          <p:nvPr>
            <p:ph type="body" idx="1"/>
          </p:nvPr>
        </p:nvSpPr>
        <p:spPr/>
        <p:txBody>
          <a:bodyPr/>
          <a:lstStyle/>
          <a:p>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8 –</a:t>
            </a:r>
            <a:r>
              <a:rPr lang="fr-FR" sz="1200" i="1" dirty="0">
                <a:solidFill>
                  <a:schemeClr val="tx1"/>
                </a:solidFill>
                <a:effectLst/>
                <a:latin typeface="+mn-lt"/>
                <a:ea typeface="Calibri" panose="020F0502020204030204" pitchFamily="34" charset="0"/>
                <a:cs typeface="Times New Roman" panose="02020603050405020304" pitchFamily="18" charset="0"/>
              </a:rPr>
              <a:t> Qu’a vendu ce marchand dans la semaine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9 –</a:t>
            </a:r>
            <a:r>
              <a:rPr lang="fr-FR" sz="1200" i="1" dirty="0">
                <a:solidFill>
                  <a:schemeClr val="tx1"/>
                </a:solidFill>
                <a:effectLst/>
                <a:latin typeface="+mn-lt"/>
                <a:ea typeface="Calibri" panose="020F0502020204030204" pitchFamily="34" charset="0"/>
                <a:cs typeface="Times New Roman" panose="02020603050405020304" pitchFamily="18" charset="0"/>
              </a:rPr>
              <a:t> Le jeudi on va à la piscine.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cs typeface="Times New Roman" panose="02020603050405020304" pitchFamily="18" charset="0"/>
              </a:rPr>
              <a:t>C’est souvent vrai, mais ça ne marche pas pour toutes les sortes de phrase.</a:t>
            </a:r>
          </a:p>
          <a:p>
            <a:r>
              <a:rPr lang="fr-FR" sz="1200" i="0" dirty="0">
                <a:solidFill>
                  <a:schemeClr val="tx1"/>
                </a:solidFill>
                <a:effectLst/>
                <a:latin typeface="+mn-lt"/>
                <a:ea typeface="Calibri" panose="020F0502020204030204" pitchFamily="34" charset="0"/>
              </a:rPr>
              <a:t>On ne peut pas s’encadrer </a:t>
            </a:r>
            <a:r>
              <a:rPr lang="fr-FR" sz="1200" i="1" dirty="0">
                <a:solidFill>
                  <a:schemeClr val="tx1"/>
                </a:solidFill>
                <a:effectLst/>
                <a:latin typeface="+mn-lt"/>
                <a:ea typeface="Calibri" panose="020F0502020204030204" pitchFamily="34" charset="0"/>
              </a:rPr>
              <a:t>on</a:t>
            </a:r>
            <a:r>
              <a:rPr lang="fr-FR" sz="1200" i="0" dirty="0">
                <a:solidFill>
                  <a:schemeClr val="tx1"/>
                </a:solidFill>
                <a:effectLst/>
                <a:latin typeface="+mn-lt"/>
                <a:ea typeface="Calibri" panose="020F0502020204030204" pitchFamily="34" charset="0"/>
              </a:rPr>
              <a:t>, on ne peut pas encadrer le sujet d’une phrase interrogative qui ne commence pas par </a:t>
            </a:r>
            <a:r>
              <a:rPr lang="fr-FR" sz="1200" i="1" dirty="0">
                <a:solidFill>
                  <a:schemeClr val="tx1"/>
                </a:solidFill>
                <a:effectLst/>
                <a:latin typeface="+mn-lt"/>
                <a:ea typeface="Calibri" panose="020F0502020204030204" pitchFamily="34" charset="0"/>
              </a:rPr>
              <a:t>est-ce que</a:t>
            </a:r>
            <a:r>
              <a:rPr lang="fr-FR" sz="1200" i="0" dirty="0">
                <a:solidFill>
                  <a:schemeClr val="tx1"/>
                </a:solidFill>
                <a:effectLst/>
                <a:latin typeface="+mn-lt"/>
                <a:ea typeface="Calibri" panose="020F0502020204030204" pitchFamily="34" charset="0"/>
              </a:rPr>
              <a:t>… »</a:t>
            </a:r>
            <a:endParaRPr lang="fr-FR" sz="1200" i="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C40F3FE6-28FB-FD55-8063-C85D9DE88B98}"/>
              </a:ext>
            </a:extLst>
          </p:cNvPr>
          <p:cNvSpPr>
            <a:spLocks noGrp="1"/>
          </p:cNvSpPr>
          <p:nvPr>
            <p:ph type="sldNum" sz="quarter" idx="5"/>
          </p:nvPr>
        </p:nvSpPr>
        <p:spPr/>
        <p:txBody>
          <a:bodyPr/>
          <a:lstStyle/>
          <a:p>
            <a:fld id="{871CBB34-3366-9449-B274-5478381F68D8}" type="slidenum">
              <a:rPr lang="fr-FR" smtClean="0"/>
              <a:t>32</a:t>
            </a:fld>
            <a:endParaRPr lang="fr-FR"/>
          </a:p>
        </p:txBody>
      </p:sp>
    </p:spTree>
    <p:extLst>
      <p:ext uri="{BB962C8B-B14F-4D97-AF65-F5344CB8AC3E}">
        <p14:creationId xmlns:p14="http://schemas.microsoft.com/office/powerpoint/2010/main" val="7375133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03F56-F911-7F1F-9AC3-5EDFC48B73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1C3CE4-B785-62C1-C0E4-0462F4ADE20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17959FD-A9F6-F3EB-B15F-97A298C71509}"/>
              </a:ext>
            </a:extLst>
          </p:cNvPr>
          <p:cNvSpPr>
            <a:spLocks noGrp="1"/>
          </p:cNvSpPr>
          <p:nvPr>
            <p:ph type="body" idx="1"/>
          </p:nvPr>
        </p:nvSpPr>
        <p:spPr/>
        <p:txBody>
          <a:bodyPr/>
          <a:lstStyle/>
          <a:p>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3 -</a:t>
            </a:r>
            <a:r>
              <a:rPr lang="fr-FR" sz="1200" i="1" dirty="0">
                <a:solidFill>
                  <a:schemeClr val="tx1"/>
                </a:solidFill>
                <a:effectLst/>
                <a:latin typeface="+mn-lt"/>
                <a:ea typeface="Calibri" panose="020F0502020204030204" pitchFamily="34" charset="0"/>
                <a:cs typeface="Times New Roman" panose="02020603050405020304" pitchFamily="18" charset="0"/>
              </a:rPr>
              <a:t> La tarte aux prunes avait trop cuit.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4 -</a:t>
            </a:r>
            <a:r>
              <a:rPr lang="fr-FR" sz="1200" i="1" dirty="0">
                <a:solidFill>
                  <a:schemeClr val="tx1"/>
                </a:solidFill>
                <a:effectLst/>
                <a:latin typeface="+mn-lt"/>
                <a:ea typeface="Calibri" panose="020F0502020204030204" pitchFamily="34" charset="0"/>
                <a:cs typeface="Times New Roman" panose="02020603050405020304" pitchFamily="18" charset="0"/>
              </a:rPr>
              <a:t> Le boxeur a reçu un coup à la mâchoire.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rPr>
              <a:t>Beaucoup de verbes n’expriment pas d’action. »</a:t>
            </a:r>
            <a:endParaRPr lang="fr-FR" sz="1200" i="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DBFD8D30-34D0-BE4E-E30C-839D6F6F6CD8}"/>
              </a:ext>
            </a:extLst>
          </p:cNvPr>
          <p:cNvSpPr>
            <a:spLocks noGrp="1"/>
          </p:cNvSpPr>
          <p:nvPr>
            <p:ph type="sldNum" sz="quarter" idx="5"/>
          </p:nvPr>
        </p:nvSpPr>
        <p:spPr/>
        <p:txBody>
          <a:bodyPr/>
          <a:lstStyle/>
          <a:p>
            <a:fld id="{871CBB34-3366-9449-B274-5478381F68D8}" type="slidenum">
              <a:rPr lang="fr-FR" smtClean="0"/>
              <a:t>33</a:t>
            </a:fld>
            <a:endParaRPr lang="fr-FR"/>
          </a:p>
        </p:txBody>
      </p:sp>
    </p:spTree>
    <p:extLst>
      <p:ext uri="{BB962C8B-B14F-4D97-AF65-F5344CB8AC3E}">
        <p14:creationId xmlns:p14="http://schemas.microsoft.com/office/powerpoint/2010/main" val="3301076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A4D7F-9B41-A7AF-1ECE-C8C7A5F78A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D5CD82-AEF4-50DF-CD47-548057BAA7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E92D4F-B1C0-FBAD-F16E-DF6E9455C74A}"/>
              </a:ext>
            </a:extLst>
          </p:cNvPr>
          <p:cNvSpPr>
            <a:spLocks noGrp="1"/>
          </p:cNvSpPr>
          <p:nvPr>
            <p:ph type="body" idx="1"/>
          </p:nvPr>
        </p:nvSpPr>
        <p:spPr/>
        <p:txBody>
          <a:bodyPr/>
          <a:lstStyle/>
          <a:p>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8 –</a:t>
            </a:r>
            <a:r>
              <a:rPr lang="fr-FR" sz="1200" i="1" dirty="0">
                <a:solidFill>
                  <a:schemeClr val="tx1"/>
                </a:solidFill>
                <a:effectLst/>
                <a:latin typeface="+mn-lt"/>
                <a:ea typeface="Calibri" panose="020F0502020204030204" pitchFamily="34" charset="0"/>
                <a:cs typeface="Times New Roman" panose="02020603050405020304" pitchFamily="18" charset="0"/>
              </a:rPr>
              <a:t> Qu’a vendu ce marchand dans la semaine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10 -</a:t>
            </a:r>
            <a:r>
              <a:rPr lang="fr-FR" sz="1200" i="1" dirty="0">
                <a:solidFill>
                  <a:schemeClr val="tx1"/>
                </a:solidFill>
                <a:effectLst/>
                <a:latin typeface="+mn-lt"/>
                <a:ea typeface="Calibri" panose="020F0502020204030204" pitchFamily="34" charset="0"/>
                <a:cs typeface="Times New Roman" panose="02020603050405020304" pitchFamily="18" charset="0"/>
              </a:rPr>
              <a:t> Dans le ciel passaient des vols de cigognes.</a:t>
            </a:r>
          </a:p>
          <a:p>
            <a:r>
              <a:rPr lang="fr-FR" sz="1200" i="0" dirty="0">
                <a:solidFill>
                  <a:schemeClr val="tx1"/>
                </a:solidFill>
                <a:effectLst/>
                <a:latin typeface="+mn-lt"/>
                <a:ea typeface="Calibri" panose="020F0502020204030204" pitchFamily="34" charset="0"/>
                <a:cs typeface="Times New Roman" panose="02020603050405020304" pitchFamily="18" charset="0"/>
              </a:rPr>
              <a:t>Ne pas oublier que – dans certaines sortes de phrases – le sujet est après le verbe.</a:t>
            </a:r>
          </a:p>
          <a:p>
            <a:r>
              <a:rPr lang="fr-FR" sz="1200" dirty="0">
                <a:solidFill>
                  <a:schemeClr val="tx1"/>
                </a:solidFill>
                <a:effectLst/>
                <a:latin typeface="+mn-lt"/>
                <a:ea typeface="Calibri" panose="020F0502020204030204" pitchFamily="34" charset="0"/>
                <a:cs typeface="Times New Roman" panose="02020603050405020304" pitchFamily="18" charset="0"/>
              </a:rPr>
              <a:t>9 -</a:t>
            </a:r>
            <a:r>
              <a:rPr lang="fr-FR" sz="1200" i="1" dirty="0">
                <a:solidFill>
                  <a:schemeClr val="tx1"/>
                </a:solidFill>
                <a:effectLst/>
                <a:latin typeface="+mn-lt"/>
                <a:ea typeface="Calibri" panose="020F0502020204030204" pitchFamily="34" charset="0"/>
                <a:cs typeface="Times New Roman" panose="02020603050405020304" pitchFamily="18" charset="0"/>
              </a:rPr>
              <a:t> Jeudi on va à la piscine.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0" dirty="0">
                <a:solidFill>
                  <a:schemeClr val="tx1"/>
                </a:solidFill>
                <a:effectLst/>
                <a:latin typeface="+mn-lt"/>
                <a:ea typeface="Calibri" panose="020F0502020204030204" pitchFamily="34" charset="0"/>
              </a:rPr>
              <a:t>Certaines phrases commencent par un CC.</a:t>
            </a:r>
            <a:r>
              <a:rPr lang="fr-FR" sz="1200" i="0" dirty="0">
                <a:solidFill>
                  <a:schemeClr val="tx1"/>
                </a:solidFill>
                <a:effectLst/>
                <a:latin typeface="+mn-lt"/>
              </a:rPr>
              <a:t> </a:t>
            </a:r>
            <a:endParaRPr lang="fr-FR" sz="1200" i="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90EB71FD-7E98-8598-D147-E4CE9073F4EA}"/>
              </a:ext>
            </a:extLst>
          </p:cNvPr>
          <p:cNvSpPr>
            <a:spLocks noGrp="1"/>
          </p:cNvSpPr>
          <p:nvPr>
            <p:ph type="sldNum" sz="quarter" idx="5"/>
          </p:nvPr>
        </p:nvSpPr>
        <p:spPr/>
        <p:txBody>
          <a:bodyPr/>
          <a:lstStyle/>
          <a:p>
            <a:fld id="{871CBB34-3366-9449-B274-5478381F68D8}" type="slidenum">
              <a:rPr lang="fr-FR" smtClean="0"/>
              <a:t>34</a:t>
            </a:fld>
            <a:endParaRPr lang="fr-FR"/>
          </a:p>
        </p:txBody>
      </p:sp>
    </p:spTree>
    <p:extLst>
      <p:ext uri="{BB962C8B-B14F-4D97-AF65-F5344CB8AC3E}">
        <p14:creationId xmlns:p14="http://schemas.microsoft.com/office/powerpoint/2010/main" val="284501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C221E-82D6-91D3-1517-600AF7E5BB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8CAAAF-11CF-BC62-7CE6-69CAF4DFBB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DA8BA3-8726-9AFC-EAC9-C7E2EC7F59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rPr>
              <a:t>Expliquer</a:t>
            </a:r>
            <a:r>
              <a:rPr lang="fr-FR" dirty="0">
                <a:solidFill>
                  <a:schemeClr val="tx1"/>
                </a:solidFill>
              </a:rPr>
              <a:t> : « Cette affirmation-là parait toujours vraies. Dans toutes nos phrases l n’y en a aucune qui soit un contre exemple.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D’ailleurs c’est à cause de cet accord du verbe avec le sujet qu’il est important de trouver le sujet… »</a:t>
            </a:r>
          </a:p>
          <a:p>
            <a:endParaRPr lang="fr-FR" dirty="0"/>
          </a:p>
        </p:txBody>
      </p:sp>
      <p:sp>
        <p:nvSpPr>
          <p:cNvPr id="4" name="Espace réservé du numéro de diapositive 3">
            <a:extLst>
              <a:ext uri="{FF2B5EF4-FFF2-40B4-BE49-F238E27FC236}">
                <a16:creationId xmlns:a16="http://schemas.microsoft.com/office/drawing/2014/main" id="{96788B78-72B8-2638-2C9C-92133AD063B7}"/>
              </a:ext>
            </a:extLst>
          </p:cNvPr>
          <p:cNvSpPr>
            <a:spLocks noGrp="1"/>
          </p:cNvSpPr>
          <p:nvPr>
            <p:ph type="sldNum" sz="quarter" idx="5"/>
          </p:nvPr>
        </p:nvSpPr>
        <p:spPr/>
        <p:txBody>
          <a:bodyPr/>
          <a:lstStyle/>
          <a:p>
            <a:fld id="{871CBB34-3366-9449-B274-5478381F68D8}" type="slidenum">
              <a:rPr lang="fr-FR" smtClean="0"/>
              <a:t>35</a:t>
            </a:fld>
            <a:endParaRPr lang="fr-FR"/>
          </a:p>
        </p:txBody>
      </p:sp>
    </p:spTree>
    <p:extLst>
      <p:ext uri="{BB962C8B-B14F-4D97-AF65-F5344CB8AC3E}">
        <p14:creationId xmlns:p14="http://schemas.microsoft.com/office/powerpoint/2010/main" val="30610057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quels cas est-ce qu’on peut hésiter pour trouver le sujet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quand la phrase commence par un complément de phrase ;</a:t>
            </a:r>
          </a:p>
          <a:p>
            <a:r>
              <a:rPr lang="fr-FR" sz="1200" dirty="0">
                <a:solidFill>
                  <a:schemeClr val="tx1"/>
                </a:solidFill>
                <a:effectLst/>
                <a:latin typeface="+mn-lt"/>
                <a:ea typeface="Calibri" panose="020F0502020204030204" pitchFamily="34" charset="0"/>
                <a:cs typeface="Times New Roman" panose="02020603050405020304" pitchFamily="18" charset="0"/>
              </a:rPr>
              <a:t>- quand le sujet est après le verbe : les phrases qui commencent par un long complément de phrase, les phrases interrogatives qui ne sont pas introduites par </a:t>
            </a:r>
            <a:r>
              <a:rPr lang="fr-FR" sz="1200" i="1" dirty="0">
                <a:solidFill>
                  <a:schemeClr val="tx1"/>
                </a:solidFill>
                <a:effectLst/>
                <a:latin typeface="+mn-lt"/>
                <a:ea typeface="Calibri" panose="020F0502020204030204" pitchFamily="34" charset="0"/>
                <a:cs typeface="Times New Roman" panose="02020603050405020304" pitchFamily="18" charset="0"/>
              </a:rPr>
              <a:t>est-ce que</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 quand la brique-sujet est un groupe du nom étendu ;</a:t>
            </a:r>
          </a:p>
          <a:p>
            <a:r>
              <a:rPr lang="fr-FR" sz="1200" dirty="0">
                <a:solidFill>
                  <a:schemeClr val="tx1"/>
                </a:solidFill>
                <a:effectLst/>
                <a:latin typeface="+mn-lt"/>
                <a:ea typeface="Calibri" panose="020F0502020204030204" pitchFamily="34" charset="0"/>
                <a:cs typeface="Times New Roman" panose="02020603050405020304" pitchFamily="18" charset="0"/>
              </a:rPr>
              <a:t>- quand il y a un complément de phrase entre la brique-sujet et la brique du verbe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36</a:t>
            </a:fld>
            <a:endParaRPr lang="fr-FR"/>
          </a:p>
        </p:txBody>
      </p:sp>
    </p:spTree>
    <p:extLst>
      <p:ext uri="{BB962C8B-B14F-4D97-AF65-F5344CB8AC3E}">
        <p14:creationId xmlns:p14="http://schemas.microsoft.com/office/powerpoint/2010/main" val="1276813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A0403-984C-79CD-B891-7E2C87C252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D33487-C01E-AF66-C407-6313CE9AFE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03AA0B4-0C45-A185-11DD-B99E9EDB91D3}"/>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 Que peut-on faire pour s’assurer qu’on a bien trouvé le sujet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On peut essayer de remplacer par un pronom sujet (toute la liste des pronoms personnels sujets : </a:t>
            </a:r>
            <a:r>
              <a:rPr lang="fr-FR" sz="1200" i="1" dirty="0">
                <a:solidFill>
                  <a:schemeClr val="tx1"/>
                </a:solidFill>
                <a:effectLst/>
                <a:latin typeface="+mn-lt"/>
                <a:ea typeface="Calibri" panose="020F0502020204030204" pitchFamily="34" charset="0"/>
                <a:cs typeface="Times New Roman" panose="02020603050405020304" pitchFamily="18" charset="0"/>
              </a:rPr>
              <a:t>je, tu, il/elle, nous, vous, ils/elles</a:t>
            </a:r>
            <a:r>
              <a:rPr lang="fr-FR" sz="1200" dirty="0">
                <a:solidFill>
                  <a:schemeClr val="tx1"/>
                </a:solidFill>
                <a:effectLst/>
                <a:latin typeface="+mn-lt"/>
                <a:ea typeface="Calibri" panose="020F0502020204030204" pitchFamily="34" charset="0"/>
                <a:cs typeface="Times New Roman" panose="02020603050405020304" pitchFamily="18" charset="0"/>
              </a:rPr>
              <a:t> et aussi </a:t>
            </a:r>
            <a:r>
              <a:rPr lang="fr-FR" sz="1200" i="1" dirty="0">
                <a:solidFill>
                  <a:schemeClr val="tx1"/>
                </a:solidFill>
                <a:effectLst/>
                <a:latin typeface="+mn-lt"/>
                <a:ea typeface="Calibri" panose="020F0502020204030204" pitchFamily="34" charset="0"/>
                <a:cs typeface="Times New Roman" panose="02020603050405020304" pitchFamily="18" charset="0"/>
              </a:rPr>
              <a:t>on</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On peut essayer d’encadrer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mais ça ne marche pas toujours.</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Pour trouver le sujet, il faut utiliser un ensemble de caractéristiques, un faisceau d’indices. Un seul est sûr : le sujet donne au verbe la marque de la personne. »</a:t>
            </a:r>
          </a:p>
          <a:p>
            <a:endParaRPr lang="fr-FR" dirty="0"/>
          </a:p>
        </p:txBody>
      </p:sp>
      <p:sp>
        <p:nvSpPr>
          <p:cNvPr id="4" name="Espace réservé du numéro de diapositive 3">
            <a:extLst>
              <a:ext uri="{FF2B5EF4-FFF2-40B4-BE49-F238E27FC236}">
                <a16:creationId xmlns:a16="http://schemas.microsoft.com/office/drawing/2014/main" id="{8824EA2D-84F6-4AF4-7352-303E4B581A45}"/>
              </a:ext>
            </a:extLst>
          </p:cNvPr>
          <p:cNvSpPr>
            <a:spLocks noGrp="1"/>
          </p:cNvSpPr>
          <p:nvPr>
            <p:ph type="sldNum" sz="quarter" idx="5"/>
          </p:nvPr>
        </p:nvSpPr>
        <p:spPr/>
        <p:txBody>
          <a:bodyPr/>
          <a:lstStyle/>
          <a:p>
            <a:fld id="{871CBB34-3366-9449-B274-5478381F68D8}" type="slidenum">
              <a:rPr lang="fr-FR" smtClean="0"/>
              <a:t>37</a:t>
            </a:fld>
            <a:endParaRPr lang="fr-FR"/>
          </a:p>
        </p:txBody>
      </p:sp>
    </p:spTree>
    <p:extLst>
      <p:ext uri="{BB962C8B-B14F-4D97-AF65-F5344CB8AC3E}">
        <p14:creationId xmlns:p14="http://schemas.microsoft.com/office/powerpoint/2010/main" val="579171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Revenir</a:t>
            </a:r>
            <a:r>
              <a:rPr lang="fr-FR" sz="1200" dirty="0">
                <a:solidFill>
                  <a:schemeClr val="tx1"/>
                </a:solidFill>
                <a:effectLst/>
                <a:latin typeface="+mn-lt"/>
                <a:ea typeface="Calibri" panose="020F0502020204030204" pitchFamily="34" charset="0"/>
                <a:cs typeface="Times New Roman" panose="02020603050405020304" pitchFamily="18" charset="0"/>
              </a:rPr>
              <a:t> à la phrase lue pendant la phase d’enrôlement : </a:t>
            </a:r>
          </a:p>
          <a:p>
            <a:r>
              <a:rPr lang="fr-FR" sz="1200" i="1" dirty="0">
                <a:solidFill>
                  <a:schemeClr val="tx1"/>
                </a:solidFill>
                <a:effectLst/>
                <a:latin typeface="+mn-lt"/>
                <a:ea typeface="Calibri" panose="020F0502020204030204" pitchFamily="34" charset="0"/>
                <a:cs typeface="Times New Roman" panose="02020603050405020304" pitchFamily="18" charset="0"/>
              </a:rPr>
              <a:t>   Dans l’air froid du matin s’éloignait une troupe de chasseurs</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maintenant vous trouvez le sujet ? De qui parle-t-on ? Quelle est la brique-sujet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On parle d’une troupe de chasseurs. C’est le sujet.</a:t>
            </a:r>
          </a:p>
          <a:p>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Alors, on écrit </a:t>
            </a:r>
            <a:r>
              <a:rPr lang="fr-FR" sz="1200" i="1" dirty="0">
                <a:solidFill>
                  <a:schemeClr val="tx1"/>
                </a:solidFill>
                <a:effectLst/>
                <a:latin typeface="+mn-lt"/>
                <a:ea typeface="Calibri" panose="020F0502020204030204" pitchFamily="34" charset="0"/>
                <a:cs typeface="Times New Roman" panose="02020603050405020304" pitchFamily="18" charset="0"/>
              </a:rPr>
              <a:t>s’éloignait</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s’éloignaient</a:t>
            </a:r>
            <a:r>
              <a:rPr lang="fr-FR" sz="1200" dirty="0">
                <a:solidFill>
                  <a:schemeClr val="tx1"/>
                </a:solidFill>
                <a:effectLst/>
                <a:latin typeface="+mn-lt"/>
                <a:ea typeface="Calibri" panose="020F0502020204030204" pitchFamily="34" charset="0"/>
                <a:cs typeface="Times New Roman" panose="02020603050405020304" pitchFamily="18" charset="0"/>
              </a:rPr>
              <a:t>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C’est une troupe de chasseurs, on peut le remplacer par le pronom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On écrit donc </a:t>
            </a:r>
            <a:r>
              <a:rPr lang="fr-FR" sz="1200" i="1" dirty="0">
                <a:solidFill>
                  <a:schemeClr val="tx1"/>
                </a:solidFill>
                <a:effectLst/>
                <a:latin typeface="+mn-lt"/>
                <a:ea typeface="Calibri" panose="020F0502020204030204" pitchFamily="34" charset="0"/>
                <a:cs typeface="Times New Roman" panose="02020603050405020304" pitchFamily="18" charset="0"/>
              </a:rPr>
              <a:t>s’éloignait</a:t>
            </a:r>
            <a:r>
              <a:rPr lang="fr-FR" sz="1200" dirty="0">
                <a:solidFill>
                  <a:schemeClr val="tx1"/>
                </a:solidFill>
                <a:effectLst/>
                <a:latin typeface="+mn-lt"/>
                <a:ea typeface="Calibri" panose="020F0502020204030204" pitchFamily="34" charset="0"/>
                <a:cs typeface="Times New Roman" panose="02020603050405020304" pitchFamily="18" charset="0"/>
              </a:rPr>
              <a:t>, imparfait du verbe </a:t>
            </a:r>
            <a:r>
              <a:rPr lang="fr-FR" sz="1200" i="1" dirty="0">
                <a:solidFill>
                  <a:schemeClr val="tx1"/>
                </a:solidFill>
                <a:effectLst/>
                <a:latin typeface="+mn-lt"/>
                <a:ea typeface="Calibri" panose="020F0502020204030204" pitchFamily="34" charset="0"/>
                <a:cs typeface="Times New Roman" panose="02020603050405020304" pitchFamily="18" charset="0"/>
              </a:rPr>
              <a:t>s’éloigner </a:t>
            </a:r>
            <a:r>
              <a:rPr lang="fr-FR" sz="1200" dirty="0">
                <a:solidFill>
                  <a:schemeClr val="tx1"/>
                </a:solidFill>
                <a:effectLst/>
                <a:latin typeface="+mn-lt"/>
                <a:ea typeface="Calibri" panose="020F0502020204030204" pitchFamily="34" charset="0"/>
                <a:cs typeface="Times New Roman" panose="02020603050405020304" pitchFamily="18" charset="0"/>
              </a:rPr>
              <a:t>à la personne 3.</a:t>
            </a: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38</a:t>
            </a:fld>
            <a:endParaRPr lang="fr-FR"/>
          </a:p>
        </p:txBody>
      </p:sp>
    </p:spTree>
    <p:extLst>
      <p:ext uri="{BB962C8B-B14F-4D97-AF65-F5344CB8AC3E}">
        <p14:creationId xmlns:p14="http://schemas.microsoft.com/office/powerpoint/2010/main" val="30466892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857A8-226C-ABF4-DDB0-6E7E018A75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4BB3CB-6341-5702-E69A-1B9FE7A85FD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A3275E-3D39-36FE-CF1D-D5213B982519}"/>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parmi les phrases qu’on a étudiées, il y aurait une qui ressemblerait à celle-ci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i="1" dirty="0">
                <a:solidFill>
                  <a:schemeClr val="tx1"/>
                </a:solidFill>
                <a:effectLst/>
                <a:latin typeface="+mn-lt"/>
                <a:ea typeface="Calibri" panose="020F0502020204030204" pitchFamily="34" charset="0"/>
                <a:cs typeface="Times New Roman" panose="02020603050405020304" pitchFamily="18" charset="0"/>
              </a:rPr>
              <a:t>Dans le ciel passaient des vols de cigognes.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E23BBBB1-4B56-73A5-3F52-B2507D00D19C}"/>
              </a:ext>
            </a:extLst>
          </p:cNvPr>
          <p:cNvSpPr>
            <a:spLocks noGrp="1"/>
          </p:cNvSpPr>
          <p:nvPr>
            <p:ph type="sldNum" sz="quarter" idx="5"/>
          </p:nvPr>
        </p:nvSpPr>
        <p:spPr/>
        <p:txBody>
          <a:bodyPr/>
          <a:lstStyle/>
          <a:p>
            <a:fld id="{871CBB34-3366-9449-B274-5478381F68D8}" type="slidenum">
              <a:rPr lang="fr-FR" smtClean="0"/>
              <a:t>39</a:t>
            </a:fld>
            <a:endParaRPr lang="fr-FR"/>
          </a:p>
        </p:txBody>
      </p:sp>
    </p:spTree>
    <p:extLst>
      <p:ext uri="{BB962C8B-B14F-4D97-AF65-F5344CB8AC3E}">
        <p14:creationId xmlns:p14="http://schemas.microsoft.com/office/powerpoint/2010/main" val="15162752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64D1-F4D7-D9CE-4F68-C4B12A5855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5CCB79-5F45-0F8E-B604-B36969CA3AF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BF3895D-D63B-1875-C753-973474FC8ADF}"/>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C’était quoi la ou les difficultés dans la première phrase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C’est une phrase où le sujet est après le verbe.</a:t>
            </a:r>
          </a:p>
          <a:p>
            <a:r>
              <a:rPr lang="fr-FR" sz="1200" dirty="0">
                <a:solidFill>
                  <a:schemeClr val="tx1"/>
                </a:solidFill>
                <a:effectLst/>
                <a:latin typeface="+mn-lt"/>
                <a:ea typeface="Calibri" panose="020F0502020204030204" pitchFamily="34" charset="0"/>
                <a:cs typeface="Times New Roman" panose="02020603050405020304" pitchFamily="18" charset="0"/>
              </a:rPr>
              <a:t>C’est une phrase où le sujet désigne plusieurs personnes et qui pourtant est au singulier.</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Revenir sur les opinions sur le sujet formulées pendant l’enrôlement et les confronter aux connaissances élaborées.</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4E4FB2A2-A180-12DC-343B-D45F50A6D9DE}"/>
              </a:ext>
            </a:extLst>
          </p:cNvPr>
          <p:cNvSpPr>
            <a:spLocks noGrp="1"/>
          </p:cNvSpPr>
          <p:nvPr>
            <p:ph type="sldNum" sz="quarter" idx="5"/>
          </p:nvPr>
        </p:nvSpPr>
        <p:spPr/>
        <p:txBody>
          <a:bodyPr/>
          <a:lstStyle/>
          <a:p>
            <a:fld id="{871CBB34-3366-9449-B274-5478381F68D8}" type="slidenum">
              <a:rPr lang="fr-FR" smtClean="0"/>
              <a:t>40</a:t>
            </a:fld>
            <a:endParaRPr lang="fr-FR"/>
          </a:p>
        </p:txBody>
      </p:sp>
    </p:spTree>
    <p:extLst>
      <p:ext uri="{BB962C8B-B14F-4D97-AF65-F5344CB8AC3E}">
        <p14:creationId xmlns:p14="http://schemas.microsoft.com/office/powerpoint/2010/main" val="4096583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a:t>
            </a:r>
            <a:r>
              <a:rPr lang="fr-FR" sz="1200" dirty="0">
                <a:solidFill>
                  <a:schemeClr val="tx1"/>
                </a:solidFill>
                <a:latin typeface="+mn-lt"/>
              </a:rPr>
              <a:t> </a:t>
            </a:r>
            <a:r>
              <a:rPr lang="fr-FR" sz="1200" b="1" dirty="0">
                <a:solidFill>
                  <a:schemeClr val="tx1"/>
                </a:solidFill>
                <a:latin typeface="+mn-lt"/>
              </a:rPr>
              <a:t>avec les élèves </a:t>
            </a:r>
            <a:r>
              <a:rPr lang="fr-FR" sz="1200" dirty="0">
                <a:solidFill>
                  <a:schemeClr val="tx1"/>
                </a:solidFill>
                <a:latin typeface="+mn-lt"/>
              </a:rPr>
              <a:t>ce qu’on a appris :</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À quoi on peut reconnaitre le sujet d’une phrase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On a des idées sur le sujet mais elles ne sont pas toujours justes. L’affirmation qui parait juste tout le temps, c’est que la brique-sujet impose au verbe sa personne grammaticale.</a:t>
            </a:r>
          </a:p>
          <a:p>
            <a:r>
              <a:rPr lang="fr-FR" sz="1200"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On a appris une sorte de phrase où le sujet n’est pas toujours avant le verbe : quand la phrase commence par un complément de phrase, que le groupe du verbe est court et le sujet plus long.</a:t>
            </a:r>
          </a:p>
          <a:p>
            <a:r>
              <a:rPr lang="fr-FR" sz="1200" dirty="0">
                <a:solidFill>
                  <a:schemeClr val="tx1"/>
                </a:solidFill>
                <a:effectLst/>
                <a:latin typeface="+mn-lt"/>
                <a:ea typeface="Calibri" panose="020F0502020204030204" pitchFamily="34" charset="0"/>
                <a:cs typeface="Times New Roman" panose="02020603050405020304" pitchFamily="18" charset="0"/>
              </a:rPr>
              <a:t>	Dans l’air froid du matin // s’éloignait // une troupe de chasseurs.</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On a revu que dans certaines phrases interrogatives le sujet est après le verbe.</a:t>
            </a:r>
          </a:p>
          <a:p>
            <a:r>
              <a:rPr lang="fr-FR" sz="1200" dirty="0">
                <a:solidFill>
                  <a:schemeClr val="tx1"/>
                </a:solidFill>
                <a:effectLst/>
                <a:latin typeface="+mn-lt"/>
                <a:ea typeface="Calibri" panose="020F0502020204030204" pitchFamily="34" charset="0"/>
                <a:cs typeface="Times New Roman" panose="02020603050405020304" pitchFamily="18" charset="0"/>
              </a:rPr>
              <a:t>	Qu’a vendu // ce marchand // dans sa semaine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Pour trouver le sujet quand on n’est pas sûr, on peut tenter plusieurs choses : remplacer par un pronom, encadrer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Mais ce n’est pas toujours possible.</a:t>
            </a: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41</a:t>
            </a:fld>
            <a:endParaRPr lang="fr-FR"/>
          </a:p>
        </p:txBody>
      </p:sp>
    </p:spTree>
    <p:extLst>
      <p:ext uri="{BB962C8B-B14F-4D97-AF65-F5344CB8AC3E}">
        <p14:creationId xmlns:p14="http://schemas.microsoft.com/office/powerpoint/2010/main" val="12215244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r>
              <a:rPr lang="fr-FR" dirty="0">
                <a:solidFill>
                  <a:schemeClr val="tx1"/>
                </a:solidFill>
              </a:rPr>
              <a:t>Distribuer la trace écrite à mettre en couleurs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vert, soulignez les briques-sujets des phrases exemples.</a:t>
            </a:r>
          </a:p>
          <a:p>
            <a:r>
              <a:rPr lang="fr-FR" dirty="0">
                <a:solidFill>
                  <a:schemeClr val="tx1"/>
                </a:solidFill>
              </a:rPr>
              <a:t>Avec votre crayon rouge, soulignez les briques du verbe des deux dernières phrases exemples/</a:t>
            </a:r>
          </a:p>
          <a:p>
            <a:r>
              <a:rPr lang="fr-FR" dirty="0">
                <a:solidFill>
                  <a:schemeClr val="tx1"/>
                </a:solidFill>
              </a:rPr>
              <a:t>Avec votre crayon jaune, soulignez les troisièmes briques des deux dernières phrases exemples.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42</a:t>
            </a:fld>
            <a:endParaRPr lang="fr-FR"/>
          </a:p>
        </p:txBody>
      </p:sp>
    </p:spTree>
    <p:extLst>
      <p:ext uri="{BB962C8B-B14F-4D97-AF65-F5344CB8AC3E}">
        <p14:creationId xmlns:p14="http://schemas.microsoft.com/office/powerpoint/2010/main" val="38795722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43</a:t>
            </a:fld>
            <a:endParaRPr lang="fr-FR"/>
          </a:p>
        </p:txBody>
      </p:sp>
    </p:spTree>
    <p:extLst>
      <p:ext uri="{BB962C8B-B14F-4D97-AF65-F5344CB8AC3E}">
        <p14:creationId xmlns:p14="http://schemas.microsoft.com/office/powerpoint/2010/main" val="23021593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44</a:t>
            </a:fld>
            <a:endParaRPr lang="fr-FR"/>
          </a:p>
        </p:txBody>
      </p:sp>
    </p:spTree>
    <p:extLst>
      <p:ext uri="{BB962C8B-B14F-4D97-AF65-F5344CB8AC3E}">
        <p14:creationId xmlns:p14="http://schemas.microsoft.com/office/powerpoint/2010/main" val="3075908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Aristobule se trompe, ce ne sont pas les arbres qui poussent, ce sont les massifs de fleurs qui poussent.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cs typeface="Times New Roman" panose="02020603050405020304" pitchFamily="18" charset="0"/>
              </a:rPr>
              <a:t>Derrière les arbres du jardin</a:t>
            </a:r>
            <a:r>
              <a:rPr lang="fr-FR" sz="1200" dirty="0">
                <a:solidFill>
                  <a:schemeClr val="tx1"/>
                </a:solidFill>
                <a:effectLst/>
                <a:latin typeface="+mn-lt"/>
                <a:ea typeface="Calibri" panose="020F0502020204030204" pitchFamily="34" charset="0"/>
                <a:cs typeface="Times New Roman" panose="02020603050405020304" pitchFamily="18" charset="0"/>
              </a:rPr>
              <a:t> est une troisième brique, un complément circonstanciel de phrase (indication de lieu). Ici, le sujet est derrière le verbe, comme dans la phrase </a:t>
            </a:r>
            <a:r>
              <a:rPr lang="fr-FR" sz="1200" i="1" dirty="0">
                <a:solidFill>
                  <a:schemeClr val="tx1"/>
                </a:solidFill>
                <a:effectLst/>
                <a:latin typeface="+mn-lt"/>
                <a:ea typeface="Calibri" panose="020F0502020204030204" pitchFamily="34" charset="0"/>
                <a:cs typeface="Times New Roman" panose="02020603050405020304" pitchFamily="18" charset="0"/>
              </a:rPr>
              <a:t>Dans le ciel passaient des vols de cigognes</a:t>
            </a:r>
            <a:r>
              <a:rPr lang="fr-FR" sz="1200" dirty="0">
                <a:solidFill>
                  <a:schemeClr val="tx1"/>
                </a:solidFill>
                <a:effectLst/>
                <a:latin typeface="+mn-lt"/>
                <a:ea typeface="Calibri" panose="020F0502020204030204" pitchFamily="34" charset="0"/>
                <a:cs typeface="Times New Roman" panose="02020603050405020304" pitchFamily="18" charset="0"/>
              </a:rPr>
              <a:t>. C’est peut-être pour ça qu’Aristobule s’est trompé.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La brique-sujet </a:t>
            </a:r>
            <a:r>
              <a:rPr lang="fr-FR" sz="1200" i="1" dirty="0">
                <a:solidFill>
                  <a:schemeClr val="tx1"/>
                </a:solidFill>
                <a:effectLst/>
                <a:latin typeface="+mn-lt"/>
                <a:ea typeface="Calibri" panose="020F0502020204030204" pitchFamily="34" charset="0"/>
                <a:cs typeface="Times New Roman" panose="02020603050405020304" pitchFamily="18" charset="0"/>
              </a:rPr>
              <a:t>des massifs de fleurs de toutes les couleurs</a:t>
            </a:r>
            <a:r>
              <a:rPr lang="fr-FR" sz="1200" dirty="0">
                <a:solidFill>
                  <a:schemeClr val="tx1"/>
                </a:solidFill>
                <a:effectLst/>
                <a:latin typeface="+mn-lt"/>
                <a:ea typeface="Calibri" panose="020F0502020204030204" pitchFamily="34" charset="0"/>
                <a:cs typeface="Times New Roman" panose="02020603050405020304" pitchFamily="18" charset="0"/>
              </a:rPr>
              <a:t> est à la personne 6 (on peut la remplacer par le pronom</a:t>
            </a:r>
            <a:r>
              <a:rPr lang="fr-FR" sz="1200" i="1" dirty="0">
                <a:solidFill>
                  <a:schemeClr val="tx1"/>
                </a:solidFill>
                <a:effectLst/>
                <a:latin typeface="+mn-lt"/>
                <a:ea typeface="Calibri" panose="020F0502020204030204" pitchFamily="34" charset="0"/>
                <a:cs typeface="Times New Roman" panose="02020603050405020304" pitchFamily="18" charset="0"/>
              </a:rPr>
              <a:t> ils</a:t>
            </a:r>
            <a:r>
              <a:rPr lang="fr-FR" sz="1200" dirty="0">
                <a:solidFill>
                  <a:schemeClr val="tx1"/>
                </a:solidFill>
                <a:effectLst/>
                <a:latin typeface="+mn-lt"/>
                <a:ea typeface="Calibri" panose="020F0502020204030204" pitchFamily="34" charset="0"/>
                <a:cs typeface="Times New Roman" panose="02020603050405020304" pitchFamily="18" charset="0"/>
              </a:rPr>
              <a:t>, le chef du groupe du nom est le nom</a:t>
            </a:r>
            <a:r>
              <a:rPr lang="fr-FR" sz="1200" i="1" dirty="0">
                <a:solidFill>
                  <a:schemeClr val="tx1"/>
                </a:solidFill>
                <a:effectLst/>
                <a:latin typeface="+mn-lt"/>
                <a:ea typeface="Calibri" panose="020F0502020204030204" pitchFamily="34" charset="0"/>
                <a:cs typeface="Times New Roman" panose="02020603050405020304" pitchFamily="18" charset="0"/>
              </a:rPr>
              <a:t> massifs</a:t>
            </a:r>
            <a:r>
              <a:rPr lang="fr-FR" sz="1200" dirty="0">
                <a:solidFill>
                  <a:schemeClr val="tx1"/>
                </a:solidFill>
                <a:effectLst/>
                <a:latin typeface="+mn-lt"/>
                <a:ea typeface="Calibri" panose="020F0502020204030204" pitchFamily="34" charset="0"/>
                <a:cs typeface="Times New Roman" panose="02020603050405020304" pitchFamily="18" charset="0"/>
              </a:rPr>
              <a:t>). Le verbe prend donc la marque de la personne 6 </a:t>
            </a:r>
            <a:r>
              <a:rPr lang="fr-FR" sz="1200" i="1" dirty="0">
                <a:solidFill>
                  <a:schemeClr val="tx1"/>
                </a:solidFill>
                <a:effectLst/>
                <a:latin typeface="+mn-lt"/>
                <a:ea typeface="Calibri" panose="020F0502020204030204" pitchFamily="34" charset="0"/>
                <a:cs typeface="Times New Roman" panose="02020603050405020304" pitchFamily="18" charset="0"/>
              </a:rPr>
              <a:t>-nt</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45</a:t>
            </a:fld>
            <a:endParaRPr lang="fr-FR"/>
          </a:p>
        </p:txBody>
      </p:sp>
    </p:spTree>
    <p:extLst>
      <p:ext uri="{BB962C8B-B14F-4D97-AF65-F5344CB8AC3E}">
        <p14:creationId xmlns:p14="http://schemas.microsoft.com/office/powerpoint/2010/main" val="3339240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46</a:t>
            </a:fld>
            <a:endParaRPr lang="fr-FR"/>
          </a:p>
        </p:txBody>
      </p:sp>
    </p:spTree>
    <p:extLst>
      <p:ext uri="{BB962C8B-B14F-4D97-AF65-F5344CB8AC3E}">
        <p14:creationId xmlns:p14="http://schemas.microsoft.com/office/powerpoint/2010/main" val="2522384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47</a:t>
            </a:fld>
            <a:endParaRPr lang="fr-FR"/>
          </a:p>
        </p:txBody>
      </p:sp>
    </p:spTree>
    <p:extLst>
      <p:ext uri="{BB962C8B-B14F-4D97-AF65-F5344CB8AC3E}">
        <p14:creationId xmlns:p14="http://schemas.microsoft.com/office/powerpoint/2010/main" val="25435580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48</a:t>
            </a:fld>
            <a:endParaRPr lang="fr-FR"/>
          </a:p>
        </p:txBody>
      </p:sp>
    </p:spTree>
    <p:extLst>
      <p:ext uri="{BB962C8B-B14F-4D97-AF65-F5344CB8AC3E}">
        <p14:creationId xmlns:p14="http://schemas.microsoft.com/office/powerpoint/2010/main" val="15262797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49</a:t>
            </a:fld>
            <a:endParaRPr lang="fr-FR"/>
          </a:p>
        </p:txBody>
      </p:sp>
    </p:spTree>
    <p:extLst>
      <p:ext uri="{BB962C8B-B14F-4D97-AF65-F5344CB8AC3E}">
        <p14:creationId xmlns:p14="http://schemas.microsoft.com/office/powerpoint/2010/main" val="19545771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50</a:t>
            </a:fld>
            <a:endParaRPr lang="fr-FR"/>
          </a:p>
        </p:txBody>
      </p:sp>
    </p:spTree>
    <p:extLst>
      <p:ext uri="{BB962C8B-B14F-4D97-AF65-F5344CB8AC3E}">
        <p14:creationId xmlns:p14="http://schemas.microsoft.com/office/powerpoint/2010/main" val="8280274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Attention au –e- auxiliaire de </a:t>
            </a:r>
            <a:r>
              <a:rPr lang="fr-FR" i="1" dirty="0">
                <a:solidFill>
                  <a:schemeClr val="tx1"/>
                </a:solidFill>
              </a:rPr>
              <a:t>rangeaient </a:t>
            </a:r>
            <a:r>
              <a:rPr lang="fr-FR" i="0" dirty="0">
                <a:solidFill>
                  <a:schemeClr val="tx1"/>
                </a:solidFill>
              </a:rPr>
              <a:t>(cf. leçon CE2-24 </a:t>
            </a:r>
            <a:r>
              <a:rPr lang="fr-FR" i="1" dirty="0">
                <a:solidFill>
                  <a:schemeClr val="tx1"/>
                </a:solidFill>
              </a:rPr>
              <a:t>Les pouvoirs de </a:t>
            </a:r>
            <a:r>
              <a:rPr lang="fr-FR" i="0" dirty="0">
                <a:solidFill>
                  <a:schemeClr val="tx1"/>
                </a:solidFill>
              </a:rPr>
              <a:t>-e- </a:t>
            </a:r>
            <a:r>
              <a:rPr lang="fr-FR" i="1" dirty="0">
                <a:solidFill>
                  <a:schemeClr val="tx1"/>
                </a:solidFill>
              </a:rPr>
              <a:t>et</a:t>
            </a:r>
            <a:r>
              <a:rPr lang="fr-FR" i="0" dirty="0">
                <a:solidFill>
                  <a:schemeClr val="tx1"/>
                </a:solidFill>
              </a:rPr>
              <a:t> -i-)</a:t>
            </a:r>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51</a:t>
            </a:fld>
            <a:endParaRPr lang="fr-FR"/>
          </a:p>
        </p:txBody>
      </p:sp>
    </p:spTree>
    <p:extLst>
      <p:ext uri="{BB962C8B-B14F-4D97-AF65-F5344CB8AC3E}">
        <p14:creationId xmlns:p14="http://schemas.microsoft.com/office/powerpoint/2010/main" val="13990200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jeunes hérissons épuisés par leur course se regroupent au fond du jardin. Combien de temps les regarderas-tu ?</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a:t>
            </a: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inversion du sujet</a:t>
            </a:r>
          </a:p>
          <a:p>
            <a:r>
              <a:rPr lang="fr-FR" sz="1200" dirty="0">
                <a:solidFill>
                  <a:schemeClr val="tx1"/>
                </a:solidFill>
                <a:effectLst/>
                <a:latin typeface="+mn-lt"/>
                <a:ea typeface="Calibri" panose="020F0502020204030204" pitchFamily="34" charset="0"/>
                <a:cs typeface="Times New Roman" panose="02020603050405020304" pitchFamily="18" charset="0"/>
              </a:rPr>
              <a:t>- verbe pronominal qui a un sens réciproque</a:t>
            </a:r>
          </a:p>
          <a:p>
            <a:r>
              <a:rPr lang="fr-FR" sz="1200" dirty="0">
                <a:solidFill>
                  <a:schemeClr val="tx1"/>
                </a:solidFill>
                <a:effectLst/>
                <a:latin typeface="+mn-lt"/>
                <a:ea typeface="Calibri" panose="020F0502020204030204" pitchFamily="34" charset="0"/>
                <a:cs typeface="Times New Roman" panose="02020603050405020304" pitchFamily="18" charset="0"/>
              </a:rPr>
              <a:t>- futur </a:t>
            </a: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871CBB34-3366-9449-B274-5478381F68D8}" type="slidenum">
              <a:rPr lang="fr-FR" smtClean="0"/>
              <a:t>52</a:t>
            </a:fld>
            <a:endParaRPr lang="fr-FR"/>
          </a:p>
        </p:txBody>
      </p:sp>
    </p:spTree>
    <p:extLst>
      <p:ext uri="{BB962C8B-B14F-4D97-AF65-F5344CB8AC3E}">
        <p14:creationId xmlns:p14="http://schemas.microsoft.com/office/powerpoint/2010/main" val="2902068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1672E-9FAB-11E6-2493-14D1C672668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ADFA365-396D-FDB5-9F23-5883796E9C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F9AF46-8F2C-21A3-C323-EA55DDCFBA63}"/>
              </a:ext>
            </a:extLst>
          </p:cNvPr>
          <p:cNvSpPr>
            <a:spLocks noGrp="1"/>
          </p:cNvSpPr>
          <p:nvPr>
            <p:ph type="body" idx="1"/>
          </p:nvPr>
        </p:nvSpPr>
        <p:spPr/>
        <p:txBody>
          <a:bodyPr/>
          <a:lstStyle/>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a:t>
            </a: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inversion du sujet</a:t>
            </a:r>
          </a:p>
          <a:p>
            <a:r>
              <a:rPr lang="fr-FR" sz="1200" dirty="0">
                <a:solidFill>
                  <a:schemeClr val="tx1"/>
                </a:solidFill>
                <a:effectLst/>
                <a:latin typeface="+mn-lt"/>
                <a:ea typeface="Calibri" panose="020F0502020204030204" pitchFamily="34" charset="0"/>
                <a:cs typeface="Times New Roman" panose="02020603050405020304" pitchFamily="18" charset="0"/>
              </a:rPr>
              <a:t>- verbe pronominal qui a un sens réciproque</a:t>
            </a:r>
          </a:p>
          <a:p>
            <a:r>
              <a:rPr lang="fr-FR" sz="1200" dirty="0">
                <a:solidFill>
                  <a:schemeClr val="tx1"/>
                </a:solidFill>
                <a:effectLst/>
                <a:latin typeface="+mn-lt"/>
                <a:ea typeface="Calibri" panose="020F0502020204030204" pitchFamily="34" charset="0"/>
                <a:cs typeface="Times New Roman" panose="02020603050405020304" pitchFamily="18" charset="0"/>
              </a:rPr>
              <a:t>- futur </a:t>
            </a: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8DE5AB36-8433-AAB7-E5AD-B91669872DF5}"/>
              </a:ext>
            </a:extLst>
          </p:cNvPr>
          <p:cNvSpPr>
            <a:spLocks noGrp="1"/>
          </p:cNvSpPr>
          <p:nvPr>
            <p:ph type="sldNum" sz="quarter" idx="5"/>
          </p:nvPr>
        </p:nvSpPr>
        <p:spPr/>
        <p:txBody>
          <a:bodyPr/>
          <a:lstStyle/>
          <a:p>
            <a:fld id="{871CBB34-3366-9449-B274-5478381F68D8}" type="slidenum">
              <a:rPr lang="fr-FR" smtClean="0"/>
              <a:t>53</a:t>
            </a:fld>
            <a:endParaRPr lang="fr-FR"/>
          </a:p>
        </p:txBody>
      </p:sp>
    </p:spTree>
    <p:extLst>
      <p:ext uri="{BB962C8B-B14F-4D97-AF65-F5344CB8AC3E}">
        <p14:creationId xmlns:p14="http://schemas.microsoft.com/office/powerpoint/2010/main" val="634763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0C131E-8581-0FC0-E06D-E4F4AD741A7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4024811-C883-AE2B-8F8A-6B0772A537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851AB56-02C3-9389-F370-9C0304B52DF0}"/>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6E10073F-5A7F-3D40-089E-E6A3CE0299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05F89D-57F9-1FEF-B2A4-5149A28ADDDE}"/>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204967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308DDB-67AD-A45B-2602-3AA6CAC971D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1A036CB-6D52-D0AF-F141-7B324BF9909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911757-B56B-78C0-C886-0C365DF2285D}"/>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1CCD06D5-6D2D-A189-4CCD-3C671CBEEB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2C8A092-25D1-51DD-E5D2-0A88567C3E21}"/>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3723233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6D293-BC69-251E-0A81-FE9925EB91D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EA3DD05-4D74-F8F7-46DF-269480C2F0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12F1321-65A4-1E81-BE30-F02CE61D7C58}"/>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F2DADDBF-48E4-2F64-A288-4CCD005AA9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FE15AD-A165-1616-24EA-A2FB689A5287}"/>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122523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0947A8-3DD2-2DE9-4257-1B3E5C92258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A9D317F-9F91-0615-EB5A-77A3E722B3A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42D6264-7BD7-F300-4FD2-06ACA44D377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90946AB-9FE9-93A0-19EA-3EEFF21B9A5B}"/>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6" name="Espace réservé du pied de page 5">
            <a:extLst>
              <a:ext uri="{FF2B5EF4-FFF2-40B4-BE49-F238E27FC236}">
                <a16:creationId xmlns:a16="http://schemas.microsoft.com/office/drawing/2014/main" id="{5004FF0B-77F0-3B5C-242E-CE0C3B2AF6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DF11C8-4178-DD58-1063-30FB2CF92E97}"/>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90662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7BCAD3-71A6-8F96-C92D-3A21139C940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898CD91-6EFC-A287-C0A5-FD12E99594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73D4FDD-8E86-236D-69EF-8D4F4875A6E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86F913-245D-F64F-D103-CD4A70B58D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4B3D7AE-7B65-A60B-3044-43AF6AC6760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A3945E5-E25E-7010-3F03-31B1E66AF140}"/>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8" name="Espace réservé du pied de page 7">
            <a:extLst>
              <a:ext uri="{FF2B5EF4-FFF2-40B4-BE49-F238E27FC236}">
                <a16:creationId xmlns:a16="http://schemas.microsoft.com/office/drawing/2014/main" id="{D69E86FA-A4FC-9FB4-8257-20499FE762B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90F28FD-4DA0-249F-E983-94F8AB59BDF8}"/>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3133682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5FDCB6-7FD3-BA2C-2328-1575410D9F1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24F1697-57D6-E87D-6F97-9543EEC3326F}"/>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4" name="Espace réservé du pied de page 3">
            <a:extLst>
              <a:ext uri="{FF2B5EF4-FFF2-40B4-BE49-F238E27FC236}">
                <a16:creationId xmlns:a16="http://schemas.microsoft.com/office/drawing/2014/main" id="{56A03F9B-0614-DA0F-50E7-52FED53AAEA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F2489B4-A6D9-9EF8-453E-A138E9187884}"/>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1270185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E3A0185-E4A3-6AA7-9C31-823EEE10C09F}"/>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3" name="Espace réservé du pied de page 2">
            <a:extLst>
              <a:ext uri="{FF2B5EF4-FFF2-40B4-BE49-F238E27FC236}">
                <a16:creationId xmlns:a16="http://schemas.microsoft.com/office/drawing/2014/main" id="{C9970240-4ABB-B073-479A-CCE1BF3F50C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4B9A0EB-23C9-5C57-6D85-DF8A727433B4}"/>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393206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56F65B-8F7E-972D-5204-0126F59DC50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8E397D4-08E3-0A92-0593-76FFE8A90F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6363B1F-2D80-52E7-7196-881CFAE0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EA55C9E-332C-99D4-965E-B5E9846E5EBC}"/>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6" name="Espace réservé du pied de page 5">
            <a:extLst>
              <a:ext uri="{FF2B5EF4-FFF2-40B4-BE49-F238E27FC236}">
                <a16:creationId xmlns:a16="http://schemas.microsoft.com/office/drawing/2014/main" id="{EB48EE66-8764-9BC3-C4B9-2A7065F8306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77CD504-8684-46B9-ACDA-5C6651492660}"/>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3191638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D950DF-F69C-9CB5-3B77-D2BA86F14E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E272AD4-30CB-9AD2-3D66-2A508D6B3E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BADEA92-3B87-CC82-5B50-C33BCB73EE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4509323-766C-A580-C460-DC184F8522C1}"/>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6" name="Espace réservé du pied de page 5">
            <a:extLst>
              <a:ext uri="{FF2B5EF4-FFF2-40B4-BE49-F238E27FC236}">
                <a16:creationId xmlns:a16="http://schemas.microsoft.com/office/drawing/2014/main" id="{C2638BCC-C50E-F390-DFF1-C00DB4927B7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F0588FD-EE97-8A9B-14A6-D5709FD687F0}"/>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50231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027453-D4FA-61FD-2183-1A720A705E0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0E91A25-C667-1EEB-A85A-AF234BF7ACE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629FD7-3F17-7250-CC62-11D954AD8FBA}"/>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47788791-0829-8AEA-8B18-71DFD0C679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613EFA-F6E0-2ED2-4206-9A44949A0DAA}"/>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182187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F4A19F5-E5B5-B663-4105-50B28298B93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F37F17D-66C6-626B-5445-16D5372F8A6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9B706F9-68D0-9703-19FC-51DA269CFCE2}"/>
              </a:ext>
            </a:extLst>
          </p:cNvPr>
          <p:cNvSpPr>
            <a:spLocks noGrp="1"/>
          </p:cNvSpPr>
          <p:nvPr>
            <p:ph type="dt" sz="half" idx="10"/>
          </p:nvPr>
        </p:nvSpPr>
        <p:spPr/>
        <p:txBody>
          <a:body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25FEB66E-023E-CEEC-6711-59B75C13C5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647F5BB-F0EA-D3BB-C109-3B75A6B198B0}"/>
              </a:ext>
            </a:extLst>
          </p:cNvPr>
          <p:cNvSpPr>
            <a:spLocks noGrp="1"/>
          </p:cNvSpPr>
          <p:nvPr>
            <p:ph type="sldNum" sz="quarter" idx="12"/>
          </p:nvPr>
        </p:nvSpPr>
        <p:spPr/>
        <p:txBody>
          <a:bodyPr/>
          <a:lstStyle/>
          <a:p>
            <a:fld id="{53E3D23E-7115-2D40-ADC8-01A678CCF9B8}" type="slidenum">
              <a:rPr lang="fr-FR" smtClean="0"/>
              <a:t>‹N°›</a:t>
            </a:fld>
            <a:endParaRPr lang="fr-FR"/>
          </a:p>
        </p:txBody>
      </p:sp>
    </p:spTree>
    <p:extLst>
      <p:ext uri="{BB962C8B-B14F-4D97-AF65-F5344CB8AC3E}">
        <p14:creationId xmlns:p14="http://schemas.microsoft.com/office/powerpoint/2010/main" val="170853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C39F82E-C617-1A00-2DCC-F7B58AEA9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80A879A-92A1-5422-5A4A-C541B8364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83D29A-04AA-BCC8-B4BE-3338BC2A3E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5F150D-6AD6-5B4E-8567-DFF37938B083}" type="datetimeFigureOut">
              <a:rPr lang="fr-FR" smtClean="0"/>
              <a:t>08/08/2025</a:t>
            </a:fld>
            <a:endParaRPr lang="fr-FR"/>
          </a:p>
        </p:txBody>
      </p:sp>
      <p:sp>
        <p:nvSpPr>
          <p:cNvPr id="5" name="Espace réservé du pied de page 4">
            <a:extLst>
              <a:ext uri="{FF2B5EF4-FFF2-40B4-BE49-F238E27FC236}">
                <a16:creationId xmlns:a16="http://schemas.microsoft.com/office/drawing/2014/main" id="{53A03ECA-BA6E-163C-8A62-3114D220C2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FFCEA5B-1BF3-8828-FBCE-A91840711A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E3D23E-7115-2D40-ADC8-01A678CCF9B8}" type="slidenum">
              <a:rPr lang="fr-FR" smtClean="0"/>
              <a:t>‹N°›</a:t>
            </a:fld>
            <a:endParaRPr lang="fr-FR"/>
          </a:p>
        </p:txBody>
      </p:sp>
    </p:spTree>
    <p:extLst>
      <p:ext uri="{BB962C8B-B14F-4D97-AF65-F5344CB8AC3E}">
        <p14:creationId xmlns:p14="http://schemas.microsoft.com/office/powerpoint/2010/main" val="1545569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D22FD3-F239-0DD2-53BA-44AE9E1C45A5}"/>
              </a:ext>
            </a:extLst>
          </p:cNvPr>
          <p:cNvSpPr>
            <a:spLocks noGrp="1"/>
          </p:cNvSpPr>
          <p:nvPr>
            <p:ph type="ctrTitle"/>
          </p:nvPr>
        </p:nvSpPr>
        <p:spPr>
          <a:xfrm>
            <a:off x="1524000" y="1122363"/>
            <a:ext cx="9144000" cy="2998224"/>
          </a:xfrm>
        </p:spPr>
        <p:txBody>
          <a:bodyPr/>
          <a:lstStyle/>
          <a:p>
            <a:r>
              <a:rPr lang="fr-FR" dirty="0"/>
              <a:t>À quoi reconnaitre le sujet ?</a:t>
            </a:r>
          </a:p>
        </p:txBody>
      </p:sp>
      <p:sp>
        <p:nvSpPr>
          <p:cNvPr id="3" name="Sous-titre 2">
            <a:extLst>
              <a:ext uri="{FF2B5EF4-FFF2-40B4-BE49-F238E27FC236}">
                <a16:creationId xmlns:a16="http://schemas.microsoft.com/office/drawing/2014/main" id="{116ABC01-1CA0-37E5-24E9-24E90E18966F}"/>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8971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C5D9-5622-CAE8-F9F0-3214925D90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663D9C-0FD6-E511-3134-8BCD7DE6F3A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05F5C5C-8B85-9054-EA96-CA6FDDE333A4}"/>
              </a:ext>
            </a:extLst>
          </p:cNvPr>
          <p:cNvSpPr>
            <a:spLocks noGrp="1"/>
          </p:cNvSpPr>
          <p:nvPr>
            <p:ph idx="1"/>
          </p:nvPr>
        </p:nvSpPr>
        <p:spPr/>
        <p:txBody>
          <a:bodyPr/>
          <a:lstStyle/>
          <a:p>
            <a:endParaRPr lang="fr-FR" dirty="0"/>
          </a:p>
          <a:p>
            <a:endParaRPr lang="fr-FR" dirty="0"/>
          </a:p>
        </p:txBody>
      </p:sp>
      <p:pic>
        <p:nvPicPr>
          <p:cNvPr id="4" name="Image 3" descr="Une image contenant croquis, dessin, Dessin d’enfant, Dessin au trait&#10;&#10;Description générée automatiquement">
            <a:extLst>
              <a:ext uri="{FF2B5EF4-FFF2-40B4-BE49-F238E27FC236}">
                <a16:creationId xmlns:a16="http://schemas.microsoft.com/office/drawing/2014/main" id="{CC22D3B0-AF6E-8CF2-FF50-98F2BA64B3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579" y="1825625"/>
            <a:ext cx="2529762" cy="3208134"/>
          </a:xfrm>
          <a:prstGeom prst="rect">
            <a:avLst/>
          </a:prstGeom>
        </p:spPr>
      </p:pic>
    </p:spTree>
    <p:extLst>
      <p:ext uri="{BB962C8B-B14F-4D97-AF65-F5344CB8AC3E}">
        <p14:creationId xmlns:p14="http://schemas.microsoft.com/office/powerpoint/2010/main" val="2956785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93A840-6593-0892-CAE9-8375D4399EA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CE48C45-FE61-099E-75F9-CF77D31EBD3D}"/>
              </a:ext>
            </a:extLst>
          </p:cNvPr>
          <p:cNvSpPr>
            <a:spLocks noGrp="1"/>
          </p:cNvSpPr>
          <p:nvPr>
            <p:ph idx="1"/>
          </p:nvPr>
        </p:nvSpPr>
        <p:spPr/>
        <p:txBody>
          <a:bodyPr/>
          <a:lstStyle/>
          <a:p>
            <a:endParaRPr lang="fr-FR" dirty="0"/>
          </a:p>
          <a:p>
            <a:endParaRPr lang="fr-FR" dirty="0"/>
          </a:p>
        </p:txBody>
      </p:sp>
      <p:pic>
        <p:nvPicPr>
          <p:cNvPr id="4" name="Image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579" y="1825625"/>
            <a:ext cx="2529762" cy="3208134"/>
          </a:xfrm>
          <a:prstGeom prst="rect">
            <a:avLst/>
          </a:prstGeom>
        </p:spPr>
      </p:pic>
    </p:spTree>
    <p:extLst>
      <p:ext uri="{BB962C8B-B14F-4D97-AF65-F5344CB8AC3E}">
        <p14:creationId xmlns:p14="http://schemas.microsoft.com/office/powerpoint/2010/main" val="50534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A9708-AEB1-FEBA-0525-341F7C9D57E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6477F4F-2701-1321-F73E-FF54C635F9D6}"/>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9805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A72084-2F33-B9B4-31D9-077816F639C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C6F86BF-90D0-282F-8280-3E7DC4B3BCC8}"/>
              </a:ext>
            </a:extLst>
          </p:cNvPr>
          <p:cNvSpPr>
            <a:spLocks noGrp="1"/>
          </p:cNvSpPr>
          <p:nvPr>
            <p:ph idx="1"/>
          </p:nvPr>
        </p:nvSpPr>
        <p:spPr>
          <a:xfrm>
            <a:off x="838200" y="1408670"/>
            <a:ext cx="10515600" cy="4768293"/>
          </a:xfrm>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Pierre, la nuit, rêvait du film qu’il avait vu.</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Qu’a vendu ce marchand dans la semaine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jeudi on va à la piscine.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le ciel passaient des vols de cigognes.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81322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DBFE-ACA5-E31A-569F-DB4CFDDDC2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82C981-984A-8C84-5D61-14A7B6EAE02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D97A1B3-CDD6-B94D-0A9E-E8064DDD63A3}"/>
              </a:ext>
            </a:extLst>
          </p:cNvPr>
          <p:cNvSpPr>
            <a:spLocks noGrp="1"/>
          </p:cNvSpPr>
          <p:nvPr>
            <p:ph idx="1"/>
          </p:nvPr>
        </p:nvSpPr>
        <p:spPr>
          <a:xfrm>
            <a:off x="838200" y="1408670"/>
            <a:ext cx="10515600" cy="4768293"/>
          </a:xfrm>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vache noire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rumine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tranquillement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football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plait autant aux filles qu’aux garçons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tarte aux prunes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avait trop cuit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boxeur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reçu un coup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à la mâchoire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lit de ma grand-mère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semble très ancien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 et moi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sommes allés au cinéma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hier</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la nuit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rêvait du film qu’il avait vu</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Qu’a vendu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 marchand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la semaine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 jeudi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 à la piscine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le ciel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passaient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 vols de cigognes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215246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E57B8-AE63-8483-ABD7-C936C26AD3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D8F135-4950-EF93-F1C8-42648A61DD4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9AB0B73-033A-62DD-4957-6AC97016A206}"/>
              </a:ext>
            </a:extLst>
          </p:cNvPr>
          <p:cNvSpPr>
            <a:spLocks noGrp="1"/>
          </p:cNvSpPr>
          <p:nvPr>
            <p:ph idx="1"/>
          </p:nvPr>
        </p:nvSpPr>
        <p:spPr>
          <a:xfrm>
            <a:off x="838200" y="1408670"/>
            <a:ext cx="10515600" cy="4768293"/>
          </a:xfrm>
        </p:spPr>
        <p:txBody>
          <a:bodyPr>
            <a:norm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vache noire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rumine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tranquillement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680000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9DEC0-6874-C24A-E568-7FD76E817F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8067E5-7D13-6CA7-5368-0593C9425CA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EBE8E42-0C67-4A0F-2A90-1142BBA4C26F}"/>
              </a:ext>
            </a:extLst>
          </p:cNvPr>
          <p:cNvSpPr>
            <a:spLocks noGrp="1"/>
          </p:cNvSpPr>
          <p:nvPr>
            <p:ph idx="1"/>
          </p:nvPr>
        </p:nvSpPr>
        <p:spPr>
          <a:xfrm>
            <a:off x="838200" y="1408670"/>
            <a:ext cx="10515600" cy="4768293"/>
          </a:xfrm>
        </p:spPr>
        <p:txBody>
          <a:bodyPr>
            <a:norm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vache noire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rumine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tranquillement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091644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D085D-5F0C-E075-8FC0-EC324216A8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AD112C-CC94-C48B-9E10-584CE115637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59C7CB7-4097-B9CB-80DF-5718EB08F91E}"/>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football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plait autant aux filles qu’aux garçons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12671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68F68-6E22-C58A-AEA1-76BFDEF3BC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E8701D-C89F-5C1E-87B1-9CFF1D09732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21D0BD8-CBC8-8842-935F-07A8350A5110}"/>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football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plait autant aux filles qu’aux garçons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20372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DA789-688C-F860-4CA2-571B02EBC3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F5A5F6-A568-6214-66EC-BF2F9DBD272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12C1089-2CCA-9890-A3CB-D87EB5ACC8F0}"/>
              </a:ext>
            </a:extLst>
          </p:cNvPr>
          <p:cNvSpPr>
            <a:spLocks noGrp="1"/>
          </p:cNvSpPr>
          <p:nvPr>
            <p:ph idx="1"/>
          </p:nvPr>
        </p:nvSpPr>
        <p:spPr>
          <a:xfrm>
            <a:off x="838200" y="1408670"/>
            <a:ext cx="10515600" cy="4768293"/>
          </a:xfrm>
        </p:spPr>
        <p:txBody>
          <a:bodyPr>
            <a:normAutofit/>
          </a:bodyPr>
          <a:lstStyle/>
          <a:p>
            <a:pPr marL="0" indent="0">
              <a:buNone/>
            </a:pP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tarte aux prunes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avait trop cuit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640967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74196-6F05-FB29-E9C1-D50E667778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FFD1F8-82A0-91EE-04CF-12E5C1FF53D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AF56E3B-6965-3156-4DF4-C658B0172618}"/>
              </a:ext>
            </a:extLst>
          </p:cNvPr>
          <p:cNvSpPr>
            <a:spLocks noGrp="1"/>
          </p:cNvSpPr>
          <p:nvPr>
            <p:ph idx="1"/>
          </p:nvPr>
        </p:nvSpPr>
        <p:spPr>
          <a:xfrm>
            <a:off x="838200" y="1408670"/>
            <a:ext cx="10515600" cy="4768293"/>
          </a:xfrm>
        </p:spPr>
        <p:txBody>
          <a:bodyPr>
            <a:normAutofit/>
          </a:bodyPr>
          <a:lstStyle/>
          <a:p>
            <a:pPr marL="0" indent="0">
              <a:buNone/>
            </a:pP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tarte aux prunes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avait trop cuit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21563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079F5-40A3-C8B4-671B-EF2B748CC1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A60D1C-8606-6C6C-D1B3-DDCCAED5773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19B4C74-7144-6161-3841-54CB4FD4FC39}"/>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boxeur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reçu un coup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à la mâchoire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7499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08D2-CC59-D253-B3FC-C7FD729A2D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D45805-A6E1-6D2C-A8D2-136B5E25CA9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03B1A6E-9F6F-D778-E859-4521DE0E60D7}"/>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boxeur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reçu un coup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à la mâchoire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22166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3ED94-5F79-54E3-6954-D6DC0C85F1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DB96DB-4C1D-7F3D-DA36-80CD10D3005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5767833-D199-3BD7-A729-CE5402AF7BF5}"/>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lit de ma grand-mère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semble très ancien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31200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7AB93-A2C3-41F9-EDFB-F7868D2A75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5F34DA-0883-575F-81B9-495DE73D912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5E72EC8-8CEA-D3F0-C269-963B273C9CF2}"/>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lit de ma grand-mère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semble très ancien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52149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0CA0-A6F4-68E1-E837-7DE2BD7D9F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B53856-63D2-F2B2-CC37-72CEAA6A814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0B05040-1ED1-9E35-17D0-F6C270E6ECE3}"/>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 et moi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sommes allés au cinéma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hier</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000"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6001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13CC-3063-BCFB-FE62-F3BC0694AE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46DDD8-C0ED-95AD-DDDC-9BD42C61D0D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5E1A687-2BCB-9EFF-321B-ABB81BD4B4B3}"/>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 et moi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sommes allés au cinéma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hier</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000" dirty="0"/>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983357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DE7F6-C9FB-8777-6D22-5C3DC96445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176007-433E-FF6D-C8DF-C1AA44FD99B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9E3FCBF-7757-6AF2-2F88-E92EDEDDDCD1}"/>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la nuit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rêvait du film qu’il avait vu</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30937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15107-A036-1DF0-8752-4DB4671382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14E986-0BA8-F320-CD4C-1F48FB2CA37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8C8AB21-B60C-2D0E-0895-7AACD097BFCD}"/>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Pierre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la nuit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rêvait du film qu’il avait vu</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98339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79CA2-68CB-CAC5-F44F-DC853B9B92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E52C66-D489-6F10-5A5F-D7C127F8B3D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7A3FF99-A383-40AE-B250-E26E94F0C12F}"/>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Qu’a vendu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 marchand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la semaine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89756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6899E-368B-0C17-676A-CD08A764E8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9EE25A-410F-2BFC-C14D-A7D7EB293FC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FC208DB-33B3-BCC2-ECA4-4EE23DAF20E7}"/>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Qu’a vendu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 marchand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la semaine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38548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EF0FF-8B00-715F-FEDE-89C749A028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8181CC-243F-A731-BEA4-042D1553658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B5A4001-256D-1FE3-1CFB-4E4284904F42}"/>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 jeudi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 à la piscine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61595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A7A4F-00C6-F6F8-449C-ADFD13D7B5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BD6D45-66F4-E343-C347-48988E1C74B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7F78B3C-8549-4B4D-8F7F-1CAD02FBB261}"/>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 jeudi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 à la piscine</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elles</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strike="sngStrike"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Le sujet, c’est le premier mot de la phrase.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31220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0CAE7-8269-FF3C-1E3A-90D923BF48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C3CE9C-75CC-2969-700E-A6036C97693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EFD694E-A014-0214-264C-E0D6050234E6}"/>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le ciel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passaient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 vols de cigognes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1681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7B19-6A87-B67C-5F91-24A7180251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3B1C4D-CD5E-FDF4-E7D8-89667BB58D4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13C0937-28BA-FE5C-4943-C6D5A59CEB90}"/>
              </a:ext>
            </a:extLst>
          </p:cNvPr>
          <p:cNvSpPr>
            <a:spLocks noGrp="1"/>
          </p:cNvSpPr>
          <p:nvPr>
            <p:ph idx="1"/>
          </p:nvPr>
        </p:nvSpPr>
        <p:spPr>
          <a:xfrm>
            <a:off x="838200" y="1408670"/>
            <a:ext cx="10515600" cy="4768293"/>
          </a:xfrm>
        </p:spPr>
        <p:txBody>
          <a:bodyPr>
            <a:normAutofit/>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le ciel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passaient</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 vols de cigognes</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Le sujet peut être remplacé par les pronoms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elles.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b - Le sujet est avant le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c - Le sujet est le mot à gauche du verbe.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 Le sujet est une personne ou un animal.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 Le sujet peut être encadré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c’est… qui…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 Le sujet, c’est celui qui fait l’action.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g - Le sujet, c’est le premier mot de la phrase.</a:t>
            </a:r>
            <a:endParaRPr lang="fr-FR" sz="2000" strike="sngStrik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 - Le sujet impose au verbe la marque de la personne.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432762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6BC536-744A-62F5-9727-2C038489A3C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4EC8A8F-69A9-6519-A7B7-F6B0B7384CB8}"/>
              </a:ext>
            </a:extLst>
          </p:cNvPr>
          <p:cNvGraphicFramePr>
            <a:graphicFrameLocks noGrp="1"/>
          </p:cNvGraphicFramePr>
          <p:nvPr>
            <p:ph idx="1"/>
            <p:extLst>
              <p:ext uri="{D42A27DB-BD31-4B8C-83A1-F6EECF244321}">
                <p14:modId xmlns:p14="http://schemas.microsoft.com/office/powerpoint/2010/main" val="2269514511"/>
              </p:ext>
            </p:extLst>
          </p:nvPr>
        </p:nvGraphicFramePr>
        <p:xfrm>
          <a:off x="838203" y="1027906"/>
          <a:ext cx="10515597" cy="38709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a:p>
                  </a:txBody>
                  <a:tcPr/>
                </a:tc>
                <a:tc>
                  <a:txBody>
                    <a:bodyPr/>
                    <a:lstStyle/>
                    <a:p>
                      <a:endParaRPr lang="fr-FR" sz="2000"/>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3845904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0835D-4980-43F4-C1E0-A8738AC9E8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F047BC-31F3-D5AD-EFB8-B7E05BB5E97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09B71B7-D6F2-D92D-08E6-B45EB7DF37B0}"/>
              </a:ext>
            </a:extLst>
          </p:cNvPr>
          <p:cNvGraphicFramePr>
            <a:graphicFrameLocks noGrp="1"/>
          </p:cNvGraphicFramePr>
          <p:nvPr>
            <p:ph idx="1"/>
            <p:extLst>
              <p:ext uri="{D42A27DB-BD31-4B8C-83A1-F6EECF244321}">
                <p14:modId xmlns:p14="http://schemas.microsoft.com/office/powerpoint/2010/main" val="459557896"/>
              </p:ext>
            </p:extLst>
          </p:nvPr>
        </p:nvGraphicFramePr>
        <p:xfrm>
          <a:off x="838203" y="533400"/>
          <a:ext cx="10515597" cy="57302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endParaRPr lang="fr-FR" sz="2000" dirty="0"/>
                    </a:p>
                    <a:p>
                      <a:endParaRPr lang="fr-FR" sz="2000" dirty="0"/>
                    </a:p>
                  </a:txBody>
                  <a:tcPr/>
                </a:tc>
                <a:tc>
                  <a:txBody>
                    <a:bodyPr/>
                    <a:lstStyle/>
                    <a:p>
                      <a:endParaRPr lang="fr-FR" sz="2000"/>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2603365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37E6-4738-7B53-F8C5-556371E402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BF1553-FD78-5ACA-5538-E47C5C75903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7C80087-F749-85F5-9ECE-15E5DF7FB254}"/>
              </a:ext>
            </a:extLst>
          </p:cNvPr>
          <p:cNvGraphicFramePr>
            <a:graphicFrameLocks noGrp="1"/>
          </p:cNvGraphicFramePr>
          <p:nvPr>
            <p:ph idx="1"/>
            <p:extLst>
              <p:ext uri="{D42A27DB-BD31-4B8C-83A1-F6EECF244321}">
                <p14:modId xmlns:p14="http://schemas.microsoft.com/office/powerpoint/2010/main" val="4271462697"/>
              </p:ext>
            </p:extLst>
          </p:nvPr>
        </p:nvGraphicFramePr>
        <p:xfrm>
          <a:off x="838203" y="533400"/>
          <a:ext cx="10515597" cy="576072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p>
                      <a:endParaRPr lang="fr-FR" sz="2000" dirty="0"/>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endParaRPr lang="fr-FR" sz="2000" dirty="0"/>
                    </a:p>
                    <a:p>
                      <a:endParaRPr lang="fr-FR" sz="2000" dirty="0"/>
                    </a:p>
                  </a:txBody>
                  <a:tcPr/>
                </a:tc>
                <a:tc>
                  <a:txBody>
                    <a:bodyPr/>
                    <a:lstStyle/>
                    <a:p>
                      <a:endParaRPr lang="fr-FR" sz="2000"/>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3044346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E5523-1467-935A-9F29-C2B0CF39B4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5F6F7F-BC8B-80E3-277F-EBF515B28E7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9D902DC-1399-BC85-3DC5-1A33B97C91D2}"/>
              </a:ext>
            </a:extLst>
          </p:cNvPr>
          <p:cNvGraphicFramePr>
            <a:graphicFrameLocks noGrp="1"/>
          </p:cNvGraphicFramePr>
          <p:nvPr>
            <p:ph idx="1"/>
            <p:extLst>
              <p:ext uri="{D42A27DB-BD31-4B8C-83A1-F6EECF244321}">
                <p14:modId xmlns:p14="http://schemas.microsoft.com/office/powerpoint/2010/main" val="3589180452"/>
              </p:ext>
            </p:extLst>
          </p:nvPr>
        </p:nvGraphicFramePr>
        <p:xfrm>
          <a:off x="838203" y="533400"/>
          <a:ext cx="10515597" cy="57912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endParaRPr lang="fr-FR" sz="2000" dirty="0"/>
                    </a:p>
                    <a:p>
                      <a:endParaRPr lang="fr-FR" sz="2000" dirty="0"/>
                    </a:p>
                  </a:txBody>
                  <a:tcPr/>
                </a:tc>
                <a:tc>
                  <a:txBody>
                    <a:bodyPr/>
                    <a:lstStyle/>
                    <a:p>
                      <a:endParaRPr lang="fr-FR" sz="2000"/>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3612150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4E016-A38F-04BB-4BAE-E079C2F43E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D4E4E0-D92D-A685-BFB0-615C7F57443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5CCE030-56B9-8B16-7F83-20F3BEF1F49E}"/>
              </a:ext>
            </a:extLst>
          </p:cNvPr>
          <p:cNvGraphicFramePr>
            <a:graphicFrameLocks noGrp="1"/>
          </p:cNvGraphicFramePr>
          <p:nvPr>
            <p:ph idx="1"/>
            <p:extLst>
              <p:ext uri="{D42A27DB-BD31-4B8C-83A1-F6EECF244321}">
                <p14:modId xmlns:p14="http://schemas.microsoft.com/office/powerpoint/2010/main" val="3437632389"/>
              </p:ext>
            </p:extLst>
          </p:nvPr>
        </p:nvGraphicFramePr>
        <p:xfrm>
          <a:off x="838203" y="533400"/>
          <a:ext cx="10515597" cy="576072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d - Le sujet est une personne ou un animal.</a:t>
                      </a:r>
                      <a:r>
                        <a:rPr lang="fr-FR" sz="2000" dirty="0">
                          <a:effectLst/>
                        </a:rPr>
                        <a:t> </a:t>
                      </a:r>
                      <a:endParaRPr lang="fr-FR" sz="2000" dirty="0"/>
                    </a:p>
                  </a:txBody>
                  <a:tcPr/>
                </a:tc>
                <a:tc>
                  <a:txBody>
                    <a:bodyPr/>
                    <a:lstStyle/>
                    <a:p>
                      <a:r>
                        <a:rPr lang="fr-FR" sz="2000" dirty="0"/>
                        <a:t>2 - 3</a:t>
                      </a:r>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1574173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FE903-0629-B88F-EDA1-2136CC7E09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2BE215-BECC-03EA-E771-FE27A51CFA3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D4ACACC-138E-CB12-0F21-30BB98F07878}"/>
              </a:ext>
            </a:extLst>
          </p:cNvPr>
          <p:cNvGraphicFramePr>
            <a:graphicFrameLocks noGrp="1"/>
          </p:cNvGraphicFramePr>
          <p:nvPr>
            <p:ph idx="1"/>
            <p:extLst>
              <p:ext uri="{D42A27DB-BD31-4B8C-83A1-F6EECF244321}">
                <p14:modId xmlns:p14="http://schemas.microsoft.com/office/powerpoint/2010/main" val="1970801736"/>
              </p:ext>
            </p:extLst>
          </p:nvPr>
        </p:nvGraphicFramePr>
        <p:xfrm>
          <a:off x="838203" y="533400"/>
          <a:ext cx="10515597" cy="57912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d - Le sujet est une personne ou un animal.</a:t>
                      </a:r>
                      <a:r>
                        <a:rPr lang="fr-FR" sz="2000" dirty="0">
                          <a:effectLst/>
                        </a:rPr>
                        <a:t> </a:t>
                      </a:r>
                      <a:endParaRPr lang="fr-FR" sz="2000" dirty="0"/>
                    </a:p>
                  </a:txBody>
                  <a:tcPr/>
                </a:tc>
                <a:tc>
                  <a:txBody>
                    <a:bodyPr/>
                    <a:lstStyle/>
                    <a:p>
                      <a:r>
                        <a:rPr lang="fr-FR" sz="2000" dirty="0"/>
                        <a:t>2 - 3</a:t>
                      </a:r>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e - Le sujet peut être encadré par </a:t>
                      </a:r>
                      <a:r>
                        <a:rPr lang="fr-FR" sz="1800" i="1" kern="1200" dirty="0">
                          <a:solidFill>
                            <a:schemeClr val="tx1"/>
                          </a:solidFill>
                          <a:effectLst/>
                          <a:latin typeface="+mn-lt"/>
                          <a:ea typeface="+mn-ea"/>
                          <a:cs typeface="+mn-cs"/>
                        </a:rPr>
                        <a:t>c’est… qui…</a:t>
                      </a:r>
                      <a:r>
                        <a:rPr lang="fr-FR" sz="2000" dirty="0">
                          <a:effectLst/>
                        </a:rPr>
                        <a:t> </a:t>
                      </a:r>
                      <a:endParaRPr lang="fr-FR" sz="2000" dirty="0"/>
                    </a:p>
                  </a:txBody>
                  <a:tcPr/>
                </a:tc>
                <a:tc>
                  <a:txBody>
                    <a:bodyPr/>
                    <a:lstStyle/>
                    <a:p>
                      <a:r>
                        <a:rPr lang="fr-FR" sz="2000" dirty="0"/>
                        <a:t>8 - 9</a:t>
                      </a:r>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4104561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E60CC-6CCB-A677-C3BA-6B4C0F03A8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483789-0685-393F-368F-1F6449F5D38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C7881BA-9F19-7287-F064-5C5CAB136933}"/>
              </a:ext>
            </a:extLst>
          </p:cNvPr>
          <p:cNvGraphicFramePr>
            <a:graphicFrameLocks noGrp="1"/>
          </p:cNvGraphicFramePr>
          <p:nvPr>
            <p:ph idx="1"/>
            <p:extLst>
              <p:ext uri="{D42A27DB-BD31-4B8C-83A1-F6EECF244321}">
                <p14:modId xmlns:p14="http://schemas.microsoft.com/office/powerpoint/2010/main" val="774947481"/>
              </p:ext>
            </p:extLst>
          </p:nvPr>
        </p:nvGraphicFramePr>
        <p:xfrm>
          <a:off x="838203" y="533400"/>
          <a:ext cx="10515597" cy="582168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d - Le sujet est une personne ou un animal.</a:t>
                      </a:r>
                      <a:r>
                        <a:rPr lang="fr-FR" sz="2000" dirty="0">
                          <a:effectLst/>
                        </a:rPr>
                        <a:t> </a:t>
                      </a:r>
                      <a:endParaRPr lang="fr-FR" sz="2000" dirty="0"/>
                    </a:p>
                  </a:txBody>
                  <a:tcPr/>
                </a:tc>
                <a:tc>
                  <a:txBody>
                    <a:bodyPr/>
                    <a:lstStyle/>
                    <a:p>
                      <a:r>
                        <a:rPr lang="fr-FR" sz="2000" dirty="0"/>
                        <a:t>2 - 3</a:t>
                      </a:r>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e - Le sujet peut être encadré par </a:t>
                      </a:r>
                      <a:r>
                        <a:rPr lang="fr-FR" sz="1800" i="1" kern="1200" dirty="0">
                          <a:solidFill>
                            <a:schemeClr val="tx1"/>
                          </a:solidFill>
                          <a:effectLst/>
                          <a:latin typeface="+mn-lt"/>
                          <a:ea typeface="+mn-ea"/>
                          <a:cs typeface="+mn-cs"/>
                        </a:rPr>
                        <a:t>c’est… qui…</a:t>
                      </a:r>
                      <a:r>
                        <a:rPr lang="fr-FR" sz="2000" dirty="0">
                          <a:effectLst/>
                        </a:rPr>
                        <a:t> </a:t>
                      </a:r>
                      <a:endParaRPr lang="fr-FR" sz="2000" dirty="0"/>
                    </a:p>
                  </a:txBody>
                  <a:tcPr/>
                </a:tc>
                <a:tc>
                  <a:txBody>
                    <a:bodyPr/>
                    <a:lstStyle/>
                    <a:p>
                      <a:r>
                        <a:rPr lang="fr-FR" sz="2000" dirty="0"/>
                        <a:t>8 - 9</a:t>
                      </a:r>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f - Le sujet, c’est celui qui fait l’action.</a:t>
                      </a:r>
                      <a:r>
                        <a:rPr lang="fr-FR" sz="2000" dirty="0">
                          <a:effectLst/>
                        </a:rPr>
                        <a:t> </a:t>
                      </a:r>
                      <a:endParaRPr lang="fr-FR" sz="2000" dirty="0"/>
                    </a:p>
                  </a:txBody>
                  <a:tcPr/>
                </a:tc>
                <a:tc>
                  <a:txBody>
                    <a:bodyPr/>
                    <a:lstStyle/>
                    <a:p>
                      <a:r>
                        <a:rPr lang="fr-FR" sz="2000" dirty="0"/>
                        <a:t>3 - 4</a:t>
                      </a:r>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tc>
                  <a:txBody>
                    <a:bodyPr/>
                    <a:lstStyle/>
                    <a:p>
                      <a:endParaRPr lang="fr-FR" sz="2000"/>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3326825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1C320-0A50-3299-D5AA-F31976E9FB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FAD9D3-88C6-4BC5-FB55-C1FEB9B77F8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EE30667-B3D5-8502-0271-FAD72746FE47}"/>
              </a:ext>
            </a:extLst>
          </p:cNvPr>
          <p:cNvGraphicFramePr>
            <a:graphicFrameLocks noGrp="1"/>
          </p:cNvGraphicFramePr>
          <p:nvPr>
            <p:ph idx="1"/>
            <p:extLst>
              <p:ext uri="{D42A27DB-BD31-4B8C-83A1-F6EECF244321}">
                <p14:modId xmlns:p14="http://schemas.microsoft.com/office/powerpoint/2010/main" val="2421996505"/>
              </p:ext>
            </p:extLst>
          </p:nvPr>
        </p:nvGraphicFramePr>
        <p:xfrm>
          <a:off x="838203" y="533400"/>
          <a:ext cx="10515597" cy="58826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d - Le sujet est une personne ou un animal.</a:t>
                      </a:r>
                      <a:r>
                        <a:rPr lang="fr-FR" sz="2000" dirty="0">
                          <a:effectLst/>
                        </a:rPr>
                        <a:t> </a:t>
                      </a:r>
                      <a:endParaRPr lang="fr-FR" sz="2000" dirty="0"/>
                    </a:p>
                  </a:txBody>
                  <a:tcPr/>
                </a:tc>
                <a:tc>
                  <a:txBody>
                    <a:bodyPr/>
                    <a:lstStyle/>
                    <a:p>
                      <a:r>
                        <a:rPr lang="fr-FR" sz="2000" dirty="0"/>
                        <a:t>2 - 3</a:t>
                      </a:r>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e - Le sujet peut être encadré par </a:t>
                      </a:r>
                      <a:r>
                        <a:rPr lang="fr-FR" sz="1800" i="1" kern="1200" dirty="0">
                          <a:solidFill>
                            <a:schemeClr val="tx1"/>
                          </a:solidFill>
                          <a:effectLst/>
                          <a:latin typeface="+mn-lt"/>
                          <a:ea typeface="+mn-ea"/>
                          <a:cs typeface="+mn-cs"/>
                        </a:rPr>
                        <a:t>c’est… qui…</a:t>
                      </a:r>
                      <a:r>
                        <a:rPr lang="fr-FR" sz="2000" dirty="0">
                          <a:effectLst/>
                        </a:rPr>
                        <a:t> </a:t>
                      </a:r>
                      <a:endParaRPr lang="fr-FR" sz="2000" dirty="0"/>
                    </a:p>
                  </a:txBody>
                  <a:tcPr/>
                </a:tc>
                <a:tc>
                  <a:txBody>
                    <a:bodyPr/>
                    <a:lstStyle/>
                    <a:p>
                      <a:r>
                        <a:rPr lang="fr-FR" sz="2000" dirty="0"/>
                        <a:t>8 - 9</a:t>
                      </a:r>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f - Le sujet, c’est celui qui fait l’action.</a:t>
                      </a:r>
                      <a:r>
                        <a:rPr lang="fr-FR" sz="2000" dirty="0">
                          <a:effectLst/>
                        </a:rPr>
                        <a:t> </a:t>
                      </a:r>
                      <a:endParaRPr lang="fr-FR" sz="2000" dirty="0"/>
                    </a:p>
                  </a:txBody>
                  <a:tcPr/>
                </a:tc>
                <a:tc>
                  <a:txBody>
                    <a:bodyPr/>
                    <a:lstStyle/>
                    <a:p>
                      <a:r>
                        <a:rPr lang="fr-FR" sz="2000" dirty="0"/>
                        <a:t>3 - 4</a:t>
                      </a:r>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r>
                        <a:rPr lang="fr-FR" sz="1800" kern="1200" dirty="0">
                          <a:solidFill>
                            <a:schemeClr val="tx1"/>
                          </a:solidFill>
                          <a:effectLst/>
                          <a:latin typeface="+mn-lt"/>
                          <a:ea typeface="+mn-ea"/>
                          <a:cs typeface="+mn-cs"/>
                        </a:rPr>
                        <a:t>g - Le sujet, c’est le premier mot de la phrase.</a:t>
                      </a:r>
                      <a:r>
                        <a:rPr lang="fr-FR" sz="2000" dirty="0">
                          <a:effectLst/>
                        </a:rPr>
                        <a:t> </a:t>
                      </a:r>
                      <a:endParaRPr lang="fr-FR" sz="2000" dirty="0"/>
                    </a:p>
                  </a:txBody>
                  <a:tcPr/>
                </a:tc>
                <a:tc>
                  <a:txBody>
                    <a:bodyPr/>
                    <a:lstStyle/>
                    <a:p>
                      <a:r>
                        <a:rPr lang="fr-FR" sz="2000" dirty="0"/>
                        <a:t>8 - 10</a:t>
                      </a:r>
                    </a:p>
                    <a:p>
                      <a:r>
                        <a:rPr lang="fr-FR" sz="2000" dirty="0"/>
                        <a:t>9</a:t>
                      </a:r>
                    </a:p>
                  </a:txBody>
                  <a:tcPr/>
                </a:tc>
                <a:extLst>
                  <a:ext uri="{0D108BD9-81ED-4DB2-BD59-A6C34878D82A}">
                    <a16:rowId xmlns:a16="http://schemas.microsoft.com/office/drawing/2014/main" val="1197029668"/>
                  </a:ext>
                </a:extLst>
              </a:tr>
              <a:tr h="370840">
                <a:tc>
                  <a:txBody>
                    <a:bodyPr/>
                    <a:lstStyle/>
                    <a:p>
                      <a:endParaRPr lang="fr-FR" sz="2000" dirty="0"/>
                    </a:p>
                    <a:p>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457165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8AC77-943D-C288-E6A3-1533BE1EAE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730EAF-6FB8-B30F-2F0A-67EB1B4FF78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82C0A5C-F55F-6637-B663-4D0E6C4E387F}"/>
              </a:ext>
            </a:extLst>
          </p:cNvPr>
          <p:cNvGraphicFramePr>
            <a:graphicFrameLocks noGrp="1"/>
          </p:cNvGraphicFramePr>
          <p:nvPr>
            <p:ph idx="1"/>
            <p:extLst>
              <p:ext uri="{D42A27DB-BD31-4B8C-83A1-F6EECF244321}">
                <p14:modId xmlns:p14="http://schemas.microsoft.com/office/powerpoint/2010/main" val="3109335351"/>
              </p:ext>
            </p:extLst>
          </p:nvPr>
        </p:nvGraphicFramePr>
        <p:xfrm>
          <a:off x="838203" y="533400"/>
          <a:ext cx="10515597" cy="58521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370102701"/>
                    </a:ext>
                  </a:extLst>
                </a:gridCol>
                <a:gridCol w="3505199">
                  <a:extLst>
                    <a:ext uri="{9D8B030D-6E8A-4147-A177-3AD203B41FA5}">
                      <a16:colId xmlns:a16="http://schemas.microsoft.com/office/drawing/2014/main" val="2922742726"/>
                    </a:ext>
                  </a:extLst>
                </a:gridCol>
                <a:gridCol w="3505199">
                  <a:extLst>
                    <a:ext uri="{9D8B030D-6E8A-4147-A177-3AD203B41FA5}">
                      <a16:colId xmlns:a16="http://schemas.microsoft.com/office/drawing/2014/main" val="2025504200"/>
                    </a:ext>
                  </a:extLst>
                </a:gridCol>
              </a:tblGrid>
              <a:tr h="370840">
                <a:tc>
                  <a:txBody>
                    <a:bodyPr/>
                    <a:lstStyle/>
                    <a:p>
                      <a:pPr algn="ctr"/>
                      <a:r>
                        <a:rPr lang="fr-FR" sz="2000" dirty="0"/>
                        <a:t>Affirmations</a:t>
                      </a:r>
                    </a:p>
                    <a:p>
                      <a:pPr algn="ctr"/>
                      <a:r>
                        <a:rPr lang="fr-FR" sz="2000" dirty="0"/>
                        <a:t> apparemment vraies</a:t>
                      </a:r>
                    </a:p>
                  </a:txBody>
                  <a:tcPr>
                    <a:solidFill>
                      <a:schemeClr val="accent5">
                        <a:lumMod val="20000"/>
                        <a:lumOff val="80000"/>
                      </a:schemeClr>
                    </a:solidFill>
                  </a:tcPr>
                </a:tc>
                <a:tc>
                  <a:txBody>
                    <a:bodyPr/>
                    <a:lstStyle/>
                    <a:p>
                      <a:pPr algn="ctr"/>
                      <a:r>
                        <a:rPr lang="fr-FR" sz="2000" dirty="0"/>
                        <a:t>Affirmations fausses </a:t>
                      </a:r>
                    </a:p>
                    <a:p>
                      <a:pPr algn="ctr"/>
                      <a:r>
                        <a:rPr lang="fr-FR" sz="2000" dirty="0"/>
                        <a:t>(pas toujours vraies)</a:t>
                      </a:r>
                    </a:p>
                  </a:txBody>
                  <a:tcPr>
                    <a:solidFill>
                      <a:schemeClr val="accent5">
                        <a:lumMod val="20000"/>
                        <a:lumOff val="80000"/>
                      </a:schemeClr>
                    </a:solidFill>
                  </a:tcPr>
                </a:tc>
                <a:tc>
                  <a:txBody>
                    <a:bodyPr/>
                    <a:lstStyle/>
                    <a:p>
                      <a:pPr algn="ctr"/>
                      <a:r>
                        <a:rPr lang="fr-FR" sz="2000" dirty="0"/>
                        <a:t>Phrases pour justifier la fausseté des affirmations</a:t>
                      </a:r>
                    </a:p>
                  </a:txBody>
                  <a:tcPr>
                    <a:solidFill>
                      <a:schemeClr val="accent5">
                        <a:lumMod val="20000"/>
                        <a:lumOff val="80000"/>
                      </a:schemeClr>
                    </a:solidFill>
                  </a:tcPr>
                </a:tc>
                <a:extLst>
                  <a:ext uri="{0D108BD9-81ED-4DB2-BD59-A6C34878D82A}">
                    <a16:rowId xmlns:a16="http://schemas.microsoft.com/office/drawing/2014/main" val="1758776791"/>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a – Le sujet peut être remplacé par les pronoms : </a:t>
                      </a:r>
                      <a:r>
                        <a:rPr lang="fr-FR" sz="1800" i="1" kern="1200" dirty="0">
                          <a:solidFill>
                            <a:schemeClr val="tx1"/>
                          </a:solidFill>
                          <a:effectLst/>
                          <a:latin typeface="+mn-lt"/>
                          <a:ea typeface="+mn-ea"/>
                          <a:cs typeface="+mn-cs"/>
                        </a:rPr>
                        <a:t>il</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ils</a:t>
                      </a:r>
                      <a:r>
                        <a:rPr lang="fr-FR" sz="1800" kern="1200" dirty="0">
                          <a:solidFill>
                            <a:schemeClr val="tx1"/>
                          </a:solidFill>
                          <a:effectLst/>
                          <a:latin typeface="+mn-lt"/>
                          <a:ea typeface="+mn-ea"/>
                          <a:cs typeface="+mn-cs"/>
                        </a:rPr>
                        <a:t> / </a:t>
                      </a:r>
                      <a:r>
                        <a:rPr lang="fr-FR" sz="1800" i="1" kern="1200" dirty="0">
                          <a:solidFill>
                            <a:schemeClr val="tx1"/>
                          </a:solidFill>
                          <a:effectLst/>
                          <a:latin typeface="+mn-lt"/>
                          <a:ea typeface="+mn-ea"/>
                          <a:cs typeface="+mn-cs"/>
                        </a:rPr>
                        <a:t>elles</a:t>
                      </a:r>
                      <a:r>
                        <a:rPr lang="fr-FR" sz="2000" dirty="0">
                          <a:effectLst/>
                        </a:rPr>
                        <a:t> </a:t>
                      </a:r>
                      <a:endParaRPr lang="fr-F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7 - 9</a:t>
                      </a:r>
                    </a:p>
                  </a:txBody>
                  <a:tcPr/>
                </a:tc>
                <a:extLst>
                  <a:ext uri="{0D108BD9-81ED-4DB2-BD59-A6C34878D82A}">
                    <a16:rowId xmlns:a16="http://schemas.microsoft.com/office/drawing/2014/main" val="3407407556"/>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b - Le sujet est avant le verbe.</a:t>
                      </a:r>
                      <a:r>
                        <a:rPr lang="fr-FR" sz="2000" dirty="0">
                          <a:effectLst/>
                        </a:rPr>
                        <a:t> </a:t>
                      </a:r>
                      <a:endParaRPr lang="fr-FR" sz="2000" b="1" dirty="0"/>
                    </a:p>
                  </a:txBody>
                  <a:tcPr/>
                </a:tc>
                <a:tc>
                  <a:txBody>
                    <a:bodyPr/>
                    <a:lstStyle/>
                    <a:p>
                      <a:r>
                        <a:rPr lang="fr-FR" sz="2000" dirty="0"/>
                        <a:t>8 - 10</a:t>
                      </a:r>
                    </a:p>
                  </a:txBody>
                  <a:tcPr/>
                </a:tc>
                <a:extLst>
                  <a:ext uri="{0D108BD9-81ED-4DB2-BD59-A6C34878D82A}">
                    <a16:rowId xmlns:a16="http://schemas.microsoft.com/office/drawing/2014/main" val="821142019"/>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c - Le sujet est le mot à gauche du verbe.</a:t>
                      </a:r>
                      <a:r>
                        <a:rPr lang="fr-FR" sz="2000" dirty="0">
                          <a:effectLst/>
                        </a:rPr>
                        <a:t> </a:t>
                      </a:r>
                      <a:endParaRPr lang="fr-FR" sz="2000" dirty="0"/>
                    </a:p>
                  </a:txBody>
                  <a:tcPr/>
                </a:tc>
                <a:tc>
                  <a:txBody>
                    <a:bodyPr/>
                    <a:lstStyle/>
                    <a:p>
                      <a:r>
                        <a:rPr lang="fr-FR" sz="2000" dirty="0"/>
                        <a:t>1 – 3 – 5</a:t>
                      </a:r>
                    </a:p>
                    <a:p>
                      <a:r>
                        <a:rPr lang="fr-FR" sz="2000" dirty="0"/>
                        <a:t>7 – 8 - 10</a:t>
                      </a:r>
                    </a:p>
                  </a:txBody>
                  <a:tcPr/>
                </a:tc>
                <a:extLst>
                  <a:ext uri="{0D108BD9-81ED-4DB2-BD59-A6C34878D82A}">
                    <a16:rowId xmlns:a16="http://schemas.microsoft.com/office/drawing/2014/main" val="1005899654"/>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d - Le sujet est une personne ou un animal.</a:t>
                      </a:r>
                      <a:r>
                        <a:rPr lang="fr-FR" sz="2000" dirty="0">
                          <a:effectLst/>
                        </a:rPr>
                        <a:t> </a:t>
                      </a:r>
                      <a:endParaRPr lang="fr-FR" sz="2000" dirty="0"/>
                    </a:p>
                  </a:txBody>
                  <a:tcPr/>
                </a:tc>
                <a:tc>
                  <a:txBody>
                    <a:bodyPr/>
                    <a:lstStyle/>
                    <a:p>
                      <a:r>
                        <a:rPr lang="fr-FR" sz="2000" dirty="0"/>
                        <a:t>2 - 3</a:t>
                      </a:r>
                    </a:p>
                  </a:txBody>
                  <a:tcPr/>
                </a:tc>
                <a:extLst>
                  <a:ext uri="{0D108BD9-81ED-4DB2-BD59-A6C34878D82A}">
                    <a16:rowId xmlns:a16="http://schemas.microsoft.com/office/drawing/2014/main" val="312993598"/>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e - Le sujet peut être encadré par </a:t>
                      </a:r>
                      <a:r>
                        <a:rPr lang="fr-FR" sz="1800" i="1" kern="1200" dirty="0">
                          <a:solidFill>
                            <a:schemeClr val="tx1"/>
                          </a:solidFill>
                          <a:effectLst/>
                          <a:latin typeface="+mn-lt"/>
                          <a:ea typeface="+mn-ea"/>
                          <a:cs typeface="+mn-cs"/>
                        </a:rPr>
                        <a:t>c’est… qui…</a:t>
                      </a:r>
                      <a:r>
                        <a:rPr lang="fr-FR" sz="2000" dirty="0">
                          <a:effectLst/>
                        </a:rPr>
                        <a:t> </a:t>
                      </a:r>
                      <a:endParaRPr lang="fr-FR" sz="2000" dirty="0"/>
                    </a:p>
                  </a:txBody>
                  <a:tcPr/>
                </a:tc>
                <a:tc>
                  <a:txBody>
                    <a:bodyPr/>
                    <a:lstStyle/>
                    <a:p>
                      <a:r>
                        <a:rPr lang="fr-FR" sz="2000" dirty="0"/>
                        <a:t>8 - 9</a:t>
                      </a:r>
                    </a:p>
                  </a:txBody>
                  <a:tcPr/>
                </a:tc>
                <a:extLst>
                  <a:ext uri="{0D108BD9-81ED-4DB2-BD59-A6C34878D82A}">
                    <a16:rowId xmlns:a16="http://schemas.microsoft.com/office/drawing/2014/main" val="4159005690"/>
                  </a:ext>
                </a:extLst>
              </a:tr>
              <a:tr h="370840">
                <a:tc>
                  <a:txBody>
                    <a:bodyPr/>
                    <a:lstStyle/>
                    <a:p>
                      <a:endParaRPr lang="fr-FR" sz="2000"/>
                    </a:p>
                  </a:txBody>
                  <a:tcPr/>
                </a:tc>
                <a:tc>
                  <a:txBody>
                    <a:bodyPr/>
                    <a:lstStyle/>
                    <a:p>
                      <a:r>
                        <a:rPr lang="fr-FR" sz="1800" kern="1200" dirty="0">
                          <a:solidFill>
                            <a:schemeClr val="tx1"/>
                          </a:solidFill>
                          <a:effectLst/>
                          <a:latin typeface="+mn-lt"/>
                          <a:ea typeface="+mn-ea"/>
                          <a:cs typeface="+mn-cs"/>
                        </a:rPr>
                        <a:t>f - Le sujet, c’est celui qui fait l’action.</a:t>
                      </a:r>
                      <a:r>
                        <a:rPr lang="fr-FR" sz="2000" dirty="0">
                          <a:effectLst/>
                        </a:rPr>
                        <a:t> </a:t>
                      </a:r>
                      <a:endParaRPr lang="fr-FR" sz="2000" dirty="0"/>
                    </a:p>
                  </a:txBody>
                  <a:tcPr/>
                </a:tc>
                <a:tc>
                  <a:txBody>
                    <a:bodyPr/>
                    <a:lstStyle/>
                    <a:p>
                      <a:r>
                        <a:rPr lang="fr-FR" sz="2000" dirty="0"/>
                        <a:t>3 - 4</a:t>
                      </a:r>
                    </a:p>
                  </a:txBody>
                  <a:tcPr/>
                </a:tc>
                <a:extLst>
                  <a:ext uri="{0D108BD9-81ED-4DB2-BD59-A6C34878D82A}">
                    <a16:rowId xmlns:a16="http://schemas.microsoft.com/office/drawing/2014/main" val="2500491582"/>
                  </a:ext>
                </a:extLst>
              </a:tr>
              <a:tr h="370840">
                <a:tc>
                  <a:txBody>
                    <a:bodyPr/>
                    <a:lstStyle/>
                    <a:p>
                      <a:endParaRPr lang="fr-FR" sz="2000" dirty="0"/>
                    </a:p>
                  </a:txBody>
                  <a:tcPr/>
                </a:tc>
                <a:tc>
                  <a:txBody>
                    <a:bodyPr/>
                    <a:lstStyle/>
                    <a:p>
                      <a:r>
                        <a:rPr lang="fr-FR" sz="1800" kern="1200" dirty="0">
                          <a:solidFill>
                            <a:schemeClr val="tx1"/>
                          </a:solidFill>
                          <a:effectLst/>
                          <a:latin typeface="+mn-lt"/>
                          <a:ea typeface="+mn-ea"/>
                          <a:cs typeface="+mn-cs"/>
                        </a:rPr>
                        <a:t>g - Le sujet, c’est le premier mot de la phrase.</a:t>
                      </a:r>
                      <a:r>
                        <a:rPr lang="fr-FR" sz="2000" dirty="0">
                          <a:effectLst/>
                        </a:rPr>
                        <a:t> </a:t>
                      </a:r>
                      <a:endParaRPr lang="fr-FR" sz="2000" dirty="0"/>
                    </a:p>
                  </a:txBody>
                  <a:tcPr/>
                </a:tc>
                <a:tc>
                  <a:txBody>
                    <a:bodyPr/>
                    <a:lstStyle/>
                    <a:p>
                      <a:r>
                        <a:rPr lang="fr-FR" sz="2000" dirty="0"/>
                        <a:t>8 - 10</a:t>
                      </a:r>
                    </a:p>
                    <a:p>
                      <a:r>
                        <a:rPr lang="fr-FR" sz="2000" dirty="0"/>
                        <a:t>9</a:t>
                      </a:r>
                    </a:p>
                  </a:txBody>
                  <a:tcPr/>
                </a:tc>
                <a:extLst>
                  <a:ext uri="{0D108BD9-81ED-4DB2-BD59-A6C34878D82A}">
                    <a16:rowId xmlns:a16="http://schemas.microsoft.com/office/drawing/2014/main" val="1197029668"/>
                  </a:ext>
                </a:extLst>
              </a:tr>
              <a:tr h="370840">
                <a:tc>
                  <a:txBody>
                    <a:bodyPr/>
                    <a:lstStyle/>
                    <a:p>
                      <a:r>
                        <a:rPr lang="fr-FR" sz="1800" kern="1200" dirty="0">
                          <a:solidFill>
                            <a:schemeClr val="tx1"/>
                          </a:solidFill>
                          <a:effectLst/>
                          <a:latin typeface="+mn-lt"/>
                          <a:ea typeface="+mn-ea"/>
                          <a:cs typeface="+mn-cs"/>
                        </a:rPr>
                        <a:t>h - Le sujet impose au verbe la marque de la personne.</a:t>
                      </a:r>
                      <a:r>
                        <a:rPr lang="fr-FR" sz="2000" dirty="0">
                          <a:effectLst/>
                        </a:rPr>
                        <a:t> </a:t>
                      </a:r>
                      <a:endParaRPr lang="fr-FR" sz="2000" dirty="0"/>
                    </a:p>
                  </a:txBody>
                  <a:tcPr/>
                </a:tc>
                <a:tc>
                  <a:txBody>
                    <a:bodyPr/>
                    <a:lstStyle/>
                    <a:p>
                      <a:endParaRPr lang="fr-FR" sz="2000"/>
                    </a:p>
                  </a:txBody>
                  <a:tcPr/>
                </a:tc>
                <a:tc>
                  <a:txBody>
                    <a:bodyPr/>
                    <a:lstStyle/>
                    <a:p>
                      <a:endParaRPr lang="fr-FR" sz="2000" dirty="0"/>
                    </a:p>
                  </a:txBody>
                  <a:tcPr/>
                </a:tc>
                <a:extLst>
                  <a:ext uri="{0D108BD9-81ED-4DB2-BD59-A6C34878D82A}">
                    <a16:rowId xmlns:a16="http://schemas.microsoft.com/office/drawing/2014/main" val="1381920009"/>
                  </a:ext>
                </a:extLst>
              </a:tr>
            </a:tbl>
          </a:graphicData>
        </a:graphic>
      </p:graphicFrame>
    </p:spTree>
    <p:extLst>
      <p:ext uri="{BB962C8B-B14F-4D97-AF65-F5344CB8AC3E}">
        <p14:creationId xmlns:p14="http://schemas.microsoft.com/office/powerpoint/2010/main" val="2694271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3B4348-9E48-C94E-F9AF-8B9F7A54D25F}"/>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1938" y="1610432"/>
            <a:ext cx="1228124" cy="3637136"/>
          </a:xfrm>
          <a:prstGeom prst="rect">
            <a:avLst/>
          </a:prstGeom>
        </p:spPr>
      </p:pic>
    </p:spTree>
    <p:extLst>
      <p:ext uri="{BB962C8B-B14F-4D97-AF65-F5344CB8AC3E}">
        <p14:creationId xmlns:p14="http://schemas.microsoft.com/office/powerpoint/2010/main" val="3894512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5C1E7-CDC3-2730-E0F2-A99B01570C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BFAB67-D078-4B21-5B0D-FDF923D07E09}"/>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CE157BF9-A02C-14B7-7AA6-BB55B7F4C48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1938" y="1610432"/>
            <a:ext cx="1228124" cy="3637136"/>
          </a:xfrm>
          <a:prstGeom prst="rect">
            <a:avLst/>
          </a:prstGeom>
        </p:spPr>
      </p:pic>
    </p:spTree>
    <p:extLst>
      <p:ext uri="{BB962C8B-B14F-4D97-AF65-F5344CB8AC3E}">
        <p14:creationId xmlns:p14="http://schemas.microsoft.com/office/powerpoint/2010/main" val="458129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F90CEC-08B5-AFB4-2822-1BF122A017C4}"/>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5329440A-EC09-4528-0B28-B00AD275368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154" y="1124387"/>
            <a:ext cx="1351692" cy="4003088"/>
          </a:xfrm>
          <a:prstGeom prst="rect">
            <a:avLst/>
          </a:prstGeom>
        </p:spPr>
      </p:pic>
    </p:spTree>
    <p:extLst>
      <p:ext uri="{BB962C8B-B14F-4D97-AF65-F5344CB8AC3E}">
        <p14:creationId xmlns:p14="http://schemas.microsoft.com/office/powerpoint/2010/main" val="1999215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96E61-FAB9-6423-AB2A-9D315168F0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AB09C1-3BA7-B427-5309-322FBBE7C90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883F0DB-8D39-0EB3-57D1-4262ABA9327A}"/>
              </a:ext>
            </a:extLst>
          </p:cNvPr>
          <p:cNvSpPr>
            <a:spLocks noGrp="1"/>
          </p:cNvSpPr>
          <p:nvPr>
            <p:ph idx="1"/>
          </p:nvPr>
        </p:nvSpPr>
        <p:spPr/>
        <p:txBody>
          <a:bodyPr/>
          <a:lstStyle/>
          <a:p>
            <a:pPr marL="0" indent="0">
              <a:buNone/>
            </a:pPr>
            <a:endParaRPr lang="fr-FR" dirty="0"/>
          </a:p>
          <a:p>
            <a:pPr marL="0" indent="0">
              <a:buNone/>
            </a:pPr>
            <a:r>
              <a:rPr lang="fr-FR" dirty="0"/>
              <a:t>	</a:t>
            </a:r>
            <a:r>
              <a:rPr lang="fr-FR" sz="2000" dirty="0">
                <a:solidFill>
                  <a:schemeClr val="accent4"/>
                </a:solidFill>
              </a:rPr>
              <a:t>Dans l’air froid du matin </a:t>
            </a:r>
            <a:r>
              <a:rPr lang="fr-FR" sz="2000" dirty="0"/>
              <a:t>// </a:t>
            </a:r>
            <a:r>
              <a:rPr lang="fr-FR" sz="2000" dirty="0">
                <a:solidFill>
                  <a:srgbClr val="FF0000"/>
                </a:solidFill>
              </a:rPr>
              <a:t>s’éloignait</a:t>
            </a:r>
            <a:r>
              <a:rPr lang="fr-FR" sz="2000" dirty="0"/>
              <a:t> // </a:t>
            </a:r>
            <a:r>
              <a:rPr lang="fr-FR" sz="2000" dirty="0">
                <a:solidFill>
                  <a:srgbClr val="00B050"/>
                </a:solidFill>
              </a:rPr>
              <a:t>une troupe de chasseurs.</a:t>
            </a:r>
          </a:p>
        </p:txBody>
      </p:sp>
    </p:spTree>
    <p:extLst>
      <p:ext uri="{BB962C8B-B14F-4D97-AF65-F5344CB8AC3E}">
        <p14:creationId xmlns:p14="http://schemas.microsoft.com/office/powerpoint/2010/main" val="3688885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DB87C-8A11-462B-8762-576065D147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3BFB78-F017-3E7B-CF32-5589ACC2652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D44D692-6825-3804-5F02-B09C4C1826D9}"/>
              </a:ext>
            </a:extLst>
          </p:cNvPr>
          <p:cNvSpPr>
            <a:spLocks noGrp="1"/>
          </p:cNvSpPr>
          <p:nvPr>
            <p:ph idx="1"/>
          </p:nvPr>
        </p:nvSpPr>
        <p:spPr/>
        <p:txBody>
          <a:bodyPr/>
          <a:lstStyle/>
          <a:p>
            <a:pPr marL="0" indent="0">
              <a:buNone/>
            </a:pPr>
            <a:endParaRPr lang="fr-FR" dirty="0"/>
          </a:p>
          <a:p>
            <a:pPr marL="0" indent="0">
              <a:buNone/>
            </a:pPr>
            <a:r>
              <a:rPr lang="fr-FR" dirty="0"/>
              <a:t>	</a:t>
            </a:r>
            <a:r>
              <a:rPr lang="fr-FR" sz="2000" dirty="0">
                <a:solidFill>
                  <a:schemeClr val="accent4"/>
                </a:solidFill>
              </a:rPr>
              <a:t>Dans l’air froid du matin </a:t>
            </a:r>
            <a:r>
              <a:rPr lang="fr-FR" sz="2000" dirty="0"/>
              <a:t>// </a:t>
            </a:r>
            <a:r>
              <a:rPr lang="fr-FR" sz="2000" dirty="0">
                <a:solidFill>
                  <a:srgbClr val="FF0000"/>
                </a:solidFill>
              </a:rPr>
              <a:t>s’éloignait</a:t>
            </a:r>
            <a:r>
              <a:rPr lang="fr-FR" sz="2000" dirty="0"/>
              <a:t> // </a:t>
            </a:r>
            <a:r>
              <a:rPr lang="fr-FR" sz="2000" dirty="0">
                <a:solidFill>
                  <a:srgbClr val="00B050"/>
                </a:solidFill>
              </a:rPr>
              <a:t>une troupe de chasseurs</a:t>
            </a:r>
          </a:p>
          <a:p>
            <a:pPr marL="0" indent="0">
              <a:buNone/>
            </a:pPr>
            <a:r>
              <a:rPr lang="fr-FR" sz="2000" dirty="0">
                <a:solidFill>
                  <a:srgbClr val="00B050"/>
                </a:solidFill>
              </a:rPr>
              <a:t>	                       </a:t>
            </a:r>
            <a:r>
              <a:rPr lang="fr-FR" sz="2000" dirty="0">
                <a:solidFill>
                  <a:schemeClr val="accent4"/>
                </a:solidFill>
              </a:rPr>
              <a:t>Dans le ciel </a:t>
            </a:r>
            <a:r>
              <a:rPr lang="fr-FR" sz="2000" dirty="0"/>
              <a:t>//</a:t>
            </a:r>
            <a:r>
              <a:rPr lang="fr-FR" sz="2000" dirty="0">
                <a:solidFill>
                  <a:srgbClr val="00B050"/>
                </a:solidFill>
              </a:rPr>
              <a:t> </a:t>
            </a:r>
            <a:r>
              <a:rPr lang="fr-FR" sz="2000" dirty="0">
                <a:solidFill>
                  <a:srgbClr val="FF0000"/>
                </a:solidFill>
              </a:rPr>
              <a:t>passaient</a:t>
            </a:r>
            <a:r>
              <a:rPr lang="fr-FR" sz="2000" dirty="0">
                <a:solidFill>
                  <a:srgbClr val="00B050"/>
                </a:solidFill>
              </a:rPr>
              <a:t> </a:t>
            </a:r>
            <a:r>
              <a:rPr lang="fr-FR" sz="2000" dirty="0"/>
              <a:t>//</a:t>
            </a:r>
            <a:r>
              <a:rPr lang="fr-FR" sz="2000" dirty="0">
                <a:solidFill>
                  <a:srgbClr val="00B050"/>
                </a:solidFill>
              </a:rPr>
              <a:t> des vols de cigognes. .</a:t>
            </a:r>
          </a:p>
        </p:txBody>
      </p:sp>
    </p:spTree>
    <p:extLst>
      <p:ext uri="{BB962C8B-B14F-4D97-AF65-F5344CB8AC3E}">
        <p14:creationId xmlns:p14="http://schemas.microsoft.com/office/powerpoint/2010/main" val="2410220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EC7E1-CFA8-57DF-FE0E-72696D5AEF1A}"/>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62929" y="1701803"/>
            <a:ext cx="2666142" cy="3454393"/>
          </a:xfrm>
          <a:prstGeom prst="rect">
            <a:avLst/>
          </a:prstGeom>
        </p:spPr>
      </p:pic>
    </p:spTree>
    <p:extLst>
      <p:ext uri="{BB962C8B-B14F-4D97-AF65-F5344CB8AC3E}">
        <p14:creationId xmlns:p14="http://schemas.microsoft.com/office/powerpoint/2010/main" val="1545498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FDA64E-C1FC-7C69-B886-E872BA63D0D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4FC46CE5-6FE6-6549-1264-F1E38271FFC1}"/>
              </a:ext>
            </a:extLst>
          </p:cNvPr>
          <p:cNvPicPr>
            <a:picLocks noGrp="1" noChangeAspect="1"/>
          </p:cNvPicPr>
          <p:nvPr>
            <p:ph idx="1"/>
          </p:nvPr>
        </p:nvPicPr>
        <p:blipFill>
          <a:blip r:embed="rId3"/>
          <a:stretch>
            <a:fillRect/>
          </a:stretch>
        </p:blipFill>
        <p:spPr>
          <a:xfrm>
            <a:off x="700230" y="1037968"/>
            <a:ext cx="10653570" cy="5033426"/>
          </a:xfrm>
        </p:spPr>
      </p:pic>
    </p:spTree>
    <p:extLst>
      <p:ext uri="{BB962C8B-B14F-4D97-AF65-F5344CB8AC3E}">
        <p14:creationId xmlns:p14="http://schemas.microsoft.com/office/powerpoint/2010/main" val="2975486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68763A-F1F9-9B79-571E-3727711ED79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D494858-5CDD-E596-DAA6-6B395402287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dirty="0" err="1">
                <a:solidFill>
                  <a:schemeClr val="accent2"/>
                </a:solidFill>
                <a:latin typeface="Times New Roman" panose="02020603050405020304" pitchFamily="18" charset="0"/>
                <a:cs typeface="Times New Roman" panose="02020603050405020304" pitchFamily="18" charset="0"/>
              </a:rPr>
              <a:t>As-tu</a:t>
            </a:r>
            <a:r>
              <a:rPr lang="fr-FR" sz="3200" dirty="0">
                <a:solidFill>
                  <a:schemeClr val="accent2"/>
                </a:solidFill>
                <a:latin typeface="Times New Roman" panose="02020603050405020304" pitchFamily="18" charset="0"/>
                <a:cs typeface="Times New Roman" panose="02020603050405020304" pitchFamily="18" charset="0"/>
              </a:rPr>
              <a:t> bien compris ?</a:t>
            </a:r>
          </a:p>
        </p:txBody>
      </p:sp>
    </p:spTree>
    <p:extLst>
      <p:ext uri="{BB962C8B-B14F-4D97-AF65-F5344CB8AC3E}">
        <p14:creationId xmlns:p14="http://schemas.microsoft.com/office/powerpoint/2010/main" val="1541063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E83DBB-B4BE-79E8-E00B-359A74A7F62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0D9E73BF-D7CD-B5E2-2985-CA2C9E9CF4BB}"/>
              </a:ext>
            </a:extLst>
          </p:cNvPr>
          <p:cNvPicPr>
            <a:picLocks noGrp="1" noChangeAspect="1"/>
          </p:cNvPicPr>
          <p:nvPr>
            <p:ph idx="1"/>
          </p:nvPr>
        </p:nvPicPr>
        <p:blipFill>
          <a:blip r:embed="rId3"/>
          <a:stretch>
            <a:fillRect/>
          </a:stretch>
        </p:blipFill>
        <p:spPr>
          <a:xfrm>
            <a:off x="855606" y="1309816"/>
            <a:ext cx="10511102" cy="4634578"/>
          </a:xfrm>
        </p:spPr>
      </p:pic>
    </p:spTree>
    <p:extLst>
      <p:ext uri="{BB962C8B-B14F-4D97-AF65-F5344CB8AC3E}">
        <p14:creationId xmlns:p14="http://schemas.microsoft.com/office/powerpoint/2010/main" val="573973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500E8E-820A-F7A7-E616-1FE82431FA81}"/>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CD3728E0-7504-DC85-3758-393782170996}"/>
              </a:ext>
            </a:extLst>
          </p:cNvPr>
          <p:cNvPicPr>
            <a:picLocks noGrp="1" noChangeAspect="1"/>
          </p:cNvPicPr>
          <p:nvPr>
            <p:ph idx="1"/>
          </p:nvPr>
        </p:nvPicPr>
        <p:blipFill>
          <a:blip r:embed="rId3"/>
          <a:stretch>
            <a:fillRect/>
          </a:stretch>
        </p:blipFill>
        <p:spPr>
          <a:xfrm>
            <a:off x="727029" y="1077621"/>
            <a:ext cx="10515600" cy="4981074"/>
          </a:xfrm>
        </p:spPr>
      </p:pic>
    </p:spTree>
    <p:extLst>
      <p:ext uri="{BB962C8B-B14F-4D97-AF65-F5344CB8AC3E}">
        <p14:creationId xmlns:p14="http://schemas.microsoft.com/office/powerpoint/2010/main" val="1466977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40A077-11AE-527B-F7BA-540A56136DF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A84D1D1-CCE5-E76A-5714-69F733939A2C}"/>
              </a:ext>
            </a:extLst>
          </p:cNvPr>
          <p:cNvPicPr>
            <a:picLocks noGrp="1" noChangeAspect="1"/>
          </p:cNvPicPr>
          <p:nvPr>
            <p:ph idx="1"/>
          </p:nvPr>
        </p:nvPicPr>
        <p:blipFill>
          <a:blip r:embed="rId3"/>
          <a:stretch>
            <a:fillRect/>
          </a:stretch>
        </p:blipFill>
        <p:spPr>
          <a:xfrm>
            <a:off x="918696" y="1531901"/>
            <a:ext cx="10435104" cy="4279143"/>
          </a:xfrm>
        </p:spPr>
      </p:pic>
    </p:spTree>
    <p:extLst>
      <p:ext uri="{BB962C8B-B14F-4D97-AF65-F5344CB8AC3E}">
        <p14:creationId xmlns:p14="http://schemas.microsoft.com/office/powerpoint/2010/main" val="88715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E5CCA1-E30B-F107-18FA-9C196E380FE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144D6DF-13D1-F565-29E1-C51B72BF3F79}"/>
              </a:ext>
            </a:extLst>
          </p:cNvPr>
          <p:cNvPicPr>
            <a:picLocks noGrp="1" noChangeAspect="1"/>
          </p:cNvPicPr>
          <p:nvPr>
            <p:ph idx="1"/>
          </p:nvPr>
        </p:nvPicPr>
        <p:blipFill>
          <a:blip r:embed="rId3"/>
          <a:stretch>
            <a:fillRect/>
          </a:stretch>
        </p:blipFill>
        <p:spPr>
          <a:xfrm>
            <a:off x="658833" y="1383957"/>
            <a:ext cx="10694968" cy="4465187"/>
          </a:xfrm>
        </p:spPr>
      </p:pic>
    </p:spTree>
    <p:extLst>
      <p:ext uri="{BB962C8B-B14F-4D97-AF65-F5344CB8AC3E}">
        <p14:creationId xmlns:p14="http://schemas.microsoft.com/office/powerpoint/2010/main" val="75204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06B5AA-18AF-04A5-1C7F-4045A6F6FED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889EB7B-7256-6D3B-B0B5-E71E55F114A0}"/>
              </a:ext>
            </a:extLst>
          </p:cNvPr>
          <p:cNvSpPr>
            <a:spLocks noGrp="1"/>
          </p:cNvSpPr>
          <p:nvPr>
            <p:ph idx="1"/>
          </p:nvPr>
        </p:nvSpPr>
        <p:spPr/>
        <p:txBody>
          <a:bodyPr/>
          <a:lstStyle/>
          <a:p>
            <a:pPr marL="0" indent="0">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Lis les phrases suivantes. Souligne en vert la briquet-sujet et entoure le sujet, souligne en rouge la brique du verbe et entoure le verbe.</a:t>
            </a:r>
          </a:p>
          <a:p>
            <a:pPr marL="0" indent="0">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À la fin de cette longue année brillera un sapin illuminé.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Le père et la mère toujours très prévenants auront choisi un arbre bien vert.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Les boules multicolores et les guirlandes dorées feront une parure somptueuse.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Sur la plus haute branche scintillera une grosse étoile irisée.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Que mangeront au gouter les petits enfants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La fête sera surement belle.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79358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C18B6-5741-028E-E0D9-453CD20BF1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3802E2-9FC8-51D8-45B7-D5588554A4E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D86AF09-9352-64C6-9AF2-C241EC9C92CA}"/>
              </a:ext>
            </a:extLst>
          </p:cNvPr>
          <p:cNvSpPr>
            <a:spLocks noGrp="1"/>
          </p:cNvSpPr>
          <p:nvPr>
            <p:ph idx="1"/>
          </p:nvPr>
        </p:nvSpPr>
        <p:spPr/>
        <p:txBody>
          <a:bodyPr/>
          <a:lstStyle/>
          <a:p>
            <a:pPr marL="0" indent="0">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Lis les phrases suivantes. Souligne en vert la briquet-sujet et entoure le sujet, souligne en rouge la brique du verbe et entoure le verbe.</a:t>
            </a:r>
          </a:p>
          <a:p>
            <a:pPr marL="0" indent="0">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À la fin de cette longue année brillera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sapin</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illuminé</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père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mère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toujours très prévenants auront choisi un arbre bien vert.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boules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multicolores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guirlandes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dorées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feront une parure somptueuse.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Sur la plus haute branche scintillera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grosse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étoile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irisée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Que mangeront au gouter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petits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enfants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fête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sera surement belle.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73971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A5E406-2E27-3E92-096A-DE6F87B3416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142B4D8-7C4B-2287-AFCF-815B49C99989}"/>
              </a:ext>
            </a:extLst>
          </p:cNvPr>
          <p:cNvSpPr>
            <a:spLocks noGrp="1"/>
          </p:cNvSpPr>
          <p:nvPr>
            <p:ph idx="1"/>
          </p:nvPr>
        </p:nvSpPr>
        <p:spPr/>
        <p:txBody>
          <a:bodyPr/>
          <a:lstStyle/>
          <a:p>
            <a:pPr marL="0" indent="0">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4. Conjugue les verbes à l’imparfait.</a:t>
            </a:r>
          </a:p>
          <a:p>
            <a:pPr marL="0" indent="0">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Dans la cour, </a:t>
            </a:r>
            <a:r>
              <a:rPr lang="fr-FR" sz="2000" dirty="0" err="1">
                <a:effectLst/>
                <a:latin typeface="Times New Roman" panose="02020603050405020304" pitchFamily="18" charset="0"/>
                <a:ea typeface="Calibri" panose="020F0502020204030204" pitchFamily="34" charset="0"/>
                <a:cs typeface="Times New Roman" panose="02020603050405020304" pitchFamily="18" charset="0"/>
              </a:rPr>
              <a:t>jou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enfants bruyamment.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Mon frère et moi </a:t>
            </a:r>
            <a:r>
              <a:rPr lang="fr-FR" sz="2000" dirty="0" err="1">
                <a:effectLst/>
                <a:latin typeface="Times New Roman" panose="02020603050405020304" pitchFamily="18" charset="0"/>
                <a:ea typeface="Calibri" panose="020F0502020204030204" pitchFamily="34" charset="0"/>
                <a:cs typeface="Times New Roman" panose="02020603050405020304" pitchFamily="18" charset="0"/>
              </a:rPr>
              <a:t>aim</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jeux de société.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Que regard… les témoins de cette scène étrange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Derrière le rideau se </a:t>
            </a:r>
            <a:r>
              <a:rPr lang="fr-FR" sz="2000"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la mère et son petit.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À l’entrée du parc attend… les visiteurs.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Paul et Léa rang… leur chambre tous les samedis.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Le jeu que tu avais offert à tes cousins </a:t>
            </a:r>
            <a:r>
              <a:rPr lang="fr-FR" sz="2000" dirty="0" err="1">
                <a:effectLst/>
                <a:latin typeface="Times New Roman" panose="02020603050405020304" pitchFamily="18" charset="0"/>
                <a:ea typeface="Calibri" panose="020F0502020204030204" pitchFamily="34" charset="0"/>
                <a:cs typeface="Times New Roman" panose="02020603050405020304" pitchFamily="18" charset="0"/>
              </a:rPr>
              <a:t>rest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leur jeu préféré.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0132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7C9C-7E62-1CAF-2AB0-CD25EFAB09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934B80-5D3F-DB72-96A2-CE3CD710670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208110D-EF66-4EE1-E03F-03B5DDA5B2C5}"/>
              </a:ext>
            </a:extLst>
          </p:cNvPr>
          <p:cNvSpPr>
            <a:spLocks noGrp="1"/>
          </p:cNvSpPr>
          <p:nvPr>
            <p:ph idx="1"/>
          </p:nvPr>
        </p:nvSpPr>
        <p:spPr/>
        <p:txBody>
          <a:bodyPr/>
          <a:lstStyle/>
          <a:p>
            <a:pPr marL="0" indent="0">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4. Conjugue les verbes à l’imparfait.</a:t>
            </a:r>
          </a:p>
          <a:p>
            <a:pPr marL="0" indent="0">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Dans la cour,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jou</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enfants bruyamment.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Mon frère et moi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aim</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ions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jeux de société.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Que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regardaient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témoins de cette scène étrange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 Derrière le rideau se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cach</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la mère et son petit.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 À l’entrée du parc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attendaient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visiteurs.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 Paul et Léa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rangeaient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leur chambre tous les samedis.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g. Le jeu que tu avais offert à tes cousins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rest</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ait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leur jeu préféré.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40227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58F8D-3CEE-E76E-1924-506DF436DBC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F9D30D9-F39C-53A1-7ED1-C00E7A659B67}"/>
              </a:ext>
            </a:extLst>
          </p:cNvPr>
          <p:cNvSpPr>
            <a:spLocks noGrp="1"/>
          </p:cNvSpPr>
          <p:nvPr>
            <p:ph idx="1"/>
          </p:nvPr>
        </p:nvSpPr>
        <p:spPr/>
        <p:txBody>
          <a:bodyPr/>
          <a:lstStyle/>
          <a:p>
            <a:pPr marL="0" indent="0">
              <a:buNone/>
            </a:pPr>
            <a:r>
              <a:rPr lang="fr-FR" sz="2000" b="1" dirty="0">
                <a:latin typeface="Times New Roman" panose="02020603050405020304" pitchFamily="18" charset="0"/>
                <a:cs typeface="Times New Roman" panose="02020603050405020304" pitchFamily="18" charset="0"/>
              </a:rPr>
              <a:t>5. Dictée</a:t>
            </a:r>
          </a:p>
          <a:p>
            <a:pPr marL="0" indent="0">
              <a:buNone/>
            </a:pPr>
            <a:r>
              <a:rPr lang="fr-FR" dirty="0"/>
              <a:t>…………………………………………………………………………………………………………………………………………………………………………………………………………………………</a:t>
            </a:r>
          </a:p>
        </p:txBody>
      </p:sp>
    </p:spTree>
    <p:extLst>
      <p:ext uri="{BB962C8B-B14F-4D97-AF65-F5344CB8AC3E}">
        <p14:creationId xmlns:p14="http://schemas.microsoft.com/office/powerpoint/2010/main" val="4158224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90A70-1CCA-F717-3974-13BCB6890B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D90949-A94F-07DA-AF07-E08EBCFB9AF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19FFC76-4526-1035-2488-9615D054F619}"/>
              </a:ext>
            </a:extLst>
          </p:cNvPr>
          <p:cNvSpPr>
            <a:spLocks noGrp="1"/>
          </p:cNvSpPr>
          <p:nvPr>
            <p:ph idx="1"/>
          </p:nvPr>
        </p:nvSpPr>
        <p:spPr/>
        <p:txBody>
          <a:bodyPr/>
          <a:lstStyle/>
          <a:p>
            <a:pPr marL="0" indent="0">
              <a:buNone/>
            </a:pPr>
            <a:r>
              <a:rPr lang="fr-FR" sz="2000" b="1" dirty="0">
                <a:latin typeface="Times New Roman" panose="02020603050405020304" pitchFamily="18" charset="0"/>
                <a:cs typeface="Times New Roman" panose="02020603050405020304" pitchFamily="18" charset="0"/>
              </a:rPr>
              <a:t>5. Dictée</a:t>
            </a:r>
          </a:p>
          <a:p>
            <a:pPr marL="0" indent="0">
              <a:buNone/>
            </a:pPr>
            <a:r>
              <a:rPr lang="fr-FR" sz="2000" dirty="0"/>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jeunes hérissons épuisés par leur course se regroupent au fond du jardin. Combien de temps les regarderas-tu ? </a:t>
            </a:r>
            <a:r>
              <a:rPr lang="fr-FR" sz="2000" dirty="0"/>
              <a:t>…………………………………………………………………………………………………………………………………</a:t>
            </a:r>
          </a:p>
        </p:txBody>
      </p:sp>
    </p:spTree>
    <p:extLst>
      <p:ext uri="{BB962C8B-B14F-4D97-AF65-F5344CB8AC3E}">
        <p14:creationId xmlns:p14="http://schemas.microsoft.com/office/powerpoint/2010/main" val="135951428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6755</Words>
  <Application>Microsoft Macintosh PowerPoint</Application>
  <PresentationFormat>Grand écran</PresentationFormat>
  <Paragraphs>699</Paragraphs>
  <Slides>53</Slides>
  <Notes>53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53</vt:i4>
      </vt:variant>
    </vt:vector>
  </HeadingPairs>
  <TitlesOfParts>
    <vt:vector size="58" baseType="lpstr">
      <vt:lpstr>Arial</vt:lpstr>
      <vt:lpstr>Calibri</vt:lpstr>
      <vt:lpstr>Calibri Light</vt:lpstr>
      <vt:lpstr>Times New Roman</vt:lpstr>
      <vt:lpstr>Thème Office</vt:lpstr>
      <vt:lpstr>À quoi reconnaitre le sujet ?</vt:lpstr>
      <vt:lpstr>Présentation PowerPoint</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Présentation PowerPoint</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16</cp:revision>
  <dcterms:created xsi:type="dcterms:W3CDTF">2025-08-08T09:12:37Z</dcterms:created>
  <dcterms:modified xsi:type="dcterms:W3CDTF">2025-08-08T15:51:18Z</dcterms:modified>
</cp:coreProperties>
</file>