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259" r:id="rId3"/>
    <p:sldId id="262" r:id="rId4"/>
    <p:sldId id="263" r:id="rId5"/>
    <p:sldId id="264" r:id="rId6"/>
    <p:sldId id="265" r:id="rId7"/>
    <p:sldId id="266" r:id="rId8"/>
    <p:sldId id="286" r:id="rId9"/>
    <p:sldId id="267" r:id="rId10"/>
    <p:sldId id="268" r:id="rId11"/>
    <p:sldId id="260" r:id="rId12"/>
    <p:sldId id="270" r:id="rId13"/>
    <p:sldId id="271" r:id="rId14"/>
    <p:sldId id="272" r:id="rId15"/>
    <p:sldId id="273" r:id="rId16"/>
    <p:sldId id="274" r:id="rId17"/>
    <p:sldId id="275" r:id="rId18"/>
    <p:sldId id="276" r:id="rId19"/>
    <p:sldId id="277" r:id="rId20"/>
    <p:sldId id="278" r:id="rId21"/>
    <p:sldId id="279" r:id="rId22"/>
    <p:sldId id="280" r:id="rId23"/>
    <p:sldId id="282" r:id="rId24"/>
    <p:sldId id="283" r:id="rId25"/>
    <p:sldId id="284" r:id="rId26"/>
    <p:sldId id="285" r:id="rId2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79"/>
    <p:restoredTop sz="75125"/>
  </p:normalViewPr>
  <p:slideViewPr>
    <p:cSldViewPr snapToGrid="0">
      <p:cViewPr varScale="1">
        <p:scale>
          <a:sx n="75" d="100"/>
          <a:sy n="75" d="100"/>
        </p:scale>
        <p:origin x="134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2680CC-BB0A-564F-AD25-EA5ECB84A85B}" type="datetimeFigureOut">
              <a:rPr lang="fr-FR" smtClean="0"/>
              <a:t>26/08/2025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0B4B27-2552-3F4E-95B8-555C53DFBBDA}" type="slidenum">
              <a:rPr lang="fr-FR" smtClean="0"/>
              <a:t>‹N°›</a:t>
            </a:fld>
            <a:endParaRPr lang="fr-FR"/>
          </a:p>
        </p:txBody>
      </p:sp>
    </p:spTree>
    <p:extLst>
      <p:ext uri="{BB962C8B-B14F-4D97-AF65-F5344CB8AC3E}">
        <p14:creationId xmlns:p14="http://schemas.microsoft.com/office/powerpoint/2010/main" val="3332322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LA PHRASE – </a:t>
            </a:r>
            <a:r>
              <a:rPr lang="fr-FR" sz="1200" i="1" dirty="0">
                <a:solidFill>
                  <a:schemeClr val="tx1"/>
                </a:solidFill>
                <a:effectLst/>
                <a:latin typeface="+mn-lt"/>
                <a:ea typeface="Calibri" panose="020F0502020204030204" pitchFamily="34" charset="0"/>
                <a:cs typeface="Times New Roman" panose="02020603050405020304" pitchFamily="18" charset="0"/>
              </a:rPr>
              <a:t>Les indicateurs de circonstances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i="1" dirty="0">
                <a:solidFill>
                  <a:schemeClr val="tx1"/>
                </a:solidFill>
                <a:effectLst/>
                <a:latin typeface="+mn-lt"/>
                <a:ea typeface="Calibri" panose="020F0502020204030204" pitchFamily="34" charset="0"/>
                <a:cs typeface="Times New Roman" panose="02020603050405020304" pitchFamily="18" charset="0"/>
              </a:rPr>
              <a:t>Leçon 42 bis : Quels sont les éléments qui permettent de répondre aux questions : quand ça se passe ? combien de temps ça dure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FA0B4B27-2552-3F4E-95B8-555C53DFBBDA}" type="slidenum">
              <a:rPr lang="fr-FR" smtClean="0"/>
              <a:t>1</a:t>
            </a:fld>
            <a:endParaRPr lang="fr-FR"/>
          </a:p>
        </p:txBody>
      </p:sp>
    </p:spTree>
    <p:extLst>
      <p:ext uri="{BB962C8B-B14F-4D97-AF65-F5344CB8AC3E}">
        <p14:creationId xmlns:p14="http://schemas.microsoft.com/office/powerpoint/2010/main" val="3845574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Times New Roman" panose="02020603050405020304" pitchFamily="18" charset="0"/>
              </a:rPr>
              <a:t>PHASE 1 – Établir les types d’indicateurs de temps </a:t>
            </a:r>
          </a:p>
          <a:p>
            <a:endParaRPr lang="fr-FR" sz="1200" b="1" dirty="0">
              <a:solidFill>
                <a:schemeClr val="tx1"/>
              </a:solidFill>
              <a:effectLst/>
              <a:latin typeface="+mn-lt"/>
              <a:ea typeface="Calibri" panose="020F0502020204030204" pitchFamily="34" charset="0"/>
              <a:cs typeface="Times New Roman" panose="02020603050405020304" pitchFamily="18" charset="0"/>
            </a:endParaRPr>
          </a:p>
          <a:p>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Qu’est-ce que j’affiche ? »</a:t>
            </a:r>
          </a:p>
          <a:p>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cs typeface="Times New Roman" panose="02020603050405020304" pitchFamily="18" charset="0"/>
              </a:rPr>
              <a:t>C’est les indices qu’on a pris dans le texte sur Christophe Colomb pour faire la chronologie.</a:t>
            </a:r>
          </a:p>
          <a:p>
            <a:endParaRPr lang="fr-FR" dirty="0">
              <a:solidFill>
                <a:schemeClr val="tx1"/>
              </a:solidFill>
              <a:latin typeface="+mn-lt"/>
            </a:endParaRPr>
          </a:p>
          <a:p>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 Regarder comment ces indices sont fabriqués, comment j’ai organisé les colonnes. Que va-t-on pouvoir mettre comme titres des colonnes ? »</a:t>
            </a:r>
          </a:p>
          <a:p>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cs typeface="Times New Roman" panose="02020603050405020304" pitchFamily="18" charset="0"/>
              </a:rPr>
              <a:t>[Voir diapositive suivante]</a:t>
            </a:r>
          </a:p>
          <a:p>
            <a:endParaRPr lang="fr-FR" dirty="0"/>
          </a:p>
        </p:txBody>
      </p:sp>
      <p:sp>
        <p:nvSpPr>
          <p:cNvPr id="4" name="Espace réservé du numéro de diapositive 3"/>
          <p:cNvSpPr>
            <a:spLocks noGrp="1"/>
          </p:cNvSpPr>
          <p:nvPr>
            <p:ph type="sldNum" sz="quarter" idx="5"/>
          </p:nvPr>
        </p:nvSpPr>
        <p:spPr/>
        <p:txBody>
          <a:bodyPr/>
          <a:lstStyle/>
          <a:p>
            <a:fld id="{FA0B4B27-2552-3F4E-95B8-555C53DFBBDA}" type="slidenum">
              <a:rPr lang="fr-FR" smtClean="0"/>
              <a:t>2</a:t>
            </a:fld>
            <a:endParaRPr lang="fr-FR"/>
          </a:p>
        </p:txBody>
      </p:sp>
    </p:spTree>
    <p:extLst>
      <p:ext uri="{BB962C8B-B14F-4D97-AF65-F5344CB8AC3E}">
        <p14:creationId xmlns:p14="http://schemas.microsoft.com/office/powerpoint/2010/main" val="2028894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8C740-DF2F-1D2F-E790-3DB2B40853F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DE393BE-D883-1938-D71D-D087D78A080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77517D8-5561-A9F6-6B6A-A6AAFF325936}"/>
              </a:ext>
            </a:extLst>
          </p:cNvPr>
          <p:cNvSpPr>
            <a:spLocks noGrp="1"/>
          </p:cNvSpPr>
          <p:nvPr>
            <p:ph type="body" idx="1"/>
          </p:nvPr>
        </p:nvSpPr>
        <p:spPr/>
        <p:txBody>
          <a:bodyPr/>
          <a:lstStyle/>
          <a:p>
            <a:endParaRPr lang="fr-FR" b="1" dirty="0"/>
          </a:p>
          <a:p>
            <a:endParaRPr lang="fr-FR" b="0" dirty="0"/>
          </a:p>
        </p:txBody>
      </p:sp>
      <p:sp>
        <p:nvSpPr>
          <p:cNvPr id="4" name="Espace réservé du numéro de diapositive 3">
            <a:extLst>
              <a:ext uri="{FF2B5EF4-FFF2-40B4-BE49-F238E27FC236}">
                <a16:creationId xmlns:a16="http://schemas.microsoft.com/office/drawing/2014/main" id="{823DE5ED-694D-5CBD-F084-23769B4A6658}"/>
              </a:ext>
            </a:extLst>
          </p:cNvPr>
          <p:cNvSpPr>
            <a:spLocks noGrp="1"/>
          </p:cNvSpPr>
          <p:nvPr>
            <p:ph type="sldNum" sz="quarter" idx="5"/>
          </p:nvPr>
        </p:nvSpPr>
        <p:spPr/>
        <p:txBody>
          <a:bodyPr/>
          <a:lstStyle/>
          <a:p>
            <a:fld id="{FA0B4B27-2552-3F4E-95B8-555C53DFBBDA}" type="slidenum">
              <a:rPr lang="fr-FR" smtClean="0"/>
              <a:t>3</a:t>
            </a:fld>
            <a:endParaRPr lang="fr-FR"/>
          </a:p>
        </p:txBody>
      </p:sp>
    </p:spTree>
    <p:extLst>
      <p:ext uri="{BB962C8B-B14F-4D97-AF65-F5344CB8AC3E}">
        <p14:creationId xmlns:p14="http://schemas.microsoft.com/office/powerpoint/2010/main" val="801858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latin typeface="+mn-lt"/>
              </a:rPr>
              <a:t>PHASE 2 – </a:t>
            </a:r>
            <a:r>
              <a:rPr lang="fr-FR" sz="1200" b="1" i="1" dirty="0">
                <a:solidFill>
                  <a:schemeClr val="tx1"/>
                </a:solidFill>
                <a:latin typeface="+mn-lt"/>
              </a:rPr>
              <a:t>Classement</a:t>
            </a:r>
            <a:r>
              <a:rPr lang="fr-FR" sz="1200" b="1" dirty="0">
                <a:solidFill>
                  <a:schemeClr val="tx1"/>
                </a:solidFill>
                <a:latin typeface="+mn-lt"/>
              </a:rPr>
              <a:t> – Établir les types de compléments circonstanciels de phrase</a:t>
            </a: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 Trouvez la brique-sujet et la brique du verbe.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[Voir diapositive suivante]</a:t>
            </a:r>
          </a:p>
          <a:p>
            <a:endParaRPr lang="fr-FR" dirty="0"/>
          </a:p>
        </p:txBody>
      </p:sp>
      <p:sp>
        <p:nvSpPr>
          <p:cNvPr id="4" name="Espace réservé du numéro de diapositive 3"/>
          <p:cNvSpPr>
            <a:spLocks noGrp="1"/>
          </p:cNvSpPr>
          <p:nvPr>
            <p:ph type="sldNum" sz="quarter" idx="5"/>
          </p:nvPr>
        </p:nvSpPr>
        <p:spPr/>
        <p:txBody>
          <a:bodyPr/>
          <a:lstStyle/>
          <a:p>
            <a:fld id="{FA0B4B27-2552-3F4E-95B8-555C53DFBBDA}" type="slidenum">
              <a:rPr lang="fr-FR" smtClean="0"/>
              <a:t>4</a:t>
            </a:fld>
            <a:endParaRPr lang="fr-FR"/>
          </a:p>
        </p:txBody>
      </p:sp>
    </p:spTree>
    <p:extLst>
      <p:ext uri="{BB962C8B-B14F-4D97-AF65-F5344CB8AC3E}">
        <p14:creationId xmlns:p14="http://schemas.microsoft.com/office/powerpoint/2010/main" val="721050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FEBA1-88DC-B8C4-B219-8761E624867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0BB3BB0-35CC-4D9F-CDB5-D73A2FDDE62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167306B-1F64-BFD2-0485-85ABA88FD498}"/>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Savez-vous ce que c’est, les groupes de mots qui n’appartiennent ni à la brique-sujet ni à la brique du verbe ? »</a:t>
            </a:r>
          </a:p>
          <a:p>
            <a:r>
              <a:rPr lang="fr-FR" sz="1200" u="sng" dirty="0">
                <a:solidFill>
                  <a:schemeClr val="tx1"/>
                </a:solidFill>
                <a:effectLst/>
                <a:latin typeface="+mn-lt"/>
                <a:ea typeface="Calibri" panose="020F0502020204030204" pitchFamily="34" charset="0"/>
                <a:cs typeface="Times New Roman" panose="02020603050405020304" pitchFamily="18" charset="0"/>
              </a:rPr>
              <a:t>Réponses possibles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cs typeface="Times New Roman" panose="02020603050405020304" pitchFamily="18" charset="0"/>
              </a:rPr>
              <a:t>- on ne sait pas.</a:t>
            </a:r>
          </a:p>
          <a:p>
            <a:r>
              <a:rPr lang="fr-FR" sz="1200" dirty="0">
                <a:solidFill>
                  <a:schemeClr val="tx1"/>
                </a:solidFill>
                <a:effectLst/>
                <a:latin typeface="+mn-lt"/>
                <a:ea typeface="Calibri" panose="020F0502020204030204" pitchFamily="34" charset="0"/>
                <a:cs typeface="Times New Roman" panose="02020603050405020304" pitchFamily="18" charset="0"/>
              </a:rPr>
              <a:t>- ce sont des troisièmes briques, des compléments circonstanciels.</a:t>
            </a:r>
          </a:p>
          <a:p>
            <a:endParaRPr lang="fr-FR" dirty="0"/>
          </a:p>
        </p:txBody>
      </p:sp>
      <p:sp>
        <p:nvSpPr>
          <p:cNvPr id="4" name="Espace réservé du numéro de diapositive 3">
            <a:extLst>
              <a:ext uri="{FF2B5EF4-FFF2-40B4-BE49-F238E27FC236}">
                <a16:creationId xmlns:a16="http://schemas.microsoft.com/office/drawing/2014/main" id="{B9A56EBA-C026-83C2-B9EB-E361DA34DD4C}"/>
              </a:ext>
            </a:extLst>
          </p:cNvPr>
          <p:cNvSpPr>
            <a:spLocks noGrp="1"/>
          </p:cNvSpPr>
          <p:nvPr>
            <p:ph type="sldNum" sz="quarter" idx="5"/>
          </p:nvPr>
        </p:nvSpPr>
        <p:spPr/>
        <p:txBody>
          <a:bodyPr/>
          <a:lstStyle/>
          <a:p>
            <a:fld id="{FA0B4B27-2552-3F4E-95B8-555C53DFBBDA}" type="slidenum">
              <a:rPr lang="fr-FR" smtClean="0"/>
              <a:t>5</a:t>
            </a:fld>
            <a:endParaRPr lang="fr-FR"/>
          </a:p>
        </p:txBody>
      </p:sp>
    </p:spTree>
    <p:extLst>
      <p:ext uri="{BB962C8B-B14F-4D97-AF65-F5344CB8AC3E}">
        <p14:creationId xmlns:p14="http://schemas.microsoft.com/office/powerpoint/2010/main" val="3277519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148FD-5AD3-EE61-DDE2-A05DB19DA53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C469B1F-5352-39F4-208D-2D01CE6DFF9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521807A-7565-77AD-3389-E931ADB55009}"/>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Expliquer</a:t>
            </a:r>
            <a:r>
              <a:rPr lang="fr-FR" sz="1200" dirty="0">
                <a:solidFill>
                  <a:schemeClr val="tx1"/>
                </a:solidFill>
                <a:effectLst/>
                <a:latin typeface="+mn-lt"/>
                <a:ea typeface="Calibri" panose="020F0502020204030204" pitchFamily="34" charset="0"/>
              </a:rPr>
              <a:t> : « Ces expressions qui ne font partie ni de la brique-sujet ni de la brique du verbe ne sont pas obligatoirement nécessaires pour fabriquer des phrases correctes. On les ajoute pour apporter au lecteur des indications supplémentaires – elles nous ont servi pour comprendre la chronologie du projet de Christophe Colomb. On les appelle ‘</a:t>
            </a:r>
            <a:r>
              <a:rPr lang="fr-FR" sz="1200" b="1" dirty="0">
                <a:solidFill>
                  <a:schemeClr val="tx1"/>
                </a:solidFill>
                <a:effectLst/>
                <a:latin typeface="+mn-lt"/>
                <a:ea typeface="Calibri" panose="020F0502020204030204" pitchFamily="34" charset="0"/>
              </a:rPr>
              <a:t>troisièmes briques’</a:t>
            </a:r>
            <a:r>
              <a:rPr lang="fr-FR" sz="1200" dirty="0">
                <a:solidFill>
                  <a:schemeClr val="tx1"/>
                </a:solidFill>
                <a:effectLst/>
                <a:latin typeface="+mn-lt"/>
                <a:ea typeface="Calibri" panose="020F0502020204030204" pitchFamily="34" charset="0"/>
              </a:rPr>
              <a:t> ou ‘</a:t>
            </a:r>
            <a:r>
              <a:rPr lang="fr-FR" sz="1200" b="1" dirty="0">
                <a:solidFill>
                  <a:schemeClr val="tx1"/>
                </a:solidFill>
                <a:effectLst/>
                <a:latin typeface="+mn-lt"/>
                <a:ea typeface="Calibri" panose="020F0502020204030204" pitchFamily="34" charset="0"/>
              </a:rPr>
              <a:t>compléments circonstanciels de phrase’</a:t>
            </a:r>
            <a:r>
              <a:rPr lang="fr-FR" sz="1200" dirty="0">
                <a:solidFill>
                  <a:schemeClr val="tx1"/>
                </a:solidFill>
                <a:effectLst/>
                <a:latin typeface="+mn-lt"/>
                <a:ea typeface="Calibri" panose="020F0502020204030204" pitchFamily="34" charset="0"/>
              </a:rPr>
              <a:t> – </a:t>
            </a:r>
            <a:r>
              <a:rPr lang="fr-FR" sz="1200" i="1" dirty="0">
                <a:solidFill>
                  <a:schemeClr val="tx1"/>
                </a:solidFill>
                <a:effectLst/>
                <a:latin typeface="+mn-lt"/>
                <a:ea typeface="Calibri" panose="020F0502020204030204" pitchFamily="34" charset="0"/>
              </a:rPr>
              <a:t>circonstanciels</a:t>
            </a:r>
            <a:r>
              <a:rPr lang="fr-FR" sz="1200" dirty="0">
                <a:solidFill>
                  <a:schemeClr val="tx1"/>
                </a:solidFill>
                <a:effectLst/>
                <a:latin typeface="+mn-lt"/>
                <a:ea typeface="Calibri" panose="020F0502020204030204" pitchFamily="34" charset="0"/>
              </a:rPr>
              <a:t> parce qu’elles précisent des circonstances (ici : de temps) ; </a:t>
            </a:r>
            <a:r>
              <a:rPr lang="fr-FR" sz="1200" i="1" dirty="0">
                <a:solidFill>
                  <a:schemeClr val="tx1"/>
                </a:solidFill>
                <a:effectLst/>
                <a:latin typeface="+mn-lt"/>
                <a:ea typeface="Calibri" panose="020F0502020204030204" pitchFamily="34" charset="0"/>
              </a:rPr>
              <a:t>de phrase</a:t>
            </a:r>
            <a:r>
              <a:rPr lang="fr-FR" sz="1200" dirty="0">
                <a:solidFill>
                  <a:schemeClr val="tx1"/>
                </a:solidFill>
                <a:effectLst/>
                <a:latin typeface="+mn-lt"/>
                <a:ea typeface="Calibri" panose="020F0502020204030204" pitchFamily="34" charset="0"/>
              </a:rPr>
              <a:t> parce qu’elles portent sur toute la phrase, elles disent les circonstances où la phrase est juste – il devint mousse à 10 ans, ce n’était ni à 9 ans ni à 11 ans. »</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D5745629-98E3-D98C-0D3C-96E485F2254F}"/>
              </a:ext>
            </a:extLst>
          </p:cNvPr>
          <p:cNvSpPr>
            <a:spLocks noGrp="1"/>
          </p:cNvSpPr>
          <p:nvPr>
            <p:ph type="sldNum" sz="quarter" idx="5"/>
          </p:nvPr>
        </p:nvSpPr>
        <p:spPr/>
        <p:txBody>
          <a:bodyPr/>
          <a:lstStyle/>
          <a:p>
            <a:fld id="{FA0B4B27-2552-3F4E-95B8-555C53DFBBDA}" type="slidenum">
              <a:rPr lang="fr-FR" smtClean="0"/>
              <a:t>6</a:t>
            </a:fld>
            <a:endParaRPr lang="fr-FR"/>
          </a:p>
        </p:txBody>
      </p:sp>
    </p:spTree>
    <p:extLst>
      <p:ext uri="{BB962C8B-B14F-4D97-AF65-F5344CB8AC3E}">
        <p14:creationId xmlns:p14="http://schemas.microsoft.com/office/powerpoint/2010/main" val="2376040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B188A-0D81-2AE6-F41C-3EBED3D96ED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37A14F4-C97C-A644-15D9-67FCC8B3CCB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695EBFB-8AFE-0A46-88BB-0FED4E03EE63}"/>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Vous avez relevé les expressions qui indiquent le temps. Nous avons utilisé celles-ci pour faire la chronologie de la vie de Christophe Colomb, mais dans le texte, il n’y avait pas que ces expressions. »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Quelles sont les autres expressions que vous aviez trouvées ? Est-ce qu’on peut les ajouter à ces trois cases, ou bien faut-il créer de nouvelles cases ? »</a:t>
            </a:r>
          </a:p>
          <a:p>
            <a:r>
              <a:rPr lang="fr-FR" sz="1200" u="sng"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cs typeface="Times New Roman" panose="02020603050405020304" pitchFamily="18" charset="0"/>
              </a:rPr>
              <a:t>[voir diapositive suivante]</a:t>
            </a:r>
          </a:p>
          <a:p>
            <a:endParaRPr lang="fr-FR" b="1" dirty="0"/>
          </a:p>
        </p:txBody>
      </p:sp>
      <p:sp>
        <p:nvSpPr>
          <p:cNvPr id="4" name="Espace réservé du numéro de diapositive 3">
            <a:extLst>
              <a:ext uri="{FF2B5EF4-FFF2-40B4-BE49-F238E27FC236}">
                <a16:creationId xmlns:a16="http://schemas.microsoft.com/office/drawing/2014/main" id="{35276FA4-92AE-8559-2817-D7D7EE88E74B}"/>
              </a:ext>
            </a:extLst>
          </p:cNvPr>
          <p:cNvSpPr>
            <a:spLocks noGrp="1"/>
          </p:cNvSpPr>
          <p:nvPr>
            <p:ph type="sldNum" sz="quarter" idx="5"/>
          </p:nvPr>
        </p:nvSpPr>
        <p:spPr/>
        <p:txBody>
          <a:bodyPr/>
          <a:lstStyle/>
          <a:p>
            <a:fld id="{FA0B4B27-2552-3F4E-95B8-555C53DFBBDA}" type="slidenum">
              <a:rPr lang="fr-FR" smtClean="0"/>
              <a:t>7</a:t>
            </a:fld>
            <a:endParaRPr lang="fr-FR"/>
          </a:p>
        </p:txBody>
      </p:sp>
    </p:spTree>
    <p:extLst>
      <p:ext uri="{BB962C8B-B14F-4D97-AF65-F5344CB8AC3E}">
        <p14:creationId xmlns:p14="http://schemas.microsoft.com/office/powerpoint/2010/main" val="190670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3D1A1-F4F1-82AE-702E-A6A190F9F6F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BABC2CD-3587-F708-EDDB-09FDE318944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6AECCFF-822D-3E07-A8B3-587A01DBDD57}"/>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Quelles sont les autres expressions que vous aviez trouvées ? Est-ce qu’on peut les ajouter à ces trois cases, ou bien faut-il créer de nouvelles cases ? »</a:t>
            </a:r>
          </a:p>
          <a:p>
            <a:r>
              <a:rPr lang="fr-FR" sz="1200" u="sng"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pendant des années</a:t>
            </a:r>
            <a:r>
              <a:rPr lang="fr-FR" sz="1200" dirty="0">
                <a:solidFill>
                  <a:schemeClr val="tx1"/>
                </a:solidFill>
                <a:effectLst/>
                <a:latin typeface="+mn-lt"/>
                <a:ea typeface="Calibri" panose="020F0502020204030204" pitchFamily="34" charset="0"/>
                <a:cs typeface="Times New Roman" panose="02020603050405020304" pitchFamily="18" charset="0"/>
              </a:rPr>
              <a:t> : préposition et groupe du nom.</a:t>
            </a:r>
          </a:p>
          <a:p>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finalement</a:t>
            </a:r>
            <a:r>
              <a:rPr lang="fr-FR" sz="1200" dirty="0">
                <a:solidFill>
                  <a:schemeClr val="tx1"/>
                </a:solidFill>
                <a:effectLst/>
                <a:latin typeface="+mn-lt"/>
                <a:ea typeface="Calibri" panose="020F0502020204030204" pitchFamily="34" charset="0"/>
                <a:cs typeface="Times New Roman" panose="02020603050405020304" pitchFamily="18" charset="0"/>
              </a:rPr>
              <a:t> : c’est un mot tout seul, ce n’est ni un groupe du nom, ni un groupe du verbe, ni une phrase entière. Il faut créer une nouvelle case.</a:t>
            </a:r>
          </a:p>
          <a:p>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un jour</a:t>
            </a:r>
            <a:r>
              <a:rPr lang="fr-FR" sz="1200" dirty="0">
                <a:solidFill>
                  <a:schemeClr val="tx1"/>
                </a:solidFill>
                <a:effectLst/>
                <a:latin typeface="+mn-lt"/>
                <a:ea typeface="Calibri" panose="020F0502020204030204" pitchFamily="34" charset="0"/>
                <a:cs typeface="Times New Roman" panose="02020603050405020304" pitchFamily="18" charset="0"/>
              </a:rPr>
              <a:t> : groupe du nom mais il est sans préposition : il faut créer une nouvelle case.</a:t>
            </a:r>
          </a:p>
          <a:p>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quand les vivres nécessaires furent chargés</a:t>
            </a:r>
            <a:r>
              <a:rPr lang="fr-FR" sz="1200" dirty="0">
                <a:solidFill>
                  <a:schemeClr val="tx1"/>
                </a:solidFill>
                <a:effectLst/>
                <a:latin typeface="+mn-lt"/>
                <a:ea typeface="Calibri" panose="020F0502020204030204" pitchFamily="34" charset="0"/>
                <a:cs typeface="Times New Roman" panose="02020603050405020304" pitchFamily="18" charset="0"/>
              </a:rPr>
              <a:t> : il y a un sujet et un verbe, ça ferait une phrase entière s’il n’y avait pas le mot </a:t>
            </a:r>
            <a:r>
              <a:rPr lang="fr-FR" sz="1200" i="1" dirty="0">
                <a:solidFill>
                  <a:schemeClr val="tx1"/>
                </a:solidFill>
                <a:effectLst/>
                <a:latin typeface="+mn-lt"/>
                <a:ea typeface="Calibri" panose="020F0502020204030204" pitchFamily="34" charset="0"/>
                <a:cs typeface="Times New Roman" panose="02020603050405020304" pitchFamily="18" charset="0"/>
              </a:rPr>
              <a:t>quand</a:t>
            </a:r>
            <a:r>
              <a:rPr lang="fr-FR" sz="1200" dirty="0">
                <a:solidFill>
                  <a:schemeClr val="tx1"/>
                </a:solidFill>
                <a:effectLst/>
                <a:latin typeface="+mn-lt"/>
                <a:ea typeface="Calibri" panose="020F0502020204030204" pitchFamily="34" charset="0"/>
                <a:cs typeface="Times New Roman" panose="02020603050405020304" pitchFamily="18" charset="0"/>
              </a:rPr>
              <a:t>. il faut créer une nouvelle case.</a:t>
            </a:r>
          </a:p>
          <a:p>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Les jours succédaient aux jours</a:t>
            </a:r>
            <a:r>
              <a:rPr lang="fr-FR" sz="1200" dirty="0">
                <a:solidFill>
                  <a:schemeClr val="tx1"/>
                </a:solidFill>
                <a:effectLst/>
                <a:latin typeface="+mn-lt"/>
                <a:ea typeface="Calibri" panose="020F0502020204030204" pitchFamily="34" charset="0"/>
                <a:cs typeface="Times New Roman" panose="02020603050405020304" pitchFamily="18" charset="0"/>
              </a:rPr>
              <a:t> : c’est une phrase entière.</a:t>
            </a:r>
          </a:p>
          <a:p>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Aujourd’hui</a:t>
            </a:r>
            <a:r>
              <a:rPr lang="fr-FR" sz="1200" dirty="0">
                <a:solidFill>
                  <a:schemeClr val="tx1"/>
                </a:solidFill>
                <a:effectLst/>
                <a:latin typeface="+mn-lt"/>
                <a:ea typeface="Calibri" panose="020F0502020204030204" pitchFamily="34" charset="0"/>
                <a:cs typeface="Times New Roman" panose="02020603050405020304" pitchFamily="18" charset="0"/>
              </a:rPr>
              <a:t> : c’est un mot tout seul, ce n’est ni un groupe du nom, ni un groupe du verbe, ni une phrase entière. Il faut le mettre dans la nouvelle case, avec </a:t>
            </a:r>
            <a:r>
              <a:rPr lang="fr-FR" sz="1200" i="1" dirty="0">
                <a:solidFill>
                  <a:schemeClr val="tx1"/>
                </a:solidFill>
                <a:effectLst/>
                <a:latin typeface="+mn-lt"/>
                <a:ea typeface="Calibri" panose="020F0502020204030204" pitchFamily="34" charset="0"/>
                <a:cs typeface="Times New Roman" panose="02020603050405020304" pitchFamily="18" charset="0"/>
              </a:rPr>
              <a:t>finalement.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b="1" dirty="0"/>
          </a:p>
        </p:txBody>
      </p:sp>
      <p:sp>
        <p:nvSpPr>
          <p:cNvPr id="4" name="Espace réservé du numéro de diapositive 3">
            <a:extLst>
              <a:ext uri="{FF2B5EF4-FFF2-40B4-BE49-F238E27FC236}">
                <a16:creationId xmlns:a16="http://schemas.microsoft.com/office/drawing/2014/main" id="{6FD861CA-F6C5-AA3E-9442-72F25E57AE92}"/>
              </a:ext>
            </a:extLst>
          </p:cNvPr>
          <p:cNvSpPr>
            <a:spLocks noGrp="1"/>
          </p:cNvSpPr>
          <p:nvPr>
            <p:ph type="sldNum" sz="quarter" idx="5"/>
          </p:nvPr>
        </p:nvSpPr>
        <p:spPr/>
        <p:txBody>
          <a:bodyPr/>
          <a:lstStyle/>
          <a:p>
            <a:fld id="{FA0B4B27-2552-3F4E-95B8-555C53DFBBDA}" type="slidenum">
              <a:rPr lang="fr-FR" smtClean="0"/>
              <a:t>8</a:t>
            </a:fld>
            <a:endParaRPr lang="fr-FR"/>
          </a:p>
        </p:txBody>
      </p:sp>
    </p:spTree>
    <p:extLst>
      <p:ext uri="{BB962C8B-B14F-4D97-AF65-F5344CB8AC3E}">
        <p14:creationId xmlns:p14="http://schemas.microsoft.com/office/powerpoint/2010/main" val="149966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Est-ce que ces expressions sont aussi des troisièmes briques, des compléments circonstanciels de phrase ? » et </a:t>
            </a:r>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 Pour en être sûr, trouvez les briques-sujets et les briques du verbe. »</a:t>
            </a:r>
          </a:p>
          <a:p>
            <a:r>
              <a:rPr lang="fr-FR" sz="1200" u="sng" dirty="0">
                <a:solidFill>
                  <a:schemeClr val="tx1"/>
                </a:solidFill>
                <a:latin typeface="+mn-lt"/>
              </a:rPr>
              <a:t>Réponse attendue </a:t>
            </a:r>
            <a:r>
              <a:rPr lang="fr-FR" sz="1200" dirty="0">
                <a:solidFill>
                  <a:schemeClr val="tx1"/>
                </a:solidFill>
                <a:latin typeface="+mn-lt"/>
              </a:rPr>
              <a:t>:</a:t>
            </a:r>
          </a:p>
          <a:p>
            <a:r>
              <a:rPr lang="fr-FR" sz="1200" dirty="0">
                <a:solidFill>
                  <a:schemeClr val="tx1"/>
                </a:solidFill>
                <a:latin typeface="+mn-lt"/>
              </a:rPr>
              <a:t>[Voir diapositive suivante]</a:t>
            </a:r>
          </a:p>
        </p:txBody>
      </p:sp>
      <p:sp>
        <p:nvSpPr>
          <p:cNvPr id="4" name="Espace réservé du numéro de diapositive 3"/>
          <p:cNvSpPr>
            <a:spLocks noGrp="1"/>
          </p:cNvSpPr>
          <p:nvPr>
            <p:ph type="sldNum" sz="quarter" idx="5"/>
          </p:nvPr>
        </p:nvSpPr>
        <p:spPr/>
        <p:txBody>
          <a:bodyPr/>
          <a:lstStyle/>
          <a:p>
            <a:fld id="{FA0B4B27-2552-3F4E-95B8-555C53DFBBDA}" type="slidenum">
              <a:rPr lang="fr-FR" smtClean="0"/>
              <a:t>9</a:t>
            </a:fld>
            <a:endParaRPr lang="fr-FR"/>
          </a:p>
        </p:txBody>
      </p:sp>
    </p:spTree>
    <p:extLst>
      <p:ext uri="{BB962C8B-B14F-4D97-AF65-F5344CB8AC3E}">
        <p14:creationId xmlns:p14="http://schemas.microsoft.com/office/powerpoint/2010/main" val="3261434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u="sng" dirty="0">
                <a:solidFill>
                  <a:schemeClr val="tx1"/>
                </a:solidFill>
              </a:rPr>
              <a:t>Réponse attendue </a:t>
            </a:r>
            <a:r>
              <a:rPr lang="fr-FR" dirty="0">
                <a:solidFill>
                  <a:schemeClr val="tx1"/>
                </a:solidFill>
              </a:rPr>
              <a:t>:</a:t>
            </a:r>
          </a:p>
          <a:p>
            <a:r>
              <a:rPr lang="fr-FR" dirty="0">
                <a:solidFill>
                  <a:schemeClr val="tx1"/>
                </a:solidFill>
              </a:rPr>
              <a:t>Oui, ce sont des troisièmes briques, des compléments circonstanciels de phrase.</a:t>
            </a:r>
          </a:p>
        </p:txBody>
      </p:sp>
      <p:sp>
        <p:nvSpPr>
          <p:cNvPr id="4" name="Espace réservé du numéro de diapositive 3"/>
          <p:cNvSpPr>
            <a:spLocks noGrp="1"/>
          </p:cNvSpPr>
          <p:nvPr>
            <p:ph type="sldNum" sz="quarter" idx="5"/>
          </p:nvPr>
        </p:nvSpPr>
        <p:spPr/>
        <p:txBody>
          <a:bodyPr/>
          <a:lstStyle/>
          <a:p>
            <a:fld id="{FA0B4B27-2552-3F4E-95B8-555C53DFBBDA}" type="slidenum">
              <a:rPr lang="fr-FR" smtClean="0"/>
              <a:t>10</a:t>
            </a:fld>
            <a:endParaRPr lang="fr-FR"/>
          </a:p>
        </p:txBody>
      </p:sp>
    </p:spTree>
    <p:extLst>
      <p:ext uri="{BB962C8B-B14F-4D97-AF65-F5344CB8AC3E}">
        <p14:creationId xmlns:p14="http://schemas.microsoft.com/office/powerpoint/2010/main" val="3011760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Expliquer</a:t>
            </a:r>
            <a:r>
              <a:rPr lang="fr-FR" sz="1200" dirty="0">
                <a:solidFill>
                  <a:schemeClr val="tx1"/>
                </a:solidFill>
                <a:effectLst/>
                <a:latin typeface="+mn-lt"/>
                <a:ea typeface="Calibri" panose="020F0502020204030204" pitchFamily="34" charset="0"/>
              </a:rPr>
              <a:t> : « Dans la première colonne, j’ai mis des mots qui indiquent le temps avec un seul mot. Ces mots s’écrivent toujours de la même façon, ils ne varient pas. On dit qu’ils sont invariables. On les appelle ‘adverbes’. On aura l’occasion d’en reparler (cf. leçon CM1-48 </a:t>
            </a:r>
            <a:r>
              <a:rPr lang="fr-FR" sz="1200" i="1" dirty="0">
                <a:solidFill>
                  <a:schemeClr val="tx1"/>
                </a:solidFill>
                <a:effectLst/>
                <a:latin typeface="+mn-lt"/>
                <a:ea typeface="Calibri" panose="020F0502020204030204" pitchFamily="34" charset="0"/>
              </a:rPr>
              <a:t>Étourdiment</a:t>
            </a:r>
            <a:r>
              <a:rPr lang="fr-FR" sz="1200" dirty="0">
                <a:solidFill>
                  <a:schemeClr val="tx1"/>
                </a:solidFill>
                <a:effectLst/>
                <a:latin typeface="+mn-lt"/>
                <a:ea typeface="Calibri" panose="020F0502020204030204" pitchFamily="34" charset="0"/>
              </a:rPr>
              <a:t>). »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FA0B4B27-2552-3F4E-95B8-555C53DFBBDA}" type="slidenum">
              <a:rPr lang="fr-FR" smtClean="0"/>
              <a:t>11</a:t>
            </a:fld>
            <a:endParaRPr lang="fr-FR"/>
          </a:p>
        </p:txBody>
      </p:sp>
    </p:spTree>
    <p:extLst>
      <p:ext uri="{BB962C8B-B14F-4D97-AF65-F5344CB8AC3E}">
        <p14:creationId xmlns:p14="http://schemas.microsoft.com/office/powerpoint/2010/main" val="2225090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915DA-CD1D-DB8F-4D33-2A48086FC70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2DB3ADC-10AA-808A-56FF-505621CED2C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F75AEC6-BF11-5055-F350-6886FA04DC5E}"/>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Le complément circonstanciel qui commence par </a:t>
            </a:r>
            <a:r>
              <a:rPr lang="fr-FR" sz="1200" i="1" dirty="0">
                <a:solidFill>
                  <a:schemeClr val="tx1"/>
                </a:solidFill>
                <a:effectLst/>
                <a:latin typeface="+mn-lt"/>
                <a:ea typeface="Calibri" panose="020F0502020204030204" pitchFamily="34" charset="0"/>
                <a:cs typeface="Times New Roman" panose="02020603050405020304" pitchFamily="18" charset="0"/>
              </a:rPr>
              <a:t>quand</a:t>
            </a:r>
            <a:r>
              <a:rPr lang="fr-FR" sz="1200" dirty="0">
                <a:solidFill>
                  <a:schemeClr val="tx1"/>
                </a:solidFill>
                <a:effectLst/>
                <a:latin typeface="+mn-lt"/>
                <a:ea typeface="Calibri" panose="020F0502020204030204" pitchFamily="34" charset="0"/>
                <a:cs typeface="Times New Roman" panose="02020603050405020304" pitchFamily="18" charset="0"/>
              </a:rPr>
              <a:t>, c’est presque une phrase : c’est comme une petite phrase qui appartient à une grande phrase complète. On dit que c’est une ‘</a:t>
            </a:r>
            <a:r>
              <a:rPr lang="fr-FR" sz="1200" b="1" dirty="0">
                <a:solidFill>
                  <a:schemeClr val="tx1"/>
                </a:solidFill>
                <a:effectLst/>
                <a:latin typeface="+mn-lt"/>
                <a:ea typeface="Calibri" panose="020F0502020204030204" pitchFamily="34" charset="0"/>
                <a:cs typeface="Times New Roman" panose="02020603050405020304" pitchFamily="18" charset="0"/>
              </a:rPr>
              <a:t>proposition subordonnée</a:t>
            </a:r>
            <a:r>
              <a:rPr lang="fr-FR" sz="1200" dirty="0">
                <a:solidFill>
                  <a:schemeClr val="tx1"/>
                </a:solidFill>
                <a:effectLst/>
                <a:latin typeface="+mn-lt"/>
                <a:ea typeface="Calibri" panose="020F0502020204030204" pitchFamily="34" charset="0"/>
                <a:cs typeface="Times New Roman" panose="02020603050405020304" pitchFamily="18" charset="0"/>
              </a:rPr>
              <a:t>’ – </a:t>
            </a:r>
            <a:r>
              <a:rPr lang="fr-FR" sz="1200" i="1" dirty="0">
                <a:solidFill>
                  <a:schemeClr val="tx1"/>
                </a:solidFill>
                <a:effectLst/>
                <a:latin typeface="+mn-lt"/>
                <a:ea typeface="Calibri" panose="020F0502020204030204" pitchFamily="34" charset="0"/>
                <a:cs typeface="Times New Roman" panose="02020603050405020304" pitchFamily="18" charset="0"/>
              </a:rPr>
              <a:t>proposition</a:t>
            </a:r>
            <a:r>
              <a:rPr lang="fr-FR" sz="1200" dirty="0">
                <a:solidFill>
                  <a:schemeClr val="tx1"/>
                </a:solidFill>
                <a:effectLst/>
                <a:latin typeface="+mn-lt"/>
                <a:ea typeface="Calibri" panose="020F0502020204030204" pitchFamily="34" charset="0"/>
                <a:cs typeface="Times New Roman" panose="02020603050405020304" pitchFamily="18" charset="0"/>
              </a:rPr>
              <a:t> parce qu’il y a une brique-sujet et une brique du verbe et ensemble ces briques tiennent un </a:t>
            </a:r>
            <a:r>
              <a:rPr lang="fr-FR" sz="1200" b="1" dirty="0">
                <a:solidFill>
                  <a:schemeClr val="tx1"/>
                </a:solidFill>
                <a:effectLst/>
                <a:latin typeface="+mn-lt"/>
                <a:ea typeface="Calibri" panose="020F0502020204030204" pitchFamily="34" charset="0"/>
                <a:cs typeface="Times New Roman" panose="02020603050405020304" pitchFamily="18" charset="0"/>
              </a:rPr>
              <a:t>propos</a:t>
            </a:r>
            <a:r>
              <a:rPr lang="fr-FR" sz="1200" dirty="0">
                <a:solidFill>
                  <a:schemeClr val="tx1"/>
                </a:solidFill>
                <a:effectLst/>
                <a:latin typeface="+mn-lt"/>
                <a:ea typeface="Calibri" panose="020F0502020204030204" pitchFamily="34" charset="0"/>
                <a:cs typeface="Times New Roman" panose="02020603050405020304" pitchFamily="18" charset="0"/>
              </a:rPr>
              <a:t> ; </a:t>
            </a:r>
            <a:r>
              <a:rPr lang="fr-FR" sz="1200" i="1" dirty="0">
                <a:solidFill>
                  <a:schemeClr val="tx1"/>
                </a:solidFill>
                <a:effectLst/>
                <a:latin typeface="+mn-lt"/>
                <a:ea typeface="Calibri" panose="020F0502020204030204" pitchFamily="34" charset="0"/>
                <a:cs typeface="Times New Roman" panose="02020603050405020304" pitchFamily="18" charset="0"/>
              </a:rPr>
              <a:t>subordonnée</a:t>
            </a:r>
            <a:r>
              <a:rPr lang="fr-FR" sz="1200" dirty="0">
                <a:solidFill>
                  <a:schemeClr val="tx1"/>
                </a:solidFill>
                <a:effectLst/>
                <a:latin typeface="+mn-lt"/>
                <a:ea typeface="Calibri" panose="020F0502020204030204" pitchFamily="34" charset="0"/>
                <a:cs typeface="Times New Roman" panose="02020603050405020304" pitchFamily="18" charset="0"/>
              </a:rPr>
              <a:t> parce qu’elle complète une proposition ‘principale’. Souvent, on peut remplacer les propositions subordonnées circonstancielles par des groupes du nom : ‘après le chargement des vivres nécessaires’. »</a:t>
            </a: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Ajouter</a:t>
            </a:r>
            <a:r>
              <a:rPr lang="fr-FR" sz="1200" dirty="0">
                <a:solidFill>
                  <a:schemeClr val="tx1"/>
                </a:solidFill>
                <a:effectLst/>
                <a:latin typeface="+mn-lt"/>
                <a:ea typeface="Calibri" panose="020F0502020204030204" pitchFamily="34" charset="0"/>
                <a:cs typeface="Times New Roman" panose="02020603050405020304" pitchFamily="18" charset="0"/>
              </a:rPr>
              <a:t> : « Attention à ne pas confondre le mot </a:t>
            </a:r>
            <a:r>
              <a:rPr lang="fr-FR" sz="1200" i="1" dirty="0">
                <a:solidFill>
                  <a:schemeClr val="tx1"/>
                </a:solidFill>
                <a:effectLst/>
                <a:latin typeface="+mn-lt"/>
                <a:ea typeface="Calibri" panose="020F0502020204030204" pitchFamily="34" charset="0"/>
                <a:cs typeface="Times New Roman" panose="02020603050405020304" pitchFamily="18" charset="0"/>
              </a:rPr>
              <a:t>pr</a:t>
            </a:r>
            <a:r>
              <a:rPr lang="fr-FR" sz="1200" b="1" i="1" dirty="0">
                <a:solidFill>
                  <a:schemeClr val="tx1"/>
                </a:solidFill>
                <a:effectLst/>
                <a:latin typeface="+mn-lt"/>
                <a:ea typeface="Calibri" panose="020F0502020204030204" pitchFamily="34" charset="0"/>
                <a:cs typeface="Times New Roman" panose="02020603050405020304" pitchFamily="18" charset="0"/>
              </a:rPr>
              <a:t>é</a:t>
            </a:r>
            <a:r>
              <a:rPr lang="fr-FR" sz="1200" i="1" dirty="0">
                <a:solidFill>
                  <a:schemeClr val="tx1"/>
                </a:solidFill>
                <a:effectLst/>
                <a:latin typeface="+mn-lt"/>
                <a:ea typeface="Calibri" panose="020F0502020204030204" pitchFamily="34" charset="0"/>
                <a:cs typeface="Times New Roman" panose="02020603050405020304" pitchFamily="18" charset="0"/>
              </a:rPr>
              <a:t>position</a:t>
            </a:r>
            <a:r>
              <a:rPr lang="fr-FR" sz="1200" dirty="0">
                <a:solidFill>
                  <a:schemeClr val="tx1"/>
                </a:solidFill>
                <a:effectLst/>
                <a:latin typeface="+mn-lt"/>
                <a:ea typeface="Calibri" panose="020F0502020204030204" pitchFamily="34" charset="0"/>
                <a:cs typeface="Times New Roman" panose="02020603050405020304" pitchFamily="18" charset="0"/>
              </a:rPr>
              <a:t> : petit mot qui est posé avant un groupe du nom et </a:t>
            </a:r>
            <a:r>
              <a:rPr lang="fr-FR" sz="1200" i="1" dirty="0">
                <a:solidFill>
                  <a:schemeClr val="tx1"/>
                </a:solidFill>
                <a:effectLst/>
                <a:latin typeface="+mn-lt"/>
                <a:ea typeface="Calibri" panose="020F0502020204030204" pitchFamily="34" charset="0"/>
                <a:cs typeface="Times New Roman" panose="02020603050405020304" pitchFamily="18" charset="0"/>
              </a:rPr>
              <a:t>pr</a:t>
            </a:r>
            <a:r>
              <a:rPr lang="fr-FR" sz="1200" b="1" i="1" dirty="0">
                <a:solidFill>
                  <a:schemeClr val="tx1"/>
                </a:solidFill>
                <a:effectLst/>
                <a:latin typeface="+mn-lt"/>
                <a:ea typeface="Calibri" panose="020F0502020204030204" pitchFamily="34" charset="0"/>
                <a:cs typeface="Times New Roman" panose="02020603050405020304" pitchFamily="18" charset="0"/>
              </a:rPr>
              <a:t>o</a:t>
            </a:r>
            <a:r>
              <a:rPr lang="fr-FR" sz="1200" i="1" dirty="0">
                <a:solidFill>
                  <a:schemeClr val="tx1"/>
                </a:solidFill>
                <a:effectLst/>
                <a:latin typeface="+mn-lt"/>
                <a:ea typeface="Calibri" panose="020F0502020204030204" pitchFamily="34" charset="0"/>
                <a:cs typeface="Times New Roman" panose="02020603050405020304" pitchFamily="18" charset="0"/>
              </a:rPr>
              <a:t>position</a:t>
            </a:r>
            <a:r>
              <a:rPr lang="fr-FR" sz="1200" dirty="0">
                <a:solidFill>
                  <a:schemeClr val="tx1"/>
                </a:solidFill>
                <a:effectLst/>
                <a:latin typeface="+mn-lt"/>
                <a:ea typeface="Calibri" panose="020F0502020204030204" pitchFamily="34" charset="0"/>
                <a:cs typeface="Times New Roman" panose="02020603050405020304" pitchFamily="18" charset="0"/>
              </a:rPr>
              <a:t> : ensemble d’une brique-sujet et d’un groupe du verbe qui tient un propos. »</a:t>
            </a:r>
          </a:p>
          <a:p>
            <a:pPr algn="just"/>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6ED4B2E5-CD5C-17AE-2D5F-30D12423FF52}"/>
              </a:ext>
            </a:extLst>
          </p:cNvPr>
          <p:cNvSpPr>
            <a:spLocks noGrp="1"/>
          </p:cNvSpPr>
          <p:nvPr>
            <p:ph type="sldNum" sz="quarter" idx="5"/>
          </p:nvPr>
        </p:nvSpPr>
        <p:spPr/>
        <p:txBody>
          <a:bodyPr/>
          <a:lstStyle/>
          <a:p>
            <a:fld id="{FA0B4B27-2552-3F4E-95B8-555C53DFBBDA}" type="slidenum">
              <a:rPr lang="fr-FR" smtClean="0"/>
              <a:t>12</a:t>
            </a:fld>
            <a:endParaRPr lang="fr-FR"/>
          </a:p>
        </p:txBody>
      </p:sp>
    </p:spTree>
    <p:extLst>
      <p:ext uri="{BB962C8B-B14F-4D97-AF65-F5344CB8AC3E}">
        <p14:creationId xmlns:p14="http://schemas.microsoft.com/office/powerpoint/2010/main" val="33993034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8F69F-C7D5-ACC7-2855-2A6032D6508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05C39E2-913B-E6E7-8893-5BDA6772383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2CEC3AA-4CB5-A7A9-99CD-9C7E1D609130}"/>
              </a:ext>
            </a:extLst>
          </p:cNvPr>
          <p:cNvSpPr>
            <a:spLocks noGrp="1"/>
          </p:cNvSpPr>
          <p:nvPr>
            <p:ph type="body" idx="1"/>
          </p:nvPr>
        </p:nvSpPr>
        <p:spPr/>
        <p:txBody>
          <a:bodyPr/>
          <a:lstStyle/>
          <a:p>
            <a:pPr algn="just"/>
            <a:r>
              <a:rPr lang="fr-FR" sz="18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 name="Espace réservé du numéro de diapositive 3">
            <a:extLst>
              <a:ext uri="{FF2B5EF4-FFF2-40B4-BE49-F238E27FC236}">
                <a16:creationId xmlns:a16="http://schemas.microsoft.com/office/drawing/2014/main" id="{D8DACD32-5787-B1AA-8299-D512A8C35551}"/>
              </a:ext>
            </a:extLst>
          </p:cNvPr>
          <p:cNvSpPr>
            <a:spLocks noGrp="1"/>
          </p:cNvSpPr>
          <p:nvPr>
            <p:ph type="sldNum" sz="quarter" idx="5"/>
          </p:nvPr>
        </p:nvSpPr>
        <p:spPr/>
        <p:txBody>
          <a:bodyPr/>
          <a:lstStyle/>
          <a:p>
            <a:fld id="{FA0B4B27-2552-3F4E-95B8-555C53DFBBDA}" type="slidenum">
              <a:rPr lang="fr-FR" smtClean="0"/>
              <a:t>13</a:t>
            </a:fld>
            <a:endParaRPr lang="fr-FR"/>
          </a:p>
        </p:txBody>
      </p:sp>
    </p:spTree>
    <p:extLst>
      <p:ext uri="{BB962C8B-B14F-4D97-AF65-F5344CB8AC3E}">
        <p14:creationId xmlns:p14="http://schemas.microsoft.com/office/powerpoint/2010/main" val="13621989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Reformuler ave les élèves </a:t>
            </a:r>
            <a:r>
              <a:rPr lang="fr-FR" sz="1200" dirty="0">
                <a:solidFill>
                  <a:schemeClr val="tx1"/>
                </a:solidFill>
                <a:effectLst/>
                <a:latin typeface="+mn-lt"/>
                <a:ea typeface="Calibri" panose="020F0502020204030204" pitchFamily="34" charset="0"/>
              </a:rPr>
              <a:t>ce qu’on a appris :</a:t>
            </a:r>
          </a:p>
          <a:p>
            <a:endParaRPr lang="fr-FR" sz="1200" dirty="0">
              <a:solidFill>
                <a:schemeClr val="tx1"/>
              </a:solidFill>
              <a:effectLst/>
              <a:latin typeface="+mn-lt"/>
            </a:endParaRPr>
          </a:p>
          <a:p>
            <a:r>
              <a:rPr lang="fr-FR" sz="1200" dirty="0">
                <a:solidFill>
                  <a:schemeClr val="tx1"/>
                </a:solidFill>
                <a:effectLst/>
                <a:latin typeface="+mn-lt"/>
                <a:ea typeface="Calibri" panose="020F0502020204030204" pitchFamily="34" charset="0"/>
                <a:cs typeface="Times New Roman" panose="02020603050405020304" pitchFamily="18" charset="0"/>
              </a:rPr>
              <a:t>Quels sont les éléments du texte qui permettent de répondre aux questions : quand ça se passe ? combien de temps ça dure ?</a:t>
            </a:r>
          </a:p>
          <a:p>
            <a:r>
              <a:rPr lang="fr-FR" sz="1200" dirty="0">
                <a:solidFill>
                  <a:schemeClr val="tx1"/>
                </a:solidFill>
                <a:effectLst/>
                <a:latin typeface="+mn-lt"/>
                <a:ea typeface="Calibri" panose="020F0502020204030204" pitchFamily="34" charset="0"/>
                <a:cs typeface="Times New Roman" panose="02020603050405020304" pitchFamily="18" charset="0"/>
              </a:rPr>
              <a:t> </a:t>
            </a:r>
          </a:p>
          <a:p>
            <a:r>
              <a:rPr lang="fr-FR" sz="1200" dirty="0">
                <a:solidFill>
                  <a:schemeClr val="tx1"/>
                </a:solidFill>
                <a:effectLst/>
                <a:latin typeface="+mn-lt"/>
                <a:ea typeface="Calibri" panose="020F0502020204030204" pitchFamily="34" charset="0"/>
                <a:cs typeface="Times New Roman" panose="02020603050405020304" pitchFamily="18" charset="0"/>
              </a:rPr>
              <a:t>Dans un texte, on trouve des expressions qui indiquent le temps : des dates, des durées… Elles peuvent permettre de reconstituer la chronologie, le développement dans le temps de l’histoire. Ces indicateurs de temps permettent au lecteur de bien se représenter le film de l’histoire.</a:t>
            </a:r>
          </a:p>
          <a:p>
            <a:r>
              <a:rPr lang="fr-FR" sz="1200" dirty="0">
                <a:solidFill>
                  <a:schemeClr val="tx1"/>
                </a:solidFill>
                <a:effectLst/>
                <a:latin typeface="+mn-lt"/>
                <a:ea typeface="Calibri" panose="020F0502020204030204" pitchFamily="34" charset="0"/>
                <a:cs typeface="Times New Roman" panose="02020603050405020304" pitchFamily="18" charset="0"/>
              </a:rPr>
              <a:t> </a:t>
            </a:r>
          </a:p>
          <a:p>
            <a:r>
              <a:rPr lang="fr-FR" sz="1200" dirty="0">
                <a:solidFill>
                  <a:schemeClr val="tx1"/>
                </a:solidFill>
                <a:effectLst/>
                <a:latin typeface="+mn-lt"/>
                <a:ea typeface="Calibri" panose="020F0502020204030204" pitchFamily="34" charset="0"/>
                <a:cs typeface="Times New Roman" panose="02020603050405020304" pitchFamily="18" charset="0"/>
              </a:rPr>
              <a:t>Pour donner des indications de temps, on peut utiliser :</a:t>
            </a:r>
          </a:p>
          <a:p>
            <a:r>
              <a:rPr lang="fr-FR" sz="1200" dirty="0">
                <a:solidFill>
                  <a:schemeClr val="tx1"/>
                </a:solidFill>
                <a:effectLst/>
                <a:latin typeface="+mn-lt"/>
                <a:ea typeface="Calibri" panose="020F0502020204030204" pitchFamily="34" charset="0"/>
                <a:cs typeface="Times New Roman" panose="02020603050405020304" pitchFamily="18" charset="0"/>
              </a:rPr>
              <a:t>- une phrase entière :</a:t>
            </a:r>
          </a:p>
          <a:p>
            <a:r>
              <a:rPr lang="fr-FR" sz="1200" dirty="0">
                <a:solidFill>
                  <a:schemeClr val="tx1"/>
                </a:solidFill>
                <a:effectLst/>
                <a:latin typeface="+mn-lt"/>
                <a:ea typeface="Calibri" panose="020F0502020204030204" pitchFamily="34" charset="0"/>
                <a:cs typeface="Times New Roman" panose="02020603050405020304" pitchFamily="18" charset="0"/>
              </a:rPr>
              <a:t>- un verbe et son complément (un groupe du verbe) :</a:t>
            </a:r>
          </a:p>
          <a:p>
            <a:r>
              <a:rPr lang="fr-FR" sz="1200" dirty="0">
                <a:solidFill>
                  <a:schemeClr val="tx1"/>
                </a:solidFill>
                <a:effectLst/>
                <a:latin typeface="+mn-lt"/>
                <a:ea typeface="Calibri" panose="020F0502020204030204" pitchFamily="34" charset="0"/>
                <a:cs typeface="Times New Roman" panose="02020603050405020304" pitchFamily="18" charset="0"/>
              </a:rPr>
              <a:t>- un complément circonstanciel de phrase fabriqué avec :</a:t>
            </a:r>
          </a:p>
          <a:p>
            <a:r>
              <a:rPr lang="fr-FR" sz="1200" dirty="0">
                <a:solidFill>
                  <a:schemeClr val="tx1"/>
                </a:solidFill>
                <a:effectLst/>
                <a:latin typeface="+mn-lt"/>
                <a:ea typeface="Calibri" panose="020F0502020204030204" pitchFamily="34" charset="0"/>
                <a:cs typeface="Times New Roman" panose="02020603050405020304" pitchFamily="18" charset="0"/>
              </a:rPr>
              <a:t>   - un adverbe</a:t>
            </a:r>
          </a:p>
          <a:p>
            <a:r>
              <a:rPr lang="fr-FR" sz="1200" dirty="0">
                <a:solidFill>
                  <a:schemeClr val="tx1"/>
                </a:solidFill>
                <a:effectLst/>
                <a:latin typeface="+mn-lt"/>
                <a:ea typeface="Calibri" panose="020F0502020204030204" pitchFamily="34" charset="0"/>
                <a:cs typeface="Times New Roman" panose="02020603050405020304" pitchFamily="18" charset="0"/>
              </a:rPr>
              <a:t>   - un groupe du nom avec préposition</a:t>
            </a:r>
          </a:p>
          <a:p>
            <a:r>
              <a:rPr lang="fr-FR" sz="1200" dirty="0">
                <a:solidFill>
                  <a:schemeClr val="tx1"/>
                </a:solidFill>
                <a:effectLst/>
                <a:latin typeface="+mn-lt"/>
                <a:ea typeface="Calibri" panose="020F0502020204030204" pitchFamily="34" charset="0"/>
                <a:cs typeface="Times New Roman" panose="02020603050405020304" pitchFamily="18" charset="0"/>
              </a:rPr>
              <a:t>   - un groupe du nom sans préposition :</a:t>
            </a:r>
          </a:p>
          <a:p>
            <a:r>
              <a:rPr lang="fr-FR" sz="1200" dirty="0">
                <a:solidFill>
                  <a:schemeClr val="tx1"/>
                </a:solidFill>
                <a:effectLst/>
                <a:latin typeface="+mn-lt"/>
                <a:ea typeface="Calibri" panose="020F0502020204030204" pitchFamily="34" charset="0"/>
                <a:cs typeface="Times New Roman" panose="02020603050405020304" pitchFamily="18" charset="0"/>
              </a:rPr>
              <a:t>   - une proposition subordonnée circonstancielle</a:t>
            </a:r>
          </a:p>
          <a:p>
            <a:endParaRPr lang="fr-FR" dirty="0"/>
          </a:p>
        </p:txBody>
      </p:sp>
      <p:sp>
        <p:nvSpPr>
          <p:cNvPr id="4" name="Espace réservé du numéro de diapositive 3"/>
          <p:cNvSpPr>
            <a:spLocks noGrp="1"/>
          </p:cNvSpPr>
          <p:nvPr>
            <p:ph type="sldNum" sz="quarter" idx="5"/>
          </p:nvPr>
        </p:nvSpPr>
        <p:spPr/>
        <p:txBody>
          <a:bodyPr/>
          <a:lstStyle/>
          <a:p>
            <a:fld id="{FA0B4B27-2552-3F4E-95B8-555C53DFBBDA}" type="slidenum">
              <a:rPr lang="fr-FR" smtClean="0"/>
              <a:t>14</a:t>
            </a:fld>
            <a:endParaRPr lang="fr-FR"/>
          </a:p>
        </p:txBody>
      </p:sp>
    </p:spTree>
    <p:extLst>
      <p:ext uri="{BB962C8B-B14F-4D97-AF65-F5344CB8AC3E}">
        <p14:creationId xmlns:p14="http://schemas.microsoft.com/office/powerpoint/2010/main" val="1854537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Distribuer</a:t>
            </a:r>
            <a:r>
              <a:rPr lang="fr-FR" dirty="0"/>
              <a:t> la trace écrite.</a:t>
            </a:r>
          </a:p>
          <a:p>
            <a:endParaRPr lang="fr-FR" dirty="0"/>
          </a:p>
          <a:p>
            <a:r>
              <a:rPr lang="fr-FR" dirty="0"/>
              <a:t>« Avec vos crayons de couleurs, soulignez les briques de la phrase dans les exemples avec les couleurs habituelles (vert : la brique-sujet, rouge : la brique du verbe), et en jaune les compléments circonstanciels. »</a:t>
            </a:r>
          </a:p>
        </p:txBody>
      </p:sp>
      <p:sp>
        <p:nvSpPr>
          <p:cNvPr id="4" name="Espace réservé du numéro de diapositive 3"/>
          <p:cNvSpPr>
            <a:spLocks noGrp="1"/>
          </p:cNvSpPr>
          <p:nvPr>
            <p:ph type="sldNum" sz="quarter" idx="5"/>
          </p:nvPr>
        </p:nvSpPr>
        <p:spPr/>
        <p:txBody>
          <a:bodyPr/>
          <a:lstStyle/>
          <a:p>
            <a:fld id="{FA0B4B27-2552-3F4E-95B8-555C53DFBBDA}" type="slidenum">
              <a:rPr lang="fr-FR" smtClean="0"/>
              <a:t>15</a:t>
            </a:fld>
            <a:endParaRPr lang="fr-FR"/>
          </a:p>
        </p:txBody>
      </p:sp>
    </p:spTree>
    <p:extLst>
      <p:ext uri="{BB962C8B-B14F-4D97-AF65-F5344CB8AC3E}">
        <p14:creationId xmlns:p14="http://schemas.microsoft.com/office/powerpoint/2010/main" val="33686310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FA0B4B27-2552-3F4E-95B8-555C53DFBBDA}" type="slidenum">
              <a:rPr lang="fr-FR" smtClean="0"/>
              <a:t>16</a:t>
            </a:fld>
            <a:endParaRPr lang="fr-FR"/>
          </a:p>
        </p:txBody>
      </p:sp>
    </p:spTree>
    <p:extLst>
      <p:ext uri="{BB962C8B-B14F-4D97-AF65-F5344CB8AC3E}">
        <p14:creationId xmlns:p14="http://schemas.microsoft.com/office/powerpoint/2010/main" val="11861452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FA0B4B27-2552-3F4E-95B8-555C53DFBBDA}" type="slidenum">
              <a:rPr lang="fr-FR" smtClean="0"/>
              <a:t>17</a:t>
            </a:fld>
            <a:endParaRPr lang="fr-FR"/>
          </a:p>
        </p:txBody>
      </p:sp>
    </p:spTree>
    <p:extLst>
      <p:ext uri="{BB962C8B-B14F-4D97-AF65-F5344CB8AC3E}">
        <p14:creationId xmlns:p14="http://schemas.microsoft.com/office/powerpoint/2010/main" val="41871565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effectLst/>
                <a:latin typeface="+mn-lt"/>
                <a:ea typeface="Calibri" panose="020F0502020204030204" pitchFamily="34" charset="0"/>
              </a:rPr>
              <a:t>Aristobule a raison : *</a:t>
            </a:r>
            <a:r>
              <a:rPr lang="fr-FR" sz="1200" i="1" dirty="0" err="1">
                <a:solidFill>
                  <a:schemeClr val="tx1"/>
                </a:solidFill>
                <a:effectLst/>
                <a:latin typeface="+mn-lt"/>
                <a:ea typeface="Calibri" panose="020F0502020204030204" pitchFamily="34" charset="0"/>
              </a:rPr>
              <a:t>apauvrir</a:t>
            </a:r>
            <a:r>
              <a:rPr lang="fr-FR" sz="1200" dirty="0">
                <a:solidFill>
                  <a:schemeClr val="tx1"/>
                </a:solidFill>
                <a:effectLst/>
                <a:latin typeface="+mn-lt"/>
                <a:ea typeface="Calibri" panose="020F0502020204030204" pitchFamily="34" charset="0"/>
              </a:rPr>
              <a:t> est bien de la famille de </a:t>
            </a:r>
            <a:r>
              <a:rPr lang="fr-FR" sz="1200" i="1" dirty="0">
                <a:solidFill>
                  <a:schemeClr val="tx1"/>
                </a:solidFill>
                <a:effectLst/>
                <a:latin typeface="+mn-lt"/>
                <a:ea typeface="Calibri" panose="020F0502020204030204" pitchFamily="34" charset="0"/>
              </a:rPr>
              <a:t>pauvre</a:t>
            </a:r>
            <a:r>
              <a:rPr lang="fr-FR" sz="1200" dirty="0">
                <a:solidFill>
                  <a:schemeClr val="tx1"/>
                </a:solidFill>
                <a:effectLst/>
                <a:latin typeface="+mn-lt"/>
                <a:ea typeface="Calibri" panose="020F0502020204030204" pitchFamily="34" charset="0"/>
              </a:rPr>
              <a:t> (contient le radical </a:t>
            </a:r>
            <a:r>
              <a:rPr lang="fr-FR" sz="1200" i="1" dirty="0" err="1">
                <a:solidFill>
                  <a:schemeClr val="tx1"/>
                </a:solidFill>
                <a:effectLst/>
                <a:latin typeface="+mn-lt"/>
                <a:ea typeface="Calibri" panose="020F0502020204030204" pitchFamily="34" charset="0"/>
              </a:rPr>
              <a:t>pauvr</a:t>
            </a:r>
            <a:r>
              <a:rPr lang="fr-FR" sz="1200" i="1" dirty="0">
                <a:solidFill>
                  <a:schemeClr val="tx1"/>
                </a:solidFill>
                <a:effectLst/>
                <a:latin typeface="+mn-lt"/>
                <a:ea typeface="Calibri" panose="020F0502020204030204" pitchFamily="34" charset="0"/>
              </a:rPr>
              <a:t>-</a:t>
            </a:r>
            <a:r>
              <a:rPr lang="fr-FR" sz="1200" dirty="0">
                <a:solidFill>
                  <a:schemeClr val="tx1"/>
                </a:solidFill>
                <a:effectLst/>
                <a:latin typeface="+mn-lt"/>
                <a:ea typeface="Calibri" panose="020F0502020204030204" pitchFamily="34" charset="0"/>
              </a:rPr>
              <a:t> et signifie </a:t>
            </a:r>
            <a:r>
              <a:rPr lang="fr-FR" sz="1200" i="1" dirty="0">
                <a:solidFill>
                  <a:schemeClr val="tx1"/>
                </a:solidFill>
                <a:effectLst/>
                <a:latin typeface="+mn-lt"/>
                <a:ea typeface="Calibri" panose="020F0502020204030204" pitchFamily="34" charset="0"/>
              </a:rPr>
              <a:t>rendre pauvre</a:t>
            </a:r>
            <a:r>
              <a:rPr lang="fr-FR" sz="1200" dirty="0">
                <a:solidFill>
                  <a:schemeClr val="tx1"/>
                </a:solidFill>
                <a:effectLst/>
                <a:latin typeface="+mn-lt"/>
                <a:ea typeface="Calibri" panose="020F0502020204030204" pitchFamily="34" charset="0"/>
              </a:rPr>
              <a:t>). C’est pour ça qu’il s’écrit avec </a:t>
            </a:r>
            <a:r>
              <a:rPr lang="fr-FR" sz="1200" i="1" dirty="0">
                <a:solidFill>
                  <a:schemeClr val="tx1"/>
                </a:solidFill>
                <a:effectLst/>
                <a:latin typeface="+mn-lt"/>
                <a:ea typeface="Calibri" panose="020F0502020204030204" pitchFamily="34" charset="0"/>
              </a:rPr>
              <a:t>-au-.</a:t>
            </a:r>
            <a:r>
              <a:rPr lang="fr-FR" sz="1200" dirty="0">
                <a:solidFill>
                  <a:schemeClr val="tx1"/>
                </a:solidFill>
                <a:effectLst/>
                <a:latin typeface="+mn-lt"/>
                <a:ea typeface="Calibri" panose="020F0502020204030204" pitchFamily="34" charset="0"/>
              </a:rPr>
              <a:t> </a:t>
            </a:r>
          </a:p>
          <a:p>
            <a:r>
              <a:rPr lang="fr-FR" sz="1200" dirty="0">
                <a:solidFill>
                  <a:schemeClr val="tx1"/>
                </a:solidFill>
                <a:effectLst/>
                <a:latin typeface="+mn-lt"/>
                <a:ea typeface="Calibri" panose="020F0502020204030204" pitchFamily="34" charset="0"/>
              </a:rPr>
              <a:t>Là où Aristobule se trompe, c’est que </a:t>
            </a:r>
            <a:r>
              <a:rPr lang="fr-FR" sz="1200" i="1" dirty="0">
                <a:solidFill>
                  <a:schemeClr val="tx1"/>
                </a:solidFill>
                <a:effectLst/>
                <a:latin typeface="+mn-lt"/>
                <a:ea typeface="Calibri" panose="020F0502020204030204" pitchFamily="34" charset="0"/>
              </a:rPr>
              <a:t>appauvrir</a:t>
            </a:r>
            <a:r>
              <a:rPr lang="fr-FR" sz="1200" dirty="0">
                <a:solidFill>
                  <a:schemeClr val="tx1"/>
                </a:solidFill>
                <a:effectLst/>
                <a:latin typeface="+mn-lt"/>
                <a:ea typeface="Calibri" panose="020F0502020204030204" pitchFamily="34" charset="0"/>
              </a:rPr>
              <a:t> prend deux </a:t>
            </a:r>
            <a:r>
              <a:rPr lang="fr-FR" sz="1200" i="1" dirty="0">
                <a:solidFill>
                  <a:schemeClr val="tx1"/>
                </a:solidFill>
                <a:effectLst/>
                <a:latin typeface="+mn-lt"/>
                <a:ea typeface="Calibri" panose="020F0502020204030204" pitchFamily="34" charset="0"/>
              </a:rPr>
              <a:t>-p-. </a:t>
            </a:r>
            <a:r>
              <a:rPr lang="fr-FR" sz="1200" dirty="0">
                <a:solidFill>
                  <a:schemeClr val="tx1"/>
                </a:solidFill>
                <a:effectLst/>
                <a:latin typeface="+mn-lt"/>
                <a:ea typeface="Calibri" panose="020F0502020204030204" pitchFamily="34" charset="0"/>
              </a:rPr>
              <a:t>*</a:t>
            </a:r>
            <a:r>
              <a:rPr lang="fr-FR" sz="1200" dirty="0" err="1">
                <a:solidFill>
                  <a:schemeClr val="tx1"/>
                </a:solidFill>
                <a:effectLst/>
                <a:latin typeface="+mn-lt"/>
                <a:ea typeface="Calibri" panose="020F0502020204030204" pitchFamily="34" charset="0"/>
              </a:rPr>
              <a:t>apauvrir</a:t>
            </a:r>
            <a:r>
              <a:rPr lang="fr-FR" sz="1200" dirty="0">
                <a:solidFill>
                  <a:schemeClr val="tx1"/>
                </a:solidFill>
                <a:effectLst/>
                <a:latin typeface="+mn-lt"/>
                <a:ea typeface="Calibri" panose="020F0502020204030204" pitchFamily="34" charset="0"/>
              </a:rPr>
              <a:t> est fabriqué à partir du préfixe </a:t>
            </a:r>
            <a:r>
              <a:rPr lang="fr-FR" sz="1200" i="1" dirty="0">
                <a:solidFill>
                  <a:schemeClr val="tx1"/>
                </a:solidFill>
                <a:effectLst/>
                <a:latin typeface="+mn-lt"/>
                <a:ea typeface="Calibri" panose="020F0502020204030204" pitchFamily="34" charset="0"/>
              </a:rPr>
              <a:t>ad-</a:t>
            </a:r>
            <a:r>
              <a:rPr lang="fr-FR" sz="1200" dirty="0">
                <a:solidFill>
                  <a:schemeClr val="tx1"/>
                </a:solidFill>
                <a:effectLst/>
                <a:latin typeface="+mn-lt"/>
                <a:ea typeface="Calibri" panose="020F0502020204030204" pitchFamily="34" charset="0"/>
              </a:rPr>
              <a:t>, qui signifie </a:t>
            </a:r>
            <a:r>
              <a:rPr lang="fr-FR" sz="1200" i="1" dirty="0">
                <a:solidFill>
                  <a:schemeClr val="tx1"/>
                </a:solidFill>
                <a:effectLst/>
                <a:latin typeface="+mn-lt"/>
                <a:ea typeface="Calibri" panose="020F0502020204030204" pitchFamily="34" charset="0"/>
              </a:rPr>
              <a:t>aller vers</a:t>
            </a:r>
            <a:r>
              <a:rPr lang="fr-FR" sz="1200" dirty="0">
                <a:solidFill>
                  <a:schemeClr val="tx1"/>
                </a:solidFill>
                <a:effectLst/>
                <a:latin typeface="+mn-lt"/>
                <a:ea typeface="Calibri" panose="020F0502020204030204" pitchFamily="34" charset="0"/>
              </a:rPr>
              <a:t>,</a:t>
            </a:r>
            <a:r>
              <a:rPr lang="fr-FR" sz="1200" i="1" dirty="0">
                <a:solidFill>
                  <a:schemeClr val="tx1"/>
                </a:solidFill>
                <a:effectLst/>
                <a:latin typeface="+mn-lt"/>
                <a:ea typeface="Calibri" panose="020F0502020204030204" pitchFamily="34" charset="0"/>
              </a:rPr>
              <a:t> *</a:t>
            </a:r>
            <a:r>
              <a:rPr lang="fr-FR" sz="1200" i="1" dirty="0" err="1">
                <a:solidFill>
                  <a:schemeClr val="tx1"/>
                </a:solidFill>
                <a:effectLst/>
                <a:latin typeface="+mn-lt"/>
                <a:ea typeface="Calibri" panose="020F0502020204030204" pitchFamily="34" charset="0"/>
              </a:rPr>
              <a:t>apauvrir</a:t>
            </a:r>
            <a:r>
              <a:rPr lang="fr-FR" sz="1200" dirty="0">
                <a:solidFill>
                  <a:schemeClr val="tx1"/>
                </a:solidFill>
                <a:effectLst/>
                <a:latin typeface="+mn-lt"/>
                <a:ea typeface="Calibri" panose="020F0502020204030204" pitchFamily="34" charset="0"/>
              </a:rPr>
              <a:t> signifie donc bien </a:t>
            </a:r>
            <a:r>
              <a:rPr lang="fr-FR" sz="1200" i="1" dirty="0">
                <a:solidFill>
                  <a:schemeClr val="tx1"/>
                </a:solidFill>
                <a:effectLst/>
                <a:latin typeface="+mn-lt"/>
                <a:ea typeface="Calibri" panose="020F0502020204030204" pitchFamily="34" charset="0"/>
              </a:rPr>
              <a:t>aller vers la pauvreté</a:t>
            </a:r>
            <a:r>
              <a:rPr lang="fr-FR" sz="1200" dirty="0">
                <a:solidFill>
                  <a:schemeClr val="tx1"/>
                </a:solidFill>
                <a:effectLst/>
                <a:latin typeface="+mn-lt"/>
                <a:ea typeface="Calibri" panose="020F0502020204030204" pitchFamily="34" charset="0"/>
              </a:rPr>
              <a:t>. Et </a:t>
            </a:r>
            <a:r>
              <a:rPr lang="fr-FR" sz="1200" i="1" dirty="0">
                <a:solidFill>
                  <a:schemeClr val="tx1"/>
                </a:solidFill>
                <a:effectLst/>
                <a:latin typeface="+mn-lt"/>
                <a:ea typeface="Calibri" panose="020F0502020204030204" pitchFamily="34" charset="0"/>
              </a:rPr>
              <a:t>ad- + </a:t>
            </a:r>
            <a:r>
              <a:rPr lang="fr-FR" sz="1200" i="1" dirty="0" err="1">
                <a:solidFill>
                  <a:schemeClr val="tx1"/>
                </a:solidFill>
                <a:effectLst/>
                <a:latin typeface="+mn-lt"/>
                <a:ea typeface="Calibri" panose="020F0502020204030204" pitchFamily="34" charset="0"/>
              </a:rPr>
              <a:t>pauvr</a:t>
            </a:r>
            <a:r>
              <a:rPr lang="fr-FR" sz="1200" i="1" dirty="0">
                <a:solidFill>
                  <a:schemeClr val="tx1"/>
                </a:solidFill>
                <a:effectLst/>
                <a:latin typeface="+mn-lt"/>
                <a:ea typeface="Calibri" panose="020F0502020204030204" pitchFamily="34" charset="0"/>
              </a:rPr>
              <a:t>-</a:t>
            </a:r>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 </a:t>
            </a:r>
            <a:r>
              <a:rPr lang="fr-FR" sz="1200" i="1" dirty="0" err="1">
                <a:solidFill>
                  <a:schemeClr val="tx1"/>
                </a:solidFill>
                <a:effectLst/>
                <a:latin typeface="+mn-lt"/>
                <a:ea typeface="Calibri" panose="020F0502020204030204" pitchFamily="34" charset="0"/>
              </a:rPr>
              <a:t>ap</a:t>
            </a:r>
            <a:r>
              <a:rPr lang="fr-FR" sz="1200" i="1" dirty="0">
                <a:solidFill>
                  <a:schemeClr val="tx1"/>
                </a:solidFill>
                <a:effectLst/>
                <a:latin typeface="+mn-lt"/>
                <a:ea typeface="Calibri" panose="020F0502020204030204" pitchFamily="34" charset="0"/>
              </a:rPr>
              <a:t>-</a:t>
            </a:r>
            <a:r>
              <a:rPr lang="fr-FR" sz="1200" i="1" dirty="0" err="1">
                <a:solidFill>
                  <a:schemeClr val="tx1"/>
                </a:solidFill>
                <a:effectLst/>
                <a:latin typeface="+mn-lt"/>
                <a:ea typeface="Calibri" panose="020F0502020204030204" pitchFamily="34" charset="0"/>
              </a:rPr>
              <a:t>pauvr</a:t>
            </a:r>
            <a:r>
              <a:rPr lang="fr-FR" sz="1200" i="1" dirty="0">
                <a:solidFill>
                  <a:schemeClr val="tx1"/>
                </a:solidFill>
                <a:effectLst/>
                <a:latin typeface="+mn-lt"/>
                <a:ea typeface="Calibri" panose="020F0502020204030204" pitchFamily="34" charset="0"/>
              </a:rPr>
              <a:t>-, </a:t>
            </a:r>
            <a:r>
              <a:rPr lang="fr-FR" sz="1200" dirty="0">
                <a:solidFill>
                  <a:schemeClr val="tx1"/>
                </a:solidFill>
                <a:effectLst/>
                <a:latin typeface="+mn-lt"/>
                <a:ea typeface="Calibri" panose="020F0502020204030204" pitchFamily="34" charset="0"/>
              </a:rPr>
              <a:t>le </a:t>
            </a:r>
            <a:r>
              <a:rPr lang="fr-FR" sz="1200" i="1" dirty="0">
                <a:solidFill>
                  <a:schemeClr val="tx1"/>
                </a:solidFill>
                <a:effectLst/>
                <a:latin typeface="+mn-lt"/>
                <a:ea typeface="Calibri" panose="020F0502020204030204" pitchFamily="34" charset="0"/>
              </a:rPr>
              <a:t>-d-</a:t>
            </a:r>
            <a:r>
              <a:rPr lang="fr-FR" sz="1200" dirty="0">
                <a:solidFill>
                  <a:schemeClr val="tx1"/>
                </a:solidFill>
                <a:effectLst/>
                <a:latin typeface="+mn-lt"/>
                <a:ea typeface="Calibri" panose="020F0502020204030204" pitchFamily="34" charset="0"/>
              </a:rPr>
              <a:t> se transforme en </a:t>
            </a:r>
            <a:r>
              <a:rPr lang="fr-FR" sz="1200" i="1" dirty="0">
                <a:solidFill>
                  <a:schemeClr val="tx1"/>
                </a:solidFill>
                <a:effectLst/>
                <a:latin typeface="+mn-lt"/>
                <a:ea typeface="Calibri" panose="020F0502020204030204" pitchFamily="34" charset="0"/>
              </a:rPr>
              <a:t>-p-</a:t>
            </a:r>
            <a:r>
              <a:rPr lang="fr-FR" sz="1200" dirty="0">
                <a:solidFill>
                  <a:schemeClr val="tx1"/>
                </a:solidFill>
                <a:effectLst/>
                <a:latin typeface="+mn-lt"/>
                <a:ea typeface="Calibri" panose="020F0502020204030204" pitchFamily="34" charset="0"/>
              </a:rPr>
              <a:t>, la première lettre du radical. </a:t>
            </a:r>
            <a:r>
              <a:rPr lang="fr-FR" sz="1200" i="1" dirty="0">
                <a:solidFill>
                  <a:schemeClr val="tx1"/>
                </a:solidFill>
                <a:effectLst/>
                <a:latin typeface="+mn-lt"/>
                <a:ea typeface="Calibri" panose="020F0502020204030204" pitchFamily="34" charset="0"/>
              </a:rPr>
              <a:t>.</a:t>
            </a:r>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Appauvrir</a:t>
            </a:r>
            <a:r>
              <a:rPr lang="fr-FR" sz="1200" dirty="0">
                <a:solidFill>
                  <a:schemeClr val="tx1"/>
                </a:solidFill>
                <a:effectLst/>
                <a:latin typeface="+mn-lt"/>
                <a:ea typeface="Calibri" panose="020F0502020204030204" pitchFamily="34" charset="0"/>
              </a:rPr>
              <a:t> prend donc deux </a:t>
            </a:r>
            <a:r>
              <a:rPr lang="fr-FR" sz="1200" i="1" dirty="0">
                <a:solidFill>
                  <a:schemeClr val="tx1"/>
                </a:solidFill>
                <a:effectLst/>
                <a:latin typeface="+mn-lt"/>
                <a:ea typeface="Calibri" panose="020F0502020204030204" pitchFamily="34" charset="0"/>
              </a:rPr>
              <a:t>-p-.</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FA0B4B27-2552-3F4E-95B8-555C53DFBBDA}" type="slidenum">
              <a:rPr lang="fr-FR" smtClean="0"/>
              <a:t>18</a:t>
            </a:fld>
            <a:endParaRPr lang="fr-FR"/>
          </a:p>
        </p:txBody>
      </p:sp>
    </p:spTree>
    <p:extLst>
      <p:ext uri="{BB962C8B-B14F-4D97-AF65-F5344CB8AC3E}">
        <p14:creationId xmlns:p14="http://schemas.microsoft.com/office/powerpoint/2010/main" val="32899985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FA0B4B27-2552-3F4E-95B8-555C53DFBBDA}" type="slidenum">
              <a:rPr lang="fr-FR" smtClean="0"/>
              <a:t>19</a:t>
            </a:fld>
            <a:endParaRPr lang="fr-FR"/>
          </a:p>
        </p:txBody>
      </p:sp>
    </p:spTree>
    <p:extLst>
      <p:ext uri="{BB962C8B-B14F-4D97-AF65-F5344CB8AC3E}">
        <p14:creationId xmlns:p14="http://schemas.microsoft.com/office/powerpoint/2010/main" val="25392504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i="1" dirty="0">
                <a:solidFill>
                  <a:schemeClr val="tx1"/>
                </a:solidFill>
                <a:effectLst/>
                <a:latin typeface="+mn-lt"/>
                <a:ea typeface="Calibri" panose="020F0502020204030204" pitchFamily="34" charset="0"/>
                <a:cs typeface="Times New Roman" panose="02020603050405020304" pitchFamily="18" charset="0"/>
              </a:rPr>
              <a:t>a. Leur</a:t>
            </a:r>
            <a:r>
              <a:rPr lang="fr-FR" sz="1200" dirty="0">
                <a:solidFill>
                  <a:schemeClr val="tx1"/>
                </a:solidFill>
                <a:effectLst/>
                <a:latin typeface="+mn-lt"/>
                <a:ea typeface="Calibri" panose="020F0502020204030204" pitchFamily="34" charset="0"/>
                <a:cs typeface="Times New Roman" panose="02020603050405020304" pitchFamily="18" charset="0"/>
              </a:rPr>
              <a:t> est un pronom COI qui remplace le nom enfants (</a:t>
            </a:r>
            <a:r>
              <a:rPr lang="fr-FR" sz="1200" i="1" dirty="0">
                <a:solidFill>
                  <a:schemeClr val="tx1"/>
                </a:solidFill>
                <a:effectLst/>
                <a:latin typeface="+mn-lt"/>
                <a:ea typeface="Calibri" panose="020F0502020204030204" pitchFamily="34" charset="0"/>
                <a:cs typeface="Times New Roman" panose="02020603050405020304" pitchFamily="18" charset="0"/>
              </a:rPr>
              <a:t>je donne </a:t>
            </a:r>
            <a:r>
              <a:rPr lang="fr-FR" sz="1200" b="1" i="1" dirty="0">
                <a:solidFill>
                  <a:schemeClr val="tx1"/>
                </a:solidFill>
                <a:effectLst/>
                <a:latin typeface="+mn-lt"/>
                <a:ea typeface="Calibri" panose="020F0502020204030204" pitchFamily="34" charset="0"/>
                <a:cs typeface="Times New Roman" panose="02020603050405020304" pitchFamily="18" charset="0"/>
              </a:rPr>
              <a:t>aux enfants</a:t>
            </a:r>
            <a:r>
              <a:rPr lang="fr-FR" sz="1200" i="1" dirty="0">
                <a:solidFill>
                  <a:schemeClr val="tx1"/>
                </a:solidFill>
                <a:effectLst/>
                <a:latin typeface="+mn-lt"/>
                <a:ea typeface="Calibri" panose="020F0502020204030204" pitchFamily="34" charset="0"/>
                <a:cs typeface="Times New Roman" panose="02020603050405020304" pitchFamily="18" charset="0"/>
              </a:rPr>
              <a:t> des vêtements</a:t>
            </a:r>
            <a:r>
              <a:rPr lang="fr-FR" sz="1200" dirty="0">
                <a:solidFill>
                  <a:schemeClr val="tx1"/>
                </a:solidFill>
                <a:effectLst/>
                <a:latin typeface="+mn-lt"/>
                <a:ea typeface="Calibri" panose="020F0502020204030204" pitchFamily="34" charset="0"/>
                <a:cs typeface="Times New Roman" panose="02020603050405020304" pitchFamily="18" charset="0"/>
              </a:rPr>
              <a:t>). Au singulier, c’est </a:t>
            </a:r>
            <a:r>
              <a:rPr lang="fr-FR" sz="1200" i="1" dirty="0">
                <a:solidFill>
                  <a:schemeClr val="tx1"/>
                </a:solidFill>
                <a:effectLst/>
                <a:latin typeface="+mn-lt"/>
                <a:ea typeface="Calibri" panose="020F0502020204030204" pitchFamily="34" charset="0"/>
                <a:cs typeface="Times New Roman" panose="02020603050405020304" pitchFamily="18" charset="0"/>
              </a:rPr>
              <a:t>lui</a:t>
            </a:r>
            <a:r>
              <a:rPr lang="fr-FR" sz="1200" dirty="0">
                <a:solidFill>
                  <a:schemeClr val="tx1"/>
                </a:solidFill>
                <a:effectLst/>
                <a:latin typeface="+mn-lt"/>
                <a:ea typeface="Calibri" panose="020F0502020204030204" pitchFamily="34" charset="0"/>
                <a:cs typeface="Times New Roman" panose="02020603050405020304" pitchFamily="18" charset="0"/>
              </a:rPr>
              <a:t>, au pluriel, c’est </a:t>
            </a:r>
            <a:r>
              <a:rPr lang="fr-FR" sz="1200" i="1" dirty="0">
                <a:solidFill>
                  <a:schemeClr val="tx1"/>
                </a:solidFill>
                <a:effectLst/>
                <a:latin typeface="+mn-lt"/>
                <a:ea typeface="Calibri" panose="020F0502020204030204" pitchFamily="34" charset="0"/>
                <a:cs typeface="Times New Roman" panose="02020603050405020304" pitchFamily="18" charset="0"/>
              </a:rPr>
              <a:t>leur</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cs typeface="Times New Roman" panose="02020603050405020304" pitchFamily="18" charset="0"/>
              </a:rPr>
              <a:t>b</a:t>
            </a:r>
            <a:r>
              <a:rPr lang="fr-FR" sz="1200" b="1"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Leurs</a:t>
            </a:r>
            <a:r>
              <a:rPr lang="fr-FR" sz="1200" dirty="0">
                <a:solidFill>
                  <a:schemeClr val="tx1"/>
                </a:solidFill>
                <a:effectLst/>
                <a:latin typeface="+mn-lt"/>
                <a:ea typeface="Calibri" panose="020F0502020204030204" pitchFamily="34" charset="0"/>
                <a:cs typeface="Times New Roman" panose="02020603050405020304" pitchFamily="18" charset="0"/>
              </a:rPr>
              <a:t> est un déterminant (précède le nom </a:t>
            </a:r>
            <a:r>
              <a:rPr lang="fr-FR" sz="1200" i="1" dirty="0">
                <a:solidFill>
                  <a:schemeClr val="tx1"/>
                </a:solidFill>
                <a:effectLst/>
                <a:latin typeface="+mn-lt"/>
                <a:ea typeface="Calibri" panose="020F0502020204030204" pitchFamily="34" charset="0"/>
                <a:cs typeface="Times New Roman" panose="02020603050405020304" pitchFamily="18" charset="0"/>
              </a:rPr>
              <a:t>bottes</a:t>
            </a:r>
            <a:r>
              <a:rPr lang="fr-FR" sz="1200" dirty="0">
                <a:solidFill>
                  <a:schemeClr val="tx1"/>
                </a:solidFill>
                <a:effectLst/>
                <a:latin typeface="+mn-lt"/>
                <a:ea typeface="Calibri" panose="020F0502020204030204" pitchFamily="34" charset="0"/>
                <a:cs typeface="Times New Roman" panose="02020603050405020304" pitchFamily="18" charset="0"/>
              </a:rPr>
              <a:t>) qui s’accorde avec le nom </a:t>
            </a:r>
            <a:r>
              <a:rPr lang="fr-FR" sz="1200" i="1" dirty="0">
                <a:solidFill>
                  <a:schemeClr val="tx1"/>
                </a:solidFill>
                <a:effectLst/>
                <a:latin typeface="+mn-lt"/>
                <a:ea typeface="Calibri" panose="020F0502020204030204" pitchFamily="34" charset="0"/>
                <a:cs typeface="Times New Roman" panose="02020603050405020304" pitchFamily="18" charset="0"/>
              </a:rPr>
              <a:t>bottes</a:t>
            </a:r>
            <a:r>
              <a:rPr lang="fr-FR" sz="1200" dirty="0">
                <a:solidFill>
                  <a:schemeClr val="tx1"/>
                </a:solidFill>
                <a:effectLst/>
                <a:latin typeface="+mn-lt"/>
                <a:ea typeface="Calibri" panose="020F0502020204030204" pitchFamily="34" charset="0"/>
                <a:cs typeface="Times New Roman" panose="02020603050405020304" pitchFamily="18" charset="0"/>
              </a:rPr>
              <a:t> (désigne des objets). </a:t>
            </a:r>
            <a:r>
              <a:rPr lang="fr-FR" sz="1200" i="1" dirty="0">
                <a:solidFill>
                  <a:schemeClr val="tx1"/>
                </a:solidFill>
                <a:effectLst/>
                <a:latin typeface="+mn-lt"/>
                <a:ea typeface="Calibri" panose="020F0502020204030204" pitchFamily="34" charset="0"/>
                <a:cs typeface="Times New Roman" panose="02020603050405020304" pitchFamily="18" charset="0"/>
              </a:rPr>
              <a:t>Bottes</a:t>
            </a:r>
            <a:r>
              <a:rPr lang="fr-FR" sz="1200" dirty="0">
                <a:solidFill>
                  <a:schemeClr val="tx1"/>
                </a:solidFill>
                <a:effectLst/>
                <a:latin typeface="+mn-lt"/>
                <a:ea typeface="Calibri" panose="020F0502020204030204" pitchFamily="34" charset="0"/>
                <a:cs typeface="Times New Roman" panose="02020603050405020304" pitchFamily="18" charset="0"/>
              </a:rPr>
              <a:t> est un nom au pluriel donc le déterminant doit aussi prendre la marque du pluriel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FA0B4B27-2552-3F4E-95B8-555C53DFBBDA}" type="slidenum">
              <a:rPr lang="fr-FR" smtClean="0"/>
              <a:t>20</a:t>
            </a:fld>
            <a:endParaRPr lang="fr-FR"/>
          </a:p>
        </p:txBody>
      </p:sp>
    </p:spTree>
    <p:extLst>
      <p:ext uri="{BB962C8B-B14F-4D97-AF65-F5344CB8AC3E}">
        <p14:creationId xmlns:p14="http://schemas.microsoft.com/office/powerpoint/2010/main" val="5004554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FA0B4B27-2552-3F4E-95B8-555C53DFBBDA}" type="slidenum">
              <a:rPr lang="fr-FR" smtClean="0"/>
              <a:t>21</a:t>
            </a:fld>
            <a:endParaRPr lang="fr-FR"/>
          </a:p>
        </p:txBody>
      </p:sp>
    </p:spTree>
    <p:extLst>
      <p:ext uri="{BB962C8B-B14F-4D97-AF65-F5344CB8AC3E}">
        <p14:creationId xmlns:p14="http://schemas.microsoft.com/office/powerpoint/2010/main" val="22439105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FA0B4B27-2552-3F4E-95B8-555C53DFBBDA}" type="slidenum">
              <a:rPr lang="fr-FR" smtClean="0"/>
              <a:t>22</a:t>
            </a:fld>
            <a:endParaRPr lang="fr-FR"/>
          </a:p>
        </p:txBody>
      </p:sp>
    </p:spTree>
    <p:extLst>
      <p:ext uri="{BB962C8B-B14F-4D97-AF65-F5344CB8AC3E}">
        <p14:creationId xmlns:p14="http://schemas.microsoft.com/office/powerpoint/2010/main" val="35719262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FA0B4B27-2552-3F4E-95B8-555C53DFBBDA}" type="slidenum">
              <a:rPr lang="fr-FR" smtClean="0"/>
              <a:t>23</a:t>
            </a:fld>
            <a:endParaRPr lang="fr-FR"/>
          </a:p>
        </p:txBody>
      </p:sp>
    </p:spTree>
    <p:extLst>
      <p:ext uri="{BB962C8B-B14F-4D97-AF65-F5344CB8AC3E}">
        <p14:creationId xmlns:p14="http://schemas.microsoft.com/office/powerpoint/2010/main" val="33389547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FA0B4B27-2552-3F4E-95B8-555C53DFBBDA}" type="slidenum">
              <a:rPr lang="fr-FR" smtClean="0"/>
              <a:t>24</a:t>
            </a:fld>
            <a:endParaRPr lang="fr-FR"/>
          </a:p>
        </p:txBody>
      </p:sp>
    </p:spTree>
    <p:extLst>
      <p:ext uri="{BB962C8B-B14F-4D97-AF65-F5344CB8AC3E}">
        <p14:creationId xmlns:p14="http://schemas.microsoft.com/office/powerpoint/2010/main" val="40242708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Nous avons reçu nos nouveaux costumes. On m’a donné le mien et je l’ai essayé tout de suite.</a:t>
            </a:r>
          </a:p>
          <a:p>
            <a:endParaRPr lang="fr-FR" sz="1200" dirty="0">
              <a:solidFill>
                <a:schemeClr val="tx1"/>
              </a:solidFill>
              <a:latin typeface="+mn-lt"/>
            </a:endParaRPr>
          </a:p>
          <a:p>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r>
              <a:rPr lang="fr-FR" sz="1200" dirty="0">
                <a:solidFill>
                  <a:schemeClr val="tx1"/>
                </a:solidFill>
                <a:effectLst/>
                <a:latin typeface="+mn-lt"/>
                <a:ea typeface="Calibri" panose="020F0502020204030204" pitchFamily="34" charset="0"/>
                <a:cs typeface="Times New Roman" panose="02020603050405020304" pitchFamily="18" charset="0"/>
              </a:rPr>
              <a:t>- accord dans le GN (D/A/N)</a:t>
            </a:r>
          </a:p>
          <a:p>
            <a:r>
              <a:rPr lang="fr-FR" sz="1200" dirty="0">
                <a:solidFill>
                  <a:schemeClr val="tx1"/>
                </a:solidFill>
                <a:effectLst/>
                <a:latin typeface="+mn-lt"/>
                <a:ea typeface="Calibri" panose="020F0502020204030204" pitchFamily="34" charset="0"/>
                <a:cs typeface="Times New Roman" panose="02020603050405020304" pitchFamily="18" charset="0"/>
              </a:rPr>
              <a:t>- pluriel en </a:t>
            </a:r>
            <a:r>
              <a:rPr lang="fr-FR" sz="1200" i="1" dirty="0">
                <a:solidFill>
                  <a:schemeClr val="tx1"/>
                </a:solidFill>
                <a:effectLst/>
                <a:latin typeface="+mn-lt"/>
                <a:ea typeface="Calibri" panose="020F0502020204030204" pitchFamily="34" charset="0"/>
                <a:cs typeface="Times New Roman" panose="02020603050405020304" pitchFamily="18" charset="0"/>
              </a:rPr>
              <a:t>-x</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dirty="0">
                <a:solidFill>
                  <a:schemeClr val="tx1"/>
                </a:solidFill>
                <a:effectLst/>
                <a:latin typeface="+mn-lt"/>
                <a:ea typeface="Calibri" panose="020F0502020204030204" pitchFamily="34" charset="0"/>
                <a:cs typeface="Times New Roman" panose="02020603050405020304" pitchFamily="18" charset="0"/>
              </a:rPr>
              <a:t>- accord S/V</a:t>
            </a:r>
          </a:p>
          <a:p>
            <a:r>
              <a:rPr lang="fr-FR" sz="1200" dirty="0">
                <a:solidFill>
                  <a:schemeClr val="tx1"/>
                </a:solidFill>
                <a:effectLst/>
                <a:latin typeface="+mn-lt"/>
                <a:ea typeface="Calibri" panose="020F0502020204030204" pitchFamily="34" charset="0"/>
                <a:cs typeface="Times New Roman" panose="02020603050405020304" pitchFamily="18" charset="0"/>
              </a:rPr>
              <a:t>- passé composé</a:t>
            </a:r>
          </a:p>
          <a:p>
            <a:r>
              <a:rPr lang="fr-FR" sz="1200" dirty="0">
                <a:solidFill>
                  <a:schemeClr val="tx1"/>
                </a:solidFill>
                <a:effectLst/>
                <a:latin typeface="+mn-lt"/>
                <a:ea typeface="Calibri" panose="020F0502020204030204" pitchFamily="34" charset="0"/>
                <a:cs typeface="Times New Roman" panose="02020603050405020304" pitchFamily="18" charset="0"/>
              </a:rPr>
              <a:t>- élision</a:t>
            </a:r>
          </a:p>
          <a:p>
            <a:r>
              <a:rPr lang="fr-FR" sz="1200" dirty="0">
                <a:solidFill>
                  <a:schemeClr val="tx1"/>
                </a:solidFill>
                <a:effectLst/>
                <a:latin typeface="+mn-lt"/>
                <a:ea typeface="Calibri" panose="020F0502020204030204" pitchFamily="34" charset="0"/>
                <a:cs typeface="Times New Roman" panose="02020603050405020304" pitchFamily="18" charset="0"/>
              </a:rPr>
              <a:t>- c/</a:t>
            </a:r>
            <a:r>
              <a:rPr lang="fr-FR" sz="1200" dirty="0" err="1">
                <a:solidFill>
                  <a:schemeClr val="tx1"/>
                </a:solidFill>
                <a:effectLst/>
                <a:latin typeface="+mn-lt"/>
                <a:ea typeface="Calibri" panose="020F0502020204030204" pitchFamily="34" charset="0"/>
                <a:cs typeface="Times New Roman" panose="02020603050405020304" pitchFamily="18" charset="0"/>
              </a:rPr>
              <a:t>ç</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FA0B4B27-2552-3F4E-95B8-555C53DFBBDA}" type="slidenum">
              <a:rPr lang="fr-FR" smtClean="0"/>
              <a:t>25</a:t>
            </a:fld>
            <a:endParaRPr lang="fr-FR"/>
          </a:p>
        </p:txBody>
      </p:sp>
    </p:spTree>
    <p:extLst>
      <p:ext uri="{BB962C8B-B14F-4D97-AF65-F5344CB8AC3E}">
        <p14:creationId xmlns:p14="http://schemas.microsoft.com/office/powerpoint/2010/main" val="35862516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5C2FF-687C-7EC3-BBAE-73110439F66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E072DC3-2FD4-CCD6-DFC5-2E12C63803B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B32C1F9-EB24-A175-457F-66AE0423EDE0}"/>
              </a:ext>
            </a:extLst>
          </p:cNvPr>
          <p:cNvSpPr>
            <a:spLocks noGrp="1"/>
          </p:cNvSpPr>
          <p:nvPr>
            <p:ph type="body" idx="1"/>
          </p:nvPr>
        </p:nvSpPr>
        <p:spPr/>
        <p:txBody>
          <a:bodyPr/>
          <a:lstStyle/>
          <a:p>
            <a:endParaRPr lang="fr-FR" sz="1200" dirty="0">
              <a:solidFill>
                <a:schemeClr val="tx1"/>
              </a:solidFill>
              <a:latin typeface="+mn-lt"/>
            </a:endParaRPr>
          </a:p>
          <a:p>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r>
              <a:rPr lang="fr-FR" sz="1200" dirty="0">
                <a:solidFill>
                  <a:schemeClr val="tx1"/>
                </a:solidFill>
                <a:effectLst/>
                <a:latin typeface="+mn-lt"/>
                <a:ea typeface="Calibri" panose="020F0502020204030204" pitchFamily="34" charset="0"/>
                <a:cs typeface="Times New Roman" panose="02020603050405020304" pitchFamily="18" charset="0"/>
              </a:rPr>
              <a:t>- accord dans le GN (D/A/N)</a:t>
            </a:r>
          </a:p>
          <a:p>
            <a:r>
              <a:rPr lang="fr-FR" sz="1200" dirty="0">
                <a:solidFill>
                  <a:schemeClr val="tx1"/>
                </a:solidFill>
                <a:effectLst/>
                <a:latin typeface="+mn-lt"/>
                <a:ea typeface="Calibri" panose="020F0502020204030204" pitchFamily="34" charset="0"/>
                <a:cs typeface="Times New Roman" panose="02020603050405020304" pitchFamily="18" charset="0"/>
              </a:rPr>
              <a:t>- pluriel en </a:t>
            </a:r>
            <a:r>
              <a:rPr lang="fr-FR" sz="1200" i="1" dirty="0">
                <a:solidFill>
                  <a:schemeClr val="tx1"/>
                </a:solidFill>
                <a:effectLst/>
                <a:latin typeface="+mn-lt"/>
                <a:ea typeface="Calibri" panose="020F0502020204030204" pitchFamily="34" charset="0"/>
                <a:cs typeface="Times New Roman" panose="02020603050405020304" pitchFamily="18" charset="0"/>
              </a:rPr>
              <a:t>-x</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dirty="0">
                <a:solidFill>
                  <a:schemeClr val="tx1"/>
                </a:solidFill>
                <a:effectLst/>
                <a:latin typeface="+mn-lt"/>
                <a:ea typeface="Calibri" panose="020F0502020204030204" pitchFamily="34" charset="0"/>
                <a:cs typeface="Times New Roman" panose="02020603050405020304" pitchFamily="18" charset="0"/>
              </a:rPr>
              <a:t>- accord S/V</a:t>
            </a:r>
          </a:p>
          <a:p>
            <a:r>
              <a:rPr lang="fr-FR" sz="1200" dirty="0">
                <a:solidFill>
                  <a:schemeClr val="tx1"/>
                </a:solidFill>
                <a:effectLst/>
                <a:latin typeface="+mn-lt"/>
                <a:ea typeface="Calibri" panose="020F0502020204030204" pitchFamily="34" charset="0"/>
                <a:cs typeface="Times New Roman" panose="02020603050405020304" pitchFamily="18" charset="0"/>
              </a:rPr>
              <a:t>- passé composé</a:t>
            </a:r>
          </a:p>
          <a:p>
            <a:r>
              <a:rPr lang="fr-FR" sz="1200" dirty="0">
                <a:solidFill>
                  <a:schemeClr val="tx1"/>
                </a:solidFill>
                <a:effectLst/>
                <a:latin typeface="+mn-lt"/>
                <a:ea typeface="Calibri" panose="020F0502020204030204" pitchFamily="34" charset="0"/>
                <a:cs typeface="Times New Roman" panose="02020603050405020304" pitchFamily="18" charset="0"/>
              </a:rPr>
              <a:t>- élision</a:t>
            </a:r>
          </a:p>
          <a:p>
            <a:r>
              <a:rPr lang="fr-FR" sz="1200" dirty="0">
                <a:solidFill>
                  <a:schemeClr val="tx1"/>
                </a:solidFill>
                <a:effectLst/>
                <a:latin typeface="+mn-lt"/>
                <a:ea typeface="Calibri" panose="020F0502020204030204" pitchFamily="34" charset="0"/>
                <a:cs typeface="Times New Roman" panose="02020603050405020304" pitchFamily="18" charset="0"/>
              </a:rPr>
              <a:t>- c/</a:t>
            </a:r>
            <a:r>
              <a:rPr lang="fr-FR" sz="1200" dirty="0" err="1">
                <a:solidFill>
                  <a:schemeClr val="tx1"/>
                </a:solidFill>
                <a:effectLst/>
                <a:latin typeface="+mn-lt"/>
                <a:ea typeface="Calibri" panose="020F0502020204030204" pitchFamily="34" charset="0"/>
                <a:cs typeface="Times New Roman" panose="02020603050405020304" pitchFamily="18" charset="0"/>
              </a:rPr>
              <a:t>ç</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5099C5F1-6E36-9A03-ECA2-29516604EEC9}"/>
              </a:ext>
            </a:extLst>
          </p:cNvPr>
          <p:cNvSpPr>
            <a:spLocks noGrp="1"/>
          </p:cNvSpPr>
          <p:nvPr>
            <p:ph type="sldNum" sz="quarter" idx="5"/>
          </p:nvPr>
        </p:nvSpPr>
        <p:spPr/>
        <p:txBody>
          <a:bodyPr/>
          <a:lstStyle/>
          <a:p>
            <a:fld id="{FA0B4B27-2552-3F4E-95B8-555C53DFBBDA}" type="slidenum">
              <a:rPr lang="fr-FR" smtClean="0"/>
              <a:t>26</a:t>
            </a:fld>
            <a:endParaRPr lang="fr-FR"/>
          </a:p>
        </p:txBody>
      </p:sp>
    </p:spTree>
    <p:extLst>
      <p:ext uri="{BB962C8B-B14F-4D97-AF65-F5344CB8AC3E}">
        <p14:creationId xmlns:p14="http://schemas.microsoft.com/office/powerpoint/2010/main" val="2489098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342DB2-21CD-C262-FF3B-3CBDE300ACCD}"/>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84BD9617-0137-EC15-3549-0F209C4A3B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623B91A-D461-B9A4-1FFD-0C7EF9D0FB82}"/>
              </a:ext>
            </a:extLst>
          </p:cNvPr>
          <p:cNvSpPr>
            <a:spLocks noGrp="1"/>
          </p:cNvSpPr>
          <p:nvPr>
            <p:ph type="dt" sz="half" idx="10"/>
          </p:nvPr>
        </p:nvSpPr>
        <p:spPr/>
        <p:txBody>
          <a:bodyPr/>
          <a:lstStyle/>
          <a:p>
            <a:fld id="{E07F5885-4B52-A04A-8726-C496483D98B0}" type="datetimeFigureOut">
              <a:rPr lang="fr-FR" smtClean="0"/>
              <a:t>26/08/2025</a:t>
            </a:fld>
            <a:endParaRPr lang="fr-FR"/>
          </a:p>
        </p:txBody>
      </p:sp>
      <p:sp>
        <p:nvSpPr>
          <p:cNvPr id="5" name="Espace réservé du pied de page 4">
            <a:extLst>
              <a:ext uri="{FF2B5EF4-FFF2-40B4-BE49-F238E27FC236}">
                <a16:creationId xmlns:a16="http://schemas.microsoft.com/office/drawing/2014/main" id="{254F9886-E29A-FEA8-3A53-E15AC43A2CC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29112C2-5345-6016-9F77-4C513F7C6D08}"/>
              </a:ext>
            </a:extLst>
          </p:cNvPr>
          <p:cNvSpPr>
            <a:spLocks noGrp="1"/>
          </p:cNvSpPr>
          <p:nvPr>
            <p:ph type="sldNum" sz="quarter" idx="12"/>
          </p:nvPr>
        </p:nvSpPr>
        <p:spPr/>
        <p:txBody>
          <a:bodyPr/>
          <a:lstStyle/>
          <a:p>
            <a:fld id="{4BF1842D-4B80-E245-BDF3-A39E122AD9CE}" type="slidenum">
              <a:rPr lang="fr-FR" smtClean="0"/>
              <a:t>‹N°›</a:t>
            </a:fld>
            <a:endParaRPr lang="fr-FR"/>
          </a:p>
        </p:txBody>
      </p:sp>
    </p:spTree>
    <p:extLst>
      <p:ext uri="{BB962C8B-B14F-4D97-AF65-F5344CB8AC3E}">
        <p14:creationId xmlns:p14="http://schemas.microsoft.com/office/powerpoint/2010/main" val="1722853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C6D120-2E2D-A634-FF6C-D16D9972703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9D78052-D103-2F56-E6B0-AC7028EB730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E364B67-A20B-8167-0ED7-607FD26F9312}"/>
              </a:ext>
            </a:extLst>
          </p:cNvPr>
          <p:cNvSpPr>
            <a:spLocks noGrp="1"/>
          </p:cNvSpPr>
          <p:nvPr>
            <p:ph type="dt" sz="half" idx="10"/>
          </p:nvPr>
        </p:nvSpPr>
        <p:spPr/>
        <p:txBody>
          <a:bodyPr/>
          <a:lstStyle/>
          <a:p>
            <a:fld id="{E07F5885-4B52-A04A-8726-C496483D98B0}" type="datetimeFigureOut">
              <a:rPr lang="fr-FR" smtClean="0"/>
              <a:t>26/08/2025</a:t>
            </a:fld>
            <a:endParaRPr lang="fr-FR"/>
          </a:p>
        </p:txBody>
      </p:sp>
      <p:sp>
        <p:nvSpPr>
          <p:cNvPr id="5" name="Espace réservé du pied de page 4">
            <a:extLst>
              <a:ext uri="{FF2B5EF4-FFF2-40B4-BE49-F238E27FC236}">
                <a16:creationId xmlns:a16="http://schemas.microsoft.com/office/drawing/2014/main" id="{4261D315-4666-3575-695D-E8ECDC012FE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CA0446D-517A-F080-3FE4-A94C0CDD1CC5}"/>
              </a:ext>
            </a:extLst>
          </p:cNvPr>
          <p:cNvSpPr>
            <a:spLocks noGrp="1"/>
          </p:cNvSpPr>
          <p:nvPr>
            <p:ph type="sldNum" sz="quarter" idx="12"/>
          </p:nvPr>
        </p:nvSpPr>
        <p:spPr/>
        <p:txBody>
          <a:bodyPr/>
          <a:lstStyle/>
          <a:p>
            <a:fld id="{4BF1842D-4B80-E245-BDF3-A39E122AD9CE}" type="slidenum">
              <a:rPr lang="fr-FR" smtClean="0"/>
              <a:t>‹N°›</a:t>
            </a:fld>
            <a:endParaRPr lang="fr-FR"/>
          </a:p>
        </p:txBody>
      </p:sp>
    </p:spTree>
    <p:extLst>
      <p:ext uri="{BB962C8B-B14F-4D97-AF65-F5344CB8AC3E}">
        <p14:creationId xmlns:p14="http://schemas.microsoft.com/office/powerpoint/2010/main" val="698680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A3C724-A450-6A0F-0315-220D5CBF8E34}"/>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63B6A9B3-6638-C5AA-D9C6-9189CAFA02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6ADDED2-9604-FE61-DC21-0F34B04136BC}"/>
              </a:ext>
            </a:extLst>
          </p:cNvPr>
          <p:cNvSpPr>
            <a:spLocks noGrp="1"/>
          </p:cNvSpPr>
          <p:nvPr>
            <p:ph type="dt" sz="half" idx="10"/>
          </p:nvPr>
        </p:nvSpPr>
        <p:spPr/>
        <p:txBody>
          <a:bodyPr/>
          <a:lstStyle/>
          <a:p>
            <a:fld id="{E07F5885-4B52-A04A-8726-C496483D98B0}" type="datetimeFigureOut">
              <a:rPr lang="fr-FR" smtClean="0"/>
              <a:t>26/08/2025</a:t>
            </a:fld>
            <a:endParaRPr lang="fr-FR"/>
          </a:p>
        </p:txBody>
      </p:sp>
      <p:sp>
        <p:nvSpPr>
          <p:cNvPr id="5" name="Espace réservé du pied de page 4">
            <a:extLst>
              <a:ext uri="{FF2B5EF4-FFF2-40B4-BE49-F238E27FC236}">
                <a16:creationId xmlns:a16="http://schemas.microsoft.com/office/drawing/2014/main" id="{CDA352D2-AE45-EE85-EE77-45F335EEA58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C29084B-B92E-4DAA-9D23-4645F99EDFA8}"/>
              </a:ext>
            </a:extLst>
          </p:cNvPr>
          <p:cNvSpPr>
            <a:spLocks noGrp="1"/>
          </p:cNvSpPr>
          <p:nvPr>
            <p:ph type="sldNum" sz="quarter" idx="12"/>
          </p:nvPr>
        </p:nvSpPr>
        <p:spPr/>
        <p:txBody>
          <a:bodyPr/>
          <a:lstStyle/>
          <a:p>
            <a:fld id="{4BF1842D-4B80-E245-BDF3-A39E122AD9CE}" type="slidenum">
              <a:rPr lang="fr-FR" smtClean="0"/>
              <a:t>‹N°›</a:t>
            </a:fld>
            <a:endParaRPr lang="fr-FR"/>
          </a:p>
        </p:txBody>
      </p:sp>
    </p:spTree>
    <p:extLst>
      <p:ext uri="{BB962C8B-B14F-4D97-AF65-F5344CB8AC3E}">
        <p14:creationId xmlns:p14="http://schemas.microsoft.com/office/powerpoint/2010/main" val="1066948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B9FA79-7BAC-6A56-BAB8-6F021027242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C717CB8-0AE1-32A3-8C1B-6F3F6751DEB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776D073-EA75-5240-3D05-C3B629BA6483}"/>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980CF16-5E1B-D6B6-7CB4-A204937933F6}"/>
              </a:ext>
            </a:extLst>
          </p:cNvPr>
          <p:cNvSpPr>
            <a:spLocks noGrp="1"/>
          </p:cNvSpPr>
          <p:nvPr>
            <p:ph type="dt" sz="half" idx="10"/>
          </p:nvPr>
        </p:nvSpPr>
        <p:spPr/>
        <p:txBody>
          <a:bodyPr/>
          <a:lstStyle/>
          <a:p>
            <a:fld id="{E07F5885-4B52-A04A-8726-C496483D98B0}" type="datetimeFigureOut">
              <a:rPr lang="fr-FR" smtClean="0"/>
              <a:t>26/08/2025</a:t>
            </a:fld>
            <a:endParaRPr lang="fr-FR"/>
          </a:p>
        </p:txBody>
      </p:sp>
      <p:sp>
        <p:nvSpPr>
          <p:cNvPr id="6" name="Espace réservé du pied de page 5">
            <a:extLst>
              <a:ext uri="{FF2B5EF4-FFF2-40B4-BE49-F238E27FC236}">
                <a16:creationId xmlns:a16="http://schemas.microsoft.com/office/drawing/2014/main" id="{7C55994C-12A6-2563-9D9F-4070C58F9CA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B9077F1-47B0-9405-096F-2ADEC8BC6246}"/>
              </a:ext>
            </a:extLst>
          </p:cNvPr>
          <p:cNvSpPr>
            <a:spLocks noGrp="1"/>
          </p:cNvSpPr>
          <p:nvPr>
            <p:ph type="sldNum" sz="quarter" idx="12"/>
          </p:nvPr>
        </p:nvSpPr>
        <p:spPr/>
        <p:txBody>
          <a:bodyPr/>
          <a:lstStyle/>
          <a:p>
            <a:fld id="{4BF1842D-4B80-E245-BDF3-A39E122AD9CE}" type="slidenum">
              <a:rPr lang="fr-FR" smtClean="0"/>
              <a:t>‹N°›</a:t>
            </a:fld>
            <a:endParaRPr lang="fr-FR"/>
          </a:p>
        </p:txBody>
      </p:sp>
    </p:spTree>
    <p:extLst>
      <p:ext uri="{BB962C8B-B14F-4D97-AF65-F5344CB8AC3E}">
        <p14:creationId xmlns:p14="http://schemas.microsoft.com/office/powerpoint/2010/main" val="2750230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A03A24-8AC5-FB0B-B3EB-E58B442086D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97BA2E4D-B8D7-FF9B-9BE2-EE3DF20D9B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FF34ACF-1149-A79E-351C-C162D0BC75D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3E72EE81-049C-9042-BAD6-5DA343FC58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9D73D773-EE4F-7BF5-8BA1-3DD116F096A3}"/>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7EDDF1E-8EA2-F13A-FACA-5FA79B44056E}"/>
              </a:ext>
            </a:extLst>
          </p:cNvPr>
          <p:cNvSpPr>
            <a:spLocks noGrp="1"/>
          </p:cNvSpPr>
          <p:nvPr>
            <p:ph type="dt" sz="half" idx="10"/>
          </p:nvPr>
        </p:nvSpPr>
        <p:spPr/>
        <p:txBody>
          <a:bodyPr/>
          <a:lstStyle/>
          <a:p>
            <a:fld id="{E07F5885-4B52-A04A-8726-C496483D98B0}" type="datetimeFigureOut">
              <a:rPr lang="fr-FR" smtClean="0"/>
              <a:t>26/08/2025</a:t>
            </a:fld>
            <a:endParaRPr lang="fr-FR"/>
          </a:p>
        </p:txBody>
      </p:sp>
      <p:sp>
        <p:nvSpPr>
          <p:cNvPr id="8" name="Espace réservé du pied de page 7">
            <a:extLst>
              <a:ext uri="{FF2B5EF4-FFF2-40B4-BE49-F238E27FC236}">
                <a16:creationId xmlns:a16="http://schemas.microsoft.com/office/drawing/2014/main" id="{CCAA6655-C2FB-569A-7C82-16B9B059DF84}"/>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A93E0F7F-02CE-1AF8-D05D-D666843F717E}"/>
              </a:ext>
            </a:extLst>
          </p:cNvPr>
          <p:cNvSpPr>
            <a:spLocks noGrp="1"/>
          </p:cNvSpPr>
          <p:nvPr>
            <p:ph type="sldNum" sz="quarter" idx="12"/>
          </p:nvPr>
        </p:nvSpPr>
        <p:spPr/>
        <p:txBody>
          <a:bodyPr/>
          <a:lstStyle/>
          <a:p>
            <a:fld id="{4BF1842D-4B80-E245-BDF3-A39E122AD9CE}" type="slidenum">
              <a:rPr lang="fr-FR" smtClean="0"/>
              <a:t>‹N°›</a:t>
            </a:fld>
            <a:endParaRPr lang="fr-FR"/>
          </a:p>
        </p:txBody>
      </p:sp>
    </p:spTree>
    <p:extLst>
      <p:ext uri="{BB962C8B-B14F-4D97-AF65-F5344CB8AC3E}">
        <p14:creationId xmlns:p14="http://schemas.microsoft.com/office/powerpoint/2010/main" val="288289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3CD868-C791-1F30-CC71-B0026E741F79}"/>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B8EA5E07-9696-355D-516F-AC193DC1F71B}"/>
              </a:ext>
            </a:extLst>
          </p:cNvPr>
          <p:cNvSpPr>
            <a:spLocks noGrp="1"/>
          </p:cNvSpPr>
          <p:nvPr>
            <p:ph type="dt" sz="half" idx="10"/>
          </p:nvPr>
        </p:nvSpPr>
        <p:spPr/>
        <p:txBody>
          <a:bodyPr/>
          <a:lstStyle/>
          <a:p>
            <a:fld id="{E07F5885-4B52-A04A-8726-C496483D98B0}" type="datetimeFigureOut">
              <a:rPr lang="fr-FR" smtClean="0"/>
              <a:t>26/08/2025</a:t>
            </a:fld>
            <a:endParaRPr lang="fr-FR"/>
          </a:p>
        </p:txBody>
      </p:sp>
      <p:sp>
        <p:nvSpPr>
          <p:cNvPr id="4" name="Espace réservé du pied de page 3">
            <a:extLst>
              <a:ext uri="{FF2B5EF4-FFF2-40B4-BE49-F238E27FC236}">
                <a16:creationId xmlns:a16="http://schemas.microsoft.com/office/drawing/2014/main" id="{09B2CBBB-CAD6-65C1-6BF7-EA9BE7D679B0}"/>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AF69DCF5-1AE8-F505-AA33-76BC78C072AD}"/>
              </a:ext>
            </a:extLst>
          </p:cNvPr>
          <p:cNvSpPr>
            <a:spLocks noGrp="1"/>
          </p:cNvSpPr>
          <p:nvPr>
            <p:ph type="sldNum" sz="quarter" idx="12"/>
          </p:nvPr>
        </p:nvSpPr>
        <p:spPr/>
        <p:txBody>
          <a:bodyPr/>
          <a:lstStyle/>
          <a:p>
            <a:fld id="{4BF1842D-4B80-E245-BDF3-A39E122AD9CE}" type="slidenum">
              <a:rPr lang="fr-FR" smtClean="0"/>
              <a:t>‹N°›</a:t>
            </a:fld>
            <a:endParaRPr lang="fr-FR"/>
          </a:p>
        </p:txBody>
      </p:sp>
    </p:spTree>
    <p:extLst>
      <p:ext uri="{BB962C8B-B14F-4D97-AF65-F5344CB8AC3E}">
        <p14:creationId xmlns:p14="http://schemas.microsoft.com/office/powerpoint/2010/main" val="731304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7F84A10-2A4C-8346-90B7-F847A215CE31}"/>
              </a:ext>
            </a:extLst>
          </p:cNvPr>
          <p:cNvSpPr>
            <a:spLocks noGrp="1"/>
          </p:cNvSpPr>
          <p:nvPr>
            <p:ph type="dt" sz="half" idx="10"/>
          </p:nvPr>
        </p:nvSpPr>
        <p:spPr/>
        <p:txBody>
          <a:bodyPr/>
          <a:lstStyle/>
          <a:p>
            <a:fld id="{E07F5885-4B52-A04A-8726-C496483D98B0}" type="datetimeFigureOut">
              <a:rPr lang="fr-FR" smtClean="0"/>
              <a:t>26/08/2025</a:t>
            </a:fld>
            <a:endParaRPr lang="fr-FR"/>
          </a:p>
        </p:txBody>
      </p:sp>
      <p:sp>
        <p:nvSpPr>
          <p:cNvPr id="3" name="Espace réservé du pied de page 2">
            <a:extLst>
              <a:ext uri="{FF2B5EF4-FFF2-40B4-BE49-F238E27FC236}">
                <a16:creationId xmlns:a16="http://schemas.microsoft.com/office/drawing/2014/main" id="{355C5534-6AA0-0EBF-4F66-B603104BEFA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A139C2C0-42A2-EB92-67C7-D36D7FE6BE8B}"/>
              </a:ext>
            </a:extLst>
          </p:cNvPr>
          <p:cNvSpPr>
            <a:spLocks noGrp="1"/>
          </p:cNvSpPr>
          <p:nvPr>
            <p:ph type="sldNum" sz="quarter" idx="12"/>
          </p:nvPr>
        </p:nvSpPr>
        <p:spPr/>
        <p:txBody>
          <a:bodyPr/>
          <a:lstStyle/>
          <a:p>
            <a:fld id="{4BF1842D-4B80-E245-BDF3-A39E122AD9CE}" type="slidenum">
              <a:rPr lang="fr-FR" smtClean="0"/>
              <a:t>‹N°›</a:t>
            </a:fld>
            <a:endParaRPr lang="fr-FR"/>
          </a:p>
        </p:txBody>
      </p:sp>
    </p:spTree>
    <p:extLst>
      <p:ext uri="{BB962C8B-B14F-4D97-AF65-F5344CB8AC3E}">
        <p14:creationId xmlns:p14="http://schemas.microsoft.com/office/powerpoint/2010/main" val="424405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BF8DA1-C66F-D2A6-AB88-F1C936CA056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4B522BD-D8E1-B053-301D-D6A4083BEE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0C00E007-6AE5-D05E-79C3-E369ABAA70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68ACBB7-E003-8344-6EA9-73DF2CF782A5}"/>
              </a:ext>
            </a:extLst>
          </p:cNvPr>
          <p:cNvSpPr>
            <a:spLocks noGrp="1"/>
          </p:cNvSpPr>
          <p:nvPr>
            <p:ph type="dt" sz="half" idx="10"/>
          </p:nvPr>
        </p:nvSpPr>
        <p:spPr/>
        <p:txBody>
          <a:bodyPr/>
          <a:lstStyle/>
          <a:p>
            <a:fld id="{E07F5885-4B52-A04A-8726-C496483D98B0}" type="datetimeFigureOut">
              <a:rPr lang="fr-FR" smtClean="0"/>
              <a:t>26/08/2025</a:t>
            </a:fld>
            <a:endParaRPr lang="fr-FR"/>
          </a:p>
        </p:txBody>
      </p:sp>
      <p:sp>
        <p:nvSpPr>
          <p:cNvPr id="6" name="Espace réservé du pied de page 5">
            <a:extLst>
              <a:ext uri="{FF2B5EF4-FFF2-40B4-BE49-F238E27FC236}">
                <a16:creationId xmlns:a16="http://schemas.microsoft.com/office/drawing/2014/main" id="{715E6E14-C903-DDF2-F8FD-E1AE99ED4B8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EECF463-F241-1C57-FAB0-F6FEFCD45627}"/>
              </a:ext>
            </a:extLst>
          </p:cNvPr>
          <p:cNvSpPr>
            <a:spLocks noGrp="1"/>
          </p:cNvSpPr>
          <p:nvPr>
            <p:ph type="sldNum" sz="quarter" idx="12"/>
          </p:nvPr>
        </p:nvSpPr>
        <p:spPr/>
        <p:txBody>
          <a:bodyPr/>
          <a:lstStyle/>
          <a:p>
            <a:fld id="{4BF1842D-4B80-E245-BDF3-A39E122AD9CE}" type="slidenum">
              <a:rPr lang="fr-FR" smtClean="0"/>
              <a:t>‹N°›</a:t>
            </a:fld>
            <a:endParaRPr lang="fr-FR"/>
          </a:p>
        </p:txBody>
      </p:sp>
    </p:spTree>
    <p:extLst>
      <p:ext uri="{BB962C8B-B14F-4D97-AF65-F5344CB8AC3E}">
        <p14:creationId xmlns:p14="http://schemas.microsoft.com/office/powerpoint/2010/main" val="352469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88AD7E-9D46-A83D-1C42-A6A32011F82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E701E6B-3F90-2836-9343-D4D8E8E43A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E3EDC35C-80AE-2292-FC06-C9BBC4217E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2A46501-5645-9863-610C-7E9B20334079}"/>
              </a:ext>
            </a:extLst>
          </p:cNvPr>
          <p:cNvSpPr>
            <a:spLocks noGrp="1"/>
          </p:cNvSpPr>
          <p:nvPr>
            <p:ph type="dt" sz="half" idx="10"/>
          </p:nvPr>
        </p:nvSpPr>
        <p:spPr/>
        <p:txBody>
          <a:bodyPr/>
          <a:lstStyle/>
          <a:p>
            <a:fld id="{E07F5885-4B52-A04A-8726-C496483D98B0}" type="datetimeFigureOut">
              <a:rPr lang="fr-FR" smtClean="0"/>
              <a:t>26/08/2025</a:t>
            </a:fld>
            <a:endParaRPr lang="fr-FR"/>
          </a:p>
        </p:txBody>
      </p:sp>
      <p:sp>
        <p:nvSpPr>
          <p:cNvPr id="6" name="Espace réservé du pied de page 5">
            <a:extLst>
              <a:ext uri="{FF2B5EF4-FFF2-40B4-BE49-F238E27FC236}">
                <a16:creationId xmlns:a16="http://schemas.microsoft.com/office/drawing/2014/main" id="{512B1A55-45F2-1897-222D-02B2832DF26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793FEC7-9A51-40E9-192A-B9C9FA404558}"/>
              </a:ext>
            </a:extLst>
          </p:cNvPr>
          <p:cNvSpPr>
            <a:spLocks noGrp="1"/>
          </p:cNvSpPr>
          <p:nvPr>
            <p:ph type="sldNum" sz="quarter" idx="12"/>
          </p:nvPr>
        </p:nvSpPr>
        <p:spPr/>
        <p:txBody>
          <a:bodyPr/>
          <a:lstStyle/>
          <a:p>
            <a:fld id="{4BF1842D-4B80-E245-BDF3-A39E122AD9CE}" type="slidenum">
              <a:rPr lang="fr-FR" smtClean="0"/>
              <a:t>‹N°›</a:t>
            </a:fld>
            <a:endParaRPr lang="fr-FR"/>
          </a:p>
        </p:txBody>
      </p:sp>
    </p:spTree>
    <p:extLst>
      <p:ext uri="{BB962C8B-B14F-4D97-AF65-F5344CB8AC3E}">
        <p14:creationId xmlns:p14="http://schemas.microsoft.com/office/powerpoint/2010/main" val="2163038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7DFEAE-800D-59C6-EDD2-5BDC507C1D1A}"/>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94527C1-C3B8-F468-C8C0-518EDBF8DB5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F2635A1-8237-2EA8-943C-B4CE0FB6E011}"/>
              </a:ext>
            </a:extLst>
          </p:cNvPr>
          <p:cNvSpPr>
            <a:spLocks noGrp="1"/>
          </p:cNvSpPr>
          <p:nvPr>
            <p:ph type="dt" sz="half" idx="10"/>
          </p:nvPr>
        </p:nvSpPr>
        <p:spPr/>
        <p:txBody>
          <a:bodyPr/>
          <a:lstStyle/>
          <a:p>
            <a:fld id="{E07F5885-4B52-A04A-8726-C496483D98B0}" type="datetimeFigureOut">
              <a:rPr lang="fr-FR" smtClean="0"/>
              <a:t>26/08/2025</a:t>
            </a:fld>
            <a:endParaRPr lang="fr-FR"/>
          </a:p>
        </p:txBody>
      </p:sp>
      <p:sp>
        <p:nvSpPr>
          <p:cNvPr id="5" name="Espace réservé du pied de page 4">
            <a:extLst>
              <a:ext uri="{FF2B5EF4-FFF2-40B4-BE49-F238E27FC236}">
                <a16:creationId xmlns:a16="http://schemas.microsoft.com/office/drawing/2014/main" id="{6E738C3C-A310-A126-38E5-BEEA047FD65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9D2E967-1D3A-E59C-E8DD-A19D974E6E99}"/>
              </a:ext>
            </a:extLst>
          </p:cNvPr>
          <p:cNvSpPr>
            <a:spLocks noGrp="1"/>
          </p:cNvSpPr>
          <p:nvPr>
            <p:ph type="sldNum" sz="quarter" idx="12"/>
          </p:nvPr>
        </p:nvSpPr>
        <p:spPr/>
        <p:txBody>
          <a:bodyPr/>
          <a:lstStyle/>
          <a:p>
            <a:fld id="{4BF1842D-4B80-E245-BDF3-A39E122AD9CE}" type="slidenum">
              <a:rPr lang="fr-FR" smtClean="0"/>
              <a:t>‹N°›</a:t>
            </a:fld>
            <a:endParaRPr lang="fr-FR"/>
          </a:p>
        </p:txBody>
      </p:sp>
    </p:spTree>
    <p:extLst>
      <p:ext uri="{BB962C8B-B14F-4D97-AF65-F5344CB8AC3E}">
        <p14:creationId xmlns:p14="http://schemas.microsoft.com/office/powerpoint/2010/main" val="17642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624BB2A-15CC-24CE-4DA1-D98441E08EC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A020F9F-F38C-9D17-7238-AD06CB94BDBC}"/>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A368A16-11B6-69C8-2491-3C56865E6FDF}"/>
              </a:ext>
            </a:extLst>
          </p:cNvPr>
          <p:cNvSpPr>
            <a:spLocks noGrp="1"/>
          </p:cNvSpPr>
          <p:nvPr>
            <p:ph type="dt" sz="half" idx="10"/>
          </p:nvPr>
        </p:nvSpPr>
        <p:spPr/>
        <p:txBody>
          <a:bodyPr/>
          <a:lstStyle/>
          <a:p>
            <a:fld id="{E07F5885-4B52-A04A-8726-C496483D98B0}" type="datetimeFigureOut">
              <a:rPr lang="fr-FR" smtClean="0"/>
              <a:t>26/08/2025</a:t>
            </a:fld>
            <a:endParaRPr lang="fr-FR"/>
          </a:p>
        </p:txBody>
      </p:sp>
      <p:sp>
        <p:nvSpPr>
          <p:cNvPr id="5" name="Espace réservé du pied de page 4">
            <a:extLst>
              <a:ext uri="{FF2B5EF4-FFF2-40B4-BE49-F238E27FC236}">
                <a16:creationId xmlns:a16="http://schemas.microsoft.com/office/drawing/2014/main" id="{BEF5E11D-A169-CE45-8273-2973F280B4E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8253AB0-48BF-CB19-4D83-2EEB3483EB51}"/>
              </a:ext>
            </a:extLst>
          </p:cNvPr>
          <p:cNvSpPr>
            <a:spLocks noGrp="1"/>
          </p:cNvSpPr>
          <p:nvPr>
            <p:ph type="sldNum" sz="quarter" idx="12"/>
          </p:nvPr>
        </p:nvSpPr>
        <p:spPr/>
        <p:txBody>
          <a:bodyPr/>
          <a:lstStyle/>
          <a:p>
            <a:fld id="{4BF1842D-4B80-E245-BDF3-A39E122AD9CE}" type="slidenum">
              <a:rPr lang="fr-FR" smtClean="0"/>
              <a:t>‹N°›</a:t>
            </a:fld>
            <a:endParaRPr lang="fr-FR"/>
          </a:p>
        </p:txBody>
      </p:sp>
    </p:spTree>
    <p:extLst>
      <p:ext uri="{BB962C8B-B14F-4D97-AF65-F5344CB8AC3E}">
        <p14:creationId xmlns:p14="http://schemas.microsoft.com/office/powerpoint/2010/main" val="3641823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88CBCB7-D2F7-5007-A39D-235133EDBC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59A716F-19B5-DBBC-B2D0-7941D4596F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C3BC3EB-EEA4-CE14-C68E-B7ED1CA60C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7F5885-4B52-A04A-8726-C496483D98B0}" type="datetimeFigureOut">
              <a:rPr lang="fr-FR" smtClean="0"/>
              <a:t>26/08/2025</a:t>
            </a:fld>
            <a:endParaRPr lang="fr-FR"/>
          </a:p>
        </p:txBody>
      </p:sp>
      <p:sp>
        <p:nvSpPr>
          <p:cNvPr id="5" name="Espace réservé du pied de page 4">
            <a:extLst>
              <a:ext uri="{FF2B5EF4-FFF2-40B4-BE49-F238E27FC236}">
                <a16:creationId xmlns:a16="http://schemas.microsoft.com/office/drawing/2014/main" id="{D247AD7E-1E6E-4954-F1C1-A407FBF184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E7275177-A0DE-2782-3100-0B059161A0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F1842D-4B80-E245-BDF3-A39E122AD9CE}" type="slidenum">
              <a:rPr lang="fr-FR" smtClean="0"/>
              <a:t>‹N°›</a:t>
            </a:fld>
            <a:endParaRPr lang="fr-FR"/>
          </a:p>
        </p:txBody>
      </p:sp>
    </p:spTree>
    <p:extLst>
      <p:ext uri="{BB962C8B-B14F-4D97-AF65-F5344CB8AC3E}">
        <p14:creationId xmlns:p14="http://schemas.microsoft.com/office/powerpoint/2010/main" val="25638972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ECB79D-51BF-1893-A413-A23DFB8A3A58}"/>
              </a:ext>
            </a:extLst>
          </p:cNvPr>
          <p:cNvSpPr>
            <a:spLocks noGrp="1"/>
          </p:cNvSpPr>
          <p:nvPr>
            <p:ph type="ctrTitle"/>
          </p:nvPr>
        </p:nvSpPr>
        <p:spPr>
          <a:xfrm>
            <a:off x="1524000" y="1600200"/>
            <a:ext cx="9144000" cy="2387600"/>
          </a:xfrm>
        </p:spPr>
        <p:txBody>
          <a:bodyPr/>
          <a:lstStyle/>
          <a:p>
            <a:r>
              <a:rPr lang="fr-FR" dirty="0"/>
              <a:t>Le cadre d’une histoire</a:t>
            </a:r>
          </a:p>
        </p:txBody>
      </p:sp>
      <p:sp>
        <p:nvSpPr>
          <p:cNvPr id="3" name="Sous-titre 2">
            <a:extLst>
              <a:ext uri="{FF2B5EF4-FFF2-40B4-BE49-F238E27FC236}">
                <a16:creationId xmlns:a16="http://schemas.microsoft.com/office/drawing/2014/main" id="{302BABBC-A4B0-350C-6480-C6E8BB75A356}"/>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996315"/>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21067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D5B07-DAAF-38A5-D117-63999477A4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694C9A3-8E46-A062-C5B8-39F5CEBAC085}"/>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1835A004-0632-C2DE-79DB-4211E088F37A}"/>
              </a:ext>
            </a:extLst>
          </p:cNvPr>
          <p:cNvGraphicFramePr>
            <a:graphicFrameLocks noGrp="1"/>
          </p:cNvGraphicFramePr>
          <p:nvPr>
            <p:ph idx="1"/>
            <p:extLst>
              <p:ext uri="{D42A27DB-BD31-4B8C-83A1-F6EECF244321}">
                <p14:modId xmlns:p14="http://schemas.microsoft.com/office/powerpoint/2010/main" val="3916416654"/>
              </p:ext>
            </p:extLst>
          </p:nvPr>
        </p:nvGraphicFramePr>
        <p:xfrm>
          <a:off x="1852863" y="1356360"/>
          <a:ext cx="5995737" cy="2225040"/>
        </p:xfrm>
        <a:graphic>
          <a:graphicData uri="http://schemas.openxmlformats.org/drawingml/2006/table">
            <a:tbl>
              <a:tblPr firstRow="1" bandRow="1">
                <a:tableStyleId>{5940675A-B579-460E-94D1-54222C63F5DA}</a:tableStyleId>
              </a:tblPr>
              <a:tblGrid>
                <a:gridCol w="2358190">
                  <a:extLst>
                    <a:ext uri="{9D8B030D-6E8A-4147-A177-3AD203B41FA5}">
                      <a16:colId xmlns:a16="http://schemas.microsoft.com/office/drawing/2014/main" val="1063071738"/>
                    </a:ext>
                  </a:extLst>
                </a:gridCol>
                <a:gridCol w="1900989">
                  <a:extLst>
                    <a:ext uri="{9D8B030D-6E8A-4147-A177-3AD203B41FA5}">
                      <a16:colId xmlns:a16="http://schemas.microsoft.com/office/drawing/2014/main" val="4145304310"/>
                    </a:ext>
                  </a:extLst>
                </a:gridCol>
                <a:gridCol w="1736558">
                  <a:extLst>
                    <a:ext uri="{9D8B030D-6E8A-4147-A177-3AD203B41FA5}">
                      <a16:colId xmlns:a16="http://schemas.microsoft.com/office/drawing/2014/main" val="3317009691"/>
                    </a:ext>
                  </a:extLst>
                </a:gridCol>
              </a:tblGrid>
              <a:tr h="370840">
                <a:tc>
                  <a:txBody>
                    <a:bodyPr/>
                    <a:lstStyle/>
                    <a:p>
                      <a:r>
                        <a:rPr lang="fr-FR" sz="2000" kern="1200" dirty="0">
                          <a:solidFill>
                            <a:schemeClr val="tx1"/>
                          </a:solidFill>
                          <a:effectLst/>
                          <a:latin typeface="+mn-lt"/>
                          <a:ea typeface="+mn-ea"/>
                          <a:cs typeface="+mn-cs"/>
                        </a:rPr>
                        <a:t>En l’an 1451</a:t>
                      </a:r>
                    </a:p>
                    <a:p>
                      <a:r>
                        <a:rPr lang="fr-FR" sz="2000" kern="1200" dirty="0">
                          <a:solidFill>
                            <a:schemeClr val="tx1"/>
                          </a:solidFill>
                          <a:effectLst/>
                          <a:latin typeface="+mn-lt"/>
                          <a:ea typeface="+mn-ea"/>
                          <a:cs typeface="+mn-cs"/>
                        </a:rPr>
                        <a:t>à dix ans</a:t>
                      </a:r>
                    </a:p>
                    <a:p>
                      <a:r>
                        <a:rPr lang="fr-FR" sz="2000" kern="1200" dirty="0">
                          <a:solidFill>
                            <a:schemeClr val="tx1"/>
                          </a:solidFill>
                          <a:effectLst/>
                          <a:latin typeface="+mn-lt"/>
                          <a:ea typeface="+mn-ea"/>
                          <a:cs typeface="+mn-cs"/>
                        </a:rPr>
                        <a:t>Six mois après</a:t>
                      </a:r>
                    </a:p>
                    <a:p>
                      <a:r>
                        <a:rPr lang="fr-FR" sz="2000" kern="1200" dirty="0">
                          <a:solidFill>
                            <a:schemeClr val="tx1"/>
                          </a:solidFill>
                          <a:effectLst/>
                          <a:latin typeface="+mn-lt"/>
                          <a:ea typeface="+mn-ea"/>
                          <a:cs typeface="+mn-cs"/>
                        </a:rPr>
                        <a:t>Après deux mois et demi</a:t>
                      </a:r>
                    </a:p>
                    <a:p>
                      <a:r>
                        <a:rPr lang="fr-FR" sz="2000" kern="1200" dirty="0">
                          <a:solidFill>
                            <a:schemeClr val="tx1"/>
                          </a:solidFill>
                          <a:effectLst/>
                          <a:latin typeface="+mn-lt"/>
                          <a:ea typeface="+mn-ea"/>
                          <a:cs typeface="+mn-cs"/>
                        </a:rPr>
                        <a:t>Dans l’après-midi du 12 octobre 1492</a:t>
                      </a:r>
                      <a:r>
                        <a:rPr lang="fr-FR" sz="2000" dirty="0">
                          <a:effectLst/>
                        </a:rPr>
                        <a:t> </a:t>
                      </a:r>
                      <a:endParaRPr lang="fr-FR" sz="2000" dirty="0"/>
                    </a:p>
                  </a:txBody>
                  <a:tcPr/>
                </a:tc>
                <a:tc>
                  <a:txBody>
                    <a:bodyPr/>
                    <a:lstStyle/>
                    <a:p>
                      <a:r>
                        <a:rPr lang="fr-FR" sz="2000" kern="1200" dirty="0">
                          <a:solidFill>
                            <a:schemeClr val="tx1"/>
                          </a:solidFill>
                          <a:effectLst/>
                          <a:latin typeface="+mn-lt"/>
                          <a:ea typeface="+mn-ea"/>
                          <a:cs typeface="+mn-cs"/>
                        </a:rPr>
                        <a:t>passa le temps de son enfance</a:t>
                      </a:r>
                    </a:p>
                    <a:p>
                      <a:r>
                        <a:rPr lang="fr-FR" sz="2000" kern="1200" dirty="0">
                          <a:solidFill>
                            <a:schemeClr val="tx1"/>
                          </a:solidFill>
                          <a:effectLst/>
                          <a:latin typeface="+mn-lt"/>
                          <a:ea typeface="+mn-ea"/>
                          <a:cs typeface="+mn-cs"/>
                        </a:rPr>
                        <a:t> </a:t>
                      </a:r>
                    </a:p>
                    <a:p>
                      <a:r>
                        <a:rPr lang="fr-FR" sz="2000" kern="1200" dirty="0">
                          <a:solidFill>
                            <a:schemeClr val="tx1"/>
                          </a:solidFill>
                          <a:effectLst/>
                          <a:latin typeface="+mn-lt"/>
                          <a:ea typeface="+mn-ea"/>
                          <a:cs typeface="+mn-cs"/>
                        </a:rPr>
                        <a:t>mit quinze ans</a:t>
                      </a:r>
                    </a:p>
                    <a:p>
                      <a:endParaRPr lang="fr-FR" sz="2000" dirty="0"/>
                    </a:p>
                  </a:txBody>
                  <a:tcPr/>
                </a:tc>
                <a:tc>
                  <a:txBody>
                    <a:bodyPr/>
                    <a:lstStyle/>
                    <a:p>
                      <a:r>
                        <a:rPr lang="fr-FR" sz="2000" kern="1200" dirty="0">
                          <a:solidFill>
                            <a:schemeClr val="tx1"/>
                          </a:solidFill>
                          <a:effectLst/>
                          <a:latin typeface="+mn-lt"/>
                          <a:ea typeface="+mn-ea"/>
                          <a:cs typeface="+mn-cs"/>
                        </a:rPr>
                        <a:t>Six années passèrent.</a:t>
                      </a:r>
                    </a:p>
                    <a:p>
                      <a:r>
                        <a:rPr lang="fr-FR" sz="2000" kern="1200" dirty="0">
                          <a:solidFill>
                            <a:schemeClr val="tx1"/>
                          </a:solidFill>
                          <a:effectLst/>
                          <a:latin typeface="+mn-lt"/>
                          <a:ea typeface="+mn-ea"/>
                          <a:cs typeface="+mn-cs"/>
                        </a:rPr>
                        <a:t> </a:t>
                      </a:r>
                    </a:p>
                    <a:p>
                      <a:r>
                        <a:rPr lang="fr-FR" sz="2000" kern="1200" dirty="0">
                          <a:solidFill>
                            <a:schemeClr val="tx1"/>
                          </a:solidFill>
                          <a:effectLst/>
                          <a:latin typeface="+mn-lt"/>
                          <a:ea typeface="+mn-ea"/>
                          <a:cs typeface="+mn-cs"/>
                        </a:rPr>
                        <a:t>Les jours succédaient aux jours.</a:t>
                      </a:r>
                      <a:r>
                        <a:rPr lang="fr-FR" sz="2000" dirty="0">
                          <a:effectLst/>
                        </a:rPr>
                        <a:t> </a:t>
                      </a:r>
                      <a:endParaRPr lang="fr-FR" sz="2000" dirty="0"/>
                    </a:p>
                  </a:txBody>
                  <a:tcPr/>
                </a:tc>
                <a:extLst>
                  <a:ext uri="{0D108BD9-81ED-4DB2-BD59-A6C34878D82A}">
                    <a16:rowId xmlns:a16="http://schemas.microsoft.com/office/drawing/2014/main" val="1010395247"/>
                  </a:ext>
                </a:extLst>
              </a:tr>
            </a:tbl>
          </a:graphicData>
        </a:graphic>
      </p:graphicFrame>
    </p:spTree>
    <p:extLst>
      <p:ext uri="{BB962C8B-B14F-4D97-AF65-F5344CB8AC3E}">
        <p14:creationId xmlns:p14="http://schemas.microsoft.com/office/powerpoint/2010/main" val="267405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B1CE7-F5D1-D779-476F-47360EA732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AF88E12-3566-9806-D987-4B38B5664EBE}"/>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63253250-A53A-5F1E-01EF-4B7249126819}"/>
              </a:ext>
            </a:extLst>
          </p:cNvPr>
          <p:cNvGraphicFramePr>
            <a:graphicFrameLocks noGrp="1"/>
          </p:cNvGraphicFramePr>
          <p:nvPr>
            <p:ph idx="1"/>
            <p:extLst>
              <p:ext uri="{D42A27DB-BD31-4B8C-83A1-F6EECF244321}">
                <p14:modId xmlns:p14="http://schemas.microsoft.com/office/powerpoint/2010/main" val="479501797"/>
              </p:ext>
            </p:extLst>
          </p:nvPr>
        </p:nvGraphicFramePr>
        <p:xfrm>
          <a:off x="1852863" y="1356360"/>
          <a:ext cx="5995737" cy="2834640"/>
        </p:xfrm>
        <a:graphic>
          <a:graphicData uri="http://schemas.openxmlformats.org/drawingml/2006/table">
            <a:tbl>
              <a:tblPr firstRow="1" bandRow="1">
                <a:tableStyleId>{5940675A-B579-460E-94D1-54222C63F5DA}</a:tableStyleId>
              </a:tblPr>
              <a:tblGrid>
                <a:gridCol w="2358190">
                  <a:extLst>
                    <a:ext uri="{9D8B030D-6E8A-4147-A177-3AD203B41FA5}">
                      <a16:colId xmlns:a16="http://schemas.microsoft.com/office/drawing/2014/main" val="1063071738"/>
                    </a:ext>
                  </a:extLst>
                </a:gridCol>
                <a:gridCol w="1900989">
                  <a:extLst>
                    <a:ext uri="{9D8B030D-6E8A-4147-A177-3AD203B41FA5}">
                      <a16:colId xmlns:a16="http://schemas.microsoft.com/office/drawing/2014/main" val="4145304310"/>
                    </a:ext>
                  </a:extLst>
                </a:gridCol>
                <a:gridCol w="1736558">
                  <a:extLst>
                    <a:ext uri="{9D8B030D-6E8A-4147-A177-3AD203B41FA5}">
                      <a16:colId xmlns:a16="http://schemas.microsoft.com/office/drawing/2014/main" val="3317009691"/>
                    </a:ext>
                  </a:extLst>
                </a:gridCol>
              </a:tblGrid>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Préposition et groupe du nom (étendu)</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Groupe du verbe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Phrase entière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3007881786"/>
                  </a:ext>
                </a:extLst>
              </a:tr>
              <a:tr h="370840">
                <a:tc>
                  <a:txBody>
                    <a:bodyPr/>
                    <a:lstStyle/>
                    <a:p>
                      <a:r>
                        <a:rPr lang="fr-FR" sz="2000" kern="1200" dirty="0">
                          <a:solidFill>
                            <a:schemeClr val="tx1"/>
                          </a:solidFill>
                          <a:effectLst/>
                          <a:latin typeface="+mn-lt"/>
                          <a:ea typeface="+mn-ea"/>
                          <a:cs typeface="+mn-cs"/>
                        </a:rPr>
                        <a:t>En l’an 1451</a:t>
                      </a:r>
                    </a:p>
                    <a:p>
                      <a:r>
                        <a:rPr lang="fr-FR" sz="2000" kern="1200" dirty="0">
                          <a:solidFill>
                            <a:schemeClr val="tx1"/>
                          </a:solidFill>
                          <a:effectLst/>
                          <a:latin typeface="+mn-lt"/>
                          <a:ea typeface="+mn-ea"/>
                          <a:cs typeface="+mn-cs"/>
                        </a:rPr>
                        <a:t>à dix ans</a:t>
                      </a:r>
                    </a:p>
                    <a:p>
                      <a:r>
                        <a:rPr lang="fr-FR" sz="2000" kern="1200" dirty="0">
                          <a:solidFill>
                            <a:schemeClr val="tx1"/>
                          </a:solidFill>
                          <a:effectLst/>
                          <a:latin typeface="+mn-lt"/>
                          <a:ea typeface="+mn-ea"/>
                          <a:cs typeface="+mn-cs"/>
                        </a:rPr>
                        <a:t>Six mois après</a:t>
                      </a:r>
                    </a:p>
                    <a:p>
                      <a:r>
                        <a:rPr lang="fr-FR" sz="2000" kern="1200" dirty="0">
                          <a:solidFill>
                            <a:schemeClr val="tx1"/>
                          </a:solidFill>
                          <a:effectLst/>
                          <a:latin typeface="+mn-lt"/>
                          <a:ea typeface="+mn-ea"/>
                          <a:cs typeface="+mn-cs"/>
                        </a:rPr>
                        <a:t>Après deux mois et demi</a:t>
                      </a:r>
                    </a:p>
                    <a:p>
                      <a:r>
                        <a:rPr lang="fr-FR" sz="2000" kern="1200" dirty="0">
                          <a:solidFill>
                            <a:schemeClr val="tx1"/>
                          </a:solidFill>
                          <a:effectLst/>
                          <a:latin typeface="+mn-lt"/>
                          <a:ea typeface="+mn-ea"/>
                          <a:cs typeface="+mn-cs"/>
                        </a:rPr>
                        <a:t>Dans l’après-midi du 12 octobre 1492</a:t>
                      </a:r>
                      <a:r>
                        <a:rPr lang="fr-FR" sz="2000" dirty="0">
                          <a:effectLst/>
                        </a:rPr>
                        <a:t> </a:t>
                      </a:r>
                      <a:endParaRPr lang="fr-FR" sz="2000" dirty="0"/>
                    </a:p>
                  </a:txBody>
                  <a:tcPr/>
                </a:tc>
                <a:tc>
                  <a:txBody>
                    <a:bodyPr/>
                    <a:lstStyle/>
                    <a:p>
                      <a:r>
                        <a:rPr lang="fr-FR" sz="2000" kern="1200" dirty="0">
                          <a:solidFill>
                            <a:schemeClr val="tx1"/>
                          </a:solidFill>
                          <a:effectLst/>
                          <a:latin typeface="+mn-lt"/>
                          <a:ea typeface="+mn-ea"/>
                          <a:cs typeface="+mn-cs"/>
                        </a:rPr>
                        <a:t>passa le temps de son enfance</a:t>
                      </a:r>
                    </a:p>
                    <a:p>
                      <a:r>
                        <a:rPr lang="fr-FR" sz="2000" kern="1200" dirty="0">
                          <a:solidFill>
                            <a:schemeClr val="tx1"/>
                          </a:solidFill>
                          <a:effectLst/>
                          <a:latin typeface="+mn-lt"/>
                          <a:ea typeface="+mn-ea"/>
                          <a:cs typeface="+mn-cs"/>
                        </a:rPr>
                        <a:t> </a:t>
                      </a:r>
                    </a:p>
                    <a:p>
                      <a:r>
                        <a:rPr lang="fr-FR" sz="2000" kern="1200" dirty="0">
                          <a:solidFill>
                            <a:schemeClr val="tx1"/>
                          </a:solidFill>
                          <a:effectLst/>
                          <a:latin typeface="+mn-lt"/>
                          <a:ea typeface="+mn-ea"/>
                          <a:cs typeface="+mn-cs"/>
                        </a:rPr>
                        <a:t>mit quinze ans</a:t>
                      </a:r>
                    </a:p>
                    <a:p>
                      <a:endParaRPr lang="fr-FR" sz="2000" dirty="0"/>
                    </a:p>
                  </a:txBody>
                  <a:tcPr/>
                </a:tc>
                <a:tc>
                  <a:txBody>
                    <a:bodyPr/>
                    <a:lstStyle/>
                    <a:p>
                      <a:r>
                        <a:rPr lang="fr-FR" sz="2000" kern="1200" dirty="0">
                          <a:solidFill>
                            <a:schemeClr val="tx1"/>
                          </a:solidFill>
                          <a:effectLst/>
                          <a:latin typeface="+mn-lt"/>
                          <a:ea typeface="+mn-ea"/>
                          <a:cs typeface="+mn-cs"/>
                        </a:rPr>
                        <a:t>Six années passèrent.</a:t>
                      </a:r>
                    </a:p>
                    <a:p>
                      <a:r>
                        <a:rPr lang="fr-FR" sz="2000" kern="1200" dirty="0">
                          <a:solidFill>
                            <a:schemeClr val="tx1"/>
                          </a:solidFill>
                          <a:effectLst/>
                          <a:latin typeface="+mn-lt"/>
                          <a:ea typeface="+mn-ea"/>
                          <a:cs typeface="+mn-cs"/>
                        </a:rPr>
                        <a:t> </a:t>
                      </a:r>
                    </a:p>
                    <a:p>
                      <a:r>
                        <a:rPr lang="fr-FR" sz="2000" kern="1200" dirty="0">
                          <a:solidFill>
                            <a:schemeClr val="tx1"/>
                          </a:solidFill>
                          <a:effectLst/>
                          <a:latin typeface="+mn-lt"/>
                          <a:ea typeface="+mn-ea"/>
                          <a:cs typeface="+mn-cs"/>
                        </a:rPr>
                        <a:t>Les jours succédaient aux jours.</a:t>
                      </a:r>
                      <a:r>
                        <a:rPr lang="fr-FR" sz="2000" dirty="0">
                          <a:effectLst/>
                        </a:rPr>
                        <a:t> </a:t>
                      </a:r>
                      <a:endParaRPr lang="fr-FR" sz="2000" dirty="0"/>
                    </a:p>
                  </a:txBody>
                  <a:tcPr/>
                </a:tc>
                <a:extLst>
                  <a:ext uri="{0D108BD9-81ED-4DB2-BD59-A6C34878D82A}">
                    <a16:rowId xmlns:a16="http://schemas.microsoft.com/office/drawing/2014/main" val="1010395247"/>
                  </a:ext>
                </a:extLst>
              </a:tr>
            </a:tbl>
          </a:graphicData>
        </a:graphic>
      </p:graphicFrame>
    </p:spTree>
    <p:extLst>
      <p:ext uri="{BB962C8B-B14F-4D97-AF65-F5344CB8AC3E}">
        <p14:creationId xmlns:p14="http://schemas.microsoft.com/office/powerpoint/2010/main" val="326555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53057F-1CE7-6B15-187B-4981A1D3E31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6DEAF36-B476-74CB-716D-2FDC70D5FBAC}"/>
              </a:ext>
            </a:extLst>
          </p:cNvPr>
          <p:cNvSpPr>
            <a:spLocks noGrp="1"/>
          </p:cNvSpPr>
          <p:nvPr>
            <p:ph idx="1"/>
          </p:nvPr>
        </p:nvSpPr>
        <p:spPr/>
        <p:txBody>
          <a:bodyPr/>
          <a:lstStyle/>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En l’an 1451  un petit garçon est né.</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dix ans, il devint mousse.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Six mois après, la </a:t>
            </a:r>
            <a:r>
              <a:rPr lang="fr-FR" sz="2000" i="1" dirty="0" err="1">
                <a:effectLst/>
                <a:latin typeface="Times New Roman" panose="02020603050405020304" pitchFamily="18" charset="0"/>
                <a:ea typeface="Calibri" panose="020F0502020204030204" pitchFamily="34" charset="0"/>
                <a:cs typeface="Times New Roman" panose="02020603050405020304" pitchFamily="18" charset="0"/>
              </a:rPr>
              <a:t>Niña</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la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Pinta</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et la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Santa Maria</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quittèrent le port espagnol de Palos.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Après deux mois et demi, une terre était enfin en vue !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Dans l’après-midi du 12 octobre 1492, Christophe Colomb débarqua sur une plage de corail blanc.</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09733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F8656-8A34-371E-699E-55BE28A628A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DE04BE8-A323-09FC-D702-6B7C6C46D79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3A738FA-EA2E-DF06-D875-2A2E6A11475A}"/>
              </a:ext>
            </a:extLst>
          </p:cNvPr>
          <p:cNvSpPr>
            <a:spLocks noGrp="1"/>
          </p:cNvSpPr>
          <p:nvPr>
            <p:ph idx="1"/>
          </p:nvPr>
        </p:nvSpPr>
        <p:spPr/>
        <p:txBody>
          <a:bodyPr/>
          <a:lstStyle/>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En l’an 1451 //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un petit garçon</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est né</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dix ans, //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devint mousse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Six mois après, //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 </a:t>
            </a:r>
            <a:r>
              <a:rPr lang="fr-FR" sz="2000" i="1"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Niña</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la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Pinta</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et la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Santa Maria</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quittèrent le port espagnol de Palos</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Après deux mois et demi, //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une terre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était enfin en vue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Dans l’après-midi du 12 octobre 1492, //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Christophe Colomb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débarqua sur une plage de corail blanc</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887022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D7229-B672-D16D-01D7-5FB1FC0CC67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9395D66-AEE2-F1C8-5809-82D09F5164C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5121116D-D253-EDF1-1297-830FD98F9B19}"/>
              </a:ext>
            </a:extLst>
          </p:cNvPr>
          <p:cNvSpPr>
            <a:spLocks noGrp="1"/>
          </p:cNvSpPr>
          <p:nvPr>
            <p:ph idx="1"/>
          </p:nvPr>
        </p:nvSpPr>
        <p:spPr>
          <a:xfrm>
            <a:off x="838200" y="1058779"/>
            <a:ext cx="10712116" cy="5434096"/>
          </a:xfrm>
        </p:spPr>
        <p:txBody>
          <a:bodyPr>
            <a:normAutofit/>
          </a:bodyPr>
          <a:lstStyle/>
          <a:p>
            <a:pPr marL="0" indent="0">
              <a:buNone/>
            </a:pP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En l’an 1451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un petit garçon</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est né</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r>
              <a:rPr lang="fr-FR" sz="20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un petit garçon</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est né</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 dix ans,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devint mousse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devint mousse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Six mois après,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 </a:t>
            </a:r>
            <a:r>
              <a:rPr lang="fr-FR" sz="2000" i="1"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Niña</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la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Pinta</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et la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Santa Maria</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quittèrent le port espagnol de Palos</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 </a:t>
            </a:r>
            <a:r>
              <a:rPr lang="fr-FR" sz="2000" i="1"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Niña</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la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Pinta</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et la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Santa Maria</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quittèrent le port espagnol de Palos</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Après deux mois et demi,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une terre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était enfin en vue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buNone/>
            </a:pP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une terre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était enfin en vue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buNone/>
            </a:pP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l’après-midi du 12 octobre 1492,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Christophe Colomb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débarqua sur une plage de corail blanc</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Christophe Colomb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débarqua sur une plage de corail blanc</a:t>
            </a:r>
            <a:endParaRPr lang="fr-FR" sz="2000" dirty="0"/>
          </a:p>
        </p:txBody>
      </p:sp>
    </p:spTree>
    <p:extLst>
      <p:ext uri="{BB962C8B-B14F-4D97-AF65-F5344CB8AC3E}">
        <p14:creationId xmlns:p14="http://schemas.microsoft.com/office/powerpoint/2010/main" val="718843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ACFDE-23D6-5209-C23F-1966C65502D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6A6EC09-76F4-0C65-7056-9AA35D38E3AC}"/>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25FC39DF-633D-0BDD-2001-0D3ACF1F9052}"/>
              </a:ext>
            </a:extLst>
          </p:cNvPr>
          <p:cNvGraphicFramePr>
            <a:graphicFrameLocks noGrp="1"/>
          </p:cNvGraphicFramePr>
          <p:nvPr>
            <p:ph idx="1"/>
            <p:extLst>
              <p:ext uri="{D42A27DB-BD31-4B8C-83A1-F6EECF244321}">
                <p14:modId xmlns:p14="http://schemas.microsoft.com/office/powerpoint/2010/main" val="3572107458"/>
              </p:ext>
            </p:extLst>
          </p:nvPr>
        </p:nvGraphicFramePr>
        <p:xfrm>
          <a:off x="2743200" y="1554480"/>
          <a:ext cx="6424863" cy="3139440"/>
        </p:xfrm>
        <a:graphic>
          <a:graphicData uri="http://schemas.openxmlformats.org/drawingml/2006/table">
            <a:tbl>
              <a:tblPr firstRow="1" bandRow="1">
                <a:tableStyleId>{5940675A-B579-460E-94D1-54222C63F5DA}</a:tableStyleId>
              </a:tblPr>
              <a:tblGrid>
                <a:gridCol w="2791326">
                  <a:extLst>
                    <a:ext uri="{9D8B030D-6E8A-4147-A177-3AD203B41FA5}">
                      <a16:colId xmlns:a16="http://schemas.microsoft.com/office/drawing/2014/main" val="1063071738"/>
                    </a:ext>
                  </a:extLst>
                </a:gridCol>
                <a:gridCol w="1997242">
                  <a:extLst>
                    <a:ext uri="{9D8B030D-6E8A-4147-A177-3AD203B41FA5}">
                      <a16:colId xmlns:a16="http://schemas.microsoft.com/office/drawing/2014/main" val="4145304310"/>
                    </a:ext>
                  </a:extLst>
                </a:gridCol>
                <a:gridCol w="1636295">
                  <a:extLst>
                    <a:ext uri="{9D8B030D-6E8A-4147-A177-3AD203B41FA5}">
                      <a16:colId xmlns:a16="http://schemas.microsoft.com/office/drawing/2014/main" val="3317009691"/>
                    </a:ext>
                  </a:extLst>
                </a:gridCol>
              </a:tblGrid>
              <a:tr h="370840">
                <a:tc>
                  <a:txBody>
                    <a:bodyPr/>
                    <a:lstStyle/>
                    <a:p>
                      <a:pPr algn="ctr"/>
                      <a:r>
                        <a:rPr lang="fr-FR" sz="2000" dirty="0">
                          <a:effectLst/>
                          <a:latin typeface="Calibri" panose="020F0502020204030204" pitchFamily="34" charset="0"/>
                          <a:ea typeface="Calibri" panose="020F0502020204030204" pitchFamily="34" charset="0"/>
                          <a:cs typeface="Times New Roman" panose="02020603050405020304" pitchFamily="18" charset="0"/>
                        </a:rPr>
                        <a:t>Complément circonstanciel de phrase</a:t>
                      </a:r>
                    </a:p>
                  </a:txBody>
                  <a:tcPr marL="68580" marR="68580" marT="0" marB="0">
                    <a:solidFill>
                      <a:schemeClr val="accent5">
                        <a:lumMod val="20000"/>
                        <a:lumOff val="80000"/>
                      </a:schemeClr>
                    </a:solidFill>
                  </a:tcPr>
                </a:tc>
                <a:tc rowSpan="2">
                  <a:txBody>
                    <a:bodyPr/>
                    <a:lstStyle/>
                    <a:p>
                      <a:pPr algn="ctr"/>
                      <a:endParaRPr lang="fr-FR" sz="2000" dirty="0">
                        <a:solidFill>
                          <a:srgbClr val="000000"/>
                        </a:solidFill>
                        <a:effectLst/>
                        <a:latin typeface="Times New Roman" panose="02020603050405020304" pitchFamily="18" charset="0"/>
                        <a:cs typeface="Times New Roman" panose="02020603050405020304" pitchFamily="18" charset="0"/>
                      </a:endParaRPr>
                    </a:p>
                    <a:p>
                      <a:pPr algn="ctr"/>
                      <a:r>
                        <a:rPr lang="fr-FR" sz="2000" dirty="0">
                          <a:solidFill>
                            <a:srgbClr val="000000"/>
                          </a:solidFill>
                          <a:effectLst/>
                          <a:latin typeface="Times New Roman" panose="02020603050405020304" pitchFamily="18" charset="0"/>
                          <a:cs typeface="Times New Roman" panose="02020603050405020304" pitchFamily="18" charset="0"/>
                        </a:rPr>
                        <a:t>Groupe du verbe</a:t>
                      </a:r>
                      <a:endParaRPr lang="fr-FR" sz="2000" dirty="0">
                        <a:effectLst/>
                        <a:latin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rowSpan="2">
                  <a:txBody>
                    <a:bodyPr/>
                    <a:lstStyle/>
                    <a:p>
                      <a:pPr algn="ctr"/>
                      <a:endParaRPr lang="fr-FR" sz="2000" dirty="0">
                        <a:solidFill>
                          <a:srgbClr val="000000"/>
                        </a:solidFill>
                        <a:effectLst/>
                        <a:latin typeface="Times New Roman" panose="02020603050405020304" pitchFamily="18" charset="0"/>
                        <a:cs typeface="Times New Roman" panose="02020603050405020304" pitchFamily="18" charset="0"/>
                      </a:endParaRPr>
                    </a:p>
                    <a:p>
                      <a:pPr algn="ctr"/>
                      <a:r>
                        <a:rPr lang="fr-FR" sz="2000" dirty="0">
                          <a:solidFill>
                            <a:srgbClr val="000000"/>
                          </a:solidFill>
                          <a:effectLst/>
                          <a:latin typeface="Times New Roman" panose="02020603050405020304" pitchFamily="18" charset="0"/>
                          <a:cs typeface="Times New Roman" panose="02020603050405020304" pitchFamily="18" charset="0"/>
                        </a:rPr>
                        <a:t>Phrase entière</a:t>
                      </a:r>
                      <a:endParaRPr lang="fr-FR" sz="2000" dirty="0">
                        <a:effectLst/>
                        <a:latin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691227268"/>
                  </a:ext>
                </a:extLst>
              </a:tr>
              <a:tr h="370840">
                <a:tc>
                  <a:txBody>
                    <a:bodyPr/>
                    <a:lstStyle/>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Préposition et groupe du nom (étendu)</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vMerge="1">
                  <a:txBody>
                    <a:bodyPr/>
                    <a:lstStyle/>
                    <a:p>
                      <a:endParaRPr dirty="0"/>
                    </a:p>
                  </a:txBody>
                  <a:tcPr marL="68580" marR="68580" marT="0" marB="0">
                    <a:solidFill>
                      <a:schemeClr val="accent5">
                        <a:lumMod val="20000"/>
                        <a:lumOff val="80000"/>
                      </a:schemeClr>
                    </a:solidFill>
                  </a:tcPr>
                </a:tc>
                <a:tc vMerge="1">
                  <a:txBody>
                    <a:bodyPr/>
                    <a:lstStyle/>
                    <a:p>
                      <a:endParaRPr dirty="0"/>
                    </a:p>
                  </a:txBody>
                  <a:tcPr marL="68580" marR="68580" marT="0" marB="0">
                    <a:solidFill>
                      <a:schemeClr val="accent5">
                        <a:lumMod val="20000"/>
                        <a:lumOff val="80000"/>
                      </a:schemeClr>
                    </a:solidFill>
                  </a:tcPr>
                </a:tc>
                <a:extLst>
                  <a:ext uri="{0D108BD9-81ED-4DB2-BD59-A6C34878D82A}">
                    <a16:rowId xmlns:a16="http://schemas.microsoft.com/office/drawing/2014/main" val="3007881786"/>
                  </a:ext>
                </a:extLst>
              </a:tr>
              <a:tr h="370840">
                <a:tc>
                  <a:txBody>
                    <a:bodyPr/>
                    <a:lstStyle/>
                    <a:p>
                      <a:r>
                        <a:rPr lang="fr-FR" sz="2000" kern="1200" dirty="0">
                          <a:solidFill>
                            <a:schemeClr val="tx1"/>
                          </a:solidFill>
                          <a:effectLst/>
                          <a:latin typeface="+mn-lt"/>
                          <a:ea typeface="+mn-ea"/>
                          <a:cs typeface="+mn-cs"/>
                        </a:rPr>
                        <a:t>En l’an 1451</a:t>
                      </a:r>
                    </a:p>
                    <a:p>
                      <a:r>
                        <a:rPr lang="fr-FR" sz="2000" kern="1200" dirty="0">
                          <a:solidFill>
                            <a:schemeClr val="tx1"/>
                          </a:solidFill>
                          <a:effectLst/>
                          <a:latin typeface="+mn-lt"/>
                          <a:ea typeface="+mn-ea"/>
                          <a:cs typeface="+mn-cs"/>
                        </a:rPr>
                        <a:t>à dix ans</a:t>
                      </a:r>
                    </a:p>
                    <a:p>
                      <a:r>
                        <a:rPr lang="fr-FR" sz="2000" kern="1200" dirty="0">
                          <a:solidFill>
                            <a:schemeClr val="tx1"/>
                          </a:solidFill>
                          <a:effectLst/>
                          <a:latin typeface="+mn-lt"/>
                          <a:ea typeface="+mn-ea"/>
                          <a:cs typeface="+mn-cs"/>
                        </a:rPr>
                        <a:t>Six mois après</a:t>
                      </a:r>
                    </a:p>
                    <a:p>
                      <a:r>
                        <a:rPr lang="fr-FR" sz="2000" kern="1200" dirty="0">
                          <a:solidFill>
                            <a:schemeClr val="tx1"/>
                          </a:solidFill>
                          <a:effectLst/>
                          <a:latin typeface="+mn-lt"/>
                          <a:ea typeface="+mn-ea"/>
                          <a:cs typeface="+mn-cs"/>
                        </a:rPr>
                        <a:t>Après deux mois et demi</a:t>
                      </a:r>
                    </a:p>
                    <a:p>
                      <a:r>
                        <a:rPr lang="fr-FR" sz="2000" kern="1200" dirty="0">
                          <a:solidFill>
                            <a:schemeClr val="tx1"/>
                          </a:solidFill>
                          <a:effectLst/>
                          <a:latin typeface="+mn-lt"/>
                          <a:ea typeface="+mn-ea"/>
                          <a:cs typeface="+mn-cs"/>
                        </a:rPr>
                        <a:t>Dans l’après-midi du 12 octobre 1492</a:t>
                      </a:r>
                      <a:r>
                        <a:rPr lang="fr-FR" sz="2000" dirty="0">
                          <a:effectLst/>
                        </a:rPr>
                        <a:t> </a:t>
                      </a:r>
                      <a:endParaRPr lang="fr-FR" sz="2000" dirty="0"/>
                    </a:p>
                  </a:txBody>
                  <a:tcPr/>
                </a:tc>
                <a:tc>
                  <a:txBody>
                    <a:bodyPr/>
                    <a:lstStyle/>
                    <a:p>
                      <a:r>
                        <a:rPr lang="fr-FR" sz="2000" kern="1200" dirty="0">
                          <a:solidFill>
                            <a:schemeClr val="tx1"/>
                          </a:solidFill>
                          <a:effectLst/>
                          <a:latin typeface="+mn-lt"/>
                          <a:ea typeface="+mn-ea"/>
                          <a:cs typeface="+mn-cs"/>
                        </a:rPr>
                        <a:t>passa le temps de son enfance</a:t>
                      </a:r>
                    </a:p>
                    <a:p>
                      <a:r>
                        <a:rPr lang="fr-FR" sz="2000" kern="1200" dirty="0">
                          <a:solidFill>
                            <a:schemeClr val="tx1"/>
                          </a:solidFill>
                          <a:effectLst/>
                          <a:latin typeface="+mn-lt"/>
                          <a:ea typeface="+mn-ea"/>
                          <a:cs typeface="+mn-cs"/>
                        </a:rPr>
                        <a:t> </a:t>
                      </a:r>
                    </a:p>
                    <a:p>
                      <a:r>
                        <a:rPr lang="fr-FR" sz="2000" kern="1200" dirty="0">
                          <a:solidFill>
                            <a:schemeClr val="tx1"/>
                          </a:solidFill>
                          <a:effectLst/>
                          <a:latin typeface="+mn-lt"/>
                          <a:ea typeface="+mn-ea"/>
                          <a:cs typeface="+mn-cs"/>
                        </a:rPr>
                        <a:t>mit quinze ans</a:t>
                      </a:r>
                    </a:p>
                    <a:p>
                      <a:endParaRPr lang="fr-FR" sz="2000" dirty="0"/>
                    </a:p>
                  </a:txBody>
                  <a:tcPr/>
                </a:tc>
                <a:tc>
                  <a:txBody>
                    <a:bodyPr/>
                    <a:lstStyle/>
                    <a:p>
                      <a:r>
                        <a:rPr lang="fr-FR" sz="2000" kern="1200" dirty="0">
                          <a:solidFill>
                            <a:schemeClr val="tx1"/>
                          </a:solidFill>
                          <a:effectLst/>
                          <a:latin typeface="+mn-lt"/>
                          <a:ea typeface="+mn-ea"/>
                          <a:cs typeface="+mn-cs"/>
                        </a:rPr>
                        <a:t>Six années passèrent.</a:t>
                      </a:r>
                    </a:p>
                    <a:p>
                      <a:r>
                        <a:rPr lang="fr-FR" sz="2000" kern="1200" dirty="0">
                          <a:solidFill>
                            <a:schemeClr val="tx1"/>
                          </a:solidFill>
                          <a:effectLst/>
                          <a:latin typeface="+mn-lt"/>
                          <a:ea typeface="+mn-ea"/>
                          <a:cs typeface="+mn-cs"/>
                        </a:rPr>
                        <a:t> </a:t>
                      </a:r>
                    </a:p>
                    <a:p>
                      <a:r>
                        <a:rPr lang="fr-FR" sz="2000" kern="1200" dirty="0">
                          <a:solidFill>
                            <a:schemeClr val="tx1"/>
                          </a:solidFill>
                          <a:effectLst/>
                          <a:latin typeface="+mn-lt"/>
                          <a:ea typeface="+mn-ea"/>
                          <a:cs typeface="+mn-cs"/>
                        </a:rPr>
                        <a:t>Les jours succédaient aux jours.</a:t>
                      </a:r>
                      <a:r>
                        <a:rPr lang="fr-FR" sz="2000" dirty="0">
                          <a:effectLst/>
                        </a:rPr>
                        <a:t> </a:t>
                      </a:r>
                      <a:endParaRPr lang="fr-FR" sz="2000" dirty="0"/>
                    </a:p>
                  </a:txBody>
                  <a:tcPr/>
                </a:tc>
                <a:extLst>
                  <a:ext uri="{0D108BD9-81ED-4DB2-BD59-A6C34878D82A}">
                    <a16:rowId xmlns:a16="http://schemas.microsoft.com/office/drawing/2014/main" val="1010395247"/>
                  </a:ext>
                </a:extLst>
              </a:tr>
            </a:tbl>
          </a:graphicData>
        </a:graphic>
      </p:graphicFrame>
    </p:spTree>
    <p:extLst>
      <p:ext uri="{BB962C8B-B14F-4D97-AF65-F5344CB8AC3E}">
        <p14:creationId xmlns:p14="http://schemas.microsoft.com/office/powerpoint/2010/main" val="2839862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EBAEB-3E3A-9C09-4D81-920BE9DDEB6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A9205E-A54A-0BB1-73A2-05BEB3EDD87A}"/>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AB301594-AB24-C167-0A37-BED7B65C7931}"/>
              </a:ext>
            </a:extLst>
          </p:cNvPr>
          <p:cNvGraphicFramePr>
            <a:graphicFrameLocks noGrp="1"/>
          </p:cNvGraphicFramePr>
          <p:nvPr>
            <p:ph idx="1"/>
          </p:nvPr>
        </p:nvGraphicFramePr>
        <p:xfrm>
          <a:off x="2743200" y="1554480"/>
          <a:ext cx="6424863" cy="3139440"/>
        </p:xfrm>
        <a:graphic>
          <a:graphicData uri="http://schemas.openxmlformats.org/drawingml/2006/table">
            <a:tbl>
              <a:tblPr firstRow="1" bandRow="1">
                <a:tableStyleId>{5940675A-B579-460E-94D1-54222C63F5DA}</a:tableStyleId>
              </a:tblPr>
              <a:tblGrid>
                <a:gridCol w="2791326">
                  <a:extLst>
                    <a:ext uri="{9D8B030D-6E8A-4147-A177-3AD203B41FA5}">
                      <a16:colId xmlns:a16="http://schemas.microsoft.com/office/drawing/2014/main" val="1063071738"/>
                    </a:ext>
                  </a:extLst>
                </a:gridCol>
                <a:gridCol w="1997242">
                  <a:extLst>
                    <a:ext uri="{9D8B030D-6E8A-4147-A177-3AD203B41FA5}">
                      <a16:colId xmlns:a16="http://schemas.microsoft.com/office/drawing/2014/main" val="4145304310"/>
                    </a:ext>
                  </a:extLst>
                </a:gridCol>
                <a:gridCol w="1636295">
                  <a:extLst>
                    <a:ext uri="{9D8B030D-6E8A-4147-A177-3AD203B41FA5}">
                      <a16:colId xmlns:a16="http://schemas.microsoft.com/office/drawing/2014/main" val="3317009691"/>
                    </a:ext>
                  </a:extLst>
                </a:gridCol>
              </a:tblGrid>
              <a:tr h="370840">
                <a:tc>
                  <a:txBody>
                    <a:bodyPr/>
                    <a:lstStyle/>
                    <a:p>
                      <a:pPr algn="ctr"/>
                      <a:r>
                        <a:rPr lang="fr-FR" sz="2000" dirty="0">
                          <a:effectLst/>
                          <a:latin typeface="Calibri" panose="020F0502020204030204" pitchFamily="34" charset="0"/>
                          <a:ea typeface="Calibri" panose="020F0502020204030204" pitchFamily="34" charset="0"/>
                          <a:cs typeface="Times New Roman" panose="02020603050405020304" pitchFamily="18" charset="0"/>
                        </a:rPr>
                        <a:t>Complément circonstanciel de phrase</a:t>
                      </a:r>
                    </a:p>
                  </a:txBody>
                  <a:tcPr marL="68580" marR="68580" marT="0" marB="0">
                    <a:solidFill>
                      <a:schemeClr val="accent5">
                        <a:lumMod val="20000"/>
                        <a:lumOff val="80000"/>
                      </a:schemeClr>
                    </a:solidFill>
                  </a:tcPr>
                </a:tc>
                <a:tc rowSpan="2">
                  <a:txBody>
                    <a:bodyPr/>
                    <a:lstStyle/>
                    <a:p>
                      <a:pPr algn="ctr"/>
                      <a:endParaRPr lang="fr-FR" sz="2000" dirty="0">
                        <a:solidFill>
                          <a:srgbClr val="000000"/>
                        </a:solidFill>
                        <a:effectLst/>
                        <a:latin typeface="Times New Roman" panose="02020603050405020304" pitchFamily="18" charset="0"/>
                        <a:cs typeface="Times New Roman" panose="02020603050405020304" pitchFamily="18" charset="0"/>
                      </a:endParaRPr>
                    </a:p>
                    <a:p>
                      <a:pPr algn="ctr"/>
                      <a:r>
                        <a:rPr lang="fr-FR" sz="2000" dirty="0">
                          <a:solidFill>
                            <a:srgbClr val="000000"/>
                          </a:solidFill>
                          <a:effectLst/>
                          <a:latin typeface="Times New Roman" panose="02020603050405020304" pitchFamily="18" charset="0"/>
                          <a:cs typeface="Times New Roman" panose="02020603050405020304" pitchFamily="18" charset="0"/>
                        </a:rPr>
                        <a:t>Groupe du verbe</a:t>
                      </a:r>
                      <a:endParaRPr lang="fr-FR" sz="2000" dirty="0">
                        <a:effectLst/>
                        <a:latin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rowSpan="2">
                  <a:txBody>
                    <a:bodyPr/>
                    <a:lstStyle/>
                    <a:p>
                      <a:pPr algn="ctr"/>
                      <a:endParaRPr lang="fr-FR" sz="2000" dirty="0">
                        <a:solidFill>
                          <a:srgbClr val="000000"/>
                        </a:solidFill>
                        <a:effectLst/>
                        <a:latin typeface="Times New Roman" panose="02020603050405020304" pitchFamily="18" charset="0"/>
                        <a:cs typeface="Times New Roman" panose="02020603050405020304" pitchFamily="18" charset="0"/>
                      </a:endParaRPr>
                    </a:p>
                    <a:p>
                      <a:pPr algn="ctr"/>
                      <a:r>
                        <a:rPr lang="fr-FR" sz="2000" dirty="0">
                          <a:solidFill>
                            <a:srgbClr val="000000"/>
                          </a:solidFill>
                          <a:effectLst/>
                          <a:latin typeface="Times New Roman" panose="02020603050405020304" pitchFamily="18" charset="0"/>
                          <a:cs typeface="Times New Roman" panose="02020603050405020304" pitchFamily="18" charset="0"/>
                        </a:rPr>
                        <a:t>Phrase entière</a:t>
                      </a:r>
                      <a:endParaRPr lang="fr-FR" sz="2000" dirty="0">
                        <a:effectLst/>
                        <a:latin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691227268"/>
                  </a:ext>
                </a:extLst>
              </a:tr>
              <a:tr h="370840">
                <a:tc>
                  <a:txBody>
                    <a:bodyPr/>
                    <a:lstStyle/>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Préposition et groupe du nom (étendu)</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vMerge="1">
                  <a:txBody>
                    <a:bodyPr/>
                    <a:lstStyle/>
                    <a:p>
                      <a:endParaRPr dirty="0"/>
                    </a:p>
                  </a:txBody>
                  <a:tcPr marL="68580" marR="68580" marT="0" marB="0">
                    <a:solidFill>
                      <a:schemeClr val="accent5">
                        <a:lumMod val="20000"/>
                        <a:lumOff val="80000"/>
                      </a:schemeClr>
                    </a:solidFill>
                  </a:tcPr>
                </a:tc>
                <a:tc vMerge="1">
                  <a:txBody>
                    <a:bodyPr/>
                    <a:lstStyle/>
                    <a:p>
                      <a:endParaRPr dirty="0"/>
                    </a:p>
                  </a:txBody>
                  <a:tcPr marL="68580" marR="68580" marT="0" marB="0">
                    <a:solidFill>
                      <a:schemeClr val="accent5">
                        <a:lumMod val="20000"/>
                        <a:lumOff val="80000"/>
                      </a:schemeClr>
                    </a:solidFill>
                  </a:tcPr>
                </a:tc>
                <a:extLst>
                  <a:ext uri="{0D108BD9-81ED-4DB2-BD59-A6C34878D82A}">
                    <a16:rowId xmlns:a16="http://schemas.microsoft.com/office/drawing/2014/main" val="3007881786"/>
                  </a:ext>
                </a:extLst>
              </a:tr>
              <a:tr h="370840">
                <a:tc>
                  <a:txBody>
                    <a:bodyPr/>
                    <a:lstStyle/>
                    <a:p>
                      <a:r>
                        <a:rPr lang="fr-FR" sz="2000" kern="1200" dirty="0">
                          <a:solidFill>
                            <a:schemeClr val="tx1"/>
                          </a:solidFill>
                          <a:effectLst/>
                          <a:latin typeface="+mn-lt"/>
                          <a:ea typeface="+mn-ea"/>
                          <a:cs typeface="+mn-cs"/>
                        </a:rPr>
                        <a:t>En l’an 1451</a:t>
                      </a:r>
                    </a:p>
                    <a:p>
                      <a:r>
                        <a:rPr lang="fr-FR" sz="2000" kern="1200" dirty="0">
                          <a:solidFill>
                            <a:schemeClr val="tx1"/>
                          </a:solidFill>
                          <a:effectLst/>
                          <a:latin typeface="+mn-lt"/>
                          <a:ea typeface="+mn-ea"/>
                          <a:cs typeface="+mn-cs"/>
                        </a:rPr>
                        <a:t>à dix ans</a:t>
                      </a:r>
                    </a:p>
                    <a:p>
                      <a:r>
                        <a:rPr lang="fr-FR" sz="2000" kern="1200" dirty="0">
                          <a:solidFill>
                            <a:schemeClr val="tx1"/>
                          </a:solidFill>
                          <a:effectLst/>
                          <a:latin typeface="+mn-lt"/>
                          <a:ea typeface="+mn-ea"/>
                          <a:cs typeface="+mn-cs"/>
                        </a:rPr>
                        <a:t>Six mois après</a:t>
                      </a:r>
                    </a:p>
                    <a:p>
                      <a:r>
                        <a:rPr lang="fr-FR" sz="2000" kern="1200" dirty="0">
                          <a:solidFill>
                            <a:schemeClr val="tx1"/>
                          </a:solidFill>
                          <a:effectLst/>
                          <a:latin typeface="+mn-lt"/>
                          <a:ea typeface="+mn-ea"/>
                          <a:cs typeface="+mn-cs"/>
                        </a:rPr>
                        <a:t>Après deux mois et demi</a:t>
                      </a:r>
                    </a:p>
                    <a:p>
                      <a:r>
                        <a:rPr lang="fr-FR" sz="2000" kern="1200" dirty="0">
                          <a:solidFill>
                            <a:schemeClr val="tx1"/>
                          </a:solidFill>
                          <a:effectLst/>
                          <a:latin typeface="+mn-lt"/>
                          <a:ea typeface="+mn-ea"/>
                          <a:cs typeface="+mn-cs"/>
                        </a:rPr>
                        <a:t>Dans l’après-midi du 12 octobre 1492</a:t>
                      </a:r>
                      <a:r>
                        <a:rPr lang="fr-FR" sz="2000" dirty="0">
                          <a:effectLst/>
                        </a:rPr>
                        <a:t> </a:t>
                      </a:r>
                      <a:endParaRPr lang="fr-FR" sz="2000" dirty="0"/>
                    </a:p>
                  </a:txBody>
                  <a:tcPr/>
                </a:tc>
                <a:tc>
                  <a:txBody>
                    <a:bodyPr/>
                    <a:lstStyle/>
                    <a:p>
                      <a:r>
                        <a:rPr lang="fr-FR" sz="2000" kern="1200" dirty="0">
                          <a:solidFill>
                            <a:schemeClr val="tx1"/>
                          </a:solidFill>
                          <a:effectLst/>
                          <a:latin typeface="+mn-lt"/>
                          <a:ea typeface="+mn-ea"/>
                          <a:cs typeface="+mn-cs"/>
                        </a:rPr>
                        <a:t>passa le temps de son enfance</a:t>
                      </a:r>
                    </a:p>
                    <a:p>
                      <a:r>
                        <a:rPr lang="fr-FR" sz="2000" kern="1200" dirty="0">
                          <a:solidFill>
                            <a:schemeClr val="tx1"/>
                          </a:solidFill>
                          <a:effectLst/>
                          <a:latin typeface="+mn-lt"/>
                          <a:ea typeface="+mn-ea"/>
                          <a:cs typeface="+mn-cs"/>
                        </a:rPr>
                        <a:t> </a:t>
                      </a:r>
                    </a:p>
                    <a:p>
                      <a:r>
                        <a:rPr lang="fr-FR" sz="2000" kern="1200" dirty="0">
                          <a:solidFill>
                            <a:schemeClr val="tx1"/>
                          </a:solidFill>
                          <a:effectLst/>
                          <a:latin typeface="+mn-lt"/>
                          <a:ea typeface="+mn-ea"/>
                          <a:cs typeface="+mn-cs"/>
                        </a:rPr>
                        <a:t>mit quinze ans</a:t>
                      </a:r>
                    </a:p>
                    <a:p>
                      <a:endParaRPr lang="fr-FR" sz="2000" dirty="0"/>
                    </a:p>
                  </a:txBody>
                  <a:tcPr/>
                </a:tc>
                <a:tc>
                  <a:txBody>
                    <a:bodyPr/>
                    <a:lstStyle/>
                    <a:p>
                      <a:r>
                        <a:rPr lang="fr-FR" sz="2000" kern="1200" dirty="0">
                          <a:solidFill>
                            <a:schemeClr val="tx1"/>
                          </a:solidFill>
                          <a:effectLst/>
                          <a:latin typeface="+mn-lt"/>
                          <a:ea typeface="+mn-ea"/>
                          <a:cs typeface="+mn-cs"/>
                        </a:rPr>
                        <a:t>Six années passèrent.</a:t>
                      </a:r>
                    </a:p>
                    <a:p>
                      <a:r>
                        <a:rPr lang="fr-FR" sz="2000" kern="1200" dirty="0">
                          <a:solidFill>
                            <a:schemeClr val="tx1"/>
                          </a:solidFill>
                          <a:effectLst/>
                          <a:latin typeface="+mn-lt"/>
                          <a:ea typeface="+mn-ea"/>
                          <a:cs typeface="+mn-cs"/>
                        </a:rPr>
                        <a:t> </a:t>
                      </a:r>
                    </a:p>
                    <a:p>
                      <a:r>
                        <a:rPr lang="fr-FR" sz="2000" kern="1200" dirty="0">
                          <a:solidFill>
                            <a:schemeClr val="tx1"/>
                          </a:solidFill>
                          <a:effectLst/>
                          <a:latin typeface="+mn-lt"/>
                          <a:ea typeface="+mn-ea"/>
                          <a:cs typeface="+mn-cs"/>
                        </a:rPr>
                        <a:t>Les jours succédaient aux jours.</a:t>
                      </a:r>
                      <a:r>
                        <a:rPr lang="fr-FR" sz="2000" dirty="0">
                          <a:effectLst/>
                        </a:rPr>
                        <a:t> </a:t>
                      </a:r>
                      <a:endParaRPr lang="fr-FR" sz="2000" dirty="0"/>
                    </a:p>
                  </a:txBody>
                  <a:tcPr/>
                </a:tc>
                <a:extLst>
                  <a:ext uri="{0D108BD9-81ED-4DB2-BD59-A6C34878D82A}">
                    <a16:rowId xmlns:a16="http://schemas.microsoft.com/office/drawing/2014/main" val="1010395247"/>
                  </a:ext>
                </a:extLst>
              </a:tr>
            </a:tbl>
          </a:graphicData>
        </a:graphic>
      </p:graphicFrame>
    </p:spTree>
    <p:extLst>
      <p:ext uri="{BB962C8B-B14F-4D97-AF65-F5344CB8AC3E}">
        <p14:creationId xmlns:p14="http://schemas.microsoft.com/office/powerpoint/2010/main" val="25993960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8D572A-E2AF-4D0B-D622-4C61773E017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BDEB686-13EE-86F4-D029-E6947F8E47B9}"/>
              </a:ext>
            </a:extLst>
          </p:cNvPr>
          <p:cNvSpPr>
            <a:spLocks noGrp="1"/>
          </p:cNvSpPr>
          <p:nvPr>
            <p:ph idx="1"/>
          </p:nvPr>
        </p:nvSpPr>
        <p:spPr/>
        <p:txBody>
          <a:bodyPr/>
          <a:lstStyle/>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Pendant des années, Christophe Colomb mit au point son projet.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Finalement, il réussit à rencontrer le roi.</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Un jour, Isabelle donna ses bijoux au roi.</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quand les vivres nécessaires furent chargés, la </a:t>
            </a:r>
            <a:r>
              <a:rPr lang="fr-FR" sz="2000" i="1" dirty="0" err="1">
                <a:effectLst/>
                <a:latin typeface="Times New Roman" panose="02020603050405020304" pitchFamily="18" charset="0"/>
                <a:ea typeface="Calibri" panose="020F0502020204030204" pitchFamily="34" charset="0"/>
                <a:cs typeface="Times New Roman" panose="02020603050405020304" pitchFamily="18" charset="0"/>
              </a:rPr>
              <a:t>Niña</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la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Pinta</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et la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Santa Maria</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quittèrent le port espagnol de Palos.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Aujourd'hui, tout le monde sait cela.</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831485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DE26D-8CC6-385C-41BF-E216814834A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6E7B044-956A-70C8-D041-D1E763B8681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A5B9A7C-983D-4272-AA79-A61737B2B8CE}"/>
              </a:ext>
            </a:extLst>
          </p:cNvPr>
          <p:cNvSpPr>
            <a:spLocks noGrp="1"/>
          </p:cNvSpPr>
          <p:nvPr>
            <p:ph idx="1"/>
          </p:nvPr>
        </p:nvSpPr>
        <p:spPr/>
        <p:txBody>
          <a:bodyPr/>
          <a:lstStyle/>
          <a:p>
            <a:pPr marL="0" indent="0">
              <a:buNone/>
            </a:pPr>
            <a:r>
              <a:rPr lang="fr-FR" sz="20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Pendant des années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Christophe Colomb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mit au point son projet.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Finalement</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réussit à rencontrer le roi.</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0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Un jour</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Isabelle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donna ses bijoux au roi</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quand les vivres nécessaires furent chargés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 </a:t>
            </a:r>
            <a:r>
              <a:rPr lang="fr-FR" sz="2000" i="1"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Niña</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la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Pinta</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et la </a:t>
            </a:r>
            <a:r>
              <a:rPr lang="fr-FR" sz="20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Santa Maria</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quittèrent le port espagnol de Palos.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Aujourd'hui</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tout le monde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sait cela</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070596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D7000-BE9F-004A-9E4C-F04FAAB020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987EF6D-C5AB-E67E-BEE9-495E3F35440B}"/>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3D37CD1A-3D13-2075-946E-CB9EEC0AB84B}"/>
              </a:ext>
            </a:extLst>
          </p:cNvPr>
          <p:cNvGraphicFramePr>
            <a:graphicFrameLocks noGrp="1"/>
          </p:cNvGraphicFramePr>
          <p:nvPr>
            <p:ph idx="1"/>
            <p:extLst>
              <p:ext uri="{D42A27DB-BD31-4B8C-83A1-F6EECF244321}">
                <p14:modId xmlns:p14="http://schemas.microsoft.com/office/powerpoint/2010/main" val="2447197926"/>
              </p:ext>
            </p:extLst>
          </p:nvPr>
        </p:nvGraphicFramePr>
        <p:xfrm>
          <a:off x="838200" y="1356360"/>
          <a:ext cx="10515600" cy="4450080"/>
        </p:xfrm>
        <a:graphic>
          <a:graphicData uri="http://schemas.openxmlformats.org/drawingml/2006/table">
            <a:tbl>
              <a:tblPr firstRow="1" bandRow="1">
                <a:tableStyleId>{5940675A-B579-460E-94D1-54222C63F5DA}</a:tableStyleId>
              </a:tblPr>
              <a:tblGrid>
                <a:gridCol w="1752600">
                  <a:extLst>
                    <a:ext uri="{9D8B030D-6E8A-4147-A177-3AD203B41FA5}">
                      <a16:colId xmlns:a16="http://schemas.microsoft.com/office/drawing/2014/main" val="2522841070"/>
                    </a:ext>
                  </a:extLst>
                </a:gridCol>
                <a:gridCol w="1752600">
                  <a:extLst>
                    <a:ext uri="{9D8B030D-6E8A-4147-A177-3AD203B41FA5}">
                      <a16:colId xmlns:a16="http://schemas.microsoft.com/office/drawing/2014/main" val="3163833329"/>
                    </a:ext>
                  </a:extLst>
                </a:gridCol>
                <a:gridCol w="1752600">
                  <a:extLst>
                    <a:ext uri="{9D8B030D-6E8A-4147-A177-3AD203B41FA5}">
                      <a16:colId xmlns:a16="http://schemas.microsoft.com/office/drawing/2014/main" val="1063071738"/>
                    </a:ext>
                  </a:extLst>
                </a:gridCol>
                <a:gridCol w="1752600">
                  <a:extLst>
                    <a:ext uri="{9D8B030D-6E8A-4147-A177-3AD203B41FA5}">
                      <a16:colId xmlns:a16="http://schemas.microsoft.com/office/drawing/2014/main" val="1200659266"/>
                    </a:ext>
                  </a:extLst>
                </a:gridCol>
                <a:gridCol w="1752600">
                  <a:extLst>
                    <a:ext uri="{9D8B030D-6E8A-4147-A177-3AD203B41FA5}">
                      <a16:colId xmlns:a16="http://schemas.microsoft.com/office/drawing/2014/main" val="4145304310"/>
                    </a:ext>
                  </a:extLst>
                </a:gridCol>
                <a:gridCol w="1752600">
                  <a:extLst>
                    <a:ext uri="{9D8B030D-6E8A-4147-A177-3AD203B41FA5}">
                      <a16:colId xmlns:a16="http://schemas.microsoft.com/office/drawing/2014/main" val="3317009691"/>
                    </a:ext>
                  </a:extLst>
                </a:gridCol>
              </a:tblGrid>
              <a:tr h="370840">
                <a:tc gridSpan="4">
                  <a:txBody>
                    <a:bodyPr/>
                    <a:lstStyle/>
                    <a:p>
                      <a:pPr algn="ctr"/>
                      <a:r>
                        <a:rPr lang="fr-FR" sz="2000" kern="1200" dirty="0">
                          <a:solidFill>
                            <a:schemeClr val="tx1"/>
                          </a:solidFill>
                          <a:effectLst/>
                          <a:latin typeface="+mn-lt"/>
                          <a:ea typeface="+mn-ea"/>
                          <a:cs typeface="+mn-cs"/>
                        </a:rPr>
                        <a:t>Complément circonstanciel de phrase</a:t>
                      </a:r>
                      <a:r>
                        <a:rPr lang="fr-FR" sz="2000" dirty="0">
                          <a:effectLst/>
                        </a:rPr>
                        <a:t> </a:t>
                      </a:r>
                      <a:endParaRPr lang="fr-FR" sz="2000" dirty="0"/>
                    </a:p>
                  </a:txBody>
                  <a:tcPr>
                    <a:solidFill>
                      <a:schemeClr val="accent5">
                        <a:lumMod val="20000"/>
                        <a:lumOff val="80000"/>
                      </a:schemeClr>
                    </a:solidFill>
                  </a:tcPr>
                </a:tc>
                <a:tc hMerge="1">
                  <a:txBody>
                    <a:bodyPr/>
                    <a:lstStyle/>
                    <a:p>
                      <a:endParaRPr lang="fr-FR"/>
                    </a:p>
                  </a:txBody>
                  <a:tcPr/>
                </a:tc>
                <a:tc hMerge="1">
                  <a:txBody>
                    <a:bodyPr/>
                    <a:lstStyle/>
                    <a:p>
                      <a:endParaRPr lang="fr-FR"/>
                    </a:p>
                  </a:txBody>
                  <a:tcPr/>
                </a:tc>
                <a:tc hMerge="1">
                  <a:txBody>
                    <a:bodyPr/>
                    <a:lstStyle/>
                    <a:p>
                      <a:endParaRPr lang="fr-FR" dirty="0"/>
                    </a:p>
                  </a:txBody>
                  <a:tcPr/>
                </a:tc>
                <a:tc rowSpan="2">
                  <a:txBody>
                    <a:bodyPr/>
                    <a:lstStyle/>
                    <a:p>
                      <a:pPr algn="ctr"/>
                      <a:endParaRPr lang="fr-FR" sz="2000" dirty="0"/>
                    </a:p>
                    <a:p>
                      <a:pPr algn="ctr"/>
                      <a:r>
                        <a:rPr lang="fr-FR" sz="2000" dirty="0"/>
                        <a:t>Groupe du verbe</a:t>
                      </a:r>
                    </a:p>
                  </a:txBody>
                  <a:tcPr>
                    <a:solidFill>
                      <a:schemeClr val="accent5">
                        <a:lumMod val="20000"/>
                        <a:lumOff val="80000"/>
                      </a:schemeClr>
                    </a:solidFill>
                  </a:tcPr>
                </a:tc>
                <a:tc rowSpan="2">
                  <a:txBody>
                    <a:bodyPr/>
                    <a:lstStyle/>
                    <a:p>
                      <a:pPr algn="ctr"/>
                      <a:endParaRPr lang="fr-FR" sz="2000" dirty="0"/>
                    </a:p>
                    <a:p>
                      <a:pPr algn="ctr"/>
                      <a:r>
                        <a:rPr lang="fr-FR" sz="2000" dirty="0"/>
                        <a:t>Phrase entière</a:t>
                      </a:r>
                    </a:p>
                  </a:txBody>
                  <a:tcPr>
                    <a:solidFill>
                      <a:schemeClr val="accent5">
                        <a:lumMod val="20000"/>
                        <a:lumOff val="80000"/>
                      </a:schemeClr>
                    </a:solidFill>
                  </a:tcPr>
                </a:tc>
                <a:extLst>
                  <a:ext uri="{0D108BD9-81ED-4DB2-BD59-A6C34878D82A}">
                    <a16:rowId xmlns:a16="http://schemas.microsoft.com/office/drawing/2014/main" val="1895510051"/>
                  </a:ext>
                </a:extLst>
              </a:tr>
              <a:tr h="370840">
                <a:tc>
                  <a:txBody>
                    <a:bodyPr/>
                    <a:lstStyle/>
                    <a:p>
                      <a:pPr algn="ct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endPar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Groupe du nom</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Préposition et groupe du nom (étendu)</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vMerge="1">
                  <a:txBody>
                    <a:bodyPr/>
                    <a:lstStyle/>
                    <a:p>
                      <a:pPr algn="ctr"/>
                      <a:endParaRPr lang="fr-FR" sz="2000" dirty="0"/>
                    </a:p>
                  </a:txBody>
                  <a:tcPr>
                    <a:solidFill>
                      <a:schemeClr val="accent5">
                        <a:lumMod val="20000"/>
                        <a:lumOff val="80000"/>
                      </a:schemeClr>
                    </a:solidFill>
                  </a:tcPr>
                </a:tc>
                <a:tc vMerge="1">
                  <a:txBody>
                    <a:bodyPr/>
                    <a:lstStyle/>
                    <a:p>
                      <a:pPr algn="ctr"/>
                      <a:endParaRPr lang="fr-FR" sz="2000" dirty="0"/>
                    </a:p>
                  </a:txBody>
                  <a:tcPr>
                    <a:solidFill>
                      <a:schemeClr val="accent5">
                        <a:lumMod val="20000"/>
                        <a:lumOff val="80000"/>
                      </a:schemeClr>
                    </a:solidFill>
                  </a:tcPr>
                </a:tc>
                <a:extLst>
                  <a:ext uri="{0D108BD9-81ED-4DB2-BD59-A6C34878D82A}">
                    <a16:rowId xmlns:a16="http://schemas.microsoft.com/office/drawing/2014/main" val="953890415"/>
                  </a:ext>
                </a:extLst>
              </a:tr>
              <a:tr h="370840">
                <a:tc>
                  <a:txBody>
                    <a:bodyPr/>
                    <a:lstStyle/>
                    <a:p>
                      <a:r>
                        <a:rPr lang="fr-FR" sz="2000" kern="1200" dirty="0">
                          <a:solidFill>
                            <a:schemeClr val="tx1"/>
                          </a:solidFill>
                          <a:effectLst/>
                          <a:latin typeface="+mn-lt"/>
                          <a:ea typeface="+mn-ea"/>
                          <a:cs typeface="+mn-cs"/>
                        </a:rPr>
                        <a:t>Finalement</a:t>
                      </a:r>
                    </a:p>
                    <a:p>
                      <a:r>
                        <a:rPr lang="fr-FR" sz="2000" kern="1200" dirty="0">
                          <a:solidFill>
                            <a:schemeClr val="tx1"/>
                          </a:solidFill>
                          <a:effectLst/>
                          <a:latin typeface="+mn-lt"/>
                          <a:ea typeface="+mn-ea"/>
                          <a:cs typeface="+mn-cs"/>
                        </a:rPr>
                        <a:t>Aujourd’hui</a:t>
                      </a:r>
                    </a:p>
                    <a:p>
                      <a:endParaRPr lang="fr-FR" sz="2000" dirty="0"/>
                    </a:p>
                  </a:txBody>
                  <a:tcPr/>
                </a:tc>
                <a:tc>
                  <a:txBody>
                    <a:bodyPr/>
                    <a:lstStyle/>
                    <a:p>
                      <a:r>
                        <a:rPr lang="fr-FR" sz="2000" kern="1200" dirty="0">
                          <a:solidFill>
                            <a:schemeClr val="tx1"/>
                          </a:solidFill>
                          <a:effectLst/>
                          <a:latin typeface="+mn-lt"/>
                          <a:ea typeface="+mn-ea"/>
                          <a:cs typeface="+mn-cs"/>
                        </a:rPr>
                        <a:t>Un jour</a:t>
                      </a:r>
                      <a:r>
                        <a:rPr lang="fr-FR" sz="2000" dirty="0">
                          <a:effectLst/>
                        </a:rPr>
                        <a:t> </a:t>
                      </a:r>
                      <a:endParaRPr lang="fr-FR" sz="2000" dirty="0"/>
                    </a:p>
                  </a:txBody>
                  <a:tcPr/>
                </a:tc>
                <a:tc>
                  <a:txBody>
                    <a:bodyPr/>
                    <a:lstStyle/>
                    <a:p>
                      <a:r>
                        <a:rPr lang="fr-FR" sz="2000" kern="1200" dirty="0">
                          <a:solidFill>
                            <a:schemeClr val="tx1"/>
                          </a:solidFill>
                          <a:effectLst/>
                          <a:latin typeface="+mn-lt"/>
                          <a:ea typeface="+mn-ea"/>
                          <a:cs typeface="+mn-cs"/>
                        </a:rPr>
                        <a:t>En l’an 1451</a:t>
                      </a:r>
                    </a:p>
                    <a:p>
                      <a:r>
                        <a:rPr lang="fr-FR" sz="2000" kern="1200" dirty="0">
                          <a:solidFill>
                            <a:schemeClr val="tx1"/>
                          </a:solidFill>
                          <a:effectLst/>
                          <a:latin typeface="+mn-lt"/>
                          <a:ea typeface="+mn-ea"/>
                          <a:cs typeface="+mn-cs"/>
                        </a:rPr>
                        <a:t>à dix ans</a:t>
                      </a:r>
                    </a:p>
                    <a:p>
                      <a:r>
                        <a:rPr lang="fr-FR" sz="2000" kern="1200" dirty="0">
                          <a:solidFill>
                            <a:schemeClr val="tx1"/>
                          </a:solidFill>
                          <a:effectLst/>
                          <a:latin typeface="+mn-lt"/>
                          <a:ea typeface="+mn-ea"/>
                          <a:cs typeface="+mn-cs"/>
                        </a:rPr>
                        <a:t>Six mois après</a:t>
                      </a:r>
                    </a:p>
                    <a:p>
                      <a:r>
                        <a:rPr lang="fr-FR" sz="2000" kern="1200" dirty="0">
                          <a:solidFill>
                            <a:schemeClr val="tx1"/>
                          </a:solidFill>
                          <a:effectLst/>
                          <a:latin typeface="+mn-lt"/>
                          <a:ea typeface="+mn-ea"/>
                          <a:cs typeface="+mn-cs"/>
                        </a:rPr>
                        <a:t>Après deux mois et demi</a:t>
                      </a:r>
                    </a:p>
                    <a:p>
                      <a:r>
                        <a:rPr lang="fr-FR" sz="2000" kern="1200" dirty="0">
                          <a:solidFill>
                            <a:schemeClr val="tx1"/>
                          </a:solidFill>
                          <a:effectLst/>
                          <a:latin typeface="+mn-lt"/>
                          <a:ea typeface="+mn-ea"/>
                          <a:cs typeface="+mn-cs"/>
                        </a:rPr>
                        <a:t>Dans l’après-midi du 12 octobre 1492</a:t>
                      </a:r>
                      <a:r>
                        <a:rPr lang="fr-FR" sz="2000" dirty="0">
                          <a:effectLst/>
                        </a:rPr>
                        <a:t> </a:t>
                      </a:r>
                    </a:p>
                    <a:p>
                      <a:r>
                        <a:rPr lang="fr-FR" sz="2000" dirty="0">
                          <a:effectLst/>
                        </a:rPr>
                        <a:t>Pendant des années</a:t>
                      </a:r>
                      <a:endParaRPr lang="fr-FR" sz="2000" dirty="0"/>
                    </a:p>
                  </a:txBody>
                  <a:tcPr/>
                </a:tc>
                <a:tc>
                  <a:txBody>
                    <a:bodyPr/>
                    <a:lstStyle/>
                    <a:p>
                      <a:r>
                        <a:rPr lang="fr-FR" sz="2000" kern="1200" dirty="0">
                          <a:solidFill>
                            <a:schemeClr val="tx1"/>
                          </a:solidFill>
                          <a:effectLst/>
                          <a:latin typeface="+mn-lt"/>
                          <a:ea typeface="+mn-ea"/>
                          <a:cs typeface="+mn-cs"/>
                        </a:rPr>
                        <a:t>Quand les vivres nécessaires furent chargés</a:t>
                      </a:r>
                      <a:r>
                        <a:rPr lang="fr-FR" sz="2000" dirty="0">
                          <a:effectLst/>
                        </a:rPr>
                        <a:t> </a:t>
                      </a:r>
                      <a:endParaRPr lang="fr-FR" sz="2000" dirty="0"/>
                    </a:p>
                  </a:txBody>
                  <a:tcPr/>
                </a:tc>
                <a:tc>
                  <a:txBody>
                    <a:bodyPr/>
                    <a:lstStyle/>
                    <a:p>
                      <a:r>
                        <a:rPr lang="fr-FR" sz="2000" kern="1200" dirty="0">
                          <a:solidFill>
                            <a:schemeClr val="tx1"/>
                          </a:solidFill>
                          <a:effectLst/>
                          <a:latin typeface="+mn-lt"/>
                          <a:ea typeface="+mn-ea"/>
                          <a:cs typeface="+mn-cs"/>
                        </a:rPr>
                        <a:t>passa le temps de son enfance</a:t>
                      </a:r>
                    </a:p>
                    <a:p>
                      <a:r>
                        <a:rPr lang="fr-FR" sz="2000" kern="1200" dirty="0">
                          <a:solidFill>
                            <a:schemeClr val="tx1"/>
                          </a:solidFill>
                          <a:effectLst/>
                          <a:latin typeface="+mn-lt"/>
                          <a:ea typeface="+mn-ea"/>
                          <a:cs typeface="+mn-cs"/>
                        </a:rPr>
                        <a:t> </a:t>
                      </a:r>
                    </a:p>
                    <a:p>
                      <a:r>
                        <a:rPr lang="fr-FR" sz="2000" kern="1200" dirty="0">
                          <a:solidFill>
                            <a:schemeClr val="tx1"/>
                          </a:solidFill>
                          <a:effectLst/>
                          <a:latin typeface="+mn-lt"/>
                          <a:ea typeface="+mn-ea"/>
                          <a:cs typeface="+mn-cs"/>
                        </a:rPr>
                        <a:t>mit quinze ans</a:t>
                      </a:r>
                    </a:p>
                    <a:p>
                      <a:endParaRPr lang="fr-FR" sz="2000" dirty="0"/>
                    </a:p>
                  </a:txBody>
                  <a:tcPr/>
                </a:tc>
                <a:tc>
                  <a:txBody>
                    <a:bodyPr/>
                    <a:lstStyle/>
                    <a:p>
                      <a:r>
                        <a:rPr lang="fr-FR" sz="2000" kern="1200" dirty="0">
                          <a:solidFill>
                            <a:schemeClr val="tx1"/>
                          </a:solidFill>
                          <a:effectLst/>
                          <a:latin typeface="+mn-lt"/>
                          <a:ea typeface="+mn-ea"/>
                          <a:cs typeface="+mn-cs"/>
                        </a:rPr>
                        <a:t>Six années passèrent.</a:t>
                      </a:r>
                    </a:p>
                    <a:p>
                      <a:r>
                        <a:rPr lang="fr-FR" sz="2000" kern="1200" dirty="0">
                          <a:solidFill>
                            <a:schemeClr val="tx1"/>
                          </a:solidFill>
                          <a:effectLst/>
                          <a:latin typeface="+mn-lt"/>
                          <a:ea typeface="+mn-ea"/>
                          <a:cs typeface="+mn-cs"/>
                        </a:rPr>
                        <a:t> </a:t>
                      </a:r>
                    </a:p>
                    <a:p>
                      <a:r>
                        <a:rPr lang="fr-FR" sz="2000" kern="1200" dirty="0">
                          <a:solidFill>
                            <a:schemeClr val="tx1"/>
                          </a:solidFill>
                          <a:effectLst/>
                          <a:latin typeface="+mn-lt"/>
                          <a:ea typeface="+mn-ea"/>
                          <a:cs typeface="+mn-cs"/>
                        </a:rPr>
                        <a:t>Les jours succédaient aux jours.</a:t>
                      </a:r>
                      <a:r>
                        <a:rPr lang="fr-FR" sz="2000" dirty="0">
                          <a:effectLst/>
                        </a:rPr>
                        <a:t> </a:t>
                      </a:r>
                      <a:endParaRPr lang="fr-FR" sz="2000" dirty="0"/>
                    </a:p>
                  </a:txBody>
                  <a:tcPr/>
                </a:tc>
                <a:extLst>
                  <a:ext uri="{0D108BD9-81ED-4DB2-BD59-A6C34878D82A}">
                    <a16:rowId xmlns:a16="http://schemas.microsoft.com/office/drawing/2014/main" val="1010395247"/>
                  </a:ext>
                </a:extLst>
              </a:tr>
            </a:tbl>
          </a:graphicData>
        </a:graphic>
      </p:graphicFrame>
    </p:spTree>
    <p:extLst>
      <p:ext uri="{BB962C8B-B14F-4D97-AF65-F5344CB8AC3E}">
        <p14:creationId xmlns:p14="http://schemas.microsoft.com/office/powerpoint/2010/main" val="2054510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322F1-AF53-B8D8-32AC-D3F5DE00672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B16211F-5DFF-E9FE-82EF-563F6B013144}"/>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05FED900-5425-D9D0-EB11-7A54B80AF05A}"/>
              </a:ext>
            </a:extLst>
          </p:cNvPr>
          <p:cNvGraphicFramePr>
            <a:graphicFrameLocks noGrp="1"/>
          </p:cNvGraphicFramePr>
          <p:nvPr>
            <p:ph idx="1"/>
            <p:extLst>
              <p:ext uri="{D42A27DB-BD31-4B8C-83A1-F6EECF244321}">
                <p14:modId xmlns:p14="http://schemas.microsoft.com/office/powerpoint/2010/main" val="3100806822"/>
              </p:ext>
            </p:extLst>
          </p:nvPr>
        </p:nvGraphicFramePr>
        <p:xfrm>
          <a:off x="838200" y="1356360"/>
          <a:ext cx="10515600" cy="4450080"/>
        </p:xfrm>
        <a:graphic>
          <a:graphicData uri="http://schemas.openxmlformats.org/drawingml/2006/table">
            <a:tbl>
              <a:tblPr firstRow="1" bandRow="1">
                <a:tableStyleId>{5940675A-B579-460E-94D1-54222C63F5DA}</a:tableStyleId>
              </a:tblPr>
              <a:tblGrid>
                <a:gridCol w="1752600">
                  <a:extLst>
                    <a:ext uri="{9D8B030D-6E8A-4147-A177-3AD203B41FA5}">
                      <a16:colId xmlns:a16="http://schemas.microsoft.com/office/drawing/2014/main" val="2522841070"/>
                    </a:ext>
                  </a:extLst>
                </a:gridCol>
                <a:gridCol w="1752600">
                  <a:extLst>
                    <a:ext uri="{9D8B030D-6E8A-4147-A177-3AD203B41FA5}">
                      <a16:colId xmlns:a16="http://schemas.microsoft.com/office/drawing/2014/main" val="3163833329"/>
                    </a:ext>
                  </a:extLst>
                </a:gridCol>
                <a:gridCol w="1752600">
                  <a:extLst>
                    <a:ext uri="{9D8B030D-6E8A-4147-A177-3AD203B41FA5}">
                      <a16:colId xmlns:a16="http://schemas.microsoft.com/office/drawing/2014/main" val="1063071738"/>
                    </a:ext>
                  </a:extLst>
                </a:gridCol>
                <a:gridCol w="1752600">
                  <a:extLst>
                    <a:ext uri="{9D8B030D-6E8A-4147-A177-3AD203B41FA5}">
                      <a16:colId xmlns:a16="http://schemas.microsoft.com/office/drawing/2014/main" val="1200659266"/>
                    </a:ext>
                  </a:extLst>
                </a:gridCol>
                <a:gridCol w="1752600">
                  <a:extLst>
                    <a:ext uri="{9D8B030D-6E8A-4147-A177-3AD203B41FA5}">
                      <a16:colId xmlns:a16="http://schemas.microsoft.com/office/drawing/2014/main" val="4145304310"/>
                    </a:ext>
                  </a:extLst>
                </a:gridCol>
                <a:gridCol w="1752600">
                  <a:extLst>
                    <a:ext uri="{9D8B030D-6E8A-4147-A177-3AD203B41FA5}">
                      <a16:colId xmlns:a16="http://schemas.microsoft.com/office/drawing/2014/main" val="3317009691"/>
                    </a:ext>
                  </a:extLst>
                </a:gridCol>
              </a:tblGrid>
              <a:tr h="370840">
                <a:tc gridSpan="4">
                  <a:txBody>
                    <a:bodyPr/>
                    <a:lstStyle/>
                    <a:p>
                      <a:pPr algn="ctr"/>
                      <a:r>
                        <a:rPr lang="fr-FR" sz="2000" kern="1200" dirty="0">
                          <a:solidFill>
                            <a:schemeClr val="tx1"/>
                          </a:solidFill>
                          <a:effectLst/>
                          <a:latin typeface="+mn-lt"/>
                          <a:ea typeface="+mn-ea"/>
                          <a:cs typeface="+mn-cs"/>
                        </a:rPr>
                        <a:t>Complément circonstanciel de phrase</a:t>
                      </a:r>
                      <a:r>
                        <a:rPr lang="fr-FR" sz="2000" dirty="0">
                          <a:effectLst/>
                        </a:rPr>
                        <a:t> </a:t>
                      </a:r>
                      <a:endParaRPr lang="fr-FR" sz="2000" dirty="0"/>
                    </a:p>
                  </a:txBody>
                  <a:tcPr>
                    <a:solidFill>
                      <a:schemeClr val="accent5">
                        <a:lumMod val="20000"/>
                        <a:lumOff val="80000"/>
                      </a:schemeClr>
                    </a:solidFill>
                  </a:tcPr>
                </a:tc>
                <a:tc hMerge="1">
                  <a:txBody>
                    <a:bodyPr/>
                    <a:lstStyle/>
                    <a:p>
                      <a:endParaRPr lang="fr-FR"/>
                    </a:p>
                  </a:txBody>
                  <a:tcPr/>
                </a:tc>
                <a:tc hMerge="1">
                  <a:txBody>
                    <a:bodyPr/>
                    <a:lstStyle/>
                    <a:p>
                      <a:endParaRPr lang="fr-FR"/>
                    </a:p>
                  </a:txBody>
                  <a:tcPr/>
                </a:tc>
                <a:tc hMerge="1">
                  <a:txBody>
                    <a:bodyPr/>
                    <a:lstStyle/>
                    <a:p>
                      <a:endParaRPr lang="fr-FR" dirty="0"/>
                    </a:p>
                  </a:txBody>
                  <a:tcPr/>
                </a:tc>
                <a:tc rowSpan="2">
                  <a:txBody>
                    <a:bodyPr/>
                    <a:lstStyle/>
                    <a:p>
                      <a:pPr algn="ctr"/>
                      <a:endParaRPr lang="fr-FR" sz="2000" dirty="0"/>
                    </a:p>
                    <a:p>
                      <a:pPr algn="ctr"/>
                      <a:r>
                        <a:rPr lang="fr-FR" sz="2000" dirty="0"/>
                        <a:t>Groupe du verbe</a:t>
                      </a:r>
                    </a:p>
                  </a:txBody>
                  <a:tcPr>
                    <a:solidFill>
                      <a:schemeClr val="accent5">
                        <a:lumMod val="20000"/>
                        <a:lumOff val="80000"/>
                      </a:schemeClr>
                    </a:solidFill>
                  </a:tcPr>
                </a:tc>
                <a:tc rowSpan="2">
                  <a:txBody>
                    <a:bodyPr/>
                    <a:lstStyle/>
                    <a:p>
                      <a:pPr algn="ctr"/>
                      <a:endParaRPr lang="fr-FR" sz="2000" dirty="0"/>
                    </a:p>
                    <a:p>
                      <a:pPr algn="ctr"/>
                      <a:r>
                        <a:rPr lang="fr-FR" sz="2000" dirty="0"/>
                        <a:t>Phrase entière</a:t>
                      </a:r>
                    </a:p>
                  </a:txBody>
                  <a:tcPr>
                    <a:solidFill>
                      <a:schemeClr val="accent5">
                        <a:lumMod val="20000"/>
                        <a:lumOff val="80000"/>
                      </a:schemeClr>
                    </a:solidFill>
                  </a:tcPr>
                </a:tc>
                <a:extLst>
                  <a:ext uri="{0D108BD9-81ED-4DB2-BD59-A6C34878D82A}">
                    <a16:rowId xmlns:a16="http://schemas.microsoft.com/office/drawing/2014/main" val="1895510051"/>
                  </a:ext>
                </a:extLst>
              </a:tr>
              <a:tr h="370840">
                <a:tc>
                  <a:txBody>
                    <a:bodyPr/>
                    <a:lstStyle/>
                    <a:p>
                      <a:pPr algn="ct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fr-FR" sz="2000" dirty="0">
                          <a:effectLst/>
                          <a:latin typeface="Calibri" panose="020F0502020204030204" pitchFamily="34" charset="0"/>
                          <a:ea typeface="Calibri" panose="020F0502020204030204" pitchFamily="34" charset="0"/>
                          <a:cs typeface="Times New Roman" panose="02020603050405020304" pitchFamily="18" charset="0"/>
                        </a:rPr>
                        <a:t>Adverbe</a:t>
                      </a:r>
                    </a:p>
                  </a:txBody>
                  <a:tcPr marL="68580" marR="68580" marT="0" marB="0">
                    <a:solidFill>
                      <a:schemeClr val="accent5">
                        <a:lumMod val="20000"/>
                        <a:lumOff val="80000"/>
                      </a:schemeClr>
                    </a:solidFill>
                  </a:tcPr>
                </a:tc>
                <a:tc>
                  <a:txBody>
                    <a:bodyPr/>
                    <a:lstStyle/>
                    <a:p>
                      <a:pPr algn="ctr"/>
                      <a:endPar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Groupe du nom</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Préposition et groupe du nom (étendu)</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vMerge="1">
                  <a:txBody>
                    <a:bodyPr/>
                    <a:lstStyle/>
                    <a:p>
                      <a:pPr algn="ctr"/>
                      <a:endParaRPr lang="fr-FR" sz="2000" dirty="0"/>
                    </a:p>
                  </a:txBody>
                  <a:tcPr>
                    <a:solidFill>
                      <a:schemeClr val="accent5">
                        <a:lumMod val="20000"/>
                        <a:lumOff val="80000"/>
                      </a:schemeClr>
                    </a:solidFill>
                  </a:tcPr>
                </a:tc>
                <a:tc vMerge="1">
                  <a:txBody>
                    <a:bodyPr/>
                    <a:lstStyle/>
                    <a:p>
                      <a:pPr algn="ctr"/>
                      <a:endParaRPr lang="fr-FR" sz="2000" dirty="0"/>
                    </a:p>
                  </a:txBody>
                  <a:tcPr>
                    <a:solidFill>
                      <a:schemeClr val="accent5">
                        <a:lumMod val="20000"/>
                        <a:lumOff val="80000"/>
                      </a:schemeClr>
                    </a:solidFill>
                  </a:tcPr>
                </a:tc>
                <a:extLst>
                  <a:ext uri="{0D108BD9-81ED-4DB2-BD59-A6C34878D82A}">
                    <a16:rowId xmlns:a16="http://schemas.microsoft.com/office/drawing/2014/main" val="953890415"/>
                  </a:ext>
                </a:extLst>
              </a:tr>
              <a:tr h="370840">
                <a:tc>
                  <a:txBody>
                    <a:bodyPr/>
                    <a:lstStyle/>
                    <a:p>
                      <a:r>
                        <a:rPr lang="fr-FR" sz="2000" kern="1200" dirty="0">
                          <a:solidFill>
                            <a:schemeClr val="tx1"/>
                          </a:solidFill>
                          <a:effectLst/>
                          <a:latin typeface="+mn-lt"/>
                          <a:ea typeface="+mn-ea"/>
                          <a:cs typeface="+mn-cs"/>
                        </a:rPr>
                        <a:t>Finalement</a:t>
                      </a:r>
                    </a:p>
                    <a:p>
                      <a:r>
                        <a:rPr lang="fr-FR" sz="2000" kern="1200" dirty="0">
                          <a:solidFill>
                            <a:schemeClr val="tx1"/>
                          </a:solidFill>
                          <a:effectLst/>
                          <a:latin typeface="+mn-lt"/>
                          <a:ea typeface="+mn-ea"/>
                          <a:cs typeface="+mn-cs"/>
                        </a:rPr>
                        <a:t>Aujourd’hui</a:t>
                      </a:r>
                    </a:p>
                    <a:p>
                      <a:endParaRPr lang="fr-FR" sz="2000" dirty="0"/>
                    </a:p>
                  </a:txBody>
                  <a:tcPr/>
                </a:tc>
                <a:tc>
                  <a:txBody>
                    <a:bodyPr/>
                    <a:lstStyle/>
                    <a:p>
                      <a:r>
                        <a:rPr lang="fr-FR" sz="2000" kern="1200" dirty="0">
                          <a:solidFill>
                            <a:schemeClr val="tx1"/>
                          </a:solidFill>
                          <a:effectLst/>
                          <a:latin typeface="+mn-lt"/>
                          <a:ea typeface="+mn-ea"/>
                          <a:cs typeface="+mn-cs"/>
                        </a:rPr>
                        <a:t>Un jour</a:t>
                      </a:r>
                      <a:r>
                        <a:rPr lang="fr-FR" sz="2000" dirty="0">
                          <a:effectLst/>
                        </a:rPr>
                        <a:t> </a:t>
                      </a:r>
                      <a:endParaRPr lang="fr-FR" sz="2000" dirty="0"/>
                    </a:p>
                  </a:txBody>
                  <a:tcPr/>
                </a:tc>
                <a:tc>
                  <a:txBody>
                    <a:bodyPr/>
                    <a:lstStyle/>
                    <a:p>
                      <a:r>
                        <a:rPr lang="fr-FR" sz="2000" kern="1200" dirty="0">
                          <a:solidFill>
                            <a:schemeClr val="tx1"/>
                          </a:solidFill>
                          <a:effectLst/>
                          <a:latin typeface="+mn-lt"/>
                          <a:ea typeface="+mn-ea"/>
                          <a:cs typeface="+mn-cs"/>
                        </a:rPr>
                        <a:t>En l’an 1451</a:t>
                      </a:r>
                    </a:p>
                    <a:p>
                      <a:r>
                        <a:rPr lang="fr-FR" sz="2000" kern="1200" dirty="0">
                          <a:solidFill>
                            <a:schemeClr val="tx1"/>
                          </a:solidFill>
                          <a:effectLst/>
                          <a:latin typeface="+mn-lt"/>
                          <a:ea typeface="+mn-ea"/>
                          <a:cs typeface="+mn-cs"/>
                        </a:rPr>
                        <a:t>à dix ans</a:t>
                      </a:r>
                    </a:p>
                    <a:p>
                      <a:r>
                        <a:rPr lang="fr-FR" sz="2000" kern="1200" dirty="0">
                          <a:solidFill>
                            <a:schemeClr val="tx1"/>
                          </a:solidFill>
                          <a:effectLst/>
                          <a:latin typeface="+mn-lt"/>
                          <a:ea typeface="+mn-ea"/>
                          <a:cs typeface="+mn-cs"/>
                        </a:rPr>
                        <a:t>Six mois après</a:t>
                      </a:r>
                    </a:p>
                    <a:p>
                      <a:r>
                        <a:rPr lang="fr-FR" sz="2000" kern="1200" dirty="0">
                          <a:solidFill>
                            <a:schemeClr val="tx1"/>
                          </a:solidFill>
                          <a:effectLst/>
                          <a:latin typeface="+mn-lt"/>
                          <a:ea typeface="+mn-ea"/>
                          <a:cs typeface="+mn-cs"/>
                        </a:rPr>
                        <a:t>Après deux mois et demi</a:t>
                      </a:r>
                    </a:p>
                    <a:p>
                      <a:r>
                        <a:rPr lang="fr-FR" sz="2000" kern="1200" dirty="0">
                          <a:solidFill>
                            <a:schemeClr val="tx1"/>
                          </a:solidFill>
                          <a:effectLst/>
                          <a:latin typeface="+mn-lt"/>
                          <a:ea typeface="+mn-ea"/>
                          <a:cs typeface="+mn-cs"/>
                        </a:rPr>
                        <a:t>Dans l’après-midi du 12 octobre 1492</a:t>
                      </a:r>
                    </a:p>
                    <a:p>
                      <a:r>
                        <a:rPr lang="fr-FR" sz="2000" kern="1200" dirty="0">
                          <a:solidFill>
                            <a:schemeClr val="tx1"/>
                          </a:solidFill>
                          <a:effectLst/>
                          <a:latin typeface="+mn-lt"/>
                          <a:ea typeface="+mn-ea"/>
                          <a:cs typeface="+mn-cs"/>
                        </a:rPr>
                        <a:t>Pendant des années</a:t>
                      </a:r>
                      <a:r>
                        <a:rPr lang="fr-FR" sz="2000" dirty="0">
                          <a:effectLst/>
                        </a:rPr>
                        <a:t> </a:t>
                      </a:r>
                      <a:endParaRPr lang="fr-FR" sz="2000" dirty="0"/>
                    </a:p>
                  </a:txBody>
                  <a:tcPr/>
                </a:tc>
                <a:tc>
                  <a:txBody>
                    <a:bodyPr/>
                    <a:lstStyle/>
                    <a:p>
                      <a:r>
                        <a:rPr lang="fr-FR" sz="2000" kern="1200" dirty="0">
                          <a:solidFill>
                            <a:schemeClr val="tx1"/>
                          </a:solidFill>
                          <a:effectLst/>
                          <a:latin typeface="+mn-lt"/>
                          <a:ea typeface="+mn-ea"/>
                          <a:cs typeface="+mn-cs"/>
                        </a:rPr>
                        <a:t>Quand les vivres nécessaires furent chargés</a:t>
                      </a:r>
                      <a:r>
                        <a:rPr lang="fr-FR" sz="2000" dirty="0">
                          <a:effectLst/>
                        </a:rPr>
                        <a:t> </a:t>
                      </a:r>
                      <a:endParaRPr lang="fr-FR" sz="2000" dirty="0"/>
                    </a:p>
                  </a:txBody>
                  <a:tcPr/>
                </a:tc>
                <a:tc>
                  <a:txBody>
                    <a:bodyPr/>
                    <a:lstStyle/>
                    <a:p>
                      <a:r>
                        <a:rPr lang="fr-FR" sz="2000" kern="1200" dirty="0">
                          <a:solidFill>
                            <a:schemeClr val="tx1"/>
                          </a:solidFill>
                          <a:effectLst/>
                          <a:latin typeface="+mn-lt"/>
                          <a:ea typeface="+mn-ea"/>
                          <a:cs typeface="+mn-cs"/>
                        </a:rPr>
                        <a:t>passa le temps de son enfance</a:t>
                      </a:r>
                    </a:p>
                    <a:p>
                      <a:r>
                        <a:rPr lang="fr-FR" sz="2000" kern="1200" dirty="0">
                          <a:solidFill>
                            <a:schemeClr val="tx1"/>
                          </a:solidFill>
                          <a:effectLst/>
                          <a:latin typeface="+mn-lt"/>
                          <a:ea typeface="+mn-ea"/>
                          <a:cs typeface="+mn-cs"/>
                        </a:rPr>
                        <a:t> </a:t>
                      </a:r>
                    </a:p>
                    <a:p>
                      <a:r>
                        <a:rPr lang="fr-FR" sz="2000" kern="1200" dirty="0">
                          <a:solidFill>
                            <a:schemeClr val="tx1"/>
                          </a:solidFill>
                          <a:effectLst/>
                          <a:latin typeface="+mn-lt"/>
                          <a:ea typeface="+mn-ea"/>
                          <a:cs typeface="+mn-cs"/>
                        </a:rPr>
                        <a:t>mit quinze ans</a:t>
                      </a:r>
                    </a:p>
                    <a:p>
                      <a:endParaRPr lang="fr-FR" sz="2000" dirty="0"/>
                    </a:p>
                  </a:txBody>
                  <a:tcPr/>
                </a:tc>
                <a:tc>
                  <a:txBody>
                    <a:bodyPr/>
                    <a:lstStyle/>
                    <a:p>
                      <a:r>
                        <a:rPr lang="fr-FR" sz="2000" kern="1200" dirty="0">
                          <a:solidFill>
                            <a:schemeClr val="tx1"/>
                          </a:solidFill>
                          <a:effectLst/>
                          <a:latin typeface="+mn-lt"/>
                          <a:ea typeface="+mn-ea"/>
                          <a:cs typeface="+mn-cs"/>
                        </a:rPr>
                        <a:t>Six années passèrent.</a:t>
                      </a:r>
                    </a:p>
                    <a:p>
                      <a:r>
                        <a:rPr lang="fr-FR" sz="2000" kern="1200" dirty="0">
                          <a:solidFill>
                            <a:schemeClr val="tx1"/>
                          </a:solidFill>
                          <a:effectLst/>
                          <a:latin typeface="+mn-lt"/>
                          <a:ea typeface="+mn-ea"/>
                          <a:cs typeface="+mn-cs"/>
                        </a:rPr>
                        <a:t> </a:t>
                      </a:r>
                    </a:p>
                    <a:p>
                      <a:r>
                        <a:rPr lang="fr-FR" sz="2000" kern="1200" dirty="0">
                          <a:solidFill>
                            <a:schemeClr val="tx1"/>
                          </a:solidFill>
                          <a:effectLst/>
                          <a:latin typeface="+mn-lt"/>
                          <a:ea typeface="+mn-ea"/>
                          <a:cs typeface="+mn-cs"/>
                        </a:rPr>
                        <a:t>Les jours succédaient aux jours.</a:t>
                      </a:r>
                      <a:r>
                        <a:rPr lang="fr-FR" sz="2000" dirty="0">
                          <a:effectLst/>
                        </a:rPr>
                        <a:t> </a:t>
                      </a:r>
                      <a:endParaRPr lang="fr-FR" sz="2000" dirty="0"/>
                    </a:p>
                  </a:txBody>
                  <a:tcPr/>
                </a:tc>
                <a:extLst>
                  <a:ext uri="{0D108BD9-81ED-4DB2-BD59-A6C34878D82A}">
                    <a16:rowId xmlns:a16="http://schemas.microsoft.com/office/drawing/2014/main" val="1010395247"/>
                  </a:ext>
                </a:extLst>
              </a:tr>
            </a:tbl>
          </a:graphicData>
        </a:graphic>
      </p:graphicFrame>
    </p:spTree>
    <p:extLst>
      <p:ext uri="{BB962C8B-B14F-4D97-AF65-F5344CB8AC3E}">
        <p14:creationId xmlns:p14="http://schemas.microsoft.com/office/powerpoint/2010/main" val="713614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14A80-DDC0-32AB-60CE-AD23BEF23E8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D70609-4EE5-267E-5375-1D1173216933}"/>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66783608-2D04-761C-CC95-58777AB60EEE}"/>
              </a:ext>
            </a:extLst>
          </p:cNvPr>
          <p:cNvGraphicFramePr>
            <a:graphicFrameLocks noGrp="1"/>
          </p:cNvGraphicFramePr>
          <p:nvPr>
            <p:ph idx="1"/>
            <p:extLst>
              <p:ext uri="{D42A27DB-BD31-4B8C-83A1-F6EECF244321}">
                <p14:modId xmlns:p14="http://schemas.microsoft.com/office/powerpoint/2010/main" val="1865605703"/>
              </p:ext>
            </p:extLst>
          </p:nvPr>
        </p:nvGraphicFramePr>
        <p:xfrm>
          <a:off x="838200" y="1356360"/>
          <a:ext cx="10515600" cy="4450080"/>
        </p:xfrm>
        <a:graphic>
          <a:graphicData uri="http://schemas.openxmlformats.org/drawingml/2006/table">
            <a:tbl>
              <a:tblPr firstRow="1" bandRow="1">
                <a:tableStyleId>{5940675A-B579-460E-94D1-54222C63F5DA}</a:tableStyleId>
              </a:tblPr>
              <a:tblGrid>
                <a:gridCol w="1752600">
                  <a:extLst>
                    <a:ext uri="{9D8B030D-6E8A-4147-A177-3AD203B41FA5}">
                      <a16:colId xmlns:a16="http://schemas.microsoft.com/office/drawing/2014/main" val="2522841070"/>
                    </a:ext>
                  </a:extLst>
                </a:gridCol>
                <a:gridCol w="1752600">
                  <a:extLst>
                    <a:ext uri="{9D8B030D-6E8A-4147-A177-3AD203B41FA5}">
                      <a16:colId xmlns:a16="http://schemas.microsoft.com/office/drawing/2014/main" val="3163833329"/>
                    </a:ext>
                  </a:extLst>
                </a:gridCol>
                <a:gridCol w="1752600">
                  <a:extLst>
                    <a:ext uri="{9D8B030D-6E8A-4147-A177-3AD203B41FA5}">
                      <a16:colId xmlns:a16="http://schemas.microsoft.com/office/drawing/2014/main" val="1063071738"/>
                    </a:ext>
                  </a:extLst>
                </a:gridCol>
                <a:gridCol w="1752600">
                  <a:extLst>
                    <a:ext uri="{9D8B030D-6E8A-4147-A177-3AD203B41FA5}">
                      <a16:colId xmlns:a16="http://schemas.microsoft.com/office/drawing/2014/main" val="1200659266"/>
                    </a:ext>
                  </a:extLst>
                </a:gridCol>
                <a:gridCol w="1752600">
                  <a:extLst>
                    <a:ext uri="{9D8B030D-6E8A-4147-A177-3AD203B41FA5}">
                      <a16:colId xmlns:a16="http://schemas.microsoft.com/office/drawing/2014/main" val="4145304310"/>
                    </a:ext>
                  </a:extLst>
                </a:gridCol>
                <a:gridCol w="1752600">
                  <a:extLst>
                    <a:ext uri="{9D8B030D-6E8A-4147-A177-3AD203B41FA5}">
                      <a16:colId xmlns:a16="http://schemas.microsoft.com/office/drawing/2014/main" val="3317009691"/>
                    </a:ext>
                  </a:extLst>
                </a:gridCol>
              </a:tblGrid>
              <a:tr h="370840">
                <a:tc gridSpan="4">
                  <a:txBody>
                    <a:bodyPr/>
                    <a:lstStyle/>
                    <a:p>
                      <a:pPr algn="ctr"/>
                      <a:r>
                        <a:rPr lang="fr-FR" sz="2000" kern="1200" dirty="0">
                          <a:solidFill>
                            <a:schemeClr val="tx1"/>
                          </a:solidFill>
                          <a:effectLst/>
                          <a:latin typeface="+mn-lt"/>
                          <a:ea typeface="+mn-ea"/>
                          <a:cs typeface="+mn-cs"/>
                        </a:rPr>
                        <a:t>Complément circonstanciel de phrase</a:t>
                      </a:r>
                      <a:r>
                        <a:rPr lang="fr-FR" sz="2000" dirty="0">
                          <a:effectLst/>
                        </a:rPr>
                        <a:t> </a:t>
                      </a:r>
                      <a:endParaRPr lang="fr-FR" sz="2000" dirty="0"/>
                    </a:p>
                  </a:txBody>
                  <a:tcPr>
                    <a:solidFill>
                      <a:schemeClr val="accent5">
                        <a:lumMod val="20000"/>
                        <a:lumOff val="80000"/>
                      </a:schemeClr>
                    </a:solidFill>
                  </a:tcPr>
                </a:tc>
                <a:tc hMerge="1">
                  <a:txBody>
                    <a:bodyPr/>
                    <a:lstStyle/>
                    <a:p>
                      <a:endParaRPr lang="fr-FR"/>
                    </a:p>
                  </a:txBody>
                  <a:tcPr/>
                </a:tc>
                <a:tc hMerge="1">
                  <a:txBody>
                    <a:bodyPr/>
                    <a:lstStyle/>
                    <a:p>
                      <a:endParaRPr lang="fr-FR"/>
                    </a:p>
                  </a:txBody>
                  <a:tcPr/>
                </a:tc>
                <a:tc hMerge="1">
                  <a:txBody>
                    <a:bodyPr/>
                    <a:lstStyle/>
                    <a:p>
                      <a:endParaRPr lang="fr-FR" dirty="0"/>
                    </a:p>
                  </a:txBody>
                  <a:tcPr/>
                </a:tc>
                <a:tc rowSpan="2">
                  <a:txBody>
                    <a:bodyPr/>
                    <a:lstStyle/>
                    <a:p>
                      <a:pPr algn="ctr"/>
                      <a:endParaRPr lang="fr-FR" sz="2000" dirty="0"/>
                    </a:p>
                    <a:p>
                      <a:pPr algn="ctr"/>
                      <a:r>
                        <a:rPr lang="fr-FR" sz="2000" dirty="0"/>
                        <a:t>Groupe du verbe</a:t>
                      </a:r>
                    </a:p>
                  </a:txBody>
                  <a:tcPr>
                    <a:solidFill>
                      <a:schemeClr val="accent5">
                        <a:lumMod val="20000"/>
                        <a:lumOff val="80000"/>
                      </a:schemeClr>
                    </a:solidFill>
                  </a:tcPr>
                </a:tc>
                <a:tc rowSpan="2">
                  <a:txBody>
                    <a:bodyPr/>
                    <a:lstStyle/>
                    <a:p>
                      <a:pPr algn="ctr"/>
                      <a:endParaRPr lang="fr-FR" sz="2000" dirty="0"/>
                    </a:p>
                    <a:p>
                      <a:pPr algn="ctr"/>
                      <a:r>
                        <a:rPr lang="fr-FR" sz="2000" dirty="0"/>
                        <a:t>Phrase entière</a:t>
                      </a:r>
                    </a:p>
                  </a:txBody>
                  <a:tcPr>
                    <a:solidFill>
                      <a:schemeClr val="accent5">
                        <a:lumMod val="20000"/>
                        <a:lumOff val="80000"/>
                      </a:schemeClr>
                    </a:solidFill>
                  </a:tcPr>
                </a:tc>
                <a:extLst>
                  <a:ext uri="{0D108BD9-81ED-4DB2-BD59-A6C34878D82A}">
                    <a16:rowId xmlns:a16="http://schemas.microsoft.com/office/drawing/2014/main" val="1895510051"/>
                  </a:ext>
                </a:extLst>
              </a:tr>
              <a:tr h="370840">
                <a:tc>
                  <a:txBody>
                    <a:bodyPr/>
                    <a:lstStyle/>
                    <a:p>
                      <a:pPr algn="ct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fr-FR" sz="2000" dirty="0">
                          <a:effectLst/>
                          <a:latin typeface="Calibri" panose="020F0502020204030204" pitchFamily="34" charset="0"/>
                          <a:ea typeface="Calibri" panose="020F0502020204030204" pitchFamily="34" charset="0"/>
                          <a:cs typeface="Times New Roman" panose="02020603050405020304" pitchFamily="18" charset="0"/>
                        </a:rPr>
                        <a:t>Adverbe</a:t>
                      </a:r>
                    </a:p>
                  </a:txBody>
                  <a:tcPr marL="68580" marR="68580" marT="0" marB="0">
                    <a:solidFill>
                      <a:schemeClr val="accent5">
                        <a:lumMod val="20000"/>
                        <a:lumOff val="80000"/>
                      </a:schemeClr>
                    </a:solidFill>
                  </a:tcPr>
                </a:tc>
                <a:tc>
                  <a:txBody>
                    <a:bodyPr/>
                    <a:lstStyle/>
                    <a:p>
                      <a:pPr algn="ctr"/>
                      <a:endPar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Groupe du nom</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Préposition et groupe du nom (étendu)</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r>
                        <a:rPr lang="fr-FR" sz="2000" dirty="0">
                          <a:effectLst/>
                          <a:latin typeface="Calibri" panose="020F0502020204030204" pitchFamily="34" charset="0"/>
                          <a:ea typeface="Calibri" panose="020F0502020204030204" pitchFamily="34" charset="0"/>
                          <a:cs typeface="Times New Roman" panose="02020603050405020304" pitchFamily="18" charset="0"/>
                        </a:rPr>
                        <a:t>Proposition subordonnée</a:t>
                      </a:r>
                    </a:p>
                  </a:txBody>
                  <a:tcPr marL="68580" marR="68580" marT="0" marB="0">
                    <a:solidFill>
                      <a:schemeClr val="accent5">
                        <a:lumMod val="20000"/>
                        <a:lumOff val="80000"/>
                      </a:schemeClr>
                    </a:solidFill>
                  </a:tcPr>
                </a:tc>
                <a:tc vMerge="1">
                  <a:txBody>
                    <a:bodyPr/>
                    <a:lstStyle/>
                    <a:p>
                      <a:pPr algn="ctr"/>
                      <a:endParaRPr lang="fr-FR" sz="2000" dirty="0"/>
                    </a:p>
                  </a:txBody>
                  <a:tcPr>
                    <a:solidFill>
                      <a:schemeClr val="accent5">
                        <a:lumMod val="20000"/>
                        <a:lumOff val="80000"/>
                      </a:schemeClr>
                    </a:solidFill>
                  </a:tcPr>
                </a:tc>
                <a:tc vMerge="1">
                  <a:txBody>
                    <a:bodyPr/>
                    <a:lstStyle/>
                    <a:p>
                      <a:pPr algn="ctr"/>
                      <a:endParaRPr lang="fr-FR" sz="2000" dirty="0"/>
                    </a:p>
                  </a:txBody>
                  <a:tcPr>
                    <a:solidFill>
                      <a:schemeClr val="accent5">
                        <a:lumMod val="20000"/>
                        <a:lumOff val="80000"/>
                      </a:schemeClr>
                    </a:solidFill>
                  </a:tcPr>
                </a:tc>
                <a:extLst>
                  <a:ext uri="{0D108BD9-81ED-4DB2-BD59-A6C34878D82A}">
                    <a16:rowId xmlns:a16="http://schemas.microsoft.com/office/drawing/2014/main" val="953890415"/>
                  </a:ext>
                </a:extLst>
              </a:tr>
              <a:tr h="370840">
                <a:tc>
                  <a:txBody>
                    <a:bodyPr/>
                    <a:lstStyle/>
                    <a:p>
                      <a:r>
                        <a:rPr lang="fr-FR" sz="2000" kern="1200" dirty="0">
                          <a:solidFill>
                            <a:schemeClr val="tx1"/>
                          </a:solidFill>
                          <a:effectLst/>
                          <a:latin typeface="+mn-lt"/>
                          <a:ea typeface="+mn-ea"/>
                          <a:cs typeface="+mn-cs"/>
                        </a:rPr>
                        <a:t>Finalement</a:t>
                      </a:r>
                    </a:p>
                    <a:p>
                      <a:r>
                        <a:rPr lang="fr-FR" sz="2000" kern="1200" dirty="0">
                          <a:solidFill>
                            <a:schemeClr val="tx1"/>
                          </a:solidFill>
                          <a:effectLst/>
                          <a:latin typeface="+mn-lt"/>
                          <a:ea typeface="+mn-ea"/>
                          <a:cs typeface="+mn-cs"/>
                        </a:rPr>
                        <a:t>Aujourd’hui</a:t>
                      </a:r>
                    </a:p>
                    <a:p>
                      <a:endParaRPr lang="fr-FR" sz="2000" dirty="0"/>
                    </a:p>
                  </a:txBody>
                  <a:tcPr/>
                </a:tc>
                <a:tc>
                  <a:txBody>
                    <a:bodyPr/>
                    <a:lstStyle/>
                    <a:p>
                      <a:r>
                        <a:rPr lang="fr-FR" sz="2000" kern="1200" dirty="0">
                          <a:solidFill>
                            <a:schemeClr val="tx1"/>
                          </a:solidFill>
                          <a:effectLst/>
                          <a:latin typeface="+mn-lt"/>
                          <a:ea typeface="+mn-ea"/>
                          <a:cs typeface="+mn-cs"/>
                        </a:rPr>
                        <a:t>Un jour</a:t>
                      </a:r>
                      <a:r>
                        <a:rPr lang="fr-FR" sz="2000" dirty="0">
                          <a:effectLst/>
                        </a:rPr>
                        <a:t> </a:t>
                      </a:r>
                      <a:endParaRPr lang="fr-FR" sz="2000" dirty="0"/>
                    </a:p>
                  </a:txBody>
                  <a:tcPr/>
                </a:tc>
                <a:tc>
                  <a:txBody>
                    <a:bodyPr/>
                    <a:lstStyle/>
                    <a:p>
                      <a:r>
                        <a:rPr lang="fr-FR" sz="2000" kern="1200" dirty="0">
                          <a:solidFill>
                            <a:schemeClr val="tx1"/>
                          </a:solidFill>
                          <a:effectLst/>
                          <a:latin typeface="+mn-lt"/>
                          <a:ea typeface="+mn-ea"/>
                          <a:cs typeface="+mn-cs"/>
                        </a:rPr>
                        <a:t>En l’an 1451</a:t>
                      </a:r>
                    </a:p>
                    <a:p>
                      <a:r>
                        <a:rPr lang="fr-FR" sz="2000" kern="1200" dirty="0">
                          <a:solidFill>
                            <a:schemeClr val="tx1"/>
                          </a:solidFill>
                          <a:effectLst/>
                          <a:latin typeface="+mn-lt"/>
                          <a:ea typeface="+mn-ea"/>
                          <a:cs typeface="+mn-cs"/>
                        </a:rPr>
                        <a:t>à dix ans</a:t>
                      </a:r>
                    </a:p>
                    <a:p>
                      <a:r>
                        <a:rPr lang="fr-FR" sz="2000" kern="1200" dirty="0">
                          <a:solidFill>
                            <a:schemeClr val="tx1"/>
                          </a:solidFill>
                          <a:effectLst/>
                          <a:latin typeface="+mn-lt"/>
                          <a:ea typeface="+mn-ea"/>
                          <a:cs typeface="+mn-cs"/>
                        </a:rPr>
                        <a:t>Six mois après</a:t>
                      </a:r>
                    </a:p>
                    <a:p>
                      <a:r>
                        <a:rPr lang="fr-FR" sz="2000" kern="1200" dirty="0">
                          <a:solidFill>
                            <a:schemeClr val="tx1"/>
                          </a:solidFill>
                          <a:effectLst/>
                          <a:latin typeface="+mn-lt"/>
                          <a:ea typeface="+mn-ea"/>
                          <a:cs typeface="+mn-cs"/>
                        </a:rPr>
                        <a:t>Après deux mois et demi</a:t>
                      </a:r>
                    </a:p>
                    <a:p>
                      <a:r>
                        <a:rPr lang="fr-FR" sz="2000" kern="1200" dirty="0">
                          <a:solidFill>
                            <a:schemeClr val="tx1"/>
                          </a:solidFill>
                          <a:effectLst/>
                          <a:latin typeface="+mn-lt"/>
                          <a:ea typeface="+mn-ea"/>
                          <a:cs typeface="+mn-cs"/>
                        </a:rPr>
                        <a:t>Dans l’après-midi du 12 octobre 1492</a:t>
                      </a:r>
                    </a:p>
                    <a:p>
                      <a:r>
                        <a:rPr lang="fr-FR" sz="2000" kern="1200" dirty="0">
                          <a:solidFill>
                            <a:schemeClr val="tx1"/>
                          </a:solidFill>
                          <a:effectLst/>
                          <a:latin typeface="+mn-lt"/>
                          <a:ea typeface="+mn-ea"/>
                          <a:cs typeface="+mn-cs"/>
                        </a:rPr>
                        <a:t>Pendant des années</a:t>
                      </a:r>
                      <a:r>
                        <a:rPr lang="fr-FR" sz="2000" dirty="0">
                          <a:effectLst/>
                        </a:rPr>
                        <a:t> </a:t>
                      </a:r>
                      <a:endParaRPr lang="fr-FR" sz="2000" dirty="0"/>
                    </a:p>
                  </a:txBody>
                  <a:tcPr/>
                </a:tc>
                <a:tc>
                  <a:txBody>
                    <a:bodyPr/>
                    <a:lstStyle/>
                    <a:p>
                      <a:r>
                        <a:rPr lang="fr-FR" sz="2000" kern="1200" dirty="0">
                          <a:solidFill>
                            <a:schemeClr val="tx1"/>
                          </a:solidFill>
                          <a:effectLst/>
                          <a:latin typeface="+mn-lt"/>
                          <a:ea typeface="+mn-ea"/>
                          <a:cs typeface="+mn-cs"/>
                        </a:rPr>
                        <a:t>Quand les vivres nécessaires furent chargés</a:t>
                      </a:r>
                      <a:r>
                        <a:rPr lang="fr-FR" sz="2000" dirty="0">
                          <a:effectLst/>
                        </a:rPr>
                        <a:t> </a:t>
                      </a:r>
                      <a:endParaRPr lang="fr-FR" sz="2000" dirty="0"/>
                    </a:p>
                  </a:txBody>
                  <a:tcPr/>
                </a:tc>
                <a:tc>
                  <a:txBody>
                    <a:bodyPr/>
                    <a:lstStyle/>
                    <a:p>
                      <a:r>
                        <a:rPr lang="fr-FR" sz="2000" kern="1200" dirty="0">
                          <a:solidFill>
                            <a:schemeClr val="tx1"/>
                          </a:solidFill>
                          <a:effectLst/>
                          <a:latin typeface="+mn-lt"/>
                          <a:ea typeface="+mn-ea"/>
                          <a:cs typeface="+mn-cs"/>
                        </a:rPr>
                        <a:t>passa le temps de son enfance</a:t>
                      </a:r>
                    </a:p>
                    <a:p>
                      <a:r>
                        <a:rPr lang="fr-FR" sz="2000" kern="1200" dirty="0">
                          <a:solidFill>
                            <a:schemeClr val="tx1"/>
                          </a:solidFill>
                          <a:effectLst/>
                          <a:latin typeface="+mn-lt"/>
                          <a:ea typeface="+mn-ea"/>
                          <a:cs typeface="+mn-cs"/>
                        </a:rPr>
                        <a:t> </a:t>
                      </a:r>
                    </a:p>
                    <a:p>
                      <a:r>
                        <a:rPr lang="fr-FR" sz="2000" kern="1200" dirty="0">
                          <a:solidFill>
                            <a:schemeClr val="tx1"/>
                          </a:solidFill>
                          <a:effectLst/>
                          <a:latin typeface="+mn-lt"/>
                          <a:ea typeface="+mn-ea"/>
                          <a:cs typeface="+mn-cs"/>
                        </a:rPr>
                        <a:t>mit quinze ans</a:t>
                      </a:r>
                    </a:p>
                    <a:p>
                      <a:endParaRPr lang="fr-FR" sz="2000" dirty="0"/>
                    </a:p>
                  </a:txBody>
                  <a:tcPr/>
                </a:tc>
                <a:tc>
                  <a:txBody>
                    <a:bodyPr/>
                    <a:lstStyle/>
                    <a:p>
                      <a:r>
                        <a:rPr lang="fr-FR" sz="2000" kern="1200" dirty="0">
                          <a:solidFill>
                            <a:schemeClr val="tx1"/>
                          </a:solidFill>
                          <a:effectLst/>
                          <a:latin typeface="+mn-lt"/>
                          <a:ea typeface="+mn-ea"/>
                          <a:cs typeface="+mn-cs"/>
                        </a:rPr>
                        <a:t>Six années passèrent.</a:t>
                      </a:r>
                    </a:p>
                    <a:p>
                      <a:r>
                        <a:rPr lang="fr-FR" sz="2000" kern="1200" dirty="0">
                          <a:solidFill>
                            <a:schemeClr val="tx1"/>
                          </a:solidFill>
                          <a:effectLst/>
                          <a:latin typeface="+mn-lt"/>
                          <a:ea typeface="+mn-ea"/>
                          <a:cs typeface="+mn-cs"/>
                        </a:rPr>
                        <a:t> </a:t>
                      </a:r>
                    </a:p>
                    <a:p>
                      <a:r>
                        <a:rPr lang="fr-FR" sz="2000" kern="1200" dirty="0">
                          <a:solidFill>
                            <a:schemeClr val="tx1"/>
                          </a:solidFill>
                          <a:effectLst/>
                          <a:latin typeface="+mn-lt"/>
                          <a:ea typeface="+mn-ea"/>
                          <a:cs typeface="+mn-cs"/>
                        </a:rPr>
                        <a:t>Les jours succédaient aux jours.</a:t>
                      </a:r>
                      <a:r>
                        <a:rPr lang="fr-FR" sz="2000" dirty="0">
                          <a:effectLst/>
                        </a:rPr>
                        <a:t> </a:t>
                      </a:r>
                      <a:endParaRPr lang="fr-FR" sz="2000" dirty="0"/>
                    </a:p>
                  </a:txBody>
                  <a:tcPr/>
                </a:tc>
                <a:extLst>
                  <a:ext uri="{0D108BD9-81ED-4DB2-BD59-A6C34878D82A}">
                    <a16:rowId xmlns:a16="http://schemas.microsoft.com/office/drawing/2014/main" val="1010395247"/>
                  </a:ext>
                </a:extLst>
              </a:tr>
            </a:tbl>
          </a:graphicData>
        </a:graphic>
      </p:graphicFrame>
    </p:spTree>
    <p:extLst>
      <p:ext uri="{BB962C8B-B14F-4D97-AF65-F5344CB8AC3E}">
        <p14:creationId xmlns:p14="http://schemas.microsoft.com/office/powerpoint/2010/main" val="32108921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D0A8C0-47E8-4E35-97E4-083923C64A93}"/>
              </a:ext>
            </a:extLst>
          </p:cNvPr>
          <p:cNvSpPr>
            <a:spLocks noGrp="1"/>
          </p:cNvSpPr>
          <p:nvPr>
            <p:ph type="title"/>
          </p:nvPr>
        </p:nvSpPr>
        <p:spPr/>
        <p:txBody>
          <a:bodyPr/>
          <a:lstStyle/>
          <a:p>
            <a:endParaRPr lang="fr-F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678680" y="1592646"/>
            <a:ext cx="2834640" cy="3672708"/>
          </a:xfrm>
          <a:prstGeom prst="rect">
            <a:avLst/>
          </a:prstGeom>
        </p:spPr>
      </p:pic>
    </p:spTree>
    <p:extLst>
      <p:ext uri="{BB962C8B-B14F-4D97-AF65-F5344CB8AC3E}">
        <p14:creationId xmlns:p14="http://schemas.microsoft.com/office/powerpoint/2010/main" val="7284258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73F1A9-2932-CA2B-A423-5EE2FA2D3FE3}"/>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5F4C4690-DA6F-16A5-DD8A-6B867DE2B55B}"/>
              </a:ext>
            </a:extLst>
          </p:cNvPr>
          <p:cNvSpPr>
            <a:spLocks noGrp="1"/>
          </p:cNvSpPr>
          <p:nvPr>
            <p:ph idx="1"/>
          </p:nvPr>
        </p:nvSpPr>
        <p:spPr>
          <a:xfrm>
            <a:off x="838200" y="800100"/>
            <a:ext cx="10515600" cy="5509260"/>
          </a:xfrm>
        </p:spPr>
        <p:txBody>
          <a:bodyPr>
            <a:normAutofit/>
          </a:bodyPr>
          <a:lstStyle/>
          <a:p>
            <a:pPr marL="0" indent="0">
              <a:buNone/>
            </a:pPr>
            <a:endPar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Pour donner des indications de temps et permettre au lecteur de mieux comprendre une histoire, on peut utiliser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une phrase entière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Six années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passèrent</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un verbe et son complément (un groupe du verbe)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mit quinze ans.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un complément circonstanciel de phrase fabriqué avec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un adverbe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Aujourd'hui</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tout le monde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sait cela</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indent="0">
              <a:buNone/>
            </a:pPr>
            <a:r>
              <a:rPr lang="fr-FR"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un groupe du nom avec préposition</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r>
              <a:rPr lang="fr-FR"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En l’an 1451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un petit garçon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est né</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un groupe du nom sans préposition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r>
              <a:rPr lang="fr-FR"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Un jour,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Isabelle</a:t>
            </a:r>
            <a:r>
              <a:rPr lang="fr-FR" sz="18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18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donna ses bijoux</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une proposition subordonnée circonstancielle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Quand les vivres nécessaires furent chargés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 </a:t>
            </a:r>
            <a:r>
              <a:rPr lang="fr-FR" sz="1800" i="1"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Niña</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la </a:t>
            </a:r>
            <a:r>
              <a:rPr lang="fr-FR" sz="18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Pinta</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et la </a:t>
            </a:r>
            <a:r>
              <a:rPr lang="fr-FR" sz="18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Santa Maria</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quittèrent le port espagnol de Palos</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509809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0318DB-F6DE-89FC-303D-7F73CB94FE4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1C35EB7-2C62-3ACD-F789-A787BD6FA8F7}"/>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b="1" dirty="0" err="1">
                <a:solidFill>
                  <a:schemeClr val="accent2"/>
                </a:solidFill>
              </a:rPr>
              <a:t>As-tu</a:t>
            </a:r>
            <a:r>
              <a:rPr lang="fr-FR" b="1" dirty="0">
                <a:solidFill>
                  <a:schemeClr val="accent2"/>
                </a:solidFill>
              </a:rPr>
              <a:t> bien compris ?</a:t>
            </a:r>
          </a:p>
        </p:txBody>
      </p:sp>
    </p:spTree>
    <p:extLst>
      <p:ext uri="{BB962C8B-B14F-4D97-AF65-F5344CB8AC3E}">
        <p14:creationId xmlns:p14="http://schemas.microsoft.com/office/powerpoint/2010/main" val="37277418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6D9776-FF2B-0A4E-2ABB-70FC765AD22E}"/>
              </a:ext>
            </a:extLst>
          </p:cNvPr>
          <p:cNvSpPr>
            <a:spLocks noGrp="1"/>
          </p:cNvSpPr>
          <p:nvPr>
            <p:ph type="title"/>
          </p:nvPr>
        </p:nvSpPr>
        <p:spPr/>
        <p:txBody>
          <a:bodyPr/>
          <a:lstStyle/>
          <a:p>
            <a:endParaRPr lang="fr-FR"/>
          </a:p>
        </p:txBody>
      </p:sp>
      <p:pic>
        <p:nvPicPr>
          <p:cNvPr id="9" name="Espace réservé du contenu 8">
            <a:extLst>
              <a:ext uri="{FF2B5EF4-FFF2-40B4-BE49-F238E27FC236}">
                <a16:creationId xmlns:a16="http://schemas.microsoft.com/office/drawing/2014/main" id="{FBEF7F4C-A6C5-12F4-312F-C431D63C1B1A}"/>
              </a:ext>
            </a:extLst>
          </p:cNvPr>
          <p:cNvPicPr>
            <a:picLocks noGrp="1" noChangeAspect="1"/>
          </p:cNvPicPr>
          <p:nvPr>
            <p:ph idx="1"/>
          </p:nvPr>
        </p:nvPicPr>
        <p:blipFill>
          <a:blip r:embed="rId3"/>
          <a:stretch>
            <a:fillRect/>
          </a:stretch>
        </p:blipFill>
        <p:spPr>
          <a:xfrm>
            <a:off x="945794" y="1690688"/>
            <a:ext cx="10242872" cy="4323556"/>
          </a:xfrm>
        </p:spPr>
      </p:pic>
    </p:spTree>
    <p:extLst>
      <p:ext uri="{BB962C8B-B14F-4D97-AF65-F5344CB8AC3E}">
        <p14:creationId xmlns:p14="http://schemas.microsoft.com/office/powerpoint/2010/main" val="19578226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D4DE97-CF1F-6D7C-CD0F-FF28CD6CD8CF}"/>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45D54F1-9295-A492-37AC-1F955704B1B8}"/>
              </a:ext>
            </a:extLst>
          </p:cNvPr>
          <p:cNvSpPr>
            <a:spLocks noGrp="1"/>
          </p:cNvSpPr>
          <p:nvPr>
            <p:ph idx="1"/>
          </p:nvPr>
        </p:nvSpPr>
        <p:spPr/>
        <p:txBody>
          <a:bodyPr/>
          <a:lstStyle/>
          <a:p>
            <a:pPr marL="0" indent="0">
              <a:buNone/>
            </a:pPr>
            <a:endParaRPr lang="fr-FR" dirty="0"/>
          </a:p>
        </p:txBody>
      </p:sp>
      <p:pic>
        <p:nvPicPr>
          <p:cNvPr id="4" name="Image 3">
            <a:extLst>
              <a:ext uri="{FF2B5EF4-FFF2-40B4-BE49-F238E27FC236}">
                <a16:creationId xmlns:a16="http://schemas.microsoft.com/office/drawing/2014/main" id="{3A903943-092F-A4F8-A942-9BC0376715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662304"/>
            <a:ext cx="10515600" cy="4514660"/>
          </a:xfrm>
          <a:prstGeom prst="rect">
            <a:avLst/>
          </a:prstGeom>
        </p:spPr>
      </p:pic>
    </p:spTree>
    <p:extLst>
      <p:ext uri="{BB962C8B-B14F-4D97-AF65-F5344CB8AC3E}">
        <p14:creationId xmlns:p14="http://schemas.microsoft.com/office/powerpoint/2010/main" val="9811709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B05518-DC09-FD1C-452A-6CED14EE6CB0}"/>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49E1C3AB-B4BC-BE87-15F5-BE2B2C17E6B2}"/>
              </a:ext>
            </a:extLst>
          </p:cNvPr>
          <p:cNvPicPr>
            <a:picLocks noGrp="1" noChangeAspect="1"/>
          </p:cNvPicPr>
          <p:nvPr>
            <p:ph idx="1"/>
          </p:nvPr>
        </p:nvPicPr>
        <p:blipFill>
          <a:blip r:embed="rId3"/>
          <a:stretch>
            <a:fillRect/>
          </a:stretch>
        </p:blipFill>
        <p:spPr>
          <a:xfrm>
            <a:off x="796251" y="2286156"/>
            <a:ext cx="10515600" cy="3302638"/>
          </a:xfrm>
        </p:spPr>
      </p:pic>
    </p:spTree>
    <p:extLst>
      <p:ext uri="{BB962C8B-B14F-4D97-AF65-F5344CB8AC3E}">
        <p14:creationId xmlns:p14="http://schemas.microsoft.com/office/powerpoint/2010/main" val="39227438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0FBF39-F8AF-F40F-C6FC-2BC9CF50E055}"/>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C92836E7-2E49-95E7-CCE8-76D894599D24}"/>
              </a:ext>
            </a:extLst>
          </p:cNvPr>
          <p:cNvPicPr>
            <a:picLocks noGrp="1" noChangeAspect="1"/>
          </p:cNvPicPr>
          <p:nvPr>
            <p:ph idx="1"/>
          </p:nvPr>
        </p:nvPicPr>
        <p:blipFill>
          <a:blip r:embed="rId3"/>
          <a:stretch>
            <a:fillRect/>
          </a:stretch>
        </p:blipFill>
        <p:spPr>
          <a:xfrm>
            <a:off x="865757" y="2472267"/>
            <a:ext cx="10495521" cy="2932377"/>
          </a:xfrm>
        </p:spPr>
      </p:pic>
    </p:spTree>
    <p:extLst>
      <p:ext uri="{BB962C8B-B14F-4D97-AF65-F5344CB8AC3E}">
        <p14:creationId xmlns:p14="http://schemas.microsoft.com/office/powerpoint/2010/main" val="25346884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284ACF-AEE4-6200-0DE9-FCB5A9ADA104}"/>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84521DB6-F2DE-986F-178E-AD0A1BC05F00}"/>
              </a:ext>
            </a:extLst>
          </p:cNvPr>
          <p:cNvGraphicFramePr>
            <a:graphicFrameLocks noGrp="1"/>
          </p:cNvGraphicFramePr>
          <p:nvPr>
            <p:ph idx="1"/>
            <p:extLst>
              <p:ext uri="{D42A27DB-BD31-4B8C-83A1-F6EECF244321}">
                <p14:modId xmlns:p14="http://schemas.microsoft.com/office/powerpoint/2010/main" val="2658815464"/>
              </p:ext>
            </p:extLst>
          </p:nvPr>
        </p:nvGraphicFramePr>
        <p:xfrm>
          <a:off x="948266" y="4960408"/>
          <a:ext cx="10337798" cy="1532467"/>
        </p:xfrm>
        <a:graphic>
          <a:graphicData uri="http://schemas.openxmlformats.org/drawingml/2006/table">
            <a:tbl>
              <a:tblPr firstRow="1" firstCol="1" bandRow="1">
                <a:tableStyleId>{5940675A-B579-460E-94D1-54222C63F5DA}</a:tableStyleId>
              </a:tblPr>
              <a:tblGrid>
                <a:gridCol w="1937339">
                  <a:extLst>
                    <a:ext uri="{9D8B030D-6E8A-4147-A177-3AD203B41FA5}">
                      <a16:colId xmlns:a16="http://schemas.microsoft.com/office/drawing/2014/main" val="1515189837"/>
                    </a:ext>
                  </a:extLst>
                </a:gridCol>
                <a:gridCol w="4048305">
                  <a:extLst>
                    <a:ext uri="{9D8B030D-6E8A-4147-A177-3AD203B41FA5}">
                      <a16:colId xmlns:a16="http://schemas.microsoft.com/office/drawing/2014/main" val="148925632"/>
                    </a:ext>
                  </a:extLst>
                </a:gridCol>
                <a:gridCol w="1936194">
                  <a:extLst>
                    <a:ext uri="{9D8B030D-6E8A-4147-A177-3AD203B41FA5}">
                      <a16:colId xmlns:a16="http://schemas.microsoft.com/office/drawing/2014/main" val="549297435"/>
                    </a:ext>
                  </a:extLst>
                </a:gridCol>
                <a:gridCol w="2415960">
                  <a:extLst>
                    <a:ext uri="{9D8B030D-6E8A-4147-A177-3AD203B41FA5}">
                      <a16:colId xmlns:a16="http://schemas.microsoft.com/office/drawing/2014/main" val="2975966057"/>
                    </a:ext>
                  </a:extLst>
                </a:gridCol>
              </a:tblGrid>
              <a:tr h="383117">
                <a:tc gridSpan="2">
                  <a:txBody>
                    <a:bodyPr/>
                    <a:lstStyle/>
                    <a:p>
                      <a:pPr algn="ctr"/>
                      <a:r>
                        <a:rPr lang="fr-FR" sz="1800" dirty="0">
                          <a:effectLst/>
                        </a:rPr>
                        <a:t>Complément circonstanciel de phrase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hMerge="1">
                  <a:txBody>
                    <a:bodyPr/>
                    <a:lstStyle/>
                    <a:p>
                      <a:endParaRPr lang="fr-FR"/>
                    </a:p>
                  </a:txBody>
                  <a:tcPr/>
                </a:tc>
                <a:tc rowSpan="2">
                  <a:txBody>
                    <a:bodyPr/>
                    <a:lstStyle/>
                    <a:p>
                      <a:pPr algn="ctr"/>
                      <a:r>
                        <a:rPr lang="fr-FR" sz="1800">
                          <a:effectLst/>
                        </a:rPr>
                        <a:t> </a:t>
                      </a:r>
                    </a:p>
                    <a:p>
                      <a:pPr algn="ctr"/>
                      <a:r>
                        <a:rPr lang="fr-FR" sz="1800">
                          <a:effectLst/>
                        </a:rPr>
                        <a:t>Groupe du verbe</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rowSpan="2">
                  <a:txBody>
                    <a:bodyPr/>
                    <a:lstStyle/>
                    <a:p>
                      <a:pPr algn="ctr"/>
                      <a:r>
                        <a:rPr lang="fr-FR" sz="1800" dirty="0">
                          <a:effectLst/>
                        </a:rPr>
                        <a:t> </a:t>
                      </a:r>
                    </a:p>
                    <a:p>
                      <a:pPr algn="ctr"/>
                      <a:r>
                        <a:rPr lang="fr-FR" sz="1800" dirty="0">
                          <a:effectLst/>
                        </a:rPr>
                        <a:t>Phrase entière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3481070899"/>
                  </a:ext>
                </a:extLst>
              </a:tr>
              <a:tr h="383117">
                <a:tc>
                  <a:txBody>
                    <a:bodyPr/>
                    <a:lstStyle/>
                    <a:p>
                      <a:pPr algn="ctr"/>
                      <a:r>
                        <a:rPr lang="fr-FR" sz="1800">
                          <a:effectLst/>
                        </a:rPr>
                        <a:t>adverbe</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r>
                        <a:rPr lang="fr-FR" sz="1800" dirty="0">
                          <a:effectLst/>
                        </a:rPr>
                        <a:t>Préposition et groupe du nom (étendu)</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1287568063"/>
                  </a:ext>
                </a:extLst>
              </a:tr>
              <a:tr h="766233">
                <a:tc>
                  <a:txBody>
                    <a:bodyPr/>
                    <a:lstStyle/>
                    <a:p>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1800" dirty="0">
                          <a:effectLst/>
                        </a:rPr>
                        <a:t> </a:t>
                      </a:r>
                    </a:p>
                    <a:p>
                      <a:r>
                        <a:rPr lang="fr-FR" sz="1800" dirty="0">
                          <a:effectLst/>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6564672"/>
                  </a:ext>
                </a:extLst>
              </a:tr>
            </a:tbl>
          </a:graphicData>
        </a:graphic>
      </p:graphicFrame>
      <p:sp>
        <p:nvSpPr>
          <p:cNvPr id="6" name="ZoneTexte 5">
            <a:extLst>
              <a:ext uri="{FF2B5EF4-FFF2-40B4-BE49-F238E27FC236}">
                <a16:creationId xmlns:a16="http://schemas.microsoft.com/office/drawing/2014/main" id="{BD6C524E-0835-0D99-4215-3E244D61BD2B}"/>
              </a:ext>
            </a:extLst>
          </p:cNvPr>
          <p:cNvSpPr txBox="1"/>
          <p:nvPr/>
        </p:nvSpPr>
        <p:spPr>
          <a:xfrm>
            <a:off x="838201" y="599454"/>
            <a:ext cx="8750510" cy="4493538"/>
          </a:xfrm>
          <a:prstGeom prst="rect">
            <a:avLst/>
          </a:prstGeom>
          <a:noFill/>
        </p:spPr>
        <p:txBody>
          <a:bodyPr wrap="square" rtlCol="0">
            <a:spAutoFit/>
          </a:bodyPr>
          <a:lstStyle/>
          <a:p>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Voici des expressions tirées du texte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 </a:t>
            </a: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Dans une ville d’Italie</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(un petit garçon est né)</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 (Il passa son enfance) </a:t>
            </a: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sur le port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 - (Il) </a:t>
            </a: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traverserait l’Océan Atlantique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 - (il rechercha) </a:t>
            </a: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partout</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(un mécène)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 - (on trouverait) </a:t>
            </a: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à l'ouest</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des territoires inconnus)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dirty="0">
                <a:effectLst/>
                <a:latin typeface="Times New Roman" panose="02020603050405020304" pitchFamily="18" charset="0"/>
                <a:ea typeface="Calibri" panose="020F0502020204030204" pitchFamily="34" charset="0"/>
                <a:cs typeface="Times New Roman" panose="02020603050405020304" pitchFamily="18" charset="0"/>
              </a:rPr>
              <a:t>F - (la </a:t>
            </a:r>
            <a:r>
              <a:rPr lang="fr-FR" sz="1800" i="1" dirty="0" err="1">
                <a:effectLst/>
                <a:latin typeface="Times New Roman" panose="02020603050405020304" pitchFamily="18" charset="0"/>
                <a:ea typeface="Calibri" panose="020F0502020204030204" pitchFamily="34" charset="0"/>
                <a:cs typeface="Times New Roman" panose="02020603050405020304" pitchFamily="18" charset="0"/>
              </a:rPr>
              <a:t>Niña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la </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Pinta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et la </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Santa Maria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quittèrent le port espagnol de Palos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 - </a:t>
            </a: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Dans sa cabine de la </a:t>
            </a:r>
            <a:r>
              <a:rPr lang="fr-FR" sz="1800" b="1"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Santa Maria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(Colomb rédigeait le journal de bord)</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 - (il) </a:t>
            </a: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était arrivé en "Amérique"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 - </a:t>
            </a: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Était-ce le Japon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Quelle sorte d’indications donnent-elles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Elles donnent des indications sur :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Range-les dans le tableau. Tu peux écrire seulement la lettre de l’expression</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25931714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F2BD0-33B9-2FA3-5FEF-22BD8B880E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8518A97-456E-1420-A13B-DC3CE08D5BDA}"/>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EC167A24-2ABE-AF36-DB8B-24FDC7F1A7AB}"/>
              </a:ext>
            </a:extLst>
          </p:cNvPr>
          <p:cNvGraphicFramePr>
            <a:graphicFrameLocks noGrp="1"/>
          </p:cNvGraphicFramePr>
          <p:nvPr>
            <p:ph idx="1"/>
            <p:extLst>
              <p:ext uri="{D42A27DB-BD31-4B8C-83A1-F6EECF244321}">
                <p14:modId xmlns:p14="http://schemas.microsoft.com/office/powerpoint/2010/main" val="2753982849"/>
              </p:ext>
            </p:extLst>
          </p:nvPr>
        </p:nvGraphicFramePr>
        <p:xfrm>
          <a:off x="1016002" y="5134458"/>
          <a:ext cx="10337798" cy="1135592"/>
        </p:xfrm>
        <a:graphic>
          <a:graphicData uri="http://schemas.openxmlformats.org/drawingml/2006/table">
            <a:tbl>
              <a:tblPr firstRow="1" firstCol="1" bandRow="1">
                <a:tableStyleId>{5940675A-B579-460E-94D1-54222C63F5DA}</a:tableStyleId>
              </a:tblPr>
              <a:tblGrid>
                <a:gridCol w="1937339">
                  <a:extLst>
                    <a:ext uri="{9D8B030D-6E8A-4147-A177-3AD203B41FA5}">
                      <a16:colId xmlns:a16="http://schemas.microsoft.com/office/drawing/2014/main" val="1515189837"/>
                    </a:ext>
                  </a:extLst>
                </a:gridCol>
                <a:gridCol w="4048305">
                  <a:extLst>
                    <a:ext uri="{9D8B030D-6E8A-4147-A177-3AD203B41FA5}">
                      <a16:colId xmlns:a16="http://schemas.microsoft.com/office/drawing/2014/main" val="148925632"/>
                    </a:ext>
                  </a:extLst>
                </a:gridCol>
                <a:gridCol w="1936194">
                  <a:extLst>
                    <a:ext uri="{9D8B030D-6E8A-4147-A177-3AD203B41FA5}">
                      <a16:colId xmlns:a16="http://schemas.microsoft.com/office/drawing/2014/main" val="549297435"/>
                    </a:ext>
                  </a:extLst>
                </a:gridCol>
                <a:gridCol w="2415960">
                  <a:extLst>
                    <a:ext uri="{9D8B030D-6E8A-4147-A177-3AD203B41FA5}">
                      <a16:colId xmlns:a16="http://schemas.microsoft.com/office/drawing/2014/main" val="2975966057"/>
                    </a:ext>
                  </a:extLst>
                </a:gridCol>
              </a:tblGrid>
              <a:tr h="283898">
                <a:tc gridSpan="2">
                  <a:txBody>
                    <a:bodyPr/>
                    <a:lstStyle/>
                    <a:p>
                      <a:pPr algn="ctr"/>
                      <a:r>
                        <a:rPr lang="fr-FR" sz="1800" dirty="0">
                          <a:effectLst/>
                        </a:rPr>
                        <a:t>Complément circonstanciel de phrase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hMerge="1">
                  <a:txBody>
                    <a:bodyPr/>
                    <a:lstStyle/>
                    <a:p>
                      <a:endParaRPr lang="fr-FR"/>
                    </a:p>
                  </a:txBody>
                  <a:tcPr/>
                </a:tc>
                <a:tc rowSpan="2">
                  <a:txBody>
                    <a:bodyPr/>
                    <a:lstStyle/>
                    <a:p>
                      <a:pPr algn="ctr"/>
                      <a:r>
                        <a:rPr lang="fr-FR" sz="1800">
                          <a:effectLst/>
                        </a:rPr>
                        <a:t> </a:t>
                      </a:r>
                    </a:p>
                    <a:p>
                      <a:pPr algn="ctr"/>
                      <a:r>
                        <a:rPr lang="fr-FR" sz="1800">
                          <a:effectLst/>
                        </a:rPr>
                        <a:t>Groupe du verbe</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rowSpan="2">
                  <a:txBody>
                    <a:bodyPr/>
                    <a:lstStyle/>
                    <a:p>
                      <a:pPr algn="ctr"/>
                      <a:r>
                        <a:rPr lang="fr-FR" sz="1800" dirty="0">
                          <a:effectLst/>
                        </a:rPr>
                        <a:t> </a:t>
                      </a:r>
                    </a:p>
                    <a:p>
                      <a:pPr algn="ctr"/>
                      <a:r>
                        <a:rPr lang="fr-FR" sz="1800" dirty="0">
                          <a:effectLst/>
                        </a:rPr>
                        <a:t>Phrase entière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3481070899"/>
                  </a:ext>
                </a:extLst>
              </a:tr>
              <a:tr h="283898">
                <a:tc>
                  <a:txBody>
                    <a:bodyPr/>
                    <a:lstStyle/>
                    <a:p>
                      <a:pPr algn="ctr"/>
                      <a:r>
                        <a:rPr lang="fr-FR" sz="1800">
                          <a:effectLst/>
                        </a:rPr>
                        <a:t>adverbe</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r>
                        <a:rPr lang="fr-FR" sz="1800" dirty="0">
                          <a:effectLst/>
                        </a:rPr>
                        <a:t>Préposition et groupe du nom (étendu)</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1287568063"/>
                  </a:ext>
                </a:extLst>
              </a:tr>
              <a:tr h="567796">
                <a:tc>
                  <a:txBody>
                    <a:bodyPr/>
                    <a:lstStyle/>
                    <a:p>
                      <a:r>
                        <a:rPr lang="fr-FR" sz="2000" b="1">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D</a:t>
                      </a:r>
                      <a:endParaRPr lang="fr-FR"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b="1"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A – B – E - G</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b="1">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C – F - H</a:t>
                      </a:r>
                      <a:endParaRPr lang="fr-FR"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b="1"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 I</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6564672"/>
                  </a:ext>
                </a:extLst>
              </a:tr>
            </a:tbl>
          </a:graphicData>
        </a:graphic>
      </p:graphicFrame>
      <p:sp>
        <p:nvSpPr>
          <p:cNvPr id="6" name="ZoneTexte 5">
            <a:extLst>
              <a:ext uri="{FF2B5EF4-FFF2-40B4-BE49-F238E27FC236}">
                <a16:creationId xmlns:a16="http://schemas.microsoft.com/office/drawing/2014/main" id="{B01F6F65-DAB0-2AEB-2291-E08B4711291E}"/>
              </a:ext>
            </a:extLst>
          </p:cNvPr>
          <p:cNvSpPr txBox="1"/>
          <p:nvPr/>
        </p:nvSpPr>
        <p:spPr>
          <a:xfrm>
            <a:off x="872068" y="620759"/>
            <a:ext cx="8750510" cy="4339650"/>
          </a:xfrm>
          <a:prstGeom prst="rect">
            <a:avLst/>
          </a:prstGeom>
          <a:noFill/>
        </p:spPr>
        <p:txBody>
          <a:bodyPr wrap="square" rtlCol="0">
            <a:spAutoFit/>
          </a:bodyPr>
          <a:lstStyle/>
          <a:p>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Voici des expressions tirées du texte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 </a:t>
            </a: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Dans une ville d’Italie</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(un petit garçon est né)</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 (Il passa son enfance) </a:t>
            </a: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sur le port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 - (Il) </a:t>
            </a: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traverserait l’Océan Atlantique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 - (il rechercha) </a:t>
            </a: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partout</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(un mécène)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 - (on trouverait) </a:t>
            </a: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à l'ouest</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des territoires inconnus)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dirty="0">
                <a:effectLst/>
                <a:latin typeface="Times New Roman" panose="02020603050405020304" pitchFamily="18" charset="0"/>
                <a:ea typeface="Calibri" panose="020F0502020204030204" pitchFamily="34" charset="0"/>
                <a:cs typeface="Times New Roman" panose="02020603050405020304" pitchFamily="18" charset="0"/>
              </a:rPr>
              <a:t>F - (la </a:t>
            </a:r>
            <a:r>
              <a:rPr lang="fr-FR" sz="1800" i="1" dirty="0" err="1">
                <a:effectLst/>
                <a:latin typeface="Times New Roman" panose="02020603050405020304" pitchFamily="18" charset="0"/>
                <a:ea typeface="Calibri" panose="020F0502020204030204" pitchFamily="34" charset="0"/>
                <a:cs typeface="Times New Roman" panose="02020603050405020304" pitchFamily="18" charset="0"/>
              </a:rPr>
              <a:t>Niña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la </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Pinta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et la </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Santa Maria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quittèrent le port espagnol de Palos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 - </a:t>
            </a: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Dans sa cabine de la </a:t>
            </a:r>
            <a:r>
              <a:rPr lang="fr-FR" sz="1800" b="1"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Santa Maria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(Colomb rédigeait le journal de bord)</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 - (il) </a:t>
            </a: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était arrivé en "Amérique"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 - </a:t>
            </a: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Était-ce le Japon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Quelle sorte d’indications donnent-elles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Elles donnent des indications sur : … </a:t>
            </a: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 lieux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Range-les dans le tableau. Tu peux écrire seulement la lettre de l’expression</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41271834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1A748-3042-078C-C85A-5079294B5D7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338C7C1-F6E0-EC72-3068-46CAD923E67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BAE6816-D29D-0AC9-E942-8AC2201BB9F3}"/>
              </a:ext>
            </a:extLst>
          </p:cNvPr>
          <p:cNvSpPr>
            <a:spLocks noGrp="1"/>
          </p:cNvSpPr>
          <p:nvPr>
            <p:ph idx="1"/>
          </p:nvPr>
        </p:nvSpPr>
        <p:spPr/>
        <p:txBody>
          <a:bodyPr>
            <a:normAutofit lnSpcReduction="10000"/>
          </a:bodyPr>
          <a:lstStyle/>
          <a:p>
            <a:pPr marL="0" indent="0">
              <a:buNone/>
            </a:pP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Entoure les indicateurs de temps dans ce texte.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Le 24 juin 1340 eut lieu la bataille navale de l’Écluse. Ce jour-là, cent soixante-six nefs françaises furent détruites. </a:t>
            </a:r>
          </a:p>
          <a:p>
            <a:pPr marL="0" indent="0" algn="just">
              <a:lnSpc>
                <a:spcPct val="115000"/>
              </a:lnSpc>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Cinq ans plus tard, le roi Édouard III débarquait à Saint-Vaast-la-Hougue, petit port proche de Cherbourg. Dans les mois qui suivirent, Édouard III remporta une série de victoires. À Rouen, ce fut un échec. Il remonta alors la Seine qu’il traversa à Poissy et partit en direction de Ponthieu, territoire qui lui appartenait. </a:t>
            </a:r>
          </a:p>
          <a:p>
            <a:pPr marL="0" indent="0" algn="just">
              <a:lnSpc>
                <a:spcPct val="115000"/>
              </a:lnSpc>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Pendant ce temps-là, à la cour du Roi de France, on décidait de chasser les Anglais. La lutte s’intensifia pendant plusieurs mois. L’armée française, plus nombreuse en effectifs, atteignit Abbeville le 25 août 1346, franchit, sous une pluie torrentielle, les vingt kilomètres la séparant de Crécy-en-Ponthieu, où les Anglais, arrivés depuis quelque temps s’étaient solidement retranchés. </a:t>
            </a:r>
          </a:p>
          <a:p>
            <a:pPr marL="0" indent="0" algn="just">
              <a:lnSpc>
                <a:spcPct val="115000"/>
              </a:lnSpc>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À la fin, ce furent les Anglais qui gagnèrent la bataille.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6660116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1FD7F-D575-5EE8-1B9F-1768F115F65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B5F396C-2721-065E-28A1-E2B968D664D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8F4DB79-BAE9-FD16-930F-A7461407EA1D}"/>
              </a:ext>
            </a:extLst>
          </p:cNvPr>
          <p:cNvSpPr>
            <a:spLocks noGrp="1"/>
          </p:cNvSpPr>
          <p:nvPr>
            <p:ph idx="1"/>
          </p:nvPr>
        </p:nvSpPr>
        <p:spPr/>
        <p:txBody>
          <a:bodyPr>
            <a:normAutofit lnSpcReduction="10000"/>
          </a:bodyPr>
          <a:lstStyle/>
          <a:p>
            <a:pPr marL="0" indent="0">
              <a:buNone/>
            </a:pP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Entoure les indicateurs de temps dans ce texte.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buNone/>
            </a:pP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 24 juin 1340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eut lieu la bataille navale de l’Écluse. </a:t>
            </a: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Ce jour-là</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cent soixante-six nefs françaises furent détruites. </a:t>
            </a:r>
          </a:p>
          <a:p>
            <a:pPr marL="0" indent="0" algn="just">
              <a:lnSpc>
                <a:spcPct val="115000"/>
              </a:lnSpc>
              <a:buNone/>
            </a:pP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Cinq ans plus tard</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roi Édouard III débarquait à Saint-Vaast-la-Hougue, petit port proche de Cherbourg. </a:t>
            </a: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les mois qui suivirent</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Édouard III remporta une série de victoires. À Rouen, ce fut un échec. Il remonta alors la Seine qu’il traversa à Poissy et partit en direction de Ponthieu, territoire qui lui appartenait. </a:t>
            </a:r>
          </a:p>
          <a:p>
            <a:pPr marL="0" indent="0" algn="just">
              <a:lnSpc>
                <a:spcPct val="115000"/>
              </a:lnSpc>
              <a:buNone/>
            </a:pP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Pendant ce temps-là</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à la cour du Roi de France, on décidait de chasser les Anglais. La lutte s’intensifia </a:t>
            </a: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pendant plusieurs mois.</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L’armée française, plus nombreuse en effectifs, atteignit Abbeville </a:t>
            </a: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 25 août 1346</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franchit, sous une pluie torrentielle, les vingt kilomètres la séparant de Crécy-en-Ponthieu, où les Anglais, arrivés depuis quelque temps s’étaient solidement retranchés. </a:t>
            </a:r>
          </a:p>
          <a:p>
            <a:pPr marL="0" indent="0" algn="just">
              <a:lnSpc>
                <a:spcPct val="115000"/>
              </a:lnSpc>
              <a:buNone/>
            </a:pP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À la fin</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ce furent les Anglais qui gagnèrent la bataille.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1723492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C9E47B-859D-81D8-E132-E575C7D773E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789B080-2705-917F-6AD9-134A71E03312}"/>
              </a:ext>
            </a:extLst>
          </p:cNvPr>
          <p:cNvSpPr>
            <a:spLocks noGrp="1"/>
          </p:cNvSpPr>
          <p:nvPr>
            <p:ph idx="1"/>
          </p:nvPr>
        </p:nvSpPr>
        <p:spPr/>
        <p:txBody>
          <a:bodyPr>
            <a:normAutofit/>
          </a:bodyPr>
          <a:lstStyle/>
          <a:p>
            <a:pPr marL="0" indent="0">
              <a:buNone/>
            </a:pPr>
            <a:r>
              <a:rPr lang="fr-FR" sz="2000" b="1" dirty="0">
                <a:latin typeface="Times New Roman" panose="02020603050405020304" pitchFamily="18" charset="0"/>
                <a:cs typeface="Times New Roman" panose="02020603050405020304" pitchFamily="18" charset="0"/>
              </a:rPr>
              <a:t>Dictée</a:t>
            </a:r>
            <a:r>
              <a:rPr lang="fr-FR" sz="2000" dirty="0">
                <a:latin typeface="Times New Roman" panose="02020603050405020304" pitchFamily="18" charset="0"/>
                <a:cs typeface="Times New Roman" panose="02020603050405020304" pitchFamily="18" charset="0"/>
              </a:rPr>
              <a:t> :</a:t>
            </a:r>
          </a:p>
          <a:p>
            <a:pPr marL="0" indent="0">
              <a:buNone/>
            </a:pPr>
            <a:r>
              <a:rPr lang="fr-FR" sz="2000" dirty="0">
                <a:latin typeface="Times New Roman" panose="02020603050405020304" pitchFamily="18" charset="0"/>
                <a:cs typeface="Times New Roman" panose="02020603050405020304" pitchFamily="18" charset="0"/>
              </a:rPr>
              <a:t>…………………………………………………………………………………………………………</a:t>
            </a:r>
          </a:p>
          <a:p>
            <a:pPr marL="0" indent="0">
              <a:buNone/>
            </a:pPr>
            <a:r>
              <a:rPr lang="fr-FR"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3655998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8BEFE-8752-BA5F-E70A-8B2DBCB661B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CF6ADC0-BA4F-4395-B758-1985FA9495F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66FB0C9-3DA7-DADE-F039-00130473E692}"/>
              </a:ext>
            </a:extLst>
          </p:cNvPr>
          <p:cNvSpPr>
            <a:spLocks noGrp="1"/>
          </p:cNvSpPr>
          <p:nvPr>
            <p:ph idx="1"/>
          </p:nvPr>
        </p:nvSpPr>
        <p:spPr/>
        <p:txBody>
          <a:bodyPr>
            <a:normAutofit/>
          </a:bodyPr>
          <a:lstStyle/>
          <a:p>
            <a:pPr marL="0" indent="0">
              <a:buNone/>
            </a:pPr>
            <a:r>
              <a:rPr lang="fr-FR" sz="2000" b="1" dirty="0">
                <a:latin typeface="Times New Roman" panose="02020603050405020304" pitchFamily="18" charset="0"/>
                <a:cs typeface="Times New Roman" panose="02020603050405020304" pitchFamily="18" charset="0"/>
              </a:rPr>
              <a:t>Dictée</a:t>
            </a:r>
            <a:r>
              <a:rPr lang="fr-FR" sz="2000" dirty="0">
                <a:latin typeface="Times New Roman" panose="02020603050405020304" pitchFamily="18" charset="0"/>
                <a:cs typeface="Times New Roman" panose="02020603050405020304" pitchFamily="18" charset="0"/>
              </a:rPr>
              <a:t> :</a:t>
            </a:r>
          </a:p>
          <a:p>
            <a:pPr marL="0" indent="0">
              <a:buNone/>
            </a:pPr>
            <a:r>
              <a:rPr lang="fr-FR" sz="2000" dirty="0">
                <a:latin typeface="Times New Roman" panose="02020603050405020304" pitchFamily="18" charset="0"/>
                <a:cs typeface="Times New Roman" panose="02020603050405020304" pitchFamily="18" charset="0"/>
              </a:rPr>
              <a:t>…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Nous avons reçu nos nouveaux costumes. On m’a donné le mien et je l’ai essayé tout de suite</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a:t>
            </a:r>
          </a:p>
          <a:p>
            <a:pPr marL="0" indent="0">
              <a:buNone/>
            </a:pPr>
            <a:r>
              <a:rPr lang="fr-FR"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83610326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TotalTime>
  <Words>3162</Words>
  <Application>Microsoft Macintosh PowerPoint</Application>
  <PresentationFormat>Grand écran</PresentationFormat>
  <Paragraphs>395</Paragraphs>
  <Slides>26</Slides>
  <Notes>26</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26</vt:i4>
      </vt:variant>
    </vt:vector>
  </HeadingPairs>
  <TitlesOfParts>
    <vt:vector size="31" baseType="lpstr">
      <vt:lpstr>Arial</vt:lpstr>
      <vt:lpstr>Calibri</vt:lpstr>
      <vt:lpstr>Calibri Light</vt:lpstr>
      <vt:lpstr>Times New Roman</vt:lpstr>
      <vt:lpstr>Thème Office</vt:lpstr>
      <vt:lpstr>Le cadre d’une histoire</vt:lpstr>
      <vt:lpstr> </vt:lpstr>
      <vt:lpstr> </vt:lpstr>
      <vt:lpstr>Présentation PowerPoint</vt:lpstr>
      <vt:lpstr>Présentation PowerPoint</vt:lpstr>
      <vt:lpstr> </vt:lpstr>
      <vt:lpstr> </vt:lpstr>
      <vt:lpstr> </vt:lpstr>
      <vt:lpstr>Présentation PowerPoint</vt:lpstr>
      <vt:lpstr>Présentation PowerPoint</vt:lpstr>
      <vt:lpstr> </vt:lpstr>
      <vt:lpstr> </vt:lpstr>
      <vt:lpstr> </vt:lpstr>
      <vt:lpstr>Présentation PowerPoint</vt:lpstr>
      <vt:lpstr> </vt:lpstr>
      <vt:lpstr>Présentation PowerPoint</vt:lpstr>
      <vt:lpstr>Présentation PowerPoint</vt:lpstr>
      <vt:lpstr> </vt:lpstr>
      <vt:lpstr>Présentation PowerPoint</vt:lpstr>
      <vt:lpstr>Présentation PowerPoint</vt:lpstr>
      <vt:lpstr> </vt:lpstr>
      <vt:lpstr> </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Pierre Seve</dc:creator>
  <cp:lastModifiedBy>Pierre Seve</cp:lastModifiedBy>
  <cp:revision>11</cp:revision>
  <cp:lastPrinted>2025-08-26T10:23:40Z</cp:lastPrinted>
  <dcterms:created xsi:type="dcterms:W3CDTF">2025-08-25T05:34:29Z</dcterms:created>
  <dcterms:modified xsi:type="dcterms:W3CDTF">2025-08-26T10:23:49Z</dcterms:modified>
</cp:coreProperties>
</file>