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256" r:id="rId2"/>
    <p:sldId id="257" r:id="rId3"/>
    <p:sldId id="258" r:id="rId4"/>
    <p:sldId id="260" r:id="rId5"/>
    <p:sldId id="261" r:id="rId6"/>
    <p:sldId id="262" r:id="rId7"/>
    <p:sldId id="259" r:id="rId8"/>
    <p:sldId id="263" r:id="rId9"/>
    <p:sldId id="264" r:id="rId10"/>
    <p:sldId id="266" r:id="rId11"/>
    <p:sldId id="265" r:id="rId12"/>
    <p:sldId id="267" r:id="rId13"/>
    <p:sldId id="269" r:id="rId14"/>
    <p:sldId id="268" r:id="rId15"/>
    <p:sldId id="270" r:id="rId16"/>
    <p:sldId id="281" r:id="rId17"/>
    <p:sldId id="271" r:id="rId18"/>
    <p:sldId id="272" r:id="rId19"/>
    <p:sldId id="273" r:id="rId20"/>
    <p:sldId id="274" r:id="rId21"/>
    <p:sldId id="275" r:id="rId22"/>
    <p:sldId id="276" r:id="rId23"/>
    <p:sldId id="277" r:id="rId24"/>
    <p:sldId id="278" r:id="rId25"/>
    <p:sldId id="279" r:id="rId26"/>
    <p:sldId id="280" r:id="rId2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676"/>
    <p:restoredTop sz="69863"/>
  </p:normalViewPr>
  <p:slideViewPr>
    <p:cSldViewPr snapToGrid="0">
      <p:cViewPr varScale="1">
        <p:scale>
          <a:sx n="58" d="100"/>
          <a:sy n="58" d="100"/>
        </p:scale>
        <p:origin x="1488"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9FA7A9-7DD4-0044-93EE-399DE8307390}" type="datetimeFigureOut">
              <a:rPr lang="fr-FR" smtClean="0"/>
              <a:t>26/08/2025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CBF698-F43D-8D4A-A660-14B8F13D00A3}" type="slidenum">
              <a:rPr lang="fr-FR" smtClean="0"/>
              <a:t>‹N°›</a:t>
            </a:fld>
            <a:endParaRPr lang="fr-FR"/>
          </a:p>
        </p:txBody>
      </p:sp>
    </p:spTree>
    <p:extLst>
      <p:ext uri="{BB962C8B-B14F-4D97-AF65-F5344CB8AC3E}">
        <p14:creationId xmlns:p14="http://schemas.microsoft.com/office/powerpoint/2010/main" val="1558278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LA PHRASE ET LE TEXTE – </a:t>
            </a:r>
            <a:r>
              <a:rPr lang="fr-FR" sz="1200" b="0" i="1" dirty="0">
                <a:solidFill>
                  <a:schemeClr val="tx1"/>
                </a:solidFill>
                <a:effectLst/>
                <a:latin typeface="+mn-lt"/>
                <a:ea typeface="Calibri" panose="020F0502020204030204" pitchFamily="34" charset="0"/>
                <a:cs typeface="Times New Roman" panose="02020603050405020304" pitchFamily="18" charset="0"/>
              </a:rPr>
              <a:t>Les indicateurs de temps</a:t>
            </a:r>
          </a:p>
          <a:p>
            <a:r>
              <a:rPr lang="fr-FR" sz="1200" b="1" i="1" dirty="0">
                <a:solidFill>
                  <a:schemeClr val="tx1"/>
                </a:solidFill>
                <a:effectLst/>
                <a:latin typeface="+mn-lt"/>
                <a:ea typeface="Calibri" panose="020F0502020204030204" pitchFamily="34" charset="0"/>
                <a:cs typeface="Times New Roman" panose="02020603050405020304" pitchFamily="18" charset="0"/>
              </a:rPr>
              <a:t>Leçon 42 : </a:t>
            </a:r>
            <a:r>
              <a:rPr lang="fr-FR" sz="1200" i="1" dirty="0">
                <a:solidFill>
                  <a:schemeClr val="tx1"/>
                </a:solidFill>
                <a:effectLst/>
                <a:latin typeface="+mn-lt"/>
                <a:ea typeface="Calibri" panose="020F0502020204030204" pitchFamily="34" charset="0"/>
                <a:cs typeface="Times New Roman" panose="02020603050405020304" pitchFamily="18" charset="0"/>
              </a:rPr>
              <a:t>Quels sont les éléments qui permettent de répondre aux questions : quand ça se passe ? combien de temps ça dure ?</a:t>
            </a: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Certaines diapositives ont été dupliquées afin de scinder le commentaire du mode présentateur lorsque le propos est long. Cela vous permettra de poursuivre vos explications de manière plus fluide.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CDCBF698-F43D-8D4A-A660-14B8F13D00A3}" type="slidenum">
              <a:rPr lang="fr-FR" smtClean="0"/>
              <a:t>1</a:t>
            </a:fld>
            <a:endParaRPr lang="fr-FR"/>
          </a:p>
        </p:txBody>
      </p:sp>
    </p:spTree>
    <p:extLst>
      <p:ext uri="{BB962C8B-B14F-4D97-AF65-F5344CB8AC3E}">
        <p14:creationId xmlns:p14="http://schemas.microsoft.com/office/powerpoint/2010/main" val="7063070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PHASE 1 - Enrôlement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Qu’est-ce que j’affiche ? Est-ce que vous pouvez situer les différents continents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Repérer avec les élèves </a:t>
            </a:r>
            <a:r>
              <a:rPr lang="fr-FR" sz="1200" dirty="0">
                <a:solidFill>
                  <a:schemeClr val="tx1"/>
                </a:solidFill>
                <a:effectLst/>
                <a:latin typeface="+mn-lt"/>
                <a:ea typeface="Calibri" panose="020F0502020204030204" pitchFamily="34" charset="0"/>
                <a:cs typeface="Times New Roman" panose="02020603050405020304" pitchFamily="18" charset="0"/>
              </a:rPr>
              <a:t>: L’Europe, l’Asie et l’Extrême-Orient (= Chine, Japon, Indonésie), l’Afrique, l’Amérique du Nord et l’Amérique du Sud.</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Est-ce que les Européens ont toujours connu l’existence du continent américain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Recueillir</a:t>
            </a:r>
            <a:r>
              <a:rPr lang="fr-FR" sz="1200" dirty="0">
                <a:solidFill>
                  <a:schemeClr val="tx1"/>
                </a:solidFill>
                <a:effectLst/>
                <a:latin typeface="+mn-lt"/>
                <a:ea typeface="Calibri" panose="020F0502020204030204" pitchFamily="34" charset="0"/>
                <a:cs typeface="Times New Roman" panose="02020603050405020304" pitchFamily="18" charset="0"/>
              </a:rPr>
              <a:t> ce que les élèves peuvent en savoir.</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Au Moyen-Âge, les Européens ne savaient pas que le continent américain existait. Ils faisaient du commerce avec l’Extrême-Orient, mais pour cela, leurs bateaux contournaient l’Afrique [montrer sur la planisphère]. Christophe Colomb a eu l’idée de traverser l’Océan Atlantique pour atteindre le Japon. Il ne savait pas qu’entre l’Europe et l’Extrême-Orient il y avait l’Amérique et c’est par hasard, sans le vouloir, qu’il a découvert ce continent.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CDCBF698-F43D-8D4A-A660-14B8F13D00A3}" type="slidenum">
              <a:rPr lang="fr-FR" smtClean="0"/>
              <a:t>2</a:t>
            </a:fld>
            <a:endParaRPr lang="fr-FR"/>
          </a:p>
        </p:txBody>
      </p:sp>
    </p:spTree>
    <p:extLst>
      <p:ext uri="{BB962C8B-B14F-4D97-AF65-F5344CB8AC3E}">
        <p14:creationId xmlns:p14="http://schemas.microsoft.com/office/powerpoint/2010/main" val="24731882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cs typeface="Times New Roman" panose="02020603050405020304" pitchFamily="18" charset="0"/>
              </a:rPr>
              <a:t>Lire </a:t>
            </a:r>
            <a:r>
              <a:rPr lang="fr-FR" sz="1200" b="0" dirty="0">
                <a:solidFill>
                  <a:schemeClr val="tx1"/>
                </a:solidFill>
                <a:effectLst/>
                <a:latin typeface="+mn-lt"/>
                <a:ea typeface="Calibri" panose="020F0502020204030204" pitchFamily="34" charset="0"/>
                <a:cs typeface="Times New Roman" panose="02020603050405020304" pitchFamily="18" charset="0"/>
              </a:rPr>
              <a:t>le texte.</a:t>
            </a:r>
          </a:p>
          <a:p>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Qu’est-ce qu’on apprend dans ce texte qu’on ne savait pas ? »</a:t>
            </a:r>
          </a:p>
          <a:p>
            <a:r>
              <a:rPr lang="fr-FR" sz="1200" dirty="0">
                <a:solidFill>
                  <a:schemeClr val="tx1"/>
                </a:solidFill>
                <a:effectLst/>
                <a:latin typeface="+mn-lt"/>
                <a:ea typeface="Calibri" panose="020F0502020204030204" pitchFamily="34" charset="0"/>
                <a:cs typeface="Times New Roman" panose="02020603050405020304" pitchFamily="18" charset="0"/>
              </a:rPr>
              <a:t>Beaucoup de réponses possibles, certaines seront probablement à corriger.</a:t>
            </a:r>
          </a:p>
          <a:p>
            <a:endParaRPr lang="fr-FR" sz="1200" dirty="0">
              <a:solidFill>
                <a:schemeClr val="tx1"/>
              </a:solidFill>
              <a:latin typeface="+mn-lt"/>
            </a:endParaRP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Clarifier</a:t>
            </a:r>
            <a:r>
              <a:rPr lang="fr-FR" sz="1200" dirty="0">
                <a:solidFill>
                  <a:schemeClr val="tx1"/>
                </a:solidFill>
                <a:effectLst/>
                <a:latin typeface="+mn-lt"/>
                <a:ea typeface="Calibri" panose="020F0502020204030204" pitchFamily="34" charset="0"/>
                <a:cs typeface="Times New Roman" panose="02020603050405020304" pitchFamily="18" charset="0"/>
              </a:rPr>
              <a:t> les points de vocabulaire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mousse</a:t>
            </a:r>
            <a:r>
              <a:rPr lang="fr-FR" sz="1200" dirty="0">
                <a:solidFill>
                  <a:schemeClr val="tx1"/>
                </a:solidFill>
                <a:effectLst/>
                <a:latin typeface="+mn-lt"/>
                <a:ea typeface="Calibri" panose="020F0502020204030204" pitchFamily="34" charset="0"/>
                <a:cs typeface="Times New Roman" panose="02020603050405020304" pitchFamily="18" charset="0"/>
              </a:rPr>
              <a:t> : jeune garçon qui sert sur le bateau pour laver, ranger, aider à la cuisine…</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caravelle</a:t>
            </a:r>
            <a:r>
              <a:rPr lang="fr-FR" sz="1200" dirty="0">
                <a:solidFill>
                  <a:schemeClr val="tx1"/>
                </a:solidFill>
                <a:effectLst/>
                <a:latin typeface="+mn-lt"/>
                <a:ea typeface="Calibri" panose="020F0502020204030204" pitchFamily="34" charset="0"/>
                <a:cs typeface="Times New Roman" panose="02020603050405020304" pitchFamily="18" charset="0"/>
              </a:rPr>
              <a:t> : bateau de marchandise, qui peut aller en haute mer.</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mécène</a:t>
            </a:r>
            <a:r>
              <a:rPr lang="fr-FR" sz="1200" dirty="0">
                <a:solidFill>
                  <a:schemeClr val="tx1"/>
                </a:solidFill>
                <a:effectLst/>
                <a:latin typeface="+mn-lt"/>
                <a:ea typeface="Calibri" panose="020F0502020204030204" pitchFamily="34" charset="0"/>
                <a:cs typeface="Times New Roman" panose="02020603050405020304" pitchFamily="18" charset="0"/>
              </a:rPr>
              <a:t> : personne riche qui utilise son argent pour aider des scientifiques ou des artistes dans leur travail.</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vivres</a:t>
            </a:r>
            <a:r>
              <a:rPr lang="fr-FR" sz="1200" dirty="0">
                <a:solidFill>
                  <a:schemeClr val="tx1"/>
                </a:solidFill>
                <a:effectLst/>
                <a:latin typeface="+mn-lt"/>
                <a:ea typeface="Calibri" panose="020F0502020204030204" pitchFamily="34" charset="0"/>
                <a:cs typeface="Times New Roman" panose="02020603050405020304" pitchFamily="18" charset="0"/>
              </a:rPr>
              <a:t> : tout ce qu’il faut pour vivre : l’eau, la nourriture.</a:t>
            </a:r>
          </a:p>
          <a:p>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err="1">
                <a:solidFill>
                  <a:schemeClr val="tx1"/>
                </a:solidFill>
                <a:effectLst/>
                <a:latin typeface="+mn-lt"/>
                <a:ea typeface="Calibri" panose="020F0502020204030204" pitchFamily="34" charset="0"/>
                <a:cs typeface="Times New Roman" panose="02020603050405020304" pitchFamily="18" charset="0"/>
              </a:rPr>
              <a:t>Niña</a:t>
            </a:r>
            <a:r>
              <a:rPr lang="fr-FR" sz="1200" i="1" dirty="0">
                <a:solidFill>
                  <a:schemeClr val="tx1"/>
                </a:solidFill>
                <a:effectLst/>
                <a:latin typeface="+mn-lt"/>
                <a:ea typeface="Calibri" panose="020F0502020204030204" pitchFamily="34" charset="0"/>
                <a:cs typeface="Times New Roman" panose="02020603050405020304" pitchFamily="18" charset="0"/>
              </a:rPr>
              <a:t> </a:t>
            </a:r>
            <a:r>
              <a:rPr lang="fr-FR" sz="1200" dirty="0">
                <a:solidFill>
                  <a:schemeClr val="tx1"/>
                </a:solidFill>
                <a:effectLst/>
                <a:latin typeface="+mn-lt"/>
                <a:ea typeface="Calibri" panose="020F0502020204030204" pitchFamily="34" charset="0"/>
                <a:cs typeface="Times New Roman" panose="02020603050405020304" pitchFamily="18" charset="0"/>
              </a:rPr>
              <a:t>(la Petite), </a:t>
            </a:r>
            <a:r>
              <a:rPr lang="fr-FR" sz="1200" i="1" dirty="0">
                <a:solidFill>
                  <a:schemeClr val="tx1"/>
                </a:solidFill>
                <a:effectLst/>
                <a:latin typeface="+mn-lt"/>
                <a:ea typeface="Calibri" panose="020F0502020204030204" pitchFamily="34" charset="0"/>
                <a:cs typeface="Times New Roman" panose="02020603050405020304" pitchFamily="18" charset="0"/>
              </a:rPr>
              <a:t>Pinta</a:t>
            </a:r>
            <a:r>
              <a:rPr lang="fr-FR" sz="1200" dirty="0">
                <a:solidFill>
                  <a:schemeClr val="tx1"/>
                </a:solidFill>
                <a:effectLst/>
                <a:latin typeface="+mn-lt"/>
                <a:ea typeface="Calibri" panose="020F0502020204030204" pitchFamily="34" charset="0"/>
                <a:cs typeface="Times New Roman" panose="02020603050405020304" pitchFamily="18" charset="0"/>
              </a:rPr>
              <a:t> (la Peinte) et la </a:t>
            </a:r>
            <a:r>
              <a:rPr lang="fr-FR" sz="1200" i="1" dirty="0">
                <a:solidFill>
                  <a:schemeClr val="tx1"/>
                </a:solidFill>
                <a:effectLst/>
                <a:latin typeface="+mn-lt"/>
                <a:ea typeface="Calibri" panose="020F0502020204030204" pitchFamily="34" charset="0"/>
                <a:cs typeface="Times New Roman" panose="02020603050405020304" pitchFamily="18" charset="0"/>
              </a:rPr>
              <a:t>Santa Maria </a:t>
            </a:r>
            <a:r>
              <a:rPr lang="fr-FR" sz="1200" dirty="0">
                <a:solidFill>
                  <a:schemeClr val="tx1"/>
                </a:solidFill>
                <a:effectLst/>
                <a:latin typeface="+mn-lt"/>
                <a:ea typeface="Calibri" panose="020F0502020204030204" pitchFamily="34" charset="0"/>
                <a:cs typeface="Times New Roman" panose="02020603050405020304" pitchFamily="18" charset="0"/>
              </a:rPr>
              <a:t>(la Sainte-Marie)</a:t>
            </a:r>
            <a:r>
              <a:rPr lang="fr-FR" sz="1200" i="1" dirty="0">
                <a:solidFill>
                  <a:schemeClr val="tx1"/>
                </a:solidFill>
                <a:effectLst/>
                <a:latin typeface="+mn-lt"/>
                <a:ea typeface="Calibri" panose="020F0502020204030204" pitchFamily="34" charset="0"/>
                <a:cs typeface="Times New Roman" panose="02020603050405020304" pitchFamily="18" charset="0"/>
              </a:rPr>
              <a:t> </a:t>
            </a:r>
            <a:r>
              <a:rPr lang="fr-FR" sz="1200" dirty="0">
                <a:solidFill>
                  <a:schemeClr val="tx1"/>
                </a:solidFill>
                <a:effectLst/>
                <a:latin typeface="+mn-lt"/>
                <a:ea typeface="Calibri" panose="020F0502020204030204" pitchFamily="34" charset="0"/>
                <a:cs typeface="Times New Roman" panose="02020603050405020304" pitchFamily="18" charset="0"/>
              </a:rPr>
              <a:t>sont les noms (espagnols) des bateaux de Christophe Colomb.</a:t>
            </a:r>
          </a:p>
          <a:p>
            <a:pPr marR="2339975" algn="just"/>
            <a:endParaRPr lang="fr-FR" dirty="0"/>
          </a:p>
        </p:txBody>
      </p:sp>
      <p:sp>
        <p:nvSpPr>
          <p:cNvPr id="4" name="Espace réservé du numéro de diapositive 3"/>
          <p:cNvSpPr>
            <a:spLocks noGrp="1"/>
          </p:cNvSpPr>
          <p:nvPr>
            <p:ph type="sldNum" sz="quarter" idx="5"/>
          </p:nvPr>
        </p:nvSpPr>
        <p:spPr/>
        <p:txBody>
          <a:bodyPr/>
          <a:lstStyle/>
          <a:p>
            <a:fld id="{CDCBF698-F43D-8D4A-A660-14B8F13D00A3}" type="slidenum">
              <a:rPr lang="fr-FR" smtClean="0"/>
              <a:t>3</a:t>
            </a:fld>
            <a:endParaRPr lang="fr-FR"/>
          </a:p>
        </p:txBody>
      </p:sp>
    </p:spTree>
    <p:extLst>
      <p:ext uri="{BB962C8B-B14F-4D97-AF65-F5344CB8AC3E}">
        <p14:creationId xmlns:p14="http://schemas.microsoft.com/office/powerpoint/2010/main" val="29724262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895907-F23E-3A0A-445A-440CC2EC2B6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0809624-CF7E-3EDD-D8A1-3AA6985D074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1CB2DEB-6A33-29A7-F2AD-9A344040F018}"/>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Quand ça se passe ? Combien de temps a-t-il fallu à Christophe Colomb pour arriver à réaliser son projet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probable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Ça se passe dans les années 1400 (= quinzième siècle)</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On ne sait pas. Éventuellement : Il avait 1492 – 1451 = 41 ans quand il a découvert l’Amérique.</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Annoncer</a:t>
            </a:r>
            <a:r>
              <a:rPr lang="fr-FR" sz="1200" dirty="0">
                <a:solidFill>
                  <a:schemeClr val="tx1"/>
                </a:solidFill>
                <a:effectLst/>
                <a:latin typeface="+mn-lt"/>
                <a:ea typeface="Calibri" panose="020F0502020204030204" pitchFamily="34" charset="0"/>
                <a:cs typeface="Times New Roman" panose="02020603050405020304" pitchFamily="18" charset="0"/>
              </a:rPr>
              <a:t> : « On va essayer de le calculer et on va s’intéresser surtout aux expressions dans le texte qui nous permettent de savoir combien de temps ça a duré. »</a:t>
            </a:r>
          </a:p>
          <a:p>
            <a:pPr marR="2339975" algn="just"/>
            <a:endParaRPr lang="fr-FR" dirty="0"/>
          </a:p>
        </p:txBody>
      </p:sp>
      <p:sp>
        <p:nvSpPr>
          <p:cNvPr id="4" name="Espace réservé du numéro de diapositive 3">
            <a:extLst>
              <a:ext uri="{FF2B5EF4-FFF2-40B4-BE49-F238E27FC236}">
                <a16:creationId xmlns:a16="http://schemas.microsoft.com/office/drawing/2014/main" id="{D75A0F8C-0A17-62DC-39C0-3BED86578AD6}"/>
              </a:ext>
            </a:extLst>
          </p:cNvPr>
          <p:cNvSpPr>
            <a:spLocks noGrp="1"/>
          </p:cNvSpPr>
          <p:nvPr>
            <p:ph type="sldNum" sz="quarter" idx="5"/>
          </p:nvPr>
        </p:nvSpPr>
        <p:spPr/>
        <p:txBody>
          <a:bodyPr/>
          <a:lstStyle/>
          <a:p>
            <a:fld id="{CDCBF698-F43D-8D4A-A660-14B8F13D00A3}" type="slidenum">
              <a:rPr lang="fr-FR" smtClean="0"/>
              <a:t>4</a:t>
            </a:fld>
            <a:endParaRPr lang="fr-FR"/>
          </a:p>
        </p:txBody>
      </p:sp>
    </p:spTree>
    <p:extLst>
      <p:ext uri="{BB962C8B-B14F-4D97-AF65-F5344CB8AC3E}">
        <p14:creationId xmlns:p14="http://schemas.microsoft.com/office/powerpoint/2010/main" val="36888843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0BAA5-0285-CFC2-5DE1-2425F0728C8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41E5D02-1C80-5516-18A9-FD86EEE1DDC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13AFE52-0461-8645-4308-D90576A4590D}"/>
              </a:ext>
            </a:extLst>
          </p:cNvPr>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cs typeface="Times New Roman" panose="02020603050405020304" pitchFamily="18" charset="0"/>
              </a:rPr>
              <a:t>PHASE 2 – </a:t>
            </a:r>
            <a:r>
              <a:rPr lang="fr-FR" sz="1200" b="1" i="1" dirty="0">
                <a:solidFill>
                  <a:schemeClr val="tx1"/>
                </a:solidFill>
                <a:effectLst/>
                <a:highlight>
                  <a:srgbClr val="D3D3D3"/>
                </a:highlight>
                <a:latin typeface="+mn-lt"/>
                <a:ea typeface="Calibri" panose="020F0502020204030204" pitchFamily="34" charset="0"/>
                <a:cs typeface="Times New Roman" panose="02020603050405020304" pitchFamily="18" charset="0"/>
              </a:rPr>
              <a:t>Observation</a:t>
            </a:r>
            <a:r>
              <a:rPr lang="fr-FR" sz="1200" b="1" dirty="0">
                <a:solidFill>
                  <a:schemeClr val="tx1"/>
                </a:solidFill>
                <a:effectLst/>
                <a:latin typeface="+mn-lt"/>
                <a:ea typeface="Calibri" panose="020F0502020204030204" pitchFamily="34" charset="0"/>
                <a:cs typeface="Times New Roman" panose="02020603050405020304" pitchFamily="18" charset="0"/>
              </a:rPr>
              <a:t> – Relever les indicateurs de temps</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sz="1200" dirty="0">
              <a:solidFill>
                <a:schemeClr val="tx1"/>
              </a:solidFill>
              <a:effectLst/>
              <a:latin typeface="+mn-lt"/>
              <a:ea typeface="Calibri" panose="020F0502020204030204" pitchFamily="34" charset="0"/>
              <a:cs typeface="Times New Roman" panose="02020603050405020304" pitchFamily="18" charset="0"/>
            </a:endParaRPr>
          </a:p>
          <a:p>
            <a:pPr marR="2339975" algn="just"/>
            <a:r>
              <a:rPr lang="fr-FR" sz="1200" b="1" dirty="0">
                <a:solidFill>
                  <a:schemeClr val="tx1"/>
                </a:solidFill>
                <a:effectLst/>
                <a:latin typeface="+mn-lt"/>
                <a:ea typeface="Calibri" panose="020F0502020204030204" pitchFamily="34" charset="0"/>
              </a:rPr>
              <a:t>Distribuer</a:t>
            </a:r>
            <a:r>
              <a:rPr lang="fr-FR" sz="1200" dirty="0">
                <a:solidFill>
                  <a:schemeClr val="tx1"/>
                </a:solidFill>
                <a:effectLst/>
                <a:latin typeface="+mn-lt"/>
                <a:ea typeface="Calibri" panose="020F0502020204030204" pitchFamily="34" charset="0"/>
              </a:rPr>
              <a:t> le texte (cf. </a:t>
            </a:r>
            <a:r>
              <a:rPr lang="fr-FR" sz="1200" i="1" dirty="0">
                <a:solidFill>
                  <a:schemeClr val="tx1"/>
                </a:solidFill>
                <a:effectLst/>
                <a:latin typeface="+mn-lt"/>
                <a:ea typeface="Calibri" panose="020F0502020204030204" pitchFamily="34" charset="0"/>
              </a:rPr>
              <a:t>Fiche photocopiable</a:t>
            </a:r>
            <a:r>
              <a:rPr lang="fr-FR" sz="1200" dirty="0">
                <a:solidFill>
                  <a:schemeClr val="tx1"/>
                </a:solidFill>
                <a:effectLst/>
                <a:latin typeface="+mn-lt"/>
                <a:ea typeface="Calibri" panose="020F0502020204030204" pitchFamily="34" charset="0"/>
              </a:rPr>
              <a:t>) et donner la consigne : « Trouvez dans le texte les expressions qui nous donnent des indications sur le temps : des dates, des durées... Soulignez en jaune ces passages. »</a:t>
            </a:r>
            <a:r>
              <a:rPr lang="fr-FR" sz="1200" dirty="0">
                <a:solidFill>
                  <a:schemeClr val="tx1"/>
                </a:solidFill>
                <a:effectLst/>
                <a:latin typeface="+mn-lt"/>
              </a:rPr>
              <a:t> </a:t>
            </a:r>
          </a:p>
          <a:p>
            <a:pPr marR="2339975" algn="just"/>
            <a:r>
              <a:rPr lang="fr-FR" sz="1200" dirty="0">
                <a:solidFill>
                  <a:schemeClr val="tx1"/>
                </a:solidFill>
                <a:effectLst/>
                <a:latin typeface="+mn-lt"/>
              </a:rPr>
              <a:t>Réponse attendue :</a:t>
            </a:r>
          </a:p>
          <a:p>
            <a:pPr marR="2339975" algn="just"/>
            <a:r>
              <a:rPr lang="fr-FR" sz="1200" dirty="0">
                <a:solidFill>
                  <a:schemeClr val="tx1"/>
                </a:solidFill>
                <a:effectLst/>
                <a:latin typeface="+mn-lt"/>
              </a:rPr>
              <a:t>[Voir diapositive suivante]</a:t>
            </a:r>
            <a:endParaRPr lang="fr-FR" sz="120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B3C1DE7D-D5BE-F4C6-7BFF-6498C85D7731}"/>
              </a:ext>
            </a:extLst>
          </p:cNvPr>
          <p:cNvSpPr>
            <a:spLocks noGrp="1"/>
          </p:cNvSpPr>
          <p:nvPr>
            <p:ph type="sldNum" sz="quarter" idx="5"/>
          </p:nvPr>
        </p:nvSpPr>
        <p:spPr/>
        <p:txBody>
          <a:bodyPr/>
          <a:lstStyle/>
          <a:p>
            <a:fld id="{CDCBF698-F43D-8D4A-A660-14B8F13D00A3}" type="slidenum">
              <a:rPr lang="fr-FR" smtClean="0"/>
              <a:t>5</a:t>
            </a:fld>
            <a:endParaRPr lang="fr-FR"/>
          </a:p>
        </p:txBody>
      </p:sp>
    </p:spTree>
    <p:extLst>
      <p:ext uri="{BB962C8B-B14F-4D97-AF65-F5344CB8AC3E}">
        <p14:creationId xmlns:p14="http://schemas.microsoft.com/office/powerpoint/2010/main" val="41407362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C794F-839C-E561-1961-7ABAEF20F74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D86E6AD-8B93-52EA-1D09-4A00CB23CE6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C933144-E34B-E9EB-D9AC-6EBC969CAF5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PHASE 3 – </a:t>
            </a:r>
            <a:r>
              <a:rPr lang="fr-FR" sz="1200" b="1" i="1" dirty="0">
                <a:solidFill>
                  <a:schemeClr val="tx1"/>
                </a:solidFill>
                <a:effectLst/>
                <a:highlight>
                  <a:srgbClr val="D3D3D3"/>
                </a:highlight>
                <a:latin typeface="+mn-lt"/>
                <a:ea typeface="Calibri" panose="020F0502020204030204" pitchFamily="34" charset="0"/>
                <a:cs typeface="Times New Roman" panose="02020603050405020304" pitchFamily="18" charset="0"/>
              </a:rPr>
              <a:t>Observation</a:t>
            </a:r>
            <a:r>
              <a:rPr lang="fr-FR" sz="1200" b="1" dirty="0">
                <a:solidFill>
                  <a:schemeClr val="tx1"/>
                </a:solidFill>
                <a:effectLst/>
                <a:latin typeface="+mn-lt"/>
                <a:ea typeface="Calibri" panose="020F0502020204030204" pitchFamily="34" charset="0"/>
                <a:cs typeface="Times New Roman" panose="02020603050405020304" pitchFamily="18" charset="0"/>
              </a:rPr>
              <a:t> - Utiliser les indicateurs de temps pour établir une chronologie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Comment est-ce que ça commence ? Quand est-ce que Christophe Colomb est né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Il est né en 1451.</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F4F42AC4-AECA-1A11-F3EC-89DF983098F0}"/>
              </a:ext>
            </a:extLst>
          </p:cNvPr>
          <p:cNvSpPr>
            <a:spLocks noGrp="1"/>
          </p:cNvSpPr>
          <p:nvPr>
            <p:ph type="sldNum" sz="quarter" idx="5"/>
          </p:nvPr>
        </p:nvSpPr>
        <p:spPr/>
        <p:txBody>
          <a:bodyPr/>
          <a:lstStyle/>
          <a:p>
            <a:fld id="{CDCBF698-F43D-8D4A-A660-14B8F13D00A3}" type="slidenum">
              <a:rPr lang="fr-FR" smtClean="0"/>
              <a:t>6</a:t>
            </a:fld>
            <a:endParaRPr lang="fr-FR"/>
          </a:p>
        </p:txBody>
      </p:sp>
    </p:spTree>
    <p:extLst>
      <p:ext uri="{BB962C8B-B14F-4D97-AF65-F5344CB8AC3E}">
        <p14:creationId xmlns:p14="http://schemas.microsoft.com/office/powerpoint/2010/main" val="5897871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Ensuite il devient mousse. Pouvez-vous dire à quelle date ? »</a:t>
            </a:r>
          </a:p>
          <a:p>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r>
              <a:rPr lang="fr-FR" sz="1200" dirty="0">
                <a:solidFill>
                  <a:schemeClr val="tx1"/>
                </a:solidFill>
                <a:effectLst/>
                <a:latin typeface="+mn-lt"/>
                <a:ea typeface="Calibri" panose="020F0502020204030204" pitchFamily="34" charset="0"/>
                <a:cs typeface="Times New Roman" panose="02020603050405020304" pitchFamily="18" charset="0"/>
              </a:rPr>
              <a:t>C’est après son enfance, c’est quand il a dix ans. 1451 + 10 = 1461.</a:t>
            </a:r>
          </a:p>
          <a:p>
            <a:endParaRPr lang="fr-FR" dirty="0"/>
          </a:p>
        </p:txBody>
      </p:sp>
      <p:sp>
        <p:nvSpPr>
          <p:cNvPr id="4" name="Espace réservé du numéro de diapositive 3"/>
          <p:cNvSpPr>
            <a:spLocks noGrp="1"/>
          </p:cNvSpPr>
          <p:nvPr>
            <p:ph type="sldNum" sz="quarter" idx="5"/>
          </p:nvPr>
        </p:nvSpPr>
        <p:spPr/>
        <p:txBody>
          <a:bodyPr/>
          <a:lstStyle/>
          <a:p>
            <a:fld id="{CDCBF698-F43D-8D4A-A660-14B8F13D00A3}" type="slidenum">
              <a:rPr lang="fr-FR" smtClean="0"/>
              <a:t>7</a:t>
            </a:fld>
            <a:endParaRPr lang="fr-FR"/>
          </a:p>
        </p:txBody>
      </p:sp>
    </p:spTree>
    <p:extLst>
      <p:ext uri="{BB962C8B-B14F-4D97-AF65-F5344CB8AC3E}">
        <p14:creationId xmlns:p14="http://schemas.microsoft.com/office/powerpoint/2010/main" val="12437416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Ensuite, il est devenu capitaine et il navigue. Combien de temps a-t-il passé à devenir un marin accompli ? À quelle date a-t-il pu devenir capitaine sur la Méditerranée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Réponses attendues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Il « mit quinze ans ». 1461 + 15 = 1476</a:t>
            </a:r>
          </a:p>
          <a:p>
            <a:endParaRPr lang="fr-FR" dirty="0"/>
          </a:p>
        </p:txBody>
      </p:sp>
      <p:sp>
        <p:nvSpPr>
          <p:cNvPr id="4" name="Espace réservé du numéro de diapositive 3"/>
          <p:cNvSpPr>
            <a:spLocks noGrp="1"/>
          </p:cNvSpPr>
          <p:nvPr>
            <p:ph type="sldNum" sz="quarter" idx="5"/>
          </p:nvPr>
        </p:nvSpPr>
        <p:spPr/>
        <p:txBody>
          <a:bodyPr/>
          <a:lstStyle/>
          <a:p>
            <a:fld id="{CDCBF698-F43D-8D4A-A660-14B8F13D00A3}" type="slidenum">
              <a:rPr lang="fr-FR" smtClean="0"/>
              <a:t>8</a:t>
            </a:fld>
            <a:endParaRPr lang="fr-FR"/>
          </a:p>
        </p:txBody>
      </p:sp>
    </p:spTree>
    <p:extLst>
      <p:ext uri="{BB962C8B-B14F-4D97-AF65-F5344CB8AC3E}">
        <p14:creationId xmlns:p14="http://schemas.microsoft.com/office/powerpoint/2010/main" val="34714913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Ensuite, il navigue sur la Méditerranée et recherche un mécène. Combien de temps est-ce qu’il cherche un mécène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Il y a </a:t>
            </a:r>
            <a:r>
              <a:rPr lang="fr-FR" sz="1200" i="1" dirty="0">
                <a:solidFill>
                  <a:schemeClr val="tx1"/>
                </a:solidFill>
                <a:effectLst/>
                <a:latin typeface="+mn-lt"/>
                <a:ea typeface="Calibri" panose="020F0502020204030204" pitchFamily="34" charset="0"/>
                <a:cs typeface="Times New Roman" panose="02020603050405020304" pitchFamily="18" charset="0"/>
              </a:rPr>
              <a:t>finalement</a:t>
            </a:r>
            <a:r>
              <a:rPr lang="fr-FR" sz="1200" dirty="0">
                <a:solidFill>
                  <a:schemeClr val="tx1"/>
                </a:solidFill>
                <a:effectLst/>
                <a:latin typeface="+mn-lt"/>
                <a:ea typeface="Calibri" panose="020F0502020204030204" pitchFamily="34" charset="0"/>
                <a:cs typeface="Times New Roman" panose="02020603050405020304" pitchFamily="18" charset="0"/>
              </a:rPr>
              <a:t>… Mais ça ne dit pas combien de temps ça dure.</a:t>
            </a:r>
          </a:p>
          <a:p>
            <a:endParaRPr lang="fr-FR" dirty="0"/>
          </a:p>
        </p:txBody>
      </p:sp>
      <p:sp>
        <p:nvSpPr>
          <p:cNvPr id="4" name="Espace réservé du numéro de diapositive 3"/>
          <p:cNvSpPr>
            <a:spLocks noGrp="1"/>
          </p:cNvSpPr>
          <p:nvPr>
            <p:ph type="sldNum" sz="quarter" idx="5"/>
          </p:nvPr>
        </p:nvSpPr>
        <p:spPr/>
        <p:txBody>
          <a:bodyPr/>
          <a:lstStyle/>
          <a:p>
            <a:fld id="{CDCBF698-F43D-8D4A-A660-14B8F13D00A3}" type="slidenum">
              <a:rPr lang="fr-FR" smtClean="0"/>
              <a:t>9</a:t>
            </a:fld>
            <a:endParaRPr lang="fr-FR"/>
          </a:p>
        </p:txBody>
      </p:sp>
    </p:spTree>
    <p:extLst>
      <p:ext uri="{BB962C8B-B14F-4D97-AF65-F5344CB8AC3E}">
        <p14:creationId xmlns:p14="http://schemas.microsoft.com/office/powerpoint/2010/main" val="19694720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Annoncer</a:t>
            </a:r>
            <a:r>
              <a:rPr lang="fr-FR" sz="1200" dirty="0">
                <a:solidFill>
                  <a:schemeClr val="tx1"/>
                </a:solidFill>
                <a:effectLst/>
                <a:latin typeface="+mn-lt"/>
                <a:ea typeface="Calibri" panose="020F0502020204030204" pitchFamily="34" charset="0"/>
                <a:cs typeface="Times New Roman" panose="02020603050405020304" pitchFamily="18" charset="0"/>
              </a:rPr>
              <a:t> : « Alors, on va faire autrement. » et </a:t>
            </a: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Quelle est l’autre date qui peut nous aider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On a la date de la découverte de l’Amérique : 12 octobre 1492</a:t>
            </a:r>
          </a:p>
          <a:p>
            <a:endParaRPr lang="fr-FR" dirty="0"/>
          </a:p>
        </p:txBody>
      </p:sp>
      <p:sp>
        <p:nvSpPr>
          <p:cNvPr id="4" name="Espace réservé du numéro de diapositive 3"/>
          <p:cNvSpPr>
            <a:spLocks noGrp="1"/>
          </p:cNvSpPr>
          <p:nvPr>
            <p:ph type="sldNum" sz="quarter" idx="5"/>
          </p:nvPr>
        </p:nvSpPr>
        <p:spPr/>
        <p:txBody>
          <a:bodyPr/>
          <a:lstStyle/>
          <a:p>
            <a:fld id="{CDCBF698-F43D-8D4A-A660-14B8F13D00A3}" type="slidenum">
              <a:rPr lang="fr-FR" smtClean="0"/>
              <a:t>10</a:t>
            </a:fld>
            <a:endParaRPr lang="fr-FR"/>
          </a:p>
        </p:txBody>
      </p:sp>
    </p:spTree>
    <p:extLst>
      <p:ext uri="{BB962C8B-B14F-4D97-AF65-F5344CB8AC3E}">
        <p14:creationId xmlns:p14="http://schemas.microsoft.com/office/powerpoint/2010/main" val="31514124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Annoncer</a:t>
            </a:r>
            <a:r>
              <a:rPr lang="fr-FR" sz="1200" dirty="0">
                <a:solidFill>
                  <a:schemeClr val="tx1"/>
                </a:solidFill>
                <a:effectLst/>
                <a:latin typeface="+mn-lt"/>
                <a:ea typeface="Calibri" panose="020F0502020204030204" pitchFamily="34" charset="0"/>
                <a:cs typeface="Times New Roman" panose="02020603050405020304" pitchFamily="18" charset="0"/>
              </a:rPr>
              <a:t> : « On va remonter dans le temps à partir de cette date. Peut-être pourra-t-on savoir combien de temps il a cherché un mécène.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À quel moment est-ce qu’ils sont partis d’Espagne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C’était deux mois et demi avant. Octobre – septembre – aout… C’est à la fin de juillet ou au début du mois d’aout.</a:t>
            </a:r>
          </a:p>
          <a:p>
            <a:endParaRPr lang="fr-FR" dirty="0"/>
          </a:p>
        </p:txBody>
      </p:sp>
      <p:sp>
        <p:nvSpPr>
          <p:cNvPr id="4" name="Espace réservé du numéro de diapositive 3"/>
          <p:cNvSpPr>
            <a:spLocks noGrp="1"/>
          </p:cNvSpPr>
          <p:nvPr>
            <p:ph type="sldNum" sz="quarter" idx="5"/>
          </p:nvPr>
        </p:nvSpPr>
        <p:spPr/>
        <p:txBody>
          <a:bodyPr/>
          <a:lstStyle/>
          <a:p>
            <a:fld id="{CDCBF698-F43D-8D4A-A660-14B8F13D00A3}" type="slidenum">
              <a:rPr lang="fr-FR" smtClean="0"/>
              <a:t>11</a:t>
            </a:fld>
            <a:endParaRPr lang="fr-FR"/>
          </a:p>
        </p:txBody>
      </p:sp>
    </p:spTree>
    <p:extLst>
      <p:ext uri="{BB962C8B-B14F-4D97-AF65-F5344CB8AC3E}">
        <p14:creationId xmlns:p14="http://schemas.microsoft.com/office/powerpoint/2010/main" val="29600677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Est-ce qu’on peut savoir à quel moment le Roi d’Espagne a accepté le projet de Christophe Colomb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C’était six mois avant parce qu’il est écrit « six mois après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Six mois avant le mois d’aout, ça donne quel mois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Aout/juillet – juin – mai – avril – mars – février – janvier : ça donne fin janvier ou début février. C’est toujours l’année 1492.</a:t>
            </a:r>
          </a:p>
          <a:p>
            <a:endParaRPr lang="fr-FR" dirty="0"/>
          </a:p>
        </p:txBody>
      </p:sp>
      <p:sp>
        <p:nvSpPr>
          <p:cNvPr id="4" name="Espace réservé du numéro de diapositive 3"/>
          <p:cNvSpPr>
            <a:spLocks noGrp="1"/>
          </p:cNvSpPr>
          <p:nvPr>
            <p:ph type="sldNum" sz="quarter" idx="5"/>
          </p:nvPr>
        </p:nvSpPr>
        <p:spPr/>
        <p:txBody>
          <a:bodyPr/>
          <a:lstStyle/>
          <a:p>
            <a:fld id="{CDCBF698-F43D-8D4A-A660-14B8F13D00A3}" type="slidenum">
              <a:rPr lang="fr-FR" smtClean="0"/>
              <a:t>12</a:t>
            </a:fld>
            <a:endParaRPr lang="fr-FR"/>
          </a:p>
        </p:txBody>
      </p:sp>
    </p:spTree>
    <p:extLst>
      <p:ext uri="{BB962C8B-B14F-4D97-AF65-F5344CB8AC3E}">
        <p14:creationId xmlns:p14="http://schemas.microsoft.com/office/powerpoint/2010/main" val="34039851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Et quand est-ce qu’a eu lieu la première rencontre de Christophe Colomb et du Roi et de la Reine d’Espagne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Il y a « Six années passèrent » qui est écrit. C’était donc six années avant.</a:t>
            </a:r>
          </a:p>
          <a:p>
            <a:endParaRPr lang="fr-FR" dirty="0"/>
          </a:p>
        </p:txBody>
      </p:sp>
      <p:sp>
        <p:nvSpPr>
          <p:cNvPr id="4" name="Espace réservé du numéro de diapositive 3"/>
          <p:cNvSpPr>
            <a:spLocks noGrp="1"/>
          </p:cNvSpPr>
          <p:nvPr>
            <p:ph type="sldNum" sz="quarter" idx="5"/>
          </p:nvPr>
        </p:nvSpPr>
        <p:spPr/>
        <p:txBody>
          <a:bodyPr/>
          <a:lstStyle/>
          <a:p>
            <a:fld id="{CDCBF698-F43D-8D4A-A660-14B8F13D00A3}" type="slidenum">
              <a:rPr lang="fr-FR" smtClean="0"/>
              <a:t>13</a:t>
            </a:fld>
            <a:endParaRPr lang="fr-FR"/>
          </a:p>
        </p:txBody>
      </p:sp>
    </p:spTree>
    <p:extLst>
      <p:ext uri="{BB962C8B-B14F-4D97-AF65-F5344CB8AC3E}">
        <p14:creationId xmlns:p14="http://schemas.microsoft.com/office/powerpoint/2010/main" val="33073848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Est-ce qu’on sait maintenant combien de temps il a navigué sur la Méditerranée et recherché un mécène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 </a:t>
            </a:r>
          </a:p>
          <a:p>
            <a:r>
              <a:rPr lang="fr-FR" sz="1200" dirty="0">
                <a:solidFill>
                  <a:schemeClr val="tx1"/>
                </a:solidFill>
                <a:effectLst/>
                <a:latin typeface="+mn-lt"/>
                <a:ea typeface="Calibri" panose="020F0502020204030204" pitchFamily="34" charset="0"/>
              </a:rPr>
              <a:t>Il a mis dix ans : 1486 – 1476 = 10.</a:t>
            </a:r>
            <a:r>
              <a:rPr lang="fr-FR" sz="1200" dirty="0">
                <a:solidFill>
                  <a:schemeClr val="tx1"/>
                </a:solidFill>
                <a:effectLst/>
                <a:latin typeface="+mn-lt"/>
              </a:rPr>
              <a:t> </a:t>
            </a: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CDCBF698-F43D-8D4A-A660-14B8F13D00A3}" type="slidenum">
              <a:rPr lang="fr-FR" smtClean="0"/>
              <a:t>14</a:t>
            </a:fld>
            <a:endParaRPr lang="fr-FR"/>
          </a:p>
        </p:txBody>
      </p:sp>
    </p:spTree>
    <p:extLst>
      <p:ext uri="{BB962C8B-B14F-4D97-AF65-F5344CB8AC3E}">
        <p14:creationId xmlns:p14="http://schemas.microsoft.com/office/powerpoint/2010/main" val="6947681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E5B8F7-F308-1B8D-42CA-E33E223328A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6CA3AF6-5199-695B-42DD-01FF80687CA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E318DED-CCA1-5BF1-80BA-A576E787B398}"/>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Revenir</a:t>
            </a:r>
            <a:r>
              <a:rPr lang="fr-FR" sz="1200" dirty="0">
                <a:solidFill>
                  <a:schemeClr val="tx1"/>
                </a:solidFill>
                <a:effectLst/>
                <a:latin typeface="+mn-lt"/>
                <a:ea typeface="Calibri" panose="020F0502020204030204" pitchFamily="34" charset="0"/>
                <a:cs typeface="Times New Roman" panose="02020603050405020304" pitchFamily="18" charset="0"/>
              </a:rPr>
              <a:t> sur l’enrôlement.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Finalement, combien de temps a-t-il fallu à Christophe Colomb pour arriver à réaliser son projet ?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Réponse attendue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Il lui a fallu 31 ans : 1492 – 1461 = 31.</a:t>
            </a:r>
          </a:p>
          <a:p>
            <a:pPr algn="just"/>
            <a:r>
              <a:rPr lang="fr-FR" sz="1200" b="1" dirty="0">
                <a:solidFill>
                  <a:schemeClr val="tx1"/>
                </a:solidFill>
                <a:effectLst/>
                <a:latin typeface="+mn-lt"/>
                <a:ea typeface="Calibri" panose="020F0502020204030204" pitchFamily="34" charset="0"/>
                <a:cs typeface="Calibri" panose="020F0502020204030204" pitchFamily="34"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Sur quelles expressions s’est-on appuyé pour calculer combien de temps que Christophe Colomb a mis pour réaliser son projet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Sur des expressions qui indiquent le temps.</a:t>
            </a:r>
          </a:p>
          <a:p>
            <a:pPr algn="just"/>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DBBC3AA2-CD73-669B-A338-91CEA19B0E87}"/>
              </a:ext>
            </a:extLst>
          </p:cNvPr>
          <p:cNvSpPr>
            <a:spLocks noGrp="1"/>
          </p:cNvSpPr>
          <p:nvPr>
            <p:ph type="sldNum" sz="quarter" idx="5"/>
          </p:nvPr>
        </p:nvSpPr>
        <p:spPr/>
        <p:txBody>
          <a:bodyPr/>
          <a:lstStyle/>
          <a:p>
            <a:fld id="{CDCBF698-F43D-8D4A-A660-14B8F13D00A3}" type="slidenum">
              <a:rPr lang="fr-FR" smtClean="0"/>
              <a:t>15</a:t>
            </a:fld>
            <a:endParaRPr lang="fr-FR"/>
          </a:p>
        </p:txBody>
      </p:sp>
    </p:spTree>
    <p:extLst>
      <p:ext uri="{BB962C8B-B14F-4D97-AF65-F5344CB8AC3E}">
        <p14:creationId xmlns:p14="http://schemas.microsoft.com/office/powerpoint/2010/main" val="25570217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F54E56-EAB1-A944-F6D3-AFA291A77D9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8E08B00-DB17-67AC-252C-E0EDA4D149D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5F30D33-A4D1-B42D-293F-466618EF7022}"/>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Dans un texte, on trouve des expressions qui indiquent le temps : des dates, des durées… Elles peuvent permettre de reconstituer la chronologie, le développement dans le temps de l’histoire. Ces indicateurs de temps permettent au lecteur de bien se représenter le film de l’histoire.</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La prochaine fois, nous regarderons d’un peu plus près comment sont construits ces indicateurs de temps. »</a:t>
            </a:r>
          </a:p>
          <a:p>
            <a:pPr algn="just"/>
            <a:endParaRPr lang="fr-FR" dirty="0"/>
          </a:p>
        </p:txBody>
      </p:sp>
      <p:sp>
        <p:nvSpPr>
          <p:cNvPr id="4" name="Espace réservé du numéro de diapositive 3">
            <a:extLst>
              <a:ext uri="{FF2B5EF4-FFF2-40B4-BE49-F238E27FC236}">
                <a16:creationId xmlns:a16="http://schemas.microsoft.com/office/drawing/2014/main" id="{90609D65-18D1-351D-44ED-CEAED92FD958}"/>
              </a:ext>
            </a:extLst>
          </p:cNvPr>
          <p:cNvSpPr>
            <a:spLocks noGrp="1"/>
          </p:cNvSpPr>
          <p:nvPr>
            <p:ph type="sldNum" sz="quarter" idx="5"/>
          </p:nvPr>
        </p:nvSpPr>
        <p:spPr/>
        <p:txBody>
          <a:bodyPr/>
          <a:lstStyle/>
          <a:p>
            <a:fld id="{CDCBF698-F43D-8D4A-A660-14B8F13D00A3}" type="slidenum">
              <a:rPr lang="fr-FR" smtClean="0"/>
              <a:t>16</a:t>
            </a:fld>
            <a:endParaRPr lang="fr-FR"/>
          </a:p>
        </p:txBody>
      </p:sp>
    </p:spTree>
    <p:extLst>
      <p:ext uri="{BB962C8B-B14F-4D97-AF65-F5344CB8AC3E}">
        <p14:creationId xmlns:p14="http://schemas.microsoft.com/office/powerpoint/2010/main" val="3638506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5A7DD-70C8-22D9-75E9-DAB452E40F4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86CBE1E-4E27-8C45-FFE4-67D6296D8B6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6C13071-A811-AEA3-DD6C-E1262EEE8E76}"/>
              </a:ext>
            </a:extLst>
          </p:cNvPr>
          <p:cNvSpPr>
            <a:spLocks noGrp="1"/>
          </p:cNvSpPr>
          <p:nvPr>
            <p:ph type="body" idx="1"/>
          </p:nvPr>
        </p:nvSpPr>
        <p:spPr/>
        <p:txBody>
          <a:bodyPr/>
          <a:lstStyle/>
          <a:p>
            <a:pPr algn="just"/>
            <a:r>
              <a:rPr lang="fr-FR" b="1" dirty="0">
                <a:solidFill>
                  <a:schemeClr val="tx1"/>
                </a:solidFill>
              </a:rPr>
              <a:t>Annoncer</a:t>
            </a:r>
            <a:r>
              <a:rPr lang="fr-FR" dirty="0">
                <a:solidFill>
                  <a:schemeClr val="tx1"/>
                </a:solidFill>
              </a:rPr>
              <a:t> : « On fera une trace écrite la prochaine fois. »</a:t>
            </a:r>
          </a:p>
        </p:txBody>
      </p:sp>
      <p:sp>
        <p:nvSpPr>
          <p:cNvPr id="4" name="Espace réservé du numéro de diapositive 3">
            <a:extLst>
              <a:ext uri="{FF2B5EF4-FFF2-40B4-BE49-F238E27FC236}">
                <a16:creationId xmlns:a16="http://schemas.microsoft.com/office/drawing/2014/main" id="{2F02AF97-918E-CDCE-9982-B299110015E2}"/>
              </a:ext>
            </a:extLst>
          </p:cNvPr>
          <p:cNvSpPr>
            <a:spLocks noGrp="1"/>
          </p:cNvSpPr>
          <p:nvPr>
            <p:ph type="sldNum" sz="quarter" idx="5"/>
          </p:nvPr>
        </p:nvSpPr>
        <p:spPr/>
        <p:txBody>
          <a:bodyPr/>
          <a:lstStyle/>
          <a:p>
            <a:fld id="{CDCBF698-F43D-8D4A-A660-14B8F13D00A3}" type="slidenum">
              <a:rPr lang="fr-FR" smtClean="0"/>
              <a:t>17</a:t>
            </a:fld>
            <a:endParaRPr lang="fr-FR"/>
          </a:p>
        </p:txBody>
      </p:sp>
    </p:spTree>
    <p:extLst>
      <p:ext uri="{BB962C8B-B14F-4D97-AF65-F5344CB8AC3E}">
        <p14:creationId xmlns:p14="http://schemas.microsoft.com/office/powerpoint/2010/main" val="19315191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CDCBF698-F43D-8D4A-A660-14B8F13D00A3}" type="slidenum">
              <a:rPr lang="fr-FR" smtClean="0"/>
              <a:t>18</a:t>
            </a:fld>
            <a:endParaRPr lang="fr-FR"/>
          </a:p>
        </p:txBody>
      </p:sp>
    </p:spTree>
    <p:extLst>
      <p:ext uri="{BB962C8B-B14F-4D97-AF65-F5344CB8AC3E}">
        <p14:creationId xmlns:p14="http://schemas.microsoft.com/office/powerpoint/2010/main" val="36854529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CDCBF698-F43D-8D4A-A660-14B8F13D00A3}" type="slidenum">
              <a:rPr lang="fr-FR" smtClean="0"/>
              <a:t>19</a:t>
            </a:fld>
            <a:endParaRPr lang="fr-FR"/>
          </a:p>
        </p:txBody>
      </p:sp>
    </p:spTree>
    <p:extLst>
      <p:ext uri="{BB962C8B-B14F-4D97-AF65-F5344CB8AC3E}">
        <p14:creationId xmlns:p14="http://schemas.microsoft.com/office/powerpoint/2010/main" val="12714817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solidFill>
                  <a:schemeClr val="tx1"/>
                </a:solidFill>
                <a:effectLst/>
                <a:latin typeface="+mn-lt"/>
                <a:ea typeface="Calibri" panose="020F0502020204030204" pitchFamily="34" charset="0"/>
              </a:rPr>
              <a:t>Aristobule a raison : pour dire que John a donné l’adresse à Sam, il peut écrire ‘</a:t>
            </a:r>
            <a:r>
              <a:rPr lang="fr-FR" sz="1200" i="1" dirty="0">
                <a:solidFill>
                  <a:schemeClr val="tx1"/>
                </a:solidFill>
                <a:effectLst/>
                <a:latin typeface="+mn-lt"/>
                <a:ea typeface="Calibri" panose="020F0502020204030204" pitchFamily="34" charset="0"/>
              </a:rPr>
              <a:t>Il lui a donné notre adresse</a:t>
            </a:r>
            <a:r>
              <a:rPr lang="fr-FR" sz="1200" dirty="0">
                <a:solidFill>
                  <a:schemeClr val="tx1"/>
                </a:solidFill>
                <a:effectLst/>
                <a:latin typeface="+mn-lt"/>
                <a:ea typeface="Calibri" panose="020F0502020204030204" pitchFamily="34" charset="0"/>
              </a:rPr>
              <a:t>’.</a:t>
            </a:r>
            <a:r>
              <a:rPr lang="fr-FR" sz="1200" i="1" dirty="0">
                <a:solidFill>
                  <a:schemeClr val="tx1"/>
                </a:solidFill>
                <a:effectLst/>
                <a:latin typeface="+mn-lt"/>
                <a:ea typeface="Calibri" panose="020F0502020204030204" pitchFamily="34" charset="0"/>
              </a:rPr>
              <a:t> </a:t>
            </a:r>
            <a:r>
              <a:rPr lang="fr-FR" sz="1200" dirty="0">
                <a:solidFill>
                  <a:schemeClr val="tx1"/>
                </a:solidFill>
                <a:effectLst/>
                <a:latin typeface="+mn-lt"/>
                <a:ea typeface="Calibri" panose="020F0502020204030204" pitchFamily="34" charset="0"/>
              </a:rPr>
              <a:t>Là où Aristobule se trompe, c’est qu’il ne se met pas à la place du lecteur. Le pronom </a:t>
            </a:r>
            <a:r>
              <a:rPr lang="fr-FR" sz="1200" i="1" dirty="0">
                <a:solidFill>
                  <a:schemeClr val="tx1"/>
                </a:solidFill>
                <a:effectLst/>
                <a:latin typeface="+mn-lt"/>
                <a:ea typeface="Calibri" panose="020F0502020204030204" pitchFamily="34" charset="0"/>
              </a:rPr>
              <a:t>lui</a:t>
            </a:r>
            <a:r>
              <a:rPr lang="fr-FR" sz="1200" dirty="0">
                <a:solidFill>
                  <a:schemeClr val="tx1"/>
                </a:solidFill>
                <a:effectLst/>
                <a:latin typeface="+mn-lt"/>
                <a:ea typeface="Calibri" panose="020F0502020204030204" pitchFamily="34" charset="0"/>
              </a:rPr>
              <a:t> peut aussi remplacer </a:t>
            </a:r>
            <a:r>
              <a:rPr lang="fr-FR" sz="1200" i="1" dirty="0">
                <a:solidFill>
                  <a:schemeClr val="tx1"/>
                </a:solidFill>
                <a:effectLst/>
                <a:latin typeface="+mn-lt"/>
                <a:ea typeface="Calibri" panose="020F0502020204030204" pitchFamily="34" charset="0"/>
              </a:rPr>
              <a:t>Laura</a:t>
            </a:r>
            <a:r>
              <a:rPr lang="fr-FR" sz="1200" dirty="0">
                <a:solidFill>
                  <a:schemeClr val="tx1"/>
                </a:solidFill>
                <a:effectLst/>
                <a:latin typeface="+mn-lt"/>
                <a:ea typeface="Calibri" panose="020F0502020204030204" pitchFamily="34" charset="0"/>
              </a:rPr>
              <a:t>, le lecteur peut donc aussi penser que John a donné l’adresse à Laura. Le lecteur ne peut donc pas savoir à qui il a donné l’adresse.</a:t>
            </a:r>
            <a:r>
              <a:rPr lang="fr-FR" sz="1200" dirty="0">
                <a:solidFill>
                  <a:schemeClr val="tx1"/>
                </a:solidFill>
                <a:effectLst/>
                <a:latin typeface="+mn-lt"/>
              </a:rPr>
              <a:t> </a:t>
            </a: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CDCBF698-F43D-8D4A-A660-14B8F13D00A3}" type="slidenum">
              <a:rPr lang="fr-FR" smtClean="0"/>
              <a:t>20</a:t>
            </a:fld>
            <a:endParaRPr lang="fr-FR"/>
          </a:p>
        </p:txBody>
      </p:sp>
    </p:spTree>
    <p:extLst>
      <p:ext uri="{BB962C8B-B14F-4D97-AF65-F5344CB8AC3E}">
        <p14:creationId xmlns:p14="http://schemas.microsoft.com/office/powerpoint/2010/main" val="37463424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CDCBF698-F43D-8D4A-A660-14B8F13D00A3}" type="slidenum">
              <a:rPr lang="fr-FR" smtClean="0"/>
              <a:t>21</a:t>
            </a:fld>
            <a:endParaRPr lang="fr-FR"/>
          </a:p>
        </p:txBody>
      </p:sp>
    </p:spTree>
    <p:extLst>
      <p:ext uri="{BB962C8B-B14F-4D97-AF65-F5344CB8AC3E}">
        <p14:creationId xmlns:p14="http://schemas.microsoft.com/office/powerpoint/2010/main" val="32911054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CDCBF698-F43D-8D4A-A660-14B8F13D00A3}" type="slidenum">
              <a:rPr lang="fr-FR" smtClean="0"/>
              <a:t>22</a:t>
            </a:fld>
            <a:endParaRPr lang="fr-FR"/>
          </a:p>
        </p:txBody>
      </p:sp>
    </p:spTree>
    <p:extLst>
      <p:ext uri="{BB962C8B-B14F-4D97-AF65-F5344CB8AC3E}">
        <p14:creationId xmlns:p14="http://schemas.microsoft.com/office/powerpoint/2010/main" val="24723367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CDCBF698-F43D-8D4A-A660-14B8F13D00A3}" type="slidenum">
              <a:rPr lang="fr-FR" smtClean="0"/>
              <a:t>23</a:t>
            </a:fld>
            <a:endParaRPr lang="fr-FR"/>
          </a:p>
        </p:txBody>
      </p:sp>
    </p:spTree>
    <p:extLst>
      <p:ext uri="{BB962C8B-B14F-4D97-AF65-F5344CB8AC3E}">
        <p14:creationId xmlns:p14="http://schemas.microsoft.com/office/powerpoint/2010/main" val="4752676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CDCBF698-F43D-8D4A-A660-14B8F13D00A3}" type="slidenum">
              <a:rPr lang="fr-FR" smtClean="0"/>
              <a:t>24</a:t>
            </a:fld>
            <a:endParaRPr lang="fr-FR"/>
          </a:p>
        </p:txBody>
      </p:sp>
    </p:spTree>
    <p:extLst>
      <p:ext uri="{BB962C8B-B14F-4D97-AF65-F5344CB8AC3E}">
        <p14:creationId xmlns:p14="http://schemas.microsoft.com/office/powerpoint/2010/main" val="26113326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Les jeunes enfants approchaient maintenant du village. Ils se parlaient de leurs futures aventures.</a:t>
            </a:r>
          </a:p>
          <a:p>
            <a:endParaRPr lang="fr-FR" sz="1200" dirty="0">
              <a:solidFill>
                <a:schemeClr val="tx1"/>
              </a:solidFill>
              <a:latin typeface="+mn-lt"/>
            </a:endParaRPr>
          </a:p>
          <a:p>
            <a:r>
              <a:rPr lang="fr-FR" sz="1200" dirty="0">
                <a:solidFill>
                  <a:schemeClr val="tx1"/>
                </a:solidFill>
                <a:effectLst/>
                <a:latin typeface="+mn-lt"/>
                <a:ea typeface="Calibri" panose="020F0502020204030204" pitchFamily="34" charset="0"/>
                <a:cs typeface="Times New Roman" panose="02020603050405020304" pitchFamily="18" charset="0"/>
              </a:rPr>
              <a:t>Points à traiter à privilégier :</a:t>
            </a:r>
          </a:p>
          <a:p>
            <a:r>
              <a:rPr lang="fr-FR" sz="1200" dirty="0">
                <a:solidFill>
                  <a:schemeClr val="tx1"/>
                </a:solidFill>
                <a:effectLst/>
                <a:latin typeface="+mn-lt"/>
                <a:ea typeface="Calibri" panose="020F0502020204030204" pitchFamily="34" charset="0"/>
                <a:cs typeface="Times New Roman" panose="02020603050405020304" pitchFamily="18" charset="0"/>
              </a:rPr>
              <a:t>Accord dans le GN (D/A/N)</a:t>
            </a:r>
          </a:p>
          <a:p>
            <a:r>
              <a:rPr lang="fr-FR" sz="1200" dirty="0">
                <a:solidFill>
                  <a:schemeClr val="tx1"/>
                </a:solidFill>
                <a:effectLst/>
                <a:latin typeface="+mn-lt"/>
                <a:ea typeface="Calibri" panose="020F0502020204030204" pitchFamily="34" charset="0"/>
                <a:cs typeface="Times New Roman" panose="02020603050405020304" pitchFamily="18" charset="0"/>
              </a:rPr>
              <a:t>Accord S/V</a:t>
            </a:r>
          </a:p>
          <a:p>
            <a:r>
              <a:rPr lang="fr-FR" sz="1200" dirty="0">
                <a:solidFill>
                  <a:schemeClr val="tx1"/>
                </a:solidFill>
                <a:effectLst/>
                <a:latin typeface="+mn-lt"/>
                <a:ea typeface="Calibri" panose="020F0502020204030204" pitchFamily="34" charset="0"/>
                <a:cs typeface="Times New Roman" panose="02020603050405020304" pitchFamily="18" charset="0"/>
              </a:rPr>
              <a:t>Verbe pronominal qui a un sens réciproque</a:t>
            </a:r>
          </a:p>
          <a:p>
            <a:r>
              <a:rPr lang="fr-FR" sz="1200" dirty="0">
                <a:solidFill>
                  <a:schemeClr val="tx1"/>
                </a:solidFill>
                <a:effectLst/>
                <a:latin typeface="+mn-lt"/>
                <a:ea typeface="Calibri" panose="020F0502020204030204" pitchFamily="34" charset="0"/>
                <a:cs typeface="Times New Roman" panose="02020603050405020304" pitchFamily="18" charset="0"/>
              </a:rPr>
              <a:t>Imparfait</a:t>
            </a:r>
          </a:p>
          <a:p>
            <a:r>
              <a:rPr lang="fr-FR" sz="1200" dirty="0">
                <a:solidFill>
                  <a:schemeClr val="tx1"/>
                </a:solidFill>
                <a:effectLst/>
                <a:latin typeface="+mn-lt"/>
                <a:ea typeface="Calibri" panose="020F0502020204030204" pitchFamily="34" charset="0"/>
                <a:cs typeface="Times New Roman" panose="02020603050405020304" pitchFamily="18" charset="0"/>
              </a:rPr>
              <a:t>Déterminant </a:t>
            </a:r>
            <a:r>
              <a:rPr lang="fr-FR" sz="1200" i="1" dirty="0">
                <a:solidFill>
                  <a:schemeClr val="tx1"/>
                </a:solidFill>
                <a:effectLst/>
                <a:latin typeface="+mn-lt"/>
                <a:ea typeface="Calibri" panose="020F0502020204030204" pitchFamily="34" charset="0"/>
                <a:cs typeface="Times New Roman" panose="02020603050405020304" pitchFamily="18" charset="0"/>
              </a:rPr>
              <a:t>leur</a:t>
            </a:r>
            <a:endParaRPr lang="fr-FR" sz="1200" dirty="0">
              <a:solidFill>
                <a:schemeClr val="tx1"/>
              </a:solidFill>
              <a:effectLst/>
              <a:latin typeface="+mn-lt"/>
              <a:ea typeface="Calibri" panose="020F0502020204030204" pitchFamily="34" charset="0"/>
              <a:cs typeface="Times New Roman" panose="02020603050405020304" pitchFamily="18" charset="0"/>
            </a:endParaRPr>
          </a:p>
          <a:p>
            <a:r>
              <a:rPr lang="fr-FR" sz="1200" i="1" dirty="0">
                <a:solidFill>
                  <a:schemeClr val="tx1"/>
                </a:solidFill>
                <a:effectLst/>
                <a:latin typeface="+mn-lt"/>
                <a:ea typeface="Calibri" panose="020F0502020204030204" pitchFamily="34" charset="0"/>
                <a:cs typeface="Times New Roman" panose="02020603050405020304" pitchFamily="18" charset="0"/>
              </a:rPr>
              <a:t>Approcher (</a:t>
            </a:r>
            <a:r>
              <a:rPr lang="fr-FR" sz="1200" dirty="0">
                <a:solidFill>
                  <a:schemeClr val="tx1"/>
                </a:solidFill>
                <a:effectLst/>
                <a:latin typeface="+mn-lt"/>
                <a:ea typeface="Calibri" panose="020F0502020204030204" pitchFamily="34" charset="0"/>
                <a:cs typeface="Times New Roman" panose="02020603050405020304" pitchFamily="18" charset="0"/>
              </a:rPr>
              <a:t>modification de la consonne qui termine un préfixe au contact de la première consonne du radical)</a:t>
            </a:r>
          </a:p>
          <a:p>
            <a:endParaRPr lang="fr-FR" dirty="0"/>
          </a:p>
        </p:txBody>
      </p:sp>
      <p:sp>
        <p:nvSpPr>
          <p:cNvPr id="4" name="Espace réservé du numéro de diapositive 3"/>
          <p:cNvSpPr>
            <a:spLocks noGrp="1"/>
          </p:cNvSpPr>
          <p:nvPr>
            <p:ph type="sldNum" sz="quarter" idx="5"/>
          </p:nvPr>
        </p:nvSpPr>
        <p:spPr/>
        <p:txBody>
          <a:bodyPr/>
          <a:lstStyle/>
          <a:p>
            <a:fld id="{CDCBF698-F43D-8D4A-A660-14B8F13D00A3}" type="slidenum">
              <a:rPr lang="fr-FR" smtClean="0"/>
              <a:t>25</a:t>
            </a:fld>
            <a:endParaRPr lang="fr-FR"/>
          </a:p>
        </p:txBody>
      </p:sp>
    </p:spTree>
    <p:extLst>
      <p:ext uri="{BB962C8B-B14F-4D97-AF65-F5344CB8AC3E}">
        <p14:creationId xmlns:p14="http://schemas.microsoft.com/office/powerpoint/2010/main" val="2065425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B78FD-C477-6B0A-95F4-B8BF6FF250D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D676B98-1A72-6E4B-CD87-7FADFC995F5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A8BFB02-857C-90E1-B60F-18B7BEBDBA43}"/>
              </a:ext>
            </a:extLst>
          </p:cNvPr>
          <p:cNvSpPr>
            <a:spLocks noGrp="1"/>
          </p:cNvSpPr>
          <p:nvPr>
            <p:ph type="body" idx="1"/>
          </p:nvPr>
        </p:nvSpPr>
        <p:spPr/>
        <p:txBody>
          <a:bodyPr/>
          <a:lstStyle/>
          <a:p>
            <a:r>
              <a:rPr lang="fr-FR" sz="1200" dirty="0">
                <a:solidFill>
                  <a:schemeClr val="tx1"/>
                </a:solidFill>
                <a:effectLst/>
                <a:latin typeface="+mn-lt"/>
                <a:ea typeface="Calibri" panose="020F0502020204030204" pitchFamily="34" charset="0"/>
                <a:cs typeface="Times New Roman" panose="02020603050405020304" pitchFamily="18" charset="0"/>
              </a:rPr>
              <a:t>Points à traiter à privilégier :</a:t>
            </a:r>
          </a:p>
          <a:p>
            <a:r>
              <a:rPr lang="fr-FR" sz="1200" dirty="0">
                <a:solidFill>
                  <a:schemeClr val="tx1"/>
                </a:solidFill>
                <a:effectLst/>
                <a:latin typeface="+mn-lt"/>
                <a:ea typeface="Calibri" panose="020F0502020204030204" pitchFamily="34" charset="0"/>
                <a:cs typeface="Times New Roman" panose="02020603050405020304" pitchFamily="18" charset="0"/>
              </a:rPr>
              <a:t>Accord dans le GN (D/A/N)</a:t>
            </a:r>
          </a:p>
          <a:p>
            <a:r>
              <a:rPr lang="fr-FR" sz="1200" dirty="0">
                <a:solidFill>
                  <a:schemeClr val="tx1"/>
                </a:solidFill>
                <a:effectLst/>
                <a:latin typeface="+mn-lt"/>
                <a:ea typeface="Calibri" panose="020F0502020204030204" pitchFamily="34" charset="0"/>
                <a:cs typeface="Times New Roman" panose="02020603050405020304" pitchFamily="18" charset="0"/>
              </a:rPr>
              <a:t>Accord S/V</a:t>
            </a:r>
          </a:p>
          <a:p>
            <a:r>
              <a:rPr lang="fr-FR" sz="1200" dirty="0">
                <a:solidFill>
                  <a:schemeClr val="tx1"/>
                </a:solidFill>
                <a:effectLst/>
                <a:latin typeface="+mn-lt"/>
                <a:ea typeface="Calibri" panose="020F0502020204030204" pitchFamily="34" charset="0"/>
                <a:cs typeface="Times New Roman" panose="02020603050405020304" pitchFamily="18" charset="0"/>
              </a:rPr>
              <a:t>Verbe pronominal qui a un sens réciproque</a:t>
            </a:r>
          </a:p>
          <a:p>
            <a:r>
              <a:rPr lang="fr-FR" sz="1200" dirty="0">
                <a:solidFill>
                  <a:schemeClr val="tx1"/>
                </a:solidFill>
                <a:effectLst/>
                <a:latin typeface="+mn-lt"/>
                <a:ea typeface="Calibri" panose="020F0502020204030204" pitchFamily="34" charset="0"/>
                <a:cs typeface="Times New Roman" panose="02020603050405020304" pitchFamily="18" charset="0"/>
              </a:rPr>
              <a:t>Imparfait</a:t>
            </a:r>
          </a:p>
          <a:p>
            <a:r>
              <a:rPr lang="fr-FR" sz="1200" dirty="0">
                <a:solidFill>
                  <a:schemeClr val="tx1"/>
                </a:solidFill>
                <a:effectLst/>
                <a:latin typeface="+mn-lt"/>
                <a:ea typeface="Calibri" panose="020F0502020204030204" pitchFamily="34" charset="0"/>
                <a:cs typeface="Times New Roman" panose="02020603050405020304" pitchFamily="18" charset="0"/>
              </a:rPr>
              <a:t>Déterminant </a:t>
            </a:r>
            <a:r>
              <a:rPr lang="fr-FR" sz="1200" i="1" dirty="0">
                <a:solidFill>
                  <a:schemeClr val="tx1"/>
                </a:solidFill>
                <a:effectLst/>
                <a:latin typeface="+mn-lt"/>
                <a:ea typeface="Calibri" panose="020F0502020204030204" pitchFamily="34" charset="0"/>
                <a:cs typeface="Times New Roman" panose="02020603050405020304" pitchFamily="18" charset="0"/>
              </a:rPr>
              <a:t>leur</a:t>
            </a:r>
            <a:endParaRPr lang="fr-FR" sz="1200" dirty="0">
              <a:solidFill>
                <a:schemeClr val="tx1"/>
              </a:solidFill>
              <a:effectLst/>
              <a:latin typeface="+mn-lt"/>
              <a:ea typeface="Calibri" panose="020F0502020204030204" pitchFamily="34" charset="0"/>
              <a:cs typeface="Times New Roman" panose="02020603050405020304" pitchFamily="18" charset="0"/>
            </a:endParaRPr>
          </a:p>
          <a:p>
            <a:r>
              <a:rPr lang="fr-FR" sz="1200" i="1" dirty="0">
                <a:solidFill>
                  <a:schemeClr val="tx1"/>
                </a:solidFill>
                <a:effectLst/>
                <a:latin typeface="+mn-lt"/>
                <a:ea typeface="Calibri" panose="020F0502020204030204" pitchFamily="34" charset="0"/>
                <a:cs typeface="Times New Roman" panose="02020603050405020304" pitchFamily="18" charset="0"/>
              </a:rPr>
              <a:t>Approcher (</a:t>
            </a:r>
            <a:r>
              <a:rPr lang="fr-FR" sz="1200" dirty="0">
                <a:solidFill>
                  <a:schemeClr val="tx1"/>
                </a:solidFill>
                <a:effectLst/>
                <a:latin typeface="+mn-lt"/>
                <a:ea typeface="Calibri" panose="020F0502020204030204" pitchFamily="34" charset="0"/>
                <a:cs typeface="Times New Roman" panose="02020603050405020304" pitchFamily="18" charset="0"/>
              </a:rPr>
              <a:t>modification de la consonne qui termine un préfixe au contact de la première consonne du radical)</a:t>
            </a:r>
          </a:p>
          <a:p>
            <a:endParaRPr lang="fr-FR" dirty="0"/>
          </a:p>
        </p:txBody>
      </p:sp>
      <p:sp>
        <p:nvSpPr>
          <p:cNvPr id="4" name="Espace réservé du numéro de diapositive 3">
            <a:extLst>
              <a:ext uri="{FF2B5EF4-FFF2-40B4-BE49-F238E27FC236}">
                <a16:creationId xmlns:a16="http://schemas.microsoft.com/office/drawing/2014/main" id="{73DD0EB5-70B2-8008-0F55-E1C209C1C655}"/>
              </a:ext>
            </a:extLst>
          </p:cNvPr>
          <p:cNvSpPr>
            <a:spLocks noGrp="1"/>
          </p:cNvSpPr>
          <p:nvPr>
            <p:ph type="sldNum" sz="quarter" idx="5"/>
          </p:nvPr>
        </p:nvSpPr>
        <p:spPr/>
        <p:txBody>
          <a:bodyPr/>
          <a:lstStyle/>
          <a:p>
            <a:fld id="{CDCBF698-F43D-8D4A-A660-14B8F13D00A3}" type="slidenum">
              <a:rPr lang="fr-FR" smtClean="0"/>
              <a:t>26</a:t>
            </a:fld>
            <a:endParaRPr lang="fr-FR"/>
          </a:p>
        </p:txBody>
      </p:sp>
    </p:spTree>
    <p:extLst>
      <p:ext uri="{BB962C8B-B14F-4D97-AF65-F5344CB8AC3E}">
        <p14:creationId xmlns:p14="http://schemas.microsoft.com/office/powerpoint/2010/main" val="6128187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0A9A080-28C0-D00A-2AE6-0A489874A714}"/>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467E909A-A09B-962E-3F0B-6F84915CCB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D6C9170D-C31D-B4A9-CE0B-A6D0F538F0B5}"/>
              </a:ext>
            </a:extLst>
          </p:cNvPr>
          <p:cNvSpPr>
            <a:spLocks noGrp="1"/>
          </p:cNvSpPr>
          <p:nvPr>
            <p:ph type="dt" sz="half" idx="10"/>
          </p:nvPr>
        </p:nvSpPr>
        <p:spPr/>
        <p:txBody>
          <a:bodyPr/>
          <a:lstStyle/>
          <a:p>
            <a:fld id="{EDA0A51F-F7FB-C143-85EE-A389EE0A4526}" type="datetimeFigureOut">
              <a:rPr lang="fr-FR" smtClean="0"/>
              <a:t>26/08/2025</a:t>
            </a:fld>
            <a:endParaRPr lang="fr-FR"/>
          </a:p>
        </p:txBody>
      </p:sp>
      <p:sp>
        <p:nvSpPr>
          <p:cNvPr id="5" name="Espace réservé du pied de page 4">
            <a:extLst>
              <a:ext uri="{FF2B5EF4-FFF2-40B4-BE49-F238E27FC236}">
                <a16:creationId xmlns:a16="http://schemas.microsoft.com/office/drawing/2014/main" id="{0D1FE83E-2476-CA17-E4CC-CBBB2127CAD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C01DF44-C9F1-DA29-420E-950CC54B06C1}"/>
              </a:ext>
            </a:extLst>
          </p:cNvPr>
          <p:cNvSpPr>
            <a:spLocks noGrp="1"/>
          </p:cNvSpPr>
          <p:nvPr>
            <p:ph type="sldNum" sz="quarter" idx="12"/>
          </p:nvPr>
        </p:nvSpPr>
        <p:spPr/>
        <p:txBody>
          <a:bodyPr/>
          <a:lstStyle/>
          <a:p>
            <a:fld id="{5E869A53-765F-954F-B6C6-D4FE156260D4}" type="slidenum">
              <a:rPr lang="fr-FR" smtClean="0"/>
              <a:t>‹N°›</a:t>
            </a:fld>
            <a:endParaRPr lang="fr-FR"/>
          </a:p>
        </p:txBody>
      </p:sp>
    </p:spTree>
    <p:extLst>
      <p:ext uri="{BB962C8B-B14F-4D97-AF65-F5344CB8AC3E}">
        <p14:creationId xmlns:p14="http://schemas.microsoft.com/office/powerpoint/2010/main" val="39265486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68E5C11-BDA7-B17A-7869-03AA49E3CEC3}"/>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34FB542D-3486-CF4E-ED1B-53277CC5887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29AF79F-AE14-A8B0-5891-D65F930B2D3A}"/>
              </a:ext>
            </a:extLst>
          </p:cNvPr>
          <p:cNvSpPr>
            <a:spLocks noGrp="1"/>
          </p:cNvSpPr>
          <p:nvPr>
            <p:ph type="dt" sz="half" idx="10"/>
          </p:nvPr>
        </p:nvSpPr>
        <p:spPr/>
        <p:txBody>
          <a:bodyPr/>
          <a:lstStyle/>
          <a:p>
            <a:fld id="{EDA0A51F-F7FB-C143-85EE-A389EE0A4526}" type="datetimeFigureOut">
              <a:rPr lang="fr-FR" smtClean="0"/>
              <a:t>26/08/2025</a:t>
            </a:fld>
            <a:endParaRPr lang="fr-FR"/>
          </a:p>
        </p:txBody>
      </p:sp>
      <p:sp>
        <p:nvSpPr>
          <p:cNvPr id="5" name="Espace réservé du pied de page 4">
            <a:extLst>
              <a:ext uri="{FF2B5EF4-FFF2-40B4-BE49-F238E27FC236}">
                <a16:creationId xmlns:a16="http://schemas.microsoft.com/office/drawing/2014/main" id="{BD4129D0-AAF5-8D72-C461-656F38FA9EC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7A40E33-78B4-43DA-1C36-BBFF0A74E351}"/>
              </a:ext>
            </a:extLst>
          </p:cNvPr>
          <p:cNvSpPr>
            <a:spLocks noGrp="1"/>
          </p:cNvSpPr>
          <p:nvPr>
            <p:ph type="sldNum" sz="quarter" idx="12"/>
          </p:nvPr>
        </p:nvSpPr>
        <p:spPr/>
        <p:txBody>
          <a:bodyPr/>
          <a:lstStyle/>
          <a:p>
            <a:fld id="{5E869A53-765F-954F-B6C6-D4FE156260D4}" type="slidenum">
              <a:rPr lang="fr-FR" smtClean="0"/>
              <a:t>‹N°›</a:t>
            </a:fld>
            <a:endParaRPr lang="fr-FR"/>
          </a:p>
        </p:txBody>
      </p:sp>
    </p:spTree>
    <p:extLst>
      <p:ext uri="{BB962C8B-B14F-4D97-AF65-F5344CB8AC3E}">
        <p14:creationId xmlns:p14="http://schemas.microsoft.com/office/powerpoint/2010/main" val="3571078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E46A83-B9A2-0083-4F5E-18A1662254C6}"/>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6F491FAC-5126-D00B-594B-C23F6E029DD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729E743B-AA51-3B16-5BDE-2A7DDF84896C}"/>
              </a:ext>
            </a:extLst>
          </p:cNvPr>
          <p:cNvSpPr>
            <a:spLocks noGrp="1"/>
          </p:cNvSpPr>
          <p:nvPr>
            <p:ph type="dt" sz="half" idx="10"/>
          </p:nvPr>
        </p:nvSpPr>
        <p:spPr/>
        <p:txBody>
          <a:bodyPr/>
          <a:lstStyle/>
          <a:p>
            <a:fld id="{EDA0A51F-F7FB-C143-85EE-A389EE0A4526}" type="datetimeFigureOut">
              <a:rPr lang="fr-FR" smtClean="0"/>
              <a:t>26/08/2025</a:t>
            </a:fld>
            <a:endParaRPr lang="fr-FR"/>
          </a:p>
        </p:txBody>
      </p:sp>
      <p:sp>
        <p:nvSpPr>
          <p:cNvPr id="5" name="Espace réservé du pied de page 4">
            <a:extLst>
              <a:ext uri="{FF2B5EF4-FFF2-40B4-BE49-F238E27FC236}">
                <a16:creationId xmlns:a16="http://schemas.microsoft.com/office/drawing/2014/main" id="{A6E2EF90-AE1B-B5F1-421E-34935A0B8A3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AC8C6A9-77DE-AEC1-0C16-4F065C913FA7}"/>
              </a:ext>
            </a:extLst>
          </p:cNvPr>
          <p:cNvSpPr>
            <a:spLocks noGrp="1"/>
          </p:cNvSpPr>
          <p:nvPr>
            <p:ph type="sldNum" sz="quarter" idx="12"/>
          </p:nvPr>
        </p:nvSpPr>
        <p:spPr/>
        <p:txBody>
          <a:bodyPr/>
          <a:lstStyle/>
          <a:p>
            <a:fld id="{5E869A53-765F-954F-B6C6-D4FE156260D4}" type="slidenum">
              <a:rPr lang="fr-FR" smtClean="0"/>
              <a:t>‹N°›</a:t>
            </a:fld>
            <a:endParaRPr lang="fr-FR"/>
          </a:p>
        </p:txBody>
      </p:sp>
    </p:spTree>
    <p:extLst>
      <p:ext uri="{BB962C8B-B14F-4D97-AF65-F5344CB8AC3E}">
        <p14:creationId xmlns:p14="http://schemas.microsoft.com/office/powerpoint/2010/main" val="35055329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2D0B21-40A8-5EDB-B053-B71ED08A0A17}"/>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5F5F9C6C-CF08-082A-69D7-4F5615071982}"/>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544F7FBA-D77C-F69F-B141-211861B3B329}"/>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00DCCD84-54B1-025B-1337-31A25427E8D1}"/>
              </a:ext>
            </a:extLst>
          </p:cNvPr>
          <p:cNvSpPr>
            <a:spLocks noGrp="1"/>
          </p:cNvSpPr>
          <p:nvPr>
            <p:ph type="dt" sz="half" idx="10"/>
          </p:nvPr>
        </p:nvSpPr>
        <p:spPr/>
        <p:txBody>
          <a:bodyPr/>
          <a:lstStyle/>
          <a:p>
            <a:fld id="{EDA0A51F-F7FB-C143-85EE-A389EE0A4526}" type="datetimeFigureOut">
              <a:rPr lang="fr-FR" smtClean="0"/>
              <a:t>26/08/2025</a:t>
            </a:fld>
            <a:endParaRPr lang="fr-FR"/>
          </a:p>
        </p:txBody>
      </p:sp>
      <p:sp>
        <p:nvSpPr>
          <p:cNvPr id="6" name="Espace réservé du pied de page 5">
            <a:extLst>
              <a:ext uri="{FF2B5EF4-FFF2-40B4-BE49-F238E27FC236}">
                <a16:creationId xmlns:a16="http://schemas.microsoft.com/office/drawing/2014/main" id="{B0E2097C-D113-C974-0458-91826958D7A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198CFE8-DB6C-22AB-67AD-ABBC04A72472}"/>
              </a:ext>
            </a:extLst>
          </p:cNvPr>
          <p:cNvSpPr>
            <a:spLocks noGrp="1"/>
          </p:cNvSpPr>
          <p:nvPr>
            <p:ph type="sldNum" sz="quarter" idx="12"/>
          </p:nvPr>
        </p:nvSpPr>
        <p:spPr/>
        <p:txBody>
          <a:bodyPr/>
          <a:lstStyle/>
          <a:p>
            <a:fld id="{5E869A53-765F-954F-B6C6-D4FE156260D4}" type="slidenum">
              <a:rPr lang="fr-FR" smtClean="0"/>
              <a:t>‹N°›</a:t>
            </a:fld>
            <a:endParaRPr lang="fr-FR"/>
          </a:p>
        </p:txBody>
      </p:sp>
    </p:spTree>
    <p:extLst>
      <p:ext uri="{BB962C8B-B14F-4D97-AF65-F5344CB8AC3E}">
        <p14:creationId xmlns:p14="http://schemas.microsoft.com/office/powerpoint/2010/main" val="19965234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8CB1A-B501-2BEC-F31B-6F1090828F37}"/>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C8568734-2571-0F3C-93A5-9F571AD2A2D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ABB657C4-5536-3CD6-B117-9003FF1A1632}"/>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B27C26A3-A6B8-054B-BAA3-7CFC128FB0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BFCBB6EF-CFCB-F40A-9064-53A7D3ADC28F}"/>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54BECC5D-3D82-275A-9A68-994CF6CFD6FD}"/>
              </a:ext>
            </a:extLst>
          </p:cNvPr>
          <p:cNvSpPr>
            <a:spLocks noGrp="1"/>
          </p:cNvSpPr>
          <p:nvPr>
            <p:ph type="dt" sz="half" idx="10"/>
          </p:nvPr>
        </p:nvSpPr>
        <p:spPr/>
        <p:txBody>
          <a:bodyPr/>
          <a:lstStyle/>
          <a:p>
            <a:fld id="{EDA0A51F-F7FB-C143-85EE-A389EE0A4526}" type="datetimeFigureOut">
              <a:rPr lang="fr-FR" smtClean="0"/>
              <a:t>26/08/2025</a:t>
            </a:fld>
            <a:endParaRPr lang="fr-FR"/>
          </a:p>
        </p:txBody>
      </p:sp>
      <p:sp>
        <p:nvSpPr>
          <p:cNvPr id="8" name="Espace réservé du pied de page 7">
            <a:extLst>
              <a:ext uri="{FF2B5EF4-FFF2-40B4-BE49-F238E27FC236}">
                <a16:creationId xmlns:a16="http://schemas.microsoft.com/office/drawing/2014/main" id="{613433AC-EE6F-3685-713B-64B16D310837}"/>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EF3BD3A8-B607-B41C-AD34-69579B5682F9}"/>
              </a:ext>
            </a:extLst>
          </p:cNvPr>
          <p:cNvSpPr>
            <a:spLocks noGrp="1"/>
          </p:cNvSpPr>
          <p:nvPr>
            <p:ph type="sldNum" sz="quarter" idx="12"/>
          </p:nvPr>
        </p:nvSpPr>
        <p:spPr/>
        <p:txBody>
          <a:bodyPr/>
          <a:lstStyle/>
          <a:p>
            <a:fld id="{5E869A53-765F-954F-B6C6-D4FE156260D4}" type="slidenum">
              <a:rPr lang="fr-FR" smtClean="0"/>
              <a:t>‹N°›</a:t>
            </a:fld>
            <a:endParaRPr lang="fr-FR"/>
          </a:p>
        </p:txBody>
      </p:sp>
    </p:spTree>
    <p:extLst>
      <p:ext uri="{BB962C8B-B14F-4D97-AF65-F5344CB8AC3E}">
        <p14:creationId xmlns:p14="http://schemas.microsoft.com/office/powerpoint/2010/main" val="15108519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872F46-D309-71B3-FC14-509135B91395}"/>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32D544DE-0254-5B0A-49B4-3F6B506FBB6B}"/>
              </a:ext>
            </a:extLst>
          </p:cNvPr>
          <p:cNvSpPr>
            <a:spLocks noGrp="1"/>
          </p:cNvSpPr>
          <p:nvPr>
            <p:ph type="dt" sz="half" idx="10"/>
          </p:nvPr>
        </p:nvSpPr>
        <p:spPr/>
        <p:txBody>
          <a:bodyPr/>
          <a:lstStyle/>
          <a:p>
            <a:fld id="{EDA0A51F-F7FB-C143-85EE-A389EE0A4526}" type="datetimeFigureOut">
              <a:rPr lang="fr-FR" smtClean="0"/>
              <a:t>26/08/2025</a:t>
            </a:fld>
            <a:endParaRPr lang="fr-FR"/>
          </a:p>
        </p:txBody>
      </p:sp>
      <p:sp>
        <p:nvSpPr>
          <p:cNvPr id="4" name="Espace réservé du pied de page 3">
            <a:extLst>
              <a:ext uri="{FF2B5EF4-FFF2-40B4-BE49-F238E27FC236}">
                <a16:creationId xmlns:a16="http://schemas.microsoft.com/office/drawing/2014/main" id="{D0CBAFE8-86BA-4941-6B9E-F083624679EC}"/>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1498E84A-B1E0-488D-ED57-8D306877D75F}"/>
              </a:ext>
            </a:extLst>
          </p:cNvPr>
          <p:cNvSpPr>
            <a:spLocks noGrp="1"/>
          </p:cNvSpPr>
          <p:nvPr>
            <p:ph type="sldNum" sz="quarter" idx="12"/>
          </p:nvPr>
        </p:nvSpPr>
        <p:spPr/>
        <p:txBody>
          <a:bodyPr/>
          <a:lstStyle/>
          <a:p>
            <a:fld id="{5E869A53-765F-954F-B6C6-D4FE156260D4}" type="slidenum">
              <a:rPr lang="fr-FR" smtClean="0"/>
              <a:t>‹N°›</a:t>
            </a:fld>
            <a:endParaRPr lang="fr-FR"/>
          </a:p>
        </p:txBody>
      </p:sp>
    </p:spTree>
    <p:extLst>
      <p:ext uri="{BB962C8B-B14F-4D97-AF65-F5344CB8AC3E}">
        <p14:creationId xmlns:p14="http://schemas.microsoft.com/office/powerpoint/2010/main" val="2015286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D6F9F713-8116-34F8-5D45-C6E934E6AA41}"/>
              </a:ext>
            </a:extLst>
          </p:cNvPr>
          <p:cNvSpPr>
            <a:spLocks noGrp="1"/>
          </p:cNvSpPr>
          <p:nvPr>
            <p:ph type="dt" sz="half" idx="10"/>
          </p:nvPr>
        </p:nvSpPr>
        <p:spPr/>
        <p:txBody>
          <a:bodyPr/>
          <a:lstStyle/>
          <a:p>
            <a:fld id="{EDA0A51F-F7FB-C143-85EE-A389EE0A4526}" type="datetimeFigureOut">
              <a:rPr lang="fr-FR" smtClean="0"/>
              <a:t>26/08/2025</a:t>
            </a:fld>
            <a:endParaRPr lang="fr-FR"/>
          </a:p>
        </p:txBody>
      </p:sp>
      <p:sp>
        <p:nvSpPr>
          <p:cNvPr id="3" name="Espace réservé du pied de page 2">
            <a:extLst>
              <a:ext uri="{FF2B5EF4-FFF2-40B4-BE49-F238E27FC236}">
                <a16:creationId xmlns:a16="http://schemas.microsoft.com/office/drawing/2014/main" id="{574B756C-B2DD-4694-BD1F-D8AFD49458F0}"/>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F830AD23-6F30-C8F7-066C-D7729AFF9CA1}"/>
              </a:ext>
            </a:extLst>
          </p:cNvPr>
          <p:cNvSpPr>
            <a:spLocks noGrp="1"/>
          </p:cNvSpPr>
          <p:nvPr>
            <p:ph type="sldNum" sz="quarter" idx="12"/>
          </p:nvPr>
        </p:nvSpPr>
        <p:spPr/>
        <p:txBody>
          <a:bodyPr/>
          <a:lstStyle/>
          <a:p>
            <a:fld id="{5E869A53-765F-954F-B6C6-D4FE156260D4}" type="slidenum">
              <a:rPr lang="fr-FR" smtClean="0"/>
              <a:t>‹N°›</a:t>
            </a:fld>
            <a:endParaRPr lang="fr-FR"/>
          </a:p>
        </p:txBody>
      </p:sp>
    </p:spTree>
    <p:extLst>
      <p:ext uri="{BB962C8B-B14F-4D97-AF65-F5344CB8AC3E}">
        <p14:creationId xmlns:p14="http://schemas.microsoft.com/office/powerpoint/2010/main" val="34465810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60E74C-AC4C-0898-EBAE-7BAD8CBDAFC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583392A7-237B-807B-3796-D6F28D64B9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461F2B7B-70E2-F9DA-7002-1781225296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660A9AA1-CB75-0BF0-09C3-63092D350608}"/>
              </a:ext>
            </a:extLst>
          </p:cNvPr>
          <p:cNvSpPr>
            <a:spLocks noGrp="1"/>
          </p:cNvSpPr>
          <p:nvPr>
            <p:ph type="dt" sz="half" idx="10"/>
          </p:nvPr>
        </p:nvSpPr>
        <p:spPr/>
        <p:txBody>
          <a:bodyPr/>
          <a:lstStyle/>
          <a:p>
            <a:fld id="{EDA0A51F-F7FB-C143-85EE-A389EE0A4526}" type="datetimeFigureOut">
              <a:rPr lang="fr-FR" smtClean="0"/>
              <a:t>26/08/2025</a:t>
            </a:fld>
            <a:endParaRPr lang="fr-FR"/>
          </a:p>
        </p:txBody>
      </p:sp>
      <p:sp>
        <p:nvSpPr>
          <p:cNvPr id="6" name="Espace réservé du pied de page 5">
            <a:extLst>
              <a:ext uri="{FF2B5EF4-FFF2-40B4-BE49-F238E27FC236}">
                <a16:creationId xmlns:a16="http://schemas.microsoft.com/office/drawing/2014/main" id="{76C0BCF9-D464-8E15-6639-5EB8B3F132B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7847C55-EE58-C93D-B878-12140A92A238}"/>
              </a:ext>
            </a:extLst>
          </p:cNvPr>
          <p:cNvSpPr>
            <a:spLocks noGrp="1"/>
          </p:cNvSpPr>
          <p:nvPr>
            <p:ph type="sldNum" sz="quarter" idx="12"/>
          </p:nvPr>
        </p:nvSpPr>
        <p:spPr/>
        <p:txBody>
          <a:bodyPr/>
          <a:lstStyle/>
          <a:p>
            <a:fld id="{5E869A53-765F-954F-B6C6-D4FE156260D4}" type="slidenum">
              <a:rPr lang="fr-FR" smtClean="0"/>
              <a:t>‹N°›</a:t>
            </a:fld>
            <a:endParaRPr lang="fr-FR"/>
          </a:p>
        </p:txBody>
      </p:sp>
    </p:spTree>
    <p:extLst>
      <p:ext uri="{BB962C8B-B14F-4D97-AF65-F5344CB8AC3E}">
        <p14:creationId xmlns:p14="http://schemas.microsoft.com/office/powerpoint/2010/main" val="28151629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50EBB75-264E-8117-E22C-192C9BB466A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1BBEFB1D-4BF0-C6A0-479D-5FC6EE69DE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67C479D7-328B-28B4-0B8B-D8493FA7C9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55C40E4-CA5D-8B44-C5B2-9B8955AE5AAB}"/>
              </a:ext>
            </a:extLst>
          </p:cNvPr>
          <p:cNvSpPr>
            <a:spLocks noGrp="1"/>
          </p:cNvSpPr>
          <p:nvPr>
            <p:ph type="dt" sz="half" idx="10"/>
          </p:nvPr>
        </p:nvSpPr>
        <p:spPr/>
        <p:txBody>
          <a:bodyPr/>
          <a:lstStyle/>
          <a:p>
            <a:fld id="{EDA0A51F-F7FB-C143-85EE-A389EE0A4526}" type="datetimeFigureOut">
              <a:rPr lang="fr-FR" smtClean="0"/>
              <a:t>26/08/2025</a:t>
            </a:fld>
            <a:endParaRPr lang="fr-FR"/>
          </a:p>
        </p:txBody>
      </p:sp>
      <p:sp>
        <p:nvSpPr>
          <p:cNvPr id="6" name="Espace réservé du pied de page 5">
            <a:extLst>
              <a:ext uri="{FF2B5EF4-FFF2-40B4-BE49-F238E27FC236}">
                <a16:creationId xmlns:a16="http://schemas.microsoft.com/office/drawing/2014/main" id="{61B97260-A58F-05B2-8140-D060467422D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A66929D-9C64-9E5E-EF41-EDB7627FA609}"/>
              </a:ext>
            </a:extLst>
          </p:cNvPr>
          <p:cNvSpPr>
            <a:spLocks noGrp="1"/>
          </p:cNvSpPr>
          <p:nvPr>
            <p:ph type="sldNum" sz="quarter" idx="12"/>
          </p:nvPr>
        </p:nvSpPr>
        <p:spPr/>
        <p:txBody>
          <a:bodyPr/>
          <a:lstStyle/>
          <a:p>
            <a:fld id="{5E869A53-765F-954F-B6C6-D4FE156260D4}" type="slidenum">
              <a:rPr lang="fr-FR" smtClean="0"/>
              <a:t>‹N°›</a:t>
            </a:fld>
            <a:endParaRPr lang="fr-FR"/>
          </a:p>
        </p:txBody>
      </p:sp>
    </p:spTree>
    <p:extLst>
      <p:ext uri="{BB962C8B-B14F-4D97-AF65-F5344CB8AC3E}">
        <p14:creationId xmlns:p14="http://schemas.microsoft.com/office/powerpoint/2010/main" val="10903278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B7A99A-5900-1D38-5968-69118AB8612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C893C476-7B39-FEB4-BC8B-66812D0EFB72}"/>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907BF6B-65D7-6926-7EF9-13C4B5A84A5D}"/>
              </a:ext>
            </a:extLst>
          </p:cNvPr>
          <p:cNvSpPr>
            <a:spLocks noGrp="1"/>
          </p:cNvSpPr>
          <p:nvPr>
            <p:ph type="dt" sz="half" idx="10"/>
          </p:nvPr>
        </p:nvSpPr>
        <p:spPr/>
        <p:txBody>
          <a:bodyPr/>
          <a:lstStyle/>
          <a:p>
            <a:fld id="{EDA0A51F-F7FB-C143-85EE-A389EE0A4526}" type="datetimeFigureOut">
              <a:rPr lang="fr-FR" smtClean="0"/>
              <a:t>26/08/2025</a:t>
            </a:fld>
            <a:endParaRPr lang="fr-FR"/>
          </a:p>
        </p:txBody>
      </p:sp>
      <p:sp>
        <p:nvSpPr>
          <p:cNvPr id="5" name="Espace réservé du pied de page 4">
            <a:extLst>
              <a:ext uri="{FF2B5EF4-FFF2-40B4-BE49-F238E27FC236}">
                <a16:creationId xmlns:a16="http://schemas.microsoft.com/office/drawing/2014/main" id="{4A7BE0C0-13F7-9584-9D0C-E64DA5C14E6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83ABB6F-5CFD-A108-1856-20F67D739F8E}"/>
              </a:ext>
            </a:extLst>
          </p:cNvPr>
          <p:cNvSpPr>
            <a:spLocks noGrp="1"/>
          </p:cNvSpPr>
          <p:nvPr>
            <p:ph type="sldNum" sz="quarter" idx="12"/>
          </p:nvPr>
        </p:nvSpPr>
        <p:spPr/>
        <p:txBody>
          <a:bodyPr/>
          <a:lstStyle/>
          <a:p>
            <a:fld id="{5E869A53-765F-954F-B6C6-D4FE156260D4}" type="slidenum">
              <a:rPr lang="fr-FR" smtClean="0"/>
              <a:t>‹N°›</a:t>
            </a:fld>
            <a:endParaRPr lang="fr-FR"/>
          </a:p>
        </p:txBody>
      </p:sp>
    </p:spTree>
    <p:extLst>
      <p:ext uri="{BB962C8B-B14F-4D97-AF65-F5344CB8AC3E}">
        <p14:creationId xmlns:p14="http://schemas.microsoft.com/office/powerpoint/2010/main" val="2459871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A1130F2A-C757-0614-8BDE-E93FB8CAB348}"/>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36C5DB2-D09E-AC3C-94A6-911F3998748F}"/>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4F353F2-F2EC-2B13-CD54-154263E155B3}"/>
              </a:ext>
            </a:extLst>
          </p:cNvPr>
          <p:cNvSpPr>
            <a:spLocks noGrp="1"/>
          </p:cNvSpPr>
          <p:nvPr>
            <p:ph type="dt" sz="half" idx="10"/>
          </p:nvPr>
        </p:nvSpPr>
        <p:spPr/>
        <p:txBody>
          <a:bodyPr/>
          <a:lstStyle/>
          <a:p>
            <a:fld id="{EDA0A51F-F7FB-C143-85EE-A389EE0A4526}" type="datetimeFigureOut">
              <a:rPr lang="fr-FR" smtClean="0"/>
              <a:t>26/08/2025</a:t>
            </a:fld>
            <a:endParaRPr lang="fr-FR"/>
          </a:p>
        </p:txBody>
      </p:sp>
      <p:sp>
        <p:nvSpPr>
          <p:cNvPr id="5" name="Espace réservé du pied de page 4">
            <a:extLst>
              <a:ext uri="{FF2B5EF4-FFF2-40B4-BE49-F238E27FC236}">
                <a16:creationId xmlns:a16="http://schemas.microsoft.com/office/drawing/2014/main" id="{4BC303CE-4635-42A6-509E-F27EB0E7DFB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AFF7808-FF4C-B179-FC68-80317DE46CE7}"/>
              </a:ext>
            </a:extLst>
          </p:cNvPr>
          <p:cNvSpPr>
            <a:spLocks noGrp="1"/>
          </p:cNvSpPr>
          <p:nvPr>
            <p:ph type="sldNum" sz="quarter" idx="12"/>
          </p:nvPr>
        </p:nvSpPr>
        <p:spPr/>
        <p:txBody>
          <a:bodyPr/>
          <a:lstStyle/>
          <a:p>
            <a:fld id="{5E869A53-765F-954F-B6C6-D4FE156260D4}" type="slidenum">
              <a:rPr lang="fr-FR" smtClean="0"/>
              <a:t>‹N°›</a:t>
            </a:fld>
            <a:endParaRPr lang="fr-FR"/>
          </a:p>
        </p:txBody>
      </p:sp>
    </p:spTree>
    <p:extLst>
      <p:ext uri="{BB962C8B-B14F-4D97-AF65-F5344CB8AC3E}">
        <p14:creationId xmlns:p14="http://schemas.microsoft.com/office/powerpoint/2010/main" val="21175763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6C3F2CBF-9A30-8BD7-1352-952D54F3CF9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04C0D5A6-7984-0EB6-C2F0-BAAF45BD523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BB309F9-A7D7-B777-9244-22FD752F4E1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A0A51F-F7FB-C143-85EE-A389EE0A4526}" type="datetimeFigureOut">
              <a:rPr lang="fr-FR" smtClean="0"/>
              <a:t>26/08/2025</a:t>
            </a:fld>
            <a:endParaRPr lang="fr-FR"/>
          </a:p>
        </p:txBody>
      </p:sp>
      <p:sp>
        <p:nvSpPr>
          <p:cNvPr id="5" name="Espace réservé du pied de page 4">
            <a:extLst>
              <a:ext uri="{FF2B5EF4-FFF2-40B4-BE49-F238E27FC236}">
                <a16:creationId xmlns:a16="http://schemas.microsoft.com/office/drawing/2014/main" id="{16D00BFB-6DB5-AE76-DB3D-F49AE08A9B8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718A4269-9E16-BB9B-901F-5E483B8207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869A53-765F-954F-B6C6-D4FE156260D4}" type="slidenum">
              <a:rPr lang="fr-FR" smtClean="0"/>
              <a:t>‹N°›</a:t>
            </a:fld>
            <a:endParaRPr lang="fr-FR"/>
          </a:p>
        </p:txBody>
      </p:sp>
    </p:spTree>
    <p:extLst>
      <p:ext uri="{BB962C8B-B14F-4D97-AF65-F5344CB8AC3E}">
        <p14:creationId xmlns:p14="http://schemas.microsoft.com/office/powerpoint/2010/main" val="20455096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E414F2-BB4B-D91A-FFB4-FC2B104F6DD1}"/>
              </a:ext>
            </a:extLst>
          </p:cNvPr>
          <p:cNvSpPr>
            <a:spLocks noGrp="1"/>
          </p:cNvSpPr>
          <p:nvPr>
            <p:ph type="ctrTitle"/>
          </p:nvPr>
        </p:nvSpPr>
        <p:spPr>
          <a:xfrm>
            <a:off x="1524000" y="1122363"/>
            <a:ext cx="9144000" cy="3016500"/>
          </a:xfrm>
        </p:spPr>
        <p:txBody>
          <a:bodyPr/>
          <a:lstStyle/>
          <a:p>
            <a:r>
              <a:rPr lang="fr-FR" dirty="0"/>
              <a:t>Le cadre d’une histoire</a:t>
            </a:r>
          </a:p>
        </p:txBody>
      </p:sp>
      <p:sp>
        <p:nvSpPr>
          <p:cNvPr id="3" name="Sous-titre 2">
            <a:extLst>
              <a:ext uri="{FF2B5EF4-FFF2-40B4-BE49-F238E27FC236}">
                <a16:creationId xmlns:a16="http://schemas.microsoft.com/office/drawing/2014/main" id="{5A45299E-C6CB-3C0D-00B0-2FB2EE7C3BBD}"/>
              </a:ext>
            </a:extLst>
          </p:cNvPr>
          <p:cNvSpPr>
            <a:spLocks noGrp="1"/>
          </p:cNvSpPr>
          <p:nvPr>
            <p:ph type="subTitle" idx="1"/>
          </p:nvPr>
        </p:nvSpPr>
        <p:spPr/>
        <p:txBody>
          <a:bodyPr/>
          <a:lstStyle/>
          <a:p>
            <a:r>
              <a:rPr lang="fr-FR" dirty="0"/>
              <a:t> </a:t>
            </a:r>
          </a:p>
        </p:txBody>
      </p:sp>
      <p:sp>
        <p:nvSpPr>
          <p:cNvPr id="4" name="ZoneTexte 3">
            <a:extLst>
              <a:ext uri="{FF2B5EF4-FFF2-40B4-BE49-F238E27FC236}">
                <a16:creationId xmlns:a16="http://schemas.microsoft.com/office/drawing/2014/main" id="{459F34B4-D099-4DD6-2C0B-FA3BBF03512A}"/>
              </a:ext>
            </a:extLst>
          </p:cNvPr>
          <p:cNvSpPr txBox="1"/>
          <p:nvPr/>
        </p:nvSpPr>
        <p:spPr>
          <a:xfrm>
            <a:off x="1524000" y="996315"/>
            <a:ext cx="3234690" cy="1207770"/>
          </a:xfrm>
          <a:prstGeom prst="rect">
            <a:avLst/>
          </a:prstGeom>
          <a:noFill/>
        </p:spPr>
        <p:txBody>
          <a:bodyPr wrap="none" rtlCol="0">
            <a:spAutoFit/>
          </a:bodyPr>
          <a:lstStyle/>
          <a:p>
            <a:pPr algn="just"/>
            <a:r>
              <a:rPr lang="fr-FR" sz="1800" b="1"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Ansart</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Dégeorges</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270010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CF48AB1-1FF7-19C8-627E-9397BBAD6797}"/>
              </a:ext>
            </a:extLst>
          </p:cNvPr>
          <p:cNvSpPr>
            <a:spLocks noGrp="1"/>
          </p:cNvSpPr>
          <p:nvPr>
            <p:ph type="title"/>
          </p:nvPr>
        </p:nvSpPr>
        <p:spPr/>
        <p:txBody>
          <a:bodyPr/>
          <a:lstStyle/>
          <a:p>
            <a:endParaRPr lang="fr-FR"/>
          </a:p>
        </p:txBody>
      </p:sp>
      <p:pic>
        <p:nvPicPr>
          <p:cNvPr id="4" name="Espace réservé du contenu 3">
            <a:extLst>
              <a:ext uri="{FF2B5EF4-FFF2-40B4-BE49-F238E27FC236}">
                <a16:creationId xmlns:a16="http://schemas.microsoft.com/office/drawing/2014/main" id="{B7176108-82C1-FC9D-795E-6558F48C29A3}"/>
              </a:ext>
            </a:extLst>
          </p:cNvPr>
          <p:cNvPicPr>
            <a:picLocks noGrp="1" noChangeAspect="1"/>
          </p:cNvPicPr>
          <p:nvPr>
            <p:ph idx="1"/>
          </p:nvPr>
        </p:nvPicPr>
        <p:blipFill>
          <a:blip r:embed="rId3"/>
          <a:stretch>
            <a:fillRect/>
          </a:stretch>
        </p:blipFill>
        <p:spPr>
          <a:xfrm rot="5400000">
            <a:off x="2934161" y="-1033173"/>
            <a:ext cx="6858001" cy="8924349"/>
          </a:xfrm>
          <a:prstGeom prst="rect">
            <a:avLst/>
          </a:prstGeom>
        </p:spPr>
      </p:pic>
    </p:spTree>
    <p:extLst>
      <p:ext uri="{BB962C8B-B14F-4D97-AF65-F5344CB8AC3E}">
        <p14:creationId xmlns:p14="http://schemas.microsoft.com/office/powerpoint/2010/main" val="37590934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081C5C-EDE5-5293-CF19-78A21957D0C9}"/>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46BE5F8C-0437-3161-3BAF-FF0BD4B4711D}"/>
              </a:ext>
            </a:extLst>
          </p:cNvPr>
          <p:cNvSpPr>
            <a:spLocks noGrp="1"/>
          </p:cNvSpPr>
          <p:nvPr>
            <p:ph idx="1"/>
          </p:nvPr>
        </p:nvSpPr>
        <p:spPr>
          <a:xfrm>
            <a:off x="838200" y="365125"/>
            <a:ext cx="10515600" cy="6259962"/>
          </a:xfrm>
        </p:spPr>
        <p:txBody>
          <a:bodyPr>
            <a:normAutofit fontScale="92500" lnSpcReduction="20000"/>
          </a:bodyPr>
          <a:lstStyle/>
          <a:p>
            <a:pPr marL="0" indent="0" algn="just">
              <a:spcBef>
                <a:spcPts val="0"/>
              </a:spcBef>
              <a:buNone/>
            </a:pPr>
            <a:r>
              <a:rPr lang="fr-FR"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En l’an 1451, dans une ville d'Italie</a:t>
            </a:r>
            <a:r>
              <a:rPr lang="fr-FR" sz="19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1900" dirty="0">
                <a:effectLst/>
                <a:latin typeface="Times New Roman" panose="02020603050405020304" pitchFamily="18" charset="0"/>
                <a:ea typeface="Calibri" panose="020F0502020204030204" pitchFamily="34" charset="0"/>
                <a:cs typeface="Times New Roman" panose="02020603050405020304" pitchFamily="18" charset="0"/>
              </a:rPr>
              <a:t> un petit garçon est né qui s’appelait Christophe Colomb.</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Christophe aurait dû se préparer à devenir tisserand comme son père.  Mais ce n'est pas ce qu’il souhaitait.  Il passa le temps de son enfance sur le port.  Il observait les navires, il écoutait les discussions des marchands, il regardait les marins qui déchargeaient les ballots d'épices et ainsi, il alimentait ses rêves. À dix ans, il devint mousse.</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Bef>
                <a:spcPts val="0"/>
              </a:spcBef>
              <a:buNone/>
            </a:pPr>
            <a:r>
              <a:rPr lang="fr-FR"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Pendant des années, Christophe Colomb mit au point son projet : atteindre l'Extrême-Orient par une nouvelle route. Il traverserait l'océan Atlantique ! Réaliser un tel rêve n'était pas chose facile.  Il mit quinze ans pour devenir un excellent marin et apprendre à lire les cartes.</a:t>
            </a:r>
          </a:p>
          <a:p>
            <a:pPr marL="0" indent="0" algn="just">
              <a:spcBef>
                <a:spcPts val="0"/>
              </a:spcBef>
              <a:buNone/>
            </a:pP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Bef>
                <a:spcPts val="0"/>
              </a:spcBef>
              <a:buNone/>
            </a:pP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Devenu capitaine, Colomb navigua sur la mer Méditerranée et il rechercha partout le mécène qui lui permettrait d'équiper des navires et d'entreprendre la longue traversée.  Projet trop risqué, trop cher, irréalisable… voilà toutes les réponses que recevait Colomb à ses demandes.  </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Bef>
                <a:spcPts val="0"/>
              </a:spcBef>
              <a:buNone/>
            </a:pPr>
            <a:r>
              <a:rPr lang="fr-FR"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Mais il ne se découragea pas.  Finalement, il réussit à rencontrer le roi et la reine d'Espagne.  Le roi Ferdinand et la reine Isabelle écoutèrent attentivement ce Christophe Colomb dont la vision du monde était si surprenante.  Mais ils lui refusèrent leur aide.  Six années passèrent. Colomb était le seul à croire que l'on trouverait à l'ouest des territoires inconnus et des richesses nouvelles.</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Bef>
                <a:spcPts val="0"/>
              </a:spcBef>
              <a:buNone/>
            </a:pPr>
            <a:r>
              <a:rPr lang="fr-FR"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Il avait pourtant réussi à éveiller l'intérêt de la reine.  Un jour, Isabelle alla même jusqu'à donner ses bijoux au roi pour soutenir le projet.  Celui-ci offrit à Christophe Colomb trois caravelles et un équipage de quatre-vingt-dix marins.</a:t>
            </a:r>
          </a:p>
          <a:p>
            <a:pPr marL="0" indent="0" algn="just">
              <a:spcBef>
                <a:spcPts val="0"/>
              </a:spcBef>
              <a:buNone/>
            </a:pP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Bef>
                <a:spcPts val="0"/>
              </a:spcBef>
              <a:buNone/>
            </a:pPr>
            <a:r>
              <a:rPr lang="fr-FR"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Six mois après, quand les vivres nécessaires furent chargés, la </a:t>
            </a:r>
            <a:r>
              <a:rPr lang="fr-FR" sz="1900" i="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Niña</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la </a:t>
            </a:r>
            <a:r>
              <a:rPr lang="fr-FR" sz="19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Pinta</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et la </a:t>
            </a:r>
            <a:r>
              <a:rPr lang="fr-FR" sz="19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Santa Maria</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quittèrent le port espagnol de Palos.  Les caravelles filèrent vers l'ouest, poussées par les vents dominants.  La mer était calme et la traversée s'annonçait aisée.</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Bef>
                <a:spcPts val="0"/>
              </a:spcBef>
              <a:buNone/>
            </a:pPr>
            <a:r>
              <a:rPr lang="fr-FR"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L'équipage, lui, n'était pas tranquille.  Cet océan sans fin, peuplé de poissons inconnus, terrorisait les marins.  Ils auraient bien voulu rentrer.  Colomb, lui, était décidé à continuer.  Dans sa cabine de la </a:t>
            </a:r>
            <a:r>
              <a:rPr lang="fr-FR" sz="19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Santa Maria</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Colomb rédigeait le journal de bord en deux versions : l'une secrète, où il disait la vérité, et une à l'usage de l'équipage, où il raccourcissait les distances pour que les marins n’aient pas trop peur. Les jours succédaient aux jours. Les trois caravelles poursuivaient leur course.  Après deux mois et demi, une terre était enfin en vue !  </a:t>
            </a:r>
            <a:endParaRPr lang="fr-FR" sz="1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Bef>
                <a:spcPts val="0"/>
              </a:spcBef>
              <a:buNone/>
            </a:pPr>
            <a:r>
              <a:rPr lang="fr-FR"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Dans l’après-midi du 12 octobre 1492, Christophe Colomb débarqua sur une plage de corail blanc, s'agenouilla pour remercier Dieu, et s'apprêta à découvrir les trésors espérés...</a:t>
            </a:r>
          </a:p>
          <a:p>
            <a:pPr marL="0" indent="0" algn="just">
              <a:spcBef>
                <a:spcPts val="0"/>
              </a:spcBef>
              <a:buNone/>
            </a:pP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Bef>
                <a:spcPts val="0"/>
              </a:spcBef>
              <a:buNone/>
            </a:pPr>
            <a:r>
              <a:rPr lang="fr-FR"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Était-ce le Japon ? Colomb en était sûr. Mais aujourd'hui, tout le monde sait cela : Christophe Colomb avait découvert un nouveau continent, il était arrivé en "Amérique" ! </a:t>
            </a:r>
            <a:endParaRPr lang="fr-FR" sz="1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8236143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B90079-F8C0-8985-896F-D467D6FD102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204C6B8-EB41-2A19-63BA-F6028A0ECB25}"/>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76DCD3F8-2081-1EBC-BADF-3E75D86AB65B}"/>
              </a:ext>
            </a:extLst>
          </p:cNvPr>
          <p:cNvSpPr>
            <a:spLocks noGrp="1"/>
          </p:cNvSpPr>
          <p:nvPr>
            <p:ph idx="1"/>
          </p:nvPr>
        </p:nvSpPr>
        <p:spPr>
          <a:xfrm>
            <a:off x="838200" y="365125"/>
            <a:ext cx="10515600" cy="6259962"/>
          </a:xfrm>
        </p:spPr>
        <p:txBody>
          <a:bodyPr>
            <a:normAutofit fontScale="92500" lnSpcReduction="20000"/>
          </a:bodyPr>
          <a:lstStyle/>
          <a:p>
            <a:pPr marL="0" indent="0" algn="just">
              <a:spcBef>
                <a:spcPts val="0"/>
              </a:spcBef>
              <a:buNone/>
            </a:pPr>
            <a:r>
              <a:rPr lang="fr-FR"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En l’an 1451, dans une ville d'Italie</a:t>
            </a:r>
            <a:r>
              <a:rPr lang="fr-FR" sz="19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1900" dirty="0">
                <a:effectLst/>
                <a:latin typeface="Times New Roman" panose="02020603050405020304" pitchFamily="18" charset="0"/>
                <a:ea typeface="Calibri" panose="020F0502020204030204" pitchFamily="34" charset="0"/>
                <a:cs typeface="Times New Roman" panose="02020603050405020304" pitchFamily="18" charset="0"/>
              </a:rPr>
              <a:t> un petit garçon est né qui s’appelait Christophe Colomb.</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Christophe aurait dû se préparer à devenir tisserand comme son père.  Mais ce n'est pas ce qu’il souhaitait.  Il passa le temps de son enfance sur le port.  Il observait les navires, il écoutait les discussions des marchands, il regardait les marins qui déchargeaient les ballots d'épices et ainsi, il alimentait ses rêves. À dix ans, il devint mousse.</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Bef>
                <a:spcPts val="0"/>
              </a:spcBef>
              <a:buNone/>
            </a:pPr>
            <a:r>
              <a:rPr lang="fr-FR"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Pendant des années, Christophe Colomb mit au point son projet : atteindre l'Extrême-Orient par une nouvelle route. Il traverserait l'océan Atlantique ! Réaliser un tel rêve n'était pas chose facile.  Il mit quinze ans pour devenir un excellent marin et apprendre à lire les cartes.</a:t>
            </a:r>
          </a:p>
          <a:p>
            <a:pPr marL="0" indent="0" algn="just">
              <a:spcBef>
                <a:spcPts val="0"/>
              </a:spcBef>
              <a:buNone/>
            </a:pP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Bef>
                <a:spcPts val="0"/>
              </a:spcBef>
              <a:buNone/>
            </a:pP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Devenu capitaine, Colomb navigua sur la mer Méditerranée et il rechercha partout le mécène qui lui permettrait d'équiper des navires et d'entreprendre la longue traversée.  Projet trop risqué, trop cher, irréalisable… voilà toutes les réponses que recevait Colomb à ses demandes.  </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Bef>
                <a:spcPts val="0"/>
              </a:spcBef>
              <a:buNone/>
            </a:pPr>
            <a:r>
              <a:rPr lang="fr-FR"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Mais il ne se découragea pas.  Finalement, il réussit à rencontrer le roi et la reine d'Espagne.  Le roi Ferdinand et la reine Isabelle écoutèrent attentivement ce Christophe Colomb dont la vision du monde était si surprenante.  Mais ils lui refusèrent leur aide.  Six années passèrent. Colomb était le seul à croire que l'on trouverait à l'ouest des territoires inconnus et des richesses nouvelles.</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Bef>
                <a:spcPts val="0"/>
              </a:spcBef>
              <a:buNone/>
            </a:pPr>
            <a:r>
              <a:rPr lang="fr-FR"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Il avait pourtant réussi à éveiller l'intérêt de la reine.  Un jour, Isabelle alla même jusqu'à donner ses bijoux au roi pour soutenir le projet.  Celui-ci offrit à Christophe Colomb trois caravelles et un équipage de quatre-vingt-dix marins.</a:t>
            </a:r>
          </a:p>
          <a:p>
            <a:pPr marL="0" indent="0" algn="just">
              <a:spcBef>
                <a:spcPts val="0"/>
              </a:spcBef>
              <a:buNone/>
            </a:pP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Bef>
                <a:spcPts val="0"/>
              </a:spcBef>
              <a:buNone/>
            </a:pPr>
            <a:r>
              <a:rPr lang="fr-FR"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Six mois après, quand les vivres nécessaires furent chargés, la </a:t>
            </a:r>
            <a:r>
              <a:rPr lang="fr-FR" sz="1900" i="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Niña</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la </a:t>
            </a:r>
            <a:r>
              <a:rPr lang="fr-FR" sz="19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Pinta</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et la </a:t>
            </a:r>
            <a:r>
              <a:rPr lang="fr-FR" sz="19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Santa Maria</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quittèrent le port espagnol de Palos.  Les caravelles filèrent vers l'ouest, poussées par les vents dominants.  La mer était calme et la traversée s'annonçait aisée.</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Bef>
                <a:spcPts val="0"/>
              </a:spcBef>
              <a:buNone/>
            </a:pPr>
            <a:r>
              <a:rPr lang="fr-FR"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L'équipage, lui, n'était pas tranquille.  Cet océan sans fin, peuplé de poissons inconnus, terrorisait les marins.  Ils auraient bien voulu rentrer.  Colomb, lui, était décidé à continuer.  Dans sa cabine de la </a:t>
            </a:r>
            <a:r>
              <a:rPr lang="fr-FR" sz="19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Santa Maria</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Colomb rédigeait le journal de bord en deux versions : l'une secrète, où il disait la vérité, et une à l'usage de l'équipage, où il raccourcissait les distances pour que les marins n’aient pas trop peur. Les jours succédaient aux jours. Les trois caravelles poursuivaient leur course.  Après deux mois et demi, une terre était enfin en vue !  </a:t>
            </a:r>
            <a:endParaRPr lang="fr-FR" sz="1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Bef>
                <a:spcPts val="0"/>
              </a:spcBef>
              <a:buNone/>
            </a:pPr>
            <a:r>
              <a:rPr lang="fr-FR"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Dans l’après-midi du 12 octobre 1492, Christophe Colomb débarqua sur une plage de corail blanc, s'agenouilla pour remercier Dieu, et s'apprêta à découvrir les trésors espérés...</a:t>
            </a:r>
          </a:p>
          <a:p>
            <a:pPr marL="0" indent="0" algn="just">
              <a:spcBef>
                <a:spcPts val="0"/>
              </a:spcBef>
              <a:buNone/>
            </a:pP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Bef>
                <a:spcPts val="0"/>
              </a:spcBef>
              <a:buNone/>
            </a:pPr>
            <a:r>
              <a:rPr lang="fr-FR"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Était-ce le Japon ? Colomb en était sûr. Mais aujourd'hui, tout le monde sait cela : Christophe Colomb avait découvert un nouveau continent, il était arrivé en "Amérique" ! </a:t>
            </a:r>
            <a:endParaRPr lang="fr-FR" sz="1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2411284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20663-003A-5B67-FBAD-2C8ABC7B3F0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AC93BF6-6F84-17C5-528A-2F88E14131DC}"/>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A9E0A95C-3121-D8E7-AB3C-D0A4D691C988}"/>
              </a:ext>
            </a:extLst>
          </p:cNvPr>
          <p:cNvSpPr>
            <a:spLocks noGrp="1"/>
          </p:cNvSpPr>
          <p:nvPr>
            <p:ph idx="1"/>
          </p:nvPr>
        </p:nvSpPr>
        <p:spPr>
          <a:xfrm>
            <a:off x="838200" y="365125"/>
            <a:ext cx="10515600" cy="6259962"/>
          </a:xfrm>
        </p:spPr>
        <p:txBody>
          <a:bodyPr>
            <a:normAutofit fontScale="92500" lnSpcReduction="20000"/>
          </a:bodyPr>
          <a:lstStyle/>
          <a:p>
            <a:pPr marL="0" indent="0" algn="just">
              <a:spcBef>
                <a:spcPts val="0"/>
              </a:spcBef>
              <a:buNone/>
            </a:pPr>
            <a:r>
              <a:rPr lang="fr-FR"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En l’an 1451, dans une ville d'Italie</a:t>
            </a:r>
            <a:r>
              <a:rPr lang="fr-FR" sz="19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1900" dirty="0">
                <a:effectLst/>
                <a:latin typeface="Times New Roman" panose="02020603050405020304" pitchFamily="18" charset="0"/>
                <a:ea typeface="Calibri" panose="020F0502020204030204" pitchFamily="34" charset="0"/>
                <a:cs typeface="Times New Roman" panose="02020603050405020304" pitchFamily="18" charset="0"/>
              </a:rPr>
              <a:t> un petit garçon est né qui s’appelait Christophe Colomb.</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Christophe aurait dû se préparer à devenir tisserand comme son père.  Mais ce n'est pas ce qu’il souhaitait.  Il passa le temps de son enfance sur le port.  Il observait les navires, il écoutait les discussions des marchands, il regardait les marins qui déchargeaient les ballots d'épices et ainsi, il alimentait ses rêves. À dix ans, il devint mousse.</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Bef>
                <a:spcPts val="0"/>
              </a:spcBef>
              <a:buNone/>
            </a:pPr>
            <a:r>
              <a:rPr lang="fr-FR"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Pendant des années, Christophe Colomb mit au point son projet : atteindre l'Extrême-Orient par une nouvelle route. Il traverserait l'océan Atlantique ! Réaliser un tel rêve n'était pas chose facile.  Il mit quinze ans pour devenir un excellent marin et apprendre à lire les cartes.</a:t>
            </a:r>
          </a:p>
          <a:p>
            <a:pPr marL="0" indent="0" algn="just">
              <a:spcBef>
                <a:spcPts val="0"/>
              </a:spcBef>
              <a:buNone/>
            </a:pP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Bef>
                <a:spcPts val="0"/>
              </a:spcBef>
              <a:buNone/>
            </a:pP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Devenu capitaine, Colomb navigua sur la mer Méditerranée et il rechercha partout le mécène qui lui permettrait d'équiper des navires et d'entreprendre la longue traversée.  Projet trop risqué, trop cher, irréalisable… voilà toutes les réponses que recevait Colomb à ses demandes.  </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Bef>
                <a:spcPts val="0"/>
              </a:spcBef>
              <a:buNone/>
            </a:pPr>
            <a:r>
              <a:rPr lang="fr-FR"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Mais il ne se découragea pas.  Finalement, il réussit à rencontrer le roi et la reine d'Espagne.  Le roi Ferdinand et la reine Isabelle écoutèrent attentivement ce Christophe Colomb dont la vision du monde était si surprenante.  Mais ils lui refusèrent leur aide.  Six années passèrent. Colomb était le seul à croire que l'on trouverait à l'ouest des territoires inconnus et des richesses nouvelles.</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Bef>
                <a:spcPts val="0"/>
              </a:spcBef>
              <a:buNone/>
            </a:pPr>
            <a:r>
              <a:rPr lang="fr-FR"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Il avait pourtant réussi à éveiller l'intérêt de la reine.  Un jour, Isabelle alla même jusqu'à donner ses bijoux au roi pour soutenir le projet.  Celui-ci offrit à Christophe Colomb trois caravelles et un équipage de quatre-vingt-dix marins.</a:t>
            </a:r>
          </a:p>
          <a:p>
            <a:pPr marL="0" indent="0" algn="just">
              <a:spcBef>
                <a:spcPts val="0"/>
              </a:spcBef>
              <a:buNone/>
            </a:pP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Bef>
                <a:spcPts val="0"/>
              </a:spcBef>
              <a:buNone/>
            </a:pPr>
            <a:r>
              <a:rPr lang="fr-FR"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Six mois après, quand les vivres nécessaires furent chargés, la </a:t>
            </a:r>
            <a:r>
              <a:rPr lang="fr-FR" sz="1900" i="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Niña</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la </a:t>
            </a:r>
            <a:r>
              <a:rPr lang="fr-FR" sz="19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Pinta</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et la </a:t>
            </a:r>
            <a:r>
              <a:rPr lang="fr-FR" sz="19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Santa Maria</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quittèrent le port espagnol de Palos.  Les caravelles filèrent vers l'ouest, poussées par les vents dominants.  La mer était calme et la traversée s'annonçait aisée.</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Bef>
                <a:spcPts val="0"/>
              </a:spcBef>
              <a:buNone/>
            </a:pPr>
            <a:r>
              <a:rPr lang="fr-FR"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L'équipage, lui, n'était pas tranquille.  Cet océan sans fin, peuplé de poissons inconnus, terrorisait les marins.  Ils auraient bien voulu rentrer.  Colomb, lui, était décidé à continuer.  Dans sa cabine de la </a:t>
            </a:r>
            <a:r>
              <a:rPr lang="fr-FR" sz="19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Santa Maria</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Colomb rédigeait le journal de bord en deux versions : l'une secrète, où il disait la vérité, et une à l'usage de l'équipage, où il raccourcissait les distances pour que les marins n’aient pas trop peur. Les jours succédaient aux jours. Les trois caravelles poursuivaient leur course.  Après deux mois et demi, une terre était enfin en vue !  </a:t>
            </a:r>
            <a:endParaRPr lang="fr-FR" sz="1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Bef>
                <a:spcPts val="0"/>
              </a:spcBef>
              <a:buNone/>
            </a:pPr>
            <a:r>
              <a:rPr lang="fr-FR"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Dans l’après-midi du 12 octobre 1492, Christophe Colomb débarqua sur une plage de corail blanc, s'agenouilla pour remercier Dieu, et s'apprêta à découvrir les trésors espérés...</a:t>
            </a:r>
          </a:p>
          <a:p>
            <a:pPr marL="0" indent="0" algn="just">
              <a:spcBef>
                <a:spcPts val="0"/>
              </a:spcBef>
              <a:buNone/>
            </a:pP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Bef>
                <a:spcPts val="0"/>
              </a:spcBef>
              <a:buNone/>
            </a:pPr>
            <a:r>
              <a:rPr lang="fr-FR"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Était-ce le Japon ? Colomb en était sûr. Mais aujourd'hui, tout le monde sait cela : Christophe Colomb avait découvert un nouveau continent, il était arrivé en "Amérique" ! </a:t>
            </a:r>
            <a:endParaRPr lang="fr-FR" sz="1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7778778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BF67C-5FC2-42A1-0E20-5DEBCDA3A56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C59BCF9-1163-7272-80CC-485792D026DD}"/>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4635ADA5-2634-77BE-E240-CA8BBE6BA102}"/>
              </a:ext>
            </a:extLst>
          </p:cNvPr>
          <p:cNvSpPr>
            <a:spLocks noGrp="1"/>
          </p:cNvSpPr>
          <p:nvPr>
            <p:ph idx="1"/>
          </p:nvPr>
        </p:nvSpPr>
        <p:spPr>
          <a:xfrm>
            <a:off x="838200" y="365125"/>
            <a:ext cx="10515600" cy="6259962"/>
          </a:xfrm>
        </p:spPr>
        <p:txBody>
          <a:bodyPr>
            <a:normAutofit fontScale="92500" lnSpcReduction="20000"/>
          </a:bodyPr>
          <a:lstStyle/>
          <a:p>
            <a:pPr marL="0" indent="0" algn="just">
              <a:spcBef>
                <a:spcPts val="0"/>
              </a:spcBef>
              <a:buNone/>
            </a:pPr>
            <a:r>
              <a:rPr lang="fr-FR"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fr-FR" sz="19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En l’an 1451</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dans une ville d'Italie</a:t>
            </a:r>
            <a:r>
              <a:rPr lang="fr-FR" sz="19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1900" dirty="0">
                <a:effectLst/>
                <a:latin typeface="Times New Roman" panose="02020603050405020304" pitchFamily="18" charset="0"/>
                <a:ea typeface="Calibri" panose="020F0502020204030204" pitchFamily="34" charset="0"/>
                <a:cs typeface="Times New Roman" panose="02020603050405020304" pitchFamily="18" charset="0"/>
              </a:rPr>
              <a:t> un petit garçon est né qui s’appelait Christophe Colomb.</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Christophe aurait dû se préparer à devenir tisserand comme son père.  Mais ce n'est pas ce qu’il souhaitait.  Il </a:t>
            </a:r>
            <a:r>
              <a:rPr lang="fr-FR" sz="19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passa le temps de son enfance</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sur le port.  Il observait les navires, il écoutait les discussions des marchands, il regardait les marins qui déchargeaient les ballots d'épices et ainsi, il alimentait ses rêves. </a:t>
            </a:r>
            <a:r>
              <a:rPr lang="fr-FR" sz="19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À dix ans</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il devint mousse.</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Bef>
                <a:spcPts val="0"/>
              </a:spcBef>
              <a:buNone/>
            </a:pPr>
            <a:r>
              <a:rPr lang="fr-FR"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fr-FR" sz="19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Pendant des années</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Christophe Colomb mit au point son projet : atteindre l'Extrême-Orient par une nouvelle route. Il traverserait l'océan Atlantique ! Réaliser un tel rêve n'était pas chose facile.  Il </a:t>
            </a:r>
            <a:r>
              <a:rPr lang="fr-FR" sz="19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mit quinze ans</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pour devenir un excellent marin et apprendre à lire les cartes.</a:t>
            </a:r>
          </a:p>
          <a:p>
            <a:pPr marL="0" indent="0" algn="just">
              <a:spcBef>
                <a:spcPts val="0"/>
              </a:spcBef>
              <a:buNone/>
            </a:pP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Bef>
                <a:spcPts val="0"/>
              </a:spcBef>
              <a:buNone/>
            </a:pP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Devenu capitaine, Colomb navigua sur la mer Méditerranée et il rechercha partout le mécène qui lui permettrait d'équiper des navires et d'entreprendre la longue traversée.  Projet trop risqué, trop cher, irréalisable… voilà toutes les réponses que recevait Colomb à ses demandes.  </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Bef>
                <a:spcPts val="0"/>
              </a:spcBef>
              <a:buNone/>
            </a:pPr>
            <a:r>
              <a:rPr lang="fr-FR"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Mais il ne se découragea pas.  </a:t>
            </a:r>
            <a:r>
              <a:rPr lang="fr-FR" sz="19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Finalement</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il réussit à rencontrer le roi et la reine d'Espagne.  Le roi Ferdinand et la reine Isabelle écoutèrent </a:t>
            </a:r>
            <a:r>
              <a:rPr lang="fr-FR"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attentivemet</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ce Christophe Colomb dont la vision du monde était si surprenante.  Mais ils lui refusèrent leur aide.  </a:t>
            </a:r>
            <a:r>
              <a:rPr lang="fr-FR" sz="19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Six années passèrent</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Colomb était le seul à croire que l'on trouverait à l'ouest des territoires inconnus et des richesses nouvelles.</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Bef>
                <a:spcPts val="0"/>
              </a:spcBef>
              <a:buNone/>
            </a:pPr>
            <a:r>
              <a:rPr lang="fr-FR"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Il avait pourtant réussi à éveiller l'intérêt de la reine.  </a:t>
            </a:r>
            <a:r>
              <a:rPr lang="fr-FR" sz="19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Un jour</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Isabelle alla même jusqu'à donner ses bijoux au roi pour soutenir le projet.  Celui-ci offrit à Christophe Colomb trois caravelles et un équipage de quatre-vingt-dix marins.</a:t>
            </a:r>
          </a:p>
          <a:p>
            <a:pPr marL="0" indent="0" algn="just">
              <a:spcBef>
                <a:spcPts val="0"/>
              </a:spcBef>
              <a:buNone/>
            </a:pP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Bef>
                <a:spcPts val="0"/>
              </a:spcBef>
              <a:buNone/>
            </a:pPr>
            <a:r>
              <a:rPr lang="fr-FR"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fr-FR" sz="19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Six mois après</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9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quand les vivres nécessaires furent chargés</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la </a:t>
            </a:r>
            <a:r>
              <a:rPr lang="fr-FR" sz="1900" i="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Niña</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la </a:t>
            </a:r>
            <a:r>
              <a:rPr lang="fr-FR" sz="19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Pinta</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et la </a:t>
            </a:r>
            <a:r>
              <a:rPr lang="fr-FR" sz="19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Santa Maria</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quittèrent le port espagnol de Palos.  Les caravelles filèrent vers l'ouest, poussées par les vents dominants.  La mer était calme et la traversée s'annonçait aisée.</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Bef>
                <a:spcPts val="0"/>
              </a:spcBef>
              <a:buNone/>
            </a:pPr>
            <a:r>
              <a:rPr lang="fr-FR"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L'équipage, lui, n'était pas tranquille.  Cet océan sans fin, peuplé de poissons inconnus, terrorisait les marins.  Ils auraient bien voulu rentrer.  Colomb, lui, était décidé à continuer.  Dans sa cabine de la </a:t>
            </a:r>
            <a:r>
              <a:rPr lang="fr-FR" sz="19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Santa Maria</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Colomb rédigeait le journal de bord en deux versions : l'une secrète, où il disait la vérité, et une à l'usage de l'équipage, où il raccourcissait les distances pour que les marins n’aient pas trop peur. </a:t>
            </a:r>
            <a:r>
              <a:rPr lang="fr-FR" sz="19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Les jours succédaient aux jours</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Les trois caravelles poursuivaient leur course.  </a:t>
            </a:r>
            <a:r>
              <a:rPr lang="fr-FR" sz="19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Après deux mois et demi</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une terre était enfin en vue !  </a:t>
            </a:r>
            <a:endParaRPr lang="fr-FR" sz="1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Bef>
                <a:spcPts val="0"/>
              </a:spcBef>
              <a:buNone/>
            </a:pPr>
            <a:r>
              <a:rPr lang="fr-FR"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fr-FR" sz="19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Dans l’après-midi du 12 octobre 1492</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Christophe Colomb débarqua sur une plage de corail blanc, s'agenouilla pour remercier Dieu, et s'apprêta à découvrir les trésors espérés...</a:t>
            </a:r>
          </a:p>
          <a:p>
            <a:pPr marL="0" indent="0" algn="just">
              <a:spcBef>
                <a:spcPts val="0"/>
              </a:spcBef>
              <a:buNone/>
            </a:pP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Bef>
                <a:spcPts val="0"/>
              </a:spcBef>
              <a:buNone/>
            </a:pPr>
            <a:r>
              <a:rPr lang="fr-FR"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Était-ce le Japon ? Colomb en était sûr. Mais </a:t>
            </a:r>
            <a:r>
              <a:rPr lang="fr-FR" sz="19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aujourd'hui</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tout le monde sait cela : Christophe Colomb avait découvert un nouveau continent, il était arrivé en "Amérique" ! </a:t>
            </a:r>
            <a:endParaRPr lang="fr-FR" sz="1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3597427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3754DE-878B-0071-A1D4-57CF81528204}"/>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B0CA937E-CC60-2CF4-6958-3122C49A9E8D}"/>
              </a:ext>
            </a:extLst>
          </p:cNvPr>
          <p:cNvGraphicFramePr>
            <a:graphicFrameLocks noGrp="1"/>
          </p:cNvGraphicFramePr>
          <p:nvPr>
            <p:ph idx="1"/>
            <p:extLst>
              <p:ext uri="{D42A27DB-BD31-4B8C-83A1-F6EECF244321}">
                <p14:modId xmlns:p14="http://schemas.microsoft.com/office/powerpoint/2010/main" val="1769278169"/>
              </p:ext>
            </p:extLst>
          </p:nvPr>
        </p:nvGraphicFramePr>
        <p:xfrm>
          <a:off x="2117556" y="779780"/>
          <a:ext cx="8277728" cy="609600"/>
        </p:xfrm>
        <a:graphic>
          <a:graphicData uri="http://schemas.openxmlformats.org/drawingml/2006/table">
            <a:tbl>
              <a:tblPr firstRow="1" bandRow="1">
                <a:tableStyleId>{5940675A-B579-460E-94D1-54222C63F5DA}</a:tableStyleId>
              </a:tblPr>
              <a:tblGrid>
                <a:gridCol w="2598823">
                  <a:extLst>
                    <a:ext uri="{9D8B030D-6E8A-4147-A177-3AD203B41FA5}">
                      <a16:colId xmlns:a16="http://schemas.microsoft.com/office/drawing/2014/main" val="136680063"/>
                    </a:ext>
                  </a:extLst>
                </a:gridCol>
                <a:gridCol w="5678905">
                  <a:extLst>
                    <a:ext uri="{9D8B030D-6E8A-4147-A177-3AD203B41FA5}">
                      <a16:colId xmlns:a16="http://schemas.microsoft.com/office/drawing/2014/main" val="1582873595"/>
                    </a:ext>
                  </a:extLst>
                </a:gridCol>
              </a:tblGrid>
              <a:tr h="370840">
                <a:tc>
                  <a:txBody>
                    <a:bodyPr/>
                    <a:lstStyle/>
                    <a:p>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En l’an 1451</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p>
                      <a:r>
                        <a:rPr lang="fr-FR" sz="2000">
                          <a:effectLst/>
                          <a:latin typeface="Times New Roman" panose="02020603050405020304" pitchFamily="18" charset="0"/>
                          <a:ea typeface="Calibri" panose="020F0502020204030204" pitchFamily="34" charset="0"/>
                          <a:cs typeface="Times New Roman" panose="02020603050405020304" pitchFamily="18" charset="0"/>
                        </a:rPr>
                        <a:t>1451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dirty="0">
                          <a:effectLst/>
                          <a:latin typeface="Times New Roman" panose="02020603050405020304" pitchFamily="18" charset="0"/>
                          <a:ea typeface="Calibri" panose="020F0502020204030204" pitchFamily="34" charset="0"/>
                          <a:cs typeface="Times New Roman" panose="02020603050405020304" pitchFamily="18" charset="0"/>
                        </a:rPr>
                        <a:t>Naissance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98627378"/>
                  </a:ext>
                </a:extLst>
              </a:tr>
            </a:tbl>
          </a:graphicData>
        </a:graphic>
      </p:graphicFrame>
    </p:spTree>
    <p:extLst>
      <p:ext uri="{BB962C8B-B14F-4D97-AF65-F5344CB8AC3E}">
        <p14:creationId xmlns:p14="http://schemas.microsoft.com/office/powerpoint/2010/main" val="38901420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814F8-1744-ABD8-C8E7-60D8B070410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D2C254F-10A2-C56F-192D-1A082D7B0861}"/>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98E83F07-7C7D-5481-A71A-AB23E17FB501}"/>
              </a:ext>
            </a:extLst>
          </p:cNvPr>
          <p:cNvGraphicFramePr>
            <a:graphicFrameLocks noGrp="1"/>
          </p:cNvGraphicFramePr>
          <p:nvPr>
            <p:ph idx="1"/>
            <p:extLst>
              <p:ext uri="{D42A27DB-BD31-4B8C-83A1-F6EECF244321}">
                <p14:modId xmlns:p14="http://schemas.microsoft.com/office/powerpoint/2010/main" val="2620110198"/>
              </p:ext>
            </p:extLst>
          </p:nvPr>
        </p:nvGraphicFramePr>
        <p:xfrm>
          <a:off x="2117556" y="779780"/>
          <a:ext cx="8277728" cy="1351280"/>
        </p:xfrm>
        <a:graphic>
          <a:graphicData uri="http://schemas.openxmlformats.org/drawingml/2006/table">
            <a:tbl>
              <a:tblPr firstRow="1" bandRow="1">
                <a:tableStyleId>{5940675A-B579-460E-94D1-54222C63F5DA}</a:tableStyleId>
              </a:tblPr>
              <a:tblGrid>
                <a:gridCol w="2598823">
                  <a:extLst>
                    <a:ext uri="{9D8B030D-6E8A-4147-A177-3AD203B41FA5}">
                      <a16:colId xmlns:a16="http://schemas.microsoft.com/office/drawing/2014/main" val="136680063"/>
                    </a:ext>
                  </a:extLst>
                </a:gridCol>
                <a:gridCol w="5678905">
                  <a:extLst>
                    <a:ext uri="{9D8B030D-6E8A-4147-A177-3AD203B41FA5}">
                      <a16:colId xmlns:a16="http://schemas.microsoft.com/office/drawing/2014/main" val="1582873595"/>
                    </a:ext>
                  </a:extLst>
                </a:gridCol>
              </a:tblGrid>
              <a:tr h="370840">
                <a:tc>
                  <a:txBody>
                    <a:bodyPr/>
                    <a:lstStyle/>
                    <a:p>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En l’an 1451</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p>
                      <a:r>
                        <a:rPr lang="fr-FR" sz="2000">
                          <a:effectLst/>
                          <a:latin typeface="Times New Roman" panose="02020603050405020304" pitchFamily="18" charset="0"/>
                          <a:ea typeface="Calibri" panose="020F0502020204030204" pitchFamily="34" charset="0"/>
                          <a:cs typeface="Times New Roman" panose="02020603050405020304" pitchFamily="18" charset="0"/>
                        </a:rPr>
                        <a:t>1451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Naissance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98627378"/>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passa le temps de son enfance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84942563"/>
                  </a:ext>
                </a:extLst>
              </a:tr>
              <a:tr h="370840">
                <a:tc>
                  <a:txBody>
                    <a:bodyPr/>
                    <a:lstStyle/>
                    <a:p>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1461 (</a:t>
                      </a:r>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À dix ans</a:t>
                      </a:r>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dirty="0">
                          <a:effectLst/>
                          <a:latin typeface="Times New Roman" panose="02020603050405020304" pitchFamily="18" charset="0"/>
                          <a:ea typeface="Calibri" panose="020F0502020204030204" pitchFamily="34" charset="0"/>
                          <a:cs typeface="Times New Roman" panose="02020603050405020304" pitchFamily="18" charset="0"/>
                        </a:rPr>
                        <a:t>devient mousse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6743502"/>
                  </a:ext>
                </a:extLst>
              </a:tr>
            </a:tbl>
          </a:graphicData>
        </a:graphic>
      </p:graphicFrame>
    </p:spTree>
    <p:extLst>
      <p:ext uri="{BB962C8B-B14F-4D97-AF65-F5344CB8AC3E}">
        <p14:creationId xmlns:p14="http://schemas.microsoft.com/office/powerpoint/2010/main" val="39405953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469DD6-13B0-3D79-DB1D-7C61E906D5E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71EE45F-CFCB-0CB9-CCE5-696F3607EBA4}"/>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E809D1B9-3AB9-45DF-2097-A64118A5C599}"/>
              </a:ext>
            </a:extLst>
          </p:cNvPr>
          <p:cNvGraphicFramePr>
            <a:graphicFrameLocks noGrp="1"/>
          </p:cNvGraphicFramePr>
          <p:nvPr>
            <p:ph idx="1"/>
            <p:extLst>
              <p:ext uri="{D42A27DB-BD31-4B8C-83A1-F6EECF244321}">
                <p14:modId xmlns:p14="http://schemas.microsoft.com/office/powerpoint/2010/main" val="10750891"/>
              </p:ext>
            </p:extLst>
          </p:nvPr>
        </p:nvGraphicFramePr>
        <p:xfrm>
          <a:off x="2117556" y="779780"/>
          <a:ext cx="8277728" cy="2092960"/>
        </p:xfrm>
        <a:graphic>
          <a:graphicData uri="http://schemas.openxmlformats.org/drawingml/2006/table">
            <a:tbl>
              <a:tblPr firstRow="1" bandRow="1">
                <a:tableStyleId>{5940675A-B579-460E-94D1-54222C63F5DA}</a:tableStyleId>
              </a:tblPr>
              <a:tblGrid>
                <a:gridCol w="2598823">
                  <a:extLst>
                    <a:ext uri="{9D8B030D-6E8A-4147-A177-3AD203B41FA5}">
                      <a16:colId xmlns:a16="http://schemas.microsoft.com/office/drawing/2014/main" val="136680063"/>
                    </a:ext>
                  </a:extLst>
                </a:gridCol>
                <a:gridCol w="5678905">
                  <a:extLst>
                    <a:ext uri="{9D8B030D-6E8A-4147-A177-3AD203B41FA5}">
                      <a16:colId xmlns:a16="http://schemas.microsoft.com/office/drawing/2014/main" val="1582873595"/>
                    </a:ext>
                  </a:extLst>
                </a:gridCol>
              </a:tblGrid>
              <a:tr h="370840">
                <a:tc>
                  <a:txBody>
                    <a:bodyPr/>
                    <a:lstStyle/>
                    <a:p>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En l’an 1451</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p>
                      <a:r>
                        <a:rPr lang="fr-FR" sz="2000">
                          <a:effectLst/>
                          <a:latin typeface="Times New Roman" panose="02020603050405020304" pitchFamily="18" charset="0"/>
                          <a:ea typeface="Calibri" panose="020F0502020204030204" pitchFamily="34" charset="0"/>
                          <a:cs typeface="Times New Roman" panose="02020603050405020304" pitchFamily="18" charset="0"/>
                        </a:rPr>
                        <a:t>1451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Naissance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98627378"/>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passa le temps de son enfance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84942563"/>
                  </a:ext>
                </a:extLst>
              </a:tr>
              <a:tr h="370840">
                <a:tc>
                  <a:txBody>
                    <a:bodyPr/>
                    <a:lstStyle/>
                    <a:p>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1461 (</a:t>
                      </a:r>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À dix ans</a:t>
                      </a:r>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devient mousse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6743502"/>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mit quinze ans</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81529990"/>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1476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dirty="0">
                          <a:effectLst/>
                          <a:latin typeface="Times New Roman" panose="02020603050405020304" pitchFamily="18" charset="0"/>
                          <a:ea typeface="Calibri" panose="020F0502020204030204" pitchFamily="34" charset="0"/>
                          <a:cs typeface="Times New Roman" panose="02020603050405020304" pitchFamily="18" charset="0"/>
                        </a:rPr>
                        <a:t>devient capitaine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20770918"/>
                  </a:ext>
                </a:extLst>
              </a:tr>
            </a:tbl>
          </a:graphicData>
        </a:graphic>
      </p:graphicFrame>
    </p:spTree>
    <p:extLst>
      <p:ext uri="{BB962C8B-B14F-4D97-AF65-F5344CB8AC3E}">
        <p14:creationId xmlns:p14="http://schemas.microsoft.com/office/powerpoint/2010/main" val="3846229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C39EA-05E6-866D-2D5E-132C4A91C6E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538D704-E1D4-54B8-4A79-5057C6094A69}"/>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69319D8F-FCE4-C2FA-4FCB-633516322B64}"/>
              </a:ext>
            </a:extLst>
          </p:cNvPr>
          <p:cNvGraphicFramePr>
            <a:graphicFrameLocks noGrp="1"/>
          </p:cNvGraphicFramePr>
          <p:nvPr>
            <p:ph idx="1"/>
            <p:extLst>
              <p:ext uri="{D42A27DB-BD31-4B8C-83A1-F6EECF244321}">
                <p14:modId xmlns:p14="http://schemas.microsoft.com/office/powerpoint/2010/main" val="1867026251"/>
              </p:ext>
            </p:extLst>
          </p:nvPr>
        </p:nvGraphicFramePr>
        <p:xfrm>
          <a:off x="2117556" y="779780"/>
          <a:ext cx="8277728" cy="2463800"/>
        </p:xfrm>
        <a:graphic>
          <a:graphicData uri="http://schemas.openxmlformats.org/drawingml/2006/table">
            <a:tbl>
              <a:tblPr firstRow="1" bandRow="1">
                <a:tableStyleId>{5940675A-B579-460E-94D1-54222C63F5DA}</a:tableStyleId>
              </a:tblPr>
              <a:tblGrid>
                <a:gridCol w="2598823">
                  <a:extLst>
                    <a:ext uri="{9D8B030D-6E8A-4147-A177-3AD203B41FA5}">
                      <a16:colId xmlns:a16="http://schemas.microsoft.com/office/drawing/2014/main" val="136680063"/>
                    </a:ext>
                  </a:extLst>
                </a:gridCol>
                <a:gridCol w="5678905">
                  <a:extLst>
                    <a:ext uri="{9D8B030D-6E8A-4147-A177-3AD203B41FA5}">
                      <a16:colId xmlns:a16="http://schemas.microsoft.com/office/drawing/2014/main" val="1582873595"/>
                    </a:ext>
                  </a:extLst>
                </a:gridCol>
              </a:tblGrid>
              <a:tr h="370840">
                <a:tc>
                  <a:txBody>
                    <a:bodyPr/>
                    <a:lstStyle/>
                    <a:p>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En l’an 1451</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p>
                      <a:r>
                        <a:rPr lang="fr-FR" sz="2000">
                          <a:effectLst/>
                          <a:latin typeface="Times New Roman" panose="02020603050405020304" pitchFamily="18" charset="0"/>
                          <a:ea typeface="Calibri" panose="020F0502020204030204" pitchFamily="34" charset="0"/>
                          <a:cs typeface="Times New Roman" panose="02020603050405020304" pitchFamily="18" charset="0"/>
                        </a:rPr>
                        <a:t>1451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Naissance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98627378"/>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passa le temps de son enfance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84942563"/>
                  </a:ext>
                </a:extLst>
              </a:tr>
              <a:tr h="370840">
                <a:tc>
                  <a:txBody>
                    <a:bodyPr/>
                    <a:lstStyle/>
                    <a:p>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1461 (</a:t>
                      </a:r>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À dix ans</a:t>
                      </a:r>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devient mousse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6743502"/>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mit quinze ans</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81529990"/>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1476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devient capitaine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20770918"/>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dirty="0">
                          <a:effectLst/>
                          <a:latin typeface="Times New Roman" panose="02020603050405020304" pitchFamily="18" charset="0"/>
                          <a:ea typeface="Calibri" panose="020F0502020204030204" pitchFamily="34" charset="0"/>
                          <a:cs typeface="Times New Roman" panose="02020603050405020304" pitchFamily="18" charset="0"/>
                        </a:rPr>
                        <a:t>navigue sur la Méditerranée, recherche un mécène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81279878"/>
                  </a:ext>
                </a:extLst>
              </a:tr>
            </a:tbl>
          </a:graphicData>
        </a:graphic>
      </p:graphicFrame>
    </p:spTree>
    <p:extLst>
      <p:ext uri="{BB962C8B-B14F-4D97-AF65-F5344CB8AC3E}">
        <p14:creationId xmlns:p14="http://schemas.microsoft.com/office/powerpoint/2010/main" val="20065620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94C09-8D82-F35C-2EF2-8919BF11E6D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DCF8AA9-FFB0-E943-7597-8D737B0CE0B9}"/>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44BA61E2-563F-0D2E-B96D-E9A50466BB12}"/>
              </a:ext>
            </a:extLst>
          </p:cNvPr>
          <p:cNvGraphicFramePr>
            <a:graphicFrameLocks noGrp="1"/>
          </p:cNvGraphicFramePr>
          <p:nvPr>
            <p:ph idx="1"/>
            <p:extLst>
              <p:ext uri="{D42A27DB-BD31-4B8C-83A1-F6EECF244321}">
                <p14:modId xmlns:p14="http://schemas.microsoft.com/office/powerpoint/2010/main" val="3202086285"/>
              </p:ext>
            </p:extLst>
          </p:nvPr>
        </p:nvGraphicFramePr>
        <p:xfrm>
          <a:off x="2117556" y="779780"/>
          <a:ext cx="8277728" cy="5298440"/>
        </p:xfrm>
        <a:graphic>
          <a:graphicData uri="http://schemas.openxmlformats.org/drawingml/2006/table">
            <a:tbl>
              <a:tblPr firstRow="1" bandRow="1">
                <a:tableStyleId>{5940675A-B579-460E-94D1-54222C63F5DA}</a:tableStyleId>
              </a:tblPr>
              <a:tblGrid>
                <a:gridCol w="2598823">
                  <a:extLst>
                    <a:ext uri="{9D8B030D-6E8A-4147-A177-3AD203B41FA5}">
                      <a16:colId xmlns:a16="http://schemas.microsoft.com/office/drawing/2014/main" val="136680063"/>
                    </a:ext>
                  </a:extLst>
                </a:gridCol>
                <a:gridCol w="5678905">
                  <a:extLst>
                    <a:ext uri="{9D8B030D-6E8A-4147-A177-3AD203B41FA5}">
                      <a16:colId xmlns:a16="http://schemas.microsoft.com/office/drawing/2014/main" val="1582873595"/>
                    </a:ext>
                  </a:extLst>
                </a:gridCol>
              </a:tblGrid>
              <a:tr h="370840">
                <a:tc>
                  <a:txBody>
                    <a:bodyPr/>
                    <a:lstStyle/>
                    <a:p>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En l’an 1451</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p>
                      <a:r>
                        <a:rPr lang="fr-FR" sz="2000">
                          <a:effectLst/>
                          <a:latin typeface="Times New Roman" panose="02020603050405020304" pitchFamily="18" charset="0"/>
                          <a:ea typeface="Calibri" panose="020F0502020204030204" pitchFamily="34" charset="0"/>
                          <a:cs typeface="Times New Roman" panose="02020603050405020304" pitchFamily="18" charset="0"/>
                        </a:rPr>
                        <a:t>1451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Naissance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98627378"/>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passa le temps de son enfance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84942563"/>
                  </a:ext>
                </a:extLst>
              </a:tr>
              <a:tr h="370840">
                <a:tc>
                  <a:txBody>
                    <a:bodyPr/>
                    <a:lstStyle/>
                    <a:p>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1461 (</a:t>
                      </a:r>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À dix ans</a:t>
                      </a:r>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devient mousse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6743502"/>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mit quinze ans</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81529990"/>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1476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devient capitaine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20770918"/>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navigue sur la Méditerranée, recherche un mécène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81279878"/>
                  </a:ext>
                </a:extLst>
              </a:tr>
              <a:tr h="370840">
                <a:tc>
                  <a:txBody>
                    <a:bodyPr/>
                    <a:lstStyle/>
                    <a:p>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tc>
                  <a:txBody>
                    <a:bodyPr/>
                    <a:lstStyle/>
                    <a:p>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extLst>
                  <a:ext uri="{0D108BD9-81ED-4DB2-BD59-A6C34878D82A}">
                    <a16:rowId xmlns:a16="http://schemas.microsoft.com/office/drawing/2014/main" val="429915863"/>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3774691840"/>
                  </a:ext>
                </a:extLst>
              </a:tr>
              <a:tr h="370840">
                <a:tc>
                  <a:txBody>
                    <a:bodyPr/>
                    <a:lstStyle/>
                    <a:p>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197862771"/>
                  </a:ext>
                </a:extLst>
              </a:tr>
              <a:tr h="370840">
                <a:tc>
                  <a:txBody>
                    <a:bodyPr/>
                    <a:lstStyle/>
                    <a:p>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3950826910"/>
                  </a:ext>
                </a:extLst>
              </a:tr>
              <a:tr h="370840">
                <a:tc>
                  <a:txBody>
                    <a:bodyPr/>
                    <a:lstStyle/>
                    <a:p>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4030712311"/>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extLst>
                  <a:ext uri="{0D108BD9-81ED-4DB2-BD59-A6C34878D82A}">
                    <a16:rowId xmlns:a16="http://schemas.microsoft.com/office/drawing/2014/main" val="4243615614"/>
                  </a:ext>
                </a:extLst>
              </a:tr>
              <a:tr h="370840">
                <a:tc>
                  <a:txBody>
                    <a:bodyPr/>
                    <a:lstStyle/>
                    <a:p>
                      <a:r>
                        <a:rPr lang="fr-FR" sz="20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Dans l’après-midi </a:t>
                      </a:r>
                    </a:p>
                    <a:p>
                      <a:r>
                        <a:rPr lang="fr-FR" sz="20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du 12 octobre 1492</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dirty="0">
                          <a:effectLst/>
                          <a:latin typeface="Times New Roman" panose="02020603050405020304" pitchFamily="18" charset="0"/>
                          <a:ea typeface="Calibri" panose="020F0502020204030204" pitchFamily="34" charset="0"/>
                          <a:cs typeface="Times New Roman" panose="02020603050405020304" pitchFamily="18" charset="0"/>
                        </a:rPr>
                        <a:t>Découverte de l’Amérique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1726752"/>
                  </a:ext>
                </a:extLst>
              </a:tr>
            </a:tbl>
          </a:graphicData>
        </a:graphic>
      </p:graphicFrame>
    </p:spTree>
    <p:extLst>
      <p:ext uri="{BB962C8B-B14F-4D97-AF65-F5344CB8AC3E}">
        <p14:creationId xmlns:p14="http://schemas.microsoft.com/office/powerpoint/2010/main" val="18844632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10257-6608-1D19-F12F-3B8204E6BD2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DE4DDBF-3ED3-6432-DE0F-D87FEC18BFF2}"/>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FE9314FC-685D-F37D-0B1D-538E8F3B09F8}"/>
              </a:ext>
            </a:extLst>
          </p:cNvPr>
          <p:cNvGraphicFramePr>
            <a:graphicFrameLocks noGrp="1"/>
          </p:cNvGraphicFramePr>
          <p:nvPr>
            <p:ph idx="1"/>
            <p:extLst>
              <p:ext uri="{D42A27DB-BD31-4B8C-83A1-F6EECF244321}">
                <p14:modId xmlns:p14="http://schemas.microsoft.com/office/powerpoint/2010/main" val="420597897"/>
              </p:ext>
            </p:extLst>
          </p:nvPr>
        </p:nvGraphicFramePr>
        <p:xfrm>
          <a:off x="2117556" y="779780"/>
          <a:ext cx="8277728" cy="5298440"/>
        </p:xfrm>
        <a:graphic>
          <a:graphicData uri="http://schemas.openxmlformats.org/drawingml/2006/table">
            <a:tbl>
              <a:tblPr firstRow="1" bandRow="1">
                <a:tableStyleId>{5940675A-B579-460E-94D1-54222C63F5DA}</a:tableStyleId>
              </a:tblPr>
              <a:tblGrid>
                <a:gridCol w="2598823">
                  <a:extLst>
                    <a:ext uri="{9D8B030D-6E8A-4147-A177-3AD203B41FA5}">
                      <a16:colId xmlns:a16="http://schemas.microsoft.com/office/drawing/2014/main" val="136680063"/>
                    </a:ext>
                  </a:extLst>
                </a:gridCol>
                <a:gridCol w="5678905">
                  <a:extLst>
                    <a:ext uri="{9D8B030D-6E8A-4147-A177-3AD203B41FA5}">
                      <a16:colId xmlns:a16="http://schemas.microsoft.com/office/drawing/2014/main" val="1582873595"/>
                    </a:ext>
                  </a:extLst>
                </a:gridCol>
              </a:tblGrid>
              <a:tr h="370840">
                <a:tc>
                  <a:txBody>
                    <a:bodyPr/>
                    <a:lstStyle/>
                    <a:p>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En l’an 1451</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p>
                      <a:r>
                        <a:rPr lang="fr-FR" sz="2000">
                          <a:effectLst/>
                          <a:latin typeface="Times New Roman" panose="02020603050405020304" pitchFamily="18" charset="0"/>
                          <a:ea typeface="Calibri" panose="020F0502020204030204" pitchFamily="34" charset="0"/>
                          <a:cs typeface="Times New Roman" panose="02020603050405020304" pitchFamily="18" charset="0"/>
                        </a:rPr>
                        <a:t>1451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Naissance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98627378"/>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passa le temps de son enfance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84942563"/>
                  </a:ext>
                </a:extLst>
              </a:tr>
              <a:tr h="370840">
                <a:tc>
                  <a:txBody>
                    <a:bodyPr/>
                    <a:lstStyle/>
                    <a:p>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1461 (</a:t>
                      </a:r>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À dix ans</a:t>
                      </a:r>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devient mousse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6743502"/>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mit quinze ans</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81529990"/>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1476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devient capitaine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20770918"/>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navigue sur la Méditerranée, recherche un mécène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81279878"/>
                  </a:ext>
                </a:extLst>
              </a:tr>
              <a:tr h="370840">
                <a:tc>
                  <a:txBody>
                    <a:bodyPr/>
                    <a:lstStyle/>
                    <a:p>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tc>
                  <a:txBody>
                    <a:bodyPr/>
                    <a:lstStyle/>
                    <a:p>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extLst>
                  <a:ext uri="{0D108BD9-81ED-4DB2-BD59-A6C34878D82A}">
                    <a16:rowId xmlns:a16="http://schemas.microsoft.com/office/drawing/2014/main" val="429915863"/>
                  </a:ext>
                </a:extLst>
              </a:tr>
              <a:tr h="370840">
                <a:tc>
                  <a:txBody>
                    <a:bodyPr/>
                    <a:lstStyle/>
                    <a:p>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3774691840"/>
                  </a:ext>
                </a:extLst>
              </a:tr>
              <a:tr h="370840">
                <a:tc>
                  <a:txBody>
                    <a:bodyPr/>
                    <a:lstStyle/>
                    <a:p>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197862771"/>
                  </a:ext>
                </a:extLst>
              </a:tr>
              <a:tr h="370840">
                <a:tc>
                  <a:txBody>
                    <a:bodyPr/>
                    <a:lstStyle/>
                    <a:p>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extLst>
                  <a:ext uri="{0D108BD9-81ED-4DB2-BD59-A6C34878D82A}">
                    <a16:rowId xmlns:a16="http://schemas.microsoft.com/office/drawing/2014/main" val="3950826910"/>
                  </a:ext>
                </a:extLst>
              </a:tr>
              <a:tr h="370840">
                <a:tc>
                  <a:txBody>
                    <a:bodyPr/>
                    <a:lstStyle/>
                    <a:p>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1492 (fin juillet)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Départ d’Espagne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30712311"/>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Après deux mois et demi</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43615614"/>
                  </a:ext>
                </a:extLst>
              </a:tr>
              <a:tr h="370840">
                <a:tc>
                  <a:txBody>
                    <a:bodyPr/>
                    <a:lstStyle/>
                    <a:p>
                      <a:r>
                        <a:rPr lang="fr-FR" sz="20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Dans l’après-midi </a:t>
                      </a:r>
                    </a:p>
                    <a:p>
                      <a:r>
                        <a:rPr lang="fr-FR" sz="20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du 12 octobre 1492</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dirty="0">
                          <a:effectLst/>
                          <a:latin typeface="Times New Roman" panose="02020603050405020304" pitchFamily="18" charset="0"/>
                          <a:ea typeface="Calibri" panose="020F0502020204030204" pitchFamily="34" charset="0"/>
                          <a:cs typeface="Times New Roman" panose="02020603050405020304" pitchFamily="18" charset="0"/>
                        </a:rPr>
                        <a:t>Découverte de l’Amérique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1726752"/>
                  </a:ext>
                </a:extLst>
              </a:tr>
            </a:tbl>
          </a:graphicData>
        </a:graphic>
      </p:graphicFrame>
    </p:spTree>
    <p:extLst>
      <p:ext uri="{BB962C8B-B14F-4D97-AF65-F5344CB8AC3E}">
        <p14:creationId xmlns:p14="http://schemas.microsoft.com/office/powerpoint/2010/main" val="30725053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0CC8E5-AF18-3AC9-92DA-698EC4D19A6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D3BE77B-540C-8193-2828-07C907D7B827}"/>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6730EE88-30F4-66F4-83A1-A3B1D5CB6400}"/>
              </a:ext>
            </a:extLst>
          </p:cNvPr>
          <p:cNvGraphicFramePr>
            <a:graphicFrameLocks noGrp="1"/>
          </p:cNvGraphicFramePr>
          <p:nvPr>
            <p:ph idx="1"/>
            <p:extLst>
              <p:ext uri="{D42A27DB-BD31-4B8C-83A1-F6EECF244321}">
                <p14:modId xmlns:p14="http://schemas.microsoft.com/office/powerpoint/2010/main" val="116978227"/>
              </p:ext>
            </p:extLst>
          </p:nvPr>
        </p:nvGraphicFramePr>
        <p:xfrm>
          <a:off x="2117556" y="779780"/>
          <a:ext cx="8277728" cy="5298440"/>
        </p:xfrm>
        <a:graphic>
          <a:graphicData uri="http://schemas.openxmlformats.org/drawingml/2006/table">
            <a:tbl>
              <a:tblPr firstRow="1" bandRow="1">
                <a:tableStyleId>{5940675A-B579-460E-94D1-54222C63F5DA}</a:tableStyleId>
              </a:tblPr>
              <a:tblGrid>
                <a:gridCol w="2598823">
                  <a:extLst>
                    <a:ext uri="{9D8B030D-6E8A-4147-A177-3AD203B41FA5}">
                      <a16:colId xmlns:a16="http://schemas.microsoft.com/office/drawing/2014/main" val="136680063"/>
                    </a:ext>
                  </a:extLst>
                </a:gridCol>
                <a:gridCol w="5678905">
                  <a:extLst>
                    <a:ext uri="{9D8B030D-6E8A-4147-A177-3AD203B41FA5}">
                      <a16:colId xmlns:a16="http://schemas.microsoft.com/office/drawing/2014/main" val="1582873595"/>
                    </a:ext>
                  </a:extLst>
                </a:gridCol>
              </a:tblGrid>
              <a:tr h="370840">
                <a:tc>
                  <a:txBody>
                    <a:bodyPr/>
                    <a:lstStyle/>
                    <a:p>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En l’an 1451</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p>
                      <a:r>
                        <a:rPr lang="fr-FR" sz="2000">
                          <a:effectLst/>
                          <a:latin typeface="Times New Roman" panose="02020603050405020304" pitchFamily="18" charset="0"/>
                          <a:ea typeface="Calibri" panose="020F0502020204030204" pitchFamily="34" charset="0"/>
                          <a:cs typeface="Times New Roman" panose="02020603050405020304" pitchFamily="18" charset="0"/>
                        </a:rPr>
                        <a:t>1451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Naissance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98627378"/>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passa le temps de son enfance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84942563"/>
                  </a:ext>
                </a:extLst>
              </a:tr>
              <a:tr h="370840">
                <a:tc>
                  <a:txBody>
                    <a:bodyPr/>
                    <a:lstStyle/>
                    <a:p>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1461 (</a:t>
                      </a:r>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À dix ans</a:t>
                      </a:r>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devient mousse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6743502"/>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mit quinze ans</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81529990"/>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1476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devient capitaine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20770918"/>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navigue sur la Méditerranée, recherche un mécène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81279878"/>
                  </a:ext>
                </a:extLst>
              </a:tr>
              <a:tr h="370840">
                <a:tc>
                  <a:txBody>
                    <a:bodyPr/>
                    <a:lstStyle/>
                    <a:p>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tc>
                  <a:txBody>
                    <a:bodyPr/>
                    <a:lstStyle/>
                    <a:p>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extLst>
                  <a:ext uri="{0D108BD9-81ED-4DB2-BD59-A6C34878D82A}">
                    <a16:rowId xmlns:a16="http://schemas.microsoft.com/office/drawing/2014/main" val="429915863"/>
                  </a:ext>
                </a:extLst>
              </a:tr>
              <a:tr h="370840">
                <a:tc>
                  <a:txBody>
                    <a:bodyPr/>
                    <a:lstStyle/>
                    <a:p>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extLst>
                  <a:ext uri="{0D108BD9-81ED-4DB2-BD59-A6C34878D82A}">
                    <a16:rowId xmlns:a16="http://schemas.microsoft.com/office/drawing/2014/main" val="3774691840"/>
                  </a:ext>
                </a:extLst>
              </a:tr>
              <a:tr h="370840">
                <a:tc>
                  <a:txBody>
                    <a:bodyPr/>
                    <a:lstStyle/>
                    <a:p>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1492 (fin janvier)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Accord du roi d’Espagne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97862771"/>
                  </a:ext>
                </a:extLst>
              </a:tr>
              <a:tr h="370840">
                <a:tc>
                  <a:txBody>
                    <a:bodyPr/>
                    <a:lstStyle/>
                    <a:p>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Six mois après</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50826910"/>
                  </a:ext>
                </a:extLst>
              </a:tr>
              <a:tr h="370840">
                <a:tc>
                  <a:txBody>
                    <a:bodyPr/>
                    <a:lstStyle/>
                    <a:p>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1492 (fin juillet)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Départ d’Espagne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30712311"/>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Après deux mois et demi</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43615614"/>
                  </a:ext>
                </a:extLst>
              </a:tr>
              <a:tr h="370840">
                <a:tc>
                  <a:txBody>
                    <a:bodyPr/>
                    <a:lstStyle/>
                    <a:p>
                      <a:r>
                        <a:rPr lang="fr-FR" sz="20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Dans l’après-midi </a:t>
                      </a:r>
                    </a:p>
                    <a:p>
                      <a:r>
                        <a:rPr lang="fr-FR" sz="20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du 12 octobre 1492</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dirty="0">
                          <a:effectLst/>
                          <a:latin typeface="Times New Roman" panose="02020603050405020304" pitchFamily="18" charset="0"/>
                          <a:ea typeface="Calibri" panose="020F0502020204030204" pitchFamily="34" charset="0"/>
                          <a:cs typeface="Times New Roman" panose="02020603050405020304" pitchFamily="18" charset="0"/>
                        </a:rPr>
                        <a:t>Découverte de l’Amérique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1726752"/>
                  </a:ext>
                </a:extLst>
              </a:tr>
            </a:tbl>
          </a:graphicData>
        </a:graphic>
      </p:graphicFrame>
    </p:spTree>
    <p:extLst>
      <p:ext uri="{BB962C8B-B14F-4D97-AF65-F5344CB8AC3E}">
        <p14:creationId xmlns:p14="http://schemas.microsoft.com/office/powerpoint/2010/main" val="24774291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C6602-1A31-DB9E-8C11-AE2CF2D5C76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E64A121-81FE-2EB8-CD04-A54819218F83}"/>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F6CED786-1A55-1CBC-5105-28F594D39AF5}"/>
              </a:ext>
            </a:extLst>
          </p:cNvPr>
          <p:cNvGraphicFramePr>
            <a:graphicFrameLocks noGrp="1"/>
          </p:cNvGraphicFramePr>
          <p:nvPr>
            <p:ph idx="1"/>
          </p:nvPr>
        </p:nvGraphicFramePr>
        <p:xfrm>
          <a:off x="2117556" y="779780"/>
          <a:ext cx="8277728" cy="5298440"/>
        </p:xfrm>
        <a:graphic>
          <a:graphicData uri="http://schemas.openxmlformats.org/drawingml/2006/table">
            <a:tbl>
              <a:tblPr firstRow="1" bandRow="1">
                <a:tableStyleId>{5940675A-B579-460E-94D1-54222C63F5DA}</a:tableStyleId>
              </a:tblPr>
              <a:tblGrid>
                <a:gridCol w="2598823">
                  <a:extLst>
                    <a:ext uri="{9D8B030D-6E8A-4147-A177-3AD203B41FA5}">
                      <a16:colId xmlns:a16="http://schemas.microsoft.com/office/drawing/2014/main" val="136680063"/>
                    </a:ext>
                  </a:extLst>
                </a:gridCol>
                <a:gridCol w="5678905">
                  <a:extLst>
                    <a:ext uri="{9D8B030D-6E8A-4147-A177-3AD203B41FA5}">
                      <a16:colId xmlns:a16="http://schemas.microsoft.com/office/drawing/2014/main" val="1582873595"/>
                    </a:ext>
                  </a:extLst>
                </a:gridCol>
              </a:tblGrid>
              <a:tr h="370840">
                <a:tc>
                  <a:txBody>
                    <a:bodyPr/>
                    <a:lstStyle/>
                    <a:p>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En l’an 1451</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p>
                      <a:r>
                        <a:rPr lang="fr-FR" sz="2000">
                          <a:effectLst/>
                          <a:latin typeface="Times New Roman" panose="02020603050405020304" pitchFamily="18" charset="0"/>
                          <a:ea typeface="Calibri" panose="020F0502020204030204" pitchFamily="34" charset="0"/>
                          <a:cs typeface="Times New Roman" panose="02020603050405020304" pitchFamily="18" charset="0"/>
                        </a:rPr>
                        <a:t>1451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Naissance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98627378"/>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passa le temps de son enfance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84942563"/>
                  </a:ext>
                </a:extLst>
              </a:tr>
              <a:tr h="370840">
                <a:tc>
                  <a:txBody>
                    <a:bodyPr/>
                    <a:lstStyle/>
                    <a:p>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1461 (</a:t>
                      </a:r>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À dix ans</a:t>
                      </a:r>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devient mousse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6743502"/>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mit quinze ans</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81529990"/>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1476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devient capitaine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20770918"/>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navigue sur la Méditerranée, recherche un mécène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81279878"/>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1486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Première rencontre avec le roi et la reine d’Espagne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9915863"/>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Six années passèrent</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74691840"/>
                  </a:ext>
                </a:extLst>
              </a:tr>
              <a:tr h="370840">
                <a:tc>
                  <a:txBody>
                    <a:bodyPr/>
                    <a:lstStyle/>
                    <a:p>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1492 (fin janvier)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Accord du roi d’Espagne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97862771"/>
                  </a:ext>
                </a:extLst>
              </a:tr>
              <a:tr h="370840">
                <a:tc>
                  <a:txBody>
                    <a:bodyPr/>
                    <a:lstStyle/>
                    <a:p>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Six mois après</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50826910"/>
                  </a:ext>
                </a:extLst>
              </a:tr>
              <a:tr h="370840">
                <a:tc>
                  <a:txBody>
                    <a:bodyPr/>
                    <a:lstStyle/>
                    <a:p>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1492 (fin juillet)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Départ d’Espagne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30712311"/>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Après deux mois et demi</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43615614"/>
                  </a:ext>
                </a:extLst>
              </a:tr>
              <a:tr h="370840">
                <a:tc>
                  <a:txBody>
                    <a:bodyPr/>
                    <a:lstStyle/>
                    <a:p>
                      <a:r>
                        <a:rPr lang="fr-FR" sz="20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Dans l’après-midi </a:t>
                      </a:r>
                    </a:p>
                    <a:p>
                      <a:r>
                        <a:rPr lang="fr-FR" sz="20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du 12 octobre 1492</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dirty="0">
                          <a:effectLst/>
                          <a:latin typeface="Times New Roman" panose="02020603050405020304" pitchFamily="18" charset="0"/>
                          <a:ea typeface="Calibri" panose="020F0502020204030204" pitchFamily="34" charset="0"/>
                          <a:cs typeface="Times New Roman" panose="02020603050405020304" pitchFamily="18" charset="0"/>
                        </a:rPr>
                        <a:t>Découverte de l’Amérique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1726752"/>
                  </a:ext>
                </a:extLst>
              </a:tr>
            </a:tbl>
          </a:graphicData>
        </a:graphic>
      </p:graphicFrame>
    </p:spTree>
    <p:extLst>
      <p:ext uri="{BB962C8B-B14F-4D97-AF65-F5344CB8AC3E}">
        <p14:creationId xmlns:p14="http://schemas.microsoft.com/office/powerpoint/2010/main" val="24990007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B618C-F1C8-D387-A078-4944D504867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F0E9BA2-CCE2-10E5-C964-87739FBDC7E8}"/>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04D59095-E061-D4D5-BC9B-1AFB076826BE}"/>
              </a:ext>
            </a:extLst>
          </p:cNvPr>
          <p:cNvGraphicFramePr>
            <a:graphicFrameLocks noGrp="1"/>
          </p:cNvGraphicFramePr>
          <p:nvPr>
            <p:ph idx="1"/>
          </p:nvPr>
        </p:nvGraphicFramePr>
        <p:xfrm>
          <a:off x="2117556" y="779780"/>
          <a:ext cx="8277728" cy="5298440"/>
        </p:xfrm>
        <a:graphic>
          <a:graphicData uri="http://schemas.openxmlformats.org/drawingml/2006/table">
            <a:tbl>
              <a:tblPr firstRow="1" bandRow="1">
                <a:tableStyleId>{5940675A-B579-460E-94D1-54222C63F5DA}</a:tableStyleId>
              </a:tblPr>
              <a:tblGrid>
                <a:gridCol w="2598823">
                  <a:extLst>
                    <a:ext uri="{9D8B030D-6E8A-4147-A177-3AD203B41FA5}">
                      <a16:colId xmlns:a16="http://schemas.microsoft.com/office/drawing/2014/main" val="136680063"/>
                    </a:ext>
                  </a:extLst>
                </a:gridCol>
                <a:gridCol w="5678905">
                  <a:extLst>
                    <a:ext uri="{9D8B030D-6E8A-4147-A177-3AD203B41FA5}">
                      <a16:colId xmlns:a16="http://schemas.microsoft.com/office/drawing/2014/main" val="1582873595"/>
                    </a:ext>
                  </a:extLst>
                </a:gridCol>
              </a:tblGrid>
              <a:tr h="370840">
                <a:tc>
                  <a:txBody>
                    <a:bodyPr/>
                    <a:lstStyle/>
                    <a:p>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En l’an 1451</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p>
                      <a:r>
                        <a:rPr lang="fr-FR" sz="2000">
                          <a:effectLst/>
                          <a:latin typeface="Times New Roman" panose="02020603050405020304" pitchFamily="18" charset="0"/>
                          <a:ea typeface="Calibri" panose="020F0502020204030204" pitchFamily="34" charset="0"/>
                          <a:cs typeface="Times New Roman" panose="02020603050405020304" pitchFamily="18" charset="0"/>
                        </a:rPr>
                        <a:t>1451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Naissance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98627378"/>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passa le temps de son enfance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84942563"/>
                  </a:ext>
                </a:extLst>
              </a:tr>
              <a:tr h="370840">
                <a:tc>
                  <a:txBody>
                    <a:bodyPr/>
                    <a:lstStyle/>
                    <a:p>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1461 (</a:t>
                      </a:r>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À dix ans</a:t>
                      </a:r>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devient mousse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6743502"/>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mit quinze ans</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81529990"/>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1476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devient capitaine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20770918"/>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navigue sur la Méditerranée, recherche un mécène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81279878"/>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1486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Première rencontre avec le roi et la reine d’Espagne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9915863"/>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Six années passèrent</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74691840"/>
                  </a:ext>
                </a:extLst>
              </a:tr>
              <a:tr h="370840">
                <a:tc>
                  <a:txBody>
                    <a:bodyPr/>
                    <a:lstStyle/>
                    <a:p>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1492 (fin janvier)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Accord du roi d’Espagne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97862771"/>
                  </a:ext>
                </a:extLst>
              </a:tr>
              <a:tr h="370840">
                <a:tc>
                  <a:txBody>
                    <a:bodyPr/>
                    <a:lstStyle/>
                    <a:p>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Six mois après</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50826910"/>
                  </a:ext>
                </a:extLst>
              </a:tr>
              <a:tr h="370840">
                <a:tc>
                  <a:txBody>
                    <a:bodyPr/>
                    <a:lstStyle/>
                    <a:p>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1492 (fin juillet)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Départ d’Espagne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30712311"/>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Après deux mois et demi</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43615614"/>
                  </a:ext>
                </a:extLst>
              </a:tr>
              <a:tr h="370840">
                <a:tc>
                  <a:txBody>
                    <a:bodyPr/>
                    <a:lstStyle/>
                    <a:p>
                      <a:r>
                        <a:rPr lang="fr-FR" sz="20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Dans l’après-midi </a:t>
                      </a:r>
                    </a:p>
                    <a:p>
                      <a:r>
                        <a:rPr lang="fr-FR" sz="20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du 12 octobre 1492</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dirty="0">
                          <a:effectLst/>
                          <a:latin typeface="Times New Roman" panose="02020603050405020304" pitchFamily="18" charset="0"/>
                          <a:ea typeface="Calibri" panose="020F0502020204030204" pitchFamily="34" charset="0"/>
                          <a:cs typeface="Times New Roman" panose="02020603050405020304" pitchFamily="18" charset="0"/>
                        </a:rPr>
                        <a:t>Découverte de l’Amérique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1726752"/>
                  </a:ext>
                </a:extLst>
              </a:tr>
            </a:tbl>
          </a:graphicData>
        </a:graphic>
      </p:graphicFrame>
    </p:spTree>
    <p:extLst>
      <p:ext uri="{BB962C8B-B14F-4D97-AF65-F5344CB8AC3E}">
        <p14:creationId xmlns:p14="http://schemas.microsoft.com/office/powerpoint/2010/main" val="31768542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1C64D-7911-DF40-0409-31A6521962E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8DAD805-39F2-3513-A16E-C4368B1744D9}"/>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F98CDF6F-FE91-7EC9-C510-32C93E05D8A0}"/>
              </a:ext>
            </a:extLst>
          </p:cNvPr>
          <p:cNvGraphicFramePr>
            <a:graphicFrameLocks noGrp="1"/>
          </p:cNvGraphicFramePr>
          <p:nvPr>
            <p:ph idx="1"/>
          </p:nvPr>
        </p:nvGraphicFramePr>
        <p:xfrm>
          <a:off x="2117556" y="779780"/>
          <a:ext cx="8277728" cy="5298440"/>
        </p:xfrm>
        <a:graphic>
          <a:graphicData uri="http://schemas.openxmlformats.org/drawingml/2006/table">
            <a:tbl>
              <a:tblPr firstRow="1" bandRow="1">
                <a:tableStyleId>{5940675A-B579-460E-94D1-54222C63F5DA}</a:tableStyleId>
              </a:tblPr>
              <a:tblGrid>
                <a:gridCol w="2598823">
                  <a:extLst>
                    <a:ext uri="{9D8B030D-6E8A-4147-A177-3AD203B41FA5}">
                      <a16:colId xmlns:a16="http://schemas.microsoft.com/office/drawing/2014/main" val="136680063"/>
                    </a:ext>
                  </a:extLst>
                </a:gridCol>
                <a:gridCol w="5678905">
                  <a:extLst>
                    <a:ext uri="{9D8B030D-6E8A-4147-A177-3AD203B41FA5}">
                      <a16:colId xmlns:a16="http://schemas.microsoft.com/office/drawing/2014/main" val="1582873595"/>
                    </a:ext>
                  </a:extLst>
                </a:gridCol>
              </a:tblGrid>
              <a:tr h="370840">
                <a:tc>
                  <a:txBody>
                    <a:bodyPr/>
                    <a:lstStyle/>
                    <a:p>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En l’an 1451</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p>
                      <a:r>
                        <a:rPr lang="fr-FR" sz="2000">
                          <a:effectLst/>
                          <a:latin typeface="Times New Roman" panose="02020603050405020304" pitchFamily="18" charset="0"/>
                          <a:ea typeface="Calibri" panose="020F0502020204030204" pitchFamily="34" charset="0"/>
                          <a:cs typeface="Times New Roman" panose="02020603050405020304" pitchFamily="18" charset="0"/>
                        </a:rPr>
                        <a:t>1451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Naissance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98627378"/>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passa le temps de son enfance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84942563"/>
                  </a:ext>
                </a:extLst>
              </a:tr>
              <a:tr h="370840">
                <a:tc>
                  <a:txBody>
                    <a:bodyPr/>
                    <a:lstStyle/>
                    <a:p>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1461 (</a:t>
                      </a:r>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À dix ans</a:t>
                      </a:r>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devient mousse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6743502"/>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mit quinze ans</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81529990"/>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1476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devient capitaine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20770918"/>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navigue sur la Méditerranée, recherche un mécène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81279878"/>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1486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Première rencontre avec le roi et la reine d’Espagne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9915863"/>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Six années passèrent</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74691840"/>
                  </a:ext>
                </a:extLst>
              </a:tr>
              <a:tr h="370840">
                <a:tc>
                  <a:txBody>
                    <a:bodyPr/>
                    <a:lstStyle/>
                    <a:p>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1492 (fin janvier)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Accord du roi d’Espagne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97862771"/>
                  </a:ext>
                </a:extLst>
              </a:tr>
              <a:tr h="370840">
                <a:tc>
                  <a:txBody>
                    <a:bodyPr/>
                    <a:lstStyle/>
                    <a:p>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Six mois après</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50826910"/>
                  </a:ext>
                </a:extLst>
              </a:tr>
              <a:tr h="370840">
                <a:tc>
                  <a:txBody>
                    <a:bodyPr/>
                    <a:lstStyle/>
                    <a:p>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1492 (fin juillet)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Départ d’Espagne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30712311"/>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Après deux mois et demi</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43615614"/>
                  </a:ext>
                </a:extLst>
              </a:tr>
              <a:tr h="370840">
                <a:tc>
                  <a:txBody>
                    <a:bodyPr/>
                    <a:lstStyle/>
                    <a:p>
                      <a:r>
                        <a:rPr lang="fr-FR" sz="20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Dans l’après-midi </a:t>
                      </a:r>
                    </a:p>
                    <a:p>
                      <a:r>
                        <a:rPr lang="fr-FR" sz="20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du 12 octobre 1492</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dirty="0">
                          <a:effectLst/>
                          <a:latin typeface="Times New Roman" panose="02020603050405020304" pitchFamily="18" charset="0"/>
                          <a:ea typeface="Calibri" panose="020F0502020204030204" pitchFamily="34" charset="0"/>
                          <a:cs typeface="Times New Roman" panose="02020603050405020304" pitchFamily="18" charset="0"/>
                        </a:rPr>
                        <a:t>Découverte de l’Amérique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1726752"/>
                  </a:ext>
                </a:extLst>
              </a:tr>
            </a:tbl>
          </a:graphicData>
        </a:graphic>
      </p:graphicFrame>
    </p:spTree>
    <p:extLst>
      <p:ext uri="{BB962C8B-B14F-4D97-AF65-F5344CB8AC3E}">
        <p14:creationId xmlns:p14="http://schemas.microsoft.com/office/powerpoint/2010/main" val="1145631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209FD9-E5C2-ED4B-092C-52FE40928C6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AAA7F22-5509-0DDE-AD4E-F8BEB0B35F10}"/>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CED75231-7B0C-1AAA-080E-1E74BAD79774}"/>
              </a:ext>
            </a:extLst>
          </p:cNvPr>
          <p:cNvGraphicFramePr>
            <a:graphicFrameLocks noGrp="1"/>
          </p:cNvGraphicFramePr>
          <p:nvPr>
            <p:ph idx="1"/>
          </p:nvPr>
        </p:nvGraphicFramePr>
        <p:xfrm>
          <a:off x="2117556" y="779780"/>
          <a:ext cx="8277728" cy="5298440"/>
        </p:xfrm>
        <a:graphic>
          <a:graphicData uri="http://schemas.openxmlformats.org/drawingml/2006/table">
            <a:tbl>
              <a:tblPr firstRow="1" bandRow="1">
                <a:tableStyleId>{5940675A-B579-460E-94D1-54222C63F5DA}</a:tableStyleId>
              </a:tblPr>
              <a:tblGrid>
                <a:gridCol w="2598823">
                  <a:extLst>
                    <a:ext uri="{9D8B030D-6E8A-4147-A177-3AD203B41FA5}">
                      <a16:colId xmlns:a16="http://schemas.microsoft.com/office/drawing/2014/main" val="136680063"/>
                    </a:ext>
                  </a:extLst>
                </a:gridCol>
                <a:gridCol w="5678905">
                  <a:extLst>
                    <a:ext uri="{9D8B030D-6E8A-4147-A177-3AD203B41FA5}">
                      <a16:colId xmlns:a16="http://schemas.microsoft.com/office/drawing/2014/main" val="1582873595"/>
                    </a:ext>
                  </a:extLst>
                </a:gridCol>
              </a:tblGrid>
              <a:tr h="370840">
                <a:tc>
                  <a:txBody>
                    <a:bodyPr/>
                    <a:lstStyle/>
                    <a:p>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En l’an 1451</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p>
                      <a:r>
                        <a:rPr lang="fr-FR" sz="2000">
                          <a:effectLst/>
                          <a:latin typeface="Times New Roman" panose="02020603050405020304" pitchFamily="18" charset="0"/>
                          <a:ea typeface="Calibri" panose="020F0502020204030204" pitchFamily="34" charset="0"/>
                          <a:cs typeface="Times New Roman" panose="02020603050405020304" pitchFamily="18" charset="0"/>
                        </a:rPr>
                        <a:t>1451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Naissance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98627378"/>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passa le temps de son enfance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84942563"/>
                  </a:ext>
                </a:extLst>
              </a:tr>
              <a:tr h="370840">
                <a:tc>
                  <a:txBody>
                    <a:bodyPr/>
                    <a:lstStyle/>
                    <a:p>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1461 (</a:t>
                      </a:r>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À dix ans</a:t>
                      </a:r>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devient mousse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6743502"/>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mit quinze ans</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81529990"/>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1476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devient capitaine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20770918"/>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navigue sur la Méditerranée, recherche un mécène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81279878"/>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1486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Première rencontre avec le roi et la reine d’Espagne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9915863"/>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Six années passèrent</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74691840"/>
                  </a:ext>
                </a:extLst>
              </a:tr>
              <a:tr h="370840">
                <a:tc>
                  <a:txBody>
                    <a:bodyPr/>
                    <a:lstStyle/>
                    <a:p>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1492 (fin janvier)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Accord du roi d’Espagne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97862771"/>
                  </a:ext>
                </a:extLst>
              </a:tr>
              <a:tr h="370840">
                <a:tc>
                  <a:txBody>
                    <a:bodyPr/>
                    <a:lstStyle/>
                    <a:p>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Six mois après</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50826910"/>
                  </a:ext>
                </a:extLst>
              </a:tr>
              <a:tr h="370840">
                <a:tc>
                  <a:txBody>
                    <a:bodyPr/>
                    <a:lstStyle/>
                    <a:p>
                      <a:r>
                        <a:rPr lang="fr-FR"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1492 (fin juillet)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Départ d’Espagne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30712311"/>
                  </a:ext>
                </a:extLst>
              </a:tr>
              <a:tr h="370840">
                <a:tc>
                  <a:txBody>
                    <a:bodyPr/>
                    <a:lstStyle/>
                    <a:p>
                      <a:r>
                        <a:rPr lang="fr-FR" sz="200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Après deux mois et demi</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43615614"/>
                  </a:ext>
                </a:extLst>
              </a:tr>
              <a:tr h="370840">
                <a:tc>
                  <a:txBody>
                    <a:bodyPr/>
                    <a:lstStyle/>
                    <a:p>
                      <a:r>
                        <a:rPr lang="fr-FR" sz="20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Dans l’après-midi </a:t>
                      </a:r>
                    </a:p>
                    <a:p>
                      <a:r>
                        <a:rPr lang="fr-FR" sz="20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du 12 octobre 1492</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dirty="0">
                          <a:effectLst/>
                          <a:latin typeface="Times New Roman" panose="02020603050405020304" pitchFamily="18" charset="0"/>
                          <a:ea typeface="Calibri" panose="020F0502020204030204" pitchFamily="34" charset="0"/>
                          <a:cs typeface="Times New Roman" panose="02020603050405020304" pitchFamily="18" charset="0"/>
                        </a:rPr>
                        <a:t>Découverte de l’Amérique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1726752"/>
                  </a:ext>
                </a:extLst>
              </a:tr>
            </a:tbl>
          </a:graphicData>
        </a:graphic>
      </p:graphicFrame>
    </p:spTree>
    <p:extLst>
      <p:ext uri="{BB962C8B-B14F-4D97-AF65-F5344CB8AC3E}">
        <p14:creationId xmlns:p14="http://schemas.microsoft.com/office/powerpoint/2010/main" val="20006947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39EDFB-CB6D-B237-7117-3D878E54BCCE}"/>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5ED6F56B-2C6A-F4C7-F31B-EF4FEF162DFD}"/>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a:t>
            </a:r>
            <a:r>
              <a:rPr lang="fr-FR" sz="3200" b="1" dirty="0" err="1">
                <a:solidFill>
                  <a:schemeClr val="accent2"/>
                </a:solidFill>
              </a:rPr>
              <a:t>As-tu</a:t>
            </a:r>
            <a:r>
              <a:rPr lang="fr-FR" sz="3200" b="1" dirty="0">
                <a:solidFill>
                  <a:schemeClr val="accent2"/>
                </a:solidFill>
              </a:rPr>
              <a:t> bien compris ?</a:t>
            </a:r>
          </a:p>
        </p:txBody>
      </p:sp>
    </p:spTree>
    <p:extLst>
      <p:ext uri="{BB962C8B-B14F-4D97-AF65-F5344CB8AC3E}">
        <p14:creationId xmlns:p14="http://schemas.microsoft.com/office/powerpoint/2010/main" val="8242156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BDFEB5-DFAB-FF69-CB7F-C81577E31988}"/>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C5FC50A5-B38E-E49B-7739-51D3BF0BDC25}"/>
              </a:ext>
            </a:extLst>
          </p:cNvPr>
          <p:cNvPicPr>
            <a:picLocks noGrp="1" noChangeAspect="1"/>
          </p:cNvPicPr>
          <p:nvPr>
            <p:ph idx="1"/>
          </p:nvPr>
        </p:nvPicPr>
        <p:blipFill>
          <a:blip r:embed="rId3"/>
          <a:stretch>
            <a:fillRect/>
          </a:stretch>
        </p:blipFill>
        <p:spPr>
          <a:xfrm>
            <a:off x="768401" y="1271455"/>
            <a:ext cx="10515600" cy="4905508"/>
          </a:xfrm>
        </p:spPr>
      </p:pic>
    </p:spTree>
    <p:extLst>
      <p:ext uri="{BB962C8B-B14F-4D97-AF65-F5344CB8AC3E}">
        <p14:creationId xmlns:p14="http://schemas.microsoft.com/office/powerpoint/2010/main" val="19168151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664A42-ECAA-57EA-60C5-DE42F12E873D}"/>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E9AF3F06-8346-B2DD-D68D-501466EE7B47}"/>
              </a:ext>
            </a:extLst>
          </p:cNvPr>
          <p:cNvPicPr>
            <a:picLocks noGrp="1" noChangeAspect="1"/>
          </p:cNvPicPr>
          <p:nvPr>
            <p:ph idx="1"/>
          </p:nvPr>
        </p:nvPicPr>
        <p:blipFill>
          <a:blip r:embed="rId3"/>
          <a:stretch>
            <a:fillRect/>
          </a:stretch>
        </p:blipFill>
        <p:spPr>
          <a:xfrm>
            <a:off x="838200" y="1415660"/>
            <a:ext cx="10383555" cy="4761304"/>
          </a:xfrm>
        </p:spPr>
      </p:pic>
    </p:spTree>
    <p:extLst>
      <p:ext uri="{BB962C8B-B14F-4D97-AF65-F5344CB8AC3E}">
        <p14:creationId xmlns:p14="http://schemas.microsoft.com/office/powerpoint/2010/main" val="31133649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2226F1-EDFA-4D02-8811-B0107A9ADEF1}"/>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AD4A4BAB-8FEB-9F5A-35B2-C36EA1648EC5}"/>
              </a:ext>
            </a:extLst>
          </p:cNvPr>
          <p:cNvPicPr>
            <a:picLocks noGrp="1" noChangeAspect="1"/>
          </p:cNvPicPr>
          <p:nvPr>
            <p:ph idx="1"/>
          </p:nvPr>
        </p:nvPicPr>
        <p:blipFill>
          <a:blip r:embed="rId3"/>
          <a:stretch>
            <a:fillRect/>
          </a:stretch>
        </p:blipFill>
        <p:spPr>
          <a:xfrm>
            <a:off x="550651" y="1690688"/>
            <a:ext cx="11452820" cy="3994484"/>
          </a:xfrm>
        </p:spPr>
      </p:pic>
    </p:spTree>
    <p:extLst>
      <p:ext uri="{BB962C8B-B14F-4D97-AF65-F5344CB8AC3E}">
        <p14:creationId xmlns:p14="http://schemas.microsoft.com/office/powerpoint/2010/main" val="35397251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E5B026-C9EF-CFB2-7037-051B63FE2A42}"/>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EB1E3780-8880-92FD-A8A9-FCF14CB2098A}"/>
              </a:ext>
            </a:extLst>
          </p:cNvPr>
          <p:cNvPicPr>
            <a:picLocks noGrp="1" noChangeAspect="1"/>
          </p:cNvPicPr>
          <p:nvPr>
            <p:ph idx="1"/>
          </p:nvPr>
        </p:nvPicPr>
        <p:blipFill>
          <a:blip r:embed="rId3"/>
          <a:stretch>
            <a:fillRect/>
          </a:stretch>
        </p:blipFill>
        <p:spPr>
          <a:xfrm>
            <a:off x="644259" y="2018155"/>
            <a:ext cx="10709541" cy="3653190"/>
          </a:xfrm>
        </p:spPr>
      </p:pic>
    </p:spTree>
    <p:extLst>
      <p:ext uri="{BB962C8B-B14F-4D97-AF65-F5344CB8AC3E}">
        <p14:creationId xmlns:p14="http://schemas.microsoft.com/office/powerpoint/2010/main" val="614612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D2FBAEB-7968-1FCD-3366-9D3FB42D3E06}"/>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C61A9581-A136-B508-DD87-EABDF097F334}"/>
              </a:ext>
            </a:extLst>
          </p:cNvPr>
          <p:cNvSpPr>
            <a:spLocks noGrp="1"/>
          </p:cNvSpPr>
          <p:nvPr>
            <p:ph idx="1"/>
          </p:nvPr>
        </p:nvSpPr>
        <p:spPr>
          <a:xfrm>
            <a:off x="838200" y="1512804"/>
            <a:ext cx="10515600" cy="4351338"/>
          </a:xfrm>
        </p:spPr>
        <p:txBody>
          <a:bodyPr/>
          <a:lstStyle/>
          <a:p>
            <a:pPr marL="0" indent="0">
              <a:buNone/>
            </a:pPr>
            <a:r>
              <a:rPr lang="fr-FR" sz="2200" b="1" dirty="0">
                <a:effectLst/>
                <a:latin typeface="Times New Roman" panose="02020603050405020304" pitchFamily="18" charset="0"/>
                <a:ea typeface="Calibri" panose="020F0502020204030204" pitchFamily="34" charset="0"/>
                <a:cs typeface="Times New Roman" panose="02020603050405020304" pitchFamily="18" charset="0"/>
              </a:rPr>
              <a:t>3. a. Entoure les indicateurs de temps dans ce texte.</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2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Hier matin, je suis parti très tôt de chez moi. J’ai d’abord pris le bus pour aller en ville. Ensuite, vers dix heures, j’ai retrouvé mon ami au café du coin. Nous avons discuté longuement et, après un moment, nous avons décidé de faire une promenade. Dans l’après-midi, le soleil s’est couvert et, finalement, nous sommes rentrés chacun de notre côté. Le lendemain matin, au petit-déjeuner, j’ai raconté cette belle journée à ma mère. </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200" b="1" dirty="0">
                <a:effectLst/>
                <a:latin typeface="Times New Roman" panose="02020603050405020304" pitchFamily="18" charset="0"/>
                <a:ea typeface="Calibri" panose="020F0502020204030204" pitchFamily="34" charset="0"/>
                <a:cs typeface="Times New Roman" panose="02020603050405020304" pitchFamily="18" charset="0"/>
              </a:rPr>
              <a:t>b. Combien dure cette histoire ?</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0456253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0A2893-6E28-ACB3-B115-3FDDCFEBA29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787EFB3-61A4-C64D-9FA6-09FFB6C025C8}"/>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93A42B74-2004-1A5E-83FB-30889666FA39}"/>
              </a:ext>
            </a:extLst>
          </p:cNvPr>
          <p:cNvSpPr>
            <a:spLocks noGrp="1"/>
          </p:cNvSpPr>
          <p:nvPr>
            <p:ph idx="1"/>
          </p:nvPr>
        </p:nvSpPr>
        <p:spPr>
          <a:xfrm>
            <a:off x="838200" y="1512804"/>
            <a:ext cx="10515600" cy="4351338"/>
          </a:xfrm>
        </p:spPr>
        <p:txBody>
          <a:bodyPr/>
          <a:lstStyle/>
          <a:p>
            <a:pPr marL="0" indent="0">
              <a:buNone/>
            </a:pPr>
            <a:r>
              <a:rPr lang="fr-FR" sz="2200" b="1" dirty="0">
                <a:effectLst/>
                <a:latin typeface="Times New Roman" panose="02020603050405020304" pitchFamily="18" charset="0"/>
                <a:ea typeface="Calibri" panose="020F0502020204030204" pitchFamily="34" charset="0"/>
                <a:cs typeface="Times New Roman" panose="02020603050405020304" pitchFamily="18" charset="0"/>
              </a:rPr>
              <a:t>3. a. Entoure les indicateurs de temps dans ce texte.</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2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2200" u="sng"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Hier</a:t>
            </a:r>
            <a:r>
              <a:rPr lang="fr-FR" sz="2200"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 matin</a:t>
            </a: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je suis parti </a:t>
            </a:r>
            <a:r>
              <a:rPr lang="fr-FR" sz="2200"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très </a:t>
            </a:r>
            <a:r>
              <a:rPr lang="fr-FR" sz="2200" u="sng"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tôt</a:t>
            </a:r>
            <a:r>
              <a:rPr lang="fr-FR" sz="2200"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de chez moi. J’ai </a:t>
            </a:r>
            <a:r>
              <a:rPr lang="fr-FR" sz="2200"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d’abord</a:t>
            </a: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pris le bus pour aller en ville. </a:t>
            </a:r>
            <a:r>
              <a:rPr lang="fr-FR" sz="2200"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Ensuite</a:t>
            </a: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200"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vers dix heures</a:t>
            </a: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j’ai retrouvé mon ami au café du coin. Nous avons discuté </a:t>
            </a:r>
            <a:r>
              <a:rPr lang="fr-FR" sz="2200"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longuement</a:t>
            </a: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et, </a:t>
            </a:r>
            <a:r>
              <a:rPr lang="fr-FR" sz="2200"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après un moment</a:t>
            </a: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nous avons décidé de faire une promenade. </a:t>
            </a:r>
            <a:r>
              <a:rPr lang="fr-FR" sz="2200" u="sng"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Dans l’après-midi</a:t>
            </a: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 soleil s’est couvert et, </a:t>
            </a:r>
            <a:r>
              <a:rPr lang="fr-FR" sz="2200"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finalement</a:t>
            </a: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nous sommes rentrés chacun de notre côté. </a:t>
            </a:r>
            <a:r>
              <a:rPr lang="fr-FR" sz="2200" u="sng"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Le lendemain matin</a:t>
            </a:r>
            <a:r>
              <a:rPr lang="fr-FR" sz="22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200" u="sng"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au petit-déjeuner</a:t>
            </a:r>
            <a:r>
              <a:rPr lang="fr-FR" sz="2200" dirty="0">
                <a:solidFill>
                  <a:schemeClr val="accent4"/>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j’ai raconté cette belle journée à ma mère. </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200" b="1" dirty="0">
                <a:effectLst/>
                <a:latin typeface="Times New Roman" panose="02020603050405020304" pitchFamily="18" charset="0"/>
                <a:ea typeface="Calibri" panose="020F0502020204030204" pitchFamily="34" charset="0"/>
                <a:cs typeface="Times New Roman" panose="02020603050405020304" pitchFamily="18" charset="0"/>
              </a:rPr>
              <a:t>b. Combien dure cette histoire ?</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2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Environ une journée</a:t>
            </a: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9477452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BB93E63-D24C-5F88-4896-2ABC95DE8ED0}"/>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F4707241-3393-C234-AACB-2829DA2B42BA}"/>
              </a:ext>
            </a:extLst>
          </p:cNvPr>
          <p:cNvSpPr>
            <a:spLocks noGrp="1"/>
          </p:cNvSpPr>
          <p:nvPr>
            <p:ph idx="1"/>
          </p:nvPr>
        </p:nvSpPr>
        <p:spPr/>
        <p:txBody>
          <a:bodyPr/>
          <a:lstStyle/>
          <a:p>
            <a:pPr marL="0" indent="0">
              <a:buNone/>
            </a:pPr>
            <a:r>
              <a:rPr lang="fr-FR" sz="2200" b="1" dirty="0">
                <a:latin typeface="Times New Roman" panose="02020603050405020304" pitchFamily="18" charset="0"/>
                <a:cs typeface="Times New Roman" panose="02020603050405020304" pitchFamily="18" charset="0"/>
              </a:rPr>
              <a:t>Dictée :</a:t>
            </a:r>
          </a:p>
          <a:p>
            <a:pPr marL="0" indent="0">
              <a:buNone/>
            </a:pPr>
            <a:r>
              <a:rPr lang="fr-FR" dirty="0"/>
              <a:t>…………………………………………………………………………………………………………</a:t>
            </a:r>
          </a:p>
          <a:p>
            <a:pPr marL="0" indent="0">
              <a:buNone/>
            </a:pPr>
            <a:r>
              <a:rPr lang="fr-FR" dirty="0"/>
              <a:t>…………………………………………………………………………………………………………</a:t>
            </a:r>
          </a:p>
        </p:txBody>
      </p:sp>
    </p:spTree>
    <p:extLst>
      <p:ext uri="{BB962C8B-B14F-4D97-AF65-F5344CB8AC3E}">
        <p14:creationId xmlns:p14="http://schemas.microsoft.com/office/powerpoint/2010/main" val="36852886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F9D08E-F9F5-ED98-BF64-E042A3A577A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A0AF66C-B525-FE26-C205-818715322684}"/>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B620D94F-EAEA-41C4-53EF-71A3826107E4}"/>
              </a:ext>
            </a:extLst>
          </p:cNvPr>
          <p:cNvSpPr>
            <a:spLocks noGrp="1"/>
          </p:cNvSpPr>
          <p:nvPr>
            <p:ph idx="1"/>
          </p:nvPr>
        </p:nvSpPr>
        <p:spPr/>
        <p:txBody>
          <a:bodyPr/>
          <a:lstStyle/>
          <a:p>
            <a:pPr marL="0" indent="0">
              <a:buNone/>
            </a:pPr>
            <a:r>
              <a:rPr lang="fr-FR" sz="2200" b="1" dirty="0">
                <a:latin typeface="Times New Roman" panose="02020603050405020304" pitchFamily="18" charset="0"/>
                <a:cs typeface="Times New Roman" panose="02020603050405020304" pitchFamily="18" charset="0"/>
              </a:rPr>
              <a:t>Dictée :</a:t>
            </a:r>
          </a:p>
          <a:p>
            <a:pPr marL="0" indent="0">
              <a:buNone/>
            </a:pPr>
            <a:r>
              <a:rPr lang="fr-FR" dirty="0"/>
              <a:t>… </a:t>
            </a:r>
            <a:r>
              <a:rPr lang="fr-FR" sz="22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Les jeunes enfants approchaient maintenant du village. Ils se parlaient de leurs futures aventures.</a:t>
            </a:r>
            <a:r>
              <a:rPr lang="fr-FR" sz="2200" dirty="0">
                <a:solidFill>
                  <a:schemeClr val="accent2"/>
                </a:solidFill>
                <a:latin typeface="Calibri" panose="020F0502020204030204" pitchFamily="34" charset="0"/>
                <a:ea typeface="Calibri" panose="020F0502020204030204" pitchFamily="34" charset="0"/>
                <a:cs typeface="Times New Roman" panose="02020603050405020304" pitchFamily="18" charset="0"/>
              </a:rPr>
              <a:t> </a:t>
            </a:r>
            <a:r>
              <a:rPr lang="fr-FR" dirty="0"/>
              <a:t>………………………………………………………………………………………………</a:t>
            </a:r>
          </a:p>
        </p:txBody>
      </p:sp>
    </p:spTree>
    <p:extLst>
      <p:ext uri="{BB962C8B-B14F-4D97-AF65-F5344CB8AC3E}">
        <p14:creationId xmlns:p14="http://schemas.microsoft.com/office/powerpoint/2010/main" val="3358104665"/>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TotalTime>
  <Words>4424</Words>
  <Application>Microsoft Macintosh PowerPoint</Application>
  <PresentationFormat>Grand écran</PresentationFormat>
  <Paragraphs>436</Paragraphs>
  <Slides>26</Slides>
  <Notes>26</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26</vt:i4>
      </vt:variant>
    </vt:vector>
  </HeadingPairs>
  <TitlesOfParts>
    <vt:vector size="31" baseType="lpstr">
      <vt:lpstr>Arial</vt:lpstr>
      <vt:lpstr>Calibri</vt:lpstr>
      <vt:lpstr>Calibri Light</vt:lpstr>
      <vt:lpstr>Times New Roman</vt:lpstr>
      <vt:lpstr>Thème Office</vt:lpstr>
      <vt:lpstr>Le cadre d’une histoire</vt:lpstr>
      <vt:lpstr>Présentation PowerPoint</vt:lpstr>
      <vt:lpstr> </vt:lpstr>
      <vt:lpstr> </vt:lpstr>
      <vt:lpstr> </vt:lpstr>
      <vt:lpstr> </vt:lpstr>
      <vt:lpstr> </vt:lpstr>
      <vt:lpstr> </vt:lpstr>
      <vt:lpstr> </vt:lpstr>
      <vt:lpstr> </vt:lpstr>
      <vt:lpstr> </vt:lpstr>
      <vt:lpstr> </vt:lpstr>
      <vt:lpstr> </vt:lpstr>
      <vt:lpstr> </vt:lpstr>
      <vt:lpstr> </vt:lpstr>
      <vt:lpstr> </vt:lpstr>
      <vt:lpstr> </vt:lpstr>
      <vt:lpstr>Présentation PowerPoint</vt:lpstr>
      <vt:lpstr> </vt:lpstr>
      <vt:lpstr> </vt:lpstr>
      <vt:lpstr>Présentation PowerPoint</vt:lpstr>
      <vt:lpstr>Présentation PowerPoint</vt:lpstr>
      <vt:lpstr> </vt:lpstr>
      <vt:lpstr> </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Pierre Seve</dc:creator>
  <cp:lastModifiedBy>Pierre Seve</cp:lastModifiedBy>
  <cp:revision>7</cp:revision>
  <cp:lastPrinted>2025-08-26T09:56:16Z</cp:lastPrinted>
  <dcterms:created xsi:type="dcterms:W3CDTF">2025-08-23T05:22:24Z</dcterms:created>
  <dcterms:modified xsi:type="dcterms:W3CDTF">2025-08-26T09:56:29Z</dcterms:modified>
</cp:coreProperties>
</file>