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6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19"/>
    <p:restoredTop sz="72266"/>
  </p:normalViewPr>
  <p:slideViewPr>
    <p:cSldViewPr snapToGrid="0">
      <p:cViewPr varScale="1">
        <p:scale>
          <a:sx n="61" d="100"/>
          <a:sy n="61" d="100"/>
        </p:scale>
        <p:origin x="12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93A6A-A23B-A241-AE53-38B1C2A1122E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C1F78-3F59-8F44-A52C-E95C062FA3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721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CONJUGAISON – 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Voix pronominale</a:t>
            </a:r>
            <a:endParaRPr lang="fr-FR" sz="12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Leçon CM1-41 :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Pourquoi faut-il dire </a:t>
            </a:r>
            <a:r>
              <a:rPr lang="fr-FR" sz="1200" b="1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se souvenir 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? Pourquoi est-ce que le verbe </a:t>
            </a:r>
            <a:r>
              <a:rPr lang="fr-FR" sz="1200" b="1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souvenir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n’existe pas ?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69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PHASE 1 :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Enrôlement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Voilà ce qu’Aristobule a écrit pour terminer son histoire. Qu’en pensez-vous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Il manque quelque chose, il manque le mot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Aristobule l’a oublié.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274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Dire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 Oui, on dit 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Justin se souviendra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… »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Est-ce que vous savez ce que c’est, ce mot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probable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On ne sait pas.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Annoncer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C’est ce qu’on va voir aujourd’hui.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603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2 – </a:t>
            </a:r>
            <a:r>
              <a:rPr lang="fr-FR" sz="1200" b="1" i="1" dirty="0">
                <a:solidFill>
                  <a:schemeClr val="tx1"/>
                </a:solidFill>
                <a:latin typeface="+mn-lt"/>
              </a:rPr>
              <a:t>Transformation</a:t>
            </a:r>
            <a:r>
              <a:rPr lang="fr-FR" sz="1200" b="1" dirty="0">
                <a:solidFill>
                  <a:schemeClr val="tx1"/>
                </a:solidFill>
                <a:latin typeface="+mn-lt"/>
              </a:rPr>
              <a:t> – Emploi réfléchi de la voix pronominale</a:t>
            </a:r>
          </a:p>
          <a:p>
            <a:endParaRPr lang="fr-FR" sz="1200" b="1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Distribuer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le texte (cf.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Fiche photocopiable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 et 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donner la consigne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« Réécris le texte. Mais, maintenant, Maman s’occupe d’elle-même. Pour cela remplacer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son gros bébé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 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[voir diapositive suivante]</a:t>
            </a:r>
          </a:p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5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3F077-4A58-8D0A-9279-8AE5DB398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66363C2-8A68-4186-E241-F3F6E271DE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8D1623-B267-C75C-B32A-AACA6F0E8F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8FAF6B-6BE6-FE1F-8707-39AE121653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131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 « Trouvez les briques de la phrase.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[voir diapositive suivante]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3986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4FDFA-A61D-E06B-44D1-6ADD48EDC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12CD0-D566-6DCA-7D79-72B2329584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FC616E2-B976-23FD-6123-48ADE2AE17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Quelle est la fonction du groupe du nom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son bébé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?  du pronom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? 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Réponses attendues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Son bébé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 le complément du verbe, c’est le COD (laver qqch ou qqn).</a:t>
            </a: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 le complément du verbe, c’est le COD (laver qqch ou qqn).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17B3E-17AA-8F8A-2756-FD0E2C9A12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222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5EA0E-7C25-9116-B930-65755E1C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FE6A2-144B-0083-1AD8-0EA7FFC721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91A32C-03EA-E08D-F3E7-40A218C1C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Trouvez les briques de cette nouvelle phrase.»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Réponses attendues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[voir diapositive suivante]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D300F2-1C61-CAA1-E7DE-76790F74DD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11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99CCE-9053-3398-CA33-0AFC32DB6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71B11A-EF0B-CCC2-1C56-43C4DD40C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3AE5E0-F586-3E33-480E-D4D76AE754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Quelle est la fonction du groupe du mot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? 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 là aussi le complément du verbe, c’est le COD du verbe.</a:t>
            </a:r>
          </a:p>
          <a:p>
            <a:pPr algn="just"/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Quand la brique-sujet et le complément du verbe renvoient à la même personne, on utilise un pronom spécial, qu’on appelle ‘</a:t>
            </a:r>
            <a:r>
              <a:rPr lang="fr-FR" sz="1200" b="1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pronom personnel réfléchi’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 » Préciser : « ‘Réfléchi’, ça n’a pas de rapport avec l’intellect. Ça veut dire que l’action ne vise pas quelqu’un d’autre mais qu’elle ‘revient’ sur soi-même, elle vise soi-même - c’est soi-même qu’on lave. Le mot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réfléchi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 de la famille de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fléchir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flexion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ça fait un retour comme un boomerang… 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 pronom personnel réfléchi et le sujet parlent de la même personne – mais ce n’est pas la même chose que l’attribut parce que le verbe demande un COD. »</a:t>
            </a:r>
          </a:p>
          <a:p>
            <a:pPr algn="just"/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9924F6-DCE1-D13A-F89A-78F667C90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5774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70020-5ED3-D34D-AB00-F23CC3E2F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8573873-DFB9-9623-6487-029C80B15D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3B1467-AE77-5A24-3297-15F2E5A976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en désignant un élève : « Et si la brique-sujet et le complément d’objet, c’est toi, comment est-ce que tu dirais ? ‘Je lave moi-même, je…’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 Je me lave. »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Poursuivre l’explication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Et on peut continuer 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je me lave, tu te laves, il / elle se lave, nous nous lavons, vous vous lavez, ils / elles se lavent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… Toute cette conjugaison, c’est la conjugaison avec des pronoms personnels réfléchis. On l’appelle la ‘</a:t>
            </a:r>
            <a:r>
              <a:rPr lang="fr-FR" sz="1200" b="1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conjugaison pronominale’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parce qu’il y a toujours le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pronom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réfléchi. »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Certains verbes peuvent se conjuguer comme d’habitude ou à la conjugaison pronominale réfléchie comme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laver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</a:p>
          <a:p>
            <a:pPr indent="449580"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Elle // lave son bébé.</a:t>
            </a:r>
          </a:p>
          <a:p>
            <a:pPr indent="449580"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Elle // se lave (elle // se lave elle-même). »</a:t>
            </a:r>
          </a:p>
          <a:p>
            <a:pPr algn="just"/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05CDC8-05C9-038D-3583-942B93B180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4387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47C3F-1071-90FF-9CD2-91CE64BBE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C8B0C2-CF2C-8006-1BB8-43E925D45E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7DECAC-6EB4-A38F-8C39-1058FFE8C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Est-ce que ça nous apprend quelque chose pour le verbe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 souvenir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? Est-ce que le verbe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 souvenir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marche comme ça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Réponses possibles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Non, parce qu’on ne peut pas dire que « Justin souvient soi-même »… 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Parce que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ne désigne pas aussi clairement Justin comme il désignait la mère tout à l’heure, dans « Maman se lave. »</a:t>
            </a:r>
          </a:p>
          <a:p>
            <a:pPr algn="just"/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Il y a d’autres utilisations de la conjugaison pronominale. Aujourd’hui, on va en voir encore deux… Il y en a encore d’autres que vous verrez au collège. »</a:t>
            </a:r>
          </a:p>
          <a:p>
            <a:pPr algn="just"/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D8F41F-CAF4-2B53-BB1C-461901C6E3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1672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03E4F-9BAE-32F4-F534-5DA2D873A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969FF0-9D3A-968A-5059-6FF882AD1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BA0B39-AC1E-BC23-1012-3F62F51EF3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+mn-lt"/>
              </a:rPr>
              <a:t>PHASE 3 – </a:t>
            </a:r>
            <a:r>
              <a:rPr lang="fr-FR" sz="1200" b="1" i="1" dirty="0">
                <a:solidFill>
                  <a:schemeClr val="tx1"/>
                </a:solidFill>
                <a:latin typeface="+mn-lt"/>
              </a:rPr>
              <a:t>Transformation</a:t>
            </a:r>
            <a:r>
              <a:rPr lang="fr-FR" sz="1200" b="1" dirty="0">
                <a:solidFill>
                  <a:schemeClr val="tx1"/>
                </a:solidFill>
                <a:latin typeface="+mn-lt"/>
              </a:rPr>
              <a:t> – Emploi réciproque de la voix pronominale</a:t>
            </a:r>
          </a:p>
          <a:p>
            <a:endParaRPr lang="fr-FR" sz="1200" b="1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 « Est-ce qu’on peut transformer un peu la fin du texte (en italiques) et en faire un texte plus ordinaire ?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b="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r>
              <a:rPr lang="fr-FR" sz="1200" b="0" dirty="0">
                <a:solidFill>
                  <a:schemeClr val="tx1"/>
                </a:solidFill>
                <a:effectLst/>
                <a:latin typeface="+mn-lt"/>
              </a:rPr>
              <a:t>[voir diapositive suivante]</a:t>
            </a:r>
            <a:endParaRPr lang="fr-FR" sz="12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878920-2E9E-6A5D-5A78-2718321B08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6484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BC5C4-2DA3-A39A-24A5-01F66AF7F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E46FCA9-BB58-5724-5978-96AE5DAD61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CFF600D-41BD-8ABA-5018-CE93770253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On utilise la conjugaison pronominale quand les deux personnages font la même chose l’un avec l’autre, quand le bébé fait à sa mère ce que sa mère lui fait, réciproquement. »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Certains verbes peuvent se conjuguer comme d’habitude ou à la voix pronominale réciproque comme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regarder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</a:p>
          <a:p>
            <a:pPr indent="449580"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Pierre // regarde la lune.</a:t>
            </a:r>
          </a:p>
          <a:p>
            <a:pPr indent="449580"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Paul et Virginie // se regardent (Paul regarde Virginie et, réciproquement, Virginie regarde Paul). 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8F4339-3836-1408-693D-78A1DE929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17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B4154-A902-77CA-F19B-36DB05105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E8E4A9-A7F7-38E8-3C1D-1B76FBF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260485-46EB-1F01-76BB-431DA684E0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Est-ce que ça nous apprend quelque chose pour le verbe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 souvenir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? Est-ce que le verbe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 souvenir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marche comme ça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Non, parce que Justin est tout seul. Ce n’est pas quelque chose qu’il ferait avec quelqu’un.</a:t>
            </a:r>
          </a:p>
          <a:p>
            <a:pPr algn="just"/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8FE8F0-B87C-E045-51DA-BEF625D72C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5704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803BD-F0DA-349E-0687-D44B5F89A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E8338F6-0F35-4FF7-4346-836ABB3232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B8B6B0-AE61-C473-47C4-771DA2DA75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Regardez les verbes 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s’accroupit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s’envoler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s’en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vont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 »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Est-ce qu’ils sont deux à s’accroupir l’un l’autre ? à s’envoler ? à s’en aller l’un l’autre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Non. Il n’y a rien de réciproque.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 Est-ce qu’on peut accroupir quelqu’un ? envoler quelqu’un ? en aller quelqu’un 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Non. Il n’y a pas d’action sur soi-même, il n’y a rien de réfléchi.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3B98E3-02B9-ED9C-E09F-8D02E5016F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526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8A668-B1E8-A258-FF41-E1B3FD14E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CB5836-E726-D8E5-6B8B-65D5F39D80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6D639F-66B2-0D8B-88ED-A93EBA622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Est-ce que ça nous apprend quelque chose pour le verbe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 souvenir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? Est-ce que le verbe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 souvenir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marche comme ça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Oui.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 souvenir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c’est comme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s’envoler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Ça n’est ni réfléchi, ni réciproque.</a:t>
            </a:r>
          </a:p>
          <a:p>
            <a:pPr algn="just"/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Certains verbes n’existent que comme cela, dans une conjugaison pronominale. Et c’est aussi le cas de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 souvenir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On dit qu’ils sont </a:t>
            </a:r>
            <a:r>
              <a:rPr lang="fr-FR" sz="1200" b="1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essentiellement pronominaux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Ils n’existent que comme cela. Ils n’ont pas de conjugaison ordinaire. Il n’y a pas vraiment de raison, c’est comme ça… »</a:t>
            </a:r>
          </a:p>
          <a:p>
            <a:pPr algn="just"/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93977B-4961-B125-82D8-D3EC271FF2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5142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Reformuler avec les élèves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ce qu’on a appris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: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Qu’est-ce que c’est que ce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dans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Justin se souviendra ?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On voit des verbes qui sont à une conjugaison pronominale.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Parfois, ils ont un sens réfléchi : 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elle se lave – elle se lave elle-même.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laver se conjugue aussi comme d’habitude : elle lave son bébé.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Parfois, ils sont un sens réciproque :	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Ils se regardent – chacun regarde l’autre.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regarder se conjugue aussi comme d’habitude : Pierre regarde la lune.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Parfois, ils n’existent que comme ça, avec un pronom qu’on appelle ‘réfléchi’ (même s’il n’a pas toujours un sens réfléchi) 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Il se souvient.</a:t>
            </a: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souvenir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ne se conjugue jamais comme d’habitude : *Il souvient sa visite du musée. L’étiquette du verbe, c’est 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 souvenir de qqc ou de qqn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8536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Distribuer</a:t>
            </a:r>
            <a:r>
              <a:rPr lang="fr-FR" dirty="0"/>
              <a:t> la trace écrite (cf. </a:t>
            </a:r>
            <a:r>
              <a:rPr lang="fr-FR" i="1" dirty="0"/>
              <a:t>Fiche photocopiable</a:t>
            </a:r>
            <a:r>
              <a:rPr lang="fr-FR" dirty="0"/>
              <a:t>)</a:t>
            </a:r>
          </a:p>
          <a:p>
            <a:endParaRPr lang="fr-FR" dirty="0"/>
          </a:p>
          <a:p>
            <a:r>
              <a:rPr lang="fr-FR" dirty="0"/>
              <a:t>« Avec votre crayon vert, soulignez les briques-sujets.</a:t>
            </a:r>
          </a:p>
          <a:p>
            <a:r>
              <a:rPr lang="fr-FR" dirty="0"/>
              <a:t>Avec votre crayon rouge, soulignez les briques du verbe.</a:t>
            </a:r>
          </a:p>
          <a:p>
            <a:r>
              <a:rPr lang="fr-FR" dirty="0"/>
              <a:t>Avec votre crayon bleu, soulignez les verbes et les phrases conjugués selon la conjugaison habituelle.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24037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3712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2032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Aristobule a raison :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ce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est bien un déterminant (précède un nom, par exemple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ce poisson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).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Là où Aristobule se trompe, c’est qu’il faut, ici, un pronom personnel réfléchi. C’est le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se rhabiller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(</a:t>
            </a:r>
            <a:r>
              <a:rPr lang="fr-FR" sz="1200" i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Djena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se rhabille elle-même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) (dit ce qui se passe, premiers mots de la brique du verbe), un verbe pronominal qui a un sens réfléchi. Le pronom personnel réfléchi s’écrit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1183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1811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2. a.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 un déterminant (précède le nom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enfant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 démonstratif (fait le lien avec ce qu’on voit 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un petit enfant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 lave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 un verbe (dit ce qui se passe, premiers mots de la brique du verbe).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 laver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 un verbe conjugué à la conjugaison pronominale qui a un sens réfléchi (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 petit enfant se lave lui-même, tout seul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Le pronom personnel réfléchi s’écrit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5580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4781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16432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1868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2286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58678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87A56-048B-7068-C06E-E8A4945AD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B2A102F-A7AB-C2F0-320A-B6C2D22CD8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BA2311-D108-ABAA-2A5D-A21D1EAD55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S’endormir (Maman endort son bébé)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S’interroger (l’inspecteur interroge le suspect)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S’interrompre (l’élève interrompt la leçon)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 dorloter (maman dorlote son bébé)</a:t>
            </a:r>
          </a:p>
          <a:p>
            <a:pPr algn="just"/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ne sont pas des verbes essentiellement pronominaux.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E3A6F6-B980-FA57-EC69-AB65FCADF2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33240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 paysage leur semblait irréel, comme s’il se transformait à mesure que des formes apparaissaient au loin.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>
              <a:tabLst>
                <a:tab pos="681990" algn="l"/>
              </a:tabLst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Points à traiter à privilégier 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accord dans le GN (D/N)</a:t>
            </a:r>
          </a:p>
          <a:p>
            <a:pPr marL="171450" indent="-171450" algn="just">
              <a:buFontTx/>
              <a:buChar char="-"/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accord S/V</a:t>
            </a:r>
          </a:p>
          <a:p>
            <a:pPr marL="171450" indent="-171450" algn="just">
              <a:buFontTx/>
              <a:buChar char="-"/>
            </a:pP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leur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pronom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verbe pronominal qui a un sens réfléchi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imparfait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accord de l’adjectif attribut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apparaître, irréel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(modification de la consonne qui termine un préfixe au contact de la première consonne du radical)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pronom personnel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leur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8111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2D5D1-4AA5-F1BB-8D2C-91559862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5AB93FB-C0AE-9CC3-C30B-1AE14E338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197D25-0051-AF59-A897-3A3406EBD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tabLst>
                <a:tab pos="681990" algn="l"/>
              </a:tabLst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Points à traiter à privilégier 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accord dans le GN (D/N)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accord S/V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leur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pronom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verbe pronominal qui a un sens réfléchi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imparfait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accord de l’adjectif attribut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apparaître, irréel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(modification de la consonne qui termine un préfixe au contact de la première consonne du radical)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pronom personnel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leur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6C02A9-951A-08CA-D6F2-496F29C3C3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C1F78-3F59-8F44-A52C-E95C062FA351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2431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FAB3CF-01D3-A27A-54D5-9D1C059C8D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B2FA167-D2B4-9E73-1A18-D4AA3CA4A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E6B237-14E9-C785-D44C-932CDB811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666-E274-7046-8103-126BD11BF4B8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81A6DB-22C6-58CA-CFAB-8DD04A650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343D61-48E7-C0FC-18D1-C149360DE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3CBC-2E58-8F42-9543-BD95BC73BD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1170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2E79BD-6DB1-CCA5-7A9F-D797082FE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39C01F-46C0-63B6-38DD-C11422D13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8B2BB9-9F81-6362-41D1-10071F34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666-E274-7046-8103-126BD11BF4B8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E7FD76-809C-DCE4-DD1B-E716F1265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D30B13-1B0B-0544-9257-C297BE41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3CBC-2E58-8F42-9543-BD95BC73BD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435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06A2B3-E15B-E411-2B78-F9DADFC7D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6E1F38-C613-DED2-806E-A4AD798F9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75D589-4AF3-9397-DA24-3940954BB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666-E274-7046-8103-126BD11BF4B8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12B3CB-868C-041D-3A99-61276E9AF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553B0A-E9E8-40D4-851F-E54AD273E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3CBC-2E58-8F42-9543-BD95BC73BD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2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8AFBD3-6C5D-34A3-1C62-A80B545EB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BF29BD-AA42-828D-B66B-309F897D85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62E682B-610A-B37C-3F7D-5E96A92F7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7045E4-511F-54EB-9772-4841BEDD2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666-E274-7046-8103-126BD11BF4B8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BE276C2-73A5-776F-C704-38A2EB19B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F36D01-3BC0-D946-5A91-0EAFD7F5B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3CBC-2E58-8F42-9543-BD95BC73BD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347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BF8D0D-810A-D54A-009F-9A49AE8B3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055E72-A0D2-C3A4-3275-92DDE8C58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4E53B9B-EBB2-4670-590F-AB8D029BF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2B39A93-E1D4-DC98-FFFA-522737C6E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99C1DC5-2792-C2A9-3D57-998F676500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9221E17-68BD-4D63-6966-76BF1E333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666-E274-7046-8103-126BD11BF4B8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3288BED-D9D0-B1CB-5CBB-0D88DBE2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A7CA830-5979-53D5-5D11-0CA381ED6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3CBC-2E58-8F42-9543-BD95BC73BD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20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962204-0798-1907-0D13-6997C053A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1B44692-C602-C51E-345E-BBFF01474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666-E274-7046-8103-126BD11BF4B8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B8D8E68-4137-B052-07FD-1B85017F3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BC251C-B5E3-B407-7986-E477EEE2F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3CBC-2E58-8F42-9543-BD95BC73BD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158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FE83131-FA22-16BB-6DCE-4B969FDFB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666-E274-7046-8103-126BD11BF4B8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1BE5E69-D7F3-00F4-84A5-BF00F911A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B3A8B7-C19D-6CD9-D9A6-80B1018CE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3CBC-2E58-8F42-9543-BD95BC73BD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1195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2EC90F-BD2C-3A52-CFC3-F4D26FD1D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E53FCB-36FC-101C-FDB2-9DDB41A4A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450B4B2-0C7E-D19E-257D-28D80DCCF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9983FE-71B2-FA6F-26F8-011CB9DF1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666-E274-7046-8103-126BD11BF4B8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22307A6-600F-88C8-090F-9BC060148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8B471A-EA35-1557-9A9F-3EF86E91B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3CBC-2E58-8F42-9543-BD95BC73BD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23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F46437-F41A-BAD4-5F3B-DAF13584E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5E31E74-B0BE-964E-29F9-0ECE6D9620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480132A-0615-93B8-C437-23DA0C3C9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A7A6B0-2EF6-B693-CB94-5AC527FA6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666-E274-7046-8103-126BD11BF4B8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2602E3-0CDA-386A-5D57-69C63594E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43A489-B3CE-E1FF-DC4C-1C4ABF47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3CBC-2E58-8F42-9543-BD95BC73BD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628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4B1DA3-2D6F-A224-BEFA-CCC73601C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FA96D3E-ABD6-6CEA-D15F-5EDE1B71CA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95FC25-6303-EC59-A4A8-85DB25545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666-E274-7046-8103-126BD11BF4B8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DA678F-02B1-A1C8-5EA7-C96CEDAB6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D12D14-0AB5-2B12-A1E3-25E7F42FD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3CBC-2E58-8F42-9543-BD95BC73BD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053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50CB6B-9C98-4F1B-FB82-CBF2C7034A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A9A8181-0893-936B-E3A7-B0F8D00D1D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C2FFA4-278B-E903-C968-32B10D06A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666-E274-7046-8103-126BD11BF4B8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46F0ED-B959-2C06-B4B9-59BD31383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626E8F-8C98-4D3F-C467-F83CEA860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B3CBC-2E58-8F42-9543-BD95BC73BD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129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2C0B604-5E83-71E9-02CE-9F710957E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043C51-1BC8-2611-6EDC-EB486091F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7BE81C-C54D-BEA2-C80C-B43DC981EE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2A666-E274-7046-8103-126BD11BF4B8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2BA1D1-9004-F219-98F8-155C651F0E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8193A5-E6A7-335A-2FE4-5E6187877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B3CBC-2E58-8F42-9543-BD95BC73BD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3557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298F24-B610-C371-AE76-A24D445EE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27845"/>
          </a:xfrm>
        </p:spPr>
        <p:txBody>
          <a:bodyPr/>
          <a:lstStyle/>
          <a:p>
            <a:r>
              <a:rPr lang="fr-FR" dirty="0"/>
              <a:t>Justin se souviendra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830DC6C-F1EA-C578-2B7A-BF27A2EEEE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768096"/>
            <a:ext cx="3523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8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46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DF9930-717B-DE7C-711C-12524D87D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6821DCE-9840-8803-10C9-B4A6CC2067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1629" y="2636874"/>
            <a:ext cx="10848196" cy="2849526"/>
          </a:xfrm>
        </p:spPr>
      </p:pic>
    </p:spTree>
    <p:extLst>
      <p:ext uri="{BB962C8B-B14F-4D97-AF65-F5344CB8AC3E}">
        <p14:creationId xmlns:p14="http://schemas.microsoft.com/office/powerpoint/2010/main" val="3123259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FA76E3-8EED-827A-8CC3-CD5406274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0E4350D-78BE-02C7-EB66-AED6210B81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7874" y="2445488"/>
            <a:ext cx="10840204" cy="2698806"/>
          </a:xfrm>
        </p:spPr>
      </p:pic>
    </p:spTree>
    <p:extLst>
      <p:ext uri="{BB962C8B-B14F-4D97-AF65-F5344CB8AC3E}">
        <p14:creationId xmlns:p14="http://schemas.microsoft.com/office/powerpoint/2010/main" val="3541613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E78D2E-8A30-1E80-13B0-C98A988BC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371B40-CC30-4AF5-F762-0F7F82046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C’est le matin.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/>
              <a:t>M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aman réveille son gros bébé. Elle le lève.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Elle le lave. Elle le coiffe. Elle le nourrit d’une tartine.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Puis elle le promène dans le parc.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Zone de texte 1">
            <a:extLst>
              <a:ext uri="{FF2B5EF4-FFF2-40B4-BE49-F238E27FC236}">
                <a16:creationId xmlns:a16="http://schemas.microsoft.com/office/drawing/2014/main" id="{7D451904-18B9-9A76-CD19-7AEB24F54425}"/>
              </a:ext>
            </a:extLst>
          </p:cNvPr>
          <p:cNvSpPr txBox="1"/>
          <p:nvPr/>
        </p:nvSpPr>
        <p:spPr>
          <a:xfrm>
            <a:off x="7638333" y="903447"/>
            <a:ext cx="2869565" cy="170942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fr-FR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2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fr-FR" sz="4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4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A =&gt; ?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37770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0680A-9B21-F391-D83B-43E2BB622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DB6FBB-47EF-0AD9-1B85-85FF7FA2F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B281B4-98D2-9309-C9CE-111EC855E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C’est le matin.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/>
              <a:t>M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aman se réveille. Elle se lève.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Elle se lave. Elle se coiffe. Elle se nourrit d’une tartine.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Puis elle se promène dans le parc.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3555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A47A3F-4B50-48E6-8DAF-E4898AF1E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728E47-DCC6-619C-327B-B7EE1D1D2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Elle   lave  son  bébé.</a:t>
            </a:r>
          </a:p>
          <a:p>
            <a:pPr marL="0" indent="0">
              <a:buNone/>
            </a:pPr>
            <a:r>
              <a:rPr lang="fr-FR" dirty="0"/>
              <a:t>Elle  le  lave.</a:t>
            </a:r>
          </a:p>
        </p:txBody>
      </p:sp>
    </p:spTree>
    <p:extLst>
      <p:ext uri="{BB962C8B-B14F-4D97-AF65-F5344CB8AC3E}">
        <p14:creationId xmlns:p14="http://schemas.microsoft.com/office/powerpoint/2010/main" val="1677725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157F2-5449-4FD6-33A2-55E5230C1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F0959E-B1E4-C5A7-1D86-1D52932F2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BDF4E0-5803-E9E4-9ED3-3B36CE57A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</a:rPr>
              <a:t>Elle</a:t>
            </a:r>
            <a:r>
              <a:rPr lang="fr-FR" dirty="0"/>
              <a:t> // </a:t>
            </a:r>
            <a:r>
              <a:rPr lang="fr-FR" dirty="0">
                <a:solidFill>
                  <a:srgbClr val="FF0000"/>
                </a:solidFill>
              </a:rPr>
              <a:t>lave  son  bébé</a:t>
            </a:r>
            <a:r>
              <a:rPr lang="fr-FR" dirty="0"/>
              <a:t>.</a:t>
            </a:r>
          </a:p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</a:rPr>
              <a:t>Elle</a:t>
            </a:r>
            <a:r>
              <a:rPr lang="fr-FR" dirty="0"/>
              <a:t> // </a:t>
            </a:r>
            <a:r>
              <a:rPr lang="fr-FR" dirty="0">
                <a:solidFill>
                  <a:srgbClr val="FF0000"/>
                </a:solidFill>
              </a:rPr>
              <a:t>le  lave.</a:t>
            </a:r>
          </a:p>
        </p:txBody>
      </p:sp>
    </p:spTree>
    <p:extLst>
      <p:ext uri="{BB962C8B-B14F-4D97-AF65-F5344CB8AC3E}">
        <p14:creationId xmlns:p14="http://schemas.microsoft.com/office/powerpoint/2010/main" val="3013004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1E128-2107-787E-B6AC-314273165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3BF845-94F1-A677-BD28-5648EFC8E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C947E0-A018-A6FF-AE11-B24559B49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</a:rPr>
              <a:t>Elle</a:t>
            </a:r>
            <a:r>
              <a:rPr lang="fr-FR" dirty="0"/>
              <a:t> // </a:t>
            </a:r>
            <a:r>
              <a:rPr lang="fr-FR" dirty="0">
                <a:solidFill>
                  <a:srgbClr val="FF0000"/>
                </a:solidFill>
              </a:rPr>
              <a:t>lave  son  bébé</a:t>
            </a:r>
            <a:r>
              <a:rPr lang="fr-FR" dirty="0"/>
              <a:t>.</a:t>
            </a:r>
          </a:p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</a:rPr>
              <a:t>Elle</a:t>
            </a:r>
            <a:r>
              <a:rPr lang="fr-FR" dirty="0"/>
              <a:t> // </a:t>
            </a:r>
            <a:r>
              <a:rPr lang="fr-FR" dirty="0">
                <a:solidFill>
                  <a:srgbClr val="FF0000"/>
                </a:solidFill>
              </a:rPr>
              <a:t>le  lave.</a:t>
            </a: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/>
              <a:t>Elle  se  lave.</a:t>
            </a:r>
          </a:p>
        </p:txBody>
      </p:sp>
    </p:spTree>
    <p:extLst>
      <p:ext uri="{BB962C8B-B14F-4D97-AF65-F5344CB8AC3E}">
        <p14:creationId xmlns:p14="http://schemas.microsoft.com/office/powerpoint/2010/main" val="3278153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520FF-AE5C-D429-32D4-FD486974E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D253F6-0C76-1AA5-B544-051A1F637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385D61-4825-C9C3-6A48-789617330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</a:rPr>
              <a:t>Elle</a:t>
            </a:r>
            <a:r>
              <a:rPr lang="fr-FR" dirty="0"/>
              <a:t> // </a:t>
            </a:r>
            <a:r>
              <a:rPr lang="fr-FR" dirty="0">
                <a:solidFill>
                  <a:srgbClr val="FF0000"/>
                </a:solidFill>
              </a:rPr>
              <a:t>lave  son  bébé</a:t>
            </a:r>
            <a:r>
              <a:rPr lang="fr-FR" dirty="0"/>
              <a:t>.</a:t>
            </a:r>
          </a:p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</a:rPr>
              <a:t>Elle</a:t>
            </a:r>
            <a:r>
              <a:rPr lang="fr-FR" dirty="0"/>
              <a:t> // </a:t>
            </a:r>
            <a:r>
              <a:rPr lang="fr-FR" dirty="0">
                <a:solidFill>
                  <a:srgbClr val="FF0000"/>
                </a:solidFill>
              </a:rPr>
              <a:t>le  lave.</a:t>
            </a: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</a:rPr>
              <a:t>Elle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//</a:t>
            </a:r>
            <a:r>
              <a:rPr lang="fr-FR" dirty="0">
                <a:solidFill>
                  <a:srgbClr val="FF0000"/>
                </a:solidFill>
              </a:rPr>
              <a:t> se lave.</a:t>
            </a:r>
          </a:p>
        </p:txBody>
      </p:sp>
    </p:spTree>
    <p:extLst>
      <p:ext uri="{BB962C8B-B14F-4D97-AF65-F5344CB8AC3E}">
        <p14:creationId xmlns:p14="http://schemas.microsoft.com/office/powerpoint/2010/main" val="132327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519F8-B1AA-26FC-449F-AA2584B12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A13F6D-510B-574B-4104-C96792264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DE1025-3AF4-9B7F-D39F-259D6CDAC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</a:rPr>
              <a:t>Elle</a:t>
            </a:r>
            <a:r>
              <a:rPr lang="fr-FR" dirty="0"/>
              <a:t> // </a:t>
            </a:r>
            <a:r>
              <a:rPr lang="fr-FR" dirty="0">
                <a:solidFill>
                  <a:srgbClr val="FF0000"/>
                </a:solidFill>
              </a:rPr>
              <a:t>lave  son  bébé</a:t>
            </a:r>
            <a:r>
              <a:rPr lang="fr-FR" dirty="0"/>
              <a:t>.</a:t>
            </a:r>
          </a:p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</a:rPr>
              <a:t>Elle</a:t>
            </a:r>
            <a:r>
              <a:rPr lang="fr-FR" dirty="0"/>
              <a:t> // </a:t>
            </a:r>
            <a:r>
              <a:rPr lang="fr-FR" dirty="0">
                <a:solidFill>
                  <a:srgbClr val="FF0000"/>
                </a:solidFill>
              </a:rPr>
              <a:t>le  lave.</a:t>
            </a: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</a:rPr>
              <a:t>Elle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//</a:t>
            </a:r>
            <a:r>
              <a:rPr lang="fr-FR" dirty="0">
                <a:solidFill>
                  <a:srgbClr val="FF0000"/>
                </a:solidFill>
              </a:rPr>
              <a:t> se lave.</a:t>
            </a:r>
          </a:p>
        </p:txBody>
      </p:sp>
    </p:spTree>
    <p:extLst>
      <p:ext uri="{BB962C8B-B14F-4D97-AF65-F5344CB8AC3E}">
        <p14:creationId xmlns:p14="http://schemas.microsoft.com/office/powerpoint/2010/main" val="3874179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08F74-46A2-32A7-4095-D8C959EDF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306D1-F139-7F88-8C7A-DB3616ABD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1373160-16CD-3CD9-4D4B-D3EB73BB94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7874" y="2445488"/>
            <a:ext cx="10840204" cy="2698806"/>
          </a:xfrm>
        </p:spPr>
      </p:pic>
    </p:spTree>
    <p:extLst>
      <p:ext uri="{BB962C8B-B14F-4D97-AF65-F5344CB8AC3E}">
        <p14:creationId xmlns:p14="http://schemas.microsoft.com/office/powerpoint/2010/main" val="3970577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1A75B-01E0-6313-4CC0-4B8E6AA27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FDE977-E480-E295-070D-DB54F17E0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93689B-FB5B-2172-02B1-92E0E2281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C’est le matin.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/>
              <a:t>M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aman réveille son gros bébé. Elle le lève.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Elle le lave. Elle le coiffe. Elle le nourrit d’une tartine.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Puis elle le promène dans le parc.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s’arrêtent sur un banc. Ils jouent.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Elle le regarde, il la regarde.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Elle lui tient le menton, il lui tient le menton.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lui parle, elle lui parle.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rient.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Zone de texte 1">
            <a:extLst>
              <a:ext uri="{FF2B5EF4-FFF2-40B4-BE49-F238E27FC236}">
                <a16:creationId xmlns:a16="http://schemas.microsoft.com/office/drawing/2014/main" id="{DAADCB14-81E3-8663-0294-7C83231C5954}"/>
              </a:ext>
            </a:extLst>
          </p:cNvPr>
          <p:cNvSpPr txBox="1"/>
          <p:nvPr/>
        </p:nvSpPr>
        <p:spPr>
          <a:xfrm>
            <a:off x="7638333" y="903447"/>
            <a:ext cx="2869565" cy="170942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fr-FR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2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fr-FR" sz="4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4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A =&gt; ?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83362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5E7B9-A3F6-C845-66EF-360EE191F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E0CB1C-EAF2-517B-2C00-148C99726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304A36-CEED-67E3-B014-496D13EAF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C’est le matin.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/>
              <a:t>M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aman réveille son gros bébé. Elle le lève.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Elle le lave. Elle le coiffe. Elle le nourrit d’une tartine.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Puis elle le promène dans le parc.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s’arrêtent sur un banc. Ils jouent.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se regardent.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se tiennent le menton.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se parlent.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rient.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1442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C11C2-565C-7562-CFA3-4A41B8BA2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2C07E2-3ECC-8DBE-189A-9FEAC5BD4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0A2CB7D-6808-821B-9494-EE0208FC0A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7874" y="2445488"/>
            <a:ext cx="10840204" cy="2698806"/>
          </a:xfrm>
        </p:spPr>
      </p:pic>
    </p:spTree>
    <p:extLst>
      <p:ext uri="{BB962C8B-B14F-4D97-AF65-F5344CB8AC3E}">
        <p14:creationId xmlns:p14="http://schemas.microsoft.com/office/powerpoint/2010/main" val="2725505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8CB1-8448-FF25-116E-EE59F50C6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0CC547-8C77-17F7-5FDD-D4CC2F4D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E3B79D-759C-C044-A50D-C5D9E4B29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C’est le matin.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/>
              <a:t>M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aman réveille son gros bébé. Elle le lève.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Elle le lave. Elle le coiffe. Elle le nourrit d’une tartine.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Puis elle le promène dans le parc.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s’arrêtent sur un banc. Ils jouent.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se regardent.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se tiennent le menton.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se parlent.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rient.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Soudain, un bruit. Maman </a:t>
            </a:r>
            <a:r>
              <a:rPr lang="fr-FR" sz="2000" b="1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s’accroupit</a:t>
            </a: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pour regarder sous le banc. C’est un oiseau qui finit par </a:t>
            </a:r>
            <a:r>
              <a:rPr lang="fr-FR" sz="2000" b="1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s’envoler</a:t>
            </a: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Maintenant, c’est l’heure de préparer le déjeuner. Maman et son bébé </a:t>
            </a:r>
            <a:r>
              <a:rPr lang="fr-FR" sz="2000" b="1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s’en</a:t>
            </a:r>
            <a:r>
              <a:rPr lang="fr-FR" sz="20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vont</a:t>
            </a:r>
            <a:r>
              <a:rPr lang="fr-FR" sz="20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260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B5829-CBDF-6269-D864-D282B114A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F876D-94CB-EFCF-F0BC-064D4EA51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D79990E-DC7B-1315-DC66-DD1275A10A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7874" y="2445488"/>
            <a:ext cx="10840204" cy="2698806"/>
          </a:xfrm>
        </p:spPr>
      </p:pic>
    </p:spTree>
    <p:extLst>
      <p:ext uri="{BB962C8B-B14F-4D97-AF65-F5344CB8AC3E}">
        <p14:creationId xmlns:p14="http://schemas.microsoft.com/office/powerpoint/2010/main" val="1591631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6841ED-C641-4447-B8DA-56443C97F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321" y="1339529"/>
            <a:ext cx="3225357" cy="417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615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87D2B0-DD55-9AF9-9346-54CC52BD6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38C348F7-29BD-D38C-B405-D311D54807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9833" y="1080908"/>
            <a:ext cx="10513967" cy="5096056"/>
          </a:xfrm>
        </p:spPr>
      </p:pic>
    </p:spTree>
    <p:extLst>
      <p:ext uri="{BB962C8B-B14F-4D97-AF65-F5344CB8AC3E}">
        <p14:creationId xmlns:p14="http://schemas.microsoft.com/office/powerpoint/2010/main" val="396845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FDEBC2-A899-F4F3-B453-B93F47698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019A3F-36BE-F541-9E7F-D40D67F71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	</a:t>
            </a:r>
            <a:r>
              <a:rPr lang="fr-FR" sz="3200" dirty="0" err="1">
                <a:solidFill>
                  <a:schemeClr val="accent2"/>
                </a:solidFill>
              </a:rPr>
              <a:t>As-tu</a:t>
            </a:r>
            <a:r>
              <a:rPr lang="fr-FR" sz="3200" dirty="0">
                <a:solidFill>
                  <a:schemeClr val="accent2"/>
                </a:solidFill>
              </a:rPr>
              <a:t>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2714625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A0C464-0554-2A94-7AF2-00C4253D0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550F203-5D51-3EF2-B1D5-79503CD44B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9500" y="1465263"/>
            <a:ext cx="10033000" cy="4394200"/>
          </a:xfrm>
        </p:spPr>
      </p:pic>
    </p:spTree>
    <p:extLst>
      <p:ext uri="{BB962C8B-B14F-4D97-AF65-F5344CB8AC3E}">
        <p14:creationId xmlns:p14="http://schemas.microsoft.com/office/powerpoint/2010/main" val="2140150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030B39-2DF9-C822-9B5C-9A6A9DD72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E1255BB3-FD6F-D647-0BBC-4016C5D172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22077" y="1332582"/>
            <a:ext cx="9865663" cy="4844381"/>
          </a:xfrm>
        </p:spPr>
      </p:pic>
    </p:spTree>
    <p:extLst>
      <p:ext uri="{BB962C8B-B14F-4D97-AF65-F5344CB8AC3E}">
        <p14:creationId xmlns:p14="http://schemas.microsoft.com/office/powerpoint/2010/main" val="1832511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FC0309-E671-6B22-5987-6F05A92DE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97C22BB-2247-67E0-644E-0A53486FE0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8705" y="2320334"/>
            <a:ext cx="10515600" cy="3166860"/>
          </a:xfrm>
        </p:spPr>
      </p:pic>
    </p:spTree>
    <p:extLst>
      <p:ext uri="{BB962C8B-B14F-4D97-AF65-F5344CB8AC3E}">
        <p14:creationId xmlns:p14="http://schemas.microsoft.com/office/powerpoint/2010/main" val="3070016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720CFE-1D74-8C29-BDA5-42DEF2A5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019EF3E-E8AD-5958-9BBC-041EFE24EE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65496" y="2296633"/>
            <a:ext cx="10645924" cy="3184211"/>
          </a:xfrm>
        </p:spPr>
      </p:pic>
    </p:spTree>
    <p:extLst>
      <p:ext uri="{BB962C8B-B14F-4D97-AF65-F5344CB8AC3E}">
        <p14:creationId xmlns:p14="http://schemas.microsoft.com/office/powerpoint/2010/main" val="2564612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F330D-7C94-F328-153C-C0A3BE4F4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4C4B51-D405-E6E6-8CCA-956175C5D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9702"/>
            <a:ext cx="10515600" cy="4837261"/>
          </a:xfrm>
        </p:spPr>
        <p:txBody>
          <a:bodyPr/>
          <a:lstStyle/>
          <a:p>
            <a:pPr marL="0" indent="0" algn="just">
              <a:buNone/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Lis les deux textes. Précise le sens de l’expression pronominale « elles se sont trompées » dans chacun.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Sarah et Carla avaient pensé que l’exercice serait facile. Eh bien, elles se sont trompées, il n’est pas facile du tout ! 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 Elles se sont trompées » a un sens ………………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Sarah a fait croire à Carla qu’elle avait égaré son exercice. En réalité, elle l’a caché.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Carla a dit « ce n’est pas grave ». Elle a fait croire à Sarah qu’elle avait fini l’exercice. En réalité, elle l’a à peine commencé.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voilà deux qui se sont trompées au lieu de dire la vérité et de s’entraider.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 Elles se sont trompées » a un sens ………………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326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9F4B1-FA59-8F7C-FB78-D93A1FDD8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119360-207D-447A-8883-F96B6E64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3F7BEF-5A8C-38F2-BA4E-2357D79A5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763"/>
            <a:ext cx="10515600" cy="4752200"/>
          </a:xfrm>
        </p:spPr>
        <p:txBody>
          <a:bodyPr/>
          <a:lstStyle/>
          <a:p>
            <a:pPr marL="0" indent="0" algn="just">
              <a:buNone/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Lis les deux textes. Précise le sens de l’expression pronominale « elles se sont trompées » dans chacun.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Sarah et Carla avaient pensé que l’exercice serait facile. Eh bien, elles se sont trompées, il n’est pas facile du tout ! 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 Elles se sont trompées » a un sens …</a:t>
            </a:r>
            <a:r>
              <a:rPr lang="fr-FR" sz="20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réfléchi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Sarah a fait croire à Carla qu’elle avait égaré son exercice. En réalité, elle l’a caché.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Carla a dit « ce n’est pas grave ». Elle a fait croire à Sarah qu’elle avait fini l’exercice. En réalité, elle l’a à peine commencé.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voilà deux qui se sont trompées au lieu de dire la vérité et de s’entraider.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 Elles se sont trompées » a un sens …</a:t>
            </a:r>
            <a:r>
              <a:rPr lang="fr-FR" sz="20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réciproque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……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2774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CAD1D3-2B10-744E-2004-19D98A1C6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CE1D10-B5C2-0FBE-5E53-4F515BF3B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Ajoute « amoureusement » ou « dans le miroir » au bon endroit pour que les phrases suivantes soient justes.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se regardent ………………………………… : le verbe a un sens réciproque.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se regardent ………………………………… : le verbe a un sens réfléchi.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3809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1F71D-FBA6-9C76-282F-5A27A9DD6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1E322A-D5F6-059F-F374-6A8A48E18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E25C8A-D027-A716-6D58-B8AD99C9D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Ajoute « amoureusement » ou « dans le miroir » au bon endroit pour que les phrases suivantes soient justes.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se regardent … </a:t>
            </a:r>
            <a:r>
              <a:rPr lang="fr-FR" sz="20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amoureusement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…………… : le verbe a un sens réciproque.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 se regardent … </a:t>
            </a:r>
            <a:r>
              <a:rPr lang="fr-FR" sz="20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dans le miroir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……………… : le verbe a un sens réfléchi.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2450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58B90-8411-15D1-A0EC-5F0821D0D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65D15F-9A51-6D26-FFC0-184B3D4B1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Dans la liste suivante, entoure les verbes qui ne peuvent s’utiliser qu’avec la conjugaison pronominale. 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S’efforcer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S’endormir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S’enfuir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S’interroger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S’interrompre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dorloter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025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18D91-A931-6B0E-F8FC-8B68B7822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DA335B-27C9-F8FC-E0BE-DBDAC92C8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311457-E243-301B-0C91-69AF05FA9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Dans la liste suivante, entoure les verbes qui ne peuvent s’utiliser qu’avec la conjugaison pronominale. 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0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S’efforcer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S’endormir</a:t>
            </a:r>
          </a:p>
          <a:p>
            <a:pPr marL="0" indent="0" algn="just">
              <a:buNone/>
            </a:pPr>
            <a:r>
              <a:rPr lang="fr-FR" sz="20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S’enfuir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S’interroger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S’interrompre</a:t>
            </a:r>
          </a:p>
          <a:p>
            <a:pPr marL="0" indent="0" algn="just"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dorloter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0833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36020-358D-09FD-5336-61F105A7C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0FAE0A-E9E2-8093-4A79-66C3EE7D4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6. Dictée :</a:t>
            </a:r>
          </a:p>
          <a:p>
            <a:pPr marL="0" indent="0">
              <a:buNone/>
            </a:pPr>
            <a:r>
              <a:rPr lang="fr-FR" sz="2000" dirty="0"/>
              <a:t>…………………………………………………………………………………………………………………………………………………………… ……………………………………………………………………………………………………………………………………………………………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7982832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3702C-8EE3-DD1F-3243-B0687763C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CE0ABD-6DB3-BFB7-59AF-25D9FBF6F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DDD074-19DA-8FE3-F5BB-866C6BEEC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6. Dictée :</a:t>
            </a:r>
          </a:p>
          <a:p>
            <a:pPr marL="0" indent="0">
              <a:buNone/>
            </a:pPr>
            <a:r>
              <a:rPr lang="fr-FR" sz="2000" dirty="0"/>
              <a:t>…… </a:t>
            </a:r>
            <a:r>
              <a:rPr lang="fr-FR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 paysage leur semblait irréel, comme s’il se transformait à mesure que des formes apparaissaient au loin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/>
              <a:t>……………………………………………………………………………………………………………………………………………………………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603815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2547</Words>
  <Application>Microsoft Macintosh PowerPoint</Application>
  <PresentationFormat>Grand écran</PresentationFormat>
  <Paragraphs>292</Paragraphs>
  <Slides>31</Slides>
  <Notes>31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Thème Office</vt:lpstr>
      <vt:lpstr>Justin se souviendra</vt:lpstr>
      <vt:lpstr>Présentation PowerPoint</vt:lpstr>
      <vt:lpstr>Présentation PowerPoint</vt:lpstr>
      <vt:lpstr> 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 </vt:lpstr>
      <vt:lpstr>Présentation PowerPoint</vt:lpstr>
      <vt:lpstr> </vt:lpstr>
      <vt:lpstr>Présentation PowerPoint</vt:lpstr>
      <vt:lpstr>Présentation PowerPoint</vt:lpstr>
      <vt:lpstr> </vt:lpstr>
      <vt:lpstr>Présentation PowerPoint</vt:lpstr>
      <vt:lpstr> </vt:lpstr>
      <vt:lpstr> </vt:lpstr>
      <vt:lpstr>Présentation PowerPoint</vt:lpstr>
      <vt:lpstr>Présentation PowerPoint</vt:lpstr>
      <vt:lpstr> 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14</cp:revision>
  <cp:lastPrinted>2025-08-04T10:37:43Z</cp:lastPrinted>
  <dcterms:created xsi:type="dcterms:W3CDTF">2025-08-04T06:44:31Z</dcterms:created>
  <dcterms:modified xsi:type="dcterms:W3CDTF">2025-08-04T15:14:47Z</dcterms:modified>
</cp:coreProperties>
</file>