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76" r:id="rId4"/>
    <p:sldId id="277" r:id="rId5"/>
    <p:sldId id="258" r:id="rId6"/>
    <p:sldId id="278" r:id="rId7"/>
    <p:sldId id="279" r:id="rId8"/>
    <p:sldId id="260" r:id="rId9"/>
    <p:sldId id="261" r:id="rId10"/>
    <p:sldId id="280" r:id="rId11"/>
    <p:sldId id="272" r:id="rId12"/>
    <p:sldId id="283" r:id="rId13"/>
    <p:sldId id="263" r:id="rId14"/>
    <p:sldId id="273" r:id="rId15"/>
    <p:sldId id="281" r:id="rId16"/>
    <p:sldId id="266" r:id="rId17"/>
    <p:sldId id="282" r:id="rId18"/>
    <p:sldId id="268"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617"/>
    <p:restoredTop sz="64391"/>
  </p:normalViewPr>
  <p:slideViewPr>
    <p:cSldViewPr snapToGrid="0">
      <p:cViewPr varScale="1">
        <p:scale>
          <a:sx n="57" d="100"/>
          <a:sy n="57" d="100"/>
        </p:scale>
        <p:origin x="944"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F9AF73-F1C0-174D-BB40-076CE192C660}" type="datetimeFigureOut">
              <a:rPr lang="fr-FR" smtClean="0"/>
              <a:t>21/08/2025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CA88E0-613B-8D4C-B0F0-6319101FEB23}" type="slidenum">
              <a:rPr lang="fr-FR" smtClean="0"/>
              <a:t>‹N°›</a:t>
            </a:fld>
            <a:endParaRPr lang="fr-FR"/>
          </a:p>
        </p:txBody>
      </p:sp>
    </p:spTree>
    <p:extLst>
      <p:ext uri="{BB962C8B-B14F-4D97-AF65-F5344CB8AC3E}">
        <p14:creationId xmlns:p14="http://schemas.microsoft.com/office/powerpoint/2010/main" val="1164081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i="1" dirty="0">
                <a:solidFill>
                  <a:schemeClr val="tx1"/>
                </a:solidFill>
                <a:latin typeface="+mn-lt"/>
              </a:rPr>
              <a:t>Cette situation d’écriture peut être proposée après la leçon CM1-29 </a:t>
            </a:r>
            <a:r>
              <a:rPr lang="fr-FR" sz="1200" i="0" dirty="0">
                <a:solidFill>
                  <a:schemeClr val="tx1"/>
                </a:solidFill>
                <a:latin typeface="+mn-lt"/>
              </a:rPr>
              <a:t>Déménagement et bouleversement</a:t>
            </a:r>
          </a:p>
          <a:p>
            <a:endParaRPr lang="fr-FR" sz="1200" i="1" dirty="0">
              <a:solidFill>
                <a:schemeClr val="tx1"/>
              </a:solidFill>
              <a:latin typeface="+mn-lt"/>
            </a:endParaRPr>
          </a:p>
          <a:p>
            <a:pPr algn="l"/>
            <a:r>
              <a:rPr lang="fr-FR" sz="1200" b="1" i="0" u="none" strike="noStrike" baseline="0" dirty="0">
                <a:solidFill>
                  <a:schemeClr val="tx1"/>
                </a:solidFill>
                <a:latin typeface="+mn-lt"/>
              </a:rPr>
              <a:t>Objectif langagier </a:t>
            </a:r>
            <a:r>
              <a:rPr lang="fr-FR" sz="1200" b="0" i="0" u="none" strike="noStrike" baseline="0" dirty="0">
                <a:solidFill>
                  <a:schemeClr val="tx1"/>
                </a:solidFill>
                <a:latin typeface="+mn-lt"/>
              </a:rPr>
              <a:t>: Écrire en style télégraphique</a:t>
            </a:r>
          </a:p>
          <a:p>
            <a:pPr algn="l"/>
            <a:r>
              <a:rPr lang="fr-FR" sz="1200" b="1" i="0" u="none" strike="noStrike" baseline="0" dirty="0">
                <a:solidFill>
                  <a:schemeClr val="tx1"/>
                </a:solidFill>
                <a:latin typeface="+mn-lt"/>
              </a:rPr>
              <a:t>Objectif grammatical </a:t>
            </a:r>
            <a:r>
              <a:rPr lang="fr-FR" sz="1200" b="0" i="0" u="none" strike="noStrike" baseline="0" dirty="0">
                <a:solidFill>
                  <a:schemeClr val="tx1"/>
                </a:solidFill>
                <a:latin typeface="+mn-lt"/>
              </a:rPr>
              <a:t>: Mobiliser les connaissances sur la nominalisation (du verbe au nom)</a:t>
            </a:r>
            <a:endParaRPr lang="fr-FR" sz="1200" i="0" dirty="0">
              <a:solidFill>
                <a:schemeClr val="tx1"/>
              </a:solidFill>
              <a:latin typeface="+mn-lt"/>
            </a:endParaRPr>
          </a:p>
          <a:p>
            <a:endParaRPr lang="fr-FR" sz="1200" dirty="0">
              <a:solidFill>
                <a:schemeClr val="tx1"/>
              </a:solidFill>
              <a:latin typeface="+mn-lt"/>
            </a:endParaRPr>
          </a:p>
          <a:p>
            <a:r>
              <a:rPr lang="fr-FR" sz="1200" i="1" dirty="0">
                <a:solidFill>
                  <a:schemeClr val="tx1"/>
                </a:solidFill>
                <a:effectLst/>
                <a:latin typeface="+mn-lt"/>
                <a:ea typeface="Calibri" panose="020F0502020204030204" pitchFamily="34" charset="0"/>
              </a:rPr>
              <a:t>Certaines diapositives ont été dupliquées afin de scinder le commentaire du mode présentateur en deux parties lorsque le propos est long. Cela vous permettra de poursuivre vos explications de manière plus fluide</a:t>
            </a:r>
            <a:endParaRPr lang="fr-FR" sz="1200" dirty="0">
              <a:solidFill>
                <a:schemeClr val="tx1"/>
              </a:solidFill>
              <a:latin typeface="+mn-lt"/>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a:t>
            </a:fld>
            <a:endParaRPr lang="fr-FR"/>
          </a:p>
        </p:txBody>
      </p:sp>
    </p:spTree>
    <p:extLst>
      <p:ext uri="{BB962C8B-B14F-4D97-AF65-F5344CB8AC3E}">
        <p14:creationId xmlns:p14="http://schemas.microsoft.com/office/powerpoint/2010/main" val="763152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ea typeface="Times New Roman" panose="02020603050405020304" pitchFamily="18" charset="0"/>
              </a:rPr>
              <a:t>SÉANCE 1</a:t>
            </a:r>
            <a:r>
              <a:rPr lang="fr-FR" sz="1200" b="1" u="none" dirty="0">
                <a:solidFill>
                  <a:schemeClr val="tx1"/>
                </a:solidFill>
                <a:effectLst/>
                <a:latin typeface="+mn-lt"/>
                <a:ea typeface="Times New Roman" panose="02020603050405020304" pitchFamily="18" charset="0"/>
              </a:rPr>
              <a:t> : LANCEMENT DE LA SITUATION</a:t>
            </a:r>
            <a:endParaRPr lang="fr-FR" sz="1200" b="1" u="none"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1</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Découvrir la situation d’écriture</a:t>
            </a:r>
            <a:endParaRPr lang="fr-FR" sz="1200" b="1" i="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ou </a:t>
            </a:r>
            <a:r>
              <a:rPr lang="fr-FR" sz="1200" b="1" dirty="0">
                <a:solidFill>
                  <a:schemeClr val="tx1"/>
                </a:solidFill>
                <a:effectLst/>
                <a:latin typeface="+mn-lt"/>
                <a:ea typeface="Times New Roman" panose="02020603050405020304" pitchFamily="18" charset="0"/>
              </a:rPr>
              <a:t>faire lire</a:t>
            </a:r>
            <a:r>
              <a:rPr lang="fr-FR" sz="1200" dirty="0">
                <a:solidFill>
                  <a:schemeClr val="tx1"/>
                </a:solidFill>
                <a:effectLst/>
                <a:latin typeface="+mn-lt"/>
                <a:ea typeface="Times New Roman" panose="02020603050405020304" pitchFamily="18" charset="0"/>
              </a:rPr>
              <a:t> le texte.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Demander</a:t>
            </a:r>
            <a:r>
              <a:rPr lang="fr-FR" sz="1200" dirty="0">
                <a:solidFill>
                  <a:schemeClr val="tx1"/>
                </a:solidFill>
                <a:effectLst/>
                <a:latin typeface="+mn-lt"/>
                <a:ea typeface="Calibri" panose="020F0502020204030204" pitchFamily="34" charset="0"/>
                <a:cs typeface="Arial" panose="020B0604020202020204" pitchFamily="34" charset="0"/>
              </a:rPr>
              <a:t> : « </a:t>
            </a:r>
            <a:r>
              <a:rPr lang="fr-FR" sz="1200" dirty="0">
                <a:solidFill>
                  <a:schemeClr val="tx1"/>
                </a:solidFill>
                <a:effectLst/>
                <a:latin typeface="+mn-lt"/>
                <a:ea typeface="Calibri" panose="020F0502020204030204" pitchFamily="34" charset="0"/>
              </a:rPr>
              <a:t>Reconnaissez-vous ce type de texte ? Qui parle ? À qui ? </a:t>
            </a:r>
            <a:r>
              <a:rPr lang="fr-FR" sz="1200" dirty="0">
                <a:solidFill>
                  <a:schemeClr val="tx1"/>
                </a:solidFill>
                <a:effectLst/>
                <a:latin typeface="+mn-lt"/>
                <a:ea typeface="Calibri" panose="020F050202020403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effectLst/>
                <a:latin typeface="+mn-lt"/>
                <a:ea typeface="Calibri" panose="020F0502020204030204" pitchFamily="34" charset="0"/>
                <a:cs typeface="Arial" panose="020B0604020202020204" pitchFamily="34" charset="0"/>
              </a:rPr>
              <a:t>Réponses attendues </a:t>
            </a:r>
            <a:r>
              <a:rPr lang="fr-FR" sz="1200" dirty="0">
                <a:solidFill>
                  <a:schemeClr val="tx1"/>
                </a:solidFill>
                <a:effectLst/>
                <a:latin typeface="+mn-lt"/>
                <a:ea typeface="Calibri" panose="020F0502020204030204" pitchFamily="34" charset="0"/>
                <a:cs typeface="Arial" panose="020B0604020202020204" pitchFamily="34" charset="0"/>
              </a:rPr>
              <a:t>:</a:t>
            </a:r>
          </a:p>
          <a:p>
            <a:pPr algn="just"/>
            <a:r>
              <a:rPr lang="fr-FR" sz="1200" dirty="0">
                <a:solidFill>
                  <a:schemeClr val="tx1"/>
                </a:solidFill>
                <a:effectLst/>
                <a:latin typeface="+mn-lt"/>
                <a:ea typeface="Times New Roman" panose="02020603050405020304" pitchFamily="18" charset="0"/>
              </a:rPr>
              <a:t>C'est un touriste qui écrit à des amis. C’est un texte que l’on pourrait écrire sur une carte postale pour donner des nouvelles d’un séjour dans </a:t>
            </a:r>
            <a:r>
              <a:rPr lang="fr-FR" sz="1200" dirty="0">
                <a:solidFill>
                  <a:schemeClr val="tx1"/>
                </a:solidFill>
                <a:effectLst/>
                <a:latin typeface="+mn-lt"/>
                <a:ea typeface="Cambria" panose="02040503050406030204" pitchFamily="18" charset="0"/>
              </a:rPr>
              <a:t>l’Hôtel </a:t>
            </a:r>
            <a:r>
              <a:rPr lang="fr-FR" sz="1200" dirty="0" err="1">
                <a:solidFill>
                  <a:schemeClr val="tx1"/>
                </a:solidFill>
                <a:effectLst/>
                <a:latin typeface="+mn-lt"/>
                <a:ea typeface="Cambria" panose="02040503050406030204" pitchFamily="18" charset="0"/>
              </a:rPr>
              <a:t>Xanadu</a:t>
            </a:r>
            <a:r>
              <a:rPr lang="fr-FR" sz="1200" dirty="0">
                <a:solidFill>
                  <a:schemeClr val="tx1"/>
                </a:solidFill>
                <a:effectLst/>
                <a:latin typeface="+mn-lt"/>
                <a:ea typeface="Cambria" panose="02040503050406030204" pitchFamily="18" charset="0"/>
              </a:rPr>
              <a:t>.</a:t>
            </a:r>
            <a:endParaRPr lang="fr-FR" sz="1200" dirty="0">
              <a:solidFill>
                <a:schemeClr val="tx1"/>
              </a:solidFill>
              <a:effectLst/>
              <a:latin typeface="+mn-lt"/>
              <a:ea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Demander</a:t>
            </a:r>
            <a:r>
              <a:rPr lang="fr-FR" sz="1200" dirty="0">
                <a:solidFill>
                  <a:schemeClr val="tx1"/>
                </a:solidFill>
                <a:effectLst/>
                <a:latin typeface="+mn-lt"/>
                <a:ea typeface="Calibri" panose="020F0502020204030204" pitchFamily="34" charset="0"/>
                <a:cs typeface="Arial" panose="020B0604020202020204" pitchFamily="34" charset="0"/>
              </a:rPr>
              <a:t> un rappel de texte pour s’assurer de la compréhension globale.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pPr marL="0" lvl="0" indent="0">
              <a:lnSpc>
                <a:spcPct val="107000"/>
              </a:lnSpc>
              <a:buClr>
                <a:srgbClr val="2EAC68"/>
              </a:buClr>
              <a:buFont typeface="Wingdings 3" panose="05040102010807070707" pitchFamily="18" charset="2"/>
              <a:buNone/>
            </a:pPr>
            <a:r>
              <a:rPr lang="fr-FR" sz="1200" b="1" dirty="0">
                <a:solidFill>
                  <a:schemeClr val="tx1"/>
                </a:solidFill>
                <a:effectLst/>
                <a:latin typeface="+mn-lt"/>
                <a:ea typeface="Calibri" panose="020F0502020204030204" pitchFamily="34" charset="0"/>
                <a:cs typeface="Arial" panose="020B0604020202020204" pitchFamily="34" charset="0"/>
              </a:rPr>
              <a:t>Relire</a:t>
            </a:r>
            <a:r>
              <a:rPr lang="fr-FR" sz="1200" dirty="0">
                <a:solidFill>
                  <a:schemeClr val="tx1"/>
                </a:solidFill>
                <a:effectLst/>
                <a:latin typeface="+mn-lt"/>
                <a:ea typeface="Calibri" panose="020F0502020204030204" pitchFamily="34" charset="0"/>
                <a:cs typeface="Arial" panose="020B0604020202020204" pitchFamily="34" charset="0"/>
              </a:rPr>
              <a:t> le texte si nécessaire.</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2</a:t>
            </a:fld>
            <a:endParaRPr lang="fr-FR"/>
          </a:p>
        </p:txBody>
      </p:sp>
    </p:spTree>
    <p:extLst>
      <p:ext uri="{BB962C8B-B14F-4D97-AF65-F5344CB8AC3E}">
        <p14:creationId xmlns:p14="http://schemas.microsoft.com/office/powerpoint/2010/main" val="2093071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BCB49-48BD-364E-1EB0-047BBF4058A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95AFFAD-6343-748F-0899-49274A1841B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52117BF-4A16-DF02-881F-153418C24CD1}"/>
              </a:ext>
            </a:extLst>
          </p:cNvPr>
          <p:cNvSpPr>
            <a:spLocks noGrp="1"/>
          </p:cNvSpPr>
          <p:nvPr>
            <p:ph type="body" idx="1"/>
          </p:nvPr>
        </p:nvSpPr>
        <p:spPr/>
        <p:txBody>
          <a:bodyPr/>
          <a:lstStyle/>
          <a:p>
            <a:pPr algn="just"/>
            <a:r>
              <a:rPr lang="fr-FR" sz="1200" b="1" dirty="0">
                <a:solidFill>
                  <a:schemeClr val="tx1"/>
                </a:solidFill>
                <a:effectLst/>
                <a:latin typeface="+mn-lt"/>
                <a:ea typeface="Cambria" panose="02040503050406030204" pitchFamily="18" charset="0"/>
              </a:rPr>
              <a:t>Demander</a:t>
            </a:r>
            <a:r>
              <a:rPr lang="fr-FR" sz="1200" dirty="0">
                <a:solidFill>
                  <a:schemeClr val="tx1"/>
                </a:solidFill>
                <a:effectLst/>
                <a:latin typeface="+mn-lt"/>
                <a:ea typeface="Cambria" panose="02040503050406030204" pitchFamily="18" charset="0"/>
              </a:rPr>
              <a:t> : « Comment a-t-on transformé le texte de départ ? »</a:t>
            </a:r>
            <a:endParaRPr lang="fr-FR" sz="1200" dirty="0">
              <a:solidFill>
                <a:schemeClr val="tx1"/>
              </a:solidFill>
              <a:effectLst/>
              <a:latin typeface="+mn-lt"/>
              <a:ea typeface="Times New Roman" panose="02020603050405020304" pitchFamily="18" charset="0"/>
            </a:endParaRPr>
          </a:p>
          <a:p>
            <a:pPr algn="just"/>
            <a:r>
              <a:rPr lang="fr-FR" sz="1200" u="sng" dirty="0">
                <a:solidFill>
                  <a:schemeClr val="tx1"/>
                </a:solidFill>
                <a:effectLst/>
                <a:latin typeface="+mn-lt"/>
                <a:ea typeface="Cambria" panose="02040503050406030204" pitchFamily="18" charset="0"/>
              </a:rPr>
              <a:t>Réponse attendue </a:t>
            </a:r>
            <a:r>
              <a:rPr lang="fr-FR" sz="1200" dirty="0">
                <a:solidFill>
                  <a:schemeClr val="tx1"/>
                </a:solidFill>
                <a:effectLst/>
                <a:latin typeface="+mn-lt"/>
                <a:ea typeface="Cambria" panose="02040503050406030204" pitchFamily="18" charset="0"/>
              </a:rPr>
              <a:t>:</a:t>
            </a:r>
            <a:endParaRPr lang="fr-FR" sz="1200" dirty="0">
              <a:solidFill>
                <a:schemeClr val="tx1"/>
              </a:solidFill>
              <a:effectLst/>
              <a:latin typeface="+mn-lt"/>
              <a:ea typeface="Times New Roman" panose="02020603050405020304" pitchFamily="18" charset="0"/>
            </a:endParaRPr>
          </a:p>
          <a:p>
            <a:pPr algn="just"/>
            <a:r>
              <a:rPr lang="fr-FR" sz="1200" dirty="0">
                <a:solidFill>
                  <a:schemeClr val="tx1"/>
                </a:solidFill>
                <a:effectLst/>
                <a:latin typeface="+mn-lt"/>
                <a:ea typeface="Cambria" panose="02040503050406030204" pitchFamily="18" charset="0"/>
              </a:rPr>
              <a:t>On l’a raccourci.</a:t>
            </a:r>
            <a:endParaRPr lang="fr-FR" sz="1200" dirty="0">
              <a:solidFill>
                <a:schemeClr val="tx1"/>
              </a:solidFill>
              <a:effectLst/>
              <a:latin typeface="+mn-lt"/>
              <a:ea typeface="Times New Roman" panose="02020603050405020304" pitchFamily="18" charset="0"/>
            </a:endParaRPr>
          </a:p>
          <a:p>
            <a:pPr algn="just"/>
            <a:r>
              <a:rPr lang="fr-FR" sz="1200" dirty="0">
                <a:solidFill>
                  <a:schemeClr val="tx1"/>
                </a:solidFill>
                <a:effectLst/>
                <a:latin typeface="+mn-lt"/>
                <a:ea typeface="Cambria" panose="02040503050406030204" pitchFamily="18" charset="0"/>
              </a:rPr>
              <a:t>On a enlevé les verbes. On en a remplacé certains par des noms : </a:t>
            </a:r>
            <a:r>
              <a:rPr lang="fr-FR" sz="1200" i="1" dirty="0">
                <a:solidFill>
                  <a:schemeClr val="tx1"/>
                </a:solidFill>
                <a:effectLst/>
                <a:latin typeface="+mn-lt"/>
                <a:ea typeface="Cambria" panose="02040503050406030204" pitchFamily="18" charset="0"/>
              </a:rPr>
              <a:t>résidons</a:t>
            </a:r>
            <a:r>
              <a:rPr lang="fr-FR" sz="1200" dirty="0">
                <a:solidFill>
                  <a:schemeClr val="tx1"/>
                </a:solidFill>
                <a:effectLst/>
                <a:latin typeface="+mn-lt"/>
                <a:ea typeface="Cambria" panose="02040503050406030204" pitchFamily="18" charset="0"/>
              </a:rPr>
              <a:t> remplacé par </a:t>
            </a:r>
            <a:r>
              <a:rPr lang="fr-FR" sz="1200" i="1" dirty="0">
                <a:solidFill>
                  <a:schemeClr val="tx1"/>
                </a:solidFill>
                <a:effectLst/>
                <a:latin typeface="+mn-lt"/>
                <a:ea typeface="Cambria" panose="02040503050406030204" pitchFamily="18" charset="0"/>
              </a:rPr>
              <a:t>résidence</a:t>
            </a:r>
            <a:r>
              <a:rPr lang="fr-FR" sz="1200" dirty="0">
                <a:solidFill>
                  <a:schemeClr val="tx1"/>
                </a:solidFill>
                <a:effectLst/>
                <a:latin typeface="+mn-lt"/>
                <a:ea typeface="Cambria" panose="02040503050406030204" pitchFamily="18" charset="0"/>
              </a:rPr>
              <a:t>, </a:t>
            </a:r>
            <a:r>
              <a:rPr lang="fr-FR" sz="1200" i="1" dirty="0">
                <a:solidFill>
                  <a:schemeClr val="tx1"/>
                </a:solidFill>
                <a:effectLst/>
                <a:latin typeface="+mn-lt"/>
                <a:ea typeface="Cambria" panose="02040503050406030204" pitchFamily="18" charset="0"/>
              </a:rPr>
              <a:t>prends</a:t>
            </a:r>
            <a:r>
              <a:rPr lang="fr-FR" sz="1200" dirty="0">
                <a:solidFill>
                  <a:schemeClr val="tx1"/>
                </a:solidFill>
                <a:effectLst/>
                <a:latin typeface="+mn-lt"/>
                <a:ea typeface="Cambria" panose="02040503050406030204" pitchFamily="18" charset="0"/>
              </a:rPr>
              <a:t> remplacé par </a:t>
            </a:r>
            <a:r>
              <a:rPr lang="fr-FR" sz="1200" i="1" dirty="0">
                <a:solidFill>
                  <a:schemeClr val="tx1"/>
                </a:solidFill>
                <a:effectLst/>
                <a:latin typeface="+mn-lt"/>
                <a:ea typeface="Cambria" panose="02040503050406030204" pitchFamily="18" charset="0"/>
              </a:rPr>
              <a:t>prise</a:t>
            </a:r>
            <a:r>
              <a:rPr lang="fr-FR" sz="1200" dirty="0">
                <a:solidFill>
                  <a:schemeClr val="tx1"/>
                </a:solidFill>
                <a:effectLst/>
                <a:latin typeface="+mn-lt"/>
                <a:ea typeface="Cambria" panose="02040503050406030204" pitchFamily="18" charset="0"/>
              </a:rPr>
              <a:t>.</a:t>
            </a:r>
            <a:endParaRPr lang="fr-FR" sz="1200" dirty="0">
              <a:solidFill>
                <a:schemeClr val="tx1"/>
              </a:solidFill>
              <a:effectLst/>
              <a:latin typeface="+mn-lt"/>
              <a:ea typeface="Times New Roman" panose="02020603050405020304" pitchFamily="18" charset="0"/>
            </a:endParaRPr>
          </a:p>
          <a:p>
            <a:pPr algn="just"/>
            <a:r>
              <a:rPr lang="fr-FR" sz="1200" dirty="0">
                <a:solidFill>
                  <a:schemeClr val="tx1"/>
                </a:solidFill>
                <a:effectLst/>
                <a:latin typeface="+mn-lt"/>
                <a:ea typeface="Cambria" panose="02040503050406030204" pitchFamily="18" charset="0"/>
              </a:rPr>
              <a:t>On a enlevé d’autres mots (</a:t>
            </a:r>
            <a:r>
              <a:rPr lang="fr-FR" sz="1200" i="1" dirty="0">
                <a:solidFill>
                  <a:schemeClr val="tx1"/>
                </a:solidFill>
                <a:effectLst/>
                <a:latin typeface="+mn-lt"/>
                <a:ea typeface="Cambria" panose="02040503050406030204" pitchFamily="18" charset="0"/>
              </a:rPr>
              <a:t>maintenant, très</a:t>
            </a:r>
            <a:r>
              <a:rPr lang="fr-FR" sz="1200" dirty="0">
                <a:solidFill>
                  <a:schemeClr val="tx1"/>
                </a:solidFill>
                <a:effectLst/>
                <a:latin typeface="+mn-lt"/>
                <a:ea typeface="Cambria" panose="02040503050406030204" pitchFamily="18" charset="0"/>
              </a:rPr>
              <a:t>).</a:t>
            </a:r>
            <a:endParaRPr lang="fr-FR" sz="1200" dirty="0">
              <a:solidFill>
                <a:schemeClr val="tx1"/>
              </a:solidFill>
              <a:effectLst/>
              <a:latin typeface="+mn-lt"/>
              <a:ea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33592071-2DA9-929A-4438-255FF0D40A7B}"/>
              </a:ext>
            </a:extLst>
          </p:cNvPr>
          <p:cNvSpPr>
            <a:spLocks noGrp="1"/>
          </p:cNvSpPr>
          <p:nvPr>
            <p:ph type="sldNum" sz="quarter" idx="5"/>
          </p:nvPr>
        </p:nvSpPr>
        <p:spPr/>
        <p:txBody>
          <a:bodyPr/>
          <a:lstStyle/>
          <a:p>
            <a:fld id="{CCCA88E0-613B-8D4C-B0F0-6319101FEB23}" type="slidenum">
              <a:rPr lang="fr-FR" smtClean="0"/>
              <a:t>3</a:t>
            </a:fld>
            <a:endParaRPr lang="fr-FR"/>
          </a:p>
        </p:txBody>
      </p:sp>
    </p:spTree>
    <p:extLst>
      <p:ext uri="{BB962C8B-B14F-4D97-AF65-F5344CB8AC3E}">
        <p14:creationId xmlns:p14="http://schemas.microsoft.com/office/powerpoint/2010/main" val="1148004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17F21-8DF2-DD42-7C20-D56AD0343B6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44D1DCB-3054-E845-F8D0-014797CA53E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E679BD1-9EA4-1F16-7ADC-E4664C6A5AC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mbria" panose="02040503050406030204" pitchFamily="18" charset="0"/>
              </a:rPr>
              <a:t>Expliquer</a:t>
            </a:r>
            <a:r>
              <a:rPr lang="fr-FR" sz="1200" dirty="0">
                <a:solidFill>
                  <a:schemeClr val="tx1"/>
                </a:solidFill>
                <a:effectLst/>
                <a:latin typeface="+mn-lt"/>
                <a:ea typeface="Cambria" panose="02040503050406030204" pitchFamily="18" charset="0"/>
              </a:rPr>
              <a:t> : « Il s’agit d’une écriture télégraphique que l’on utilise parfois quand on veut écrire rapidement. À l’époque du télégraphe (dispositif qui permettait de communiquer des messages rapidement, ancêtre du téléphone), il fallait coder tous les mots à envoyer - chaque lettre correspondait à une série particulière d'impulsions électriques. Comme c’était long, on choisissait d’envoyer seulement les mots nécessaires à la compréhension du message, on enlevait tous les mots moins essentiels. »</a:t>
            </a:r>
            <a:endParaRPr lang="fr-FR" sz="1200" dirty="0">
              <a:solidFill>
                <a:schemeClr val="tx1"/>
              </a:solidFill>
              <a:effectLst/>
              <a:latin typeface="+mn-lt"/>
              <a:ea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482492AB-3BBF-B844-9F80-21B15087E2F5}"/>
              </a:ext>
            </a:extLst>
          </p:cNvPr>
          <p:cNvSpPr>
            <a:spLocks noGrp="1"/>
          </p:cNvSpPr>
          <p:nvPr>
            <p:ph type="sldNum" sz="quarter" idx="5"/>
          </p:nvPr>
        </p:nvSpPr>
        <p:spPr/>
        <p:txBody>
          <a:bodyPr/>
          <a:lstStyle/>
          <a:p>
            <a:fld id="{CCCA88E0-613B-8D4C-B0F0-6319101FEB23}" type="slidenum">
              <a:rPr lang="fr-FR" smtClean="0"/>
              <a:t>4</a:t>
            </a:fld>
            <a:endParaRPr lang="fr-FR"/>
          </a:p>
        </p:txBody>
      </p:sp>
    </p:spTree>
    <p:extLst>
      <p:ext uri="{BB962C8B-B14F-4D97-AF65-F5344CB8AC3E}">
        <p14:creationId xmlns:p14="http://schemas.microsoft.com/office/powerpoint/2010/main" val="3693772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Lire</a:t>
            </a:r>
            <a:r>
              <a:rPr lang="fr-FR" dirty="0">
                <a:solidFill>
                  <a:schemeClr val="tx1"/>
                </a:solidFill>
              </a:rPr>
              <a:t> la consigne d’écriture.</a:t>
            </a:r>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5</a:t>
            </a:fld>
            <a:endParaRPr lang="fr-FR"/>
          </a:p>
        </p:txBody>
      </p:sp>
    </p:spTree>
    <p:extLst>
      <p:ext uri="{BB962C8B-B14F-4D97-AF65-F5344CB8AC3E}">
        <p14:creationId xmlns:p14="http://schemas.microsoft.com/office/powerpoint/2010/main" val="1760876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2E633-45E9-C02B-2B42-9128DE6A72C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4DF83C3-8C5F-F82E-3BC9-C0EF9E23160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AEFC1B0-6D57-FEB5-65DF-4BF381AB8A93}"/>
              </a:ext>
            </a:extLst>
          </p:cNvPr>
          <p:cNvSpPr>
            <a:spLocks noGrp="1"/>
          </p:cNvSpPr>
          <p:nvPr>
            <p:ph type="body" idx="1"/>
          </p:nvPr>
        </p:nvSpPr>
        <p:spPr/>
        <p:txBody>
          <a:bodyPr/>
          <a:lstStyle/>
          <a:p>
            <a:r>
              <a:rPr lang="fr-FR" b="1" dirty="0">
                <a:solidFill>
                  <a:schemeClr val="tx1"/>
                </a:solidFill>
                <a:latin typeface="+mn-lt"/>
              </a:rPr>
              <a:t>PHASE 2 : </a:t>
            </a:r>
            <a:r>
              <a:rPr lang="fr-FR" b="1" i="1" dirty="0">
                <a:solidFill>
                  <a:schemeClr val="tx1"/>
                </a:solidFill>
                <a:latin typeface="+mn-lt"/>
              </a:rPr>
              <a:t>Préparation de l’écriture</a:t>
            </a:r>
          </a:p>
          <a:p>
            <a:endParaRPr lang="fr-FR" b="1" i="1" dirty="0">
              <a:solidFill>
                <a:schemeClr val="tx1"/>
              </a:solidFill>
              <a:latin typeface="+mn-lt"/>
            </a:endParaRPr>
          </a:p>
          <a:p>
            <a:r>
              <a:rPr lang="fr-FR" b="1" dirty="0">
                <a:solidFill>
                  <a:schemeClr val="tx1"/>
                </a:solidFill>
                <a:latin typeface="+mn-lt"/>
              </a:rPr>
              <a:t>Demander</a:t>
            </a:r>
            <a:r>
              <a:rPr lang="fr-FR" dirty="0">
                <a:solidFill>
                  <a:schemeClr val="tx1"/>
                </a:solidFill>
                <a:latin typeface="+mn-lt"/>
              </a:rPr>
              <a:t> : </a:t>
            </a:r>
            <a:r>
              <a:rPr lang="fr-FR" sz="1200" dirty="0">
                <a:solidFill>
                  <a:schemeClr val="tx1"/>
                </a:solidFill>
                <a:effectLst/>
                <a:latin typeface="+mn-lt"/>
                <a:ea typeface="Times New Roman" panose="02020603050405020304" pitchFamily="18" charset="0"/>
              </a:rPr>
              <a:t>« À quoi va-t-il falloir faire attention pour bien écrire un texte en style télégraphique ? Qu’est-ce qu’on peut mettre ? »</a:t>
            </a:r>
          </a:p>
          <a:p>
            <a:r>
              <a:rPr lang="fr-FR" sz="1200" u="sng" dirty="0">
                <a:solidFill>
                  <a:schemeClr val="tx1"/>
                </a:solidFill>
                <a:effectLst/>
                <a:latin typeface="+mn-lt"/>
              </a:rPr>
              <a:t>Réponse attendue </a:t>
            </a:r>
            <a:r>
              <a:rPr lang="fr-FR" sz="1200" dirty="0">
                <a:solidFill>
                  <a:schemeClr val="tx1"/>
                </a:solidFill>
                <a:effectLst/>
                <a:latin typeface="+mn-lt"/>
              </a:rPr>
              <a:t>:</a:t>
            </a:r>
          </a:p>
          <a:p>
            <a:r>
              <a:rPr lang="fr-FR" sz="1200" dirty="0">
                <a:solidFill>
                  <a:schemeClr val="tx1"/>
                </a:solidFill>
                <a:effectLst/>
                <a:latin typeface="+mn-lt"/>
              </a:rPr>
              <a:t>[voir diapositive suivante]</a:t>
            </a:r>
            <a:r>
              <a:rPr lang="fr-FR" dirty="0">
                <a:solidFill>
                  <a:schemeClr val="tx1"/>
                </a:solidFill>
                <a:effectLst/>
                <a:latin typeface="+mn-lt"/>
              </a:rPr>
              <a:t> </a:t>
            </a:r>
            <a:endParaRPr lang="fr-FR" dirty="0">
              <a:solidFill>
                <a:schemeClr val="tx1"/>
              </a:solidFill>
              <a:latin typeface="+mn-lt"/>
            </a:endParaRPr>
          </a:p>
          <a:p>
            <a:endParaRPr lang="fr-FR" i="1" dirty="0"/>
          </a:p>
        </p:txBody>
      </p:sp>
      <p:sp>
        <p:nvSpPr>
          <p:cNvPr id="4" name="Espace réservé du numéro de diapositive 3">
            <a:extLst>
              <a:ext uri="{FF2B5EF4-FFF2-40B4-BE49-F238E27FC236}">
                <a16:creationId xmlns:a16="http://schemas.microsoft.com/office/drawing/2014/main" id="{21AA4A69-7C6D-E318-0EF9-4E8D82C41B71}"/>
              </a:ext>
            </a:extLst>
          </p:cNvPr>
          <p:cNvSpPr>
            <a:spLocks noGrp="1"/>
          </p:cNvSpPr>
          <p:nvPr>
            <p:ph type="sldNum" sz="quarter" idx="5"/>
          </p:nvPr>
        </p:nvSpPr>
        <p:spPr/>
        <p:txBody>
          <a:bodyPr/>
          <a:lstStyle/>
          <a:p>
            <a:fld id="{CCCA88E0-613B-8D4C-B0F0-6319101FEB23}" type="slidenum">
              <a:rPr lang="fr-FR" smtClean="0"/>
              <a:t>6</a:t>
            </a:fld>
            <a:endParaRPr lang="fr-FR"/>
          </a:p>
        </p:txBody>
      </p:sp>
    </p:spTree>
    <p:extLst>
      <p:ext uri="{BB962C8B-B14F-4D97-AF65-F5344CB8AC3E}">
        <p14:creationId xmlns:p14="http://schemas.microsoft.com/office/powerpoint/2010/main" val="4085580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1002B-77AB-1BB3-4BDA-F707EEAA3C2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3CDB799-600F-D1FD-42E6-8E9692BAE5E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5706E2F-5E9E-EB41-E027-10132A51CC33}"/>
              </a:ext>
            </a:extLst>
          </p:cNvPr>
          <p:cNvSpPr>
            <a:spLocks noGrp="1"/>
          </p:cNvSpPr>
          <p:nvPr>
            <p:ph type="body" idx="1"/>
          </p:nvPr>
        </p:nvSpPr>
        <p:spPr/>
        <p:txBody>
          <a:bodyPr/>
          <a:lstStyle/>
          <a:p>
            <a:r>
              <a:rPr lang="fr-FR" sz="1200" u="sng" dirty="0">
                <a:solidFill>
                  <a:schemeClr val="tx1"/>
                </a:solidFill>
                <a:effectLst/>
                <a:latin typeface="+mn-lt"/>
              </a:rPr>
              <a:t>Réponse attendue </a:t>
            </a:r>
            <a:r>
              <a:rPr lang="fr-FR" sz="1200" dirty="0">
                <a:solidFill>
                  <a:schemeClr val="tx1"/>
                </a:solidFill>
                <a:effectLst/>
                <a:latin typeface="+mn-lt"/>
              </a:rPr>
              <a:t>:</a:t>
            </a:r>
            <a:endParaRPr lang="fr-FR" sz="1200" dirty="0">
              <a:solidFill>
                <a:schemeClr val="tx1"/>
              </a:solidFill>
              <a:latin typeface="+mn-lt"/>
            </a:endParaRPr>
          </a:p>
          <a:p>
            <a:r>
              <a:rPr lang="fr-FR" sz="1200" dirty="0">
                <a:solidFill>
                  <a:schemeClr val="tx1"/>
                </a:solidFill>
                <a:effectLst/>
                <a:latin typeface="+mn-lt"/>
                <a:ea typeface="Times New Roman" panose="02020603050405020304" pitchFamily="18" charset="0"/>
              </a:rPr>
              <a:t>- Bien redire ce qui est dit dans le premier texte.</a:t>
            </a:r>
          </a:p>
          <a:p>
            <a:r>
              <a:rPr lang="fr-FR" sz="1200" dirty="0">
                <a:solidFill>
                  <a:schemeClr val="tx1"/>
                </a:solidFill>
                <a:effectLst/>
                <a:latin typeface="+mn-lt"/>
                <a:ea typeface="Times New Roman" panose="02020603050405020304" pitchFamily="18" charset="0"/>
              </a:rPr>
              <a:t>- Enlever les verbes et essayer de les remplacer par des noms.</a:t>
            </a:r>
          </a:p>
          <a:p>
            <a:r>
              <a:rPr lang="fr-FR" sz="1200" dirty="0">
                <a:solidFill>
                  <a:schemeClr val="tx1"/>
                </a:solidFill>
                <a:effectLst/>
                <a:latin typeface="+mn-lt"/>
                <a:ea typeface="Times New Roman" panose="02020603050405020304" pitchFamily="18" charset="0"/>
              </a:rPr>
              <a:t>- Enlever certains mots qui ne sont pas essentiels pour bien comprendre.</a:t>
            </a:r>
          </a:p>
          <a:p>
            <a:r>
              <a:rPr lang="fr-FR" sz="1200" dirty="0">
                <a:solidFill>
                  <a:schemeClr val="tx1"/>
                </a:solidFill>
                <a:effectLst/>
                <a:latin typeface="+mn-lt"/>
                <a:ea typeface="Times New Roman" panose="02020603050405020304" pitchFamily="18" charset="0"/>
              </a:rPr>
              <a:t>- Relire son texte pour vérifier qu’on peut quand même le comprendre.</a:t>
            </a:r>
          </a:p>
          <a:p>
            <a:endParaRPr lang="fr-FR" i="1" dirty="0"/>
          </a:p>
        </p:txBody>
      </p:sp>
      <p:sp>
        <p:nvSpPr>
          <p:cNvPr id="4" name="Espace réservé du numéro de diapositive 3">
            <a:extLst>
              <a:ext uri="{FF2B5EF4-FFF2-40B4-BE49-F238E27FC236}">
                <a16:creationId xmlns:a16="http://schemas.microsoft.com/office/drawing/2014/main" id="{C4BE6F75-EA37-BEE1-71A3-91B4E1648ADA}"/>
              </a:ext>
            </a:extLst>
          </p:cNvPr>
          <p:cNvSpPr>
            <a:spLocks noGrp="1"/>
          </p:cNvSpPr>
          <p:nvPr>
            <p:ph type="sldNum" sz="quarter" idx="5"/>
          </p:nvPr>
        </p:nvSpPr>
        <p:spPr/>
        <p:txBody>
          <a:bodyPr/>
          <a:lstStyle/>
          <a:p>
            <a:fld id="{CCCA88E0-613B-8D4C-B0F0-6319101FEB23}" type="slidenum">
              <a:rPr lang="fr-FR" smtClean="0"/>
              <a:t>7</a:t>
            </a:fld>
            <a:endParaRPr lang="fr-FR"/>
          </a:p>
        </p:txBody>
      </p:sp>
    </p:spTree>
    <p:extLst>
      <p:ext uri="{BB962C8B-B14F-4D97-AF65-F5344CB8AC3E}">
        <p14:creationId xmlns:p14="http://schemas.microsoft.com/office/powerpoint/2010/main" val="17016548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Distribuer </a:t>
            </a:r>
            <a:r>
              <a:rPr lang="fr-FR" sz="1200" b="0" dirty="0">
                <a:solidFill>
                  <a:schemeClr val="tx1"/>
                </a:solidFill>
                <a:effectLst/>
                <a:latin typeface="+mn-lt"/>
                <a:ea typeface="Times New Roman" panose="02020603050405020304" pitchFamily="18" charset="0"/>
              </a:rPr>
              <a:t>le texte et (cf. </a:t>
            </a:r>
            <a:r>
              <a:rPr lang="fr-FR" sz="1200" b="0" i="1" dirty="0">
                <a:solidFill>
                  <a:schemeClr val="tx1"/>
                </a:solidFill>
                <a:effectLst/>
                <a:latin typeface="+mn-lt"/>
                <a:ea typeface="Times New Roman" panose="02020603050405020304" pitchFamily="18" charset="0"/>
              </a:rPr>
              <a:t>Fiche photocopiable</a:t>
            </a:r>
            <a:r>
              <a:rPr lang="fr-FR" sz="1200" b="0" dirty="0">
                <a:solidFill>
                  <a:schemeClr val="tx1"/>
                </a:solidFill>
                <a:effectLst/>
                <a:latin typeface="+mn-lt"/>
                <a:ea typeface="Times New Roman" panose="02020603050405020304" pitchFamily="18" charset="0"/>
              </a:rPr>
              <a:t>) puis </a:t>
            </a: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les contraintes d’écriture.</a:t>
            </a:r>
            <a:endParaRPr lang="fr-FR" sz="1200" b="0" dirty="0">
              <a:solidFill>
                <a:schemeClr val="tx1"/>
              </a:solidFill>
              <a:effectLst/>
              <a:latin typeface="+mn-lt"/>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dirty="0">
              <a:solidFill>
                <a:schemeClr val="tx1"/>
              </a:solidFill>
              <a:effectLst/>
              <a:latin typeface="+mn-lt"/>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Différenciation :</a:t>
            </a:r>
            <a:r>
              <a:rPr lang="fr-FR" sz="1200" b="0" dirty="0">
                <a:solidFill>
                  <a:schemeClr val="tx1"/>
                </a:solidFill>
                <a:effectLst/>
                <a:latin typeface="+mn-lt"/>
                <a:ea typeface="Times New Roman" panose="02020603050405020304" pitchFamily="18" charset="0"/>
              </a:rPr>
              <a:t> </a:t>
            </a:r>
            <a:r>
              <a:rPr lang="fr-FR" sz="1200" dirty="0">
                <a:solidFill>
                  <a:schemeClr val="tx1"/>
                </a:solidFill>
                <a:effectLst/>
                <a:latin typeface="+mn-lt"/>
                <a:ea typeface="Times New Roman" panose="02020603050405020304" pitchFamily="18" charset="0"/>
              </a:rPr>
              <a:t>Pour les élèves en difficulté, on peut les regrouper, repérer avec eux les verbes et chercher par quels noms les remplacer. On peut écrire sur leur feuille les mots qui leur manqueraient (dans la marge ou là où le mot doit s’insérer). </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8</a:t>
            </a:fld>
            <a:endParaRPr lang="fr-FR"/>
          </a:p>
        </p:txBody>
      </p:sp>
    </p:spTree>
    <p:extLst>
      <p:ext uri="{BB962C8B-B14F-4D97-AF65-F5344CB8AC3E}">
        <p14:creationId xmlns:p14="http://schemas.microsoft.com/office/powerpoint/2010/main" val="20917588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3 :</a:t>
            </a:r>
            <a:r>
              <a:rPr lang="fr-FR" sz="1200" b="1" dirty="0">
                <a:solidFill>
                  <a:schemeClr val="tx1"/>
                </a:solidFill>
                <a:effectLst/>
                <a:latin typeface="+mn-lt"/>
                <a:ea typeface="Times New Roman" panose="02020603050405020304" pitchFamily="18" charset="0"/>
              </a:rPr>
              <a:t> </a:t>
            </a:r>
            <a:r>
              <a:rPr lang="fr-FR" sz="1200" b="1" i="1" dirty="0">
                <a:solidFill>
                  <a:schemeClr val="tx1"/>
                </a:solidFill>
                <a:effectLst/>
                <a:latin typeface="+mn-lt"/>
                <a:ea typeface="Times New Roman" panose="02020603050405020304" pitchFamily="18" charset="0"/>
              </a:rPr>
              <a:t>Écrire le texte</a:t>
            </a:r>
          </a:p>
          <a:p>
            <a:endParaRPr lang="fr-FR" dirty="0">
              <a:solidFill>
                <a:schemeClr val="tx1"/>
              </a:solidFill>
              <a:latin typeface="+mn-lt"/>
            </a:endParaRPr>
          </a:p>
          <a:p>
            <a:pPr marL="0" lvl="0" indent="0">
              <a:lnSpc>
                <a:spcPct val="107000"/>
              </a:lnSpc>
              <a:spcAft>
                <a:spcPts val="800"/>
              </a:spcAft>
              <a:buClr>
                <a:srgbClr val="2EAC68"/>
              </a:buClr>
              <a:buFont typeface="Wingdings 3" panose="05040102010807070707" pitchFamily="18" charset="2"/>
              <a:buNone/>
            </a:pPr>
            <a:r>
              <a:rPr lang="fr-FR" sz="1200" i="1" dirty="0">
                <a:solidFill>
                  <a:schemeClr val="tx1"/>
                </a:solidFill>
                <a:effectLst/>
                <a:latin typeface="+mn-lt"/>
                <a:ea typeface="Calibri" panose="020F0502020204030204" pitchFamily="34" charset="0"/>
                <a:cs typeface="Arial" panose="020B0604020202020204" pitchFamily="34" charset="0"/>
              </a:rPr>
              <a:t>Les élèves peuvent soit dicter leur texte à l’adulte, soit l’écrire seul, soit par deux.</a:t>
            </a:r>
          </a:p>
          <a:p>
            <a:pPr marL="0" lvl="0" indent="0">
              <a:lnSpc>
                <a:spcPct val="107000"/>
              </a:lnSpc>
              <a:spcAft>
                <a:spcPts val="800"/>
              </a:spcAft>
              <a:buClr>
                <a:srgbClr val="2EAC68"/>
              </a:buClr>
              <a:buFont typeface="Wingdings 3" panose="05040102010807070707" pitchFamily="18" charset="2"/>
              <a:buNone/>
            </a:pPr>
            <a:endParaRPr lang="fr-FR" sz="1200" i="1"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
                <a:srgbClr val="2EAC68"/>
              </a:buClr>
              <a:buSzTx/>
              <a:buFont typeface="Wingdings 3" panose="05040102010807070707" pitchFamily="18" charset="2"/>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À la fin de cette 1</a:t>
            </a:r>
            <a:r>
              <a:rPr lang="fr-FR" sz="1200" b="1" baseline="30000" dirty="0">
                <a:solidFill>
                  <a:schemeClr val="tx1"/>
                </a:solidFill>
                <a:effectLst/>
                <a:latin typeface="+mn-lt"/>
                <a:ea typeface="Calibri" panose="020F0502020204030204" pitchFamily="34" charset="0"/>
                <a:cs typeface="Arial" panose="020B0604020202020204" pitchFamily="34" charset="0"/>
              </a:rPr>
              <a:t>re</a:t>
            </a:r>
            <a:r>
              <a:rPr lang="fr-FR" sz="1200" b="1" dirty="0">
                <a:solidFill>
                  <a:schemeClr val="tx1"/>
                </a:solidFill>
                <a:effectLst/>
                <a:latin typeface="+mn-lt"/>
                <a:ea typeface="Calibri" panose="020F0502020204030204" pitchFamily="34" charset="0"/>
                <a:cs typeface="Arial" panose="020B0604020202020204" pitchFamily="34" charset="0"/>
              </a:rPr>
              <a:t> séance, </a:t>
            </a:r>
            <a:r>
              <a:rPr lang="fr-FR" sz="1200" b="0" dirty="0">
                <a:solidFill>
                  <a:schemeClr val="tx1"/>
                </a:solidFill>
                <a:effectLst/>
                <a:latin typeface="+mn-lt"/>
                <a:ea typeface="Calibri" panose="020F0502020204030204" pitchFamily="34" charset="0"/>
                <a:cs typeface="Arial" panose="020B0604020202020204" pitchFamily="34" charset="0"/>
              </a:rPr>
              <a:t>ramasser les production</a:t>
            </a:r>
            <a:r>
              <a:rPr lang="fr-FR" sz="1200" dirty="0">
                <a:solidFill>
                  <a:schemeClr val="tx1"/>
                </a:solidFill>
                <a:effectLst/>
                <a:latin typeface="+mn-lt"/>
                <a:ea typeface="Calibri" panose="020F0502020204030204" pitchFamily="34" charset="0"/>
                <a:cs typeface="Arial" panose="020B0604020202020204" pitchFamily="34" charset="0"/>
              </a:rPr>
              <a:t>s pour prendre connaissance des compétences et des maladresses. Entourer les mots qui présentent des erreurs correspondant à l’objectif, corriger les autres.</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9</a:t>
            </a:fld>
            <a:endParaRPr lang="fr-FR"/>
          </a:p>
        </p:txBody>
      </p:sp>
    </p:spTree>
    <p:extLst>
      <p:ext uri="{BB962C8B-B14F-4D97-AF65-F5344CB8AC3E}">
        <p14:creationId xmlns:p14="http://schemas.microsoft.com/office/powerpoint/2010/main" val="607016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3B7BA-3A76-A929-2573-8D5FFE78051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742D305-0DC7-0C1D-F79D-128B6D0466A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4586CFA-21CD-808C-2498-65A91EA73A2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ea typeface="Times New Roman" panose="02020603050405020304" pitchFamily="18" charset="0"/>
              </a:rPr>
              <a:t>SÉANCE 2</a:t>
            </a:r>
            <a:r>
              <a:rPr lang="fr-FR" sz="1200" b="1" u="none" dirty="0">
                <a:solidFill>
                  <a:schemeClr val="tx1"/>
                </a:solidFill>
                <a:effectLst/>
                <a:latin typeface="+mn-lt"/>
                <a:ea typeface="Times New Roman" panose="02020603050405020304" pitchFamily="18" charset="0"/>
              </a:rPr>
              <a:t> : RÉVISION DE TEXTE</a:t>
            </a:r>
            <a:endParaRPr lang="fr-FR" sz="1200" b="1" u="none"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1</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Analyser le texte d’Aristobule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Rappeler </a:t>
            </a:r>
            <a:r>
              <a:rPr lang="fr-FR" sz="1200" dirty="0">
                <a:solidFill>
                  <a:schemeClr val="tx1"/>
                </a:solidFill>
                <a:effectLst/>
                <a:latin typeface="+mn-lt"/>
                <a:ea typeface="Calibri" panose="020F0502020204030204" pitchFamily="34" charset="0"/>
                <a:cs typeface="Arial" panose="020B0604020202020204" pitchFamily="34" charset="0"/>
              </a:rPr>
              <a:t>la consigne d’écriture. </a:t>
            </a:r>
          </a:p>
        </p:txBody>
      </p:sp>
      <p:sp>
        <p:nvSpPr>
          <p:cNvPr id="4" name="Espace réservé du numéro de diapositive 3">
            <a:extLst>
              <a:ext uri="{FF2B5EF4-FFF2-40B4-BE49-F238E27FC236}">
                <a16:creationId xmlns:a16="http://schemas.microsoft.com/office/drawing/2014/main" id="{E1449A54-8194-89D6-CD1F-FD1B4F30EA72}"/>
              </a:ext>
            </a:extLst>
          </p:cNvPr>
          <p:cNvSpPr>
            <a:spLocks noGrp="1"/>
          </p:cNvSpPr>
          <p:nvPr>
            <p:ph type="sldNum" sz="quarter" idx="5"/>
          </p:nvPr>
        </p:nvSpPr>
        <p:spPr/>
        <p:txBody>
          <a:bodyPr/>
          <a:lstStyle/>
          <a:p>
            <a:fld id="{CCCA88E0-613B-8D4C-B0F0-6319101FEB23}" type="slidenum">
              <a:rPr lang="fr-FR" smtClean="0"/>
              <a:t>10</a:t>
            </a:fld>
            <a:endParaRPr lang="fr-FR"/>
          </a:p>
        </p:txBody>
      </p:sp>
    </p:spTree>
    <p:extLst>
      <p:ext uri="{BB962C8B-B14F-4D97-AF65-F5344CB8AC3E}">
        <p14:creationId xmlns:p14="http://schemas.microsoft.com/office/powerpoint/2010/main" val="536708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3729D-088B-5264-C1E7-C10E28DDF57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D68CDCA-7C4D-4835-7E88-C04EAA4BC09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B006A42-04DB-3F89-BC9F-993B9FB8E1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sans le montrer le texte d’Aristobule confronté à la même situation d’écriture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u="none" dirty="0">
              <a:solidFill>
                <a:schemeClr val="tx1"/>
              </a:solidFill>
              <a:effectLst/>
              <a:latin typeface="+mn-lt"/>
              <a:ea typeface="Calibri" panose="020F0502020204030204" pitchFamily="34" charset="0"/>
              <a:cs typeface="Arial" panose="020B0604020202020204" pitchFamily="34" charset="0"/>
            </a:endParaRPr>
          </a:p>
          <a:p>
            <a:pPr algn="just"/>
            <a:r>
              <a:rPr lang="fr-FR" sz="1200" b="0" dirty="0">
                <a:solidFill>
                  <a:schemeClr val="tx1"/>
                </a:solidFill>
                <a:effectLst/>
                <a:latin typeface="+mn-lt"/>
                <a:ea typeface="Times New Roman" panose="02020603050405020304" pitchFamily="18" charset="0"/>
              </a:rPr>
              <a:t>Cher oiseau</a:t>
            </a:r>
            <a:r>
              <a:rPr lang="fr-FR" sz="1200" dirty="0">
                <a:solidFill>
                  <a:schemeClr val="tx1"/>
                </a:solidFill>
                <a:effectLst/>
                <a:latin typeface="+mn-lt"/>
                <a:ea typeface="Times New Roman" panose="02020603050405020304" pitchFamily="18" charset="0"/>
              </a:rPr>
              <a:t>, </a:t>
            </a:r>
          </a:p>
          <a:p>
            <a:pPr algn="just"/>
            <a:r>
              <a:rPr lang="fr-FR" sz="1200" dirty="0">
                <a:solidFill>
                  <a:schemeClr val="tx1"/>
                </a:solidFill>
                <a:effectLst/>
                <a:latin typeface="+mn-lt"/>
                <a:ea typeface="Times New Roman" panose="02020603050405020304" pitchFamily="18" charset="0"/>
              </a:rPr>
              <a:t>rencontré un chat sympathique. Récit de mon histoire. M’a invité à me reposer chez lui. Sous un tas de branche. Beauté de la forêt. Diner : gelée de groseilles. Étrangeté de la gelée ! Demain grasse matinée. Besoin de me reposé. Deux semaines sans dormir. Reviens semaine prochaine.</a:t>
            </a:r>
          </a:p>
          <a:p>
            <a:pPr algn="just"/>
            <a:r>
              <a:rPr lang="fr-FR" sz="1200">
                <a:solidFill>
                  <a:schemeClr val="tx1"/>
                </a:solidFill>
                <a:effectLst/>
                <a:latin typeface="+mn-lt"/>
                <a:ea typeface="Times New Roman" panose="02020603050405020304" pitchFamily="18" charset="0"/>
              </a:rPr>
              <a:t>Ton Ourse</a:t>
            </a:r>
            <a:endParaRPr lang="fr-FR"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endParaRPr lang="fr-FR" dirty="0"/>
          </a:p>
        </p:txBody>
      </p:sp>
      <p:sp>
        <p:nvSpPr>
          <p:cNvPr id="4" name="Espace réservé du numéro de diapositive 3">
            <a:extLst>
              <a:ext uri="{FF2B5EF4-FFF2-40B4-BE49-F238E27FC236}">
                <a16:creationId xmlns:a16="http://schemas.microsoft.com/office/drawing/2014/main" id="{72BE7C2A-33C2-5703-1478-EB3E566C3750}"/>
              </a:ext>
            </a:extLst>
          </p:cNvPr>
          <p:cNvSpPr>
            <a:spLocks noGrp="1"/>
          </p:cNvSpPr>
          <p:nvPr>
            <p:ph type="sldNum" sz="quarter" idx="5"/>
          </p:nvPr>
        </p:nvSpPr>
        <p:spPr/>
        <p:txBody>
          <a:bodyPr/>
          <a:lstStyle/>
          <a:p>
            <a:fld id="{CCCA88E0-613B-8D4C-B0F0-6319101FEB23}" type="slidenum">
              <a:rPr lang="fr-FR" smtClean="0"/>
              <a:t>11</a:t>
            </a:fld>
            <a:endParaRPr lang="fr-FR"/>
          </a:p>
        </p:txBody>
      </p:sp>
    </p:spTree>
    <p:extLst>
      <p:ext uri="{BB962C8B-B14F-4D97-AF65-F5344CB8AC3E}">
        <p14:creationId xmlns:p14="http://schemas.microsoft.com/office/powerpoint/2010/main" val="39348530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7774F-A303-FFF4-BAB2-B87C7B6B034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6814B64-3170-977B-9AC7-C0E97270D70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46E0656-0601-2EF5-C2EF-C8A4D8AD4D5D}"/>
              </a:ext>
            </a:extLst>
          </p:cNvPr>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Qu’est-ce que vous trouvez bien dans le texte du récit d’Aristobule ? »</a:t>
            </a:r>
          </a:p>
          <a:p>
            <a:r>
              <a:rPr lang="fr-FR" sz="1200" dirty="0">
                <a:solidFill>
                  <a:schemeClr val="tx1"/>
                </a:solidFill>
                <a:effectLst/>
                <a:latin typeface="+mn-lt"/>
                <a:ea typeface="Times New Roman" panose="02020603050405020304" pitchFamily="18" charset="0"/>
              </a:rPr>
              <a:t>Et recueillir les réponses et les préciser ou corriger si nécessaire.</a:t>
            </a:r>
          </a:p>
          <a:p>
            <a:r>
              <a:rPr lang="fr-FR" sz="1200" u="sng" dirty="0">
                <a:solidFill>
                  <a:schemeClr val="tx1"/>
                </a:solidFill>
                <a:effectLst/>
                <a:latin typeface="+mn-lt"/>
                <a:ea typeface="Times New Roman" panose="02020603050405020304" pitchFamily="18" charset="0"/>
              </a:rPr>
              <a:t>Réponses possibles </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Il redit bien le texte de départ.</a:t>
            </a:r>
          </a:p>
          <a:p>
            <a:r>
              <a:rPr lang="fr-FR" sz="1200" dirty="0">
                <a:solidFill>
                  <a:schemeClr val="tx1"/>
                </a:solidFill>
                <a:effectLst/>
                <a:latin typeface="+mn-lt"/>
                <a:ea typeface="Times New Roman" panose="02020603050405020304" pitchFamily="18" charset="0"/>
              </a:rPr>
              <a:t>-  Il est plus court.</a:t>
            </a:r>
          </a:p>
          <a:p>
            <a:r>
              <a:rPr lang="fr-FR" sz="1200" dirty="0">
                <a:solidFill>
                  <a:schemeClr val="tx1"/>
                </a:solidFill>
                <a:effectLst/>
                <a:latin typeface="+mn-lt"/>
                <a:ea typeface="Times New Roman" panose="02020603050405020304" pitchFamily="18" charset="0"/>
              </a:rPr>
              <a:t>-  Il a enlevé des verbes qu’il a remplacés par des noms (</a:t>
            </a:r>
            <a:r>
              <a:rPr lang="fr-FR" sz="1200" i="1" dirty="0">
                <a:solidFill>
                  <a:schemeClr val="tx1"/>
                </a:solidFill>
                <a:effectLst/>
                <a:latin typeface="+mn-lt"/>
                <a:ea typeface="Times New Roman" panose="02020603050405020304" pitchFamily="18" charset="0"/>
              </a:rPr>
              <a:t>ai raconté</a:t>
            </a:r>
            <a:r>
              <a:rPr lang="fr-FR" sz="1200" dirty="0">
                <a:solidFill>
                  <a:schemeClr val="tx1"/>
                </a:solidFill>
                <a:effectLst/>
                <a:latin typeface="+mn-lt"/>
                <a:ea typeface="Times New Roman" panose="02020603050405020304" pitchFamily="18" charset="0"/>
              </a:rPr>
              <a:t> remplacé par </a:t>
            </a:r>
            <a:r>
              <a:rPr lang="fr-FR" sz="1200" i="1" dirty="0">
                <a:solidFill>
                  <a:schemeClr val="tx1"/>
                </a:solidFill>
                <a:effectLst/>
                <a:latin typeface="+mn-lt"/>
                <a:ea typeface="Times New Roman" panose="02020603050405020304" pitchFamily="18" charset="0"/>
              </a:rPr>
              <a:t>récit</a:t>
            </a:r>
            <a:r>
              <a:rPr lang="fr-FR" sz="1200" dirty="0">
                <a:solidFill>
                  <a:schemeClr val="tx1"/>
                </a:solidFill>
                <a:effectLst/>
                <a:latin typeface="+mn-lt"/>
                <a:ea typeface="Times New Roman" panose="02020603050405020304" pitchFamily="18" charset="0"/>
              </a:rPr>
              <a:t>, verbe </a:t>
            </a:r>
            <a:r>
              <a:rPr lang="fr-FR" sz="1200" i="1" dirty="0">
                <a:solidFill>
                  <a:schemeClr val="tx1"/>
                </a:solidFill>
                <a:effectLst/>
                <a:latin typeface="+mn-lt"/>
                <a:ea typeface="Times New Roman" panose="02020603050405020304" pitchFamily="18" charset="0"/>
              </a:rPr>
              <a:t>diner </a:t>
            </a:r>
            <a:r>
              <a:rPr lang="fr-FR" sz="1200" dirty="0">
                <a:solidFill>
                  <a:schemeClr val="tx1"/>
                </a:solidFill>
                <a:effectLst/>
                <a:latin typeface="+mn-lt"/>
                <a:ea typeface="Times New Roman" panose="02020603050405020304" pitchFamily="18" charset="0"/>
              </a:rPr>
              <a:t>par le nom </a:t>
            </a:r>
            <a:r>
              <a:rPr lang="fr-FR" sz="1200" i="1" dirty="0">
                <a:solidFill>
                  <a:schemeClr val="tx1"/>
                </a:solidFill>
                <a:effectLst/>
                <a:latin typeface="+mn-lt"/>
                <a:ea typeface="Times New Roman" panose="02020603050405020304" pitchFamily="18" charset="0"/>
              </a:rPr>
              <a:t>diner</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Il a enlevé certains mots qui ne sont pas utiles pour bien comprendre (</a:t>
            </a:r>
            <a:r>
              <a:rPr lang="fr-FR" sz="1200" i="1" dirty="0">
                <a:solidFill>
                  <a:schemeClr val="tx1"/>
                </a:solidFill>
                <a:effectLst/>
                <a:latin typeface="+mn-lt"/>
                <a:ea typeface="Times New Roman" panose="02020603050405020304" pitchFamily="18" charset="0"/>
              </a:rPr>
              <a:t>très, dans une belle forêt de bouleaux</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Il a utilisé le mot </a:t>
            </a:r>
            <a:r>
              <a:rPr lang="fr-FR" sz="1200" i="1" dirty="0">
                <a:solidFill>
                  <a:schemeClr val="tx1"/>
                </a:solidFill>
                <a:effectLst/>
                <a:latin typeface="+mn-lt"/>
                <a:ea typeface="Times New Roman" panose="02020603050405020304" pitchFamily="18" charset="0"/>
              </a:rPr>
              <a:t>étrangeté</a:t>
            </a:r>
            <a:r>
              <a:rPr lang="fr-FR" sz="1200" dirty="0">
                <a:solidFill>
                  <a:schemeClr val="tx1"/>
                </a:solidFill>
                <a:effectLst/>
                <a:latin typeface="+mn-lt"/>
                <a:ea typeface="Times New Roman" panose="02020603050405020304" pitchFamily="18" charset="0"/>
              </a:rPr>
              <a:t> pour parler de la gelée au lieu de l’adjectif</a:t>
            </a:r>
            <a:r>
              <a:rPr lang="fr-FR" sz="1200" i="1" dirty="0">
                <a:solidFill>
                  <a:schemeClr val="tx1"/>
                </a:solidFill>
                <a:effectLst/>
                <a:latin typeface="+mn-lt"/>
                <a:ea typeface="Times New Roman" panose="02020603050405020304" pitchFamily="18" charset="0"/>
              </a:rPr>
              <a:t> étrange</a:t>
            </a:r>
            <a:r>
              <a:rPr lang="fr-FR" sz="1200" dirty="0">
                <a:solidFill>
                  <a:schemeClr val="tx1"/>
                </a:solidFill>
                <a:effectLst/>
                <a:latin typeface="+mn-lt"/>
                <a:ea typeface="Times New Roman" panose="02020603050405020304" pitchFamily="18" charset="0"/>
              </a:rPr>
              <a:t> (idem pour </a:t>
            </a:r>
            <a:r>
              <a:rPr lang="fr-FR" sz="1200" i="1" dirty="0">
                <a:solidFill>
                  <a:schemeClr val="tx1"/>
                </a:solidFill>
                <a:effectLst/>
                <a:latin typeface="+mn-lt"/>
                <a:ea typeface="Times New Roman" panose="02020603050405020304" pitchFamily="18" charset="0"/>
              </a:rPr>
              <a:t>beauté).</a:t>
            </a:r>
            <a:endParaRPr lang="fr-FR" sz="1200" dirty="0">
              <a:solidFill>
                <a:schemeClr val="tx1"/>
              </a:solidFill>
              <a:effectLst/>
              <a:latin typeface="+mn-lt"/>
              <a:ea typeface="Times New Roman" panose="02020603050405020304" pitchFamily="18" charset="0"/>
            </a:endParaRPr>
          </a:p>
          <a:p>
            <a:endParaRPr lang="fr-FR"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endParaRPr lang="fr-FR" dirty="0"/>
          </a:p>
        </p:txBody>
      </p:sp>
      <p:sp>
        <p:nvSpPr>
          <p:cNvPr id="4" name="Espace réservé du numéro de diapositive 3">
            <a:extLst>
              <a:ext uri="{FF2B5EF4-FFF2-40B4-BE49-F238E27FC236}">
                <a16:creationId xmlns:a16="http://schemas.microsoft.com/office/drawing/2014/main" id="{6A0B9A4A-E259-D1FB-3E7C-A09620BAFCCA}"/>
              </a:ext>
            </a:extLst>
          </p:cNvPr>
          <p:cNvSpPr>
            <a:spLocks noGrp="1"/>
          </p:cNvSpPr>
          <p:nvPr>
            <p:ph type="sldNum" sz="quarter" idx="5"/>
          </p:nvPr>
        </p:nvSpPr>
        <p:spPr/>
        <p:txBody>
          <a:bodyPr/>
          <a:lstStyle/>
          <a:p>
            <a:fld id="{CCCA88E0-613B-8D4C-B0F0-6319101FEB23}" type="slidenum">
              <a:rPr lang="fr-FR" smtClean="0"/>
              <a:t>12</a:t>
            </a:fld>
            <a:endParaRPr lang="fr-FR"/>
          </a:p>
        </p:txBody>
      </p:sp>
    </p:spTree>
    <p:extLst>
      <p:ext uri="{BB962C8B-B14F-4D97-AF65-F5344CB8AC3E}">
        <p14:creationId xmlns:p14="http://schemas.microsoft.com/office/powerpoint/2010/main" val="42695913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u="none" dirty="0">
                <a:solidFill>
                  <a:schemeClr val="tx1"/>
                </a:solidFill>
                <a:effectLst/>
                <a:latin typeface="+mn-lt"/>
                <a:ea typeface="Times New Roman" panose="02020603050405020304" pitchFamily="18" charset="0"/>
              </a:rPr>
              <a:t>Demander</a:t>
            </a:r>
            <a:r>
              <a:rPr lang="fr-FR" sz="1200" u="none" dirty="0">
                <a:solidFill>
                  <a:schemeClr val="tx1"/>
                </a:solidFill>
                <a:effectLst/>
                <a:latin typeface="+mn-lt"/>
                <a:ea typeface="Times New Roman" panose="02020603050405020304" pitchFamily="18" charset="0"/>
              </a:rPr>
              <a:t> : « Qu’est-ce qu’Aristobule a bien réussi ? »</a:t>
            </a:r>
          </a:p>
          <a:p>
            <a:r>
              <a:rPr lang="fr-FR" sz="1200" b="1" u="none" dirty="0">
                <a:solidFill>
                  <a:schemeClr val="tx1"/>
                </a:solidFill>
                <a:effectLst/>
                <a:latin typeface="+mn-lt"/>
                <a:ea typeface="Times New Roman" panose="02020603050405020304" pitchFamily="18" charset="0"/>
              </a:rPr>
              <a:t>Recueillir</a:t>
            </a:r>
            <a:r>
              <a:rPr lang="fr-FR" sz="1200" u="none" dirty="0">
                <a:solidFill>
                  <a:schemeClr val="tx1"/>
                </a:solidFill>
                <a:effectLst/>
                <a:latin typeface="+mn-lt"/>
                <a:ea typeface="Times New Roman" panose="02020603050405020304" pitchFamily="18" charset="0"/>
              </a:rPr>
              <a:t> les éventuels nouveaux commentaires.</a:t>
            </a:r>
          </a:p>
          <a:p>
            <a:r>
              <a:rPr lang="fr-FR" sz="1200" u="none" dirty="0">
                <a:solidFill>
                  <a:schemeClr val="tx1"/>
                </a:solidFill>
                <a:effectLst/>
                <a:latin typeface="+mn-lt"/>
                <a:ea typeface="Times New Roman" panose="02020603050405020304" pitchFamily="18" charset="0"/>
              </a:rPr>
              <a:t> </a:t>
            </a:r>
          </a:p>
          <a:p>
            <a:r>
              <a:rPr lang="fr-FR" sz="1200" b="1" u="none" dirty="0">
                <a:solidFill>
                  <a:schemeClr val="tx1"/>
                </a:solidFill>
                <a:effectLst/>
                <a:latin typeface="+mn-lt"/>
                <a:ea typeface="Times New Roman" panose="02020603050405020304" pitchFamily="18" charset="0"/>
              </a:rPr>
              <a:t>Demander</a:t>
            </a:r>
            <a:r>
              <a:rPr lang="fr-FR" sz="1200" u="none" dirty="0">
                <a:solidFill>
                  <a:schemeClr val="tx1"/>
                </a:solidFill>
                <a:effectLst/>
                <a:latin typeface="+mn-lt"/>
                <a:ea typeface="Times New Roman" panose="02020603050405020304" pitchFamily="18" charset="0"/>
              </a:rPr>
              <a:t> : « Qu’est-ce qui ne va pas dans le texte d’Aristobule en grammaire ? »</a:t>
            </a:r>
          </a:p>
          <a:p>
            <a:r>
              <a:rPr lang="fr-FR" sz="1200" u="sng" dirty="0">
                <a:solidFill>
                  <a:schemeClr val="tx1"/>
                </a:solidFill>
                <a:effectLst/>
                <a:latin typeface="+mn-lt"/>
                <a:ea typeface="Times New Roman" panose="02020603050405020304" pitchFamily="18" charset="0"/>
              </a:rPr>
              <a:t>Réponses attendues </a:t>
            </a:r>
            <a:r>
              <a:rPr lang="fr-FR" sz="1200" u="none"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Il a laissé certains verbes conjugués mais en enlevant leur sujet (</a:t>
            </a:r>
            <a:r>
              <a:rPr lang="fr-FR" sz="1200" i="1" dirty="0">
                <a:solidFill>
                  <a:schemeClr val="tx1"/>
                </a:solidFill>
                <a:effectLst/>
                <a:latin typeface="+mn-lt"/>
                <a:ea typeface="Times New Roman" panose="02020603050405020304" pitchFamily="18" charset="0"/>
              </a:rPr>
              <a:t>rencontré, m’a invité, reviens</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Il a laissé certains verbes à l’infinitif (</a:t>
            </a:r>
            <a:r>
              <a:rPr lang="fr-FR" sz="1200" i="1" dirty="0">
                <a:solidFill>
                  <a:schemeClr val="tx1"/>
                </a:solidFill>
                <a:effectLst/>
                <a:latin typeface="+mn-lt"/>
                <a:ea typeface="Times New Roman" panose="02020603050405020304" pitchFamily="18" charset="0"/>
              </a:rPr>
              <a:t>me reposer, dormir</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Il a mal écrit un verbe à l’infinitif (</a:t>
            </a:r>
            <a:r>
              <a:rPr lang="fr-FR" sz="1200" i="1" dirty="0">
                <a:solidFill>
                  <a:schemeClr val="tx1"/>
                </a:solidFill>
                <a:effectLst/>
                <a:latin typeface="+mn-lt"/>
                <a:ea typeface="Times New Roman" panose="02020603050405020304" pitchFamily="18" charset="0"/>
              </a:rPr>
              <a:t>reposé</a:t>
            </a:r>
            <a:r>
              <a:rPr lang="fr-FR" sz="1200" dirty="0">
                <a:solidFill>
                  <a:schemeClr val="tx1"/>
                </a:solidFill>
                <a:effectLst/>
                <a:latin typeface="+mn-lt"/>
                <a:ea typeface="Times New Roman" panose="02020603050405020304" pitchFamily="18" charset="0"/>
              </a:rPr>
              <a:t>).</a:t>
            </a:r>
          </a:p>
          <a:p>
            <a:pPr marL="0" indent="0">
              <a:buFontTx/>
              <a:buNone/>
            </a:pPr>
            <a:endParaRPr lang="fr-FR" sz="1200" b="1" u="none" dirty="0">
              <a:solidFill>
                <a:schemeClr val="tx1"/>
              </a:solidFill>
              <a:effectLst/>
              <a:latin typeface="+mn-lt"/>
              <a:ea typeface="Times New Roman" panose="02020603050405020304" pitchFamily="18" charset="0"/>
            </a:endParaRPr>
          </a:p>
          <a:p>
            <a:pPr marL="0" indent="0">
              <a:buFontTx/>
              <a:buNone/>
            </a:pPr>
            <a:r>
              <a:rPr lang="fr-FR" sz="1200" b="1" dirty="0">
                <a:solidFill>
                  <a:schemeClr val="tx1"/>
                </a:solidFill>
                <a:effectLst/>
                <a:latin typeface="+mn-lt"/>
                <a:ea typeface="Times New Roman" panose="02020603050405020304" pitchFamily="18" charset="0"/>
              </a:rPr>
              <a:t>Commenter</a:t>
            </a:r>
            <a:r>
              <a:rPr lang="fr-FR" sz="1200" dirty="0">
                <a:solidFill>
                  <a:schemeClr val="tx1"/>
                </a:solidFill>
                <a:effectLst/>
                <a:latin typeface="+mn-lt"/>
                <a:ea typeface="Times New Roman" panose="02020603050405020304" pitchFamily="18" charset="0"/>
              </a:rPr>
              <a:t> ou faire commenter la version corrigée [voir dispositive suivante]</a:t>
            </a:r>
          </a:p>
          <a:p>
            <a:pPr marL="285750" indent="-285750">
              <a:buFontTx/>
              <a:buChar char="-"/>
            </a:pPr>
            <a:endParaRPr lang="fr-FR" sz="1800" u="none"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13</a:t>
            </a:fld>
            <a:endParaRPr lang="fr-FR"/>
          </a:p>
        </p:txBody>
      </p:sp>
    </p:spTree>
    <p:extLst>
      <p:ext uri="{BB962C8B-B14F-4D97-AF65-F5344CB8AC3E}">
        <p14:creationId xmlns:p14="http://schemas.microsoft.com/office/powerpoint/2010/main" val="10077675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u="none" dirty="0">
                <a:solidFill>
                  <a:schemeClr val="tx1"/>
                </a:solidFill>
                <a:effectLst/>
                <a:latin typeface="+mn-lt"/>
                <a:ea typeface="Times New Roman" panose="02020603050405020304" pitchFamily="18" charset="0"/>
              </a:rPr>
              <a:t>Demander</a:t>
            </a:r>
            <a:r>
              <a:rPr lang="fr-FR" sz="1200" u="none" dirty="0">
                <a:solidFill>
                  <a:schemeClr val="tx1"/>
                </a:solidFill>
                <a:effectLst/>
                <a:latin typeface="+mn-lt"/>
                <a:ea typeface="Times New Roman" panose="02020603050405020304" pitchFamily="18" charset="0"/>
              </a:rPr>
              <a:t> : « Pourquoi s’est-il trompé, d’après vous ? »</a:t>
            </a:r>
          </a:p>
          <a:p>
            <a:r>
              <a:rPr lang="fr-FR" sz="1200" u="sng" dirty="0">
                <a:solidFill>
                  <a:schemeClr val="tx1"/>
                </a:solidFill>
                <a:effectLst/>
                <a:latin typeface="+mn-lt"/>
                <a:ea typeface="Times New Roman" panose="02020603050405020304" pitchFamily="18" charset="0"/>
              </a:rPr>
              <a:t>Réponses attendues </a:t>
            </a:r>
            <a:r>
              <a:rPr lang="fr-FR" sz="1200" u="none"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Il a pensé qu’on pouvait enlever les sujets. Ça raccourcit aussi.</a:t>
            </a:r>
          </a:p>
          <a:p>
            <a:r>
              <a:rPr lang="fr-FR" sz="1200" dirty="0">
                <a:solidFill>
                  <a:schemeClr val="tx1"/>
                </a:solidFill>
                <a:effectLst/>
                <a:latin typeface="+mn-lt"/>
                <a:ea typeface="Times New Roman" panose="02020603050405020304" pitchFamily="18" charset="0"/>
              </a:rPr>
              <a:t>- Il a pensé qu’on ne devait enlever que les verbes conjugués.</a:t>
            </a:r>
          </a:p>
          <a:p>
            <a:r>
              <a:rPr lang="fr-FR" sz="1200" dirty="0">
                <a:solidFill>
                  <a:schemeClr val="tx1"/>
                </a:solidFill>
                <a:effectLst/>
                <a:latin typeface="+mn-lt"/>
                <a:ea typeface="Times New Roman" panose="02020603050405020304" pitchFamily="18" charset="0"/>
              </a:rPr>
              <a:t>- Il a eu du mal à trouver un nom pour remplacer le verbe.</a:t>
            </a:r>
          </a:p>
          <a:p>
            <a:r>
              <a:rPr lang="fr-FR" sz="1200" dirty="0">
                <a:solidFill>
                  <a:schemeClr val="tx1"/>
                </a:solidFill>
                <a:effectLst/>
                <a:latin typeface="+mn-lt"/>
                <a:ea typeface="Times New Roman" panose="02020603050405020304" pitchFamily="18" charset="0"/>
              </a:rPr>
              <a:t>- Peut-être qu’il ne s’est pas relu plus tard après son écriture.</a:t>
            </a:r>
          </a:p>
          <a:p>
            <a:r>
              <a:rPr lang="fr-FR" sz="1200" u="none" dirty="0">
                <a:solidFill>
                  <a:schemeClr val="tx1"/>
                </a:solidFill>
                <a:effectLst/>
                <a:latin typeface="+mn-lt"/>
                <a:ea typeface="Times New Roman" panose="02020603050405020304" pitchFamily="18" charset="0"/>
              </a:rPr>
              <a:t> </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14</a:t>
            </a:fld>
            <a:endParaRPr lang="fr-FR"/>
          </a:p>
        </p:txBody>
      </p:sp>
    </p:spTree>
    <p:extLst>
      <p:ext uri="{BB962C8B-B14F-4D97-AF65-F5344CB8AC3E}">
        <p14:creationId xmlns:p14="http://schemas.microsoft.com/office/powerpoint/2010/main" val="7237261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77EE6-0FF9-55C5-F426-25CA3DD145F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757A7A4-258A-A43A-A9CD-03F89AD5D79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121E42C-A91D-122D-97FE-79C67BFE3BE8}"/>
              </a:ext>
            </a:extLst>
          </p:cNvPr>
          <p:cNvSpPr>
            <a:spLocks noGrp="1"/>
          </p:cNvSpPr>
          <p:nvPr>
            <p:ph type="body" idx="1"/>
          </p:nvPr>
        </p:nvSpPr>
        <p:spPr/>
        <p:txBody>
          <a:bodyPr/>
          <a:lstStyle/>
          <a:p>
            <a:r>
              <a:rPr lang="fr-FR" sz="1200" b="1" u="none" dirty="0">
                <a:solidFill>
                  <a:schemeClr val="tx1"/>
                </a:solidFill>
                <a:effectLst/>
                <a:latin typeface="+mn-lt"/>
                <a:ea typeface="Times New Roman" panose="02020603050405020304" pitchFamily="18" charset="0"/>
              </a:rPr>
              <a:t>Préciser la recherche </a:t>
            </a:r>
            <a:r>
              <a:rPr lang="fr-FR" sz="1200" u="none" dirty="0">
                <a:solidFill>
                  <a:schemeClr val="tx1"/>
                </a:solidFill>
                <a:effectLst/>
                <a:latin typeface="+mn-lt"/>
                <a:ea typeface="Times New Roman" panose="02020603050405020304" pitchFamily="18" charset="0"/>
              </a:rPr>
              <a:t>: « Qu’est-ce que vous conseilleriez à Aristobule en grammaire ? »</a:t>
            </a:r>
          </a:p>
          <a:p>
            <a:r>
              <a:rPr lang="fr-FR" sz="1200" u="sng" dirty="0">
                <a:solidFill>
                  <a:schemeClr val="tx1"/>
                </a:solidFill>
                <a:effectLst/>
                <a:latin typeface="+mn-lt"/>
                <a:ea typeface="Times New Roman" panose="02020603050405020304" pitchFamily="18" charset="0"/>
              </a:rPr>
              <a:t>Réponse attendue </a:t>
            </a:r>
            <a:r>
              <a:rPr lang="fr-FR" sz="1200" u="none"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De bien trouver tous les verbes (conjugués et à l’infinitif) et de chercher chaque fois si on peut le remplacer par un nom.</a:t>
            </a:r>
          </a:p>
          <a:p>
            <a:r>
              <a:rPr lang="fr-FR" sz="1200" dirty="0">
                <a:solidFill>
                  <a:schemeClr val="tx1"/>
                </a:solidFill>
                <a:effectLst/>
                <a:latin typeface="+mn-lt"/>
                <a:ea typeface="Times New Roman" panose="02020603050405020304" pitchFamily="18" charset="0"/>
              </a:rPr>
              <a:t>- Pour trouver le nom, on peut soit chercher dans la même famille (rencontrer/rencontre, inviter/invitation, reposer/repos) soit un autre mot (dormir/sommeil).</a:t>
            </a:r>
          </a:p>
          <a:p>
            <a:r>
              <a:rPr lang="fr-FR" sz="1200" dirty="0">
                <a:solidFill>
                  <a:schemeClr val="tx1"/>
                </a:solidFill>
                <a:effectLst/>
                <a:latin typeface="+mn-lt"/>
                <a:ea typeface="Times New Roman" panose="02020603050405020304" pitchFamily="18" charset="0"/>
              </a:rPr>
              <a:t>- Pour les mots de la même famille, les noms sont souvent fabriqués avec les suffixes -</a:t>
            </a:r>
            <a:r>
              <a:rPr lang="fr-FR" sz="1200" i="1" dirty="0" err="1">
                <a:solidFill>
                  <a:schemeClr val="tx1"/>
                </a:solidFill>
                <a:effectLst/>
                <a:latin typeface="+mn-lt"/>
                <a:ea typeface="Times New Roman" panose="02020603050405020304" pitchFamily="18" charset="0"/>
              </a:rPr>
              <a:t>age</a:t>
            </a:r>
            <a:r>
              <a:rPr lang="fr-FR" sz="1200" dirty="0">
                <a:solidFill>
                  <a:schemeClr val="tx1"/>
                </a:solidFill>
                <a:effectLst/>
                <a:latin typeface="+mn-lt"/>
                <a:ea typeface="Times New Roman" panose="02020603050405020304" pitchFamily="18" charset="0"/>
              </a:rPr>
              <a:t>, - </a:t>
            </a:r>
            <a:r>
              <a:rPr lang="fr-FR" sz="1200" i="1" dirty="0" err="1">
                <a:solidFill>
                  <a:schemeClr val="tx1"/>
                </a:solidFill>
                <a:effectLst/>
                <a:latin typeface="+mn-lt"/>
                <a:ea typeface="Times New Roman" panose="02020603050405020304" pitchFamily="18" charset="0"/>
              </a:rPr>
              <a:t>ance</a:t>
            </a:r>
            <a:r>
              <a:rPr lang="fr-FR" sz="1200" dirty="0">
                <a:solidFill>
                  <a:schemeClr val="tx1"/>
                </a:solidFill>
                <a:effectLst/>
                <a:latin typeface="+mn-lt"/>
                <a:ea typeface="Times New Roman" panose="02020603050405020304" pitchFamily="18" charset="0"/>
              </a:rPr>
              <a:t>, -</a:t>
            </a:r>
            <a:r>
              <a:rPr lang="fr-FR" sz="1200" i="1" dirty="0" err="1">
                <a:solidFill>
                  <a:schemeClr val="tx1"/>
                </a:solidFill>
                <a:effectLst/>
                <a:latin typeface="+mn-lt"/>
                <a:ea typeface="Times New Roman" panose="02020603050405020304" pitchFamily="18" charset="0"/>
              </a:rPr>
              <a:t>ement</a:t>
            </a:r>
            <a:r>
              <a:rPr lang="fr-FR" sz="1200" dirty="0">
                <a:solidFill>
                  <a:schemeClr val="tx1"/>
                </a:solidFill>
                <a:effectLst/>
                <a:latin typeface="+mn-lt"/>
                <a:ea typeface="Times New Roman" panose="02020603050405020304" pitchFamily="18" charset="0"/>
              </a:rPr>
              <a:t>, -</a:t>
            </a:r>
            <a:r>
              <a:rPr lang="fr-FR" sz="1200" i="1" dirty="0" err="1">
                <a:solidFill>
                  <a:schemeClr val="tx1"/>
                </a:solidFill>
                <a:effectLst/>
                <a:latin typeface="+mn-lt"/>
                <a:ea typeface="Times New Roman" panose="02020603050405020304" pitchFamily="18" charset="0"/>
              </a:rPr>
              <a:t>oir</a:t>
            </a:r>
            <a:r>
              <a:rPr lang="fr-FR" sz="1200" dirty="0">
                <a:solidFill>
                  <a:schemeClr val="tx1"/>
                </a:solidFill>
                <a:effectLst/>
                <a:latin typeface="+mn-lt"/>
                <a:ea typeface="Times New Roman" panose="02020603050405020304" pitchFamily="18" charset="0"/>
              </a:rPr>
              <a:t>, -</a:t>
            </a:r>
            <a:r>
              <a:rPr lang="fr-FR" sz="1200" i="1" dirty="0">
                <a:solidFill>
                  <a:schemeClr val="tx1"/>
                </a:solidFill>
                <a:effectLst/>
                <a:latin typeface="+mn-lt"/>
                <a:ea typeface="Times New Roman" panose="02020603050405020304" pitchFamily="18" charset="0"/>
              </a:rPr>
              <a:t>ure</a:t>
            </a:r>
            <a:r>
              <a:rPr lang="fr-FR" sz="1200" dirty="0">
                <a:solidFill>
                  <a:schemeClr val="tx1"/>
                </a:solidFill>
                <a:effectLst/>
                <a:latin typeface="+mn-lt"/>
                <a:ea typeface="Times New Roman" panose="02020603050405020304" pitchFamily="18" charset="0"/>
              </a:rPr>
              <a:t>, -</a:t>
            </a:r>
            <a:r>
              <a:rPr lang="fr-FR" sz="1200" i="1" dirty="0" err="1">
                <a:solidFill>
                  <a:schemeClr val="tx1"/>
                </a:solidFill>
                <a:effectLst/>
                <a:latin typeface="+mn-lt"/>
                <a:ea typeface="Times New Roman" panose="02020603050405020304" pitchFamily="18" charset="0"/>
              </a:rPr>
              <a:t>tion</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On peut aussi remplacer des adjectifs par des noms (gelée </a:t>
            </a:r>
            <a:r>
              <a:rPr lang="fr-FR" sz="1200" i="1" dirty="0">
                <a:solidFill>
                  <a:schemeClr val="tx1"/>
                </a:solidFill>
                <a:effectLst/>
                <a:latin typeface="+mn-lt"/>
                <a:ea typeface="Times New Roman" panose="02020603050405020304" pitchFamily="18" charset="0"/>
              </a:rPr>
              <a:t>étrange</a:t>
            </a:r>
            <a:r>
              <a:rPr lang="fr-FR" sz="1200" dirty="0">
                <a:solidFill>
                  <a:schemeClr val="tx1"/>
                </a:solidFill>
                <a:effectLst/>
                <a:latin typeface="+mn-lt"/>
                <a:ea typeface="Times New Roman" panose="02020603050405020304" pitchFamily="18" charset="0"/>
              </a:rPr>
              <a:t> / </a:t>
            </a:r>
            <a:r>
              <a:rPr lang="fr-FR" sz="1200" i="1" dirty="0">
                <a:solidFill>
                  <a:schemeClr val="tx1"/>
                </a:solidFill>
                <a:effectLst/>
                <a:latin typeface="+mn-lt"/>
                <a:ea typeface="Times New Roman" panose="02020603050405020304" pitchFamily="18" charset="0"/>
              </a:rPr>
              <a:t>étrangeté</a:t>
            </a:r>
            <a:r>
              <a:rPr lang="fr-FR" sz="1200" dirty="0">
                <a:solidFill>
                  <a:schemeClr val="tx1"/>
                </a:solidFill>
                <a:effectLst/>
                <a:latin typeface="+mn-lt"/>
                <a:ea typeface="Times New Roman" panose="02020603050405020304" pitchFamily="18" charset="0"/>
              </a:rPr>
              <a:t> de la gelée, </a:t>
            </a:r>
            <a:r>
              <a:rPr lang="fr-FR" sz="1200" i="1" dirty="0">
                <a:solidFill>
                  <a:schemeClr val="tx1"/>
                </a:solidFill>
                <a:effectLst/>
                <a:latin typeface="+mn-lt"/>
                <a:ea typeface="Times New Roman" panose="02020603050405020304" pitchFamily="18" charset="0"/>
              </a:rPr>
              <a:t>belle </a:t>
            </a:r>
            <a:r>
              <a:rPr lang="fr-FR" sz="1200" dirty="0">
                <a:solidFill>
                  <a:schemeClr val="tx1"/>
                </a:solidFill>
                <a:effectLst/>
                <a:latin typeface="+mn-lt"/>
                <a:ea typeface="Times New Roman" panose="02020603050405020304" pitchFamily="18" charset="0"/>
              </a:rPr>
              <a:t>forêt / </a:t>
            </a:r>
            <a:r>
              <a:rPr lang="fr-FR" sz="1200" i="1" dirty="0">
                <a:solidFill>
                  <a:schemeClr val="tx1"/>
                </a:solidFill>
                <a:effectLst/>
                <a:latin typeface="+mn-lt"/>
                <a:ea typeface="Times New Roman" panose="02020603050405020304" pitchFamily="18" charset="0"/>
              </a:rPr>
              <a:t>beauté</a:t>
            </a:r>
            <a:r>
              <a:rPr lang="fr-FR" sz="1200" dirty="0">
                <a:solidFill>
                  <a:schemeClr val="tx1"/>
                </a:solidFill>
                <a:effectLst/>
                <a:latin typeface="+mn-lt"/>
                <a:ea typeface="Times New Roman" panose="02020603050405020304" pitchFamily="18" charset="0"/>
              </a:rPr>
              <a:t> de la forêt).</a:t>
            </a:r>
          </a:p>
          <a:p>
            <a:endParaRPr lang="fr-FR" dirty="0"/>
          </a:p>
        </p:txBody>
      </p:sp>
      <p:sp>
        <p:nvSpPr>
          <p:cNvPr id="4" name="Espace réservé du numéro de diapositive 3">
            <a:extLst>
              <a:ext uri="{FF2B5EF4-FFF2-40B4-BE49-F238E27FC236}">
                <a16:creationId xmlns:a16="http://schemas.microsoft.com/office/drawing/2014/main" id="{1107A4E0-5D65-4619-3722-BC11D09383A4}"/>
              </a:ext>
            </a:extLst>
          </p:cNvPr>
          <p:cNvSpPr>
            <a:spLocks noGrp="1"/>
          </p:cNvSpPr>
          <p:nvPr>
            <p:ph type="sldNum" sz="quarter" idx="5"/>
          </p:nvPr>
        </p:nvSpPr>
        <p:spPr/>
        <p:txBody>
          <a:bodyPr/>
          <a:lstStyle/>
          <a:p>
            <a:fld id="{CCCA88E0-613B-8D4C-B0F0-6319101FEB23}" type="slidenum">
              <a:rPr lang="fr-FR" smtClean="0"/>
              <a:t>15</a:t>
            </a:fld>
            <a:endParaRPr lang="fr-FR"/>
          </a:p>
        </p:txBody>
      </p:sp>
    </p:spTree>
    <p:extLst>
      <p:ext uri="{BB962C8B-B14F-4D97-AF65-F5344CB8AC3E}">
        <p14:creationId xmlns:p14="http://schemas.microsoft.com/office/powerpoint/2010/main" val="31643480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rPr>
              <a:t>Demander</a:t>
            </a: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 : « D’après vous, qu</a:t>
            </a:r>
            <a:r>
              <a:rPr lang="fr-FR" sz="1200" b="0" dirty="0">
                <a:solidFill>
                  <a:schemeClr val="tx1"/>
                </a:solidFill>
                <a:effectLst/>
                <a:latin typeface="+mn-lt"/>
                <a:ea typeface="Times New Roman" panose="02020603050405020304" pitchFamily="18" charset="0"/>
              </a:rPr>
              <a:t>elle </a:t>
            </a:r>
            <a:r>
              <a:rPr lang="fr-FR" sz="1200" dirty="0">
                <a:solidFill>
                  <a:schemeClr val="tx1"/>
                </a:solidFill>
                <a:effectLst/>
                <a:latin typeface="+mn-lt"/>
                <a:ea typeface="Times New Roman" panose="02020603050405020304" pitchFamily="18" charset="0"/>
              </a:rPr>
              <a:t>est l’aide apportée dans cette aide grammaticale ?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rPr>
              <a:t>Réponse attendue </a:t>
            </a:r>
            <a:r>
              <a:rPr lang="fr-FR" sz="1200" dirty="0">
                <a:solidFill>
                  <a:schemeClr val="tx1"/>
                </a:solidFill>
                <a:effectLst/>
                <a:latin typeface="+mn-lt"/>
              </a:rPr>
              <a:t>:</a:t>
            </a:r>
          </a:p>
          <a:p>
            <a:r>
              <a:rPr lang="fr-FR" sz="1200" dirty="0">
                <a:solidFill>
                  <a:schemeClr val="tx1"/>
                </a:solidFill>
                <a:effectLst/>
                <a:latin typeface="+mn-lt"/>
                <a:ea typeface="Times New Roman" panose="02020603050405020304" pitchFamily="18" charset="0"/>
              </a:rPr>
              <a:t>Ça nous rappelle comment on peut passer du verbe au nom, ou de l’adjectif au nom.</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16</a:t>
            </a:fld>
            <a:endParaRPr lang="fr-FR"/>
          </a:p>
        </p:txBody>
      </p:sp>
    </p:spTree>
    <p:extLst>
      <p:ext uri="{BB962C8B-B14F-4D97-AF65-F5344CB8AC3E}">
        <p14:creationId xmlns:p14="http://schemas.microsoft.com/office/powerpoint/2010/main" val="4963545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D5006-915C-F806-17BF-8AB52D49A83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8D22897-2213-394D-7E36-0C5283650AF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4559CAA-0D38-5F96-3EFA-09FD1B149251}"/>
              </a:ext>
            </a:extLst>
          </p:cNvPr>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
                <a:srgbClr val="2EAC68"/>
              </a:buClr>
              <a:buSzTx/>
              <a:buFont typeface="Wingdings 3" panose="05040102010807070707" pitchFamily="18" charset="2"/>
              <a:buNone/>
              <a:tabLst/>
              <a:defRPr/>
            </a:pPr>
            <a:r>
              <a:rPr lang="fr-FR" sz="1200" b="1" dirty="0">
                <a:solidFill>
                  <a:schemeClr val="tx1"/>
                </a:solidFill>
                <a:effectLst/>
                <a:highlight>
                  <a:srgbClr val="D3D3D3"/>
                </a:highlight>
                <a:latin typeface="+mn-lt"/>
                <a:ea typeface="Times New Roman" panose="02020603050405020304" pitchFamily="18" charset="0"/>
              </a:rPr>
              <a:t>PHASE 2</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Relire son texte et le réécrire</a:t>
            </a:r>
            <a:endParaRPr lang="fr-FR" sz="1200" b="1" i="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lvl="0" indent="0">
              <a:lnSpc>
                <a:spcPct val="107000"/>
              </a:lnSpc>
              <a:buClr>
                <a:srgbClr val="2EAC68"/>
              </a:buClr>
              <a:buFont typeface="Wingdings 3" panose="05040102010807070707" pitchFamily="18" charset="2"/>
              <a:buNone/>
            </a:pPr>
            <a:endPar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lvl="0" indent="0">
              <a:lnSpc>
                <a:spcPct val="107000"/>
              </a:lnSpc>
              <a:buClr>
                <a:srgbClr val="2EAC68"/>
              </a:buClr>
              <a:buFont typeface="Wingdings 3" panose="05040102010807070707" pitchFamily="18" charset="2"/>
              <a:buNone/>
            </a:pPr>
            <a:r>
              <a:rPr lang="fr-FR" sz="1200" b="1" dirty="0">
                <a:solidFill>
                  <a:schemeClr val="tx1"/>
                </a:solidFill>
                <a:effectLst/>
                <a:latin typeface="+mn-lt"/>
                <a:ea typeface="Calibri" panose="020F0502020204030204" pitchFamily="34" charset="0"/>
                <a:cs typeface="Arial" panose="020B0604020202020204" pitchFamily="34" charset="0"/>
              </a:rPr>
              <a:t>Rendre </a:t>
            </a:r>
            <a:r>
              <a:rPr lang="fr-FR" sz="1200" dirty="0">
                <a:solidFill>
                  <a:schemeClr val="tx1"/>
                </a:solidFill>
                <a:effectLst/>
                <a:latin typeface="+mn-lt"/>
                <a:ea typeface="Calibri" panose="020F0502020204030204" pitchFamily="34" charset="0"/>
                <a:cs typeface="Arial" panose="020B0604020202020204" pitchFamily="34" charset="0"/>
              </a:rPr>
              <a:t>les textes corrigés et annotés. </a:t>
            </a:r>
          </a:p>
          <a:p>
            <a:pPr marL="0" lvl="0" indent="0">
              <a:lnSpc>
                <a:spcPct val="107000"/>
              </a:lnSpc>
              <a:buClr>
                <a:srgbClr val="2EAC68"/>
              </a:buClr>
              <a:buFont typeface="Wingdings 3" panose="05040102010807070707" pitchFamily="18" charset="2"/>
              <a:buNone/>
            </a:pPr>
            <a:r>
              <a:rPr lang="fr-FR" sz="1200" dirty="0">
                <a:solidFill>
                  <a:schemeClr val="tx1"/>
                </a:solidFill>
                <a:effectLst/>
                <a:latin typeface="+mn-lt"/>
                <a:ea typeface="Calibri" panose="020F0502020204030204" pitchFamily="34" charset="0"/>
                <a:cs typeface="Arial" panose="020B0604020202020204" pitchFamily="34" charset="0"/>
              </a:rPr>
              <a:t>    À noter : les erreurs que l’élève doit corriger seul ont été entourées.</a:t>
            </a:r>
          </a:p>
          <a:p>
            <a:pPr marL="0" lvl="0" indent="0">
              <a:lnSpc>
                <a:spcPct val="107000"/>
              </a:lnSpc>
              <a:buClr>
                <a:srgbClr val="2EAC68"/>
              </a:buClr>
              <a:buFont typeface="Wingdings 3" panose="05040102010807070707" pitchFamily="18" charset="2"/>
              <a:buNone/>
            </a:pPr>
            <a:endParaRPr lang="fr-FR" sz="1200"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
                <a:srgbClr val="2EAC68"/>
              </a:buClr>
              <a:buSzTx/>
              <a:buFont typeface="Wingdings 3" panose="05040102010807070707" pitchFamily="18" charset="2"/>
              <a:buNone/>
              <a:tabLst/>
              <a:defRPr/>
            </a:pPr>
            <a:r>
              <a:rPr lang="fr-FR" sz="1200" b="1" dirty="0">
                <a:solidFill>
                  <a:schemeClr val="tx1"/>
                </a:solidFill>
                <a:effectLst/>
                <a:latin typeface="+mn-lt"/>
                <a:ea typeface="Times New Roman" panose="02020603050405020304" pitchFamily="18" charset="0"/>
              </a:rPr>
              <a:t>Engager</a:t>
            </a:r>
            <a:r>
              <a:rPr lang="fr-FR" sz="1200" dirty="0">
                <a:solidFill>
                  <a:schemeClr val="tx1"/>
                </a:solidFill>
                <a:effectLst/>
                <a:latin typeface="+mn-lt"/>
                <a:ea typeface="Times New Roman" panose="02020603050405020304" pitchFamily="18" charset="0"/>
              </a:rPr>
              <a:t> les élèves à reprendre les mots qui ont été signalés.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EBC709D1-6563-FAA0-3BBC-EAE2F76C1572}"/>
              </a:ext>
            </a:extLst>
          </p:cNvPr>
          <p:cNvSpPr>
            <a:spLocks noGrp="1"/>
          </p:cNvSpPr>
          <p:nvPr>
            <p:ph type="sldNum" sz="quarter" idx="5"/>
          </p:nvPr>
        </p:nvSpPr>
        <p:spPr/>
        <p:txBody>
          <a:bodyPr/>
          <a:lstStyle/>
          <a:p>
            <a:fld id="{CCCA88E0-613B-8D4C-B0F0-6319101FEB23}" type="slidenum">
              <a:rPr lang="fr-FR" smtClean="0"/>
              <a:t>17</a:t>
            </a:fld>
            <a:endParaRPr lang="fr-FR"/>
          </a:p>
        </p:txBody>
      </p:sp>
    </p:spTree>
    <p:extLst>
      <p:ext uri="{BB962C8B-B14F-4D97-AF65-F5344CB8AC3E}">
        <p14:creationId xmlns:p14="http://schemas.microsoft.com/office/powerpoint/2010/main" val="14344126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Arial" panose="020B0604020202020204" pitchFamily="34" charset="0"/>
              </a:rPr>
              <a:t>Prolongements possibles</a:t>
            </a:r>
          </a:p>
          <a:p>
            <a:endParaRPr lang="fr-FR" sz="1200" b="1" i="0"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0" dirty="0">
                <a:solidFill>
                  <a:schemeClr val="tx1"/>
                </a:solidFill>
                <a:effectLst/>
                <a:latin typeface="+mn-lt"/>
                <a:ea typeface="Times New Roman" panose="02020603050405020304" pitchFamily="18" charset="0"/>
              </a:rPr>
              <a:t>- Les élèves peuvent réécrire des passages de leur texte pour l’améliorer.</a:t>
            </a:r>
            <a:endParaRPr lang="fr-FR" sz="1200" b="1" i="0" dirty="0">
              <a:solidFill>
                <a:schemeClr val="tx1"/>
              </a:solidFill>
              <a:effectLst/>
              <a:latin typeface="+mn-lt"/>
              <a:ea typeface="Calibri" panose="020F0502020204030204" pitchFamily="34" charset="0"/>
              <a:cs typeface="Arial" panose="020B0604020202020204" pitchFamily="34" charset="0"/>
            </a:endParaRPr>
          </a:p>
          <a:p>
            <a:pPr>
              <a:buFontTx/>
              <a:buNone/>
            </a:pPr>
            <a:r>
              <a:rPr lang="fr-FR" sz="1200" i="0" dirty="0">
                <a:solidFill>
                  <a:schemeClr val="tx1"/>
                </a:solidFill>
                <a:effectLst/>
                <a:latin typeface="+mn-lt"/>
                <a:ea typeface="Calibri" panose="020F0502020204030204" pitchFamily="34" charset="0"/>
                <a:cs typeface="Arial" panose="020B0604020202020204" pitchFamily="34" charset="0"/>
              </a:rPr>
              <a:t>- Les élèves s’entrainent à lire leur texte à voix haute. La classe commente ce qui est réussi.</a:t>
            </a:r>
          </a:p>
          <a:p>
            <a:pPr>
              <a:buFontTx/>
              <a:buNone/>
            </a:pPr>
            <a:r>
              <a:rPr lang="fr-FR" sz="1200" i="0" dirty="0">
                <a:solidFill>
                  <a:schemeClr val="tx1"/>
                </a:solidFill>
                <a:effectLst/>
                <a:latin typeface="+mn-lt"/>
                <a:ea typeface="Calibri" panose="020F0502020204030204" pitchFamily="34" charset="0"/>
                <a:cs typeface="Arial" panose="020B0604020202020204" pitchFamily="34" charset="0"/>
              </a:rPr>
              <a:t>- Les textes de la classe sont rassemblés dans un classeur mis à disposition pour être lus par d’autres élèves.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Times New Roman" panose="02020603050405020304" pitchFamily="18" charset="0"/>
              </a:rPr>
              <a:t>- D’autres textes du même type sont lus et étudiés par la classe, par ex. B. </a:t>
            </a:r>
            <a:r>
              <a:rPr lang="fr-FR" sz="1200" dirty="0" err="1">
                <a:solidFill>
                  <a:schemeClr val="tx1"/>
                </a:solidFill>
                <a:effectLst/>
                <a:latin typeface="+mn-lt"/>
                <a:ea typeface="Times New Roman" panose="02020603050405020304" pitchFamily="18" charset="0"/>
              </a:rPr>
              <a:t>Friot</a:t>
            </a:r>
            <a:r>
              <a:rPr lang="fr-FR" sz="1200" dirty="0">
                <a:solidFill>
                  <a:schemeClr val="tx1"/>
                </a:solidFill>
                <a:effectLst/>
                <a:latin typeface="+mn-lt"/>
                <a:ea typeface="Times New Roman" panose="02020603050405020304" pitchFamily="18" charset="0"/>
              </a:rPr>
              <a:t> </a:t>
            </a:r>
            <a:r>
              <a:rPr lang="fr-FR" sz="1200" i="1" dirty="0">
                <a:solidFill>
                  <a:schemeClr val="tx1"/>
                </a:solidFill>
                <a:effectLst/>
                <a:latin typeface="+mn-lt"/>
                <a:ea typeface="Times New Roman" panose="02020603050405020304" pitchFamily="18" charset="0"/>
              </a:rPr>
              <a:t>Télégramme </a:t>
            </a:r>
            <a:r>
              <a:rPr lang="fr-FR" sz="1200" i="0" dirty="0">
                <a:solidFill>
                  <a:schemeClr val="tx1"/>
                </a:solidFill>
                <a:effectLst/>
                <a:latin typeface="+mn-lt"/>
                <a:ea typeface="Times New Roman" panose="02020603050405020304" pitchFamily="18" charset="0"/>
              </a:rPr>
              <a:t>(mais dans ce texte, il y a des verbes conjugués…)</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18</a:t>
            </a:fld>
            <a:endParaRPr lang="fr-FR"/>
          </a:p>
        </p:txBody>
      </p:sp>
    </p:spTree>
    <p:extLst>
      <p:ext uri="{BB962C8B-B14F-4D97-AF65-F5344CB8AC3E}">
        <p14:creationId xmlns:p14="http://schemas.microsoft.com/office/powerpoint/2010/main" val="915819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F98277-4D0E-4F29-17D3-E0DC072CDF6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AEE59EA-6BD8-627D-F41E-8999590149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57B4232-BB6D-6323-63CB-DA9849D16D7A}"/>
              </a:ext>
            </a:extLst>
          </p:cNvPr>
          <p:cNvSpPr>
            <a:spLocks noGrp="1"/>
          </p:cNvSpPr>
          <p:nvPr>
            <p:ph type="dt" sz="half" idx="10"/>
          </p:nvPr>
        </p:nvSpPr>
        <p:spPr/>
        <p:txBody>
          <a:bodyPr/>
          <a:lstStyle/>
          <a:p>
            <a:fld id="{47A4F2FC-9F6D-7C4A-81D5-465266D8D53C}" type="datetimeFigureOut">
              <a:rPr lang="fr-FR" smtClean="0"/>
              <a:t>21/08/2025</a:t>
            </a:fld>
            <a:endParaRPr lang="fr-FR"/>
          </a:p>
        </p:txBody>
      </p:sp>
      <p:sp>
        <p:nvSpPr>
          <p:cNvPr id="5" name="Espace réservé du pied de page 4">
            <a:extLst>
              <a:ext uri="{FF2B5EF4-FFF2-40B4-BE49-F238E27FC236}">
                <a16:creationId xmlns:a16="http://schemas.microsoft.com/office/drawing/2014/main" id="{D450454D-F8A1-B0C0-DC34-126F339B4A7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FF19BFF-57DE-7FE3-2E5B-1348FDCCCB0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2610633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4C8143-9D90-D307-6112-5C0E0FF9E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CEBFD38-C04A-06A9-74FD-BD42310C0E2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B0EF7E4-C910-89BA-EEDB-759D9B289670}"/>
              </a:ext>
            </a:extLst>
          </p:cNvPr>
          <p:cNvSpPr>
            <a:spLocks noGrp="1"/>
          </p:cNvSpPr>
          <p:nvPr>
            <p:ph type="dt" sz="half" idx="10"/>
          </p:nvPr>
        </p:nvSpPr>
        <p:spPr/>
        <p:txBody>
          <a:bodyPr/>
          <a:lstStyle/>
          <a:p>
            <a:fld id="{47A4F2FC-9F6D-7C4A-81D5-465266D8D53C}" type="datetimeFigureOut">
              <a:rPr lang="fr-FR" smtClean="0"/>
              <a:t>21/08/2025</a:t>
            </a:fld>
            <a:endParaRPr lang="fr-FR"/>
          </a:p>
        </p:txBody>
      </p:sp>
      <p:sp>
        <p:nvSpPr>
          <p:cNvPr id="5" name="Espace réservé du pied de page 4">
            <a:extLst>
              <a:ext uri="{FF2B5EF4-FFF2-40B4-BE49-F238E27FC236}">
                <a16:creationId xmlns:a16="http://schemas.microsoft.com/office/drawing/2014/main" id="{A0157662-22A4-34BC-888A-59C43645EF3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ED9C61A-7809-EEB1-C46F-D1282D6992AD}"/>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199318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BC4894-92E7-1952-262F-B4AF8EA6508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77300F1-208C-B0A2-56EF-5D247A8255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0FE104F-7BAB-634D-B369-4494C9BFB8FB}"/>
              </a:ext>
            </a:extLst>
          </p:cNvPr>
          <p:cNvSpPr>
            <a:spLocks noGrp="1"/>
          </p:cNvSpPr>
          <p:nvPr>
            <p:ph type="dt" sz="half" idx="10"/>
          </p:nvPr>
        </p:nvSpPr>
        <p:spPr/>
        <p:txBody>
          <a:bodyPr/>
          <a:lstStyle/>
          <a:p>
            <a:fld id="{47A4F2FC-9F6D-7C4A-81D5-465266D8D53C}" type="datetimeFigureOut">
              <a:rPr lang="fr-FR" smtClean="0"/>
              <a:t>21/08/2025</a:t>
            </a:fld>
            <a:endParaRPr lang="fr-FR"/>
          </a:p>
        </p:txBody>
      </p:sp>
      <p:sp>
        <p:nvSpPr>
          <p:cNvPr id="5" name="Espace réservé du pied de page 4">
            <a:extLst>
              <a:ext uri="{FF2B5EF4-FFF2-40B4-BE49-F238E27FC236}">
                <a16:creationId xmlns:a16="http://schemas.microsoft.com/office/drawing/2014/main" id="{0BB3459A-7C16-2852-7040-50F93C5AEB7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19F73AA-7A0C-46BC-F27A-2553A1511841}"/>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267138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98D3AC-3619-63F6-DDD0-75034359066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C8A9219-AC73-7286-B7D6-740AAB75BDBD}"/>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53C3926-B2CC-2CA7-90D5-F6522661403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4CFA026-7A9E-5AF7-1A6D-151B9175441F}"/>
              </a:ext>
            </a:extLst>
          </p:cNvPr>
          <p:cNvSpPr>
            <a:spLocks noGrp="1"/>
          </p:cNvSpPr>
          <p:nvPr>
            <p:ph type="dt" sz="half" idx="10"/>
          </p:nvPr>
        </p:nvSpPr>
        <p:spPr/>
        <p:txBody>
          <a:bodyPr/>
          <a:lstStyle/>
          <a:p>
            <a:fld id="{47A4F2FC-9F6D-7C4A-81D5-465266D8D53C}" type="datetimeFigureOut">
              <a:rPr lang="fr-FR" smtClean="0"/>
              <a:t>21/08/2025</a:t>
            </a:fld>
            <a:endParaRPr lang="fr-FR"/>
          </a:p>
        </p:txBody>
      </p:sp>
      <p:sp>
        <p:nvSpPr>
          <p:cNvPr id="6" name="Espace réservé du pied de page 5">
            <a:extLst>
              <a:ext uri="{FF2B5EF4-FFF2-40B4-BE49-F238E27FC236}">
                <a16:creationId xmlns:a16="http://schemas.microsoft.com/office/drawing/2014/main" id="{8EF1179D-42DE-96C7-FE20-A5D070E4D7A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212672A-F85B-B219-BF5C-190773EA1A4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438576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93D95E-D100-DEB8-DBDD-780C182DE949}"/>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7999453-C5C8-127E-D720-31F330A136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06D254E-1391-1B83-9934-2C9DAFEC990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955DAD1-FB7A-444B-A41A-24B19C3C24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EACEC13-E603-6B44-591E-70D80FFFF9D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96BDECA-F7D1-CD6F-70BE-07CD9B244BA1}"/>
              </a:ext>
            </a:extLst>
          </p:cNvPr>
          <p:cNvSpPr>
            <a:spLocks noGrp="1"/>
          </p:cNvSpPr>
          <p:nvPr>
            <p:ph type="dt" sz="half" idx="10"/>
          </p:nvPr>
        </p:nvSpPr>
        <p:spPr/>
        <p:txBody>
          <a:bodyPr/>
          <a:lstStyle/>
          <a:p>
            <a:fld id="{47A4F2FC-9F6D-7C4A-81D5-465266D8D53C}" type="datetimeFigureOut">
              <a:rPr lang="fr-FR" smtClean="0"/>
              <a:t>21/08/2025</a:t>
            </a:fld>
            <a:endParaRPr lang="fr-FR"/>
          </a:p>
        </p:txBody>
      </p:sp>
      <p:sp>
        <p:nvSpPr>
          <p:cNvPr id="8" name="Espace réservé du pied de page 7">
            <a:extLst>
              <a:ext uri="{FF2B5EF4-FFF2-40B4-BE49-F238E27FC236}">
                <a16:creationId xmlns:a16="http://schemas.microsoft.com/office/drawing/2014/main" id="{4FD884C4-3900-F226-6FC8-E4906D753A0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54ADB15-7874-AF6D-CCF7-1A81E678F8AE}"/>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35592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F9B8A8-DF92-788F-BB77-10F4294058D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CE7D4991-2845-A457-724E-992187E850BE}"/>
              </a:ext>
            </a:extLst>
          </p:cNvPr>
          <p:cNvSpPr>
            <a:spLocks noGrp="1"/>
          </p:cNvSpPr>
          <p:nvPr>
            <p:ph type="dt" sz="half" idx="10"/>
          </p:nvPr>
        </p:nvSpPr>
        <p:spPr/>
        <p:txBody>
          <a:bodyPr/>
          <a:lstStyle/>
          <a:p>
            <a:fld id="{47A4F2FC-9F6D-7C4A-81D5-465266D8D53C}" type="datetimeFigureOut">
              <a:rPr lang="fr-FR" smtClean="0"/>
              <a:t>21/08/2025</a:t>
            </a:fld>
            <a:endParaRPr lang="fr-FR"/>
          </a:p>
        </p:txBody>
      </p:sp>
      <p:sp>
        <p:nvSpPr>
          <p:cNvPr id="4" name="Espace réservé du pied de page 3">
            <a:extLst>
              <a:ext uri="{FF2B5EF4-FFF2-40B4-BE49-F238E27FC236}">
                <a16:creationId xmlns:a16="http://schemas.microsoft.com/office/drawing/2014/main" id="{6361229F-6743-3BF4-F075-38D9F44E6ED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9DCFDE2-4F8E-63BE-DE9F-FFCFB68B94A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882696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1E14582-6BBD-E559-225A-BC416B2DB8D9}"/>
              </a:ext>
            </a:extLst>
          </p:cNvPr>
          <p:cNvSpPr>
            <a:spLocks noGrp="1"/>
          </p:cNvSpPr>
          <p:nvPr>
            <p:ph type="dt" sz="half" idx="10"/>
          </p:nvPr>
        </p:nvSpPr>
        <p:spPr/>
        <p:txBody>
          <a:bodyPr/>
          <a:lstStyle/>
          <a:p>
            <a:fld id="{47A4F2FC-9F6D-7C4A-81D5-465266D8D53C}" type="datetimeFigureOut">
              <a:rPr lang="fr-FR" smtClean="0"/>
              <a:t>21/08/2025</a:t>
            </a:fld>
            <a:endParaRPr lang="fr-FR"/>
          </a:p>
        </p:txBody>
      </p:sp>
      <p:sp>
        <p:nvSpPr>
          <p:cNvPr id="3" name="Espace réservé du pied de page 2">
            <a:extLst>
              <a:ext uri="{FF2B5EF4-FFF2-40B4-BE49-F238E27FC236}">
                <a16:creationId xmlns:a16="http://schemas.microsoft.com/office/drawing/2014/main" id="{6FCECB09-A8DC-2FC4-B75F-EF76B07526E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AEB3BCCD-9A31-76C0-6A17-525E9F038D14}"/>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2495375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9B609-4750-EA2C-4392-7EDDA81E7E2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1FD769B-1A00-FB1B-26EF-26CB2D6B73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1D0BB0E-DDCA-91E5-6EDC-3430DD6C9C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0282112-FD4B-9510-0F99-47959A9D4728}"/>
              </a:ext>
            </a:extLst>
          </p:cNvPr>
          <p:cNvSpPr>
            <a:spLocks noGrp="1"/>
          </p:cNvSpPr>
          <p:nvPr>
            <p:ph type="dt" sz="half" idx="10"/>
          </p:nvPr>
        </p:nvSpPr>
        <p:spPr/>
        <p:txBody>
          <a:bodyPr/>
          <a:lstStyle/>
          <a:p>
            <a:fld id="{47A4F2FC-9F6D-7C4A-81D5-465266D8D53C}" type="datetimeFigureOut">
              <a:rPr lang="fr-FR" smtClean="0"/>
              <a:t>21/08/2025</a:t>
            </a:fld>
            <a:endParaRPr lang="fr-FR"/>
          </a:p>
        </p:txBody>
      </p:sp>
      <p:sp>
        <p:nvSpPr>
          <p:cNvPr id="6" name="Espace réservé du pied de page 5">
            <a:extLst>
              <a:ext uri="{FF2B5EF4-FFF2-40B4-BE49-F238E27FC236}">
                <a16:creationId xmlns:a16="http://schemas.microsoft.com/office/drawing/2014/main" id="{83594FF7-4E21-C9F4-01CB-F77CEDFC52D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9AB9A2D-B580-8DE7-5AB1-C0029F699412}"/>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021231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7505C9-0656-0EF5-2E6A-AAAFDD4539C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5792C1F-EAB0-9F46-430C-463FBD07E5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3E59035-06B0-8693-EB54-3B61A83343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A990A6D-3BA6-98AB-ACCE-E5BC14EFEDC6}"/>
              </a:ext>
            </a:extLst>
          </p:cNvPr>
          <p:cNvSpPr>
            <a:spLocks noGrp="1"/>
          </p:cNvSpPr>
          <p:nvPr>
            <p:ph type="dt" sz="half" idx="10"/>
          </p:nvPr>
        </p:nvSpPr>
        <p:spPr/>
        <p:txBody>
          <a:bodyPr/>
          <a:lstStyle/>
          <a:p>
            <a:fld id="{47A4F2FC-9F6D-7C4A-81D5-465266D8D53C}" type="datetimeFigureOut">
              <a:rPr lang="fr-FR" smtClean="0"/>
              <a:t>21/08/2025</a:t>
            </a:fld>
            <a:endParaRPr lang="fr-FR"/>
          </a:p>
        </p:txBody>
      </p:sp>
      <p:sp>
        <p:nvSpPr>
          <p:cNvPr id="6" name="Espace réservé du pied de page 5">
            <a:extLst>
              <a:ext uri="{FF2B5EF4-FFF2-40B4-BE49-F238E27FC236}">
                <a16:creationId xmlns:a16="http://schemas.microsoft.com/office/drawing/2014/main" id="{3405D42B-5169-0942-F467-5E7F0BA06C3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854FE3F-C776-3F73-A3F0-B1DFFCE67D12}"/>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317180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0FA6DD-CA4D-A1AB-3A7B-5A88939B85F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39FCEB6-2778-C8C2-28DE-073193EF6BC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FA000C3-311F-827F-27C2-617261257E52}"/>
              </a:ext>
            </a:extLst>
          </p:cNvPr>
          <p:cNvSpPr>
            <a:spLocks noGrp="1"/>
          </p:cNvSpPr>
          <p:nvPr>
            <p:ph type="dt" sz="half" idx="10"/>
          </p:nvPr>
        </p:nvSpPr>
        <p:spPr/>
        <p:txBody>
          <a:bodyPr/>
          <a:lstStyle/>
          <a:p>
            <a:fld id="{47A4F2FC-9F6D-7C4A-81D5-465266D8D53C}" type="datetimeFigureOut">
              <a:rPr lang="fr-FR" smtClean="0"/>
              <a:t>21/08/2025</a:t>
            </a:fld>
            <a:endParaRPr lang="fr-FR"/>
          </a:p>
        </p:txBody>
      </p:sp>
      <p:sp>
        <p:nvSpPr>
          <p:cNvPr id="5" name="Espace réservé du pied de page 4">
            <a:extLst>
              <a:ext uri="{FF2B5EF4-FFF2-40B4-BE49-F238E27FC236}">
                <a16:creationId xmlns:a16="http://schemas.microsoft.com/office/drawing/2014/main" id="{5617E3DF-A06D-DDA7-1B5F-B698A7D8018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52B9F09-3042-D905-80FC-CF75951DAECA}"/>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4267806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071D934-ACA5-D2BC-3522-CEA0281C1332}"/>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4EC8E96-8FD6-9D77-B870-322B8F8D45E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BBD2717-A10B-4F4A-5777-DB1D3695BCB9}"/>
              </a:ext>
            </a:extLst>
          </p:cNvPr>
          <p:cNvSpPr>
            <a:spLocks noGrp="1"/>
          </p:cNvSpPr>
          <p:nvPr>
            <p:ph type="dt" sz="half" idx="10"/>
          </p:nvPr>
        </p:nvSpPr>
        <p:spPr/>
        <p:txBody>
          <a:bodyPr/>
          <a:lstStyle/>
          <a:p>
            <a:fld id="{47A4F2FC-9F6D-7C4A-81D5-465266D8D53C}" type="datetimeFigureOut">
              <a:rPr lang="fr-FR" smtClean="0"/>
              <a:t>21/08/2025</a:t>
            </a:fld>
            <a:endParaRPr lang="fr-FR"/>
          </a:p>
        </p:txBody>
      </p:sp>
      <p:sp>
        <p:nvSpPr>
          <p:cNvPr id="5" name="Espace réservé du pied de page 4">
            <a:extLst>
              <a:ext uri="{FF2B5EF4-FFF2-40B4-BE49-F238E27FC236}">
                <a16:creationId xmlns:a16="http://schemas.microsoft.com/office/drawing/2014/main" id="{9544A8B6-CF43-E393-380E-24345D48474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8C000DF-73C1-0B58-DB7C-1503F3A307B7}"/>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002116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83933A0-E2B6-37B6-08A4-BA92B861E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5A9B2A5-1EBA-7AF4-AECB-E4F91FB5CB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82A0FF-1A3C-7DBA-1DC4-9E2817509D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A4F2FC-9F6D-7C4A-81D5-465266D8D53C}" type="datetimeFigureOut">
              <a:rPr lang="fr-FR" smtClean="0"/>
              <a:t>21/08/2025</a:t>
            </a:fld>
            <a:endParaRPr lang="fr-FR"/>
          </a:p>
        </p:txBody>
      </p:sp>
      <p:sp>
        <p:nvSpPr>
          <p:cNvPr id="5" name="Espace réservé du pied de page 4">
            <a:extLst>
              <a:ext uri="{FF2B5EF4-FFF2-40B4-BE49-F238E27FC236}">
                <a16:creationId xmlns:a16="http://schemas.microsoft.com/office/drawing/2014/main" id="{2C84736D-3385-A609-C90F-49E45F5622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8152070-9758-BF76-FFF7-216F2B79C1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CE60BA-F6AA-C745-B55D-9AA72D6FA60E}" type="slidenum">
              <a:rPr lang="fr-FR" smtClean="0"/>
              <a:t>‹N°›</a:t>
            </a:fld>
            <a:endParaRPr lang="fr-FR"/>
          </a:p>
        </p:txBody>
      </p:sp>
    </p:spTree>
    <p:extLst>
      <p:ext uri="{BB962C8B-B14F-4D97-AF65-F5344CB8AC3E}">
        <p14:creationId xmlns:p14="http://schemas.microsoft.com/office/powerpoint/2010/main" val="1079745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765939-12AE-AD17-9322-AE44A0360D8B}"/>
              </a:ext>
            </a:extLst>
          </p:cNvPr>
          <p:cNvSpPr>
            <a:spLocks noGrp="1"/>
          </p:cNvSpPr>
          <p:nvPr>
            <p:ph type="ctrTitle"/>
          </p:nvPr>
        </p:nvSpPr>
        <p:spPr/>
        <p:txBody>
          <a:bodyPr/>
          <a:lstStyle/>
          <a:p>
            <a:r>
              <a:rPr lang="fr-FR" dirty="0"/>
              <a:t>Cartes postales</a:t>
            </a:r>
          </a:p>
        </p:txBody>
      </p:sp>
      <p:sp>
        <p:nvSpPr>
          <p:cNvPr id="3" name="Sous-titre 2">
            <a:extLst>
              <a:ext uri="{FF2B5EF4-FFF2-40B4-BE49-F238E27FC236}">
                <a16:creationId xmlns:a16="http://schemas.microsoft.com/office/drawing/2014/main" id="{AF07FAA0-D4AF-82F8-AF03-FF329C8E0694}"/>
              </a:ext>
            </a:extLst>
          </p:cNvPr>
          <p:cNvSpPr>
            <a:spLocks noGrp="1"/>
          </p:cNvSpPr>
          <p:nvPr>
            <p:ph type="subTitle" idx="1"/>
          </p:nvPr>
        </p:nvSpPr>
        <p:spPr/>
        <p:txBody>
          <a:bodyPr/>
          <a:lstStyle/>
          <a:p>
            <a:endParaRPr lang="fr-F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1122363"/>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1614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DD067E-6A05-09AB-942C-FBB2A44ABDCF}"/>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3ECEDA89-9226-F780-3B00-4A911BB8C464}"/>
              </a:ext>
            </a:extLst>
          </p:cNvPr>
          <p:cNvSpPr>
            <a:spLocks noGrp="1"/>
          </p:cNvSpPr>
          <p:nvPr>
            <p:ph idx="1"/>
          </p:nvPr>
        </p:nvSpPr>
        <p:spPr/>
        <p:txBody>
          <a:bodyPr>
            <a:normAutofit/>
          </a:bodyPr>
          <a:lstStyle/>
          <a:p>
            <a:pPr marL="0" indent="0">
              <a:buNone/>
            </a:pPr>
            <a:r>
              <a:rPr lang="fr-FR" sz="2400" dirty="0">
                <a:effectLst/>
                <a:latin typeface="Times New Roman" panose="02020603050405020304" pitchFamily="18" charset="0"/>
                <a:ea typeface="Cambria" panose="02040503050406030204" pitchFamily="18" charset="0"/>
              </a:rPr>
              <a:t>Nous résidons maintenant à l’Hôtel </a:t>
            </a:r>
            <a:r>
              <a:rPr lang="fr-FR" sz="2400" dirty="0" err="1">
                <a:effectLst/>
                <a:latin typeface="Times New Roman" panose="02020603050405020304" pitchFamily="18" charset="0"/>
                <a:ea typeface="Cambria" panose="02040503050406030204" pitchFamily="18" charset="0"/>
              </a:rPr>
              <a:t>Xanadu</a:t>
            </a:r>
            <a:r>
              <a:rPr lang="fr-FR" sz="2400" dirty="0">
                <a:effectLst/>
                <a:latin typeface="Times New Roman" panose="02020603050405020304" pitchFamily="18" charset="0"/>
                <a:ea typeface="Cambria" panose="02040503050406030204" pitchFamily="18" charset="0"/>
              </a:rPr>
              <a:t> : c'est luxueux et calme. Il fait un très beau temps. Les nourritures sont si délicieuses que je prends du poids ! Mille baisers</a:t>
            </a:r>
            <a:endParaRPr lang="fr-FR" sz="2400" dirty="0">
              <a:effectLst/>
              <a:latin typeface="Times New Roman" panose="02020603050405020304" pitchFamily="18" charset="0"/>
              <a:ea typeface="Times New Roman" panose="02020603050405020304" pitchFamily="18" charset="0"/>
            </a:endParaRPr>
          </a:p>
          <a:p>
            <a:pPr marL="0" indent="0">
              <a:buNone/>
            </a:pPr>
            <a:endParaRPr lang="fr-FR" sz="2000" dirty="0"/>
          </a:p>
        </p:txBody>
      </p:sp>
    </p:spTree>
    <p:extLst>
      <p:ext uri="{BB962C8B-B14F-4D97-AF65-F5344CB8AC3E}">
        <p14:creationId xmlns:p14="http://schemas.microsoft.com/office/powerpoint/2010/main" val="2685457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85830-CA61-67A9-DB81-707945683B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6DFD99E-1515-F853-CBCE-7386EEA4906F}"/>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C6C05EEF-40FA-4E69-431A-3CE527780C12}"/>
              </a:ext>
            </a:extLst>
          </p:cNvPr>
          <p:cNvSpPr>
            <a:spLocks noGrp="1"/>
          </p:cNvSpPr>
          <p:nvPr>
            <p:ph idx="1"/>
          </p:nvPr>
        </p:nvSpPr>
        <p:spPr/>
        <p:txBody>
          <a:bodyPr>
            <a:normAutofit/>
          </a:bodyPr>
          <a:lstStyle/>
          <a:p>
            <a:pPr marL="0" indent="0">
              <a:buNone/>
            </a:pPr>
            <a:r>
              <a:rPr lang="fr-FR" sz="2400" dirty="0">
                <a:effectLst/>
                <a:latin typeface="Times New Roman" panose="02020603050405020304" pitchFamily="18" charset="0"/>
                <a:ea typeface="Cambria" panose="02040503050406030204" pitchFamily="18" charset="0"/>
              </a:rPr>
              <a:t>Nous résidons maintenant à l’Hôtel </a:t>
            </a:r>
            <a:r>
              <a:rPr lang="fr-FR" sz="2400" dirty="0" err="1">
                <a:effectLst/>
                <a:latin typeface="Times New Roman" panose="02020603050405020304" pitchFamily="18" charset="0"/>
                <a:ea typeface="Cambria" panose="02040503050406030204" pitchFamily="18" charset="0"/>
              </a:rPr>
              <a:t>Xanadu</a:t>
            </a:r>
            <a:r>
              <a:rPr lang="fr-FR" sz="2400" dirty="0">
                <a:effectLst/>
                <a:latin typeface="Times New Roman" panose="02020603050405020304" pitchFamily="18" charset="0"/>
                <a:ea typeface="Cambria" panose="02040503050406030204" pitchFamily="18" charset="0"/>
              </a:rPr>
              <a:t> : c'est luxueux et calme. Il fait un très beau temps. Les nourritures sont si délicieuses que je prends du poids ! Mille baisers.</a:t>
            </a:r>
          </a:p>
          <a:p>
            <a:pPr marL="0" indent="0">
              <a:buNone/>
            </a:pPr>
            <a:endParaRPr lang="fr-FR" sz="2400" dirty="0">
              <a:latin typeface="Times New Roman" panose="02020603050405020304" pitchFamily="18" charset="0"/>
              <a:ea typeface="Times New Roman" panose="02020603050405020304" pitchFamily="18" charset="0"/>
            </a:endParaRPr>
          </a:p>
          <a:p>
            <a:pPr marL="0" indent="0">
              <a:buNone/>
            </a:pPr>
            <a:r>
              <a:rPr lang="fr-FR" sz="2400" dirty="0">
                <a:effectLst/>
                <a:latin typeface="Times New Roman" panose="02020603050405020304" pitchFamily="18" charset="0"/>
                <a:ea typeface="Cambria" panose="02040503050406030204" pitchFamily="18" charset="0"/>
              </a:rPr>
              <a:t>Résidence à l’Hôtel </a:t>
            </a:r>
            <a:r>
              <a:rPr lang="fr-FR" sz="2400" dirty="0" err="1">
                <a:effectLst/>
                <a:latin typeface="Times New Roman" panose="02020603050405020304" pitchFamily="18" charset="0"/>
                <a:ea typeface="Cambria" panose="02040503050406030204" pitchFamily="18" charset="0"/>
              </a:rPr>
              <a:t>Xanadu</a:t>
            </a:r>
            <a:r>
              <a:rPr lang="fr-FR" sz="2400" dirty="0">
                <a:effectLst/>
                <a:latin typeface="Times New Roman" panose="02020603050405020304" pitchFamily="18" charset="0"/>
                <a:ea typeface="Cambria" panose="02040503050406030204" pitchFamily="18" charset="0"/>
              </a:rPr>
              <a:t>. Luxe et calme. Beau temps. Nourritures délicieuses et prise de poids ! Mille baisers.</a:t>
            </a:r>
            <a:endParaRPr lang="fr-FR" sz="2400" dirty="0">
              <a:effectLst/>
              <a:latin typeface="Times New Roman" panose="02020603050405020304" pitchFamily="18" charset="0"/>
              <a:ea typeface="Times New Roman" panose="02020603050405020304" pitchFamily="18" charset="0"/>
            </a:endParaRPr>
          </a:p>
          <a:p>
            <a:pPr marL="0" indent="0">
              <a:buNone/>
            </a:pPr>
            <a:endParaRPr lang="fr-FR" sz="2400" dirty="0">
              <a:effectLst/>
              <a:latin typeface="Times New Roman" panose="02020603050405020304" pitchFamily="18" charset="0"/>
              <a:ea typeface="Times New Roman" panose="02020603050405020304" pitchFamily="18" charset="0"/>
            </a:endParaRPr>
          </a:p>
          <a:p>
            <a:pPr marL="0" indent="0">
              <a:buNone/>
            </a:pPr>
            <a:endParaRPr lang="fr-FR" sz="2000" dirty="0"/>
          </a:p>
        </p:txBody>
      </p:sp>
    </p:spTree>
    <p:extLst>
      <p:ext uri="{BB962C8B-B14F-4D97-AF65-F5344CB8AC3E}">
        <p14:creationId xmlns:p14="http://schemas.microsoft.com/office/powerpoint/2010/main" val="3844869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C0B7C-E8EC-0B3F-3D8F-FCFD06FB123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7C2146C-1956-BF7A-4290-31681ECD8707}"/>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8A726997-8E8B-7AA6-98C3-39643D5E64DD}"/>
              </a:ext>
            </a:extLst>
          </p:cNvPr>
          <p:cNvSpPr>
            <a:spLocks noGrp="1"/>
          </p:cNvSpPr>
          <p:nvPr>
            <p:ph idx="1"/>
          </p:nvPr>
        </p:nvSpPr>
        <p:spPr/>
        <p:txBody>
          <a:bodyPr>
            <a:normAutofit/>
          </a:bodyPr>
          <a:lstStyle/>
          <a:p>
            <a:pPr marL="0" indent="0">
              <a:buNone/>
            </a:pPr>
            <a:r>
              <a:rPr lang="fr-FR" sz="2400" dirty="0">
                <a:effectLst/>
                <a:latin typeface="Times New Roman" panose="02020603050405020304" pitchFamily="18" charset="0"/>
                <a:ea typeface="Cambria" panose="02040503050406030204" pitchFamily="18" charset="0"/>
              </a:rPr>
              <a:t>Nous résidons maintenant à l’Hôtel </a:t>
            </a:r>
            <a:r>
              <a:rPr lang="fr-FR" sz="2400" dirty="0" err="1">
                <a:effectLst/>
                <a:latin typeface="Times New Roman" panose="02020603050405020304" pitchFamily="18" charset="0"/>
                <a:ea typeface="Cambria" panose="02040503050406030204" pitchFamily="18" charset="0"/>
              </a:rPr>
              <a:t>Xanadu</a:t>
            </a:r>
            <a:r>
              <a:rPr lang="fr-FR" sz="2400" dirty="0">
                <a:effectLst/>
                <a:latin typeface="Times New Roman" panose="02020603050405020304" pitchFamily="18" charset="0"/>
                <a:ea typeface="Cambria" panose="02040503050406030204" pitchFamily="18" charset="0"/>
              </a:rPr>
              <a:t> : c'est luxueux et calme. Il fait un très beau temps. Les nourritures sont si délicieuses que je prends du poids ! Mille baisers.</a:t>
            </a:r>
          </a:p>
          <a:p>
            <a:pPr marL="0" indent="0">
              <a:buNone/>
            </a:pPr>
            <a:endParaRPr lang="fr-FR" sz="2400" dirty="0">
              <a:latin typeface="Times New Roman" panose="02020603050405020304" pitchFamily="18" charset="0"/>
              <a:ea typeface="Times New Roman" panose="02020603050405020304" pitchFamily="18" charset="0"/>
            </a:endParaRPr>
          </a:p>
          <a:p>
            <a:pPr marL="0" indent="0">
              <a:buNone/>
            </a:pPr>
            <a:r>
              <a:rPr lang="fr-FR" sz="2400" dirty="0">
                <a:effectLst/>
                <a:latin typeface="Times New Roman" panose="02020603050405020304" pitchFamily="18" charset="0"/>
                <a:ea typeface="Cambria" panose="02040503050406030204" pitchFamily="18" charset="0"/>
              </a:rPr>
              <a:t>Résidence à l’Hôtel </a:t>
            </a:r>
            <a:r>
              <a:rPr lang="fr-FR" sz="2400" dirty="0" err="1">
                <a:effectLst/>
                <a:latin typeface="Times New Roman" panose="02020603050405020304" pitchFamily="18" charset="0"/>
                <a:ea typeface="Cambria" panose="02040503050406030204" pitchFamily="18" charset="0"/>
              </a:rPr>
              <a:t>Xanadu</a:t>
            </a:r>
            <a:r>
              <a:rPr lang="fr-FR" sz="2400" dirty="0">
                <a:effectLst/>
                <a:latin typeface="Times New Roman" panose="02020603050405020304" pitchFamily="18" charset="0"/>
                <a:ea typeface="Cambria" panose="02040503050406030204" pitchFamily="18" charset="0"/>
              </a:rPr>
              <a:t>. Luxe et calme. Beau temps. Nourritures délicieuses et prise de poids ! Mille baisers.</a:t>
            </a:r>
            <a:endParaRPr lang="fr-FR" sz="2400" dirty="0">
              <a:effectLst/>
              <a:latin typeface="Times New Roman" panose="02020603050405020304" pitchFamily="18" charset="0"/>
              <a:ea typeface="Times New Roman" panose="02020603050405020304" pitchFamily="18" charset="0"/>
            </a:endParaRPr>
          </a:p>
          <a:p>
            <a:pPr marL="0" indent="0">
              <a:buNone/>
            </a:pPr>
            <a:endParaRPr lang="fr-FR" sz="2400" dirty="0">
              <a:effectLst/>
              <a:latin typeface="Times New Roman" panose="02020603050405020304" pitchFamily="18" charset="0"/>
              <a:ea typeface="Times New Roman" panose="02020603050405020304" pitchFamily="18" charset="0"/>
            </a:endParaRPr>
          </a:p>
          <a:p>
            <a:pPr marL="0" indent="0">
              <a:buNone/>
            </a:pPr>
            <a:endParaRPr lang="fr-FR" sz="2000" dirty="0"/>
          </a:p>
        </p:txBody>
      </p:sp>
    </p:spTree>
    <p:extLst>
      <p:ext uri="{BB962C8B-B14F-4D97-AF65-F5344CB8AC3E}">
        <p14:creationId xmlns:p14="http://schemas.microsoft.com/office/powerpoint/2010/main" val="2864432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F88D31-865C-7EE6-1B27-392C6FD090BF}"/>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232271C7-AF21-4056-D463-E1E39B7E0525}"/>
              </a:ext>
            </a:extLst>
          </p:cNvPr>
          <p:cNvSpPr>
            <a:spLocks noGrp="1"/>
          </p:cNvSpPr>
          <p:nvPr>
            <p:ph idx="1"/>
          </p:nvPr>
        </p:nvSpPr>
        <p:spPr/>
        <p:txBody>
          <a:bodyPr/>
          <a:lstStyle/>
          <a:p>
            <a:pPr marL="0" indent="0">
              <a:buNone/>
            </a:pPr>
            <a:r>
              <a:rPr lang="fr-FR" sz="2400" dirty="0">
                <a:solidFill>
                  <a:srgbClr val="4472C4"/>
                </a:solidFill>
                <a:effectLst/>
                <a:latin typeface="Times New Roman" panose="02020603050405020304" pitchFamily="18" charset="0"/>
                <a:ea typeface="Times New Roman" panose="02020603050405020304" pitchFamily="18" charset="0"/>
              </a:rPr>
              <a:t>Transformez le texte suivant en style télégraphique.</a:t>
            </a:r>
            <a:r>
              <a:rPr lang="fr-FR" sz="2400" dirty="0">
                <a:solidFill>
                  <a:srgbClr val="000000"/>
                </a:solidFill>
                <a:effectLst/>
                <a:latin typeface="Times New Roman" panose="02020603050405020304" pitchFamily="18" charset="0"/>
                <a:ea typeface="Times New Roman" panose="02020603050405020304" pitchFamily="18" charset="0"/>
              </a:rPr>
              <a:t> </a:t>
            </a:r>
            <a:r>
              <a:rPr lang="fr-FR" sz="2400" dirty="0">
                <a:effectLst/>
              </a:rPr>
              <a:t> </a:t>
            </a:r>
          </a:p>
          <a:p>
            <a:pPr marL="0" indent="0">
              <a:buNone/>
            </a:pPr>
            <a:endParaRPr lang="fr-FR" sz="2400" dirty="0"/>
          </a:p>
          <a:p>
            <a:pPr marL="0" indent="0" algn="just">
              <a:buNone/>
            </a:pPr>
            <a:r>
              <a:rPr lang="fr-FR" sz="2000" dirty="0">
                <a:effectLst/>
                <a:latin typeface="Times New Roman" panose="02020603050405020304" pitchFamily="18" charset="0"/>
                <a:ea typeface="Times New Roman" panose="02020603050405020304" pitchFamily="18" charset="0"/>
              </a:rPr>
              <a:t>       Cher oiseau,</a:t>
            </a:r>
          </a:p>
          <a:p>
            <a:pPr marL="0" indent="0" algn="just">
              <a:buNone/>
            </a:pPr>
            <a:r>
              <a:rPr lang="fr-FR" sz="2000" dirty="0">
                <a:effectLst/>
                <a:latin typeface="Times New Roman" panose="02020603050405020304" pitchFamily="18" charset="0"/>
                <a:ea typeface="Times New Roman" panose="02020603050405020304" pitchFamily="18" charset="0"/>
              </a:rPr>
              <a:t>J'ai rencontré un chat très sympathique. Je lui ai raconté mon histoire et il m'a invité à me reposer chez lui. Il habite sous un tas de branches dans une belle forêt de bouleaux. La forêt aux alentours est vraiment belle. Nous avons diné de gelée de groseilles. Cette gelée était étrange.</a:t>
            </a:r>
          </a:p>
          <a:p>
            <a:pPr marL="0" indent="0" algn="just">
              <a:buNone/>
            </a:pPr>
            <a:r>
              <a:rPr lang="fr-FR" sz="2000" dirty="0">
                <a:effectLst/>
                <a:latin typeface="Times New Roman" panose="02020603050405020304" pitchFamily="18" charset="0"/>
                <a:ea typeface="Times New Roman" panose="02020603050405020304" pitchFamily="18" charset="0"/>
              </a:rPr>
              <a:t>Demain, je ferai la grasse matinée. J'en ai besoin. Cela fait bientôt deux semaines que je n'ai pas dormi.</a:t>
            </a:r>
          </a:p>
          <a:p>
            <a:pPr marL="0" indent="0" algn="just">
              <a:buNone/>
            </a:pPr>
            <a:r>
              <a:rPr lang="fr-FR" sz="2000" dirty="0">
                <a:effectLst/>
                <a:latin typeface="Times New Roman" panose="02020603050405020304" pitchFamily="18" charset="0"/>
                <a:ea typeface="Times New Roman" panose="02020603050405020304" pitchFamily="18" charset="0"/>
              </a:rPr>
              <a:t>Je reviens la semaine prochaine !</a:t>
            </a:r>
          </a:p>
          <a:p>
            <a:pPr marL="0" indent="0" algn="just">
              <a:buNone/>
            </a:pPr>
            <a:r>
              <a:rPr lang="fr-FR" sz="2000" dirty="0">
                <a:effectLst/>
                <a:latin typeface="Times New Roman" panose="02020603050405020304" pitchFamily="18" charset="0"/>
                <a:ea typeface="Times New Roman" panose="02020603050405020304" pitchFamily="18" charset="0"/>
              </a:rPr>
              <a:t>       Ton Ourse.</a:t>
            </a:r>
            <a:endParaRPr lang="fr-FR" sz="2000" dirty="0"/>
          </a:p>
        </p:txBody>
      </p:sp>
    </p:spTree>
    <p:extLst>
      <p:ext uri="{BB962C8B-B14F-4D97-AF65-F5344CB8AC3E}">
        <p14:creationId xmlns:p14="http://schemas.microsoft.com/office/powerpoint/2010/main" val="1337621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20412-7DBC-C194-4912-49764A5B043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C1F567B-45B7-DFD0-53D7-176CBD250792}"/>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58E7E53-0391-B7BA-180E-01015430E206}"/>
              </a:ext>
            </a:extLst>
          </p:cNvPr>
          <p:cNvSpPr>
            <a:spLocks noGrp="1"/>
          </p:cNvSpPr>
          <p:nvPr>
            <p:ph idx="1"/>
          </p:nvPr>
        </p:nvSpPr>
        <p:spPr/>
        <p:txBody>
          <a:bodyPr/>
          <a:lstStyle/>
          <a:p>
            <a:pPr marL="0" indent="0">
              <a:buNone/>
            </a:pPr>
            <a:r>
              <a:rPr lang="fr-FR" sz="2400" dirty="0">
                <a:solidFill>
                  <a:srgbClr val="4472C4"/>
                </a:solidFill>
                <a:effectLst/>
                <a:latin typeface="Times New Roman" panose="02020603050405020304" pitchFamily="18" charset="0"/>
                <a:ea typeface="Times New Roman" panose="02020603050405020304" pitchFamily="18" charset="0"/>
              </a:rPr>
              <a:t>Transformez le texte suivant en style télégraphique.</a:t>
            </a:r>
            <a:r>
              <a:rPr lang="fr-FR" sz="2400" dirty="0">
                <a:solidFill>
                  <a:srgbClr val="000000"/>
                </a:solidFill>
                <a:effectLst/>
                <a:latin typeface="Times New Roman" panose="02020603050405020304" pitchFamily="18" charset="0"/>
                <a:ea typeface="Times New Roman" panose="02020603050405020304" pitchFamily="18" charset="0"/>
              </a:rPr>
              <a:t> </a:t>
            </a:r>
            <a:r>
              <a:rPr lang="fr-FR" sz="2400" dirty="0">
                <a:effectLst/>
              </a:rPr>
              <a:t> </a:t>
            </a:r>
          </a:p>
          <a:p>
            <a:pPr marL="0" indent="0">
              <a:buNone/>
            </a:pPr>
            <a:endParaRPr lang="fr-FR" sz="2400" dirty="0"/>
          </a:p>
          <a:p>
            <a:pPr marL="0" indent="0" algn="just">
              <a:buNone/>
            </a:pPr>
            <a:r>
              <a:rPr lang="fr-FR" sz="2000" dirty="0">
                <a:effectLst/>
                <a:latin typeface="Times New Roman" panose="02020603050405020304" pitchFamily="18" charset="0"/>
                <a:ea typeface="Times New Roman" panose="02020603050405020304" pitchFamily="18" charset="0"/>
              </a:rPr>
              <a:t>       Cher oiseau,</a:t>
            </a:r>
          </a:p>
          <a:p>
            <a:pPr marL="0" indent="0" algn="just">
              <a:buNone/>
            </a:pPr>
            <a:r>
              <a:rPr lang="fr-FR" sz="2000" dirty="0">
                <a:effectLst/>
                <a:latin typeface="Times New Roman" panose="02020603050405020304" pitchFamily="18" charset="0"/>
                <a:ea typeface="Times New Roman" panose="02020603050405020304" pitchFamily="18" charset="0"/>
              </a:rPr>
              <a:t>J'ai rencontré un chat très sympathique. Je lui ai raconté mon histoire et il m'a invité à me reposer chez lui. Il habite sous un tas de branches dans une belle forêt de bouleaux. La forêt aux alentours est vraiment belle. Nous avons diné de gelée de groseilles. Cette gelée était étrange.</a:t>
            </a:r>
          </a:p>
          <a:p>
            <a:pPr marL="0" indent="0" algn="just">
              <a:buNone/>
            </a:pPr>
            <a:r>
              <a:rPr lang="fr-FR" sz="2000" dirty="0">
                <a:effectLst/>
                <a:latin typeface="Times New Roman" panose="02020603050405020304" pitchFamily="18" charset="0"/>
                <a:ea typeface="Times New Roman" panose="02020603050405020304" pitchFamily="18" charset="0"/>
              </a:rPr>
              <a:t>Demain, je ferai la grasse matinée. J'en ai besoin. Cela fait bientôt deux semaines que je n'ai pas dormi.</a:t>
            </a:r>
          </a:p>
          <a:p>
            <a:pPr marL="0" indent="0" algn="just">
              <a:buNone/>
            </a:pPr>
            <a:r>
              <a:rPr lang="fr-FR" sz="2000" dirty="0">
                <a:effectLst/>
                <a:latin typeface="Times New Roman" panose="02020603050405020304" pitchFamily="18" charset="0"/>
                <a:ea typeface="Times New Roman" panose="02020603050405020304" pitchFamily="18" charset="0"/>
              </a:rPr>
              <a:t>Je reviens la semaine prochaine !</a:t>
            </a:r>
          </a:p>
          <a:p>
            <a:pPr marL="0" indent="0" algn="just">
              <a:buNone/>
            </a:pPr>
            <a:r>
              <a:rPr lang="fr-FR" sz="2000" dirty="0">
                <a:effectLst/>
                <a:latin typeface="Times New Roman" panose="02020603050405020304" pitchFamily="18" charset="0"/>
                <a:ea typeface="Times New Roman" panose="02020603050405020304" pitchFamily="18" charset="0"/>
              </a:rPr>
              <a:t>       Ton Ourse.</a:t>
            </a:r>
            <a:endParaRPr lang="fr-FR" sz="2000" dirty="0"/>
          </a:p>
        </p:txBody>
      </p:sp>
    </p:spTree>
    <p:extLst>
      <p:ext uri="{BB962C8B-B14F-4D97-AF65-F5344CB8AC3E}">
        <p14:creationId xmlns:p14="http://schemas.microsoft.com/office/powerpoint/2010/main" val="1342611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B2C0D-9960-213E-86B1-CE1866800A9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80DD772-DE33-FD59-5CCD-CD6B6482F1B6}"/>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29CB3ED5-529B-6DB5-0D8D-E12032E8B5B5}"/>
              </a:ext>
            </a:extLst>
          </p:cNvPr>
          <p:cNvSpPr>
            <a:spLocks noGrp="1"/>
          </p:cNvSpPr>
          <p:nvPr>
            <p:ph idx="1"/>
          </p:nvPr>
        </p:nvSpPr>
        <p:spPr/>
        <p:txBody>
          <a:bodyPr/>
          <a:lstStyle/>
          <a:p>
            <a:pPr marL="0" indent="0">
              <a:buNone/>
            </a:pPr>
            <a:r>
              <a:rPr lang="fr-FR" sz="2400" dirty="0">
                <a:solidFill>
                  <a:srgbClr val="4472C4"/>
                </a:solidFill>
                <a:effectLst/>
                <a:latin typeface="Times New Roman" panose="02020603050405020304" pitchFamily="18" charset="0"/>
                <a:ea typeface="Times New Roman" panose="02020603050405020304" pitchFamily="18" charset="0"/>
              </a:rPr>
              <a:t>Transformez le texte suivant en style télégraphique.</a:t>
            </a:r>
            <a:r>
              <a:rPr lang="fr-FR" sz="2400" dirty="0">
                <a:solidFill>
                  <a:srgbClr val="000000"/>
                </a:solidFill>
                <a:effectLst/>
                <a:latin typeface="Times New Roman" panose="02020603050405020304" pitchFamily="18" charset="0"/>
                <a:ea typeface="Times New Roman" panose="02020603050405020304" pitchFamily="18" charset="0"/>
              </a:rPr>
              <a:t> </a:t>
            </a:r>
            <a:r>
              <a:rPr lang="fr-FR" sz="2400" dirty="0">
                <a:effectLst/>
              </a:rPr>
              <a:t> </a:t>
            </a:r>
          </a:p>
          <a:p>
            <a:pPr marL="0" indent="0">
              <a:buNone/>
            </a:pPr>
            <a:endParaRPr lang="fr-FR" sz="2400" dirty="0"/>
          </a:p>
          <a:p>
            <a:pPr marL="0" indent="0" algn="just">
              <a:buNone/>
            </a:pPr>
            <a:r>
              <a:rPr lang="fr-FR" sz="2000" dirty="0">
                <a:effectLst/>
                <a:latin typeface="Times New Roman" panose="02020603050405020304" pitchFamily="18" charset="0"/>
                <a:ea typeface="Times New Roman" panose="02020603050405020304" pitchFamily="18" charset="0"/>
              </a:rPr>
              <a:t>       Cher oiseau,</a:t>
            </a:r>
          </a:p>
          <a:p>
            <a:pPr marL="0" indent="0" algn="just">
              <a:buNone/>
            </a:pPr>
            <a:r>
              <a:rPr lang="fr-FR" sz="2000" dirty="0">
                <a:effectLst/>
                <a:latin typeface="Times New Roman" panose="02020603050405020304" pitchFamily="18" charset="0"/>
                <a:ea typeface="Times New Roman" panose="02020603050405020304" pitchFamily="18" charset="0"/>
              </a:rPr>
              <a:t>J'ai rencontré un chat très sympathique. Je lui ai raconté mon histoire et il m'a invité à me reposer chez lui. Il habite sous un tas de branches dans une belle forêt de bouleaux. La forêt aux alentours est vraiment belle. Nous avons diné de gelée de groseilles. Cette gelée était étrange.</a:t>
            </a:r>
          </a:p>
          <a:p>
            <a:pPr marL="0" indent="0" algn="just">
              <a:buNone/>
            </a:pPr>
            <a:r>
              <a:rPr lang="fr-FR" sz="2000" dirty="0">
                <a:effectLst/>
                <a:latin typeface="Times New Roman" panose="02020603050405020304" pitchFamily="18" charset="0"/>
                <a:ea typeface="Times New Roman" panose="02020603050405020304" pitchFamily="18" charset="0"/>
              </a:rPr>
              <a:t>Demain, je ferai la grasse matinée. J'en ai besoin. Cela fait bientôt deux semaines que je n'ai pas dormi.</a:t>
            </a:r>
          </a:p>
          <a:p>
            <a:pPr marL="0" indent="0" algn="just">
              <a:buNone/>
            </a:pPr>
            <a:r>
              <a:rPr lang="fr-FR" sz="2000" dirty="0">
                <a:effectLst/>
                <a:latin typeface="Times New Roman" panose="02020603050405020304" pitchFamily="18" charset="0"/>
                <a:ea typeface="Times New Roman" panose="02020603050405020304" pitchFamily="18" charset="0"/>
              </a:rPr>
              <a:t>Je reviens la semaine prochaine !</a:t>
            </a:r>
          </a:p>
          <a:p>
            <a:pPr marL="0" indent="0" algn="just">
              <a:buNone/>
            </a:pPr>
            <a:r>
              <a:rPr lang="fr-FR" sz="2000" dirty="0">
                <a:effectLst/>
                <a:latin typeface="Times New Roman" panose="02020603050405020304" pitchFamily="18" charset="0"/>
                <a:ea typeface="Times New Roman" panose="02020603050405020304" pitchFamily="18" charset="0"/>
              </a:rPr>
              <a:t>       Ton Ourse.</a:t>
            </a:r>
            <a:endParaRPr lang="fr-FR" sz="2000" dirty="0"/>
          </a:p>
        </p:txBody>
      </p:sp>
    </p:spTree>
    <p:extLst>
      <p:ext uri="{BB962C8B-B14F-4D97-AF65-F5344CB8AC3E}">
        <p14:creationId xmlns:p14="http://schemas.microsoft.com/office/powerpoint/2010/main" val="2153909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FBF422-971E-A29E-5F64-D407A5F2733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5A66537-2756-0747-F028-16AB0BB20CFB}"/>
              </a:ext>
            </a:extLst>
          </p:cNvPr>
          <p:cNvSpPr>
            <a:spLocks noGrp="1"/>
          </p:cNvSpPr>
          <p:nvPr>
            <p:ph idx="1"/>
          </p:nvPr>
        </p:nvSpPr>
        <p:spPr/>
        <p:txBody>
          <a:bodyPr/>
          <a:lstStyle/>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a:t>
            </a:r>
            <a:r>
              <a:rPr lang="fr-FR" sz="2400" dirty="0">
                <a:effectLst/>
                <a:latin typeface="Times New Roman" panose="02020603050405020304" pitchFamily="18" charset="0"/>
                <a:ea typeface="Times New Roman" panose="02020603050405020304" pitchFamily="18" charset="0"/>
              </a:rPr>
              <a:t> Bien redire ce qui est dit dans le premier texte.</a:t>
            </a:r>
          </a:p>
          <a:p>
            <a:pPr marL="0" indent="0">
              <a:buNone/>
            </a:pPr>
            <a:r>
              <a:rPr lang="fr-FR" sz="2400" dirty="0">
                <a:effectLst/>
                <a:latin typeface="Times New Roman" panose="02020603050405020304" pitchFamily="18" charset="0"/>
                <a:ea typeface="Times New Roman" panose="02020603050405020304" pitchFamily="18" charset="0"/>
              </a:rPr>
              <a:t>- Enlever les verbes et essayer de les remplacer par des noms.</a:t>
            </a:r>
          </a:p>
          <a:p>
            <a:pPr marL="0" indent="0">
              <a:buNone/>
            </a:pPr>
            <a:r>
              <a:rPr lang="fr-FR" sz="2400" dirty="0">
                <a:effectLst/>
                <a:latin typeface="Times New Roman" panose="02020603050405020304" pitchFamily="18" charset="0"/>
                <a:ea typeface="Times New Roman" panose="02020603050405020304" pitchFamily="18" charset="0"/>
              </a:rPr>
              <a:t>- Enlever certains mots qui ne sont pas essentiels pour bien comprendre.</a:t>
            </a: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 Relire son texte pour vérifier qu’on peut quand même le comprendre..</a:t>
            </a:r>
            <a:endParaRPr lang="fr-FR" sz="2400" dirty="0">
              <a:effectLst/>
              <a:latin typeface="Times New Roman" panose="02020603050405020304" pitchFamily="18" charset="0"/>
              <a:ea typeface="Times New Roman" panose="02020603050405020304" pitchFamily="18" charset="0"/>
            </a:endParaRPr>
          </a:p>
          <a:p>
            <a:pPr marL="0" indent="0">
              <a:buNone/>
            </a:pPr>
            <a:endParaRPr lang="fr-FR" b="1" dirty="0"/>
          </a:p>
        </p:txBody>
      </p:sp>
    </p:spTree>
    <p:extLst>
      <p:ext uri="{BB962C8B-B14F-4D97-AF65-F5344CB8AC3E}">
        <p14:creationId xmlns:p14="http://schemas.microsoft.com/office/powerpoint/2010/main" val="1896436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BBB9F4-2098-A044-E1DF-7271B03BFAF4}"/>
              </a:ext>
            </a:extLst>
          </p:cNvPr>
          <p:cNvSpPr>
            <a:spLocks noGrp="1"/>
          </p:cNvSpPr>
          <p:nvPr>
            <p:ph type="title"/>
          </p:nvPr>
        </p:nvSpPr>
        <p:spPr/>
        <p:txBody>
          <a:bodyPr/>
          <a:lstStyle/>
          <a:p>
            <a:endParaRPr lang="fr-FR"/>
          </a:p>
        </p:txBody>
      </p:sp>
      <p:pic>
        <p:nvPicPr>
          <p:cNvPr id="5" name="Espace réservé du contenu 4" descr="Livre ouvert avec stylo sur bureau">
            <a:extLst>
              <a:ext uri="{FF2B5EF4-FFF2-40B4-BE49-F238E27FC236}">
                <a16:creationId xmlns:a16="http://schemas.microsoft.com/office/drawing/2014/main" id="{EB9A185E-2D1D-EBD4-58E4-F2ED2268AB52}"/>
              </a:ext>
            </a:extLst>
          </p:cNvPr>
          <p:cNvPicPr>
            <a:picLocks noGrp="1" noChangeAspect="1"/>
          </p:cNvPicPr>
          <p:nvPr>
            <p:ph idx="1"/>
          </p:nvPr>
        </p:nvPicPr>
        <p:blipFill>
          <a:blip r:embed="rId3"/>
          <a:stretch>
            <a:fillRect/>
          </a:stretch>
        </p:blipFill>
        <p:spPr>
          <a:xfrm>
            <a:off x="2824509" y="868695"/>
            <a:ext cx="6542981" cy="4351338"/>
          </a:xfrm>
        </p:spPr>
      </p:pic>
    </p:spTree>
    <p:extLst>
      <p:ext uri="{BB962C8B-B14F-4D97-AF65-F5344CB8AC3E}">
        <p14:creationId xmlns:p14="http://schemas.microsoft.com/office/powerpoint/2010/main" val="4094947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BA285-96B8-6A1C-4F3B-E4C22AB9849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4688351-7E11-6852-F3C8-8324C7920510}"/>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6905C6C5-1E86-1861-3214-DD1147876369}"/>
              </a:ext>
            </a:extLst>
          </p:cNvPr>
          <p:cNvSpPr>
            <a:spLocks noGrp="1"/>
          </p:cNvSpPr>
          <p:nvPr>
            <p:ph idx="1"/>
          </p:nvPr>
        </p:nvSpPr>
        <p:spPr/>
        <p:txBody>
          <a:bodyPr/>
          <a:lstStyle/>
          <a:p>
            <a:pPr marL="0" indent="0">
              <a:buNone/>
            </a:pPr>
            <a:r>
              <a:rPr lang="fr-FR" sz="2400" dirty="0">
                <a:solidFill>
                  <a:srgbClr val="4472C4"/>
                </a:solidFill>
                <a:effectLst/>
                <a:latin typeface="Times New Roman" panose="02020603050405020304" pitchFamily="18" charset="0"/>
                <a:ea typeface="Times New Roman" panose="02020603050405020304" pitchFamily="18" charset="0"/>
              </a:rPr>
              <a:t>Transformez le texte suivant en style télégraphique.</a:t>
            </a:r>
            <a:r>
              <a:rPr lang="fr-FR" sz="2400" dirty="0">
                <a:solidFill>
                  <a:srgbClr val="000000"/>
                </a:solidFill>
                <a:effectLst/>
                <a:latin typeface="Times New Roman" panose="02020603050405020304" pitchFamily="18" charset="0"/>
                <a:ea typeface="Times New Roman" panose="02020603050405020304" pitchFamily="18" charset="0"/>
              </a:rPr>
              <a:t> </a:t>
            </a:r>
            <a:r>
              <a:rPr lang="fr-FR" sz="2400" dirty="0">
                <a:effectLst/>
              </a:rPr>
              <a:t> </a:t>
            </a:r>
          </a:p>
          <a:p>
            <a:pPr marL="0" indent="0">
              <a:buNone/>
            </a:pPr>
            <a:endParaRPr lang="fr-FR" sz="2400" dirty="0"/>
          </a:p>
          <a:p>
            <a:pPr marL="0" indent="0" algn="just">
              <a:buNone/>
            </a:pPr>
            <a:r>
              <a:rPr lang="fr-FR" sz="2000" dirty="0">
                <a:effectLst/>
                <a:latin typeface="Times New Roman" panose="02020603050405020304" pitchFamily="18" charset="0"/>
                <a:ea typeface="Times New Roman" panose="02020603050405020304" pitchFamily="18" charset="0"/>
              </a:rPr>
              <a:t>       Cher oiseau,</a:t>
            </a:r>
          </a:p>
          <a:p>
            <a:pPr marL="0" indent="0" algn="just">
              <a:buNone/>
            </a:pPr>
            <a:r>
              <a:rPr lang="fr-FR" sz="2000" dirty="0">
                <a:effectLst/>
                <a:latin typeface="Times New Roman" panose="02020603050405020304" pitchFamily="18" charset="0"/>
                <a:ea typeface="Times New Roman" panose="02020603050405020304" pitchFamily="18" charset="0"/>
              </a:rPr>
              <a:t>J'ai rencontré un chat très sympathique. Je lui ai raconté mon histoire et il m'a invité à me reposer chez lui. Il habite sous un tas de branches dans une belle forêt de bouleaux. La forêt aux alentours est vraiment belle. Nous avons diné de gelée de groseilles. Cette gelée était étrange.</a:t>
            </a:r>
          </a:p>
          <a:p>
            <a:pPr marL="0" indent="0" algn="just">
              <a:buNone/>
            </a:pPr>
            <a:r>
              <a:rPr lang="fr-FR" sz="2000" dirty="0">
                <a:effectLst/>
                <a:latin typeface="Times New Roman" panose="02020603050405020304" pitchFamily="18" charset="0"/>
                <a:ea typeface="Times New Roman" panose="02020603050405020304" pitchFamily="18" charset="0"/>
              </a:rPr>
              <a:t>Demain, je ferai la grasse matinée. J'en ai besoin. Cela fait bientôt deux semaines que je n'ai pas dormi.</a:t>
            </a:r>
          </a:p>
          <a:p>
            <a:pPr marL="0" indent="0" algn="just">
              <a:buNone/>
            </a:pPr>
            <a:r>
              <a:rPr lang="fr-FR" sz="2000" dirty="0">
                <a:effectLst/>
                <a:latin typeface="Times New Roman" panose="02020603050405020304" pitchFamily="18" charset="0"/>
                <a:ea typeface="Times New Roman" panose="02020603050405020304" pitchFamily="18" charset="0"/>
              </a:rPr>
              <a:t>Je reviens la semaine prochaine !</a:t>
            </a:r>
          </a:p>
          <a:p>
            <a:pPr marL="0" indent="0" algn="just">
              <a:buNone/>
            </a:pPr>
            <a:r>
              <a:rPr lang="fr-FR" sz="2000" dirty="0">
                <a:effectLst/>
                <a:latin typeface="Times New Roman" panose="02020603050405020304" pitchFamily="18" charset="0"/>
                <a:ea typeface="Times New Roman" panose="02020603050405020304" pitchFamily="18" charset="0"/>
              </a:rPr>
              <a:t>       Ton Ourse.</a:t>
            </a:r>
            <a:endParaRPr lang="fr-FR" sz="2000" dirty="0"/>
          </a:p>
        </p:txBody>
      </p:sp>
    </p:spTree>
    <p:extLst>
      <p:ext uri="{BB962C8B-B14F-4D97-AF65-F5344CB8AC3E}">
        <p14:creationId xmlns:p14="http://schemas.microsoft.com/office/powerpoint/2010/main" val="1753472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A791C-EFCD-F265-4F78-6E7B1B12455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4877F45-59C0-992D-0F5C-5C7AC99C08CB}"/>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5F228248-BB0E-DC7D-2A9B-203B9255BAB1}"/>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15376" y="1690688"/>
            <a:ext cx="2262939" cy="2849627"/>
          </a:xfrm>
          <a:prstGeom prst="rect">
            <a:avLst/>
          </a:prstGeom>
        </p:spPr>
      </p:pic>
    </p:spTree>
    <p:extLst>
      <p:ext uri="{BB962C8B-B14F-4D97-AF65-F5344CB8AC3E}">
        <p14:creationId xmlns:p14="http://schemas.microsoft.com/office/powerpoint/2010/main" val="104412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50796-5BA4-8648-0621-F6D07F4302B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760CC7F-57EB-234C-4046-80726959D403}"/>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F9F382E6-ACBE-5A8B-FD62-26852CA164CD}"/>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15376" y="1690688"/>
            <a:ext cx="2262939" cy="2849627"/>
          </a:xfrm>
          <a:prstGeom prst="rect">
            <a:avLst/>
          </a:prstGeom>
        </p:spPr>
      </p:pic>
    </p:spTree>
    <p:extLst>
      <p:ext uri="{BB962C8B-B14F-4D97-AF65-F5344CB8AC3E}">
        <p14:creationId xmlns:p14="http://schemas.microsoft.com/office/powerpoint/2010/main" val="3009077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AB1C7F-C371-52D8-BDDE-2F070F46151B}"/>
              </a:ext>
            </a:extLst>
          </p:cNvPr>
          <p:cNvSpPr>
            <a:spLocks noGrp="1"/>
          </p:cNvSpPr>
          <p:nvPr>
            <p:ph type="title"/>
          </p:nvPr>
        </p:nvSpPr>
        <p:spPr>
          <a:xfrm>
            <a:off x="838200" y="365124"/>
            <a:ext cx="10515600" cy="1818995"/>
          </a:xfrm>
        </p:spPr>
        <p:txBody>
          <a:bodyPr>
            <a:normAutofit/>
          </a:bodyPr>
          <a:lstStyle/>
          <a:p>
            <a:pPr marL="0" indent="0">
              <a:buNone/>
            </a:pPr>
            <a:r>
              <a:rPr lang="fr-FR" sz="1800" dirty="0">
                <a:solidFill>
                  <a:schemeClr val="accent1"/>
                </a:solidFill>
                <a:effectLst/>
                <a:latin typeface="Times New Roman" panose="02020603050405020304" pitchFamily="18" charset="0"/>
                <a:ea typeface="Times New Roman" panose="02020603050405020304" pitchFamily="18" charset="0"/>
              </a:rPr>
              <a:t>- Bien redire ce qui est dit dans le premier texte.</a:t>
            </a:r>
            <a:br>
              <a:rPr lang="fr-FR" sz="1800" dirty="0">
                <a:solidFill>
                  <a:schemeClr val="accent1"/>
                </a:solidFill>
                <a:effectLst/>
                <a:latin typeface="Times New Roman" panose="02020603050405020304" pitchFamily="18" charset="0"/>
                <a:ea typeface="Times New Roman" panose="02020603050405020304" pitchFamily="18" charset="0"/>
              </a:rPr>
            </a:br>
            <a:r>
              <a:rPr lang="fr-FR" sz="1800" dirty="0">
                <a:solidFill>
                  <a:schemeClr val="accent1"/>
                </a:solidFill>
                <a:effectLst/>
                <a:latin typeface="Times New Roman" panose="02020603050405020304" pitchFamily="18" charset="0"/>
                <a:ea typeface="Times New Roman" panose="02020603050405020304" pitchFamily="18" charset="0"/>
              </a:rPr>
              <a:t>- Enlever les verbes et essayer de les remplacer par des noms.</a:t>
            </a:r>
            <a:br>
              <a:rPr lang="fr-FR" sz="1800" dirty="0">
                <a:solidFill>
                  <a:schemeClr val="accent1"/>
                </a:solidFill>
                <a:effectLst/>
                <a:latin typeface="Times New Roman" panose="02020603050405020304" pitchFamily="18" charset="0"/>
                <a:ea typeface="Times New Roman" panose="02020603050405020304" pitchFamily="18" charset="0"/>
              </a:rPr>
            </a:br>
            <a:r>
              <a:rPr lang="fr-FR" sz="1800" dirty="0">
                <a:solidFill>
                  <a:schemeClr val="accent1"/>
                </a:solidFill>
                <a:effectLst/>
                <a:latin typeface="Times New Roman" panose="02020603050405020304" pitchFamily="18" charset="0"/>
                <a:ea typeface="Times New Roman" panose="02020603050405020304" pitchFamily="18" charset="0"/>
              </a:rPr>
              <a:t>- Enlever certains mots qui ne sont pas essentiels pour bien comprendre.</a:t>
            </a:r>
            <a:br>
              <a:rPr lang="fr-FR" sz="1800" dirty="0">
                <a:solidFill>
                  <a:schemeClr val="accent1"/>
                </a:solidFill>
                <a:effectLst/>
                <a:latin typeface="Times New Roman" panose="02020603050405020304" pitchFamily="18" charset="0"/>
                <a:ea typeface="Times New Roman" panose="02020603050405020304" pitchFamily="18" charset="0"/>
              </a:rPr>
            </a:br>
            <a:r>
              <a:rPr lang="fr-FR" sz="1800" dirty="0">
                <a:solidFill>
                  <a:schemeClr val="accent1"/>
                </a:solidFill>
                <a:effectLst/>
                <a:latin typeface="Times New Roman" panose="02020603050405020304" pitchFamily="18" charset="0"/>
                <a:ea typeface="Times New Roman" panose="02020603050405020304" pitchFamily="18" charset="0"/>
              </a:rPr>
              <a:t>- Relire son texte pour vérifier qu’on </a:t>
            </a:r>
            <a:r>
              <a:rPr lang="fr-FR" sz="1800" dirty="0">
                <a:solidFill>
                  <a:schemeClr val="accent1"/>
                </a:solidFill>
                <a:latin typeface="Times New Roman" panose="02020603050405020304" pitchFamily="18" charset="0"/>
                <a:ea typeface="Times New Roman" panose="02020603050405020304" pitchFamily="18" charset="0"/>
              </a:rPr>
              <a:t>peut quand même le comprendre.</a:t>
            </a:r>
            <a:endParaRPr lang="fr-FR" sz="1800" dirty="0">
              <a:solidFill>
                <a:schemeClr val="accent1"/>
              </a:solidFill>
              <a:effectLst/>
              <a:latin typeface="Times New Roman" panose="02020603050405020304" pitchFamily="18" charset="0"/>
              <a:ea typeface="Times New Roman" panose="02020603050405020304" pitchFamily="18" charset="0"/>
            </a:endParaRPr>
          </a:p>
        </p:txBody>
      </p:sp>
      <p:sp>
        <p:nvSpPr>
          <p:cNvPr id="3" name="Espace réservé du contenu 2">
            <a:extLst>
              <a:ext uri="{FF2B5EF4-FFF2-40B4-BE49-F238E27FC236}">
                <a16:creationId xmlns:a16="http://schemas.microsoft.com/office/drawing/2014/main" id="{B527EDEA-6770-E41D-B133-1BD699345741}"/>
              </a:ext>
            </a:extLst>
          </p:cNvPr>
          <p:cNvSpPr>
            <a:spLocks noGrp="1"/>
          </p:cNvSpPr>
          <p:nvPr>
            <p:ph idx="1"/>
          </p:nvPr>
        </p:nvSpPr>
        <p:spPr>
          <a:xfrm>
            <a:off x="838200" y="2536119"/>
            <a:ext cx="7279888" cy="3381777"/>
          </a:xfrm>
        </p:spPr>
        <p:txBody>
          <a:bodyPr>
            <a:normAutofit/>
          </a:bodyPr>
          <a:lstStyle/>
          <a:p>
            <a:pPr marL="0" indent="0" algn="just">
              <a:buNone/>
            </a:pPr>
            <a:r>
              <a:rPr lang="fr-FR" b="1" dirty="0">
                <a:solidFill>
                  <a:srgbClr val="000000"/>
                </a:solidFill>
                <a:effectLst/>
                <a:latin typeface="SignPainter-HouseScript" panose="02000006070000020004" pitchFamily="2" charset="0"/>
                <a:ea typeface="Times New Roman" panose="02020603050405020304" pitchFamily="18" charset="0"/>
              </a:rPr>
              <a:t>Cher oiseau</a:t>
            </a:r>
            <a:r>
              <a:rPr lang="fr-FR" dirty="0">
                <a:solidFill>
                  <a:srgbClr val="000000"/>
                </a:solidFill>
                <a:effectLst/>
                <a:latin typeface="SignPainter-HouseScript" panose="02000006070000020004" pitchFamily="2" charset="0"/>
                <a:ea typeface="Times New Roman" panose="02020603050405020304" pitchFamily="18" charset="0"/>
              </a:rPr>
              <a:t>, </a:t>
            </a:r>
          </a:p>
          <a:p>
            <a:pPr marL="0" indent="0" algn="just">
              <a:buNone/>
            </a:pPr>
            <a:r>
              <a:rPr lang="fr-FR" dirty="0">
                <a:solidFill>
                  <a:srgbClr val="000000"/>
                </a:solidFill>
                <a:effectLst/>
                <a:latin typeface="SignPainter-HouseScript" panose="02000006070000020004" pitchFamily="2" charset="0"/>
                <a:ea typeface="Times New Roman" panose="02020603050405020304" pitchFamily="18" charset="0"/>
              </a:rPr>
              <a:t>rencontré un chat sympathique. Récit de mon histoire. M’a invité à me reposer chez lui. Sous un tas de branche. Beauté de la forêt. Dîner : gelée de groseilles. Étrangeté de la gelée ! Demain grasse matinée. Besoin de me reposé. Deux semaines sans dormir. Reviens semaine prochaine.</a:t>
            </a:r>
            <a:endParaRPr lang="fr-FR" dirty="0">
              <a:effectLst/>
              <a:latin typeface="SignPainter-HouseScript" panose="02000006070000020004" pitchFamily="2" charset="0"/>
              <a:ea typeface="Times New Roman" panose="02020603050405020304" pitchFamily="18" charset="0"/>
            </a:endParaRPr>
          </a:p>
          <a:p>
            <a:pPr marL="0" indent="0" algn="just">
              <a:buNone/>
            </a:pPr>
            <a:r>
              <a:rPr lang="fr-FR" dirty="0">
                <a:solidFill>
                  <a:srgbClr val="000000"/>
                </a:solidFill>
                <a:effectLst/>
                <a:latin typeface="SignPainter-HouseScript" panose="02000006070000020004" pitchFamily="2" charset="0"/>
                <a:ea typeface="Times New Roman" panose="02020603050405020304" pitchFamily="18" charset="0"/>
              </a:rPr>
              <a:t>Ton Ourse</a:t>
            </a:r>
            <a:endParaRPr lang="fr-FR" dirty="0">
              <a:effectLst/>
              <a:latin typeface="SignPainter-HouseScript" panose="02000006070000020004" pitchFamily="2" charset="0"/>
              <a:ea typeface="Times New Roman" panose="02020603050405020304" pitchFamily="18" charset="0"/>
            </a:endParaRPr>
          </a:p>
        </p:txBody>
      </p:sp>
      <p:pic>
        <p:nvPicPr>
          <p:cNvPr id="4" name="Image 3" descr="Une image contenant clipart, poupée&#10;&#10;Description générée automatiquement">
            <a:extLst>
              <a:ext uri="{FF2B5EF4-FFF2-40B4-BE49-F238E27FC236}">
                <a16:creationId xmlns:a16="http://schemas.microsoft.com/office/drawing/2014/main" id="{6646631C-BA48-CC6D-05DD-CAAE6916BC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82809"/>
          <a:stretch/>
        </p:blipFill>
        <p:spPr bwMode="auto">
          <a:xfrm>
            <a:off x="8701755" y="2490401"/>
            <a:ext cx="2296227" cy="3200302"/>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
        <p:nvSpPr>
          <p:cNvPr id="6" name="Rectangle 5">
            <a:extLst>
              <a:ext uri="{FF2B5EF4-FFF2-40B4-BE49-F238E27FC236}">
                <a16:creationId xmlns:a16="http://schemas.microsoft.com/office/drawing/2014/main" id="{ADBD904C-ABA4-94A3-0AE4-B115F7F8C9DE}"/>
              </a:ext>
            </a:extLst>
          </p:cNvPr>
          <p:cNvSpPr/>
          <p:nvPr/>
        </p:nvSpPr>
        <p:spPr>
          <a:xfrm>
            <a:off x="725123" y="652613"/>
            <a:ext cx="10159782" cy="1244016"/>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52860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B084E8-5FA4-2ABE-C4DA-16FC84AD9FF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D1C7C7B-3733-640A-835F-75C7F636E2D6}"/>
              </a:ext>
            </a:extLst>
          </p:cNvPr>
          <p:cNvSpPr>
            <a:spLocks noGrp="1"/>
          </p:cNvSpPr>
          <p:nvPr>
            <p:ph idx="1"/>
          </p:nvPr>
        </p:nvSpPr>
        <p:spPr/>
        <p:txBody>
          <a:bodyPr/>
          <a:lstStyle/>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Cher oiseau,</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Rencontr</a:t>
            </a:r>
            <a:r>
              <a:rPr lang="fr-FR" sz="2400" dirty="0">
                <a:solidFill>
                  <a:schemeClr val="accent2"/>
                </a:solidFill>
                <a:effectLst/>
                <a:latin typeface="Times New Roman" panose="02020603050405020304" pitchFamily="18" charset="0"/>
                <a:ea typeface="Times New Roman" panose="02020603050405020304" pitchFamily="18" charset="0"/>
              </a:rPr>
              <a:t>e</a:t>
            </a:r>
            <a:r>
              <a:rPr lang="fr-FR" sz="2400" dirty="0">
                <a:solidFill>
                  <a:srgbClr val="000000"/>
                </a:solidFill>
                <a:effectLst/>
                <a:latin typeface="Times New Roman" panose="02020603050405020304" pitchFamily="18" charset="0"/>
                <a:ea typeface="Times New Roman" panose="02020603050405020304" pitchFamily="18" charset="0"/>
              </a:rPr>
              <a:t> </a:t>
            </a:r>
            <a:r>
              <a:rPr lang="fr-FR" sz="2400" dirty="0">
                <a:solidFill>
                  <a:schemeClr val="accent2"/>
                </a:solidFill>
                <a:effectLst/>
                <a:latin typeface="Times New Roman" panose="02020603050405020304" pitchFamily="18" charset="0"/>
                <a:ea typeface="Times New Roman" panose="02020603050405020304" pitchFamily="18" charset="0"/>
              </a:rPr>
              <a:t>avec</a:t>
            </a:r>
            <a:r>
              <a:rPr lang="fr-FR" sz="2400" dirty="0">
                <a:solidFill>
                  <a:srgbClr val="000000"/>
                </a:solidFill>
                <a:effectLst/>
                <a:latin typeface="Times New Roman" panose="02020603050405020304" pitchFamily="18" charset="0"/>
                <a:ea typeface="Times New Roman" panose="02020603050405020304" pitchFamily="18" charset="0"/>
              </a:rPr>
              <a:t> un chat sympathique. Récit de mon histoire. </a:t>
            </a:r>
            <a:r>
              <a:rPr lang="fr-FR" sz="2400" dirty="0">
                <a:solidFill>
                  <a:schemeClr val="accent2"/>
                </a:solidFill>
                <a:effectLst/>
                <a:latin typeface="Times New Roman" panose="02020603050405020304" pitchFamily="18" charset="0"/>
                <a:ea typeface="Times New Roman" panose="02020603050405020304" pitchFamily="18" charset="0"/>
              </a:rPr>
              <a:t>Invitation</a:t>
            </a:r>
            <a:r>
              <a:rPr lang="fr-FR" sz="2400" dirty="0">
                <a:solidFill>
                  <a:srgbClr val="000000"/>
                </a:solidFill>
                <a:effectLst/>
                <a:latin typeface="Times New Roman" panose="02020603050405020304" pitchFamily="18" charset="0"/>
                <a:ea typeface="Times New Roman" panose="02020603050405020304" pitchFamily="18" charset="0"/>
              </a:rPr>
              <a:t> </a:t>
            </a:r>
            <a:r>
              <a:rPr lang="fr-FR" sz="2400" dirty="0">
                <a:solidFill>
                  <a:schemeClr val="accent2"/>
                </a:solidFill>
                <a:effectLst/>
                <a:latin typeface="Times New Roman" panose="02020603050405020304" pitchFamily="18" charset="0"/>
                <a:ea typeface="Times New Roman" panose="02020603050405020304" pitchFamily="18" charset="0"/>
              </a:rPr>
              <a:t>au repos </a:t>
            </a:r>
            <a:r>
              <a:rPr lang="fr-FR" sz="2400" dirty="0">
                <a:solidFill>
                  <a:srgbClr val="000000"/>
                </a:solidFill>
                <a:effectLst/>
                <a:latin typeface="Times New Roman" panose="02020603050405020304" pitchFamily="18" charset="0"/>
                <a:ea typeface="Times New Roman" panose="02020603050405020304" pitchFamily="18" charset="0"/>
              </a:rPr>
              <a:t>chez lui. Sous un tas de branche. Beauté de la forêt. Dîner : gelée de groseilles. Étrangeté de la gelée ! Demain grasse matinée. Besoin de </a:t>
            </a:r>
            <a:r>
              <a:rPr lang="fr-FR" sz="2400" dirty="0">
                <a:solidFill>
                  <a:schemeClr val="accent2"/>
                </a:solidFill>
                <a:effectLst/>
                <a:latin typeface="Times New Roman" panose="02020603050405020304" pitchFamily="18" charset="0"/>
                <a:ea typeface="Times New Roman" panose="02020603050405020304" pitchFamily="18" charset="0"/>
              </a:rPr>
              <a:t>repos</a:t>
            </a:r>
            <a:r>
              <a:rPr lang="fr-FR" sz="2400" dirty="0">
                <a:solidFill>
                  <a:srgbClr val="000000"/>
                </a:solidFill>
                <a:effectLst/>
                <a:latin typeface="Times New Roman" panose="02020603050405020304" pitchFamily="18" charset="0"/>
                <a:ea typeface="Times New Roman" panose="02020603050405020304" pitchFamily="18" charset="0"/>
              </a:rPr>
              <a:t>. Deux semaines </a:t>
            </a:r>
            <a:r>
              <a:rPr lang="fr-FR" sz="2400" dirty="0">
                <a:solidFill>
                  <a:schemeClr val="accent2"/>
                </a:solidFill>
                <a:effectLst/>
                <a:latin typeface="Times New Roman" panose="02020603050405020304" pitchFamily="18" charset="0"/>
                <a:ea typeface="Times New Roman" panose="02020603050405020304" pitchFamily="18" charset="0"/>
              </a:rPr>
              <a:t>sans sommeil</a:t>
            </a:r>
            <a:r>
              <a:rPr lang="fr-FR" sz="2400" dirty="0">
                <a:solidFill>
                  <a:srgbClr val="000000"/>
                </a:solidFill>
                <a:effectLst/>
                <a:latin typeface="Times New Roman" panose="02020603050405020304" pitchFamily="18" charset="0"/>
                <a:ea typeface="Times New Roman" panose="02020603050405020304" pitchFamily="18" charset="0"/>
              </a:rPr>
              <a:t>. </a:t>
            </a:r>
            <a:r>
              <a:rPr lang="fr-FR" sz="2400" dirty="0">
                <a:solidFill>
                  <a:schemeClr val="accent2"/>
                </a:solidFill>
                <a:effectLst/>
                <a:latin typeface="Times New Roman" panose="02020603050405020304" pitchFamily="18" charset="0"/>
                <a:ea typeface="Times New Roman" panose="02020603050405020304" pitchFamily="18" charset="0"/>
              </a:rPr>
              <a:t>Retour</a:t>
            </a:r>
            <a:r>
              <a:rPr lang="fr-FR" sz="2400" dirty="0">
                <a:solidFill>
                  <a:srgbClr val="000000"/>
                </a:solidFill>
                <a:effectLst/>
                <a:latin typeface="Times New Roman" panose="02020603050405020304" pitchFamily="18" charset="0"/>
                <a:ea typeface="Times New Roman" panose="02020603050405020304" pitchFamily="18" charset="0"/>
              </a:rPr>
              <a:t> semaine prochaine.</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Ton Ourse</a:t>
            </a:r>
            <a:endParaRPr lang="fr-FR" sz="2400" dirty="0">
              <a:effectLst/>
              <a:latin typeface="Times New Roman" panose="02020603050405020304" pitchFamily="18" charset="0"/>
              <a:ea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321037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5501F-E57B-ED94-9FD7-133F71E0F74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7A83636-1B56-825A-5A51-6549B05F97C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6571AB5-7DA9-07DF-C776-2516E56F5B37}"/>
              </a:ext>
            </a:extLst>
          </p:cNvPr>
          <p:cNvSpPr>
            <a:spLocks noGrp="1"/>
          </p:cNvSpPr>
          <p:nvPr>
            <p:ph idx="1"/>
          </p:nvPr>
        </p:nvSpPr>
        <p:spPr/>
        <p:txBody>
          <a:bodyPr/>
          <a:lstStyle/>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Cher oiseau,</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Rencontr</a:t>
            </a:r>
            <a:r>
              <a:rPr lang="fr-FR" sz="2400" dirty="0">
                <a:solidFill>
                  <a:schemeClr val="accent2"/>
                </a:solidFill>
                <a:effectLst/>
                <a:latin typeface="Times New Roman" panose="02020603050405020304" pitchFamily="18" charset="0"/>
                <a:ea typeface="Times New Roman" panose="02020603050405020304" pitchFamily="18" charset="0"/>
              </a:rPr>
              <a:t>e</a:t>
            </a:r>
            <a:r>
              <a:rPr lang="fr-FR" sz="2400" dirty="0">
                <a:solidFill>
                  <a:srgbClr val="000000"/>
                </a:solidFill>
                <a:effectLst/>
                <a:latin typeface="Times New Roman" panose="02020603050405020304" pitchFamily="18" charset="0"/>
                <a:ea typeface="Times New Roman" panose="02020603050405020304" pitchFamily="18" charset="0"/>
              </a:rPr>
              <a:t> </a:t>
            </a:r>
            <a:r>
              <a:rPr lang="fr-FR" sz="2400" dirty="0">
                <a:solidFill>
                  <a:schemeClr val="accent2"/>
                </a:solidFill>
                <a:effectLst/>
                <a:latin typeface="Times New Roman" panose="02020603050405020304" pitchFamily="18" charset="0"/>
                <a:ea typeface="Times New Roman" panose="02020603050405020304" pitchFamily="18" charset="0"/>
              </a:rPr>
              <a:t>avec</a:t>
            </a:r>
            <a:r>
              <a:rPr lang="fr-FR" sz="2400" dirty="0">
                <a:solidFill>
                  <a:srgbClr val="000000"/>
                </a:solidFill>
                <a:effectLst/>
                <a:latin typeface="Times New Roman" panose="02020603050405020304" pitchFamily="18" charset="0"/>
                <a:ea typeface="Times New Roman" panose="02020603050405020304" pitchFamily="18" charset="0"/>
              </a:rPr>
              <a:t> un chat sympathique. Récit de mon histoire. </a:t>
            </a:r>
            <a:r>
              <a:rPr lang="fr-FR" sz="2400" dirty="0">
                <a:solidFill>
                  <a:schemeClr val="accent2"/>
                </a:solidFill>
                <a:effectLst/>
                <a:latin typeface="Times New Roman" panose="02020603050405020304" pitchFamily="18" charset="0"/>
                <a:ea typeface="Times New Roman" panose="02020603050405020304" pitchFamily="18" charset="0"/>
              </a:rPr>
              <a:t>Invitation</a:t>
            </a:r>
            <a:r>
              <a:rPr lang="fr-FR" sz="2400" dirty="0">
                <a:solidFill>
                  <a:srgbClr val="000000"/>
                </a:solidFill>
                <a:effectLst/>
                <a:latin typeface="Times New Roman" panose="02020603050405020304" pitchFamily="18" charset="0"/>
                <a:ea typeface="Times New Roman" panose="02020603050405020304" pitchFamily="18" charset="0"/>
              </a:rPr>
              <a:t> </a:t>
            </a:r>
            <a:r>
              <a:rPr lang="fr-FR" sz="2400" dirty="0">
                <a:solidFill>
                  <a:schemeClr val="accent2"/>
                </a:solidFill>
                <a:effectLst/>
                <a:latin typeface="Times New Roman" panose="02020603050405020304" pitchFamily="18" charset="0"/>
                <a:ea typeface="Times New Roman" panose="02020603050405020304" pitchFamily="18" charset="0"/>
              </a:rPr>
              <a:t>au repos </a:t>
            </a:r>
            <a:r>
              <a:rPr lang="fr-FR" sz="2400" dirty="0">
                <a:solidFill>
                  <a:srgbClr val="000000"/>
                </a:solidFill>
                <a:effectLst/>
                <a:latin typeface="Times New Roman" panose="02020603050405020304" pitchFamily="18" charset="0"/>
                <a:ea typeface="Times New Roman" panose="02020603050405020304" pitchFamily="18" charset="0"/>
              </a:rPr>
              <a:t>chez lui. Sous un tas de branche. Beauté de la forêt. Dîner : gelée de groseilles. Étrangeté de la gelée ! Demain grasse matinée. Besoin de </a:t>
            </a:r>
            <a:r>
              <a:rPr lang="fr-FR" sz="2400" dirty="0">
                <a:solidFill>
                  <a:schemeClr val="accent2"/>
                </a:solidFill>
                <a:effectLst/>
                <a:latin typeface="Times New Roman" panose="02020603050405020304" pitchFamily="18" charset="0"/>
                <a:ea typeface="Times New Roman" panose="02020603050405020304" pitchFamily="18" charset="0"/>
              </a:rPr>
              <a:t>repos</a:t>
            </a:r>
            <a:r>
              <a:rPr lang="fr-FR" sz="2400" dirty="0">
                <a:solidFill>
                  <a:srgbClr val="000000"/>
                </a:solidFill>
                <a:effectLst/>
                <a:latin typeface="Times New Roman" panose="02020603050405020304" pitchFamily="18" charset="0"/>
                <a:ea typeface="Times New Roman" panose="02020603050405020304" pitchFamily="18" charset="0"/>
              </a:rPr>
              <a:t>. Deux semaines </a:t>
            </a:r>
            <a:r>
              <a:rPr lang="fr-FR" sz="2400" dirty="0">
                <a:solidFill>
                  <a:schemeClr val="accent2"/>
                </a:solidFill>
                <a:effectLst/>
                <a:latin typeface="Times New Roman" panose="02020603050405020304" pitchFamily="18" charset="0"/>
                <a:ea typeface="Times New Roman" panose="02020603050405020304" pitchFamily="18" charset="0"/>
              </a:rPr>
              <a:t>sans sommeil</a:t>
            </a:r>
            <a:r>
              <a:rPr lang="fr-FR" sz="2400" dirty="0">
                <a:solidFill>
                  <a:srgbClr val="000000"/>
                </a:solidFill>
                <a:effectLst/>
                <a:latin typeface="Times New Roman" panose="02020603050405020304" pitchFamily="18" charset="0"/>
                <a:ea typeface="Times New Roman" panose="02020603050405020304" pitchFamily="18" charset="0"/>
              </a:rPr>
              <a:t>. </a:t>
            </a:r>
            <a:r>
              <a:rPr lang="fr-FR" sz="2400" dirty="0">
                <a:solidFill>
                  <a:schemeClr val="accent2"/>
                </a:solidFill>
                <a:effectLst/>
                <a:latin typeface="Times New Roman" panose="02020603050405020304" pitchFamily="18" charset="0"/>
                <a:ea typeface="Times New Roman" panose="02020603050405020304" pitchFamily="18" charset="0"/>
              </a:rPr>
              <a:t>Retour</a:t>
            </a:r>
            <a:r>
              <a:rPr lang="fr-FR" sz="2400" dirty="0">
                <a:solidFill>
                  <a:srgbClr val="000000"/>
                </a:solidFill>
                <a:effectLst/>
                <a:latin typeface="Times New Roman" panose="02020603050405020304" pitchFamily="18" charset="0"/>
                <a:ea typeface="Times New Roman" panose="02020603050405020304" pitchFamily="18" charset="0"/>
              </a:rPr>
              <a:t> semaine prochaine.</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Ton Ourse</a:t>
            </a:r>
            <a:endParaRPr lang="fr-FR" sz="2400" dirty="0">
              <a:effectLst/>
              <a:latin typeface="Times New Roman" panose="02020603050405020304" pitchFamily="18" charset="0"/>
              <a:ea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3325274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E78C26-BE17-A7EA-F1C8-4D36EC366DF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C2A713F-F6E7-6C2A-25C5-18D672979321}"/>
              </a:ext>
            </a:extLst>
          </p:cNvPr>
          <p:cNvSpPr>
            <a:spLocks noGrp="1"/>
          </p:cNvSpPr>
          <p:nvPr>
            <p:ph idx="1"/>
          </p:nvPr>
        </p:nvSpPr>
        <p:spPr/>
        <p:txBody>
          <a:bodyPr/>
          <a:lstStyle/>
          <a:p>
            <a:pPr marL="0" indent="0" algn="just">
              <a:buNone/>
            </a:pPr>
            <a:endParaRPr lang="fr-FR" dirty="0"/>
          </a:p>
          <a:p>
            <a:pPr marL="0" indent="0">
              <a:buNone/>
            </a:pPr>
            <a:r>
              <a:rPr lang="fr-FR" sz="2400" dirty="0">
                <a:effectLst/>
                <a:latin typeface="Times New Roman" panose="02020603050405020304" pitchFamily="18" charset="0"/>
                <a:ea typeface="Times New Roman" panose="02020603050405020304" pitchFamily="18" charset="0"/>
              </a:rPr>
              <a:t>	rencontrer/rencontre		dormir/sommeil</a:t>
            </a:r>
          </a:p>
          <a:p>
            <a:pPr marL="0" indent="0">
              <a:buNone/>
            </a:pPr>
            <a:r>
              <a:rPr lang="fr-FR" sz="2400" dirty="0">
                <a:effectLst/>
                <a:latin typeface="Times New Roman" panose="02020603050405020304" pitchFamily="18" charset="0"/>
                <a:ea typeface="Times New Roman" panose="02020603050405020304" pitchFamily="18" charset="0"/>
              </a:rPr>
              <a:t>	inviter/invita</a:t>
            </a:r>
            <a:r>
              <a:rPr lang="fr-FR" sz="2400" dirty="0">
                <a:solidFill>
                  <a:srgbClr val="00B050"/>
                </a:solidFill>
                <a:effectLst/>
                <a:latin typeface="Times New Roman" panose="02020603050405020304" pitchFamily="18" charset="0"/>
                <a:ea typeface="Times New Roman" panose="02020603050405020304" pitchFamily="18" charset="0"/>
              </a:rPr>
              <a:t>tion</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effectLst/>
                <a:latin typeface="Times New Roman" panose="02020603050405020304" pitchFamily="18" charset="0"/>
                <a:ea typeface="Times New Roman" panose="02020603050405020304" pitchFamily="18" charset="0"/>
              </a:rPr>
              <a:t>	reposer/repos 			gelée </a:t>
            </a:r>
            <a:r>
              <a:rPr lang="fr-FR" sz="2400" dirty="0">
                <a:solidFill>
                  <a:srgbClr val="00B050"/>
                </a:solidFill>
                <a:effectLst/>
                <a:latin typeface="Times New Roman" panose="02020603050405020304" pitchFamily="18" charset="0"/>
                <a:ea typeface="Times New Roman" panose="02020603050405020304" pitchFamily="18" charset="0"/>
              </a:rPr>
              <a:t>étrange</a:t>
            </a:r>
            <a:r>
              <a:rPr lang="fr-FR" sz="2400" dirty="0">
                <a:effectLst/>
                <a:latin typeface="Times New Roman" panose="02020603050405020304" pitchFamily="18" charset="0"/>
                <a:ea typeface="Times New Roman" panose="02020603050405020304" pitchFamily="18" charset="0"/>
              </a:rPr>
              <a:t> / </a:t>
            </a:r>
            <a:r>
              <a:rPr lang="fr-FR" sz="2400" dirty="0">
                <a:solidFill>
                  <a:srgbClr val="00B050"/>
                </a:solidFill>
                <a:effectLst/>
                <a:latin typeface="Times New Roman" panose="02020603050405020304" pitchFamily="18" charset="0"/>
                <a:ea typeface="Times New Roman" panose="02020603050405020304" pitchFamily="18" charset="0"/>
              </a:rPr>
              <a:t>étrangeté </a:t>
            </a:r>
            <a:r>
              <a:rPr lang="fr-FR" sz="2400" dirty="0">
                <a:effectLst/>
                <a:latin typeface="Times New Roman" panose="02020603050405020304" pitchFamily="18" charset="0"/>
                <a:ea typeface="Times New Roman" panose="02020603050405020304" pitchFamily="18" charset="0"/>
              </a:rPr>
              <a:t>de la gelée</a:t>
            </a:r>
          </a:p>
          <a:p>
            <a:pPr marL="0" indent="0" algn="just">
              <a:buNone/>
            </a:pPr>
            <a:endParaRPr lang="fr-FR" dirty="0"/>
          </a:p>
        </p:txBody>
      </p:sp>
    </p:spTree>
    <p:extLst>
      <p:ext uri="{BB962C8B-B14F-4D97-AF65-F5344CB8AC3E}">
        <p14:creationId xmlns:p14="http://schemas.microsoft.com/office/powerpoint/2010/main" val="29123614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57A37-CF74-28BB-5123-25F6B7E5A0C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C622F71-3464-B9EA-7772-AB18134651E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B8BB636-7DE8-10A0-262A-642F7473BF13}"/>
              </a:ext>
            </a:extLst>
          </p:cNvPr>
          <p:cNvSpPr>
            <a:spLocks noGrp="1"/>
          </p:cNvSpPr>
          <p:nvPr>
            <p:ph idx="1"/>
          </p:nvPr>
        </p:nvSpPr>
        <p:spPr/>
        <p:txBody>
          <a:bodyPr/>
          <a:lstStyle/>
          <a:p>
            <a:pPr marL="0" indent="0" algn="just">
              <a:buNone/>
            </a:pPr>
            <a:endParaRPr lang="fr-FR" dirty="0"/>
          </a:p>
          <a:p>
            <a:pPr marL="0" indent="0">
              <a:buNone/>
            </a:pPr>
            <a:r>
              <a:rPr lang="fr-FR" sz="2400" dirty="0">
                <a:effectLst/>
                <a:latin typeface="Times New Roman" panose="02020603050405020304" pitchFamily="18" charset="0"/>
                <a:ea typeface="Times New Roman" panose="02020603050405020304" pitchFamily="18" charset="0"/>
              </a:rPr>
              <a:t>	rencontrer/rencontre		dormir/sommeil</a:t>
            </a:r>
          </a:p>
          <a:p>
            <a:pPr marL="0" indent="0">
              <a:buNone/>
            </a:pPr>
            <a:r>
              <a:rPr lang="fr-FR" sz="2400" dirty="0">
                <a:effectLst/>
                <a:latin typeface="Times New Roman" panose="02020603050405020304" pitchFamily="18" charset="0"/>
                <a:ea typeface="Times New Roman" panose="02020603050405020304" pitchFamily="18" charset="0"/>
              </a:rPr>
              <a:t>	inviter/invita</a:t>
            </a:r>
            <a:r>
              <a:rPr lang="fr-FR" sz="2400" dirty="0">
                <a:solidFill>
                  <a:srgbClr val="00B050"/>
                </a:solidFill>
                <a:effectLst/>
                <a:latin typeface="Times New Roman" panose="02020603050405020304" pitchFamily="18" charset="0"/>
                <a:ea typeface="Times New Roman" panose="02020603050405020304" pitchFamily="18" charset="0"/>
              </a:rPr>
              <a:t>tion</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effectLst/>
                <a:latin typeface="Times New Roman" panose="02020603050405020304" pitchFamily="18" charset="0"/>
                <a:ea typeface="Times New Roman" panose="02020603050405020304" pitchFamily="18" charset="0"/>
              </a:rPr>
              <a:t>	reposer/repos 			gelée </a:t>
            </a:r>
            <a:r>
              <a:rPr lang="fr-FR" sz="2400" dirty="0">
                <a:solidFill>
                  <a:srgbClr val="00B050"/>
                </a:solidFill>
                <a:effectLst/>
                <a:latin typeface="Times New Roman" panose="02020603050405020304" pitchFamily="18" charset="0"/>
                <a:ea typeface="Times New Roman" panose="02020603050405020304" pitchFamily="18" charset="0"/>
              </a:rPr>
              <a:t>étrange</a:t>
            </a:r>
            <a:r>
              <a:rPr lang="fr-FR" sz="2400" dirty="0">
                <a:effectLst/>
                <a:latin typeface="Times New Roman" panose="02020603050405020304" pitchFamily="18" charset="0"/>
                <a:ea typeface="Times New Roman" panose="02020603050405020304" pitchFamily="18" charset="0"/>
              </a:rPr>
              <a:t> / </a:t>
            </a:r>
            <a:r>
              <a:rPr lang="fr-FR" sz="2400" dirty="0">
                <a:solidFill>
                  <a:srgbClr val="00B050"/>
                </a:solidFill>
                <a:effectLst/>
                <a:latin typeface="Times New Roman" panose="02020603050405020304" pitchFamily="18" charset="0"/>
                <a:ea typeface="Times New Roman" panose="02020603050405020304" pitchFamily="18" charset="0"/>
              </a:rPr>
              <a:t>étrangeté </a:t>
            </a:r>
            <a:r>
              <a:rPr lang="fr-FR" sz="2400" dirty="0">
                <a:effectLst/>
                <a:latin typeface="Times New Roman" panose="02020603050405020304" pitchFamily="18" charset="0"/>
                <a:ea typeface="Times New Roman" panose="02020603050405020304" pitchFamily="18" charset="0"/>
              </a:rPr>
              <a:t>de la gelée</a:t>
            </a:r>
          </a:p>
          <a:p>
            <a:pPr marL="0" indent="0" algn="just">
              <a:buNone/>
            </a:pPr>
            <a:endParaRPr lang="fr-FR" dirty="0"/>
          </a:p>
        </p:txBody>
      </p:sp>
    </p:spTree>
    <p:extLst>
      <p:ext uri="{BB962C8B-B14F-4D97-AF65-F5344CB8AC3E}">
        <p14:creationId xmlns:p14="http://schemas.microsoft.com/office/powerpoint/2010/main" val="34166925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38F9BD-7C8B-58CF-7E4C-17745151FF9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719A672-4887-1E82-07F9-2FB6FE0D7CDE}"/>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3600" i="1" dirty="0">
                <a:solidFill>
                  <a:srgbClr val="FF0000"/>
                </a:solidFill>
              </a:rPr>
              <a:t>		Pour aller plus loin</a:t>
            </a:r>
          </a:p>
        </p:txBody>
      </p:sp>
    </p:spTree>
    <p:extLst>
      <p:ext uri="{BB962C8B-B14F-4D97-AF65-F5344CB8AC3E}">
        <p14:creationId xmlns:p14="http://schemas.microsoft.com/office/powerpoint/2010/main" val="287503490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2228</TotalTime>
  <Words>2147</Words>
  <Application>Microsoft Macintosh PowerPoint</Application>
  <PresentationFormat>Grand écran</PresentationFormat>
  <Paragraphs>190</Paragraphs>
  <Slides>18</Slides>
  <Notes>18</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18</vt:i4>
      </vt:variant>
    </vt:vector>
  </HeadingPairs>
  <TitlesOfParts>
    <vt:vector size="25" baseType="lpstr">
      <vt:lpstr>Arial</vt:lpstr>
      <vt:lpstr>Calibri</vt:lpstr>
      <vt:lpstr>Calibri Light</vt:lpstr>
      <vt:lpstr>SignPainter-HouseScript</vt:lpstr>
      <vt:lpstr>Times New Roman</vt:lpstr>
      <vt:lpstr>Wingdings 3</vt:lpstr>
      <vt:lpstr>Thème Office</vt:lpstr>
      <vt:lpstr>Cartes postales</vt:lpstr>
      <vt:lpstr> </vt:lpstr>
      <vt:lpstr> </vt:lpstr>
      <vt:lpstr> </vt:lpstr>
      <vt:lpstr> </vt:lpstr>
      <vt:lpstr> </vt:lpstr>
      <vt:lpstr> </vt:lpstr>
      <vt:lpstr>Présentation PowerPoint</vt:lpstr>
      <vt:lpstr>Présentation PowerPoint</vt:lpstr>
      <vt:lpstr> </vt:lpstr>
      <vt:lpstr>Présentation PowerPoint</vt:lpstr>
      <vt:lpstr>Présentation PowerPoint</vt:lpstr>
      <vt:lpstr>- Bien redire ce qui est dit dans le premier texte. - Enlever les verbes et essayer de les remplacer par des noms. - Enlever certains mots qui ne sont pas essentiels pour bien comprendre. - Relire son texte pour vérifier qu’on peut quand même le comprendre.</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J’écris</dc:title>
  <dc:creator>Pierre Seve</dc:creator>
  <cp:lastModifiedBy>Pierre Seve</cp:lastModifiedBy>
  <cp:revision>23</cp:revision>
  <cp:lastPrinted>2025-08-21T16:17:55Z</cp:lastPrinted>
  <dcterms:created xsi:type="dcterms:W3CDTF">2024-02-08T18:08:53Z</dcterms:created>
  <dcterms:modified xsi:type="dcterms:W3CDTF">2025-08-21T16:18:25Z</dcterms:modified>
</cp:coreProperties>
</file>