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9"/>
  </p:notesMasterIdLst>
  <p:sldIdLst>
    <p:sldId id="256" r:id="rId2"/>
    <p:sldId id="257" r:id="rId3"/>
    <p:sldId id="258" r:id="rId4"/>
    <p:sldId id="260" r:id="rId5"/>
    <p:sldId id="263" r:id="rId6"/>
    <p:sldId id="261" r:id="rId7"/>
    <p:sldId id="259" r:id="rId8"/>
    <p:sldId id="264" r:id="rId9"/>
    <p:sldId id="265" r:id="rId10"/>
    <p:sldId id="266" r:id="rId11"/>
    <p:sldId id="267" r:id="rId12"/>
    <p:sldId id="268" r:id="rId13"/>
    <p:sldId id="269" r:id="rId14"/>
    <p:sldId id="270" r:id="rId15"/>
    <p:sldId id="271" r:id="rId16"/>
    <p:sldId id="272" r:id="rId17"/>
    <p:sldId id="273" r:id="rId18"/>
    <p:sldId id="275" r:id="rId19"/>
    <p:sldId id="276" r:id="rId20"/>
    <p:sldId id="281" r:id="rId21"/>
    <p:sldId id="282" r:id="rId22"/>
    <p:sldId id="277" r:id="rId23"/>
    <p:sldId id="278" r:id="rId24"/>
    <p:sldId id="279" r:id="rId25"/>
    <p:sldId id="280" r:id="rId26"/>
    <p:sldId id="283" r:id="rId27"/>
    <p:sldId id="284" r:id="rId28"/>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373"/>
    <p:restoredTop sz="40971"/>
  </p:normalViewPr>
  <p:slideViewPr>
    <p:cSldViewPr snapToGrid="0">
      <p:cViewPr varScale="1">
        <p:scale>
          <a:sx n="31" d="100"/>
          <a:sy n="31" d="100"/>
        </p:scale>
        <p:origin x="2880"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0F4A7F0-E55C-B54C-AA51-0C1FBD018A95}" type="datetimeFigureOut">
              <a:rPr lang="fr-FR" smtClean="0"/>
              <a:t>15/07/2025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85DC3CC-18DD-D348-BBE7-872A27986EB4}" type="slidenum">
              <a:rPr lang="fr-FR" smtClean="0"/>
              <a:t>‹N°›</a:t>
            </a:fld>
            <a:endParaRPr lang="fr-FR"/>
          </a:p>
        </p:txBody>
      </p:sp>
    </p:spTree>
    <p:extLst>
      <p:ext uri="{BB962C8B-B14F-4D97-AF65-F5344CB8AC3E}">
        <p14:creationId xmlns:p14="http://schemas.microsoft.com/office/powerpoint/2010/main" val="31589007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fr.wikipedia.org/wiki/API_%C9%94" TargetMode="External"/><Relationship Id="rId2" Type="http://schemas.openxmlformats.org/officeDocument/2006/relationships/slide" Target="../slides/slide8.xml"/><Relationship Id="rId1" Type="http://schemas.openxmlformats.org/officeDocument/2006/relationships/notesMaster" Target="../notesMasters/notesMaster1.xml"/><Relationship Id="rId5" Type="http://schemas.openxmlformats.org/officeDocument/2006/relationships/hyperlink" Target="https://fr.wikipedia.org/wiki/API_%C9%9B%CC%83" TargetMode="External"/><Relationship Id="rId4" Type="http://schemas.openxmlformats.org/officeDocument/2006/relationships/hyperlink" Target="https://fr.wikipedia.org/wiki/API_%C9%94%CC%83" TargetMode="Externa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r>
              <a:rPr lang="fr-FR" sz="1200" b="1" i="1" dirty="0">
                <a:solidFill>
                  <a:schemeClr val="tx1"/>
                </a:solidFill>
                <a:effectLst/>
                <a:latin typeface="+mn-lt"/>
                <a:ea typeface="Calibri" panose="020F0502020204030204" pitchFamily="34" charset="0"/>
                <a:cs typeface="Times New Roman" panose="02020603050405020304" pitchFamily="18" charset="0"/>
              </a:rPr>
              <a:t>DES LETTRES ET DES SONS – </a:t>
            </a:r>
            <a:r>
              <a:rPr lang="fr-FR" sz="1200" b="0" i="1" dirty="0">
                <a:solidFill>
                  <a:schemeClr val="tx1"/>
                </a:solidFill>
                <a:effectLst/>
                <a:latin typeface="+mn-lt"/>
                <a:ea typeface="Calibri" panose="020F0502020204030204" pitchFamily="34" charset="0"/>
                <a:cs typeface="Times New Roman" panose="02020603050405020304" pitchFamily="18" charset="0"/>
              </a:rPr>
              <a:t>Consonnes doubles</a:t>
            </a:r>
            <a:endParaRPr lang="fr-FR" sz="1200" b="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b="1" i="1" dirty="0">
                <a:solidFill>
                  <a:schemeClr val="tx1"/>
                </a:solidFill>
                <a:effectLst/>
                <a:latin typeface="+mn-lt"/>
                <a:ea typeface="Calibri" panose="020F0502020204030204" pitchFamily="34" charset="0"/>
                <a:cs typeface="Times New Roman" panose="02020603050405020304" pitchFamily="18" charset="0"/>
              </a:rPr>
              <a:t>Leçon 39 : Comment savoir quand il faut doubler une consonne ?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b="1" i="1" dirty="0">
                <a:solidFill>
                  <a:schemeClr val="tx1"/>
                </a:solidFill>
                <a:effectLst/>
                <a:latin typeface="+mn-lt"/>
                <a:ea typeface="Calibri" panose="020F0502020204030204" pitchFamily="34" charset="0"/>
                <a:cs typeface="Times New Roman" panose="02020603050405020304" pitchFamily="18" charset="0"/>
              </a:rPr>
              <a:t>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b="1" i="1" dirty="0">
                <a:solidFill>
                  <a:schemeClr val="tx1"/>
                </a:solidFill>
                <a:effectLst/>
                <a:latin typeface="+mn-lt"/>
                <a:ea typeface="Calibri" panose="020F0502020204030204" pitchFamily="34" charset="0"/>
                <a:cs typeface="Times New Roman" panose="02020603050405020304" pitchFamily="18" charset="0"/>
              </a:rPr>
              <a:t>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b="1" i="1" dirty="0">
                <a:solidFill>
                  <a:schemeClr val="tx1"/>
                </a:solidFill>
                <a:effectLst/>
                <a:latin typeface="+mn-lt"/>
                <a:ea typeface="Calibri" panose="020F0502020204030204" pitchFamily="34" charset="0"/>
                <a:cs typeface="Times New Roman" panose="02020603050405020304" pitchFamily="18" charset="0"/>
              </a:rPr>
              <a:t>Certaines diapositives ont été dupliquées afin de scinder le commentaire du mode présentateur lorsque le propos est long. Cela vous permettra de poursuivre vos explications de manière plus fluide.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p:cNvSpPr>
            <a:spLocks noGrp="1"/>
          </p:cNvSpPr>
          <p:nvPr>
            <p:ph type="sldNum" sz="quarter" idx="5"/>
          </p:nvPr>
        </p:nvSpPr>
        <p:spPr/>
        <p:txBody>
          <a:bodyPr/>
          <a:lstStyle/>
          <a:p>
            <a:fld id="{D85DC3CC-18DD-D348-BBE7-872A27986EB4}" type="slidenum">
              <a:rPr lang="fr-FR" smtClean="0"/>
              <a:t>1</a:t>
            </a:fld>
            <a:endParaRPr lang="fr-FR"/>
          </a:p>
        </p:txBody>
      </p:sp>
    </p:spTree>
    <p:extLst>
      <p:ext uri="{BB962C8B-B14F-4D97-AF65-F5344CB8AC3E}">
        <p14:creationId xmlns:p14="http://schemas.microsoft.com/office/powerpoint/2010/main" val="35940592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dirty="0">
                <a:solidFill>
                  <a:schemeClr val="tx1"/>
                </a:solidFill>
                <a:latin typeface="+mn-lt"/>
              </a:rPr>
              <a:t>PHASE 1 – Enrôlement</a:t>
            </a:r>
          </a:p>
          <a:p>
            <a:endParaRPr lang="fr-FR" sz="1200" dirty="0">
              <a:solidFill>
                <a:schemeClr val="tx1"/>
              </a:solidFill>
              <a:latin typeface="+mn-lt"/>
            </a:endParaRPr>
          </a:p>
          <a:p>
            <a:r>
              <a:rPr lang="fr-FR" sz="1200" dirty="0">
                <a:solidFill>
                  <a:schemeClr val="tx1"/>
                </a:solidFill>
                <a:latin typeface="+mn-lt"/>
              </a:rPr>
              <a:t>« Aristobule a écrit cette phrase. Qu’en pensez-vous ? »</a:t>
            </a:r>
          </a:p>
          <a:p>
            <a:r>
              <a:rPr lang="fr-FR" sz="1200" u="sng" dirty="0">
                <a:solidFill>
                  <a:schemeClr val="tx1"/>
                </a:solidFill>
                <a:effectLst/>
                <a:latin typeface="+mn-lt"/>
                <a:ea typeface="Times New Roman" panose="02020603050405020304" pitchFamily="18" charset="0"/>
              </a:rPr>
              <a:t>Réponses probables </a:t>
            </a:r>
            <a:r>
              <a:rPr lang="fr-FR" sz="1200" dirty="0">
                <a:solidFill>
                  <a:schemeClr val="tx1"/>
                </a:solidFill>
                <a:effectLst/>
                <a:latin typeface="+mn-lt"/>
                <a:ea typeface="Times New Roman" panose="02020603050405020304" pitchFamily="18" charset="0"/>
              </a:rPr>
              <a:t>:</a:t>
            </a:r>
          </a:p>
          <a:p>
            <a:r>
              <a:rPr lang="fr-FR" sz="1200" dirty="0">
                <a:solidFill>
                  <a:schemeClr val="tx1"/>
                </a:solidFill>
                <a:effectLst/>
                <a:latin typeface="+mn-lt"/>
                <a:ea typeface="Times New Roman" panose="02020603050405020304" pitchFamily="18" charset="0"/>
              </a:rPr>
              <a:t>Certains élèves identifient l’erreur, et d’autres non. </a:t>
            </a:r>
          </a:p>
          <a:p>
            <a:pPr algn="just"/>
            <a:r>
              <a:rPr lang="fr-FR" sz="1200" dirty="0">
                <a:solidFill>
                  <a:schemeClr val="tx1"/>
                </a:solidFill>
                <a:effectLst/>
                <a:latin typeface="+mn-lt"/>
                <a:ea typeface="Times New Roman" panose="02020603050405020304" pitchFamily="18" charset="0"/>
              </a:rPr>
              <a:t> </a:t>
            </a:r>
          </a:p>
          <a:p>
            <a:pPr algn="just"/>
            <a:r>
              <a:rPr lang="fr-FR" sz="1200" dirty="0">
                <a:solidFill>
                  <a:schemeClr val="tx1"/>
                </a:solidFill>
                <a:effectLst/>
                <a:latin typeface="+mn-lt"/>
                <a:ea typeface="Times New Roman" panose="02020603050405020304" pitchFamily="18" charset="0"/>
              </a:rPr>
              <a:t>« Pourquoi il y aurait  deux -</a:t>
            </a:r>
            <a:r>
              <a:rPr lang="fr-FR" sz="1200" dirty="0" err="1">
                <a:solidFill>
                  <a:schemeClr val="tx1"/>
                </a:solidFill>
                <a:effectLst/>
                <a:latin typeface="+mn-lt"/>
                <a:ea typeface="Times New Roman" panose="02020603050405020304" pitchFamily="18" charset="0"/>
              </a:rPr>
              <a:t>rr</a:t>
            </a:r>
            <a:r>
              <a:rPr lang="fr-FR" sz="1200" dirty="0">
                <a:solidFill>
                  <a:schemeClr val="tx1"/>
                </a:solidFill>
                <a:effectLst/>
                <a:latin typeface="+mn-lt"/>
                <a:ea typeface="Times New Roman" panose="02020603050405020304" pitchFamily="18" charset="0"/>
              </a:rPr>
              <a:t>- à </a:t>
            </a:r>
            <a:r>
              <a:rPr lang="fr-FR" sz="1200" i="1" dirty="0">
                <a:solidFill>
                  <a:schemeClr val="tx1"/>
                </a:solidFill>
                <a:effectLst/>
                <a:latin typeface="+mn-lt"/>
                <a:ea typeface="Times New Roman" panose="02020603050405020304" pitchFamily="18" charset="0"/>
              </a:rPr>
              <a:t>arrivé</a:t>
            </a:r>
            <a:r>
              <a:rPr lang="fr-FR" sz="1200" dirty="0">
                <a:solidFill>
                  <a:schemeClr val="tx1"/>
                </a:solidFill>
                <a:effectLst/>
                <a:latin typeface="+mn-lt"/>
                <a:ea typeface="Times New Roman" panose="02020603050405020304" pitchFamily="18" charset="0"/>
              </a:rPr>
              <a:t> ? » </a:t>
            </a:r>
          </a:p>
          <a:p>
            <a:pPr algn="just"/>
            <a:r>
              <a:rPr lang="fr-FR" sz="1200" u="sng" dirty="0">
                <a:solidFill>
                  <a:schemeClr val="tx1"/>
                </a:solidFill>
                <a:effectLst/>
                <a:latin typeface="+mn-lt"/>
                <a:ea typeface="Times New Roman" panose="02020603050405020304" pitchFamily="18" charset="0"/>
              </a:rPr>
              <a:t>Réponses possibles </a:t>
            </a:r>
            <a:r>
              <a:rPr lang="fr-FR" sz="1200" dirty="0">
                <a:solidFill>
                  <a:schemeClr val="tx1"/>
                </a:solidFill>
                <a:effectLst/>
                <a:latin typeface="+mn-lt"/>
                <a:ea typeface="Times New Roman" panose="02020603050405020304" pitchFamily="18" charset="0"/>
              </a:rPr>
              <a:t>: </a:t>
            </a:r>
          </a:p>
          <a:p>
            <a:pPr algn="just"/>
            <a:r>
              <a:rPr lang="fr-FR" sz="1200" dirty="0">
                <a:solidFill>
                  <a:schemeClr val="tx1"/>
                </a:solidFill>
                <a:effectLst/>
                <a:latin typeface="+mn-lt"/>
                <a:ea typeface="Times New Roman" panose="02020603050405020304" pitchFamily="18" charset="0"/>
              </a:rPr>
              <a:t>Parce que ça s’écrit toujours avec deux -</a:t>
            </a:r>
            <a:r>
              <a:rPr lang="fr-FR" sz="1200" dirty="0" err="1">
                <a:solidFill>
                  <a:schemeClr val="tx1"/>
                </a:solidFill>
                <a:effectLst/>
                <a:latin typeface="+mn-lt"/>
                <a:ea typeface="Times New Roman" panose="02020603050405020304" pitchFamily="18" charset="0"/>
              </a:rPr>
              <a:t>rr</a:t>
            </a:r>
            <a:r>
              <a:rPr lang="fr-FR" sz="1200" dirty="0">
                <a:solidFill>
                  <a:schemeClr val="tx1"/>
                </a:solidFill>
                <a:effectLst/>
                <a:latin typeface="+mn-lt"/>
                <a:ea typeface="Times New Roman" panose="02020603050405020304" pitchFamily="18" charset="0"/>
              </a:rPr>
              <a:t>-.</a:t>
            </a:r>
          </a:p>
          <a:p>
            <a:pPr algn="just"/>
            <a:r>
              <a:rPr lang="fr-FR" sz="1200" dirty="0">
                <a:solidFill>
                  <a:schemeClr val="tx1"/>
                </a:solidFill>
                <a:effectLst/>
                <a:latin typeface="+mn-lt"/>
                <a:ea typeface="Times New Roman" panose="02020603050405020304" pitchFamily="18" charset="0"/>
              </a:rPr>
              <a:t>Parce qu’on l’a vu écrit comme cela dans tel ou tel texte.</a:t>
            </a:r>
          </a:p>
          <a:p>
            <a:pPr algn="just"/>
            <a:endParaRPr lang="fr-FR" sz="1200" dirty="0">
              <a:solidFill>
                <a:schemeClr val="tx1"/>
              </a:solidFill>
              <a:effectLst/>
              <a:latin typeface="+mn-lt"/>
              <a:ea typeface="Times New Roman" panose="02020603050405020304" pitchFamily="18" charset="0"/>
            </a:endParaRPr>
          </a:p>
          <a:p>
            <a:pPr algn="just"/>
            <a:r>
              <a:rPr lang="fr-FR" sz="1200" b="1" dirty="0">
                <a:solidFill>
                  <a:schemeClr val="tx1"/>
                </a:solidFill>
                <a:effectLst/>
                <a:latin typeface="+mn-lt"/>
                <a:ea typeface="Times New Roman" panose="02020603050405020304" pitchFamily="18" charset="0"/>
              </a:rPr>
              <a:t>Annoncer</a:t>
            </a:r>
            <a:r>
              <a:rPr lang="fr-FR" sz="1200" dirty="0">
                <a:solidFill>
                  <a:schemeClr val="tx1"/>
                </a:solidFill>
                <a:effectLst/>
                <a:latin typeface="+mn-lt"/>
                <a:ea typeface="Times New Roman" panose="02020603050405020304" pitchFamily="18" charset="0"/>
              </a:rPr>
              <a:t> : « On va voir s’il n’y a pas une explication, si on peut comprendre pourquoi </a:t>
            </a:r>
            <a:r>
              <a:rPr lang="fr-FR" sz="1200" i="1" dirty="0">
                <a:solidFill>
                  <a:schemeClr val="tx1"/>
                </a:solidFill>
                <a:effectLst/>
                <a:latin typeface="+mn-lt"/>
                <a:ea typeface="Times New Roman" panose="02020603050405020304" pitchFamily="18" charset="0"/>
              </a:rPr>
              <a:t>arrivé </a:t>
            </a:r>
            <a:r>
              <a:rPr lang="fr-FR" sz="1200" i="0" dirty="0">
                <a:solidFill>
                  <a:schemeClr val="tx1"/>
                </a:solidFill>
                <a:effectLst/>
                <a:latin typeface="+mn-lt"/>
                <a:ea typeface="Times New Roman" panose="02020603050405020304" pitchFamily="18" charset="0"/>
              </a:rPr>
              <a:t>prend deux –</a:t>
            </a:r>
            <a:r>
              <a:rPr lang="fr-FR" sz="1200" i="0" dirty="0" err="1">
                <a:solidFill>
                  <a:schemeClr val="tx1"/>
                </a:solidFill>
                <a:effectLst/>
                <a:latin typeface="+mn-lt"/>
                <a:ea typeface="Times New Roman" panose="02020603050405020304" pitchFamily="18" charset="0"/>
              </a:rPr>
              <a:t>rr</a:t>
            </a:r>
            <a:r>
              <a:rPr lang="fr-FR" sz="1200" i="0" dirty="0">
                <a:solidFill>
                  <a:schemeClr val="tx1"/>
                </a:solidFill>
                <a:effectLst/>
                <a:latin typeface="+mn-lt"/>
                <a:ea typeface="Times New Roman" panose="02020603050405020304" pitchFamily="18" charset="0"/>
              </a:rPr>
              <a:t>-</a:t>
            </a:r>
            <a:r>
              <a:rPr lang="fr-FR" sz="1200" dirty="0">
                <a:solidFill>
                  <a:schemeClr val="tx1"/>
                </a:solidFill>
                <a:effectLst/>
                <a:latin typeface="+mn-lt"/>
                <a:ea typeface="Times New Roman" panose="02020603050405020304" pitchFamily="18" charset="0"/>
              </a:rPr>
              <a:t>. »</a:t>
            </a:r>
          </a:p>
          <a:p>
            <a:endParaRPr lang="fr-FR" dirty="0"/>
          </a:p>
        </p:txBody>
      </p:sp>
      <p:sp>
        <p:nvSpPr>
          <p:cNvPr id="4" name="Espace réservé du numéro de diapositive 3"/>
          <p:cNvSpPr>
            <a:spLocks noGrp="1"/>
          </p:cNvSpPr>
          <p:nvPr>
            <p:ph type="sldNum" sz="quarter" idx="5"/>
          </p:nvPr>
        </p:nvSpPr>
        <p:spPr/>
        <p:txBody>
          <a:bodyPr/>
          <a:lstStyle/>
          <a:p>
            <a:fld id="{B10C4F63-EE7F-774F-80E4-5EEBCCE8AE43}" type="slidenum">
              <a:rPr lang="fr-FR" smtClean="0"/>
              <a:t>2</a:t>
            </a:fld>
            <a:endParaRPr lang="fr-FR"/>
          </a:p>
        </p:txBody>
      </p:sp>
    </p:spTree>
    <p:extLst>
      <p:ext uri="{BB962C8B-B14F-4D97-AF65-F5344CB8AC3E}">
        <p14:creationId xmlns:p14="http://schemas.microsoft.com/office/powerpoint/2010/main" val="17731738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dirty="0">
                <a:solidFill>
                  <a:schemeClr val="tx1"/>
                </a:solidFill>
                <a:latin typeface="+mn-lt"/>
              </a:rPr>
              <a:t>PHASE 2 - </a:t>
            </a:r>
            <a:r>
              <a:rPr lang="fr-FR" sz="1200" b="1" i="1" kern="0" dirty="0">
                <a:solidFill>
                  <a:schemeClr val="tx1"/>
                </a:solidFill>
                <a:effectLst/>
                <a:highlight>
                  <a:srgbClr val="D3D3D3"/>
                </a:highlight>
                <a:latin typeface="+mn-lt"/>
                <a:ea typeface="Times New Roman" panose="02020603050405020304" pitchFamily="18" charset="0"/>
              </a:rPr>
              <a:t>Observation</a:t>
            </a:r>
            <a:r>
              <a:rPr lang="fr-FR" sz="1200" b="1" kern="0" dirty="0">
                <a:solidFill>
                  <a:schemeClr val="tx1"/>
                </a:solidFill>
                <a:effectLst/>
                <a:latin typeface="+mn-lt"/>
                <a:ea typeface="Times New Roman" panose="02020603050405020304" pitchFamily="18" charset="0"/>
              </a:rPr>
              <a:t> – Découvrir le phénomène d’assimilation</a:t>
            </a:r>
            <a:r>
              <a:rPr lang="fr-FR" sz="1200" dirty="0">
                <a:solidFill>
                  <a:schemeClr val="tx1"/>
                </a:solidFill>
                <a:effectLst/>
                <a:latin typeface="+mn-lt"/>
              </a:rPr>
              <a:t> </a:t>
            </a:r>
          </a:p>
          <a:p>
            <a:endParaRPr lang="fr-FR" sz="1200" dirty="0">
              <a:solidFill>
                <a:schemeClr val="tx1"/>
              </a:solidFill>
              <a:effectLst/>
              <a:latin typeface="+mn-lt"/>
            </a:endParaRPr>
          </a:p>
          <a:p>
            <a:r>
              <a:rPr lang="fr-FR" sz="1200" b="1" dirty="0">
                <a:solidFill>
                  <a:schemeClr val="tx1"/>
                </a:solidFill>
                <a:effectLst/>
                <a:latin typeface="+mn-lt"/>
                <a:ea typeface="Times New Roman" panose="02020603050405020304" pitchFamily="18" charset="0"/>
              </a:rPr>
              <a:t>Demander</a:t>
            </a:r>
            <a:r>
              <a:rPr lang="fr-FR" sz="1200" dirty="0">
                <a:solidFill>
                  <a:schemeClr val="tx1"/>
                </a:solidFill>
                <a:effectLst/>
                <a:latin typeface="+mn-lt"/>
                <a:ea typeface="Times New Roman" panose="02020603050405020304" pitchFamily="18" charset="0"/>
              </a:rPr>
              <a:t> : « Que disent ces mots ? Comment sont fabriqués ces mots ? »</a:t>
            </a:r>
          </a:p>
          <a:p>
            <a:pPr algn="just"/>
            <a:r>
              <a:rPr lang="fr-FR" sz="1200" u="sng" dirty="0">
                <a:solidFill>
                  <a:schemeClr val="tx1"/>
                </a:solidFill>
                <a:effectLst/>
                <a:latin typeface="+mn-lt"/>
                <a:ea typeface="Times New Roman" panose="02020603050405020304" pitchFamily="18" charset="0"/>
              </a:rPr>
              <a:t>Réponse attendue </a:t>
            </a:r>
            <a:r>
              <a:rPr lang="fr-FR" sz="1200" dirty="0">
                <a:solidFill>
                  <a:schemeClr val="tx1"/>
                </a:solidFill>
                <a:effectLst/>
                <a:latin typeface="+mn-lt"/>
                <a:ea typeface="Times New Roman" panose="02020603050405020304" pitchFamily="18" charset="0"/>
              </a:rPr>
              <a:t>:</a:t>
            </a:r>
          </a:p>
          <a:p>
            <a:pPr algn="just"/>
            <a:r>
              <a:rPr lang="fr-FR" sz="1200" dirty="0">
                <a:solidFill>
                  <a:schemeClr val="tx1"/>
                </a:solidFill>
                <a:effectLst/>
                <a:latin typeface="+mn-lt"/>
                <a:ea typeface="Times New Roman" panose="02020603050405020304" pitchFamily="18" charset="0"/>
              </a:rPr>
              <a:t>Ils disent des contraires et ils sont fabriqués avec les préfixes </a:t>
            </a:r>
            <a:r>
              <a:rPr lang="fr-FR" sz="1200" i="1" dirty="0">
                <a:solidFill>
                  <a:schemeClr val="tx1"/>
                </a:solidFill>
                <a:effectLst/>
                <a:latin typeface="+mn-lt"/>
                <a:ea typeface="Times New Roman" panose="02020603050405020304" pitchFamily="18" charset="0"/>
              </a:rPr>
              <a:t>in</a:t>
            </a:r>
            <a:r>
              <a:rPr lang="fr-FR" sz="1200" dirty="0">
                <a:solidFill>
                  <a:schemeClr val="tx1"/>
                </a:solidFill>
                <a:effectLst/>
                <a:latin typeface="+mn-lt"/>
                <a:ea typeface="Times New Roman" panose="02020603050405020304" pitchFamily="18" charset="0"/>
              </a:rPr>
              <a:t>-, </a:t>
            </a:r>
            <a:r>
              <a:rPr lang="fr-FR" sz="1200" i="1" dirty="0" err="1">
                <a:solidFill>
                  <a:schemeClr val="tx1"/>
                </a:solidFill>
                <a:effectLst/>
                <a:latin typeface="+mn-lt"/>
                <a:ea typeface="Times New Roman" panose="02020603050405020304" pitchFamily="18" charset="0"/>
              </a:rPr>
              <a:t>im</a:t>
            </a:r>
            <a:r>
              <a:rPr lang="fr-FR" sz="1200" dirty="0">
                <a:solidFill>
                  <a:schemeClr val="tx1"/>
                </a:solidFill>
                <a:effectLst/>
                <a:latin typeface="+mn-lt"/>
                <a:ea typeface="Times New Roman" panose="02020603050405020304" pitchFamily="18" charset="0"/>
              </a:rPr>
              <a:t>-, </a:t>
            </a:r>
            <a:r>
              <a:rPr lang="fr-FR" sz="1200" i="1" dirty="0">
                <a:solidFill>
                  <a:schemeClr val="tx1"/>
                </a:solidFill>
                <a:effectLst/>
                <a:latin typeface="+mn-lt"/>
                <a:ea typeface="Times New Roman" panose="02020603050405020304" pitchFamily="18" charset="0"/>
              </a:rPr>
              <a:t>il</a:t>
            </a:r>
            <a:r>
              <a:rPr lang="fr-FR" sz="1200" dirty="0">
                <a:solidFill>
                  <a:schemeClr val="tx1"/>
                </a:solidFill>
                <a:effectLst/>
                <a:latin typeface="+mn-lt"/>
                <a:ea typeface="Times New Roman" panose="02020603050405020304" pitchFamily="18" charset="0"/>
              </a:rPr>
              <a:t>- et </a:t>
            </a:r>
            <a:r>
              <a:rPr lang="fr-FR" sz="1200" i="1" dirty="0">
                <a:solidFill>
                  <a:schemeClr val="tx1"/>
                </a:solidFill>
                <a:effectLst/>
                <a:latin typeface="+mn-lt"/>
                <a:ea typeface="Times New Roman" panose="02020603050405020304" pitchFamily="18" charset="0"/>
              </a:rPr>
              <a:t>ir</a:t>
            </a:r>
            <a:r>
              <a:rPr lang="fr-FR" sz="1200" dirty="0">
                <a:solidFill>
                  <a:schemeClr val="tx1"/>
                </a:solidFill>
                <a:effectLst/>
                <a:latin typeface="+mn-lt"/>
                <a:ea typeface="Times New Roman" panose="02020603050405020304" pitchFamily="18" charset="0"/>
              </a:rPr>
              <a:t>-.</a:t>
            </a:r>
          </a:p>
          <a:p>
            <a:endParaRPr lang="fr-FR" dirty="0"/>
          </a:p>
        </p:txBody>
      </p:sp>
      <p:sp>
        <p:nvSpPr>
          <p:cNvPr id="4" name="Espace réservé du numéro de diapositive 3"/>
          <p:cNvSpPr>
            <a:spLocks noGrp="1"/>
          </p:cNvSpPr>
          <p:nvPr>
            <p:ph type="sldNum" sz="quarter" idx="5"/>
          </p:nvPr>
        </p:nvSpPr>
        <p:spPr/>
        <p:txBody>
          <a:bodyPr/>
          <a:lstStyle/>
          <a:p>
            <a:fld id="{D85DC3CC-18DD-D348-BBE7-872A27986EB4}" type="slidenum">
              <a:rPr lang="fr-FR" smtClean="0"/>
              <a:t>3</a:t>
            </a:fld>
            <a:endParaRPr lang="fr-FR"/>
          </a:p>
        </p:txBody>
      </p:sp>
    </p:spTree>
    <p:extLst>
      <p:ext uri="{BB962C8B-B14F-4D97-AF65-F5344CB8AC3E}">
        <p14:creationId xmlns:p14="http://schemas.microsoft.com/office/powerpoint/2010/main" val="13963613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038F7D-EE76-F7B7-E192-72B2E954801D}"/>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EB8458FD-93D8-9DE9-F145-DBEE6ECAD697}"/>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7E412D1-1EAD-0A7C-4DD2-EDD99DDF9D3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Times New Roman" panose="02020603050405020304" pitchFamily="18" charset="0"/>
              </a:rPr>
              <a:t>Demander</a:t>
            </a:r>
            <a:r>
              <a:rPr lang="fr-FR" sz="1200" dirty="0">
                <a:solidFill>
                  <a:schemeClr val="tx1"/>
                </a:solidFill>
                <a:effectLst/>
                <a:latin typeface="+mn-lt"/>
                <a:ea typeface="Times New Roman" panose="02020603050405020304" pitchFamily="18" charset="0"/>
              </a:rPr>
              <a:t> « Est-ce que ces deux mots ne vous rappellent pas une règle que vous connaissez ? Est-ce qu’il n’y a pas une règle qu’ils pourraient illustrer ? »</a:t>
            </a:r>
          </a:p>
          <a:p>
            <a:pPr algn="just"/>
            <a:r>
              <a:rPr lang="fr-FR" sz="1200" u="sng" dirty="0">
                <a:solidFill>
                  <a:schemeClr val="tx1"/>
                </a:solidFill>
                <a:effectLst/>
                <a:latin typeface="+mn-lt"/>
                <a:ea typeface="Times New Roman" panose="02020603050405020304" pitchFamily="18" charset="0"/>
              </a:rPr>
              <a:t>Réponse attendue </a:t>
            </a:r>
            <a:r>
              <a:rPr lang="fr-FR" sz="1200" dirty="0">
                <a:solidFill>
                  <a:schemeClr val="tx1"/>
                </a:solidFill>
                <a:effectLst/>
                <a:latin typeface="+mn-lt"/>
                <a:ea typeface="Times New Roman" panose="02020603050405020304" pitchFamily="18" charset="0"/>
              </a:rPr>
              <a:t>:</a:t>
            </a:r>
          </a:p>
          <a:p>
            <a:pPr algn="just"/>
            <a:r>
              <a:rPr lang="fr-FR" sz="1200" dirty="0">
                <a:solidFill>
                  <a:schemeClr val="tx1"/>
                </a:solidFill>
                <a:effectLst/>
                <a:latin typeface="+mn-lt"/>
                <a:ea typeface="Times New Roman" panose="02020603050405020304" pitchFamily="18" charset="0"/>
              </a:rPr>
              <a:t>Le -n- se transforme en -m- devant le -b ou le -p.</a:t>
            </a:r>
          </a:p>
          <a:p>
            <a:pPr algn="just"/>
            <a:r>
              <a:rPr lang="fr-FR" sz="1200" dirty="0">
                <a:solidFill>
                  <a:schemeClr val="tx1"/>
                </a:solidFill>
                <a:effectLst/>
                <a:latin typeface="+mn-lt"/>
                <a:ea typeface="Times New Roman" panose="02020603050405020304" pitchFamily="18" charset="0"/>
              </a:rPr>
              <a:t>in-battable	-&gt; </a:t>
            </a:r>
            <a:r>
              <a:rPr lang="fr-FR" sz="1200" dirty="0" err="1">
                <a:solidFill>
                  <a:schemeClr val="tx1"/>
                </a:solidFill>
                <a:effectLst/>
                <a:latin typeface="+mn-lt"/>
                <a:ea typeface="Times New Roman" panose="02020603050405020304" pitchFamily="18" charset="0"/>
              </a:rPr>
              <a:t>im-battable</a:t>
            </a:r>
            <a:endParaRPr lang="fr-FR" sz="1200" dirty="0">
              <a:solidFill>
                <a:schemeClr val="tx1"/>
              </a:solidFill>
              <a:effectLst/>
              <a:latin typeface="+mn-lt"/>
              <a:ea typeface="Times New Roman" panose="02020603050405020304" pitchFamily="18" charset="0"/>
            </a:endParaRPr>
          </a:p>
          <a:p>
            <a:pPr algn="just"/>
            <a:r>
              <a:rPr lang="fr-FR" sz="1200" dirty="0">
                <a:solidFill>
                  <a:schemeClr val="tx1"/>
                </a:solidFill>
                <a:effectLst/>
                <a:latin typeface="+mn-lt"/>
                <a:ea typeface="Times New Roman" panose="02020603050405020304" pitchFamily="18" charset="0"/>
              </a:rPr>
              <a:t>in-patient	-&gt; </a:t>
            </a:r>
            <a:r>
              <a:rPr lang="fr-FR" sz="1200" dirty="0" err="1">
                <a:solidFill>
                  <a:schemeClr val="tx1"/>
                </a:solidFill>
                <a:effectLst/>
                <a:latin typeface="+mn-lt"/>
                <a:ea typeface="Times New Roman" panose="02020603050405020304" pitchFamily="18" charset="0"/>
              </a:rPr>
              <a:t>im-patient</a:t>
            </a:r>
            <a:endParaRPr lang="fr-FR" sz="1200" dirty="0">
              <a:solidFill>
                <a:schemeClr val="tx1"/>
              </a:solidFill>
              <a:effectLst/>
              <a:latin typeface="+mn-lt"/>
              <a:ea typeface="Times New Roman" panose="02020603050405020304" pitchFamily="18" charset="0"/>
            </a:endParaRPr>
          </a:p>
          <a:p>
            <a:endParaRPr lang="fr-FR" dirty="0"/>
          </a:p>
        </p:txBody>
      </p:sp>
      <p:sp>
        <p:nvSpPr>
          <p:cNvPr id="4" name="Espace réservé du numéro de diapositive 3">
            <a:extLst>
              <a:ext uri="{FF2B5EF4-FFF2-40B4-BE49-F238E27FC236}">
                <a16:creationId xmlns:a16="http://schemas.microsoft.com/office/drawing/2014/main" id="{701F204A-58F9-CD5D-F29C-31BD47AFA32C}"/>
              </a:ext>
            </a:extLst>
          </p:cNvPr>
          <p:cNvSpPr>
            <a:spLocks noGrp="1"/>
          </p:cNvSpPr>
          <p:nvPr>
            <p:ph type="sldNum" sz="quarter" idx="5"/>
          </p:nvPr>
        </p:nvSpPr>
        <p:spPr/>
        <p:txBody>
          <a:bodyPr/>
          <a:lstStyle/>
          <a:p>
            <a:fld id="{D85DC3CC-18DD-D348-BBE7-872A27986EB4}" type="slidenum">
              <a:rPr lang="fr-FR" smtClean="0"/>
              <a:t>4</a:t>
            </a:fld>
            <a:endParaRPr lang="fr-FR"/>
          </a:p>
        </p:txBody>
      </p:sp>
    </p:spTree>
    <p:extLst>
      <p:ext uri="{BB962C8B-B14F-4D97-AF65-F5344CB8AC3E}">
        <p14:creationId xmlns:p14="http://schemas.microsoft.com/office/powerpoint/2010/main" val="31140741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8B9F09-EF66-51C4-E189-E18F3D682C8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08DFF26-373A-C945-CE91-D0226AD7C7A8}"/>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2443B0E3-69DD-9F1C-2D35-AB47B3F2CF81}"/>
              </a:ext>
            </a:extLst>
          </p:cNvPr>
          <p:cNvSpPr>
            <a:spLocks noGrp="1"/>
          </p:cNvSpPr>
          <p:nvPr>
            <p:ph type="body" idx="1"/>
          </p:nvPr>
        </p:nvSpPr>
        <p:spPr/>
        <p:txBody>
          <a:bodyPr/>
          <a:lstStyle/>
          <a:p>
            <a:pPr algn="just"/>
            <a:r>
              <a:rPr lang="fr-FR" sz="1200" dirty="0">
                <a:solidFill>
                  <a:schemeClr val="tx1"/>
                </a:solidFill>
                <a:effectLst/>
                <a:latin typeface="+mn-lt"/>
                <a:ea typeface="Times New Roman" panose="02020603050405020304" pitchFamily="18" charset="0"/>
              </a:rPr>
              <a:t>« Peut-on étendre cette règle de transformation pour </a:t>
            </a:r>
            <a:r>
              <a:rPr lang="fr-FR" sz="1200" i="1" dirty="0">
                <a:solidFill>
                  <a:schemeClr val="tx1"/>
                </a:solidFill>
                <a:effectLst/>
                <a:latin typeface="+mn-lt"/>
                <a:ea typeface="Times New Roman" panose="02020603050405020304" pitchFamily="18" charset="0"/>
              </a:rPr>
              <a:t>illégal</a:t>
            </a:r>
            <a:r>
              <a:rPr lang="fr-FR" sz="1200" dirty="0">
                <a:solidFill>
                  <a:schemeClr val="tx1"/>
                </a:solidFill>
                <a:effectLst/>
                <a:latin typeface="+mn-lt"/>
                <a:ea typeface="Times New Roman" panose="02020603050405020304" pitchFamily="18" charset="0"/>
              </a:rPr>
              <a:t> et</a:t>
            </a:r>
            <a:r>
              <a:rPr lang="fr-FR" sz="1200" i="1" dirty="0">
                <a:solidFill>
                  <a:schemeClr val="tx1"/>
                </a:solidFill>
                <a:effectLst/>
                <a:latin typeface="+mn-lt"/>
                <a:ea typeface="Times New Roman" panose="02020603050405020304" pitchFamily="18" charset="0"/>
              </a:rPr>
              <a:t> irresponsable </a:t>
            </a:r>
            <a:r>
              <a:rPr lang="fr-FR" sz="1200" dirty="0">
                <a:solidFill>
                  <a:schemeClr val="tx1"/>
                </a:solidFill>
                <a:effectLst/>
                <a:latin typeface="+mn-lt"/>
                <a:ea typeface="Times New Roman" panose="02020603050405020304" pitchFamily="18" charset="0"/>
              </a:rPr>
              <a:t>? »</a:t>
            </a:r>
          </a:p>
          <a:p>
            <a:pPr algn="just"/>
            <a:r>
              <a:rPr lang="fr-FR" sz="1200" u="sng" dirty="0">
                <a:solidFill>
                  <a:schemeClr val="tx1"/>
                </a:solidFill>
                <a:effectLst/>
                <a:latin typeface="+mn-lt"/>
                <a:ea typeface="Times New Roman" panose="02020603050405020304" pitchFamily="18" charset="0"/>
              </a:rPr>
              <a:t>Réponse attendue </a:t>
            </a:r>
            <a:r>
              <a:rPr lang="fr-FR" sz="1200" dirty="0">
                <a:solidFill>
                  <a:schemeClr val="tx1"/>
                </a:solidFill>
                <a:effectLst/>
                <a:latin typeface="+mn-lt"/>
                <a:ea typeface="Times New Roman" panose="02020603050405020304" pitchFamily="18" charset="0"/>
              </a:rPr>
              <a:t>:</a:t>
            </a:r>
          </a:p>
          <a:p>
            <a:pPr algn="just"/>
            <a:r>
              <a:rPr lang="fr-FR" sz="1200" dirty="0">
                <a:solidFill>
                  <a:schemeClr val="tx1"/>
                </a:solidFill>
                <a:effectLst/>
                <a:latin typeface="+mn-lt"/>
                <a:ea typeface="Times New Roman" panose="02020603050405020304" pitchFamily="18" charset="0"/>
              </a:rPr>
              <a:t>in-légal	-&gt; </a:t>
            </a:r>
            <a:r>
              <a:rPr lang="fr-FR" sz="1200" dirty="0" err="1">
                <a:solidFill>
                  <a:schemeClr val="tx1"/>
                </a:solidFill>
                <a:effectLst/>
                <a:latin typeface="+mn-lt"/>
                <a:ea typeface="Times New Roman" panose="02020603050405020304" pitchFamily="18" charset="0"/>
              </a:rPr>
              <a:t>il-légal</a:t>
            </a:r>
            <a:r>
              <a:rPr lang="fr-FR" sz="1200" dirty="0">
                <a:solidFill>
                  <a:schemeClr val="tx1"/>
                </a:solidFill>
                <a:effectLst/>
                <a:latin typeface="+mn-lt"/>
                <a:ea typeface="Times New Roman" panose="02020603050405020304" pitchFamily="18" charset="0"/>
              </a:rPr>
              <a:t>		</a:t>
            </a:r>
          </a:p>
          <a:p>
            <a:pPr algn="just"/>
            <a:r>
              <a:rPr lang="fr-FR" sz="1200" dirty="0">
                <a:solidFill>
                  <a:schemeClr val="tx1"/>
                </a:solidFill>
                <a:effectLst/>
                <a:latin typeface="+mn-lt"/>
                <a:ea typeface="Times New Roman" panose="02020603050405020304" pitchFamily="18" charset="0"/>
              </a:rPr>
              <a:t>in-responsable  -&gt; </a:t>
            </a:r>
            <a:r>
              <a:rPr lang="fr-FR" sz="1200" dirty="0" err="1">
                <a:solidFill>
                  <a:schemeClr val="tx1"/>
                </a:solidFill>
                <a:effectLst/>
                <a:latin typeface="+mn-lt"/>
                <a:ea typeface="Times New Roman" panose="02020603050405020304" pitchFamily="18" charset="0"/>
              </a:rPr>
              <a:t>ir-responsable</a:t>
            </a:r>
            <a:endParaRPr lang="fr-FR" sz="1200" dirty="0">
              <a:solidFill>
                <a:schemeClr val="tx1"/>
              </a:solidFill>
              <a:effectLst/>
              <a:latin typeface="+mn-lt"/>
              <a:ea typeface="Times New Roman" panose="02020603050405020304" pitchFamily="18" charset="0"/>
            </a:endParaRPr>
          </a:p>
          <a:p>
            <a:pPr algn="just"/>
            <a:r>
              <a:rPr lang="fr-FR" sz="1200" dirty="0">
                <a:solidFill>
                  <a:schemeClr val="tx1"/>
                </a:solidFill>
                <a:effectLst/>
                <a:latin typeface="+mn-lt"/>
                <a:ea typeface="Times New Roman" panose="02020603050405020304" pitchFamily="18" charset="0"/>
              </a:rPr>
              <a:t>Le -n- se transforme en -l- devant le -l.</a:t>
            </a:r>
          </a:p>
          <a:p>
            <a:pPr algn="just"/>
            <a:r>
              <a:rPr lang="fr-FR" sz="1200" dirty="0">
                <a:solidFill>
                  <a:schemeClr val="tx1"/>
                </a:solidFill>
                <a:effectLst/>
                <a:latin typeface="+mn-lt"/>
                <a:ea typeface="Times New Roman" panose="02020603050405020304" pitchFamily="18" charset="0"/>
              </a:rPr>
              <a:t>Le -n- se transforme en r- devant le -r.</a:t>
            </a:r>
          </a:p>
          <a:p>
            <a:pPr algn="just"/>
            <a:endParaRPr lang="fr-FR" sz="1800" dirty="0">
              <a:effectLst/>
              <a:latin typeface="Times New Roman" panose="02020603050405020304" pitchFamily="18" charset="0"/>
              <a:ea typeface="Times New Roman" panose="02020603050405020304" pitchFamily="18" charset="0"/>
            </a:endParaRPr>
          </a:p>
          <a:p>
            <a:endParaRPr lang="fr-FR" dirty="0"/>
          </a:p>
        </p:txBody>
      </p:sp>
      <p:sp>
        <p:nvSpPr>
          <p:cNvPr id="4" name="Espace réservé du numéro de diapositive 3">
            <a:extLst>
              <a:ext uri="{FF2B5EF4-FFF2-40B4-BE49-F238E27FC236}">
                <a16:creationId xmlns:a16="http://schemas.microsoft.com/office/drawing/2014/main" id="{1A8BAFE2-3931-E2E2-4F1A-9DF92A66EBB0}"/>
              </a:ext>
            </a:extLst>
          </p:cNvPr>
          <p:cNvSpPr>
            <a:spLocks noGrp="1"/>
          </p:cNvSpPr>
          <p:nvPr>
            <p:ph type="sldNum" sz="quarter" idx="5"/>
          </p:nvPr>
        </p:nvSpPr>
        <p:spPr/>
        <p:txBody>
          <a:bodyPr/>
          <a:lstStyle/>
          <a:p>
            <a:fld id="{D85DC3CC-18DD-D348-BBE7-872A27986EB4}" type="slidenum">
              <a:rPr lang="fr-FR" smtClean="0"/>
              <a:t>5</a:t>
            </a:fld>
            <a:endParaRPr lang="fr-FR"/>
          </a:p>
        </p:txBody>
      </p:sp>
    </p:spTree>
    <p:extLst>
      <p:ext uri="{BB962C8B-B14F-4D97-AF65-F5344CB8AC3E}">
        <p14:creationId xmlns:p14="http://schemas.microsoft.com/office/powerpoint/2010/main" val="7413083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09EB7B-DDEC-FB82-B383-C396A56D7722}"/>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DB820C0-32FE-2944-1DA2-0F460E692595}"/>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22019C83-81EC-D1E7-53A7-EFD336D2CB19}"/>
              </a:ext>
            </a:extLst>
          </p:cNvPr>
          <p:cNvSpPr>
            <a:spLocks noGrp="1"/>
          </p:cNvSpPr>
          <p:nvPr>
            <p:ph type="body" idx="1"/>
          </p:nvPr>
        </p:nvSpPr>
        <p:spPr/>
        <p:txBody>
          <a:bodyPr/>
          <a:lstStyle/>
          <a:p>
            <a:pPr algn="just"/>
            <a:r>
              <a:rPr lang="fr-FR" sz="1200" b="1" dirty="0">
                <a:solidFill>
                  <a:schemeClr val="tx1"/>
                </a:solidFill>
                <a:effectLst/>
                <a:latin typeface="+mn-lt"/>
                <a:ea typeface="Times New Roman" panose="02020603050405020304" pitchFamily="18" charset="0"/>
              </a:rPr>
              <a:t>Expliquer</a:t>
            </a:r>
            <a:r>
              <a:rPr lang="fr-FR" sz="1200" dirty="0">
                <a:solidFill>
                  <a:schemeClr val="tx1"/>
                </a:solidFill>
                <a:effectLst/>
                <a:latin typeface="+mn-lt"/>
                <a:ea typeface="Times New Roman" panose="02020603050405020304" pitchFamily="18" charset="0"/>
              </a:rPr>
              <a:t> : « Tous ces mots sont finalement fabriqués avec le préfixe </a:t>
            </a:r>
            <a:r>
              <a:rPr lang="fr-FR" sz="1200" i="1" dirty="0">
                <a:solidFill>
                  <a:schemeClr val="tx1"/>
                </a:solidFill>
                <a:effectLst/>
                <a:latin typeface="+mn-lt"/>
                <a:ea typeface="Times New Roman" panose="02020603050405020304" pitchFamily="18" charset="0"/>
              </a:rPr>
              <a:t>in</a:t>
            </a:r>
            <a:r>
              <a:rPr lang="fr-FR" sz="1200" dirty="0">
                <a:solidFill>
                  <a:schemeClr val="tx1"/>
                </a:solidFill>
                <a:effectLst/>
                <a:latin typeface="+mn-lt"/>
                <a:ea typeface="Times New Roman" panose="02020603050405020304" pitchFamily="18" charset="0"/>
              </a:rPr>
              <a:t>-. </a:t>
            </a:r>
          </a:p>
          <a:p>
            <a:pPr algn="just"/>
            <a:r>
              <a:rPr lang="fr-FR" sz="1200" dirty="0">
                <a:solidFill>
                  <a:schemeClr val="tx1"/>
                </a:solidFill>
                <a:effectLst/>
                <a:latin typeface="+mn-lt"/>
                <a:ea typeface="Times New Roman" panose="02020603050405020304" pitchFamily="18" charset="0"/>
              </a:rPr>
              <a:t>Mais :</a:t>
            </a:r>
          </a:p>
          <a:p>
            <a:pPr algn="just"/>
            <a:r>
              <a:rPr lang="fr-FR" sz="1200" dirty="0">
                <a:solidFill>
                  <a:schemeClr val="tx1"/>
                </a:solidFill>
                <a:effectLst/>
                <a:latin typeface="+mn-lt"/>
                <a:ea typeface="Times New Roman" panose="02020603050405020304" pitchFamily="18" charset="0"/>
              </a:rPr>
              <a:t>- devant un -b ou un -p, le -n- se transforme en -m-.</a:t>
            </a:r>
          </a:p>
          <a:p>
            <a:pPr algn="just"/>
            <a:r>
              <a:rPr lang="fr-FR" sz="1200" dirty="0">
                <a:solidFill>
                  <a:schemeClr val="tx1"/>
                </a:solidFill>
                <a:effectLst/>
                <a:latin typeface="+mn-lt"/>
                <a:ea typeface="Times New Roman" panose="02020603050405020304" pitchFamily="18" charset="0"/>
              </a:rPr>
              <a:t>- devant un -l ou un -r, le -n- se transforme en la lettre qui suit. On a un doublement de la consonne. </a:t>
            </a:r>
          </a:p>
          <a:p>
            <a:pPr algn="just"/>
            <a:r>
              <a:rPr lang="fr-FR" sz="1200" dirty="0">
                <a:solidFill>
                  <a:schemeClr val="tx1"/>
                </a:solidFill>
                <a:effectLst/>
                <a:latin typeface="+mn-lt"/>
                <a:ea typeface="Times New Roman" panose="02020603050405020304" pitchFamily="18" charset="0"/>
              </a:rPr>
              <a:t>Nous avons dégagé une ‘petite règle’. »</a:t>
            </a:r>
          </a:p>
          <a:p>
            <a:pPr algn="just"/>
            <a:endParaRPr lang="fr-FR" sz="1800" dirty="0">
              <a:effectLst/>
              <a:latin typeface="Times New Roman" panose="02020603050405020304" pitchFamily="18" charset="0"/>
              <a:ea typeface="Times New Roman" panose="02020603050405020304" pitchFamily="18" charset="0"/>
            </a:endParaRPr>
          </a:p>
          <a:p>
            <a:endParaRPr lang="fr-FR" dirty="0"/>
          </a:p>
        </p:txBody>
      </p:sp>
      <p:sp>
        <p:nvSpPr>
          <p:cNvPr id="4" name="Espace réservé du numéro de diapositive 3">
            <a:extLst>
              <a:ext uri="{FF2B5EF4-FFF2-40B4-BE49-F238E27FC236}">
                <a16:creationId xmlns:a16="http://schemas.microsoft.com/office/drawing/2014/main" id="{60721D09-FAAC-B037-E165-BF2266B22B03}"/>
              </a:ext>
            </a:extLst>
          </p:cNvPr>
          <p:cNvSpPr>
            <a:spLocks noGrp="1"/>
          </p:cNvSpPr>
          <p:nvPr>
            <p:ph type="sldNum" sz="quarter" idx="5"/>
          </p:nvPr>
        </p:nvSpPr>
        <p:spPr/>
        <p:txBody>
          <a:bodyPr/>
          <a:lstStyle/>
          <a:p>
            <a:fld id="{D85DC3CC-18DD-D348-BBE7-872A27986EB4}" type="slidenum">
              <a:rPr lang="fr-FR" smtClean="0"/>
              <a:t>6</a:t>
            </a:fld>
            <a:endParaRPr lang="fr-FR"/>
          </a:p>
        </p:txBody>
      </p:sp>
    </p:spTree>
    <p:extLst>
      <p:ext uri="{BB962C8B-B14F-4D97-AF65-F5344CB8AC3E}">
        <p14:creationId xmlns:p14="http://schemas.microsoft.com/office/powerpoint/2010/main" val="17974884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Times New Roman" panose="02020603050405020304" pitchFamily="18" charset="0"/>
              </a:rPr>
              <a:t>Annoncer</a:t>
            </a:r>
            <a:r>
              <a:rPr lang="fr-FR" sz="1200" dirty="0">
                <a:solidFill>
                  <a:schemeClr val="tx1"/>
                </a:solidFill>
                <a:effectLst/>
                <a:latin typeface="+mn-lt"/>
                <a:ea typeface="Times New Roman" panose="02020603050405020304" pitchFamily="18" charset="0"/>
              </a:rPr>
              <a:t> « Voici une nouvelle série de mots fabriqués avec le préfixe </a:t>
            </a:r>
            <a:r>
              <a:rPr lang="fr-FR" sz="1200" i="1" dirty="0">
                <a:solidFill>
                  <a:schemeClr val="tx1"/>
                </a:solidFill>
                <a:effectLst/>
                <a:latin typeface="+mn-lt"/>
                <a:ea typeface="Times New Roman" panose="02020603050405020304" pitchFamily="18" charset="0"/>
              </a:rPr>
              <a:t>con-.</a:t>
            </a:r>
            <a:r>
              <a:rPr lang="fr-FR" sz="1200" dirty="0">
                <a:solidFill>
                  <a:schemeClr val="tx1"/>
                </a:solidFill>
                <a:effectLst/>
                <a:latin typeface="+mn-lt"/>
                <a:ea typeface="Times New Roman" panose="02020603050405020304" pitchFamily="18" charset="0"/>
              </a:rPr>
              <a:t> On va vérifier si notre ‘petite règle’ fonctionne encore » et </a:t>
            </a:r>
            <a:r>
              <a:rPr lang="fr-FR" sz="1200" b="1" dirty="0">
                <a:solidFill>
                  <a:schemeClr val="tx1"/>
                </a:solidFill>
                <a:effectLst/>
                <a:latin typeface="+mn-lt"/>
                <a:ea typeface="Times New Roman" panose="02020603050405020304" pitchFamily="18" charset="0"/>
              </a:rPr>
              <a:t>demander</a:t>
            </a:r>
            <a:r>
              <a:rPr lang="fr-FR" sz="1200" dirty="0">
                <a:solidFill>
                  <a:schemeClr val="tx1"/>
                </a:solidFill>
                <a:effectLst/>
                <a:latin typeface="+mn-lt"/>
                <a:ea typeface="Times New Roman" panose="02020603050405020304" pitchFamily="18" charset="0"/>
              </a:rPr>
              <a:t> : « La règle dégagée s’applique-t-elle ici ? »</a:t>
            </a:r>
          </a:p>
          <a:p>
            <a:pPr algn="just"/>
            <a:r>
              <a:rPr lang="fr-FR" sz="1200" u="sng" dirty="0">
                <a:solidFill>
                  <a:schemeClr val="tx1"/>
                </a:solidFill>
                <a:effectLst/>
                <a:latin typeface="+mn-lt"/>
                <a:ea typeface="Times New Roman" panose="02020603050405020304" pitchFamily="18" charset="0"/>
              </a:rPr>
              <a:t>Réponse attendue </a:t>
            </a:r>
            <a:r>
              <a:rPr lang="fr-FR" sz="1200" dirty="0">
                <a:solidFill>
                  <a:schemeClr val="tx1"/>
                </a:solidFill>
                <a:effectLst/>
                <a:latin typeface="+mn-lt"/>
                <a:ea typeface="Times New Roman" panose="02020603050405020304" pitchFamily="18" charset="0"/>
              </a:rPr>
              <a:t>:</a:t>
            </a:r>
          </a:p>
          <a:p>
            <a:pPr algn="just"/>
            <a:r>
              <a:rPr lang="fr-FR" sz="1200" dirty="0">
                <a:solidFill>
                  <a:schemeClr val="tx1"/>
                </a:solidFill>
                <a:effectLst/>
                <a:latin typeface="+mn-lt"/>
                <a:ea typeface="Times New Roman" panose="02020603050405020304" pitchFamily="18" charset="0"/>
              </a:rPr>
              <a:t>Oui. Devant -l et devant -r, le -n- du préfixe s’est transformé.</a:t>
            </a:r>
          </a:p>
          <a:p>
            <a:pPr algn="just"/>
            <a:r>
              <a:rPr lang="fr-FR" sz="1200" dirty="0" err="1">
                <a:solidFill>
                  <a:schemeClr val="tx1"/>
                </a:solidFill>
                <a:effectLst/>
                <a:latin typeface="+mn-lt"/>
                <a:ea typeface="Times New Roman" panose="02020603050405020304" pitchFamily="18" charset="0"/>
              </a:rPr>
              <a:t>Con-location</a:t>
            </a:r>
            <a:r>
              <a:rPr lang="fr-FR" sz="1200" dirty="0">
                <a:solidFill>
                  <a:schemeClr val="tx1"/>
                </a:solidFill>
                <a:effectLst/>
                <a:latin typeface="+mn-lt"/>
                <a:ea typeface="Times New Roman" panose="02020603050405020304" pitchFamily="18" charset="0"/>
              </a:rPr>
              <a:t>. -&gt; </a:t>
            </a:r>
            <a:r>
              <a:rPr lang="fr-FR" sz="1200" dirty="0" err="1">
                <a:solidFill>
                  <a:schemeClr val="tx1"/>
                </a:solidFill>
                <a:effectLst/>
                <a:latin typeface="+mn-lt"/>
                <a:ea typeface="Times New Roman" panose="02020603050405020304" pitchFamily="18" charset="0"/>
              </a:rPr>
              <a:t>col-location</a:t>
            </a:r>
            <a:endParaRPr lang="fr-FR" sz="1200" dirty="0">
              <a:solidFill>
                <a:schemeClr val="tx1"/>
              </a:solidFill>
              <a:effectLst/>
              <a:latin typeface="+mn-lt"/>
              <a:ea typeface="Times New Roman" panose="02020603050405020304" pitchFamily="18" charset="0"/>
            </a:endParaRPr>
          </a:p>
          <a:p>
            <a:pPr algn="just"/>
            <a:r>
              <a:rPr lang="fr-FR" sz="1200" dirty="0">
                <a:solidFill>
                  <a:schemeClr val="tx1"/>
                </a:solidFill>
                <a:effectLst/>
                <a:latin typeface="+mn-lt"/>
                <a:ea typeface="Times New Roman" panose="02020603050405020304" pitchFamily="18" charset="0"/>
              </a:rPr>
              <a:t>Con-battre	  -&gt; </a:t>
            </a:r>
            <a:r>
              <a:rPr lang="fr-FR" sz="1200" dirty="0" err="1">
                <a:solidFill>
                  <a:schemeClr val="tx1"/>
                </a:solidFill>
                <a:effectLst/>
                <a:latin typeface="+mn-lt"/>
                <a:ea typeface="Times New Roman" panose="02020603050405020304" pitchFamily="18" charset="0"/>
              </a:rPr>
              <a:t>com-battre</a:t>
            </a:r>
            <a:endParaRPr lang="fr-FR" sz="1200" dirty="0">
              <a:solidFill>
                <a:schemeClr val="tx1"/>
              </a:solidFill>
              <a:effectLst/>
              <a:latin typeface="+mn-lt"/>
              <a:ea typeface="Times New Roman" panose="02020603050405020304" pitchFamily="18" charset="0"/>
            </a:endParaRPr>
          </a:p>
          <a:p>
            <a:pPr algn="just"/>
            <a:r>
              <a:rPr lang="fr-FR" sz="1200" dirty="0">
                <a:solidFill>
                  <a:schemeClr val="tx1"/>
                </a:solidFill>
                <a:effectLst/>
                <a:latin typeface="+mn-lt"/>
                <a:ea typeface="Times New Roman" panose="02020603050405020304" pitchFamily="18" charset="0"/>
              </a:rPr>
              <a:t>Con-porter	  -&gt; </a:t>
            </a:r>
            <a:r>
              <a:rPr lang="fr-FR" sz="1200" dirty="0" err="1">
                <a:solidFill>
                  <a:schemeClr val="tx1"/>
                </a:solidFill>
                <a:effectLst/>
                <a:latin typeface="+mn-lt"/>
                <a:ea typeface="Times New Roman" panose="02020603050405020304" pitchFamily="18" charset="0"/>
              </a:rPr>
              <a:t>com-porter</a:t>
            </a:r>
            <a:endParaRPr lang="fr-FR" sz="1200" dirty="0">
              <a:solidFill>
                <a:schemeClr val="tx1"/>
              </a:solidFill>
              <a:effectLst/>
              <a:latin typeface="+mn-lt"/>
              <a:ea typeface="Times New Roman" panose="02020603050405020304" pitchFamily="18" charset="0"/>
            </a:endParaRPr>
          </a:p>
          <a:p>
            <a:pPr algn="just"/>
            <a:r>
              <a:rPr lang="fr-FR" sz="1200" dirty="0">
                <a:solidFill>
                  <a:schemeClr val="tx1"/>
                </a:solidFill>
                <a:effectLst/>
                <a:latin typeface="+mn-lt"/>
                <a:ea typeface="Times New Roman" panose="02020603050405020304" pitchFamily="18" charset="0"/>
              </a:rPr>
              <a:t>Con-</a:t>
            </a:r>
            <a:r>
              <a:rPr lang="fr-FR" sz="1200" dirty="0" err="1">
                <a:solidFill>
                  <a:schemeClr val="tx1"/>
                </a:solidFill>
                <a:effectLst/>
                <a:latin typeface="+mn-lt"/>
                <a:ea typeface="Times New Roman" panose="02020603050405020304" pitchFamily="18" charset="0"/>
              </a:rPr>
              <a:t>respondre</a:t>
            </a:r>
            <a:r>
              <a:rPr lang="fr-FR" sz="1200" dirty="0">
                <a:solidFill>
                  <a:schemeClr val="tx1"/>
                </a:solidFill>
                <a:effectLst/>
                <a:latin typeface="+mn-lt"/>
                <a:ea typeface="Times New Roman" panose="02020603050405020304" pitchFamily="18" charset="0"/>
              </a:rPr>
              <a:t> -&gt; </a:t>
            </a:r>
            <a:r>
              <a:rPr lang="fr-FR" sz="1200" dirty="0" err="1">
                <a:solidFill>
                  <a:schemeClr val="tx1"/>
                </a:solidFill>
                <a:effectLst/>
                <a:latin typeface="+mn-lt"/>
                <a:ea typeface="Times New Roman" panose="02020603050405020304" pitchFamily="18" charset="0"/>
              </a:rPr>
              <a:t>cor-respondre</a:t>
            </a:r>
            <a:endParaRPr lang="fr-FR" sz="1200" dirty="0">
              <a:solidFill>
                <a:schemeClr val="tx1"/>
              </a:solidFill>
              <a:effectLst/>
              <a:latin typeface="+mn-lt"/>
              <a:ea typeface="Times New Roman" panose="02020603050405020304" pitchFamily="18" charset="0"/>
            </a:endParaRPr>
          </a:p>
          <a:p>
            <a:pPr algn="just"/>
            <a:r>
              <a:rPr lang="fr-FR" sz="1200" dirty="0">
                <a:solidFill>
                  <a:schemeClr val="tx1"/>
                </a:solidFill>
                <a:effectLst/>
                <a:latin typeface="+mn-lt"/>
                <a:ea typeface="Times New Roman" panose="02020603050405020304" pitchFamily="18" charset="0"/>
              </a:rPr>
              <a:t>Le -n- se transforme en -l- devant le -l.</a:t>
            </a:r>
          </a:p>
          <a:p>
            <a:pPr algn="just"/>
            <a:r>
              <a:rPr lang="fr-FR" sz="1200" dirty="0">
                <a:solidFill>
                  <a:schemeClr val="tx1"/>
                </a:solidFill>
                <a:effectLst/>
                <a:latin typeface="+mn-lt"/>
                <a:ea typeface="Times New Roman" panose="02020603050405020304" pitchFamily="18" charset="0"/>
              </a:rPr>
              <a:t>Le -n- se transforme en r- devant le -r.</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800" dirty="0">
              <a:effectLst/>
              <a:latin typeface="Times New Roman" panose="02020603050405020304" pitchFamily="18" charset="0"/>
              <a:ea typeface="Times New Roman" panose="02020603050405020304" pitchFamily="18" charset="0"/>
            </a:endParaRPr>
          </a:p>
          <a:p>
            <a:endParaRPr lang="fr-FR" dirty="0"/>
          </a:p>
        </p:txBody>
      </p:sp>
      <p:sp>
        <p:nvSpPr>
          <p:cNvPr id="4" name="Espace réservé du numéro de diapositive 3"/>
          <p:cNvSpPr>
            <a:spLocks noGrp="1"/>
          </p:cNvSpPr>
          <p:nvPr>
            <p:ph type="sldNum" sz="quarter" idx="5"/>
          </p:nvPr>
        </p:nvSpPr>
        <p:spPr/>
        <p:txBody>
          <a:bodyPr/>
          <a:lstStyle/>
          <a:p>
            <a:fld id="{D85DC3CC-18DD-D348-BBE7-872A27986EB4}" type="slidenum">
              <a:rPr lang="fr-FR" smtClean="0"/>
              <a:t>7</a:t>
            </a:fld>
            <a:endParaRPr lang="fr-FR"/>
          </a:p>
        </p:txBody>
      </p:sp>
    </p:spTree>
    <p:extLst>
      <p:ext uri="{BB962C8B-B14F-4D97-AF65-F5344CB8AC3E}">
        <p14:creationId xmlns:p14="http://schemas.microsoft.com/office/powerpoint/2010/main" val="30944837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C1733B-51A8-46F5-F401-C3BEE7771443}"/>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AACA8085-8747-A9B8-26B8-677DE429FF83}"/>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66212318-BF9D-75B7-EC97-0EBADA958DC0}"/>
              </a:ext>
            </a:extLst>
          </p:cNvPr>
          <p:cNvSpPr>
            <a:spLocks noGrp="1"/>
          </p:cNvSpPr>
          <p:nvPr>
            <p:ph type="body" idx="1"/>
          </p:nvPr>
        </p:nvSpPr>
        <p:spPr/>
        <p:txBody>
          <a:bodyPr/>
          <a:lstStyle/>
          <a:p>
            <a:pPr marR="2339975" algn="just"/>
            <a:r>
              <a:rPr lang="fr-FR" sz="1200" b="1" dirty="0">
                <a:solidFill>
                  <a:schemeClr val="tx1"/>
                </a:solidFill>
                <a:effectLst/>
                <a:latin typeface="+mn-lt"/>
                <a:ea typeface="Times New Roman" panose="02020603050405020304" pitchFamily="18" charset="0"/>
              </a:rPr>
              <a:t>Expliquer</a:t>
            </a:r>
            <a:r>
              <a:rPr lang="fr-FR" sz="1200" dirty="0">
                <a:solidFill>
                  <a:schemeClr val="tx1"/>
                </a:solidFill>
                <a:effectLst/>
                <a:latin typeface="+mn-lt"/>
                <a:ea typeface="Times New Roman" panose="02020603050405020304" pitchFamily="18" charset="0"/>
              </a:rPr>
              <a:t> : « Devant certains sons-consonnes, le son consonne [n] s’est transformé et il est devenu le même son-consonne que celui qui suivait : [</a:t>
            </a:r>
            <a:r>
              <a:rPr lang="fr-FR" sz="1200" dirty="0" err="1">
                <a:solidFill>
                  <a:schemeClr val="tx1"/>
                </a:solidFill>
                <a:effectLst/>
                <a:latin typeface="+mn-lt"/>
                <a:ea typeface="Times New Roman" panose="02020603050405020304" pitchFamily="18" charset="0"/>
              </a:rPr>
              <a:t>inlegal</a:t>
            </a:r>
            <a:r>
              <a:rPr lang="fr-FR" sz="1200" dirty="0">
                <a:solidFill>
                  <a:schemeClr val="tx1"/>
                </a:solidFill>
                <a:effectLst/>
                <a:latin typeface="+mn-lt"/>
                <a:ea typeface="Times New Roman" panose="02020603050405020304" pitchFamily="18" charset="0"/>
              </a:rPr>
              <a:t>] est devenu [</a:t>
            </a:r>
            <a:r>
              <a:rPr lang="fr-FR" sz="1200" dirty="0" err="1">
                <a:solidFill>
                  <a:schemeClr val="tx1"/>
                </a:solidFill>
                <a:effectLst/>
                <a:latin typeface="+mn-lt"/>
                <a:ea typeface="Times New Roman" panose="02020603050405020304" pitchFamily="18" charset="0"/>
              </a:rPr>
              <a:t>illegal</a:t>
            </a:r>
            <a:r>
              <a:rPr lang="fr-FR" sz="1200" dirty="0">
                <a:solidFill>
                  <a:schemeClr val="tx1"/>
                </a:solidFill>
                <a:effectLst/>
                <a:latin typeface="+mn-lt"/>
                <a:ea typeface="Times New Roman" panose="02020603050405020304" pitchFamily="18" charset="0"/>
              </a:rPr>
              <a:t>] puis [</a:t>
            </a:r>
            <a:r>
              <a:rPr lang="fr-FR" sz="1200" dirty="0" err="1">
                <a:solidFill>
                  <a:schemeClr val="tx1"/>
                </a:solidFill>
                <a:effectLst/>
                <a:latin typeface="+mn-lt"/>
                <a:ea typeface="Times New Roman" panose="02020603050405020304" pitchFamily="18" charset="0"/>
              </a:rPr>
              <a:t>ilegal</a:t>
            </a:r>
            <a:r>
              <a:rPr lang="fr-FR" sz="1200" dirty="0">
                <a:solidFill>
                  <a:schemeClr val="tx1"/>
                </a:solidFill>
                <a:effectLst/>
                <a:latin typeface="+mn-lt"/>
                <a:ea typeface="Times New Roman" panose="02020603050405020304" pitchFamily="18" charset="0"/>
              </a:rPr>
              <a:t>], [</a:t>
            </a:r>
            <a:r>
              <a:rPr lang="fr-FR" sz="1200" dirty="0" err="1">
                <a:solidFill>
                  <a:schemeClr val="tx1"/>
                </a:solidFill>
                <a:effectLst/>
                <a:latin typeface="+mn-lt"/>
                <a:ea typeface="Times New Roman" panose="02020603050405020304" pitchFamily="18" charset="0"/>
              </a:rPr>
              <a:t>k</a:t>
            </a:r>
            <a:r>
              <a:rPr lang="fr-FR" sz="1200" u="none" strike="noStrike" dirty="0" err="1">
                <a:solidFill>
                  <a:schemeClr val="tx1"/>
                </a:solidFill>
                <a:effectLst/>
                <a:latin typeface="+mn-lt"/>
                <a:ea typeface="Times New Roman" panose="02020603050405020304" pitchFamily="18" charset="0"/>
                <a:cs typeface="Times New Roman" panose="02020603050405020304" pitchFamily="18" charset="0"/>
                <a:hlinkClick r:id="rId3" tooltip="API ɔ">
                  <a:extLst>
                    <a:ext uri="{A12FA001-AC4F-418D-AE19-62706E023703}">
                      <ahyp:hlinkClr xmlns:ahyp="http://schemas.microsoft.com/office/drawing/2018/hyperlinkcolor" val="tx"/>
                    </a:ext>
                  </a:extLst>
                </a:hlinkClick>
              </a:rPr>
              <a:t>ɔ</a:t>
            </a:r>
            <a:r>
              <a:rPr lang="fr-FR" sz="1200" u="none" strike="noStrike" dirty="0" err="1">
                <a:solidFill>
                  <a:schemeClr val="tx1"/>
                </a:solidFill>
                <a:effectLst/>
                <a:latin typeface="+mn-lt"/>
                <a:ea typeface="Times New Roman" panose="02020603050405020304" pitchFamily="18" charset="0"/>
                <a:cs typeface="Times New Roman" panose="02020603050405020304" pitchFamily="18" charset="0"/>
              </a:rPr>
              <a:t>nlokati</a:t>
            </a:r>
            <a:r>
              <a:rPr lang="fr-FR" sz="1200" u="none" strike="noStrike" dirty="0" err="1">
                <a:solidFill>
                  <a:srgbClr val="0563C1"/>
                </a:solidFill>
                <a:effectLst/>
                <a:latin typeface="+mn-lt"/>
                <a:ea typeface="Times New Roman" panose="02020603050405020304" pitchFamily="18" charset="0"/>
                <a:cs typeface="Times New Roman" panose="02020603050405020304" pitchFamily="18" charset="0"/>
                <a:hlinkClick r:id="rId4" tooltip="API ɔ̃">
                  <a:extLst>
                    <a:ext uri="{A12FA001-AC4F-418D-AE19-62706E023703}">
                      <ahyp:hlinkClr xmlns:ahyp="http://schemas.microsoft.com/office/drawing/2018/hyperlinkcolor" val="tx"/>
                    </a:ext>
                  </a:extLst>
                </a:hlinkClick>
              </a:rPr>
              <a:t>ɔ</a:t>
            </a:r>
            <a:r>
              <a:rPr lang="fr-FR" sz="1200" u="none" strike="noStrike" dirty="0">
                <a:solidFill>
                  <a:schemeClr val="tx1"/>
                </a:solidFill>
                <a:effectLst/>
                <a:latin typeface="+mn-lt"/>
                <a:ea typeface="Times New Roman" panose="02020603050405020304" pitchFamily="18" charset="0"/>
                <a:cs typeface="Times New Roman" panose="02020603050405020304" pitchFamily="18" charset="0"/>
                <a:hlinkClick r:id="rId4" tooltip="API ɔ̃">
                  <a:extLst>
                    <a:ext uri="{A12FA001-AC4F-418D-AE19-62706E023703}">
                      <ahyp:hlinkClr xmlns:ahyp="http://schemas.microsoft.com/office/drawing/2018/hyperlinkcolor" val="tx"/>
                    </a:ext>
                  </a:extLst>
                </a:hlinkClick>
              </a:rPr>
              <a:t>̃</a:t>
            </a:r>
            <a:r>
              <a:rPr lang="fr-FR" sz="1200" dirty="0">
                <a:solidFill>
                  <a:schemeClr val="tx1"/>
                </a:solidFill>
                <a:effectLst/>
                <a:latin typeface="+mn-lt"/>
              </a:rPr>
              <a:t>] est devenu </a:t>
            </a:r>
            <a:r>
              <a:rPr lang="fr-FR" sz="1200" dirty="0">
                <a:solidFill>
                  <a:schemeClr val="tx1"/>
                </a:solidFill>
                <a:effectLst/>
                <a:latin typeface="+mn-lt"/>
                <a:ea typeface="Times New Roman" panose="02020603050405020304" pitchFamily="18" charset="0"/>
              </a:rPr>
              <a:t>[</a:t>
            </a:r>
            <a:r>
              <a:rPr lang="fr-FR" sz="1200" dirty="0" err="1">
                <a:solidFill>
                  <a:schemeClr val="tx1"/>
                </a:solidFill>
                <a:effectLst/>
                <a:latin typeface="+mn-lt"/>
                <a:ea typeface="Times New Roman" panose="02020603050405020304" pitchFamily="18" charset="0"/>
              </a:rPr>
              <a:t>k</a:t>
            </a:r>
            <a:r>
              <a:rPr lang="fr-FR" sz="1200" u="none" strike="noStrike" dirty="0" err="1">
                <a:solidFill>
                  <a:schemeClr val="tx1"/>
                </a:solidFill>
                <a:effectLst/>
                <a:latin typeface="+mn-lt"/>
                <a:ea typeface="Times New Roman" panose="02020603050405020304" pitchFamily="18" charset="0"/>
                <a:cs typeface="Times New Roman" panose="02020603050405020304" pitchFamily="18" charset="0"/>
                <a:hlinkClick r:id="rId3" tooltip="API ɔ">
                  <a:extLst>
                    <a:ext uri="{A12FA001-AC4F-418D-AE19-62706E023703}">
                      <ahyp:hlinkClr xmlns:ahyp="http://schemas.microsoft.com/office/drawing/2018/hyperlinkcolor" val="tx"/>
                    </a:ext>
                  </a:extLst>
                </a:hlinkClick>
              </a:rPr>
              <a:t>ɔ</a:t>
            </a:r>
            <a:r>
              <a:rPr lang="fr-FR" sz="1200" u="none" strike="noStrike" dirty="0" err="1">
                <a:solidFill>
                  <a:schemeClr val="tx1"/>
                </a:solidFill>
                <a:effectLst/>
                <a:latin typeface="+mn-lt"/>
                <a:ea typeface="Times New Roman" panose="02020603050405020304" pitchFamily="18" charset="0"/>
                <a:cs typeface="Times New Roman" panose="02020603050405020304" pitchFamily="18" charset="0"/>
              </a:rPr>
              <a:t>llokati</a:t>
            </a:r>
            <a:r>
              <a:rPr lang="fr-FR" sz="1200" u="none" strike="noStrike" dirty="0" err="1">
                <a:solidFill>
                  <a:srgbClr val="0563C1"/>
                </a:solidFill>
                <a:effectLst/>
                <a:latin typeface="+mn-lt"/>
                <a:ea typeface="Times New Roman" panose="02020603050405020304" pitchFamily="18" charset="0"/>
                <a:cs typeface="Times New Roman" panose="02020603050405020304" pitchFamily="18" charset="0"/>
                <a:hlinkClick r:id="rId4" tooltip="API ɔ̃">
                  <a:extLst>
                    <a:ext uri="{A12FA001-AC4F-418D-AE19-62706E023703}">
                      <ahyp:hlinkClr xmlns:ahyp="http://schemas.microsoft.com/office/drawing/2018/hyperlinkcolor" val="tx"/>
                    </a:ext>
                  </a:extLst>
                </a:hlinkClick>
              </a:rPr>
              <a:t>ɔ</a:t>
            </a:r>
            <a:r>
              <a:rPr lang="fr-FR" sz="1200" u="none" strike="noStrike" dirty="0">
                <a:solidFill>
                  <a:schemeClr val="tx1"/>
                </a:solidFill>
                <a:effectLst/>
                <a:latin typeface="+mn-lt"/>
                <a:ea typeface="Times New Roman" panose="02020603050405020304" pitchFamily="18" charset="0"/>
                <a:cs typeface="Times New Roman" panose="02020603050405020304" pitchFamily="18" charset="0"/>
                <a:hlinkClick r:id="rId4" tooltip="API ɔ̃">
                  <a:extLst>
                    <a:ext uri="{A12FA001-AC4F-418D-AE19-62706E023703}">
                      <ahyp:hlinkClr xmlns:ahyp="http://schemas.microsoft.com/office/drawing/2018/hyperlinkcolor" val="tx"/>
                    </a:ext>
                  </a:extLst>
                </a:hlinkClick>
              </a:rPr>
              <a:t>̃</a:t>
            </a:r>
            <a:r>
              <a:rPr lang="fr-FR" sz="1200" dirty="0">
                <a:solidFill>
                  <a:schemeClr val="tx1"/>
                </a:solidFill>
                <a:effectLst/>
                <a:latin typeface="+mn-lt"/>
              </a:rPr>
              <a:t>] puis </a:t>
            </a:r>
            <a:r>
              <a:rPr lang="fr-FR" sz="1200" dirty="0">
                <a:solidFill>
                  <a:schemeClr val="tx1"/>
                </a:solidFill>
                <a:effectLst/>
                <a:latin typeface="+mn-lt"/>
                <a:ea typeface="Times New Roman" panose="02020603050405020304" pitchFamily="18" charset="0"/>
              </a:rPr>
              <a:t>[</a:t>
            </a:r>
            <a:r>
              <a:rPr lang="fr-FR" sz="1200" dirty="0" err="1">
                <a:solidFill>
                  <a:schemeClr val="tx1"/>
                </a:solidFill>
                <a:effectLst/>
                <a:latin typeface="+mn-lt"/>
                <a:ea typeface="Times New Roman" panose="02020603050405020304" pitchFamily="18" charset="0"/>
              </a:rPr>
              <a:t>k</a:t>
            </a:r>
            <a:r>
              <a:rPr lang="fr-FR" sz="1200" u="none" strike="noStrike" dirty="0" err="1">
                <a:solidFill>
                  <a:schemeClr val="tx1"/>
                </a:solidFill>
                <a:effectLst/>
                <a:latin typeface="+mn-lt"/>
                <a:ea typeface="Times New Roman" panose="02020603050405020304" pitchFamily="18" charset="0"/>
                <a:cs typeface="Times New Roman" panose="02020603050405020304" pitchFamily="18" charset="0"/>
                <a:hlinkClick r:id="rId3" tooltip="API ɔ">
                  <a:extLst>
                    <a:ext uri="{A12FA001-AC4F-418D-AE19-62706E023703}">
                      <ahyp:hlinkClr xmlns:ahyp="http://schemas.microsoft.com/office/drawing/2018/hyperlinkcolor" val="tx"/>
                    </a:ext>
                  </a:extLst>
                </a:hlinkClick>
              </a:rPr>
              <a:t>ɔ</a:t>
            </a:r>
            <a:r>
              <a:rPr lang="fr-FR" sz="1200" u="none" strike="noStrike" dirty="0" err="1">
                <a:solidFill>
                  <a:schemeClr val="tx1"/>
                </a:solidFill>
                <a:effectLst/>
                <a:latin typeface="+mn-lt"/>
                <a:ea typeface="Times New Roman" panose="02020603050405020304" pitchFamily="18" charset="0"/>
                <a:cs typeface="Times New Roman" panose="02020603050405020304" pitchFamily="18" charset="0"/>
              </a:rPr>
              <a:t>lokati</a:t>
            </a:r>
            <a:r>
              <a:rPr lang="fr-FR" sz="1200" u="none" strike="noStrike" dirty="0" err="1">
                <a:solidFill>
                  <a:srgbClr val="0563C1"/>
                </a:solidFill>
                <a:effectLst/>
                <a:latin typeface="+mn-lt"/>
                <a:ea typeface="Times New Roman" panose="02020603050405020304" pitchFamily="18" charset="0"/>
                <a:cs typeface="Times New Roman" panose="02020603050405020304" pitchFamily="18" charset="0"/>
                <a:hlinkClick r:id="rId4" tooltip="API ɔ̃">
                  <a:extLst>
                    <a:ext uri="{A12FA001-AC4F-418D-AE19-62706E023703}">
                      <ahyp:hlinkClr xmlns:ahyp="http://schemas.microsoft.com/office/drawing/2018/hyperlinkcolor" val="tx"/>
                    </a:ext>
                  </a:extLst>
                </a:hlinkClick>
              </a:rPr>
              <a:t>ɔ</a:t>
            </a:r>
            <a:r>
              <a:rPr lang="fr-FR" sz="1200" u="none" strike="noStrike" dirty="0">
                <a:solidFill>
                  <a:schemeClr val="tx1"/>
                </a:solidFill>
                <a:effectLst/>
                <a:latin typeface="+mn-lt"/>
                <a:ea typeface="Times New Roman" panose="02020603050405020304" pitchFamily="18" charset="0"/>
                <a:cs typeface="Times New Roman" panose="02020603050405020304" pitchFamily="18" charset="0"/>
                <a:hlinkClick r:id="rId4" tooltip="API ɔ̃">
                  <a:extLst>
                    <a:ext uri="{A12FA001-AC4F-418D-AE19-62706E023703}">
                      <ahyp:hlinkClr xmlns:ahyp="http://schemas.microsoft.com/office/drawing/2018/hyperlinkcolor" val="tx"/>
                    </a:ext>
                  </a:extLst>
                </a:hlinkClick>
              </a:rPr>
              <a:t>̃</a:t>
            </a:r>
            <a:r>
              <a:rPr lang="fr-FR" sz="1200" dirty="0">
                <a:solidFill>
                  <a:schemeClr val="tx1"/>
                </a:solidFill>
                <a:effectLst/>
                <a:latin typeface="+mn-lt"/>
              </a:rPr>
              <a:t>] </a:t>
            </a:r>
            <a:r>
              <a:rPr lang="fr-FR" sz="1200" dirty="0">
                <a:solidFill>
                  <a:schemeClr val="tx1"/>
                </a:solidFill>
                <a:effectLst/>
                <a:latin typeface="+mn-lt"/>
                <a:ea typeface="Times New Roman" panose="02020603050405020304" pitchFamily="18" charset="0"/>
              </a:rPr>
              <a:t>. C’était plus facile à prononcer. Cela vient d’une époque très lointaine (le Moyen-Âge), quand </a:t>
            </a:r>
            <a:r>
              <a:rPr lang="fr-FR" sz="1200" i="1" dirty="0" err="1">
                <a:solidFill>
                  <a:schemeClr val="tx1"/>
                </a:solidFill>
                <a:effectLst/>
                <a:latin typeface="+mn-lt"/>
                <a:ea typeface="Times New Roman" panose="02020603050405020304" pitchFamily="18" charset="0"/>
              </a:rPr>
              <a:t>i-n</a:t>
            </a:r>
            <a:r>
              <a:rPr lang="fr-FR" sz="1200" dirty="0">
                <a:solidFill>
                  <a:schemeClr val="tx1"/>
                </a:solidFill>
                <a:effectLst/>
                <a:latin typeface="+mn-lt"/>
                <a:ea typeface="Times New Roman" panose="02020603050405020304" pitchFamily="18" charset="0"/>
              </a:rPr>
              <a:t> ne se prononçait jamais [</a:t>
            </a:r>
            <a:r>
              <a:rPr lang="fr-FR" sz="1200" u="none" strike="noStrike" dirty="0">
                <a:solidFill>
                  <a:schemeClr val="tx1"/>
                </a:solidFill>
                <a:effectLst/>
                <a:latin typeface="+mn-lt"/>
                <a:ea typeface="Times New Roman" panose="02020603050405020304" pitchFamily="18" charset="0"/>
                <a:hlinkClick r:id="rId5" tooltip="API ɛ̃">
                  <a:extLst>
                    <a:ext uri="{A12FA001-AC4F-418D-AE19-62706E023703}">
                      <ahyp:hlinkClr xmlns:ahyp="http://schemas.microsoft.com/office/drawing/2018/hyperlinkcolor" val="tx"/>
                    </a:ext>
                  </a:extLst>
                </a:hlinkClick>
              </a:rPr>
              <a:t>ɛ̃</a:t>
            </a:r>
            <a:r>
              <a:rPr lang="fr-FR" sz="1200" dirty="0">
                <a:solidFill>
                  <a:schemeClr val="tx1"/>
                </a:solidFill>
                <a:effectLst/>
                <a:latin typeface="+mn-lt"/>
                <a:ea typeface="Times New Roman" panose="02020603050405020304" pitchFamily="18" charset="0"/>
              </a:rPr>
              <a:t>] mais toujours [in].</a:t>
            </a:r>
          </a:p>
          <a:p>
            <a:pPr marR="2339975" algn="just"/>
            <a:r>
              <a:rPr lang="fr-FR" sz="1200" dirty="0">
                <a:solidFill>
                  <a:schemeClr val="tx1"/>
                </a:solidFill>
                <a:effectLst/>
                <a:latin typeface="+mn-lt"/>
                <a:ea typeface="Times New Roman" panose="02020603050405020304" pitchFamily="18" charset="0"/>
              </a:rPr>
              <a:t>C’est la prononciation [</a:t>
            </a:r>
            <a:r>
              <a:rPr lang="fr-FR" sz="1200" dirty="0" err="1">
                <a:solidFill>
                  <a:schemeClr val="tx1"/>
                </a:solidFill>
                <a:effectLst/>
                <a:latin typeface="+mn-lt"/>
                <a:ea typeface="Times New Roman" panose="02020603050405020304" pitchFamily="18" charset="0"/>
              </a:rPr>
              <a:t>illegal</a:t>
            </a:r>
            <a:r>
              <a:rPr lang="fr-FR" sz="1200" dirty="0">
                <a:solidFill>
                  <a:schemeClr val="tx1"/>
                </a:solidFill>
                <a:effectLst/>
                <a:latin typeface="+mn-lt"/>
                <a:ea typeface="Times New Roman" panose="02020603050405020304" pitchFamily="18" charset="0"/>
              </a:rPr>
              <a:t>] qui a été écrite dans l’orthographe, mais de nos jours on prononce [</a:t>
            </a:r>
            <a:r>
              <a:rPr lang="fr-FR" sz="1200" dirty="0" err="1">
                <a:solidFill>
                  <a:schemeClr val="tx1"/>
                </a:solidFill>
                <a:effectLst/>
                <a:latin typeface="+mn-lt"/>
                <a:ea typeface="Times New Roman" panose="02020603050405020304" pitchFamily="18" charset="0"/>
              </a:rPr>
              <a:t>ilegal</a:t>
            </a:r>
            <a:r>
              <a:rPr lang="fr-FR" sz="1200" dirty="0">
                <a:solidFill>
                  <a:schemeClr val="tx1"/>
                </a:solidFill>
                <a:effectLst/>
                <a:latin typeface="+mn-lt"/>
                <a:ea typeface="Times New Roman" panose="02020603050405020304" pitchFamily="18" charset="0"/>
              </a:rPr>
              <a:t>], on n’entend plus les [</a:t>
            </a:r>
            <a:r>
              <a:rPr lang="fr-FR" sz="1200" dirty="0" err="1">
                <a:solidFill>
                  <a:schemeClr val="tx1"/>
                </a:solidFill>
                <a:effectLst/>
                <a:latin typeface="+mn-lt"/>
                <a:ea typeface="Times New Roman" panose="02020603050405020304" pitchFamily="18" charset="0"/>
              </a:rPr>
              <a:t>ll</a:t>
            </a:r>
            <a:r>
              <a:rPr lang="fr-FR" sz="1200" dirty="0">
                <a:solidFill>
                  <a:schemeClr val="tx1"/>
                </a:solidFill>
                <a:effectLst/>
                <a:latin typeface="+mn-lt"/>
                <a:ea typeface="Times New Roman" panose="02020603050405020304" pitchFamily="18"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800" dirty="0">
              <a:effectLst/>
              <a:latin typeface="Times New Roman" panose="02020603050405020304" pitchFamily="18" charset="0"/>
              <a:ea typeface="Times New Roman" panose="02020603050405020304" pitchFamily="18" charset="0"/>
            </a:endParaRPr>
          </a:p>
          <a:p>
            <a:endParaRPr lang="fr-FR" dirty="0"/>
          </a:p>
        </p:txBody>
      </p:sp>
      <p:sp>
        <p:nvSpPr>
          <p:cNvPr id="4" name="Espace réservé du numéro de diapositive 3">
            <a:extLst>
              <a:ext uri="{FF2B5EF4-FFF2-40B4-BE49-F238E27FC236}">
                <a16:creationId xmlns:a16="http://schemas.microsoft.com/office/drawing/2014/main" id="{35FC7A02-ED60-A9E2-DC4C-5EAC38DD6F5E}"/>
              </a:ext>
            </a:extLst>
          </p:cNvPr>
          <p:cNvSpPr>
            <a:spLocks noGrp="1"/>
          </p:cNvSpPr>
          <p:nvPr>
            <p:ph type="sldNum" sz="quarter" idx="5"/>
          </p:nvPr>
        </p:nvSpPr>
        <p:spPr/>
        <p:txBody>
          <a:bodyPr/>
          <a:lstStyle/>
          <a:p>
            <a:fld id="{D85DC3CC-18DD-D348-BBE7-872A27986EB4}" type="slidenum">
              <a:rPr lang="fr-FR" smtClean="0"/>
              <a:t>8</a:t>
            </a:fld>
            <a:endParaRPr lang="fr-FR"/>
          </a:p>
        </p:txBody>
      </p:sp>
    </p:spTree>
    <p:extLst>
      <p:ext uri="{BB962C8B-B14F-4D97-AF65-F5344CB8AC3E}">
        <p14:creationId xmlns:p14="http://schemas.microsoft.com/office/powerpoint/2010/main" val="12544374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dirty="0">
                <a:solidFill>
                  <a:schemeClr val="tx1"/>
                </a:solidFill>
                <a:latin typeface="+mn-lt"/>
              </a:rPr>
              <a:t>PHASE 3 – Classement – Analyser des mots dérivés pour en comprendre l’orthographe</a:t>
            </a:r>
          </a:p>
          <a:p>
            <a:endParaRPr lang="fr-FR" sz="1200" dirty="0">
              <a:solidFill>
                <a:schemeClr val="tx1"/>
              </a:solidFill>
              <a:latin typeface="+mn-lt"/>
            </a:endParaRPr>
          </a:p>
          <a:p>
            <a:r>
              <a:rPr lang="fr-FR" sz="1200" b="1" kern="0" dirty="0">
                <a:solidFill>
                  <a:schemeClr val="tx1"/>
                </a:solidFill>
                <a:effectLst/>
                <a:latin typeface="+mn-lt"/>
                <a:ea typeface="Times New Roman" panose="02020603050405020304" pitchFamily="18" charset="0"/>
              </a:rPr>
              <a:t>Distribuer</a:t>
            </a:r>
            <a:r>
              <a:rPr lang="fr-FR" sz="1200" kern="0" dirty="0">
                <a:solidFill>
                  <a:schemeClr val="tx1"/>
                </a:solidFill>
                <a:effectLst/>
                <a:latin typeface="+mn-lt"/>
                <a:ea typeface="Times New Roman" panose="02020603050405020304" pitchFamily="18" charset="0"/>
              </a:rPr>
              <a:t> le tableau vide et la liste des mots (cf. </a:t>
            </a:r>
            <a:r>
              <a:rPr lang="fr-FR" sz="1200" i="1" kern="0" dirty="0">
                <a:solidFill>
                  <a:schemeClr val="tx1"/>
                </a:solidFill>
                <a:effectLst/>
                <a:latin typeface="+mn-lt"/>
                <a:ea typeface="Times New Roman" panose="02020603050405020304" pitchFamily="18" charset="0"/>
              </a:rPr>
              <a:t>Fiche photocopiable</a:t>
            </a:r>
            <a:r>
              <a:rPr lang="fr-FR" sz="1200" kern="0" dirty="0">
                <a:solidFill>
                  <a:schemeClr val="tx1"/>
                </a:solidFill>
                <a:effectLst/>
                <a:latin typeface="+mn-lt"/>
                <a:ea typeface="Times New Roman" panose="02020603050405020304" pitchFamily="18" charset="0"/>
              </a:rPr>
              <a:t>) </a:t>
            </a:r>
            <a:r>
              <a:rPr lang="fr-FR" sz="1200" dirty="0">
                <a:solidFill>
                  <a:schemeClr val="tx1"/>
                </a:solidFill>
                <a:effectLst/>
                <a:latin typeface="+mn-lt"/>
              </a:rPr>
              <a:t> </a:t>
            </a:r>
          </a:p>
          <a:p>
            <a:pPr marR="2700020" algn="just"/>
            <a:r>
              <a:rPr lang="fr-FR" sz="1200" b="1" dirty="0">
                <a:solidFill>
                  <a:schemeClr val="tx1"/>
                </a:solidFill>
                <a:effectLst/>
                <a:latin typeface="+mn-lt"/>
                <a:ea typeface="Times New Roman" panose="02020603050405020304" pitchFamily="18" charset="0"/>
              </a:rPr>
              <a:t>Annoncer</a:t>
            </a:r>
            <a:r>
              <a:rPr lang="fr-FR" sz="1200" dirty="0">
                <a:solidFill>
                  <a:schemeClr val="tx1"/>
                </a:solidFill>
                <a:effectLst/>
                <a:latin typeface="+mn-lt"/>
                <a:ea typeface="Times New Roman" panose="02020603050405020304" pitchFamily="18" charset="0"/>
              </a:rPr>
              <a:t> : « Les mots que je vous donne sont tous fabriqués à partir de préfixes et de radicaux qui sont dans le tableau. » </a:t>
            </a:r>
          </a:p>
          <a:p>
            <a:pPr marR="2700020" algn="just"/>
            <a:r>
              <a:rPr lang="fr-FR" sz="1200" b="1" dirty="0">
                <a:solidFill>
                  <a:schemeClr val="tx1"/>
                </a:solidFill>
                <a:effectLst/>
                <a:latin typeface="+mn-lt"/>
                <a:ea typeface="Times New Roman" panose="02020603050405020304" pitchFamily="18" charset="0"/>
              </a:rPr>
              <a:t>Donner la consigne </a:t>
            </a:r>
            <a:r>
              <a:rPr lang="fr-FR" sz="1200" dirty="0">
                <a:solidFill>
                  <a:schemeClr val="tx1"/>
                </a:solidFill>
                <a:effectLst/>
                <a:latin typeface="+mn-lt"/>
                <a:ea typeface="Times New Roman" panose="02020603050405020304" pitchFamily="18" charset="0"/>
              </a:rPr>
              <a:t>: « Remplissez le tableau en mettant les mots dans la bonne case. »</a:t>
            </a:r>
          </a:p>
          <a:p>
            <a:pPr marR="2700020" algn="just"/>
            <a:r>
              <a:rPr lang="fr-FR" sz="1200" u="sng" dirty="0">
                <a:solidFill>
                  <a:schemeClr val="tx1"/>
                </a:solidFill>
                <a:effectLst/>
                <a:latin typeface="+mn-lt"/>
                <a:ea typeface="Times New Roman" panose="02020603050405020304" pitchFamily="18" charset="0"/>
              </a:rPr>
              <a:t>Résultat attendu </a:t>
            </a:r>
            <a:r>
              <a:rPr lang="fr-FR" sz="1200" dirty="0">
                <a:solidFill>
                  <a:schemeClr val="tx1"/>
                </a:solidFill>
                <a:effectLst/>
                <a:latin typeface="+mn-lt"/>
                <a:ea typeface="Times New Roman" panose="02020603050405020304" pitchFamily="18" charset="0"/>
              </a:rPr>
              <a:t>:</a:t>
            </a:r>
          </a:p>
          <a:p>
            <a:pPr marR="2700020" algn="just"/>
            <a:r>
              <a:rPr lang="fr-FR" sz="1200" dirty="0">
                <a:solidFill>
                  <a:schemeClr val="tx1"/>
                </a:solidFill>
                <a:effectLst/>
                <a:latin typeface="+mn-lt"/>
                <a:ea typeface="Times New Roman" panose="02020603050405020304" pitchFamily="18" charset="0"/>
              </a:rPr>
              <a:t>Voir diapositive suivante</a:t>
            </a:r>
          </a:p>
          <a:p>
            <a:endParaRPr lang="fr-FR" dirty="0"/>
          </a:p>
        </p:txBody>
      </p:sp>
      <p:sp>
        <p:nvSpPr>
          <p:cNvPr id="4" name="Espace réservé du numéro de diapositive 3"/>
          <p:cNvSpPr>
            <a:spLocks noGrp="1"/>
          </p:cNvSpPr>
          <p:nvPr>
            <p:ph type="sldNum" sz="quarter" idx="5"/>
          </p:nvPr>
        </p:nvSpPr>
        <p:spPr/>
        <p:txBody>
          <a:bodyPr/>
          <a:lstStyle/>
          <a:p>
            <a:fld id="{D85DC3CC-18DD-D348-BBE7-872A27986EB4}" type="slidenum">
              <a:rPr lang="fr-FR" smtClean="0"/>
              <a:t>9</a:t>
            </a:fld>
            <a:endParaRPr lang="fr-FR"/>
          </a:p>
        </p:txBody>
      </p:sp>
    </p:spTree>
    <p:extLst>
      <p:ext uri="{BB962C8B-B14F-4D97-AF65-F5344CB8AC3E}">
        <p14:creationId xmlns:p14="http://schemas.microsoft.com/office/powerpoint/2010/main" val="34959100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1EA894-988C-4D03-0576-D5B521CD78C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77E5A63-6364-D5E6-8D92-4BEF5909D0AD}"/>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81AFA59D-4263-ED38-C070-317AF89DCAD9}"/>
              </a:ext>
            </a:extLst>
          </p:cNvPr>
          <p:cNvSpPr>
            <a:spLocks noGrp="1"/>
          </p:cNvSpPr>
          <p:nvPr>
            <p:ph type="body" idx="1"/>
          </p:nvPr>
        </p:nvSpPr>
        <p:spPr/>
        <p:txBody>
          <a:bodyPr/>
          <a:lstStyle/>
          <a:p>
            <a:pPr algn="just"/>
            <a:r>
              <a:rPr lang="fr-FR" sz="1200" b="1" dirty="0">
                <a:solidFill>
                  <a:schemeClr val="tx1"/>
                </a:solidFill>
                <a:effectLst/>
                <a:latin typeface="+mn-lt"/>
                <a:ea typeface="Times New Roman" panose="02020603050405020304" pitchFamily="18" charset="0"/>
              </a:rPr>
              <a:t>Demander</a:t>
            </a:r>
            <a:r>
              <a:rPr lang="fr-FR" sz="1200" dirty="0">
                <a:solidFill>
                  <a:schemeClr val="tx1"/>
                </a:solidFill>
                <a:effectLst/>
                <a:latin typeface="+mn-lt"/>
                <a:ea typeface="Times New Roman" panose="02020603050405020304" pitchFamily="18" charset="0"/>
              </a:rPr>
              <a:t> : « Pourquoi écrit-on </a:t>
            </a:r>
            <a:r>
              <a:rPr lang="fr-FR" sz="1200" i="1" dirty="0">
                <a:solidFill>
                  <a:schemeClr val="tx1"/>
                </a:solidFill>
                <a:effectLst/>
                <a:latin typeface="+mn-lt"/>
                <a:ea typeface="Times New Roman" panose="02020603050405020304" pitchFamily="18" charset="0"/>
              </a:rPr>
              <a:t>atterrir</a:t>
            </a:r>
            <a:r>
              <a:rPr lang="fr-FR" sz="1200" dirty="0">
                <a:solidFill>
                  <a:schemeClr val="tx1"/>
                </a:solidFill>
                <a:effectLst/>
                <a:latin typeface="+mn-lt"/>
                <a:ea typeface="Times New Roman" panose="02020603050405020304" pitchFamily="18" charset="0"/>
              </a:rPr>
              <a:t> avec deux -</a:t>
            </a:r>
            <a:r>
              <a:rPr lang="fr-FR" sz="1200" i="1" dirty="0">
                <a:solidFill>
                  <a:schemeClr val="tx1"/>
                </a:solidFill>
                <a:effectLst/>
                <a:latin typeface="+mn-lt"/>
                <a:ea typeface="Times New Roman" panose="02020603050405020304" pitchFamily="18" charset="0"/>
              </a:rPr>
              <a:t>tt</a:t>
            </a:r>
            <a:r>
              <a:rPr lang="fr-FR" sz="1200" dirty="0">
                <a:solidFill>
                  <a:schemeClr val="tx1"/>
                </a:solidFill>
                <a:effectLst/>
                <a:latin typeface="+mn-lt"/>
                <a:ea typeface="Times New Roman" panose="02020603050405020304" pitchFamily="18" charset="0"/>
              </a:rPr>
              <a:t>- et </a:t>
            </a:r>
            <a:r>
              <a:rPr lang="fr-FR" sz="1200" i="1" dirty="0">
                <a:solidFill>
                  <a:schemeClr val="tx1"/>
                </a:solidFill>
                <a:effectLst/>
                <a:latin typeface="+mn-lt"/>
                <a:ea typeface="Times New Roman" panose="02020603050405020304" pitchFamily="18" charset="0"/>
              </a:rPr>
              <a:t>enterrer</a:t>
            </a:r>
            <a:r>
              <a:rPr lang="fr-FR" sz="1200" dirty="0">
                <a:solidFill>
                  <a:schemeClr val="tx1"/>
                </a:solidFill>
                <a:effectLst/>
                <a:latin typeface="+mn-lt"/>
                <a:ea typeface="Times New Roman" panose="02020603050405020304" pitchFamily="18" charset="0"/>
              </a:rPr>
              <a:t> avec un seul -</a:t>
            </a:r>
            <a:r>
              <a:rPr lang="fr-FR" sz="1200" i="1" dirty="0">
                <a:solidFill>
                  <a:schemeClr val="tx1"/>
                </a:solidFill>
                <a:effectLst/>
                <a:latin typeface="+mn-lt"/>
                <a:ea typeface="Times New Roman" panose="02020603050405020304" pitchFamily="18" charset="0"/>
              </a:rPr>
              <a:t>t</a:t>
            </a:r>
            <a:r>
              <a:rPr lang="fr-FR" sz="1200" dirty="0">
                <a:solidFill>
                  <a:schemeClr val="tx1"/>
                </a:solidFill>
                <a:effectLst/>
                <a:latin typeface="+mn-lt"/>
                <a:ea typeface="Times New Roman" panose="02020603050405020304" pitchFamily="18" charset="0"/>
              </a:rPr>
              <a:t>- ? »</a:t>
            </a:r>
          </a:p>
          <a:p>
            <a:pPr algn="just"/>
            <a:r>
              <a:rPr lang="fr-FR" sz="1200" u="sng" dirty="0">
                <a:solidFill>
                  <a:schemeClr val="tx1"/>
                </a:solidFill>
                <a:effectLst/>
                <a:latin typeface="+mn-lt"/>
                <a:ea typeface="Times New Roman" panose="02020603050405020304" pitchFamily="18" charset="0"/>
              </a:rPr>
              <a:t>Réponses attendues </a:t>
            </a:r>
            <a:r>
              <a:rPr lang="fr-FR" sz="1200" dirty="0">
                <a:solidFill>
                  <a:schemeClr val="tx1"/>
                </a:solidFill>
                <a:effectLst/>
                <a:latin typeface="+mn-lt"/>
                <a:ea typeface="Times New Roman" panose="02020603050405020304" pitchFamily="18" charset="0"/>
              </a:rPr>
              <a:t>:</a:t>
            </a:r>
          </a:p>
          <a:p>
            <a:pPr algn="just"/>
            <a:r>
              <a:rPr lang="fr-FR" sz="1200" dirty="0">
                <a:solidFill>
                  <a:schemeClr val="tx1"/>
                </a:solidFill>
                <a:effectLst/>
                <a:latin typeface="+mn-lt"/>
                <a:ea typeface="Times New Roman" panose="02020603050405020304" pitchFamily="18" charset="0"/>
              </a:rPr>
              <a:t>Dans </a:t>
            </a:r>
            <a:r>
              <a:rPr lang="fr-FR" sz="1200" i="1" dirty="0">
                <a:solidFill>
                  <a:schemeClr val="tx1"/>
                </a:solidFill>
                <a:effectLst/>
                <a:latin typeface="+mn-lt"/>
                <a:ea typeface="Times New Roman" panose="02020603050405020304" pitchFamily="18" charset="0"/>
              </a:rPr>
              <a:t>atterrir</a:t>
            </a:r>
            <a:r>
              <a:rPr lang="fr-FR" sz="1200" dirty="0">
                <a:solidFill>
                  <a:schemeClr val="tx1"/>
                </a:solidFill>
                <a:effectLst/>
                <a:latin typeface="+mn-lt"/>
                <a:ea typeface="Times New Roman" panose="02020603050405020304" pitchFamily="18" charset="0"/>
              </a:rPr>
              <a:t>, la dernière lettre du préfixe s’est changée comme la première du radical.</a:t>
            </a:r>
          </a:p>
          <a:p>
            <a:pPr algn="just"/>
            <a:r>
              <a:rPr lang="fr-FR" sz="1200" dirty="0">
                <a:solidFill>
                  <a:schemeClr val="tx1"/>
                </a:solidFill>
                <a:effectLst/>
                <a:latin typeface="+mn-lt"/>
                <a:ea typeface="Times New Roman" panose="02020603050405020304" pitchFamily="18" charset="0"/>
              </a:rPr>
              <a:t>Dans </a:t>
            </a:r>
            <a:r>
              <a:rPr lang="fr-FR" sz="1200" i="1" dirty="0">
                <a:solidFill>
                  <a:schemeClr val="tx1"/>
                </a:solidFill>
                <a:effectLst/>
                <a:latin typeface="+mn-lt"/>
                <a:ea typeface="Times New Roman" panose="02020603050405020304" pitchFamily="18" charset="0"/>
              </a:rPr>
              <a:t>enterrer</a:t>
            </a:r>
            <a:r>
              <a:rPr lang="fr-FR" sz="1200" dirty="0">
                <a:solidFill>
                  <a:schemeClr val="tx1"/>
                </a:solidFill>
                <a:effectLst/>
                <a:latin typeface="+mn-lt"/>
                <a:ea typeface="Times New Roman" panose="02020603050405020304" pitchFamily="18" charset="0"/>
              </a:rPr>
              <a:t>, le préfixe ne change pas, la rencontre avec la consonne qui commence le radical ne provoque pas le changement.</a:t>
            </a:r>
          </a:p>
          <a:p>
            <a:pPr algn="just"/>
            <a:endParaRPr lang="fr-FR" sz="1200" dirty="0">
              <a:solidFill>
                <a:schemeClr val="tx1"/>
              </a:solidFill>
              <a:effectLst/>
              <a:latin typeface="+mn-lt"/>
              <a:ea typeface="Times New Roman" panose="02020603050405020304" pitchFamily="18" charset="0"/>
            </a:endParaRPr>
          </a:p>
          <a:p>
            <a:pPr algn="just"/>
            <a:r>
              <a:rPr lang="fr-FR" sz="1200" dirty="0">
                <a:solidFill>
                  <a:schemeClr val="tx1"/>
                </a:solidFill>
                <a:effectLst/>
                <a:latin typeface="+mn-lt"/>
                <a:ea typeface="Times New Roman" panose="02020603050405020304" pitchFamily="18" charset="0"/>
              </a:rPr>
              <a:t>« Dans le tableau, est-ce qu’il y a d’autres mots où le préfixe s’est changé comme dans </a:t>
            </a:r>
            <a:r>
              <a:rPr lang="fr-FR" sz="1200" i="1" dirty="0">
                <a:solidFill>
                  <a:schemeClr val="tx1"/>
                </a:solidFill>
                <a:effectLst/>
                <a:latin typeface="+mn-lt"/>
                <a:ea typeface="Times New Roman" panose="02020603050405020304" pitchFamily="18" charset="0"/>
              </a:rPr>
              <a:t>atterrir</a:t>
            </a:r>
            <a:r>
              <a:rPr lang="fr-FR" sz="1200" dirty="0">
                <a:solidFill>
                  <a:schemeClr val="tx1"/>
                </a:solidFill>
                <a:effectLst/>
                <a:latin typeface="+mn-lt"/>
                <a:ea typeface="Times New Roman" panose="02020603050405020304" pitchFamily="18" charset="0"/>
              </a:rPr>
              <a:t>, où la dernière lettre du préfixe s’est changée comme la première du radical ? »</a:t>
            </a:r>
          </a:p>
          <a:p>
            <a:pPr algn="just"/>
            <a:r>
              <a:rPr lang="fr-FR" sz="1200" u="sng" dirty="0">
                <a:solidFill>
                  <a:schemeClr val="tx1"/>
                </a:solidFill>
                <a:effectLst/>
                <a:latin typeface="+mn-lt"/>
                <a:ea typeface="Times New Roman" panose="02020603050405020304" pitchFamily="18" charset="0"/>
              </a:rPr>
              <a:t>Réponse attendue </a:t>
            </a:r>
            <a:r>
              <a:rPr lang="fr-FR" sz="1200" dirty="0">
                <a:solidFill>
                  <a:schemeClr val="tx1"/>
                </a:solidFill>
                <a:effectLst/>
                <a:latin typeface="+mn-lt"/>
                <a:ea typeface="Times New Roman" panose="02020603050405020304" pitchFamily="18" charset="0"/>
              </a:rPr>
              <a:t>:</a:t>
            </a:r>
          </a:p>
          <a:p>
            <a:pPr algn="just"/>
            <a:r>
              <a:rPr lang="fr-FR" sz="1200" dirty="0">
                <a:solidFill>
                  <a:schemeClr val="tx1"/>
                </a:solidFill>
                <a:effectLst/>
                <a:latin typeface="+mn-lt"/>
                <a:ea typeface="Times New Roman" panose="02020603050405020304" pitchFamily="18" charset="0"/>
              </a:rPr>
              <a:t>Effacer ; affiner ; apporter.</a:t>
            </a:r>
          </a:p>
          <a:p>
            <a:pPr algn="just"/>
            <a:r>
              <a:rPr lang="fr-FR" sz="1200" dirty="0">
                <a:solidFill>
                  <a:schemeClr val="tx1"/>
                </a:solidFill>
                <a:effectLst/>
                <a:latin typeface="+mn-lt"/>
                <a:ea typeface="Times New Roman" panose="02020603050405020304" pitchFamily="18" charset="0"/>
              </a:rPr>
              <a:t> </a:t>
            </a:r>
          </a:p>
          <a:p>
            <a:pPr algn="just"/>
            <a:r>
              <a:rPr lang="fr-FR" sz="1200" dirty="0">
                <a:solidFill>
                  <a:schemeClr val="tx1"/>
                </a:solidFill>
                <a:effectLst/>
                <a:latin typeface="+mn-lt"/>
                <a:ea typeface="Times New Roman" panose="02020603050405020304" pitchFamily="18" charset="0"/>
              </a:rPr>
              <a:t>« Dans le tableau, est-ce qu’il y a d’autres mots où le préfixe ne change pas comme dans </a:t>
            </a:r>
            <a:r>
              <a:rPr lang="fr-FR" sz="1200" i="1" dirty="0">
                <a:solidFill>
                  <a:schemeClr val="tx1"/>
                </a:solidFill>
                <a:effectLst/>
                <a:latin typeface="+mn-lt"/>
                <a:ea typeface="Times New Roman" panose="02020603050405020304" pitchFamily="18" charset="0"/>
              </a:rPr>
              <a:t>enterrer</a:t>
            </a:r>
            <a:r>
              <a:rPr lang="fr-FR" sz="1200" dirty="0">
                <a:solidFill>
                  <a:schemeClr val="tx1"/>
                </a:solidFill>
                <a:effectLst/>
                <a:latin typeface="+mn-lt"/>
                <a:ea typeface="Times New Roman" panose="02020603050405020304" pitchFamily="18" charset="0"/>
              </a:rPr>
              <a:t> ? »</a:t>
            </a:r>
          </a:p>
          <a:p>
            <a:pPr algn="just"/>
            <a:r>
              <a:rPr lang="fr-FR" sz="1200" u="sng" dirty="0">
                <a:solidFill>
                  <a:schemeClr val="tx1"/>
                </a:solidFill>
                <a:effectLst/>
                <a:latin typeface="+mn-lt"/>
                <a:ea typeface="Times New Roman" panose="02020603050405020304" pitchFamily="18" charset="0"/>
              </a:rPr>
              <a:t>Réponse probable </a:t>
            </a:r>
            <a:r>
              <a:rPr lang="fr-FR" sz="1200" dirty="0">
                <a:solidFill>
                  <a:schemeClr val="tx1"/>
                </a:solidFill>
                <a:effectLst/>
                <a:latin typeface="+mn-lt"/>
                <a:ea typeface="Times New Roman" panose="02020603050405020304" pitchFamily="18" charset="0"/>
              </a:rPr>
              <a:t>:</a:t>
            </a:r>
          </a:p>
          <a:p>
            <a:pPr algn="just"/>
            <a:r>
              <a:rPr lang="fr-FR" sz="1200" dirty="0">
                <a:solidFill>
                  <a:schemeClr val="tx1"/>
                </a:solidFill>
                <a:effectLst/>
                <a:latin typeface="+mn-lt"/>
                <a:ea typeface="Times New Roman" panose="02020603050405020304" pitchFamily="18" charset="0"/>
              </a:rPr>
              <a:t>Admettre ; adopter ; ennui ; exporter</a:t>
            </a:r>
          </a:p>
          <a:p>
            <a:pPr algn="just"/>
            <a:endParaRPr lang="fr-FR" sz="1800" dirty="0">
              <a:effectLst/>
              <a:latin typeface="Times New Roman" panose="02020603050405020304" pitchFamily="18" charset="0"/>
              <a:ea typeface="Times New Roman" panose="02020603050405020304" pitchFamily="18" charset="0"/>
            </a:endParaRPr>
          </a:p>
          <a:p>
            <a:endParaRPr lang="fr-FR" dirty="0"/>
          </a:p>
        </p:txBody>
      </p:sp>
      <p:sp>
        <p:nvSpPr>
          <p:cNvPr id="4" name="Espace réservé du numéro de diapositive 3">
            <a:extLst>
              <a:ext uri="{FF2B5EF4-FFF2-40B4-BE49-F238E27FC236}">
                <a16:creationId xmlns:a16="http://schemas.microsoft.com/office/drawing/2014/main" id="{A4DEEF1C-AE19-2FEC-0C90-37E9FE506837}"/>
              </a:ext>
            </a:extLst>
          </p:cNvPr>
          <p:cNvSpPr>
            <a:spLocks noGrp="1"/>
          </p:cNvSpPr>
          <p:nvPr>
            <p:ph type="sldNum" sz="quarter" idx="5"/>
          </p:nvPr>
        </p:nvSpPr>
        <p:spPr/>
        <p:txBody>
          <a:bodyPr/>
          <a:lstStyle/>
          <a:p>
            <a:fld id="{D85DC3CC-18DD-D348-BBE7-872A27986EB4}" type="slidenum">
              <a:rPr lang="fr-FR" smtClean="0"/>
              <a:t>10</a:t>
            </a:fld>
            <a:endParaRPr lang="fr-FR"/>
          </a:p>
        </p:txBody>
      </p:sp>
    </p:spTree>
    <p:extLst>
      <p:ext uri="{BB962C8B-B14F-4D97-AF65-F5344CB8AC3E}">
        <p14:creationId xmlns:p14="http://schemas.microsoft.com/office/powerpoint/2010/main" val="31601883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1C9323-1B2A-1E48-6C17-C92965A5BCA9}"/>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6CB97A7-90A5-F40B-3234-372AA15CC97F}"/>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55910EEB-F05F-680C-ADA8-9E518A346970}"/>
              </a:ext>
            </a:extLst>
          </p:cNvPr>
          <p:cNvSpPr>
            <a:spLocks noGrp="1"/>
          </p:cNvSpPr>
          <p:nvPr>
            <p:ph type="body" idx="1"/>
          </p:nvPr>
        </p:nvSpPr>
        <p:spPr/>
        <p:txBody>
          <a:bodyPr/>
          <a:lstStyle/>
          <a:p>
            <a:pPr algn="just"/>
            <a:r>
              <a:rPr lang="fr-FR" sz="1200" dirty="0">
                <a:solidFill>
                  <a:schemeClr val="tx1"/>
                </a:solidFill>
                <a:effectLst/>
                <a:latin typeface="+mn-lt"/>
                <a:ea typeface="Times New Roman" panose="02020603050405020304" pitchFamily="18" charset="0"/>
              </a:rPr>
              <a:t>« Pour </a:t>
            </a:r>
            <a:r>
              <a:rPr lang="fr-FR" sz="1200" i="1" dirty="0">
                <a:solidFill>
                  <a:schemeClr val="tx1"/>
                </a:solidFill>
                <a:effectLst/>
                <a:latin typeface="+mn-lt"/>
                <a:ea typeface="Times New Roman" panose="02020603050405020304" pitchFamily="18" charset="0"/>
              </a:rPr>
              <a:t>adopter</a:t>
            </a:r>
            <a:r>
              <a:rPr lang="fr-FR" sz="1200" dirty="0">
                <a:solidFill>
                  <a:schemeClr val="tx1"/>
                </a:solidFill>
                <a:effectLst/>
                <a:latin typeface="+mn-lt"/>
                <a:ea typeface="Times New Roman" panose="02020603050405020304" pitchFamily="18" charset="0"/>
              </a:rPr>
              <a:t>, est-ce que c’est exactement la même raison que pour </a:t>
            </a:r>
            <a:r>
              <a:rPr lang="fr-FR" sz="1200" i="1" dirty="0">
                <a:solidFill>
                  <a:schemeClr val="tx1"/>
                </a:solidFill>
                <a:effectLst/>
                <a:latin typeface="+mn-lt"/>
                <a:ea typeface="Times New Roman" panose="02020603050405020304" pitchFamily="18" charset="0"/>
              </a:rPr>
              <a:t>enterrer</a:t>
            </a:r>
            <a:r>
              <a:rPr lang="fr-FR" sz="1200" dirty="0">
                <a:solidFill>
                  <a:schemeClr val="tx1"/>
                </a:solidFill>
                <a:effectLst/>
                <a:latin typeface="+mn-lt"/>
                <a:ea typeface="Times New Roman" panose="02020603050405020304" pitchFamily="18" charset="0"/>
              </a:rPr>
              <a:t> ? »</a:t>
            </a:r>
          </a:p>
          <a:p>
            <a:pPr algn="just"/>
            <a:r>
              <a:rPr lang="fr-FR" sz="1200" u="sng" dirty="0">
                <a:solidFill>
                  <a:schemeClr val="tx1"/>
                </a:solidFill>
                <a:effectLst/>
                <a:latin typeface="+mn-lt"/>
                <a:ea typeface="Times New Roman" panose="02020603050405020304" pitchFamily="18" charset="0"/>
              </a:rPr>
              <a:t>Réponse attendue </a:t>
            </a:r>
            <a:r>
              <a:rPr lang="fr-FR" sz="1200" dirty="0">
                <a:solidFill>
                  <a:schemeClr val="tx1"/>
                </a:solidFill>
                <a:effectLst/>
                <a:latin typeface="+mn-lt"/>
                <a:ea typeface="Times New Roman" panose="02020603050405020304" pitchFamily="18" charset="0"/>
              </a:rPr>
              <a:t>:</a:t>
            </a:r>
          </a:p>
          <a:p>
            <a:pPr algn="just"/>
            <a:r>
              <a:rPr lang="fr-FR" sz="1200" dirty="0">
                <a:solidFill>
                  <a:schemeClr val="tx1"/>
                </a:solidFill>
                <a:effectLst/>
                <a:latin typeface="+mn-lt"/>
                <a:ea typeface="Times New Roman" panose="02020603050405020304" pitchFamily="18" charset="0"/>
              </a:rPr>
              <a:t>Non. C’est que le radical commence par une voyelle.</a:t>
            </a:r>
          </a:p>
          <a:p>
            <a:pPr algn="just"/>
            <a:r>
              <a:rPr lang="fr-FR" sz="1200" dirty="0">
                <a:solidFill>
                  <a:schemeClr val="tx1"/>
                </a:solidFill>
                <a:effectLst/>
                <a:latin typeface="+mn-lt"/>
                <a:ea typeface="Times New Roman" panose="02020603050405020304" pitchFamily="18" charset="0"/>
              </a:rPr>
              <a:t> </a:t>
            </a:r>
          </a:p>
          <a:p>
            <a:pPr algn="just"/>
            <a:r>
              <a:rPr lang="fr-FR" sz="1200" dirty="0">
                <a:solidFill>
                  <a:schemeClr val="tx1"/>
                </a:solidFill>
                <a:effectLst/>
                <a:latin typeface="+mn-lt"/>
                <a:ea typeface="Times New Roman" panose="02020603050405020304" pitchFamily="18" charset="0"/>
              </a:rPr>
              <a:t>« Pour </a:t>
            </a:r>
            <a:r>
              <a:rPr lang="fr-FR" sz="1200" i="1" dirty="0">
                <a:solidFill>
                  <a:schemeClr val="tx1"/>
                </a:solidFill>
                <a:effectLst/>
                <a:latin typeface="+mn-lt"/>
                <a:ea typeface="Times New Roman" panose="02020603050405020304" pitchFamily="18" charset="0"/>
              </a:rPr>
              <a:t>ennui</a:t>
            </a:r>
            <a:r>
              <a:rPr lang="fr-FR" sz="1200" dirty="0">
                <a:solidFill>
                  <a:schemeClr val="tx1"/>
                </a:solidFill>
                <a:effectLst/>
                <a:latin typeface="+mn-lt"/>
                <a:ea typeface="Times New Roman" panose="02020603050405020304" pitchFamily="18" charset="0"/>
              </a:rPr>
              <a:t>, est-ce que c’est la même raison ? »</a:t>
            </a:r>
          </a:p>
          <a:p>
            <a:pPr algn="just"/>
            <a:r>
              <a:rPr lang="fr-FR" sz="1200" u="sng" dirty="0">
                <a:solidFill>
                  <a:schemeClr val="tx1"/>
                </a:solidFill>
                <a:effectLst/>
                <a:latin typeface="+mn-lt"/>
                <a:ea typeface="Times New Roman" panose="02020603050405020304" pitchFamily="18" charset="0"/>
              </a:rPr>
              <a:t>Réponse attendue </a:t>
            </a:r>
            <a:r>
              <a:rPr lang="fr-FR" sz="1200" dirty="0">
                <a:solidFill>
                  <a:schemeClr val="tx1"/>
                </a:solidFill>
                <a:effectLst/>
                <a:latin typeface="+mn-lt"/>
                <a:ea typeface="Times New Roman" panose="02020603050405020304" pitchFamily="18" charset="0"/>
              </a:rPr>
              <a:t>:</a:t>
            </a:r>
          </a:p>
          <a:p>
            <a:pPr algn="just"/>
            <a:r>
              <a:rPr lang="fr-FR" sz="1200" dirty="0">
                <a:solidFill>
                  <a:schemeClr val="tx1"/>
                </a:solidFill>
                <a:effectLst/>
                <a:latin typeface="+mn-lt"/>
                <a:ea typeface="Times New Roman" panose="02020603050405020304" pitchFamily="18" charset="0"/>
              </a:rPr>
              <a:t>C’est comme pour </a:t>
            </a:r>
            <a:r>
              <a:rPr lang="fr-FR" sz="1200" i="1" dirty="0">
                <a:solidFill>
                  <a:schemeClr val="tx1"/>
                </a:solidFill>
                <a:effectLst/>
                <a:latin typeface="+mn-lt"/>
                <a:ea typeface="Times New Roman" panose="02020603050405020304" pitchFamily="18" charset="0"/>
              </a:rPr>
              <a:t>enterrer</a:t>
            </a:r>
            <a:r>
              <a:rPr lang="fr-FR" sz="1200" dirty="0">
                <a:solidFill>
                  <a:schemeClr val="tx1"/>
                </a:solidFill>
                <a:effectLst/>
                <a:latin typeface="+mn-lt"/>
                <a:ea typeface="Times New Roman" panose="02020603050405020304" pitchFamily="18" charset="0"/>
              </a:rPr>
              <a:t>. </a:t>
            </a:r>
          </a:p>
          <a:p>
            <a:pPr algn="just"/>
            <a:r>
              <a:rPr lang="fr-FR" sz="1200" dirty="0">
                <a:solidFill>
                  <a:schemeClr val="tx1"/>
                </a:solidFill>
                <a:effectLst/>
                <a:latin typeface="+mn-lt"/>
                <a:ea typeface="Times New Roman" panose="02020603050405020304" pitchFamily="18" charset="0"/>
              </a:rPr>
              <a:t> </a:t>
            </a:r>
          </a:p>
          <a:p>
            <a:pPr algn="just"/>
            <a:r>
              <a:rPr lang="fr-FR" sz="1200" b="1" dirty="0">
                <a:solidFill>
                  <a:schemeClr val="tx1"/>
                </a:solidFill>
                <a:effectLst/>
                <a:latin typeface="+mn-lt"/>
                <a:ea typeface="Times New Roman" panose="02020603050405020304" pitchFamily="18" charset="0"/>
              </a:rPr>
              <a:t>Faire remarquer </a:t>
            </a:r>
            <a:r>
              <a:rPr lang="fr-FR" sz="1200" dirty="0">
                <a:solidFill>
                  <a:schemeClr val="tx1"/>
                </a:solidFill>
                <a:effectLst/>
                <a:latin typeface="+mn-lt"/>
                <a:ea typeface="Times New Roman" panose="02020603050405020304" pitchFamily="18" charset="0"/>
              </a:rPr>
              <a:t>: « Dans </a:t>
            </a:r>
            <a:r>
              <a:rPr lang="fr-FR" sz="1200" i="1" dirty="0">
                <a:solidFill>
                  <a:schemeClr val="tx1"/>
                </a:solidFill>
                <a:effectLst/>
                <a:latin typeface="+mn-lt"/>
                <a:ea typeface="Times New Roman" panose="02020603050405020304" pitchFamily="18" charset="0"/>
              </a:rPr>
              <a:t>ennui</a:t>
            </a:r>
            <a:r>
              <a:rPr lang="fr-FR" sz="1200" dirty="0">
                <a:solidFill>
                  <a:schemeClr val="tx1"/>
                </a:solidFill>
                <a:effectLst/>
                <a:latin typeface="+mn-lt"/>
                <a:ea typeface="Times New Roman" panose="02020603050405020304" pitchFamily="18" charset="0"/>
              </a:rPr>
              <a:t>, il y a quand même deux -</a:t>
            </a:r>
            <a:r>
              <a:rPr lang="fr-FR" sz="1200" dirty="0" err="1">
                <a:solidFill>
                  <a:schemeClr val="tx1"/>
                </a:solidFill>
                <a:effectLst/>
                <a:latin typeface="+mn-lt"/>
                <a:ea typeface="Times New Roman" panose="02020603050405020304" pitchFamily="18" charset="0"/>
              </a:rPr>
              <a:t>nn</a:t>
            </a:r>
            <a:r>
              <a:rPr lang="fr-FR" sz="1200" dirty="0">
                <a:solidFill>
                  <a:schemeClr val="tx1"/>
                </a:solidFill>
                <a:effectLst/>
                <a:latin typeface="+mn-lt"/>
                <a:ea typeface="Times New Roman" panose="02020603050405020304" pitchFamily="18" charset="0"/>
              </a:rPr>
              <a:t>-. Pourquoi ? »</a:t>
            </a:r>
          </a:p>
          <a:p>
            <a:pPr algn="just"/>
            <a:r>
              <a:rPr lang="fr-FR" sz="1200" u="sng" dirty="0">
                <a:solidFill>
                  <a:schemeClr val="tx1"/>
                </a:solidFill>
                <a:effectLst/>
                <a:latin typeface="+mn-lt"/>
                <a:ea typeface="Times New Roman" panose="02020603050405020304" pitchFamily="18" charset="0"/>
              </a:rPr>
              <a:t>Réponse attendue </a:t>
            </a:r>
            <a:r>
              <a:rPr lang="fr-FR" sz="1200" dirty="0">
                <a:solidFill>
                  <a:schemeClr val="tx1"/>
                </a:solidFill>
                <a:effectLst/>
                <a:latin typeface="+mn-lt"/>
                <a:ea typeface="Times New Roman" panose="02020603050405020304" pitchFamily="18" charset="0"/>
              </a:rPr>
              <a:t>:</a:t>
            </a:r>
          </a:p>
          <a:p>
            <a:pPr algn="just"/>
            <a:r>
              <a:rPr lang="fr-FR" sz="1200" dirty="0">
                <a:solidFill>
                  <a:schemeClr val="tx1"/>
                </a:solidFill>
                <a:effectLst/>
                <a:latin typeface="+mn-lt"/>
                <a:ea typeface="Times New Roman" panose="02020603050405020304" pitchFamily="18" charset="0"/>
              </a:rPr>
              <a:t>C’est le hasard, c’est que le radical commence par la même lettre que la dernière lettre du préfixe.</a:t>
            </a:r>
          </a:p>
          <a:p>
            <a:pPr algn="just"/>
            <a:endParaRPr lang="fr-FR" sz="1200" dirty="0">
              <a:solidFill>
                <a:schemeClr val="tx1"/>
              </a:solidFill>
              <a:effectLst/>
              <a:latin typeface="+mn-lt"/>
              <a:ea typeface="Times New Roman" panose="02020603050405020304" pitchFamily="18" charset="0"/>
            </a:endParaRPr>
          </a:p>
          <a:p>
            <a:pPr algn="just"/>
            <a:r>
              <a:rPr lang="fr-FR" sz="1200" dirty="0">
                <a:solidFill>
                  <a:schemeClr val="tx1"/>
                </a:solidFill>
                <a:effectLst/>
                <a:latin typeface="+mn-lt"/>
                <a:ea typeface="Times New Roman" panose="02020603050405020304" pitchFamily="18" charset="0"/>
              </a:rPr>
              <a:t>« On a vu pourquoi </a:t>
            </a:r>
            <a:r>
              <a:rPr lang="fr-FR" sz="1200" i="1" dirty="0">
                <a:solidFill>
                  <a:schemeClr val="tx1"/>
                </a:solidFill>
                <a:effectLst/>
                <a:latin typeface="+mn-lt"/>
                <a:ea typeface="Times New Roman" panose="02020603050405020304" pitchFamily="18" charset="0"/>
              </a:rPr>
              <a:t>apporter</a:t>
            </a:r>
            <a:r>
              <a:rPr lang="fr-FR" sz="1200" dirty="0">
                <a:solidFill>
                  <a:schemeClr val="tx1"/>
                </a:solidFill>
                <a:effectLst/>
                <a:latin typeface="+mn-lt"/>
                <a:ea typeface="Times New Roman" panose="02020603050405020304" pitchFamily="18" charset="0"/>
              </a:rPr>
              <a:t> s’écrit avec deux -</a:t>
            </a:r>
            <a:r>
              <a:rPr lang="fr-FR" sz="1200" i="1" dirty="0">
                <a:solidFill>
                  <a:schemeClr val="tx1"/>
                </a:solidFill>
                <a:effectLst/>
                <a:latin typeface="+mn-lt"/>
                <a:ea typeface="Times New Roman" panose="02020603050405020304" pitchFamily="18" charset="0"/>
              </a:rPr>
              <a:t>pp</a:t>
            </a:r>
            <a:r>
              <a:rPr lang="fr-FR" sz="1200" dirty="0">
                <a:solidFill>
                  <a:schemeClr val="tx1"/>
                </a:solidFill>
                <a:effectLst/>
                <a:latin typeface="+mn-lt"/>
                <a:ea typeface="Times New Roman" panose="02020603050405020304" pitchFamily="18" charset="0"/>
              </a:rPr>
              <a:t>-. On a vu aussi pourquoi </a:t>
            </a:r>
            <a:r>
              <a:rPr lang="fr-FR" sz="1200" i="1" dirty="0">
                <a:solidFill>
                  <a:schemeClr val="tx1"/>
                </a:solidFill>
                <a:effectLst/>
                <a:latin typeface="+mn-lt"/>
                <a:ea typeface="Times New Roman" panose="02020603050405020304" pitchFamily="18" charset="0"/>
              </a:rPr>
              <a:t>exporter</a:t>
            </a:r>
            <a:r>
              <a:rPr lang="fr-FR" sz="1200" dirty="0">
                <a:solidFill>
                  <a:schemeClr val="tx1"/>
                </a:solidFill>
                <a:effectLst/>
                <a:latin typeface="+mn-lt"/>
                <a:ea typeface="Times New Roman" panose="02020603050405020304" pitchFamily="18" charset="0"/>
              </a:rPr>
              <a:t> s’écrit comme cela. Mais pourquoi </a:t>
            </a:r>
            <a:r>
              <a:rPr lang="fr-FR" sz="1200" i="1" dirty="0">
                <a:solidFill>
                  <a:schemeClr val="tx1"/>
                </a:solidFill>
                <a:effectLst/>
                <a:latin typeface="+mn-lt"/>
                <a:ea typeface="Times New Roman" panose="02020603050405020304" pitchFamily="18" charset="0"/>
              </a:rPr>
              <a:t>emporter</a:t>
            </a:r>
            <a:r>
              <a:rPr lang="fr-FR" sz="1200" dirty="0">
                <a:solidFill>
                  <a:schemeClr val="tx1"/>
                </a:solidFill>
                <a:effectLst/>
                <a:latin typeface="+mn-lt"/>
                <a:ea typeface="Times New Roman" panose="02020603050405020304" pitchFamily="18" charset="0"/>
              </a:rPr>
              <a:t> s’écrit comme cela ? »</a:t>
            </a:r>
          </a:p>
          <a:p>
            <a:pPr algn="just"/>
            <a:r>
              <a:rPr lang="fr-FR" sz="1200" u="sng" dirty="0">
                <a:solidFill>
                  <a:schemeClr val="tx1"/>
                </a:solidFill>
                <a:effectLst/>
                <a:latin typeface="+mn-lt"/>
                <a:ea typeface="Times New Roman" panose="02020603050405020304" pitchFamily="18" charset="0"/>
              </a:rPr>
              <a:t>Réponse attendue </a:t>
            </a:r>
            <a:r>
              <a:rPr lang="fr-FR" sz="1200" dirty="0">
                <a:solidFill>
                  <a:schemeClr val="tx1"/>
                </a:solidFill>
                <a:effectLst/>
                <a:latin typeface="+mn-lt"/>
                <a:ea typeface="Times New Roman" panose="02020603050405020304" pitchFamily="18" charset="0"/>
              </a:rPr>
              <a:t>:</a:t>
            </a:r>
          </a:p>
          <a:p>
            <a:pPr algn="just"/>
            <a:r>
              <a:rPr lang="fr-FR" sz="1200" dirty="0">
                <a:solidFill>
                  <a:schemeClr val="tx1"/>
                </a:solidFill>
                <a:effectLst/>
                <a:latin typeface="+mn-lt"/>
                <a:ea typeface="Times New Roman" panose="02020603050405020304" pitchFamily="18" charset="0"/>
              </a:rPr>
              <a:t>Le -</a:t>
            </a:r>
            <a:r>
              <a:rPr lang="fr-FR" sz="1200" i="1" dirty="0">
                <a:solidFill>
                  <a:schemeClr val="tx1"/>
                </a:solidFill>
                <a:effectLst/>
                <a:latin typeface="+mn-lt"/>
                <a:ea typeface="Times New Roman" panose="02020603050405020304" pitchFamily="18" charset="0"/>
              </a:rPr>
              <a:t>n</a:t>
            </a:r>
            <a:r>
              <a:rPr lang="fr-FR" sz="1200" dirty="0">
                <a:solidFill>
                  <a:schemeClr val="tx1"/>
                </a:solidFill>
                <a:effectLst/>
                <a:latin typeface="+mn-lt"/>
                <a:ea typeface="Times New Roman" panose="02020603050405020304" pitchFamily="18" charset="0"/>
              </a:rPr>
              <a:t>- qui termine le préfixe se change en -m- devant un -p.</a:t>
            </a:r>
          </a:p>
          <a:p>
            <a:pPr algn="just"/>
            <a:endParaRPr lang="fr-FR" sz="1800" dirty="0">
              <a:effectLst/>
              <a:latin typeface="Times New Roman" panose="02020603050405020304" pitchFamily="18" charset="0"/>
              <a:ea typeface="Times New Roman" panose="02020603050405020304" pitchFamily="18" charset="0"/>
            </a:endParaRPr>
          </a:p>
          <a:p>
            <a:endParaRPr lang="fr-FR" dirty="0"/>
          </a:p>
        </p:txBody>
      </p:sp>
      <p:sp>
        <p:nvSpPr>
          <p:cNvPr id="4" name="Espace réservé du numéro de diapositive 3">
            <a:extLst>
              <a:ext uri="{FF2B5EF4-FFF2-40B4-BE49-F238E27FC236}">
                <a16:creationId xmlns:a16="http://schemas.microsoft.com/office/drawing/2014/main" id="{B9813677-FEE0-32CC-27E8-8C2D05FA12A1}"/>
              </a:ext>
            </a:extLst>
          </p:cNvPr>
          <p:cNvSpPr>
            <a:spLocks noGrp="1"/>
          </p:cNvSpPr>
          <p:nvPr>
            <p:ph type="sldNum" sz="quarter" idx="5"/>
          </p:nvPr>
        </p:nvSpPr>
        <p:spPr/>
        <p:txBody>
          <a:bodyPr/>
          <a:lstStyle/>
          <a:p>
            <a:fld id="{D85DC3CC-18DD-D348-BBE7-872A27986EB4}" type="slidenum">
              <a:rPr lang="fr-FR" smtClean="0"/>
              <a:t>11</a:t>
            </a:fld>
            <a:endParaRPr lang="fr-FR"/>
          </a:p>
        </p:txBody>
      </p:sp>
    </p:spTree>
    <p:extLst>
      <p:ext uri="{BB962C8B-B14F-4D97-AF65-F5344CB8AC3E}">
        <p14:creationId xmlns:p14="http://schemas.microsoft.com/office/powerpoint/2010/main" val="13195425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r>
              <a:rPr lang="fr-FR" sz="1200" b="1" dirty="0">
                <a:solidFill>
                  <a:schemeClr val="tx1"/>
                </a:solidFill>
                <a:effectLst/>
                <a:latin typeface="+mn-lt"/>
                <a:ea typeface="Times New Roman" panose="02020603050405020304" pitchFamily="18" charset="0"/>
              </a:rPr>
              <a:t>Demander</a:t>
            </a:r>
            <a:r>
              <a:rPr lang="fr-FR" sz="1200" dirty="0">
                <a:solidFill>
                  <a:schemeClr val="tx1"/>
                </a:solidFill>
                <a:effectLst/>
                <a:latin typeface="+mn-lt"/>
                <a:ea typeface="Times New Roman" panose="02020603050405020304" pitchFamily="18" charset="0"/>
              </a:rPr>
              <a:t> : « Quand on écrit, quand on fait attention à l’orthographe, quel est le cas le plus compliqué ? »</a:t>
            </a:r>
          </a:p>
          <a:p>
            <a:pPr algn="just"/>
            <a:r>
              <a:rPr lang="fr-FR" sz="1200" u="sng" dirty="0">
                <a:solidFill>
                  <a:schemeClr val="tx1"/>
                </a:solidFill>
                <a:effectLst/>
                <a:latin typeface="+mn-lt"/>
                <a:ea typeface="Times New Roman" panose="02020603050405020304" pitchFamily="18" charset="0"/>
              </a:rPr>
              <a:t>Réponse attendue </a:t>
            </a:r>
            <a:r>
              <a:rPr lang="fr-FR" sz="1200" dirty="0">
                <a:solidFill>
                  <a:schemeClr val="tx1"/>
                </a:solidFill>
                <a:effectLst/>
                <a:latin typeface="+mn-lt"/>
                <a:ea typeface="Times New Roman" panose="02020603050405020304" pitchFamily="18" charset="0"/>
              </a:rPr>
              <a:t>:</a:t>
            </a:r>
          </a:p>
          <a:p>
            <a:pPr algn="just"/>
            <a:r>
              <a:rPr lang="fr-FR" sz="1200" dirty="0">
                <a:solidFill>
                  <a:schemeClr val="tx1"/>
                </a:solidFill>
                <a:effectLst/>
                <a:latin typeface="+mn-lt"/>
                <a:ea typeface="Times New Roman" panose="02020603050405020304" pitchFamily="18" charset="0"/>
              </a:rPr>
              <a:t>C’est quand il y a des lettres doubles.</a:t>
            </a:r>
          </a:p>
          <a:p>
            <a:pPr algn="just"/>
            <a:r>
              <a:rPr lang="fr-FR" sz="1200" dirty="0">
                <a:solidFill>
                  <a:schemeClr val="tx1"/>
                </a:solidFill>
                <a:effectLst/>
                <a:latin typeface="+mn-lt"/>
                <a:ea typeface="Times New Roman" panose="02020603050405020304" pitchFamily="18" charset="0"/>
              </a:rPr>
              <a:t> </a:t>
            </a:r>
          </a:p>
          <a:p>
            <a:pPr algn="just"/>
            <a:r>
              <a:rPr lang="fr-FR" sz="1200" b="1" dirty="0">
                <a:solidFill>
                  <a:schemeClr val="tx1"/>
                </a:solidFill>
                <a:effectLst/>
                <a:latin typeface="+mn-lt"/>
                <a:ea typeface="Times New Roman" panose="02020603050405020304" pitchFamily="18" charset="0"/>
              </a:rPr>
              <a:t>Demander</a:t>
            </a:r>
            <a:r>
              <a:rPr lang="fr-FR" sz="1200" dirty="0">
                <a:solidFill>
                  <a:schemeClr val="tx1"/>
                </a:solidFill>
                <a:effectLst/>
                <a:latin typeface="+mn-lt"/>
                <a:ea typeface="Times New Roman" panose="02020603050405020304" pitchFamily="18" charset="0"/>
              </a:rPr>
              <a:t> : « Si on récapitule, dans quels cas on trouve des lettres doubles à la frontière entre le préfixe et le radical, entre la première et la seconde syllabe ? »</a:t>
            </a:r>
          </a:p>
          <a:p>
            <a:pPr algn="just"/>
            <a:r>
              <a:rPr lang="fr-FR" sz="1200" u="sng" dirty="0">
                <a:solidFill>
                  <a:schemeClr val="tx1"/>
                </a:solidFill>
                <a:effectLst/>
                <a:latin typeface="+mn-lt"/>
                <a:ea typeface="Times New Roman" panose="02020603050405020304" pitchFamily="18" charset="0"/>
              </a:rPr>
              <a:t>Réponse attendue </a:t>
            </a:r>
            <a:r>
              <a:rPr lang="fr-FR" sz="1200" dirty="0">
                <a:solidFill>
                  <a:schemeClr val="tx1"/>
                </a:solidFill>
                <a:effectLst/>
                <a:latin typeface="+mn-lt"/>
                <a:ea typeface="Times New Roman" panose="02020603050405020304" pitchFamily="18" charset="0"/>
              </a:rPr>
              <a:t>:</a:t>
            </a:r>
          </a:p>
          <a:p>
            <a:pPr algn="just"/>
            <a:r>
              <a:rPr lang="fr-FR" sz="1200" dirty="0">
                <a:solidFill>
                  <a:schemeClr val="tx1"/>
                </a:solidFill>
                <a:effectLst/>
                <a:latin typeface="+mn-lt"/>
                <a:ea typeface="Times New Roman" panose="02020603050405020304" pitchFamily="18" charset="0"/>
              </a:rPr>
              <a:t>Quand la lettre finale du préfixe s’est changée comme la première du radical : </a:t>
            </a:r>
            <a:r>
              <a:rPr lang="fr-FR" sz="1200" i="1" dirty="0">
                <a:solidFill>
                  <a:schemeClr val="tx1"/>
                </a:solidFill>
                <a:effectLst/>
                <a:latin typeface="+mn-lt"/>
                <a:ea typeface="Times New Roman" panose="02020603050405020304" pitchFamily="18" charset="0"/>
              </a:rPr>
              <a:t>apporter</a:t>
            </a:r>
            <a:r>
              <a:rPr lang="fr-FR" sz="1200" dirty="0">
                <a:solidFill>
                  <a:schemeClr val="tx1"/>
                </a:solidFill>
                <a:effectLst/>
                <a:latin typeface="+mn-lt"/>
                <a:ea typeface="Times New Roman" panose="02020603050405020304" pitchFamily="18" charset="0"/>
              </a:rPr>
              <a:t>, </a:t>
            </a:r>
            <a:r>
              <a:rPr lang="fr-FR" sz="1200" i="1" dirty="0">
                <a:solidFill>
                  <a:schemeClr val="tx1"/>
                </a:solidFill>
                <a:effectLst/>
                <a:latin typeface="+mn-lt"/>
                <a:ea typeface="Times New Roman" panose="02020603050405020304" pitchFamily="18" charset="0"/>
              </a:rPr>
              <a:t>atterrir</a:t>
            </a:r>
            <a:r>
              <a:rPr lang="fr-FR" sz="1200" dirty="0">
                <a:solidFill>
                  <a:schemeClr val="tx1"/>
                </a:solidFill>
                <a:effectLst/>
                <a:latin typeface="+mn-lt"/>
                <a:ea typeface="Times New Roman" panose="02020603050405020304" pitchFamily="18" charset="0"/>
              </a:rPr>
              <a:t> ;</a:t>
            </a:r>
          </a:p>
          <a:p>
            <a:pPr algn="just"/>
            <a:r>
              <a:rPr lang="fr-FR" sz="1200" dirty="0">
                <a:solidFill>
                  <a:schemeClr val="tx1"/>
                </a:solidFill>
                <a:effectLst/>
                <a:latin typeface="+mn-lt"/>
                <a:ea typeface="Times New Roman" panose="02020603050405020304" pitchFamily="18" charset="0"/>
              </a:rPr>
              <a:t>Quand par hasard, le radical commence par la même lettre qui termine aussi le préfixe : </a:t>
            </a:r>
            <a:r>
              <a:rPr lang="fr-FR" sz="1200" i="1" dirty="0">
                <a:solidFill>
                  <a:schemeClr val="tx1"/>
                </a:solidFill>
                <a:effectLst/>
                <a:latin typeface="+mn-lt"/>
                <a:ea typeface="Times New Roman" panose="02020603050405020304" pitchFamily="18" charset="0"/>
              </a:rPr>
              <a:t>ennui</a:t>
            </a:r>
            <a:endParaRPr lang="fr-FR" sz="1200" dirty="0">
              <a:solidFill>
                <a:schemeClr val="tx1"/>
              </a:solidFill>
              <a:effectLst/>
              <a:latin typeface="+mn-lt"/>
              <a:ea typeface="Times New Roman" panose="02020603050405020304" pitchFamily="18" charset="0"/>
            </a:endParaRPr>
          </a:p>
          <a:p>
            <a:pPr algn="just"/>
            <a:r>
              <a:rPr lang="fr-FR" sz="1200" dirty="0">
                <a:solidFill>
                  <a:schemeClr val="tx1"/>
                </a:solidFill>
                <a:effectLst/>
                <a:latin typeface="+mn-lt"/>
                <a:ea typeface="Times New Roman" panose="02020603050405020304" pitchFamily="18" charset="0"/>
              </a:rPr>
              <a:t> </a:t>
            </a:r>
          </a:p>
          <a:p>
            <a:pPr algn="just"/>
            <a:r>
              <a:rPr lang="fr-FR" sz="1200" dirty="0">
                <a:solidFill>
                  <a:schemeClr val="tx1"/>
                </a:solidFill>
                <a:effectLst/>
                <a:latin typeface="+mn-lt"/>
                <a:ea typeface="Times New Roman" panose="02020603050405020304" pitchFamily="18" charset="0"/>
              </a:rPr>
              <a:t>« Dans quels cas il n’y a pas de lettres doubles quand le préfixe rencontre le radical ? »</a:t>
            </a:r>
          </a:p>
          <a:p>
            <a:pPr algn="just"/>
            <a:r>
              <a:rPr lang="fr-FR" sz="1200" dirty="0">
                <a:solidFill>
                  <a:schemeClr val="tx1"/>
                </a:solidFill>
                <a:effectLst/>
                <a:latin typeface="+mn-lt"/>
                <a:ea typeface="Times New Roman" panose="02020603050405020304" pitchFamily="18" charset="0"/>
              </a:rPr>
              <a:t>Quand le radical commence par une voyelle ;</a:t>
            </a:r>
          </a:p>
          <a:p>
            <a:pPr algn="just"/>
            <a:r>
              <a:rPr lang="fr-FR" sz="1200" dirty="0">
                <a:solidFill>
                  <a:schemeClr val="tx1"/>
                </a:solidFill>
                <a:effectLst/>
                <a:latin typeface="+mn-lt"/>
                <a:ea typeface="Times New Roman" panose="02020603050405020304" pitchFamily="18" charset="0"/>
              </a:rPr>
              <a:t>Quand la rencontre ne le demande pas, mais alors, on entend bien le préfixe puis le radical.</a:t>
            </a:r>
          </a:p>
          <a:p>
            <a:endParaRPr lang="fr-FR" dirty="0"/>
          </a:p>
        </p:txBody>
      </p:sp>
      <p:sp>
        <p:nvSpPr>
          <p:cNvPr id="4" name="Espace réservé du numéro de diapositive 3"/>
          <p:cNvSpPr>
            <a:spLocks noGrp="1"/>
          </p:cNvSpPr>
          <p:nvPr>
            <p:ph type="sldNum" sz="quarter" idx="5"/>
          </p:nvPr>
        </p:nvSpPr>
        <p:spPr/>
        <p:txBody>
          <a:bodyPr/>
          <a:lstStyle/>
          <a:p>
            <a:fld id="{D85DC3CC-18DD-D348-BBE7-872A27986EB4}" type="slidenum">
              <a:rPr lang="fr-FR" smtClean="0"/>
              <a:t>12</a:t>
            </a:fld>
            <a:endParaRPr lang="fr-FR"/>
          </a:p>
        </p:txBody>
      </p:sp>
    </p:spTree>
    <p:extLst>
      <p:ext uri="{BB962C8B-B14F-4D97-AF65-F5344CB8AC3E}">
        <p14:creationId xmlns:p14="http://schemas.microsoft.com/office/powerpoint/2010/main" val="36817745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Times New Roman" panose="02020603050405020304" pitchFamily="18" charset="0"/>
              </a:rPr>
              <a:t>4 – </a:t>
            </a:r>
            <a:r>
              <a:rPr lang="fr-FR" sz="1200" b="1" i="1" dirty="0">
                <a:solidFill>
                  <a:schemeClr val="tx1"/>
                </a:solidFill>
                <a:effectLst/>
                <a:highlight>
                  <a:srgbClr val="D3D3D3"/>
                </a:highlight>
                <a:latin typeface="+mn-lt"/>
                <a:ea typeface="Times New Roman" panose="02020603050405020304" pitchFamily="18" charset="0"/>
              </a:rPr>
              <a:t>Observation</a:t>
            </a:r>
            <a:r>
              <a:rPr lang="fr-FR" sz="1200" b="1" dirty="0">
                <a:solidFill>
                  <a:schemeClr val="tx1"/>
                </a:solidFill>
                <a:effectLst/>
                <a:latin typeface="+mn-lt"/>
                <a:ea typeface="Times New Roman" panose="02020603050405020304" pitchFamily="18" charset="0"/>
              </a:rPr>
              <a:t> – Relativiser la ‘petite règle’ </a:t>
            </a:r>
            <a:endParaRPr lang="fr-FR" sz="1200" dirty="0">
              <a:solidFill>
                <a:schemeClr val="tx1"/>
              </a:solidFill>
              <a:effectLst/>
              <a:latin typeface="+mn-lt"/>
              <a:ea typeface="Times New Roman" panose="02020603050405020304" pitchFamily="18" charset="0"/>
            </a:endParaRPr>
          </a:p>
          <a:p>
            <a:endParaRPr lang="fr-FR" sz="1200" dirty="0">
              <a:solidFill>
                <a:schemeClr val="tx1"/>
              </a:solidFill>
              <a:latin typeface="+mn-lt"/>
            </a:endParaRPr>
          </a:p>
          <a:p>
            <a:r>
              <a:rPr lang="fr-FR" sz="1200" b="1" kern="0" dirty="0">
                <a:solidFill>
                  <a:schemeClr val="tx1"/>
                </a:solidFill>
                <a:effectLst/>
                <a:latin typeface="+mn-lt"/>
                <a:ea typeface="Times New Roman" panose="02020603050405020304" pitchFamily="18" charset="0"/>
              </a:rPr>
              <a:t>Demander</a:t>
            </a:r>
            <a:r>
              <a:rPr lang="fr-FR" sz="1200" kern="0" dirty="0">
                <a:solidFill>
                  <a:schemeClr val="tx1"/>
                </a:solidFill>
                <a:effectLst/>
                <a:latin typeface="+mn-lt"/>
                <a:ea typeface="Times New Roman" panose="02020603050405020304" pitchFamily="18" charset="0"/>
              </a:rPr>
              <a:t> : « Est-ce que vous connaissez le mot que cela forme ? Est-ce que vous savez écrire ce mot ? »</a:t>
            </a:r>
            <a:r>
              <a:rPr lang="fr-FR" sz="1200" dirty="0">
                <a:solidFill>
                  <a:schemeClr val="tx1"/>
                </a:solidFill>
                <a:effectLst/>
                <a:latin typeface="+mn-lt"/>
              </a:rPr>
              <a:t> </a:t>
            </a:r>
          </a:p>
          <a:p>
            <a:r>
              <a:rPr lang="fr-FR" sz="1200" u="sng" dirty="0">
                <a:solidFill>
                  <a:schemeClr val="tx1"/>
                </a:solidFill>
                <a:effectLst/>
                <a:latin typeface="+mn-lt"/>
              </a:rPr>
              <a:t>Réponse probable </a:t>
            </a:r>
            <a:r>
              <a:rPr lang="fr-FR" sz="1200" dirty="0">
                <a:solidFill>
                  <a:schemeClr val="tx1"/>
                </a:solidFill>
                <a:effectLst/>
                <a:latin typeface="+mn-lt"/>
              </a:rPr>
              <a:t>:</a:t>
            </a:r>
          </a:p>
          <a:p>
            <a:r>
              <a:rPr lang="fr-FR" sz="1200" dirty="0" err="1">
                <a:solidFill>
                  <a:schemeClr val="tx1"/>
                </a:solidFill>
                <a:effectLst/>
                <a:latin typeface="+mn-lt"/>
              </a:rPr>
              <a:t>allunir</a:t>
            </a:r>
            <a:r>
              <a:rPr lang="fr-FR" sz="1200" dirty="0">
                <a:solidFill>
                  <a:schemeClr val="tx1"/>
                </a:solidFill>
                <a:effectLst/>
                <a:latin typeface="+mn-lt"/>
              </a:rPr>
              <a:t> ?</a:t>
            </a:r>
            <a:endParaRPr lang="fr-FR" sz="1200" dirty="0">
              <a:solidFill>
                <a:schemeClr val="tx1"/>
              </a:solidFill>
              <a:latin typeface="+mn-lt"/>
            </a:endParaRPr>
          </a:p>
        </p:txBody>
      </p:sp>
      <p:sp>
        <p:nvSpPr>
          <p:cNvPr id="4" name="Espace réservé du numéro de diapositive 3"/>
          <p:cNvSpPr>
            <a:spLocks noGrp="1"/>
          </p:cNvSpPr>
          <p:nvPr>
            <p:ph type="sldNum" sz="quarter" idx="5"/>
          </p:nvPr>
        </p:nvSpPr>
        <p:spPr/>
        <p:txBody>
          <a:bodyPr/>
          <a:lstStyle/>
          <a:p>
            <a:fld id="{D85DC3CC-18DD-D348-BBE7-872A27986EB4}" type="slidenum">
              <a:rPr lang="fr-FR" smtClean="0"/>
              <a:t>13</a:t>
            </a:fld>
            <a:endParaRPr lang="fr-FR"/>
          </a:p>
        </p:txBody>
      </p:sp>
    </p:spTree>
    <p:extLst>
      <p:ext uri="{BB962C8B-B14F-4D97-AF65-F5344CB8AC3E}">
        <p14:creationId xmlns:p14="http://schemas.microsoft.com/office/powerpoint/2010/main" val="36716206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DCBCC0-9CEC-021D-04EF-6CAA5E7F063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DFE4590-89F5-3B18-CE91-993D14A1F049}"/>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100CD874-9A92-FD44-6128-B7793C4256CE}"/>
              </a:ext>
            </a:extLst>
          </p:cNvPr>
          <p:cNvSpPr>
            <a:spLocks noGrp="1"/>
          </p:cNvSpPr>
          <p:nvPr>
            <p:ph type="body" idx="1"/>
          </p:nvPr>
        </p:nvSpPr>
        <p:spPr/>
        <p:txBody>
          <a:bodyPr/>
          <a:lstStyle/>
          <a:p>
            <a:pPr algn="just"/>
            <a:r>
              <a:rPr lang="fr-FR" sz="1200" b="1" dirty="0">
                <a:solidFill>
                  <a:schemeClr val="tx1"/>
                </a:solidFill>
                <a:effectLst/>
                <a:latin typeface="+mn-lt"/>
                <a:ea typeface="Times New Roman" panose="02020603050405020304" pitchFamily="18" charset="0"/>
              </a:rPr>
              <a:t>Expliquer</a:t>
            </a:r>
            <a:r>
              <a:rPr lang="fr-FR" sz="1200" dirty="0">
                <a:solidFill>
                  <a:schemeClr val="tx1"/>
                </a:solidFill>
                <a:effectLst/>
                <a:latin typeface="+mn-lt"/>
                <a:ea typeface="Times New Roman" panose="02020603050405020304" pitchFamily="18" charset="0"/>
              </a:rPr>
              <a:t> : « </a:t>
            </a:r>
            <a:r>
              <a:rPr lang="fr-FR" sz="1200" i="1" dirty="0">
                <a:solidFill>
                  <a:schemeClr val="tx1"/>
                </a:solidFill>
                <a:effectLst/>
                <a:latin typeface="+mn-lt"/>
                <a:ea typeface="Times New Roman" panose="02020603050405020304" pitchFamily="18" charset="0"/>
              </a:rPr>
              <a:t>Alunir</a:t>
            </a:r>
            <a:r>
              <a:rPr lang="fr-FR" sz="1200" dirty="0">
                <a:solidFill>
                  <a:schemeClr val="tx1"/>
                </a:solidFill>
                <a:effectLst/>
                <a:latin typeface="+mn-lt"/>
                <a:ea typeface="Times New Roman" panose="02020603050405020304" pitchFamily="18" charset="0"/>
              </a:rPr>
              <a:t> signifie se poser vers la Lune, sur la Lune. Comme </a:t>
            </a:r>
            <a:r>
              <a:rPr lang="fr-FR" sz="1200" i="1" dirty="0">
                <a:solidFill>
                  <a:schemeClr val="tx1"/>
                </a:solidFill>
                <a:effectLst/>
                <a:latin typeface="+mn-lt"/>
                <a:ea typeface="Times New Roman" panose="02020603050405020304" pitchFamily="18" charset="0"/>
              </a:rPr>
              <a:t>atterrir</a:t>
            </a:r>
            <a:r>
              <a:rPr lang="fr-FR" sz="1200" dirty="0">
                <a:solidFill>
                  <a:schemeClr val="tx1"/>
                </a:solidFill>
                <a:effectLst/>
                <a:latin typeface="+mn-lt"/>
                <a:ea typeface="Times New Roman" panose="02020603050405020304" pitchFamily="18" charset="0"/>
              </a:rPr>
              <a:t> signifie se poser sur la Terre. »</a:t>
            </a:r>
          </a:p>
          <a:p>
            <a:pPr algn="just"/>
            <a:r>
              <a:rPr lang="fr-FR" sz="1200" dirty="0">
                <a:solidFill>
                  <a:schemeClr val="tx1"/>
                </a:solidFill>
                <a:effectLst/>
                <a:latin typeface="+mn-lt"/>
                <a:ea typeface="Times New Roman" panose="02020603050405020304" pitchFamily="18" charset="0"/>
              </a:rPr>
              <a:t> </a:t>
            </a:r>
          </a:p>
          <a:p>
            <a:pPr algn="just"/>
            <a:r>
              <a:rPr lang="fr-FR" sz="1200" b="1" dirty="0">
                <a:solidFill>
                  <a:schemeClr val="tx1"/>
                </a:solidFill>
                <a:effectLst/>
                <a:latin typeface="+mn-lt"/>
                <a:ea typeface="Times New Roman" panose="02020603050405020304" pitchFamily="18" charset="0"/>
              </a:rPr>
              <a:t>Demander</a:t>
            </a:r>
            <a:r>
              <a:rPr lang="fr-FR" sz="1200" dirty="0">
                <a:solidFill>
                  <a:schemeClr val="tx1"/>
                </a:solidFill>
                <a:effectLst/>
                <a:latin typeface="+mn-lt"/>
                <a:ea typeface="Times New Roman" panose="02020603050405020304" pitchFamily="18" charset="0"/>
              </a:rPr>
              <a:t> : « La ‘petite règle’ dégagée s’applique-t-elle ici ? »</a:t>
            </a:r>
          </a:p>
          <a:p>
            <a:pPr algn="just"/>
            <a:r>
              <a:rPr lang="fr-FR" sz="1200" u="sng" dirty="0">
                <a:solidFill>
                  <a:schemeClr val="tx1"/>
                </a:solidFill>
                <a:effectLst/>
                <a:latin typeface="+mn-lt"/>
                <a:ea typeface="Times New Roman" panose="02020603050405020304" pitchFamily="18" charset="0"/>
              </a:rPr>
              <a:t>Réponse attendue </a:t>
            </a:r>
            <a:r>
              <a:rPr lang="fr-FR" sz="1200" dirty="0">
                <a:solidFill>
                  <a:schemeClr val="tx1"/>
                </a:solidFill>
                <a:effectLst/>
                <a:latin typeface="+mn-lt"/>
                <a:ea typeface="Times New Roman" panose="02020603050405020304" pitchFamily="18" charset="0"/>
              </a:rPr>
              <a:t>:</a:t>
            </a:r>
          </a:p>
          <a:p>
            <a:pPr algn="just"/>
            <a:r>
              <a:rPr lang="fr-FR" sz="1200" dirty="0">
                <a:solidFill>
                  <a:schemeClr val="tx1"/>
                </a:solidFill>
                <a:effectLst/>
                <a:latin typeface="+mn-lt"/>
                <a:ea typeface="Times New Roman" panose="02020603050405020304" pitchFamily="18" charset="0"/>
              </a:rPr>
              <a:t>Non. Il n’y a pas de lettres doubles.</a:t>
            </a:r>
          </a:p>
          <a:p>
            <a:pPr algn="just"/>
            <a:r>
              <a:rPr lang="fr-FR" sz="1200" dirty="0">
                <a:solidFill>
                  <a:schemeClr val="tx1"/>
                </a:solidFill>
                <a:effectLst/>
                <a:latin typeface="+mn-lt"/>
                <a:ea typeface="Times New Roman" panose="02020603050405020304" pitchFamily="18" charset="0"/>
              </a:rPr>
              <a:t> </a:t>
            </a:r>
          </a:p>
          <a:p>
            <a:pPr algn="just"/>
            <a:r>
              <a:rPr lang="fr-FR" sz="1200" b="1" dirty="0">
                <a:solidFill>
                  <a:schemeClr val="tx1"/>
                </a:solidFill>
                <a:effectLst/>
                <a:latin typeface="+mn-lt"/>
                <a:ea typeface="Times New Roman" panose="02020603050405020304" pitchFamily="18" charset="0"/>
              </a:rPr>
              <a:t>Expliquer</a:t>
            </a:r>
            <a:r>
              <a:rPr lang="fr-FR" sz="1200" dirty="0">
                <a:solidFill>
                  <a:schemeClr val="tx1"/>
                </a:solidFill>
                <a:effectLst/>
                <a:latin typeface="+mn-lt"/>
                <a:ea typeface="Times New Roman" panose="02020603050405020304" pitchFamily="18" charset="0"/>
              </a:rPr>
              <a:t> : « </a:t>
            </a:r>
            <a:r>
              <a:rPr lang="fr-FR" sz="1200" i="1" dirty="0">
                <a:solidFill>
                  <a:schemeClr val="tx1"/>
                </a:solidFill>
                <a:effectLst/>
                <a:latin typeface="+mn-lt"/>
                <a:ea typeface="Times New Roman" panose="02020603050405020304" pitchFamily="18" charset="0"/>
              </a:rPr>
              <a:t>Alunir</a:t>
            </a:r>
            <a:r>
              <a:rPr lang="fr-FR" sz="1200" dirty="0">
                <a:solidFill>
                  <a:schemeClr val="tx1"/>
                </a:solidFill>
                <a:effectLst/>
                <a:latin typeface="+mn-lt"/>
                <a:ea typeface="Times New Roman" panose="02020603050405020304" pitchFamily="18" charset="0"/>
              </a:rPr>
              <a:t> est un mot récent (avant, on n’allait pas sur la lune). Il a été fait sur le modèle d’</a:t>
            </a:r>
            <a:r>
              <a:rPr lang="fr-FR" sz="1200" i="1" dirty="0">
                <a:solidFill>
                  <a:schemeClr val="tx1"/>
                </a:solidFill>
                <a:effectLst/>
                <a:latin typeface="+mn-lt"/>
                <a:ea typeface="Times New Roman" panose="02020603050405020304" pitchFamily="18" charset="0"/>
              </a:rPr>
              <a:t>atterrir</a:t>
            </a:r>
            <a:r>
              <a:rPr lang="fr-FR" sz="1200" dirty="0">
                <a:solidFill>
                  <a:schemeClr val="tx1"/>
                </a:solidFill>
                <a:effectLst/>
                <a:latin typeface="+mn-lt"/>
                <a:ea typeface="Times New Roman" panose="02020603050405020304" pitchFamily="18" charset="0"/>
              </a:rPr>
              <a:t>, mais sur le modèle sonore. Il n’a pas suivi les changements arrivés au Moyen Âge qui ont changé *</a:t>
            </a:r>
            <a:r>
              <a:rPr lang="fr-FR" sz="1200" i="1" dirty="0" err="1">
                <a:solidFill>
                  <a:schemeClr val="tx1"/>
                </a:solidFill>
                <a:effectLst/>
                <a:latin typeface="+mn-lt"/>
                <a:ea typeface="Times New Roman" panose="02020603050405020304" pitchFamily="18" charset="0"/>
              </a:rPr>
              <a:t>adterrir</a:t>
            </a:r>
            <a:r>
              <a:rPr lang="fr-FR" sz="1200" dirty="0">
                <a:solidFill>
                  <a:schemeClr val="tx1"/>
                </a:solidFill>
                <a:effectLst/>
                <a:latin typeface="+mn-lt"/>
                <a:ea typeface="Times New Roman" panose="02020603050405020304" pitchFamily="18" charset="0"/>
              </a:rPr>
              <a:t> en </a:t>
            </a:r>
            <a:r>
              <a:rPr lang="fr-FR" sz="1200" i="1" dirty="0">
                <a:solidFill>
                  <a:schemeClr val="tx1"/>
                </a:solidFill>
                <a:effectLst/>
                <a:latin typeface="+mn-lt"/>
                <a:ea typeface="Times New Roman" panose="02020603050405020304" pitchFamily="18" charset="0"/>
              </a:rPr>
              <a:t>atterrir</a:t>
            </a:r>
            <a:r>
              <a:rPr lang="fr-FR" sz="1200" dirty="0">
                <a:solidFill>
                  <a:schemeClr val="tx1"/>
                </a:solidFill>
                <a:effectLst/>
                <a:latin typeface="+mn-lt"/>
                <a:ea typeface="Times New Roman" panose="02020603050405020304" pitchFamily="18" charset="0"/>
              </a:rPr>
              <a:t>… </a:t>
            </a:r>
          </a:p>
          <a:p>
            <a:pPr algn="just"/>
            <a:r>
              <a:rPr lang="fr-FR" sz="1200" dirty="0">
                <a:solidFill>
                  <a:schemeClr val="tx1"/>
                </a:solidFill>
                <a:effectLst/>
                <a:latin typeface="+mn-lt"/>
                <a:ea typeface="Times New Roman" panose="02020603050405020304" pitchFamily="18" charset="0"/>
              </a:rPr>
              <a:t>Alors, attention : notre ‘petite règle’ ne fonctionne pas toujours. C’est plutôt un moyen de bien se souvenir des consonnes doubles si on a bien compris comment le mot est composé.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p:txBody>
      </p:sp>
      <p:sp>
        <p:nvSpPr>
          <p:cNvPr id="4" name="Espace réservé du numéro de diapositive 3">
            <a:extLst>
              <a:ext uri="{FF2B5EF4-FFF2-40B4-BE49-F238E27FC236}">
                <a16:creationId xmlns:a16="http://schemas.microsoft.com/office/drawing/2014/main" id="{C5745346-0AED-078D-CCBD-C6F569EBA7D8}"/>
              </a:ext>
            </a:extLst>
          </p:cNvPr>
          <p:cNvSpPr>
            <a:spLocks noGrp="1"/>
          </p:cNvSpPr>
          <p:nvPr>
            <p:ph type="sldNum" sz="quarter" idx="5"/>
          </p:nvPr>
        </p:nvSpPr>
        <p:spPr/>
        <p:txBody>
          <a:bodyPr/>
          <a:lstStyle/>
          <a:p>
            <a:fld id="{D85DC3CC-18DD-D348-BBE7-872A27986EB4}" type="slidenum">
              <a:rPr lang="fr-FR" smtClean="0"/>
              <a:t>14</a:t>
            </a:fld>
            <a:endParaRPr lang="fr-FR"/>
          </a:p>
        </p:txBody>
      </p:sp>
    </p:spTree>
    <p:extLst>
      <p:ext uri="{BB962C8B-B14F-4D97-AF65-F5344CB8AC3E}">
        <p14:creationId xmlns:p14="http://schemas.microsoft.com/office/powerpoint/2010/main" val="42488312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6E9AB3-8978-4447-F2D9-92BC533E3AD3}"/>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E2D2B6A-A656-2EE4-370C-45A13D0FCAAA}"/>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21F0AACC-4FF7-333B-C6CD-466D94EC789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effectLst/>
                <a:latin typeface="+mn-lt"/>
                <a:ea typeface="Times New Roman" panose="02020603050405020304" pitchFamily="18" charset="0"/>
                <a:cs typeface="Calibri" panose="020F0502020204030204" pitchFamily="34" charset="0"/>
              </a:rPr>
              <a:t>Revenir sur l’enrôlement.</a:t>
            </a:r>
            <a:endParaRPr lang="fr-FR" sz="1200" dirty="0">
              <a:solidFill>
                <a:schemeClr val="tx1"/>
              </a:solidFill>
              <a:effectLst/>
              <a:latin typeface="+mn-lt"/>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b="1" kern="0" dirty="0">
              <a:solidFill>
                <a:schemeClr val="tx1"/>
              </a:solidFill>
              <a:effectLst/>
              <a:latin typeface="+mn-lt"/>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kern="0" dirty="0">
                <a:solidFill>
                  <a:schemeClr val="tx1"/>
                </a:solidFill>
                <a:effectLst/>
                <a:latin typeface="+mn-lt"/>
                <a:ea typeface="Times New Roman" panose="02020603050405020304" pitchFamily="18" charset="0"/>
              </a:rPr>
              <a:t>Demander</a:t>
            </a:r>
            <a:r>
              <a:rPr lang="fr-FR" sz="1200" kern="0" dirty="0">
                <a:solidFill>
                  <a:schemeClr val="tx1"/>
                </a:solidFill>
                <a:effectLst/>
                <a:latin typeface="+mn-lt"/>
                <a:ea typeface="Times New Roman" panose="02020603050405020304" pitchFamily="18" charset="0"/>
              </a:rPr>
              <a:t> : « Alors, est-ce que l’on peut comprendre pourquoi </a:t>
            </a:r>
            <a:r>
              <a:rPr lang="fr-FR" sz="1200" i="1" kern="0" dirty="0">
                <a:solidFill>
                  <a:schemeClr val="tx1"/>
                </a:solidFill>
                <a:effectLst/>
                <a:latin typeface="+mn-lt"/>
                <a:ea typeface="Times New Roman" panose="02020603050405020304" pitchFamily="18" charset="0"/>
              </a:rPr>
              <a:t>arrivé</a:t>
            </a:r>
            <a:r>
              <a:rPr lang="fr-FR" sz="1200" kern="0" dirty="0">
                <a:solidFill>
                  <a:schemeClr val="tx1"/>
                </a:solidFill>
                <a:effectLst/>
                <a:latin typeface="+mn-lt"/>
                <a:ea typeface="Times New Roman" panose="02020603050405020304" pitchFamily="18" charset="0"/>
              </a:rPr>
              <a:t> prend -</a:t>
            </a:r>
            <a:r>
              <a:rPr lang="fr-FR" sz="1200" kern="0" dirty="0" err="1">
                <a:solidFill>
                  <a:schemeClr val="tx1"/>
                </a:solidFill>
                <a:effectLst/>
                <a:latin typeface="+mn-lt"/>
                <a:ea typeface="Times New Roman" panose="02020603050405020304" pitchFamily="18" charset="0"/>
              </a:rPr>
              <a:t>rr</a:t>
            </a:r>
            <a:r>
              <a:rPr lang="fr-FR" sz="1200" kern="0" dirty="0">
                <a:solidFill>
                  <a:schemeClr val="tx1"/>
                </a:solidFill>
                <a:effectLst/>
                <a:latin typeface="+mn-lt"/>
                <a:ea typeface="Times New Roman" panose="02020603050405020304" pitchFamily="18" charset="0"/>
              </a:rPr>
              <a:t>- ? Est-ce que vous reconnaissez un radical dans ce mot ? »</a:t>
            </a:r>
            <a:r>
              <a:rPr lang="fr-FR" sz="1200" dirty="0">
                <a:solidFill>
                  <a:schemeClr val="tx1"/>
                </a:solidFill>
                <a:effectLst/>
                <a:latin typeface="+mn-lt"/>
              </a:rPr>
              <a:t> </a:t>
            </a:r>
          </a:p>
          <a:p>
            <a:pPr algn="just"/>
            <a:r>
              <a:rPr lang="fr-FR" sz="1200" u="sng" dirty="0">
                <a:solidFill>
                  <a:schemeClr val="tx1"/>
                </a:solidFill>
                <a:effectLst/>
                <a:latin typeface="+mn-lt"/>
                <a:ea typeface="Times New Roman" panose="02020603050405020304" pitchFamily="18" charset="0"/>
              </a:rPr>
              <a:t>Réponse attendue </a:t>
            </a:r>
            <a:r>
              <a:rPr lang="fr-FR" sz="1200" dirty="0">
                <a:solidFill>
                  <a:schemeClr val="tx1"/>
                </a:solidFill>
                <a:effectLst/>
                <a:latin typeface="+mn-lt"/>
                <a:ea typeface="Times New Roman" panose="02020603050405020304" pitchFamily="18" charset="0"/>
              </a:rPr>
              <a:t>:</a:t>
            </a:r>
          </a:p>
          <a:p>
            <a:pPr algn="just"/>
            <a:r>
              <a:rPr lang="fr-FR" sz="1200" dirty="0">
                <a:solidFill>
                  <a:schemeClr val="tx1"/>
                </a:solidFill>
                <a:effectLst/>
                <a:latin typeface="+mn-lt"/>
                <a:ea typeface="Times New Roman" panose="02020603050405020304" pitchFamily="18" charset="0"/>
                <a:cs typeface="Calibri" panose="020F0502020204030204" pitchFamily="34" charset="0"/>
              </a:rPr>
              <a:t>On reconnait </a:t>
            </a:r>
            <a:r>
              <a:rPr lang="fr-FR" sz="1200" i="1" dirty="0">
                <a:solidFill>
                  <a:schemeClr val="tx1"/>
                </a:solidFill>
                <a:effectLst/>
                <a:latin typeface="+mn-lt"/>
                <a:ea typeface="Times New Roman" panose="02020603050405020304" pitchFamily="18" charset="0"/>
                <a:cs typeface="Calibri" panose="020F0502020204030204" pitchFamily="34" charset="0"/>
              </a:rPr>
              <a:t>rive</a:t>
            </a:r>
            <a:r>
              <a:rPr lang="fr-FR" sz="1200" dirty="0">
                <a:solidFill>
                  <a:schemeClr val="tx1"/>
                </a:solidFill>
                <a:effectLst/>
                <a:latin typeface="+mn-lt"/>
                <a:ea typeface="Times New Roman" panose="02020603050405020304" pitchFamily="18" charset="0"/>
                <a:cs typeface="Calibri" panose="020F0502020204030204" pitchFamily="34" charset="0"/>
              </a:rPr>
              <a:t>. </a:t>
            </a:r>
          </a:p>
          <a:p>
            <a:pPr algn="just"/>
            <a:r>
              <a:rPr lang="fr-FR" sz="1200" dirty="0">
                <a:solidFill>
                  <a:schemeClr val="tx1"/>
                </a:solidFill>
                <a:effectLst/>
                <a:latin typeface="+mn-lt"/>
                <a:ea typeface="Times New Roman" panose="02020603050405020304" pitchFamily="18" charset="0"/>
                <a:cs typeface="Calibri" panose="020F0502020204030204" pitchFamily="34" charset="0"/>
              </a:rPr>
              <a:t>Le mot </a:t>
            </a:r>
            <a:r>
              <a:rPr lang="fr-FR" sz="1200" i="1" dirty="0">
                <a:solidFill>
                  <a:schemeClr val="tx1"/>
                </a:solidFill>
                <a:effectLst/>
                <a:latin typeface="+mn-lt"/>
                <a:ea typeface="Times New Roman" panose="02020603050405020304" pitchFamily="18" charset="0"/>
                <a:cs typeface="Calibri" panose="020F0502020204030204" pitchFamily="34" charset="0"/>
              </a:rPr>
              <a:t>arrivé</a:t>
            </a:r>
            <a:r>
              <a:rPr lang="fr-FR" sz="1200" dirty="0">
                <a:solidFill>
                  <a:schemeClr val="tx1"/>
                </a:solidFill>
                <a:effectLst/>
                <a:latin typeface="+mn-lt"/>
                <a:ea typeface="Times New Roman" panose="02020603050405020304" pitchFamily="18" charset="0"/>
                <a:cs typeface="Calibri" panose="020F0502020204030204" pitchFamily="34" charset="0"/>
              </a:rPr>
              <a:t> est fabriqué à partir du préfixe </a:t>
            </a:r>
            <a:r>
              <a:rPr lang="fr-FR" sz="1200" i="1" dirty="0">
                <a:solidFill>
                  <a:schemeClr val="tx1"/>
                </a:solidFill>
                <a:effectLst/>
                <a:latin typeface="+mn-lt"/>
                <a:ea typeface="Times New Roman" panose="02020603050405020304" pitchFamily="18" charset="0"/>
                <a:cs typeface="Calibri" panose="020F0502020204030204" pitchFamily="34" charset="0"/>
              </a:rPr>
              <a:t>ad-</a:t>
            </a:r>
            <a:r>
              <a:rPr lang="fr-FR" sz="1200" dirty="0">
                <a:solidFill>
                  <a:schemeClr val="tx1"/>
                </a:solidFill>
                <a:effectLst/>
                <a:latin typeface="+mn-lt"/>
                <a:ea typeface="Times New Roman" panose="02020603050405020304" pitchFamily="18" charset="0"/>
                <a:cs typeface="Calibri" panose="020F0502020204030204" pitchFamily="34" charset="0"/>
              </a:rPr>
              <a:t> et du radical </a:t>
            </a:r>
            <a:r>
              <a:rPr lang="fr-FR" sz="1200" i="1" dirty="0">
                <a:solidFill>
                  <a:schemeClr val="tx1"/>
                </a:solidFill>
                <a:effectLst/>
                <a:latin typeface="+mn-lt"/>
                <a:ea typeface="Times New Roman" panose="02020603050405020304" pitchFamily="18" charset="0"/>
                <a:cs typeface="Calibri" panose="020F0502020204030204" pitchFamily="34" charset="0"/>
              </a:rPr>
              <a:t>rive</a:t>
            </a:r>
            <a:r>
              <a:rPr lang="fr-FR" sz="1200" dirty="0">
                <a:solidFill>
                  <a:schemeClr val="tx1"/>
                </a:solidFill>
                <a:effectLst/>
                <a:latin typeface="+mn-lt"/>
                <a:ea typeface="Times New Roman" panose="02020603050405020304" pitchFamily="18" charset="0"/>
                <a:cs typeface="Calibri" panose="020F0502020204030204" pitchFamily="34" charset="0"/>
              </a:rPr>
              <a:t>.  Le -</a:t>
            </a:r>
            <a:r>
              <a:rPr lang="fr-FR" sz="1200" i="1" dirty="0">
                <a:solidFill>
                  <a:schemeClr val="tx1"/>
                </a:solidFill>
                <a:effectLst/>
                <a:latin typeface="+mn-lt"/>
                <a:ea typeface="Times New Roman" panose="02020603050405020304" pitchFamily="18" charset="0"/>
                <a:cs typeface="Calibri" panose="020F0502020204030204" pitchFamily="34" charset="0"/>
              </a:rPr>
              <a:t>d</a:t>
            </a:r>
            <a:r>
              <a:rPr lang="fr-FR" sz="1200" dirty="0">
                <a:solidFill>
                  <a:schemeClr val="tx1"/>
                </a:solidFill>
                <a:effectLst/>
                <a:latin typeface="+mn-lt"/>
                <a:ea typeface="Times New Roman" panose="02020603050405020304" pitchFamily="18" charset="0"/>
                <a:cs typeface="Calibri" panose="020F0502020204030204" pitchFamily="34" charset="0"/>
              </a:rPr>
              <a:t>- se transforme en la lettre suivante, en -</a:t>
            </a:r>
            <a:r>
              <a:rPr lang="fr-FR" sz="1200" i="1" dirty="0">
                <a:solidFill>
                  <a:schemeClr val="tx1"/>
                </a:solidFill>
                <a:effectLst/>
                <a:latin typeface="+mn-lt"/>
                <a:ea typeface="Times New Roman" panose="02020603050405020304" pitchFamily="18" charset="0"/>
                <a:cs typeface="Calibri" panose="020F0502020204030204" pitchFamily="34" charset="0"/>
              </a:rPr>
              <a:t>r</a:t>
            </a:r>
            <a:r>
              <a:rPr lang="fr-FR" sz="1200" dirty="0">
                <a:solidFill>
                  <a:schemeClr val="tx1"/>
                </a:solidFill>
                <a:effectLst/>
                <a:latin typeface="+mn-lt"/>
                <a:ea typeface="Times New Roman" panose="02020603050405020304" pitchFamily="18" charset="0"/>
                <a:cs typeface="Calibri" panose="020F0502020204030204" pitchFamily="34" charset="0"/>
              </a:rPr>
              <a:t>-.</a:t>
            </a:r>
            <a:endParaRPr lang="fr-FR" sz="1200" dirty="0">
              <a:solidFill>
                <a:schemeClr val="tx1"/>
              </a:solidFill>
              <a:effectLst/>
              <a:latin typeface="+mn-lt"/>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p:txBody>
      </p:sp>
      <p:sp>
        <p:nvSpPr>
          <p:cNvPr id="4" name="Espace réservé du numéro de diapositive 3">
            <a:extLst>
              <a:ext uri="{FF2B5EF4-FFF2-40B4-BE49-F238E27FC236}">
                <a16:creationId xmlns:a16="http://schemas.microsoft.com/office/drawing/2014/main" id="{CDE3C43F-7188-7DB8-5F52-D48932E6D211}"/>
              </a:ext>
            </a:extLst>
          </p:cNvPr>
          <p:cNvSpPr>
            <a:spLocks noGrp="1"/>
          </p:cNvSpPr>
          <p:nvPr>
            <p:ph type="sldNum" sz="quarter" idx="5"/>
          </p:nvPr>
        </p:nvSpPr>
        <p:spPr/>
        <p:txBody>
          <a:bodyPr/>
          <a:lstStyle/>
          <a:p>
            <a:fld id="{D85DC3CC-18DD-D348-BBE7-872A27986EB4}" type="slidenum">
              <a:rPr lang="fr-FR" smtClean="0"/>
              <a:t>15</a:t>
            </a:fld>
            <a:endParaRPr lang="fr-FR"/>
          </a:p>
        </p:txBody>
      </p:sp>
    </p:spTree>
    <p:extLst>
      <p:ext uri="{BB962C8B-B14F-4D97-AF65-F5344CB8AC3E}">
        <p14:creationId xmlns:p14="http://schemas.microsoft.com/office/powerpoint/2010/main" val="211176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E3A9E0-7F70-E106-69CC-3C0F8CB8E56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E2D11F27-6A0C-4A20-4596-FAE76B814FCC}"/>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D9C9E42C-A03A-021E-9558-0639B839579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Times New Roman" panose="02020603050405020304" pitchFamily="18" charset="0"/>
              </a:rPr>
              <a:t>Expliquer</a:t>
            </a:r>
            <a:r>
              <a:rPr lang="fr-FR" sz="1200" dirty="0">
                <a:solidFill>
                  <a:schemeClr val="tx1"/>
                </a:solidFill>
                <a:effectLst/>
                <a:latin typeface="+mn-lt"/>
                <a:ea typeface="Times New Roman" panose="02020603050405020304" pitchFamily="18" charset="0"/>
              </a:rPr>
              <a:t> : « Arriver, c’est aller vers la rive, jusqu’à la rive.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p:txBody>
      </p:sp>
      <p:sp>
        <p:nvSpPr>
          <p:cNvPr id="4" name="Espace réservé du numéro de diapositive 3">
            <a:extLst>
              <a:ext uri="{FF2B5EF4-FFF2-40B4-BE49-F238E27FC236}">
                <a16:creationId xmlns:a16="http://schemas.microsoft.com/office/drawing/2014/main" id="{1BE43787-8BC5-19CC-A9BE-D02B581FFB4E}"/>
              </a:ext>
            </a:extLst>
          </p:cNvPr>
          <p:cNvSpPr>
            <a:spLocks noGrp="1"/>
          </p:cNvSpPr>
          <p:nvPr>
            <p:ph type="sldNum" sz="quarter" idx="5"/>
          </p:nvPr>
        </p:nvSpPr>
        <p:spPr/>
        <p:txBody>
          <a:bodyPr/>
          <a:lstStyle/>
          <a:p>
            <a:fld id="{D85DC3CC-18DD-D348-BBE7-872A27986EB4}" type="slidenum">
              <a:rPr lang="fr-FR" smtClean="0"/>
              <a:t>16</a:t>
            </a:fld>
            <a:endParaRPr lang="fr-FR"/>
          </a:p>
        </p:txBody>
      </p:sp>
    </p:spTree>
    <p:extLst>
      <p:ext uri="{BB962C8B-B14F-4D97-AF65-F5344CB8AC3E}">
        <p14:creationId xmlns:p14="http://schemas.microsoft.com/office/powerpoint/2010/main" val="8739232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dirty="0">
                <a:solidFill>
                  <a:schemeClr val="tx1"/>
                </a:solidFill>
                <a:latin typeface="+mn-lt"/>
              </a:rPr>
              <a:t>Reformuler avec les élèves </a:t>
            </a:r>
            <a:r>
              <a:rPr lang="fr-FR" sz="1200" dirty="0">
                <a:solidFill>
                  <a:schemeClr val="tx1"/>
                </a:solidFill>
                <a:latin typeface="+mn-lt"/>
              </a:rPr>
              <a:t>ce qu’on a appris : </a:t>
            </a:r>
          </a:p>
          <a:p>
            <a:endParaRPr lang="fr-FR" sz="1200" dirty="0">
              <a:solidFill>
                <a:schemeClr val="tx1"/>
              </a:solidFill>
              <a:latin typeface="+mn-lt"/>
            </a:endParaRPr>
          </a:p>
          <a:p>
            <a:pPr algn="just"/>
            <a:r>
              <a:rPr lang="fr-FR" sz="1200" dirty="0">
                <a:solidFill>
                  <a:schemeClr val="tx1"/>
                </a:solidFill>
                <a:effectLst/>
                <a:latin typeface="+mn-lt"/>
                <a:ea typeface="Times New Roman" panose="02020603050405020304" pitchFamily="18" charset="0"/>
              </a:rPr>
              <a:t>Parfois, quand la consonne qui termine un préfixe rencontre la consonne qui commence un radical, la dernière consonne du préfixe se transforme et peut devenir comme la première du radical. Mais ce n’est pas toujours le cas.</a:t>
            </a:r>
          </a:p>
          <a:p>
            <a:pPr algn="just"/>
            <a:r>
              <a:rPr lang="fr-FR" sz="1200" dirty="0">
                <a:solidFill>
                  <a:schemeClr val="tx1"/>
                </a:solidFill>
                <a:effectLst/>
                <a:latin typeface="+mn-lt"/>
                <a:ea typeface="Times New Roman" panose="02020603050405020304" pitchFamily="18" charset="0"/>
              </a:rPr>
              <a:t>Comprendre comment est fait le mot peut aider à se rappeler les consonnes doubles entre la première et la deuxième syllabes des mots. </a:t>
            </a:r>
          </a:p>
          <a:p>
            <a:endParaRPr lang="fr-FR" dirty="0"/>
          </a:p>
        </p:txBody>
      </p:sp>
      <p:sp>
        <p:nvSpPr>
          <p:cNvPr id="4" name="Espace réservé du numéro de diapositive 3"/>
          <p:cNvSpPr>
            <a:spLocks noGrp="1"/>
          </p:cNvSpPr>
          <p:nvPr>
            <p:ph type="sldNum" sz="quarter" idx="5"/>
          </p:nvPr>
        </p:nvSpPr>
        <p:spPr/>
        <p:txBody>
          <a:bodyPr/>
          <a:lstStyle/>
          <a:p>
            <a:fld id="{D85DC3CC-18DD-D348-BBE7-872A27986EB4}" type="slidenum">
              <a:rPr lang="fr-FR" smtClean="0"/>
              <a:t>17</a:t>
            </a:fld>
            <a:endParaRPr lang="fr-FR"/>
          </a:p>
        </p:txBody>
      </p:sp>
    </p:spTree>
    <p:extLst>
      <p:ext uri="{BB962C8B-B14F-4D97-AF65-F5344CB8AC3E}">
        <p14:creationId xmlns:p14="http://schemas.microsoft.com/office/powerpoint/2010/main" val="29112729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dirty="0">
                <a:solidFill>
                  <a:schemeClr val="tx1"/>
                </a:solidFill>
              </a:rPr>
              <a:t>Distribuer</a:t>
            </a:r>
            <a:r>
              <a:rPr lang="fr-FR" dirty="0">
                <a:solidFill>
                  <a:schemeClr val="tx1"/>
                </a:solidFill>
              </a:rPr>
              <a:t> la trace écrite (cf. </a:t>
            </a:r>
            <a:r>
              <a:rPr lang="fr-FR" i="1" dirty="0">
                <a:solidFill>
                  <a:schemeClr val="tx1"/>
                </a:solidFill>
              </a:rPr>
              <a:t>Fiche photocopiable</a:t>
            </a:r>
            <a:r>
              <a:rPr lang="fr-FR" dirty="0">
                <a:solidFill>
                  <a:schemeClr val="tx1"/>
                </a:solidFill>
              </a:rPr>
              <a:t>)</a:t>
            </a:r>
          </a:p>
          <a:p>
            <a:endParaRPr lang="fr-FR" dirty="0">
              <a:solidFill>
                <a:schemeClr val="tx1"/>
              </a:solidFill>
            </a:endParaRPr>
          </a:p>
          <a:p>
            <a:r>
              <a:rPr lang="fr-FR" dirty="0">
                <a:solidFill>
                  <a:schemeClr val="tx1"/>
                </a:solidFill>
              </a:rPr>
              <a:t>« Avec votre crayon bleu, soulignez ce qui est écrit dans les bulles. Repassez sur les lettres –</a:t>
            </a:r>
            <a:r>
              <a:rPr lang="fr-FR" i="1" dirty="0">
                <a:solidFill>
                  <a:schemeClr val="tx1"/>
                </a:solidFill>
              </a:rPr>
              <a:t>p- »</a:t>
            </a:r>
          </a:p>
        </p:txBody>
      </p:sp>
      <p:sp>
        <p:nvSpPr>
          <p:cNvPr id="4" name="Espace réservé du numéro de diapositive 3"/>
          <p:cNvSpPr>
            <a:spLocks noGrp="1"/>
          </p:cNvSpPr>
          <p:nvPr>
            <p:ph type="sldNum" sz="quarter" idx="5"/>
          </p:nvPr>
        </p:nvSpPr>
        <p:spPr/>
        <p:txBody>
          <a:bodyPr/>
          <a:lstStyle/>
          <a:p>
            <a:fld id="{B10C4F63-EE7F-774F-80E4-5EEBCCE8AE43}" type="slidenum">
              <a:rPr lang="fr-FR" smtClean="0"/>
              <a:t>18</a:t>
            </a:fld>
            <a:endParaRPr lang="fr-FR"/>
          </a:p>
        </p:txBody>
      </p:sp>
    </p:spTree>
    <p:extLst>
      <p:ext uri="{BB962C8B-B14F-4D97-AF65-F5344CB8AC3E}">
        <p14:creationId xmlns:p14="http://schemas.microsoft.com/office/powerpoint/2010/main" val="40728301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B10C4F63-EE7F-774F-80E4-5EEBCCE8AE43}" type="slidenum">
              <a:rPr lang="fr-FR" smtClean="0"/>
              <a:t>19</a:t>
            </a:fld>
            <a:endParaRPr lang="fr-FR"/>
          </a:p>
        </p:txBody>
      </p:sp>
    </p:spTree>
    <p:extLst>
      <p:ext uri="{BB962C8B-B14F-4D97-AF65-F5344CB8AC3E}">
        <p14:creationId xmlns:p14="http://schemas.microsoft.com/office/powerpoint/2010/main" val="30321922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D85DC3CC-18DD-D348-BBE7-872A27986EB4}" type="slidenum">
              <a:rPr lang="fr-FR" smtClean="0"/>
              <a:t>20</a:t>
            </a:fld>
            <a:endParaRPr lang="fr-FR"/>
          </a:p>
        </p:txBody>
      </p:sp>
    </p:spTree>
    <p:extLst>
      <p:ext uri="{BB962C8B-B14F-4D97-AF65-F5344CB8AC3E}">
        <p14:creationId xmlns:p14="http://schemas.microsoft.com/office/powerpoint/2010/main" val="42640163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kern="0" dirty="0">
                <a:solidFill>
                  <a:schemeClr val="tx1"/>
                </a:solidFill>
                <a:effectLst/>
                <a:latin typeface="+mn-lt"/>
                <a:ea typeface="Times New Roman" panose="02020603050405020304" pitchFamily="18" charset="0"/>
              </a:rPr>
              <a:t>Aristobule a raison :</a:t>
            </a:r>
            <a:r>
              <a:rPr lang="fr-FR" sz="1200" i="1" kern="0" dirty="0">
                <a:solidFill>
                  <a:schemeClr val="tx1"/>
                </a:solidFill>
                <a:effectLst/>
                <a:latin typeface="+mn-lt"/>
                <a:ea typeface="Times New Roman" panose="02020603050405020304" pitchFamily="18" charset="0"/>
              </a:rPr>
              <a:t> </a:t>
            </a:r>
            <a:r>
              <a:rPr lang="fr-FR" sz="1200" kern="0" dirty="0">
                <a:solidFill>
                  <a:schemeClr val="tx1"/>
                </a:solidFill>
                <a:effectLst/>
                <a:latin typeface="+mn-lt"/>
                <a:ea typeface="Times New Roman" panose="02020603050405020304" pitchFamily="18" charset="0"/>
              </a:rPr>
              <a:t>il a bien écrit tous les sons qu’il entend. </a:t>
            </a:r>
          </a:p>
          <a:p>
            <a:r>
              <a:rPr lang="fr-FR" sz="1200" kern="0" dirty="0">
                <a:solidFill>
                  <a:schemeClr val="tx1"/>
                </a:solidFill>
                <a:effectLst/>
                <a:latin typeface="+mn-lt"/>
                <a:ea typeface="Times New Roman" panose="02020603050405020304" pitchFamily="18" charset="0"/>
              </a:rPr>
              <a:t>Là où Aristobule se trompe, c’est qu’il a oublié de se demander comment le mot </a:t>
            </a:r>
            <a:r>
              <a:rPr lang="fr-FR" sz="1200" i="1" kern="0" dirty="0">
                <a:solidFill>
                  <a:schemeClr val="tx1"/>
                </a:solidFill>
                <a:effectLst/>
                <a:latin typeface="+mn-lt"/>
                <a:ea typeface="Times New Roman" panose="02020603050405020304" pitchFamily="18" charset="0"/>
              </a:rPr>
              <a:t>*</a:t>
            </a:r>
            <a:r>
              <a:rPr lang="fr-FR" sz="1200" i="1" kern="0" dirty="0" err="1">
                <a:solidFill>
                  <a:schemeClr val="tx1"/>
                </a:solidFill>
                <a:effectLst/>
                <a:latin typeface="+mn-lt"/>
                <a:ea typeface="Times New Roman" panose="02020603050405020304" pitchFamily="18" charset="0"/>
              </a:rPr>
              <a:t>irégulière</a:t>
            </a:r>
            <a:r>
              <a:rPr lang="fr-FR" sz="1200" i="1" kern="0" dirty="0">
                <a:solidFill>
                  <a:schemeClr val="tx1"/>
                </a:solidFill>
                <a:effectLst/>
                <a:latin typeface="+mn-lt"/>
                <a:ea typeface="Times New Roman" panose="02020603050405020304" pitchFamily="18" charset="0"/>
              </a:rPr>
              <a:t> </a:t>
            </a:r>
            <a:r>
              <a:rPr lang="fr-FR" sz="1200" kern="0" dirty="0">
                <a:solidFill>
                  <a:schemeClr val="tx1"/>
                </a:solidFill>
                <a:effectLst/>
                <a:latin typeface="+mn-lt"/>
                <a:ea typeface="Times New Roman" panose="02020603050405020304" pitchFamily="18" charset="0"/>
              </a:rPr>
              <a:t>est fabriqué. *</a:t>
            </a:r>
            <a:r>
              <a:rPr lang="fr-FR" sz="1200" i="1" kern="0" dirty="0" err="1">
                <a:solidFill>
                  <a:schemeClr val="tx1"/>
                </a:solidFill>
                <a:effectLst/>
                <a:latin typeface="+mn-lt"/>
                <a:ea typeface="Times New Roman" panose="02020603050405020304" pitchFamily="18" charset="0"/>
              </a:rPr>
              <a:t>irégulière</a:t>
            </a:r>
            <a:r>
              <a:rPr lang="fr-FR" sz="1200" kern="0" dirty="0">
                <a:solidFill>
                  <a:schemeClr val="tx1"/>
                </a:solidFill>
                <a:effectLst/>
                <a:latin typeface="+mn-lt"/>
                <a:ea typeface="Times New Roman" panose="02020603050405020304" pitchFamily="18" charset="0"/>
              </a:rPr>
              <a:t> signifie le contraire de </a:t>
            </a:r>
            <a:r>
              <a:rPr lang="fr-FR" sz="1200" i="1" kern="0" dirty="0">
                <a:solidFill>
                  <a:schemeClr val="tx1"/>
                </a:solidFill>
                <a:effectLst/>
                <a:latin typeface="+mn-lt"/>
                <a:ea typeface="Times New Roman" panose="02020603050405020304" pitchFamily="18" charset="0"/>
              </a:rPr>
              <a:t>régulière</a:t>
            </a:r>
            <a:r>
              <a:rPr lang="fr-FR" sz="1200" kern="0" dirty="0">
                <a:solidFill>
                  <a:schemeClr val="tx1"/>
                </a:solidFill>
                <a:effectLst/>
                <a:latin typeface="+mn-lt"/>
                <a:ea typeface="Times New Roman" panose="02020603050405020304" pitchFamily="18" charset="0"/>
              </a:rPr>
              <a:t>. Il est donc fabriqué à partir du préfixe </a:t>
            </a:r>
            <a:r>
              <a:rPr lang="fr-FR" sz="1200" i="1" kern="0" dirty="0">
                <a:solidFill>
                  <a:schemeClr val="tx1"/>
                </a:solidFill>
                <a:effectLst/>
                <a:latin typeface="+mn-lt"/>
                <a:ea typeface="Times New Roman" panose="02020603050405020304" pitchFamily="18" charset="0"/>
              </a:rPr>
              <a:t>in-</a:t>
            </a:r>
            <a:r>
              <a:rPr lang="fr-FR" sz="1200" kern="0" dirty="0">
                <a:solidFill>
                  <a:schemeClr val="tx1"/>
                </a:solidFill>
                <a:effectLst/>
                <a:latin typeface="+mn-lt"/>
                <a:ea typeface="Times New Roman" panose="02020603050405020304" pitchFamily="18" charset="0"/>
              </a:rPr>
              <a:t> (qui signifie le contraire) et du radical </a:t>
            </a:r>
            <a:r>
              <a:rPr lang="fr-FR" sz="1200" i="1" kern="0" dirty="0">
                <a:solidFill>
                  <a:schemeClr val="tx1"/>
                </a:solidFill>
                <a:effectLst/>
                <a:latin typeface="+mn-lt"/>
                <a:ea typeface="Times New Roman" panose="02020603050405020304" pitchFamily="18" charset="0"/>
              </a:rPr>
              <a:t>régulière</a:t>
            </a:r>
            <a:r>
              <a:rPr lang="fr-FR" sz="1200" kern="0" dirty="0">
                <a:solidFill>
                  <a:schemeClr val="tx1"/>
                </a:solidFill>
                <a:effectLst/>
                <a:latin typeface="+mn-lt"/>
                <a:ea typeface="Times New Roman" panose="02020603050405020304" pitchFamily="18" charset="0"/>
              </a:rPr>
              <a:t>. Or, lorsque le préfixe </a:t>
            </a:r>
            <a:r>
              <a:rPr lang="fr-FR" sz="1200" i="1" kern="0" dirty="0">
                <a:solidFill>
                  <a:schemeClr val="tx1"/>
                </a:solidFill>
                <a:effectLst/>
                <a:latin typeface="+mn-lt"/>
                <a:ea typeface="Times New Roman" panose="02020603050405020304" pitchFamily="18" charset="0"/>
              </a:rPr>
              <a:t>in-</a:t>
            </a:r>
            <a:r>
              <a:rPr lang="fr-FR" sz="1200" kern="0" dirty="0">
                <a:solidFill>
                  <a:schemeClr val="tx1"/>
                </a:solidFill>
                <a:effectLst/>
                <a:latin typeface="+mn-lt"/>
                <a:ea typeface="Times New Roman" panose="02020603050405020304" pitchFamily="18" charset="0"/>
              </a:rPr>
              <a:t> rencontre le </a:t>
            </a:r>
            <a:r>
              <a:rPr lang="fr-FR" sz="1200" i="1" kern="0" dirty="0">
                <a:solidFill>
                  <a:schemeClr val="tx1"/>
                </a:solidFill>
                <a:effectLst/>
                <a:latin typeface="+mn-lt"/>
                <a:ea typeface="Times New Roman" panose="02020603050405020304" pitchFamily="18" charset="0"/>
              </a:rPr>
              <a:t>-r-</a:t>
            </a:r>
            <a:r>
              <a:rPr lang="fr-FR" sz="1200" kern="0" dirty="0">
                <a:solidFill>
                  <a:schemeClr val="tx1"/>
                </a:solidFill>
                <a:effectLst/>
                <a:latin typeface="+mn-lt"/>
                <a:ea typeface="Times New Roman" panose="02020603050405020304" pitchFamily="18" charset="0"/>
              </a:rPr>
              <a:t> du radical, le </a:t>
            </a:r>
            <a:r>
              <a:rPr lang="fr-FR" sz="1200" i="1" kern="0" dirty="0">
                <a:solidFill>
                  <a:schemeClr val="tx1"/>
                </a:solidFill>
                <a:effectLst/>
                <a:latin typeface="+mn-lt"/>
                <a:ea typeface="Times New Roman" panose="02020603050405020304" pitchFamily="18" charset="0"/>
              </a:rPr>
              <a:t>-n-</a:t>
            </a:r>
            <a:r>
              <a:rPr lang="fr-FR" sz="1200" kern="0" dirty="0">
                <a:solidFill>
                  <a:schemeClr val="tx1"/>
                </a:solidFill>
                <a:effectLst/>
                <a:latin typeface="+mn-lt"/>
                <a:ea typeface="Times New Roman" panose="02020603050405020304" pitchFamily="18" charset="0"/>
              </a:rPr>
              <a:t> se transforme en </a:t>
            </a:r>
            <a:r>
              <a:rPr lang="fr-FR" sz="1200" i="1" kern="0" dirty="0">
                <a:solidFill>
                  <a:schemeClr val="tx1"/>
                </a:solidFill>
                <a:effectLst/>
                <a:latin typeface="+mn-lt"/>
                <a:ea typeface="Times New Roman" panose="02020603050405020304" pitchFamily="18" charset="0"/>
              </a:rPr>
              <a:t>-r-</a:t>
            </a:r>
            <a:r>
              <a:rPr lang="fr-FR" sz="1200" kern="0" dirty="0">
                <a:solidFill>
                  <a:schemeClr val="tx1"/>
                </a:solidFill>
                <a:effectLst/>
                <a:latin typeface="+mn-lt"/>
                <a:ea typeface="Times New Roman" panose="02020603050405020304" pitchFamily="18" charset="0"/>
              </a:rPr>
              <a:t> comme pour </a:t>
            </a:r>
            <a:r>
              <a:rPr lang="fr-FR" sz="1200" i="1" kern="0" dirty="0">
                <a:solidFill>
                  <a:schemeClr val="tx1"/>
                </a:solidFill>
                <a:effectLst/>
                <a:latin typeface="+mn-lt"/>
                <a:ea typeface="Times New Roman" panose="02020603050405020304" pitchFamily="18" charset="0"/>
              </a:rPr>
              <a:t>in/</a:t>
            </a:r>
            <a:r>
              <a:rPr lang="fr-FR" sz="1200" i="1" kern="0" dirty="0" err="1">
                <a:solidFill>
                  <a:schemeClr val="tx1"/>
                </a:solidFill>
                <a:effectLst/>
                <a:latin typeface="+mn-lt"/>
                <a:ea typeface="Times New Roman" panose="02020603050405020304" pitchFamily="18" charset="0"/>
              </a:rPr>
              <a:t>ir-responsable</a:t>
            </a:r>
            <a:r>
              <a:rPr lang="fr-FR" sz="1200" kern="0" dirty="0">
                <a:solidFill>
                  <a:schemeClr val="tx1"/>
                </a:solidFill>
                <a:effectLst/>
                <a:latin typeface="+mn-lt"/>
                <a:ea typeface="Times New Roman" panose="02020603050405020304" pitchFamily="18" charset="0"/>
              </a:rPr>
              <a:t>, on écrit donc </a:t>
            </a:r>
            <a:r>
              <a:rPr lang="fr-FR" sz="1200" i="1" kern="0" dirty="0">
                <a:solidFill>
                  <a:schemeClr val="tx1"/>
                </a:solidFill>
                <a:effectLst/>
                <a:latin typeface="+mn-lt"/>
                <a:ea typeface="Times New Roman" panose="02020603050405020304" pitchFamily="18" charset="0"/>
              </a:rPr>
              <a:t>in/</a:t>
            </a:r>
            <a:r>
              <a:rPr lang="fr-FR" sz="1200" i="1" kern="0" dirty="0" err="1">
                <a:solidFill>
                  <a:schemeClr val="tx1"/>
                </a:solidFill>
                <a:effectLst/>
                <a:latin typeface="+mn-lt"/>
                <a:ea typeface="Times New Roman" panose="02020603050405020304" pitchFamily="18" charset="0"/>
              </a:rPr>
              <a:t>ir-régulière</a:t>
            </a:r>
            <a:r>
              <a:rPr lang="fr-FR" sz="1200" kern="0" dirty="0">
                <a:solidFill>
                  <a:schemeClr val="tx1"/>
                </a:solidFill>
                <a:effectLst/>
                <a:latin typeface="+mn-lt"/>
                <a:ea typeface="Times New Roman" panose="02020603050405020304" pitchFamily="18" charset="0"/>
              </a:rPr>
              <a:t>. </a:t>
            </a:r>
            <a:r>
              <a:rPr lang="fr-FR" sz="1200" i="1" kern="0" dirty="0">
                <a:solidFill>
                  <a:schemeClr val="tx1"/>
                </a:solidFill>
                <a:effectLst/>
                <a:latin typeface="+mn-lt"/>
                <a:ea typeface="Times New Roman" panose="02020603050405020304" pitchFamily="18" charset="0"/>
              </a:rPr>
              <a:t>Irrégulière</a:t>
            </a:r>
            <a:r>
              <a:rPr lang="fr-FR" sz="1200" kern="0" dirty="0">
                <a:solidFill>
                  <a:schemeClr val="tx1"/>
                </a:solidFill>
                <a:effectLst/>
                <a:latin typeface="+mn-lt"/>
                <a:ea typeface="Times New Roman" panose="02020603050405020304" pitchFamily="18" charset="0"/>
              </a:rPr>
              <a:t> prend donc deux </a:t>
            </a:r>
            <a:r>
              <a:rPr lang="fr-FR" sz="1200" i="1" kern="0" dirty="0">
                <a:solidFill>
                  <a:schemeClr val="tx1"/>
                </a:solidFill>
                <a:effectLst/>
                <a:latin typeface="+mn-lt"/>
                <a:ea typeface="Times New Roman" panose="02020603050405020304" pitchFamily="18" charset="0"/>
              </a:rPr>
              <a:t>-</a:t>
            </a:r>
            <a:r>
              <a:rPr lang="fr-FR" sz="1200" i="1" kern="0" dirty="0" err="1">
                <a:solidFill>
                  <a:schemeClr val="tx1"/>
                </a:solidFill>
                <a:effectLst/>
                <a:latin typeface="+mn-lt"/>
                <a:ea typeface="Times New Roman" panose="02020603050405020304" pitchFamily="18" charset="0"/>
              </a:rPr>
              <a:t>rr</a:t>
            </a:r>
            <a:r>
              <a:rPr lang="fr-FR" sz="1200" i="1" kern="0" dirty="0">
                <a:solidFill>
                  <a:schemeClr val="tx1"/>
                </a:solidFill>
                <a:effectLst/>
                <a:latin typeface="+mn-lt"/>
                <a:ea typeface="Times New Roman" panose="02020603050405020304" pitchFamily="18" charset="0"/>
              </a:rPr>
              <a:t>-.</a:t>
            </a:r>
            <a:r>
              <a:rPr lang="fr-FR" sz="1200" dirty="0">
                <a:solidFill>
                  <a:schemeClr val="tx1"/>
                </a:solidFill>
                <a:effectLst/>
                <a:latin typeface="+mn-lt"/>
              </a:rPr>
              <a:t> </a:t>
            </a:r>
            <a:endParaRPr lang="fr-FR" sz="1200" dirty="0">
              <a:solidFill>
                <a:schemeClr val="tx1"/>
              </a:solidFill>
              <a:latin typeface="+mn-lt"/>
            </a:endParaRPr>
          </a:p>
        </p:txBody>
      </p:sp>
      <p:sp>
        <p:nvSpPr>
          <p:cNvPr id="4" name="Espace réservé du numéro de diapositive 3"/>
          <p:cNvSpPr>
            <a:spLocks noGrp="1"/>
          </p:cNvSpPr>
          <p:nvPr>
            <p:ph type="sldNum" sz="quarter" idx="5"/>
          </p:nvPr>
        </p:nvSpPr>
        <p:spPr/>
        <p:txBody>
          <a:bodyPr/>
          <a:lstStyle/>
          <a:p>
            <a:fld id="{D85DC3CC-18DD-D348-BBE7-872A27986EB4}" type="slidenum">
              <a:rPr lang="fr-FR" smtClean="0"/>
              <a:t>21</a:t>
            </a:fld>
            <a:endParaRPr lang="fr-FR"/>
          </a:p>
        </p:txBody>
      </p:sp>
    </p:spTree>
    <p:extLst>
      <p:ext uri="{BB962C8B-B14F-4D97-AF65-F5344CB8AC3E}">
        <p14:creationId xmlns:p14="http://schemas.microsoft.com/office/powerpoint/2010/main" val="32976505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B10C4F63-EE7F-774F-80E4-5EEBCCE8AE43}" type="slidenum">
              <a:rPr lang="fr-FR" smtClean="0"/>
              <a:t>22</a:t>
            </a:fld>
            <a:endParaRPr lang="fr-FR"/>
          </a:p>
        </p:txBody>
      </p:sp>
    </p:spTree>
    <p:extLst>
      <p:ext uri="{BB962C8B-B14F-4D97-AF65-F5344CB8AC3E}">
        <p14:creationId xmlns:p14="http://schemas.microsoft.com/office/powerpoint/2010/main" val="103898591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B10C4F63-EE7F-774F-80E4-5EEBCCE8AE43}" type="slidenum">
              <a:rPr lang="fr-FR" smtClean="0"/>
              <a:t>23</a:t>
            </a:fld>
            <a:endParaRPr lang="fr-FR"/>
          </a:p>
        </p:txBody>
      </p:sp>
    </p:spTree>
    <p:extLst>
      <p:ext uri="{BB962C8B-B14F-4D97-AF65-F5344CB8AC3E}">
        <p14:creationId xmlns:p14="http://schemas.microsoft.com/office/powerpoint/2010/main" val="162053280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B10C4F63-EE7F-774F-80E4-5EEBCCE8AE43}" type="slidenum">
              <a:rPr lang="fr-FR" smtClean="0"/>
              <a:t>24</a:t>
            </a:fld>
            <a:endParaRPr lang="fr-FR"/>
          </a:p>
        </p:txBody>
      </p:sp>
    </p:spTree>
    <p:extLst>
      <p:ext uri="{BB962C8B-B14F-4D97-AF65-F5344CB8AC3E}">
        <p14:creationId xmlns:p14="http://schemas.microsoft.com/office/powerpoint/2010/main" val="136514568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B10C4F63-EE7F-774F-80E4-5EEBCCE8AE43}" type="slidenum">
              <a:rPr lang="fr-FR" smtClean="0"/>
              <a:t>25</a:t>
            </a:fld>
            <a:endParaRPr lang="fr-FR"/>
          </a:p>
        </p:txBody>
      </p:sp>
    </p:spTree>
    <p:extLst>
      <p:ext uri="{BB962C8B-B14F-4D97-AF65-F5344CB8AC3E}">
        <p14:creationId xmlns:p14="http://schemas.microsoft.com/office/powerpoint/2010/main" val="250741934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dirty="0">
                <a:solidFill>
                  <a:schemeClr val="tx1"/>
                </a:solidFill>
                <a:effectLst/>
                <a:latin typeface="+mn-lt"/>
                <a:ea typeface="Times New Roman" panose="02020603050405020304" pitchFamily="18" charset="0"/>
              </a:rPr>
              <a:t>Préciser qu’il s’agit de trouver l’écriture la plus probable.</a:t>
            </a:r>
          </a:p>
          <a:p>
            <a:endParaRPr lang="fr-FR" sz="1200" dirty="0">
              <a:solidFill>
                <a:schemeClr val="tx1"/>
              </a:solidFill>
              <a:effectLst/>
              <a:latin typeface="+mn-lt"/>
              <a:ea typeface="Times New Roman" panose="02020603050405020304" pitchFamily="18" charset="0"/>
            </a:endParaRPr>
          </a:p>
          <a:p>
            <a:r>
              <a:rPr lang="fr-FR" sz="1200" dirty="0">
                <a:solidFill>
                  <a:schemeClr val="tx1"/>
                </a:solidFill>
                <a:effectLst/>
                <a:latin typeface="+mn-lt"/>
                <a:ea typeface="Times New Roman" panose="02020603050405020304" pitchFamily="18" charset="0"/>
              </a:rPr>
              <a:t>Accroitre ; allonger ; arranger ; illimité ; irréel ; accrocher; approcher.</a:t>
            </a:r>
          </a:p>
          <a:p>
            <a:endParaRPr lang="fr-FR" dirty="0"/>
          </a:p>
        </p:txBody>
      </p:sp>
      <p:sp>
        <p:nvSpPr>
          <p:cNvPr id="4" name="Espace réservé du numéro de diapositive 3"/>
          <p:cNvSpPr>
            <a:spLocks noGrp="1"/>
          </p:cNvSpPr>
          <p:nvPr>
            <p:ph type="sldNum" sz="quarter" idx="5"/>
          </p:nvPr>
        </p:nvSpPr>
        <p:spPr/>
        <p:txBody>
          <a:bodyPr/>
          <a:lstStyle/>
          <a:p>
            <a:fld id="{D85DC3CC-18DD-D348-BBE7-872A27986EB4}" type="slidenum">
              <a:rPr lang="fr-FR" smtClean="0"/>
              <a:t>26</a:t>
            </a:fld>
            <a:endParaRPr lang="fr-FR"/>
          </a:p>
        </p:txBody>
      </p:sp>
    </p:spTree>
    <p:extLst>
      <p:ext uri="{BB962C8B-B14F-4D97-AF65-F5344CB8AC3E}">
        <p14:creationId xmlns:p14="http://schemas.microsoft.com/office/powerpoint/2010/main" val="302000992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F0200D-82EC-9756-01BE-83C81BA8A4BE}"/>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FA5A3B5-9A4E-B5BC-8298-C25C91EC73FA}"/>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29163936-01D0-CDAB-7225-5C27D1F103A3}"/>
              </a:ext>
            </a:extLst>
          </p:cNvPr>
          <p:cNvSpPr>
            <a:spLocks noGrp="1"/>
          </p:cNvSpPr>
          <p:nvPr>
            <p:ph type="body" idx="1"/>
          </p:nvPr>
        </p:nvSpPr>
        <p:spPr/>
        <p:txBody>
          <a:bodyPr/>
          <a:lstStyle/>
          <a:p>
            <a:endParaRPr lang="fr-FR" dirty="0"/>
          </a:p>
          <a:p>
            <a:r>
              <a:rPr lang="en-US" sz="1200" kern="0" dirty="0">
                <a:solidFill>
                  <a:schemeClr val="tx1"/>
                </a:solidFill>
                <a:effectLst/>
                <a:latin typeface="+mn-lt"/>
                <a:ea typeface="Times New Roman" panose="02020603050405020304" pitchFamily="18" charset="0"/>
              </a:rPr>
              <a:t>ad/ac-</a:t>
            </a:r>
            <a:r>
              <a:rPr lang="en-US" sz="1200" kern="0" dirty="0" err="1">
                <a:solidFill>
                  <a:schemeClr val="tx1"/>
                </a:solidFill>
                <a:effectLst/>
                <a:latin typeface="+mn-lt"/>
                <a:ea typeface="Times New Roman" panose="02020603050405020304" pitchFamily="18" charset="0"/>
              </a:rPr>
              <a:t>croitre</a:t>
            </a:r>
            <a:r>
              <a:rPr lang="en-US" sz="1200" kern="0" dirty="0">
                <a:solidFill>
                  <a:schemeClr val="tx1"/>
                </a:solidFill>
                <a:effectLst/>
                <a:latin typeface="+mn-lt"/>
                <a:ea typeface="Times New Roman" panose="02020603050405020304" pitchFamily="18" charset="0"/>
              </a:rPr>
              <a:t> ; ad/al-longer ; ad/</a:t>
            </a:r>
            <a:r>
              <a:rPr lang="en-US" sz="1200" kern="0" dirty="0" err="1">
                <a:solidFill>
                  <a:schemeClr val="tx1"/>
                </a:solidFill>
                <a:effectLst/>
                <a:latin typeface="+mn-lt"/>
                <a:ea typeface="Times New Roman" panose="02020603050405020304" pitchFamily="18" charset="0"/>
              </a:rPr>
              <a:t>ar</a:t>
            </a:r>
            <a:r>
              <a:rPr lang="en-US" sz="1200" kern="0" dirty="0">
                <a:solidFill>
                  <a:schemeClr val="tx1"/>
                </a:solidFill>
                <a:effectLst/>
                <a:latin typeface="+mn-lt"/>
                <a:ea typeface="Times New Roman" panose="02020603050405020304" pitchFamily="18" charset="0"/>
              </a:rPr>
              <a:t>-ranger ; in/il-</a:t>
            </a:r>
            <a:r>
              <a:rPr lang="en-US" sz="1200" kern="0" dirty="0" err="1">
                <a:solidFill>
                  <a:schemeClr val="tx1"/>
                </a:solidFill>
                <a:effectLst/>
                <a:latin typeface="+mn-lt"/>
                <a:ea typeface="Times New Roman" panose="02020603050405020304" pitchFamily="18" charset="0"/>
              </a:rPr>
              <a:t>limité</a:t>
            </a:r>
            <a:r>
              <a:rPr lang="en-US" sz="1200" kern="0" dirty="0">
                <a:solidFill>
                  <a:schemeClr val="tx1"/>
                </a:solidFill>
                <a:effectLst/>
                <a:latin typeface="+mn-lt"/>
                <a:ea typeface="Times New Roman" panose="02020603050405020304" pitchFamily="18" charset="0"/>
              </a:rPr>
              <a:t> ; in/ir-</a:t>
            </a:r>
            <a:r>
              <a:rPr lang="en-US" sz="1200" kern="0" dirty="0" err="1">
                <a:solidFill>
                  <a:schemeClr val="tx1"/>
                </a:solidFill>
                <a:effectLst/>
                <a:latin typeface="+mn-lt"/>
                <a:ea typeface="Times New Roman" panose="02020603050405020304" pitchFamily="18" charset="0"/>
              </a:rPr>
              <a:t>réel</a:t>
            </a:r>
            <a:r>
              <a:rPr lang="en-US" sz="1200" kern="0" dirty="0">
                <a:solidFill>
                  <a:schemeClr val="tx1"/>
                </a:solidFill>
                <a:effectLst/>
                <a:latin typeface="+mn-lt"/>
                <a:ea typeface="Times New Roman" panose="02020603050405020304" pitchFamily="18" charset="0"/>
              </a:rPr>
              <a:t> ; ad/ac-</a:t>
            </a:r>
            <a:r>
              <a:rPr lang="en-US" sz="1200" kern="0" dirty="0" err="1">
                <a:solidFill>
                  <a:schemeClr val="tx1"/>
                </a:solidFill>
                <a:effectLst/>
                <a:latin typeface="+mn-lt"/>
                <a:ea typeface="Times New Roman" panose="02020603050405020304" pitchFamily="18" charset="0"/>
              </a:rPr>
              <a:t>crocher</a:t>
            </a:r>
            <a:r>
              <a:rPr lang="en-US" sz="1200" kern="0" dirty="0">
                <a:solidFill>
                  <a:schemeClr val="tx1"/>
                </a:solidFill>
                <a:effectLst/>
                <a:latin typeface="+mn-lt"/>
                <a:ea typeface="Times New Roman" panose="02020603050405020304" pitchFamily="18" charset="0"/>
              </a:rPr>
              <a:t>, ad/ap-</a:t>
            </a:r>
            <a:r>
              <a:rPr lang="en-US" sz="1200" kern="0" dirty="0" err="1">
                <a:solidFill>
                  <a:schemeClr val="tx1"/>
                </a:solidFill>
                <a:effectLst/>
                <a:latin typeface="+mn-lt"/>
                <a:ea typeface="Times New Roman" panose="02020603050405020304" pitchFamily="18" charset="0"/>
              </a:rPr>
              <a:t>procher</a:t>
            </a:r>
            <a:r>
              <a:rPr lang="en-US" sz="1200" kern="0" dirty="0">
                <a:solidFill>
                  <a:schemeClr val="tx1"/>
                </a:solidFill>
                <a:effectLst/>
                <a:latin typeface="+mn-lt"/>
                <a:ea typeface="Times New Roman" panose="02020603050405020304" pitchFamily="18" charset="0"/>
              </a:rPr>
              <a:t>.</a:t>
            </a:r>
            <a:r>
              <a:rPr lang="fr-FR" sz="1200" dirty="0">
                <a:solidFill>
                  <a:schemeClr val="tx1"/>
                </a:solidFill>
                <a:effectLst/>
                <a:latin typeface="+mn-lt"/>
              </a:rPr>
              <a:t> </a:t>
            </a:r>
          </a:p>
          <a:p>
            <a:endParaRPr lang="fr-FR" sz="1200" dirty="0">
              <a:solidFill>
                <a:schemeClr val="tx1"/>
              </a:solidFill>
              <a:effectLst/>
              <a:latin typeface="+mn-lt"/>
            </a:endParaRPr>
          </a:p>
          <a:p>
            <a:r>
              <a:rPr lang="fr-FR" sz="1200" dirty="0">
                <a:solidFill>
                  <a:schemeClr val="tx1"/>
                </a:solidFill>
                <a:effectLst/>
                <a:latin typeface="+mn-lt"/>
              </a:rPr>
              <a:t>Tous ces mots suivent la ‘</a:t>
            </a:r>
            <a:r>
              <a:rPr lang="fr-FR" sz="1200">
                <a:solidFill>
                  <a:schemeClr val="tx1"/>
                </a:solidFill>
                <a:effectLst/>
                <a:latin typeface="+mn-lt"/>
              </a:rPr>
              <a:t>petite règle’</a:t>
            </a:r>
            <a:endParaRPr lang="fr-FR" sz="1200" dirty="0">
              <a:solidFill>
                <a:schemeClr val="tx1"/>
              </a:solidFill>
              <a:latin typeface="+mn-lt"/>
            </a:endParaRPr>
          </a:p>
        </p:txBody>
      </p:sp>
      <p:sp>
        <p:nvSpPr>
          <p:cNvPr id="4" name="Espace réservé du numéro de diapositive 3">
            <a:extLst>
              <a:ext uri="{FF2B5EF4-FFF2-40B4-BE49-F238E27FC236}">
                <a16:creationId xmlns:a16="http://schemas.microsoft.com/office/drawing/2014/main" id="{5E497DE2-546A-0719-C84E-AE87B8F941A2}"/>
              </a:ext>
            </a:extLst>
          </p:cNvPr>
          <p:cNvSpPr>
            <a:spLocks noGrp="1"/>
          </p:cNvSpPr>
          <p:nvPr>
            <p:ph type="sldNum" sz="quarter" idx="5"/>
          </p:nvPr>
        </p:nvSpPr>
        <p:spPr/>
        <p:txBody>
          <a:bodyPr/>
          <a:lstStyle/>
          <a:p>
            <a:fld id="{D85DC3CC-18DD-D348-BBE7-872A27986EB4}" type="slidenum">
              <a:rPr lang="fr-FR" smtClean="0"/>
              <a:t>27</a:t>
            </a:fld>
            <a:endParaRPr lang="fr-FR"/>
          </a:p>
        </p:txBody>
      </p:sp>
    </p:spTree>
    <p:extLst>
      <p:ext uri="{BB962C8B-B14F-4D97-AF65-F5344CB8AC3E}">
        <p14:creationId xmlns:p14="http://schemas.microsoft.com/office/powerpoint/2010/main" val="32973962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64561D0-8D42-CB18-AD42-0393C7994794}"/>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96F4E26C-F015-634D-DDA9-434746AC325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ED0AD216-0B0C-EB28-AE57-A7706572EA8A}"/>
              </a:ext>
            </a:extLst>
          </p:cNvPr>
          <p:cNvSpPr>
            <a:spLocks noGrp="1"/>
          </p:cNvSpPr>
          <p:nvPr>
            <p:ph type="dt" sz="half" idx="10"/>
          </p:nvPr>
        </p:nvSpPr>
        <p:spPr/>
        <p:txBody>
          <a:bodyPr/>
          <a:lstStyle/>
          <a:p>
            <a:fld id="{AF53B89D-747F-D740-B7AB-62ED531C06FC}" type="datetimeFigureOut">
              <a:rPr lang="fr-FR" smtClean="0"/>
              <a:t>15/07/2025</a:t>
            </a:fld>
            <a:endParaRPr lang="fr-FR"/>
          </a:p>
        </p:txBody>
      </p:sp>
      <p:sp>
        <p:nvSpPr>
          <p:cNvPr id="5" name="Espace réservé du pied de page 4">
            <a:extLst>
              <a:ext uri="{FF2B5EF4-FFF2-40B4-BE49-F238E27FC236}">
                <a16:creationId xmlns:a16="http://schemas.microsoft.com/office/drawing/2014/main" id="{17981F95-F956-5960-9DC5-6BA5C2B8FD66}"/>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70C5BE9A-212F-8E86-DC95-0135A01B5C38}"/>
              </a:ext>
            </a:extLst>
          </p:cNvPr>
          <p:cNvSpPr>
            <a:spLocks noGrp="1"/>
          </p:cNvSpPr>
          <p:nvPr>
            <p:ph type="sldNum" sz="quarter" idx="12"/>
          </p:nvPr>
        </p:nvSpPr>
        <p:spPr/>
        <p:txBody>
          <a:bodyPr/>
          <a:lstStyle/>
          <a:p>
            <a:fld id="{BD86A2DF-C27B-3748-9B9A-7970F9ACFABF}" type="slidenum">
              <a:rPr lang="fr-FR" smtClean="0"/>
              <a:t>‹N°›</a:t>
            </a:fld>
            <a:endParaRPr lang="fr-FR"/>
          </a:p>
        </p:txBody>
      </p:sp>
    </p:spTree>
    <p:extLst>
      <p:ext uri="{BB962C8B-B14F-4D97-AF65-F5344CB8AC3E}">
        <p14:creationId xmlns:p14="http://schemas.microsoft.com/office/powerpoint/2010/main" val="10858500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9A1436D-FF90-5EA3-1055-E6424E4F9382}"/>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37CACE5A-D2AC-63F6-E1E4-575DEED8EA31}"/>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2B7CE90-4F75-B0D0-23B5-64BE9989D1FA}"/>
              </a:ext>
            </a:extLst>
          </p:cNvPr>
          <p:cNvSpPr>
            <a:spLocks noGrp="1"/>
          </p:cNvSpPr>
          <p:nvPr>
            <p:ph type="dt" sz="half" idx="10"/>
          </p:nvPr>
        </p:nvSpPr>
        <p:spPr/>
        <p:txBody>
          <a:bodyPr/>
          <a:lstStyle/>
          <a:p>
            <a:fld id="{AF53B89D-747F-D740-B7AB-62ED531C06FC}" type="datetimeFigureOut">
              <a:rPr lang="fr-FR" smtClean="0"/>
              <a:t>15/07/2025</a:t>
            </a:fld>
            <a:endParaRPr lang="fr-FR"/>
          </a:p>
        </p:txBody>
      </p:sp>
      <p:sp>
        <p:nvSpPr>
          <p:cNvPr id="5" name="Espace réservé du pied de page 4">
            <a:extLst>
              <a:ext uri="{FF2B5EF4-FFF2-40B4-BE49-F238E27FC236}">
                <a16:creationId xmlns:a16="http://schemas.microsoft.com/office/drawing/2014/main" id="{559B3B7B-749F-53D5-B42A-D9DEFF258A23}"/>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AB77D335-D13E-BEDD-84EB-86711B3B780B}"/>
              </a:ext>
            </a:extLst>
          </p:cNvPr>
          <p:cNvSpPr>
            <a:spLocks noGrp="1"/>
          </p:cNvSpPr>
          <p:nvPr>
            <p:ph type="sldNum" sz="quarter" idx="12"/>
          </p:nvPr>
        </p:nvSpPr>
        <p:spPr/>
        <p:txBody>
          <a:bodyPr/>
          <a:lstStyle/>
          <a:p>
            <a:fld id="{BD86A2DF-C27B-3748-9B9A-7970F9ACFABF}" type="slidenum">
              <a:rPr lang="fr-FR" smtClean="0"/>
              <a:t>‹N°›</a:t>
            </a:fld>
            <a:endParaRPr lang="fr-FR"/>
          </a:p>
        </p:txBody>
      </p:sp>
    </p:spTree>
    <p:extLst>
      <p:ext uri="{BB962C8B-B14F-4D97-AF65-F5344CB8AC3E}">
        <p14:creationId xmlns:p14="http://schemas.microsoft.com/office/powerpoint/2010/main" val="27283842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91E4287-F7F0-8A15-4BBC-89F1985B21FE}"/>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2FFF8AF8-99EA-B6CF-B8D0-635A6509FA7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AD046103-178D-6197-C7FB-AAFFCD535433}"/>
              </a:ext>
            </a:extLst>
          </p:cNvPr>
          <p:cNvSpPr>
            <a:spLocks noGrp="1"/>
          </p:cNvSpPr>
          <p:nvPr>
            <p:ph type="dt" sz="half" idx="10"/>
          </p:nvPr>
        </p:nvSpPr>
        <p:spPr/>
        <p:txBody>
          <a:bodyPr/>
          <a:lstStyle/>
          <a:p>
            <a:fld id="{AF53B89D-747F-D740-B7AB-62ED531C06FC}" type="datetimeFigureOut">
              <a:rPr lang="fr-FR" smtClean="0"/>
              <a:t>15/07/2025</a:t>
            </a:fld>
            <a:endParaRPr lang="fr-FR"/>
          </a:p>
        </p:txBody>
      </p:sp>
      <p:sp>
        <p:nvSpPr>
          <p:cNvPr id="5" name="Espace réservé du pied de page 4">
            <a:extLst>
              <a:ext uri="{FF2B5EF4-FFF2-40B4-BE49-F238E27FC236}">
                <a16:creationId xmlns:a16="http://schemas.microsoft.com/office/drawing/2014/main" id="{0BC46129-DE95-E492-0B39-39476379317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B3E371D6-57C6-B431-4293-37D28175E63A}"/>
              </a:ext>
            </a:extLst>
          </p:cNvPr>
          <p:cNvSpPr>
            <a:spLocks noGrp="1"/>
          </p:cNvSpPr>
          <p:nvPr>
            <p:ph type="sldNum" sz="quarter" idx="12"/>
          </p:nvPr>
        </p:nvSpPr>
        <p:spPr/>
        <p:txBody>
          <a:bodyPr/>
          <a:lstStyle/>
          <a:p>
            <a:fld id="{BD86A2DF-C27B-3748-9B9A-7970F9ACFABF}" type="slidenum">
              <a:rPr lang="fr-FR" smtClean="0"/>
              <a:t>‹N°›</a:t>
            </a:fld>
            <a:endParaRPr lang="fr-FR"/>
          </a:p>
        </p:txBody>
      </p:sp>
    </p:spTree>
    <p:extLst>
      <p:ext uri="{BB962C8B-B14F-4D97-AF65-F5344CB8AC3E}">
        <p14:creationId xmlns:p14="http://schemas.microsoft.com/office/powerpoint/2010/main" val="21976201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AB37BD4-13EB-0985-B259-0FBD22F7571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E67B003D-A8AA-9D0E-C7C6-D8FB9B72E7F0}"/>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BFAF9C50-D833-DADE-7799-CDEBA7CA860C}"/>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D8D7A48A-2AF6-3B3C-6D2E-0B39886EDC28}"/>
              </a:ext>
            </a:extLst>
          </p:cNvPr>
          <p:cNvSpPr>
            <a:spLocks noGrp="1"/>
          </p:cNvSpPr>
          <p:nvPr>
            <p:ph type="dt" sz="half" idx="10"/>
          </p:nvPr>
        </p:nvSpPr>
        <p:spPr/>
        <p:txBody>
          <a:bodyPr/>
          <a:lstStyle/>
          <a:p>
            <a:fld id="{AF53B89D-747F-D740-B7AB-62ED531C06FC}" type="datetimeFigureOut">
              <a:rPr lang="fr-FR" smtClean="0"/>
              <a:t>15/07/2025</a:t>
            </a:fld>
            <a:endParaRPr lang="fr-FR"/>
          </a:p>
        </p:txBody>
      </p:sp>
      <p:sp>
        <p:nvSpPr>
          <p:cNvPr id="6" name="Espace réservé du pied de page 5">
            <a:extLst>
              <a:ext uri="{FF2B5EF4-FFF2-40B4-BE49-F238E27FC236}">
                <a16:creationId xmlns:a16="http://schemas.microsoft.com/office/drawing/2014/main" id="{5DFF12AA-60E2-E7F6-02E9-7A47DF94ABC4}"/>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72109DCC-7371-8872-FAE0-34A82B059D53}"/>
              </a:ext>
            </a:extLst>
          </p:cNvPr>
          <p:cNvSpPr>
            <a:spLocks noGrp="1"/>
          </p:cNvSpPr>
          <p:nvPr>
            <p:ph type="sldNum" sz="quarter" idx="12"/>
          </p:nvPr>
        </p:nvSpPr>
        <p:spPr/>
        <p:txBody>
          <a:bodyPr/>
          <a:lstStyle/>
          <a:p>
            <a:fld id="{BD86A2DF-C27B-3748-9B9A-7970F9ACFABF}" type="slidenum">
              <a:rPr lang="fr-FR" smtClean="0"/>
              <a:t>‹N°›</a:t>
            </a:fld>
            <a:endParaRPr lang="fr-FR"/>
          </a:p>
        </p:txBody>
      </p:sp>
    </p:spTree>
    <p:extLst>
      <p:ext uri="{BB962C8B-B14F-4D97-AF65-F5344CB8AC3E}">
        <p14:creationId xmlns:p14="http://schemas.microsoft.com/office/powerpoint/2010/main" val="37440934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D6660F-AE21-9C5B-EDE0-5708D8DA7250}"/>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A2865A64-AF78-F6ED-04C5-F30D1A9AC80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84304F95-408F-831C-5CC0-7A119C9E8064}"/>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5CA2EF7C-8016-220A-0A1F-5E6D7ADD5DB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3DB4DF4F-ED59-2871-6162-57E1456F1B1B}"/>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4B261F0A-E55C-36E1-1387-6A709D1B08B8}"/>
              </a:ext>
            </a:extLst>
          </p:cNvPr>
          <p:cNvSpPr>
            <a:spLocks noGrp="1"/>
          </p:cNvSpPr>
          <p:nvPr>
            <p:ph type="dt" sz="half" idx="10"/>
          </p:nvPr>
        </p:nvSpPr>
        <p:spPr/>
        <p:txBody>
          <a:bodyPr/>
          <a:lstStyle/>
          <a:p>
            <a:fld id="{AF53B89D-747F-D740-B7AB-62ED531C06FC}" type="datetimeFigureOut">
              <a:rPr lang="fr-FR" smtClean="0"/>
              <a:t>15/07/2025</a:t>
            </a:fld>
            <a:endParaRPr lang="fr-FR"/>
          </a:p>
        </p:txBody>
      </p:sp>
      <p:sp>
        <p:nvSpPr>
          <p:cNvPr id="8" name="Espace réservé du pied de page 7">
            <a:extLst>
              <a:ext uri="{FF2B5EF4-FFF2-40B4-BE49-F238E27FC236}">
                <a16:creationId xmlns:a16="http://schemas.microsoft.com/office/drawing/2014/main" id="{31B2F8C2-D329-ED40-95BA-B98556221573}"/>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E9489E18-4F20-B984-B1EC-4C8CC63D80AB}"/>
              </a:ext>
            </a:extLst>
          </p:cNvPr>
          <p:cNvSpPr>
            <a:spLocks noGrp="1"/>
          </p:cNvSpPr>
          <p:nvPr>
            <p:ph type="sldNum" sz="quarter" idx="12"/>
          </p:nvPr>
        </p:nvSpPr>
        <p:spPr/>
        <p:txBody>
          <a:bodyPr/>
          <a:lstStyle/>
          <a:p>
            <a:fld id="{BD86A2DF-C27B-3748-9B9A-7970F9ACFABF}" type="slidenum">
              <a:rPr lang="fr-FR" smtClean="0"/>
              <a:t>‹N°›</a:t>
            </a:fld>
            <a:endParaRPr lang="fr-FR"/>
          </a:p>
        </p:txBody>
      </p:sp>
    </p:spTree>
    <p:extLst>
      <p:ext uri="{BB962C8B-B14F-4D97-AF65-F5344CB8AC3E}">
        <p14:creationId xmlns:p14="http://schemas.microsoft.com/office/powerpoint/2010/main" val="32983070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B49D05F-EB9E-B6E0-168A-718CF6EF197B}"/>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65C98148-698C-532E-9852-56D12217665C}"/>
              </a:ext>
            </a:extLst>
          </p:cNvPr>
          <p:cNvSpPr>
            <a:spLocks noGrp="1"/>
          </p:cNvSpPr>
          <p:nvPr>
            <p:ph type="dt" sz="half" idx="10"/>
          </p:nvPr>
        </p:nvSpPr>
        <p:spPr/>
        <p:txBody>
          <a:bodyPr/>
          <a:lstStyle/>
          <a:p>
            <a:fld id="{AF53B89D-747F-D740-B7AB-62ED531C06FC}" type="datetimeFigureOut">
              <a:rPr lang="fr-FR" smtClean="0"/>
              <a:t>15/07/2025</a:t>
            </a:fld>
            <a:endParaRPr lang="fr-FR"/>
          </a:p>
        </p:txBody>
      </p:sp>
      <p:sp>
        <p:nvSpPr>
          <p:cNvPr id="4" name="Espace réservé du pied de page 3">
            <a:extLst>
              <a:ext uri="{FF2B5EF4-FFF2-40B4-BE49-F238E27FC236}">
                <a16:creationId xmlns:a16="http://schemas.microsoft.com/office/drawing/2014/main" id="{FD57282B-549F-1422-DF8E-F611AB552D7D}"/>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D0F25C5A-0E26-DDD0-EA25-B7128CFC4BEF}"/>
              </a:ext>
            </a:extLst>
          </p:cNvPr>
          <p:cNvSpPr>
            <a:spLocks noGrp="1"/>
          </p:cNvSpPr>
          <p:nvPr>
            <p:ph type="sldNum" sz="quarter" idx="12"/>
          </p:nvPr>
        </p:nvSpPr>
        <p:spPr/>
        <p:txBody>
          <a:bodyPr/>
          <a:lstStyle/>
          <a:p>
            <a:fld id="{BD86A2DF-C27B-3748-9B9A-7970F9ACFABF}" type="slidenum">
              <a:rPr lang="fr-FR" smtClean="0"/>
              <a:t>‹N°›</a:t>
            </a:fld>
            <a:endParaRPr lang="fr-FR"/>
          </a:p>
        </p:txBody>
      </p:sp>
    </p:spTree>
    <p:extLst>
      <p:ext uri="{BB962C8B-B14F-4D97-AF65-F5344CB8AC3E}">
        <p14:creationId xmlns:p14="http://schemas.microsoft.com/office/powerpoint/2010/main" val="3184342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5B377603-D6F5-5C8A-D44A-32FE4B317EF5}"/>
              </a:ext>
            </a:extLst>
          </p:cNvPr>
          <p:cNvSpPr>
            <a:spLocks noGrp="1"/>
          </p:cNvSpPr>
          <p:nvPr>
            <p:ph type="dt" sz="half" idx="10"/>
          </p:nvPr>
        </p:nvSpPr>
        <p:spPr/>
        <p:txBody>
          <a:bodyPr/>
          <a:lstStyle/>
          <a:p>
            <a:fld id="{AF53B89D-747F-D740-B7AB-62ED531C06FC}" type="datetimeFigureOut">
              <a:rPr lang="fr-FR" smtClean="0"/>
              <a:t>15/07/2025</a:t>
            </a:fld>
            <a:endParaRPr lang="fr-FR"/>
          </a:p>
        </p:txBody>
      </p:sp>
      <p:sp>
        <p:nvSpPr>
          <p:cNvPr id="3" name="Espace réservé du pied de page 2">
            <a:extLst>
              <a:ext uri="{FF2B5EF4-FFF2-40B4-BE49-F238E27FC236}">
                <a16:creationId xmlns:a16="http://schemas.microsoft.com/office/drawing/2014/main" id="{41D53EB5-3419-0196-AB54-7C1DB2505179}"/>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D6668D81-8D53-BF51-197F-F6B121C1CD17}"/>
              </a:ext>
            </a:extLst>
          </p:cNvPr>
          <p:cNvSpPr>
            <a:spLocks noGrp="1"/>
          </p:cNvSpPr>
          <p:nvPr>
            <p:ph type="sldNum" sz="quarter" idx="12"/>
          </p:nvPr>
        </p:nvSpPr>
        <p:spPr/>
        <p:txBody>
          <a:bodyPr/>
          <a:lstStyle/>
          <a:p>
            <a:fld id="{BD86A2DF-C27B-3748-9B9A-7970F9ACFABF}" type="slidenum">
              <a:rPr lang="fr-FR" smtClean="0"/>
              <a:t>‹N°›</a:t>
            </a:fld>
            <a:endParaRPr lang="fr-FR"/>
          </a:p>
        </p:txBody>
      </p:sp>
    </p:spTree>
    <p:extLst>
      <p:ext uri="{BB962C8B-B14F-4D97-AF65-F5344CB8AC3E}">
        <p14:creationId xmlns:p14="http://schemas.microsoft.com/office/powerpoint/2010/main" val="18312554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27B774F-F28D-DE2C-A9B7-B232AFF978A0}"/>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DB4DBF8C-EF86-D87B-4765-71D42850556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8135A6B1-F876-73DF-9444-358B509CCDE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81EC5D30-54C1-7188-B830-8F3142E31E6E}"/>
              </a:ext>
            </a:extLst>
          </p:cNvPr>
          <p:cNvSpPr>
            <a:spLocks noGrp="1"/>
          </p:cNvSpPr>
          <p:nvPr>
            <p:ph type="dt" sz="half" idx="10"/>
          </p:nvPr>
        </p:nvSpPr>
        <p:spPr/>
        <p:txBody>
          <a:bodyPr/>
          <a:lstStyle/>
          <a:p>
            <a:fld id="{AF53B89D-747F-D740-B7AB-62ED531C06FC}" type="datetimeFigureOut">
              <a:rPr lang="fr-FR" smtClean="0"/>
              <a:t>15/07/2025</a:t>
            </a:fld>
            <a:endParaRPr lang="fr-FR"/>
          </a:p>
        </p:txBody>
      </p:sp>
      <p:sp>
        <p:nvSpPr>
          <p:cNvPr id="6" name="Espace réservé du pied de page 5">
            <a:extLst>
              <a:ext uri="{FF2B5EF4-FFF2-40B4-BE49-F238E27FC236}">
                <a16:creationId xmlns:a16="http://schemas.microsoft.com/office/drawing/2014/main" id="{FF3A0AD3-E343-2584-C9DC-C8AAEEBF1406}"/>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FDF9C210-8D9F-505A-4053-CF1D21D70E21}"/>
              </a:ext>
            </a:extLst>
          </p:cNvPr>
          <p:cNvSpPr>
            <a:spLocks noGrp="1"/>
          </p:cNvSpPr>
          <p:nvPr>
            <p:ph type="sldNum" sz="quarter" idx="12"/>
          </p:nvPr>
        </p:nvSpPr>
        <p:spPr/>
        <p:txBody>
          <a:bodyPr/>
          <a:lstStyle/>
          <a:p>
            <a:fld id="{BD86A2DF-C27B-3748-9B9A-7970F9ACFABF}" type="slidenum">
              <a:rPr lang="fr-FR" smtClean="0"/>
              <a:t>‹N°›</a:t>
            </a:fld>
            <a:endParaRPr lang="fr-FR"/>
          </a:p>
        </p:txBody>
      </p:sp>
    </p:spTree>
    <p:extLst>
      <p:ext uri="{BB962C8B-B14F-4D97-AF65-F5344CB8AC3E}">
        <p14:creationId xmlns:p14="http://schemas.microsoft.com/office/powerpoint/2010/main" val="5229441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EAE4FDF-E706-CE1F-132A-59AC63160EE4}"/>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144B10A1-86EA-10B9-E77F-04155CCB306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109F3A28-9F12-8658-EFF0-11C5081B1C2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088734D3-3D28-FD9F-01BD-011A3E0DE613}"/>
              </a:ext>
            </a:extLst>
          </p:cNvPr>
          <p:cNvSpPr>
            <a:spLocks noGrp="1"/>
          </p:cNvSpPr>
          <p:nvPr>
            <p:ph type="dt" sz="half" idx="10"/>
          </p:nvPr>
        </p:nvSpPr>
        <p:spPr/>
        <p:txBody>
          <a:bodyPr/>
          <a:lstStyle/>
          <a:p>
            <a:fld id="{AF53B89D-747F-D740-B7AB-62ED531C06FC}" type="datetimeFigureOut">
              <a:rPr lang="fr-FR" smtClean="0"/>
              <a:t>15/07/2025</a:t>
            </a:fld>
            <a:endParaRPr lang="fr-FR"/>
          </a:p>
        </p:txBody>
      </p:sp>
      <p:sp>
        <p:nvSpPr>
          <p:cNvPr id="6" name="Espace réservé du pied de page 5">
            <a:extLst>
              <a:ext uri="{FF2B5EF4-FFF2-40B4-BE49-F238E27FC236}">
                <a16:creationId xmlns:a16="http://schemas.microsoft.com/office/drawing/2014/main" id="{A6CF8537-D5F3-5225-2982-6ACEF0B66D8E}"/>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57620945-1F37-5003-7F06-851F88009E85}"/>
              </a:ext>
            </a:extLst>
          </p:cNvPr>
          <p:cNvSpPr>
            <a:spLocks noGrp="1"/>
          </p:cNvSpPr>
          <p:nvPr>
            <p:ph type="sldNum" sz="quarter" idx="12"/>
          </p:nvPr>
        </p:nvSpPr>
        <p:spPr/>
        <p:txBody>
          <a:bodyPr/>
          <a:lstStyle/>
          <a:p>
            <a:fld id="{BD86A2DF-C27B-3748-9B9A-7970F9ACFABF}" type="slidenum">
              <a:rPr lang="fr-FR" smtClean="0"/>
              <a:t>‹N°›</a:t>
            </a:fld>
            <a:endParaRPr lang="fr-FR"/>
          </a:p>
        </p:txBody>
      </p:sp>
    </p:spTree>
    <p:extLst>
      <p:ext uri="{BB962C8B-B14F-4D97-AF65-F5344CB8AC3E}">
        <p14:creationId xmlns:p14="http://schemas.microsoft.com/office/powerpoint/2010/main" val="42138668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8E6B430-66A2-9F6F-73B4-F499D6A15B35}"/>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A4FA86F2-DC9E-A530-E4C5-6534ED6506CF}"/>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6A0CA525-3EB7-D2E0-7FBC-D3C3549260EC}"/>
              </a:ext>
            </a:extLst>
          </p:cNvPr>
          <p:cNvSpPr>
            <a:spLocks noGrp="1"/>
          </p:cNvSpPr>
          <p:nvPr>
            <p:ph type="dt" sz="half" idx="10"/>
          </p:nvPr>
        </p:nvSpPr>
        <p:spPr/>
        <p:txBody>
          <a:bodyPr/>
          <a:lstStyle/>
          <a:p>
            <a:fld id="{AF53B89D-747F-D740-B7AB-62ED531C06FC}" type="datetimeFigureOut">
              <a:rPr lang="fr-FR" smtClean="0"/>
              <a:t>15/07/2025</a:t>
            </a:fld>
            <a:endParaRPr lang="fr-FR"/>
          </a:p>
        </p:txBody>
      </p:sp>
      <p:sp>
        <p:nvSpPr>
          <p:cNvPr id="5" name="Espace réservé du pied de page 4">
            <a:extLst>
              <a:ext uri="{FF2B5EF4-FFF2-40B4-BE49-F238E27FC236}">
                <a16:creationId xmlns:a16="http://schemas.microsoft.com/office/drawing/2014/main" id="{67706BBA-36D2-D789-FE4B-99FF82D33052}"/>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724693D5-95F2-F35F-8A51-1A3B47AFB390}"/>
              </a:ext>
            </a:extLst>
          </p:cNvPr>
          <p:cNvSpPr>
            <a:spLocks noGrp="1"/>
          </p:cNvSpPr>
          <p:nvPr>
            <p:ph type="sldNum" sz="quarter" idx="12"/>
          </p:nvPr>
        </p:nvSpPr>
        <p:spPr/>
        <p:txBody>
          <a:bodyPr/>
          <a:lstStyle/>
          <a:p>
            <a:fld id="{BD86A2DF-C27B-3748-9B9A-7970F9ACFABF}" type="slidenum">
              <a:rPr lang="fr-FR" smtClean="0"/>
              <a:t>‹N°›</a:t>
            </a:fld>
            <a:endParaRPr lang="fr-FR"/>
          </a:p>
        </p:txBody>
      </p:sp>
    </p:spTree>
    <p:extLst>
      <p:ext uri="{BB962C8B-B14F-4D97-AF65-F5344CB8AC3E}">
        <p14:creationId xmlns:p14="http://schemas.microsoft.com/office/powerpoint/2010/main" val="14949564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5202A7E5-C03E-6D44-A806-AD969D27A8F8}"/>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C362A789-15E8-A86A-7320-DA3DA07CE715}"/>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E931BA1-4659-90B7-0655-96510A7BA760}"/>
              </a:ext>
            </a:extLst>
          </p:cNvPr>
          <p:cNvSpPr>
            <a:spLocks noGrp="1"/>
          </p:cNvSpPr>
          <p:nvPr>
            <p:ph type="dt" sz="half" idx="10"/>
          </p:nvPr>
        </p:nvSpPr>
        <p:spPr/>
        <p:txBody>
          <a:bodyPr/>
          <a:lstStyle/>
          <a:p>
            <a:fld id="{AF53B89D-747F-D740-B7AB-62ED531C06FC}" type="datetimeFigureOut">
              <a:rPr lang="fr-FR" smtClean="0"/>
              <a:t>15/07/2025</a:t>
            </a:fld>
            <a:endParaRPr lang="fr-FR"/>
          </a:p>
        </p:txBody>
      </p:sp>
      <p:sp>
        <p:nvSpPr>
          <p:cNvPr id="5" name="Espace réservé du pied de page 4">
            <a:extLst>
              <a:ext uri="{FF2B5EF4-FFF2-40B4-BE49-F238E27FC236}">
                <a16:creationId xmlns:a16="http://schemas.microsoft.com/office/drawing/2014/main" id="{ADEC6489-B992-0721-54D9-50ECE003F1E3}"/>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A92E1265-85DA-3F3A-F9BD-7A41D8283C2F}"/>
              </a:ext>
            </a:extLst>
          </p:cNvPr>
          <p:cNvSpPr>
            <a:spLocks noGrp="1"/>
          </p:cNvSpPr>
          <p:nvPr>
            <p:ph type="sldNum" sz="quarter" idx="12"/>
          </p:nvPr>
        </p:nvSpPr>
        <p:spPr/>
        <p:txBody>
          <a:bodyPr/>
          <a:lstStyle/>
          <a:p>
            <a:fld id="{BD86A2DF-C27B-3748-9B9A-7970F9ACFABF}" type="slidenum">
              <a:rPr lang="fr-FR" smtClean="0"/>
              <a:t>‹N°›</a:t>
            </a:fld>
            <a:endParaRPr lang="fr-FR"/>
          </a:p>
        </p:txBody>
      </p:sp>
    </p:spTree>
    <p:extLst>
      <p:ext uri="{BB962C8B-B14F-4D97-AF65-F5344CB8AC3E}">
        <p14:creationId xmlns:p14="http://schemas.microsoft.com/office/powerpoint/2010/main" val="42521548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B27DC5DF-C2B1-B301-EF7F-B1CDFF375BD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0551F767-104A-8218-3F56-89A1E91E412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94E1076-F437-D93F-7920-DBC8BBBC07A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F53B89D-747F-D740-B7AB-62ED531C06FC}" type="datetimeFigureOut">
              <a:rPr lang="fr-FR" smtClean="0"/>
              <a:t>15/07/2025</a:t>
            </a:fld>
            <a:endParaRPr lang="fr-FR"/>
          </a:p>
        </p:txBody>
      </p:sp>
      <p:sp>
        <p:nvSpPr>
          <p:cNvPr id="5" name="Espace réservé du pied de page 4">
            <a:extLst>
              <a:ext uri="{FF2B5EF4-FFF2-40B4-BE49-F238E27FC236}">
                <a16:creationId xmlns:a16="http://schemas.microsoft.com/office/drawing/2014/main" id="{E1845BA0-8CE9-EA54-D72B-24A73A80F1D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5F327566-F1E4-3F68-73BF-EE864361258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D86A2DF-C27B-3748-9B9A-7970F9ACFABF}" type="slidenum">
              <a:rPr lang="fr-FR" smtClean="0"/>
              <a:t>‹N°›</a:t>
            </a:fld>
            <a:endParaRPr lang="fr-FR"/>
          </a:p>
        </p:txBody>
      </p:sp>
    </p:spTree>
    <p:extLst>
      <p:ext uri="{BB962C8B-B14F-4D97-AF65-F5344CB8AC3E}">
        <p14:creationId xmlns:p14="http://schemas.microsoft.com/office/powerpoint/2010/main" val="33534198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2366B6C-B853-74F1-531F-256C606C6305}"/>
              </a:ext>
            </a:extLst>
          </p:cNvPr>
          <p:cNvSpPr>
            <a:spLocks noGrp="1"/>
          </p:cNvSpPr>
          <p:nvPr>
            <p:ph type="ctrTitle"/>
          </p:nvPr>
        </p:nvSpPr>
        <p:spPr>
          <a:xfrm>
            <a:off x="1524000" y="1600200"/>
            <a:ext cx="9144000" cy="2387600"/>
          </a:xfrm>
        </p:spPr>
        <p:txBody>
          <a:bodyPr/>
          <a:lstStyle/>
          <a:p>
            <a:r>
              <a:rPr lang="fr-FR" dirty="0"/>
              <a:t>Atterrir / alunir</a:t>
            </a:r>
          </a:p>
        </p:txBody>
      </p:sp>
      <p:sp>
        <p:nvSpPr>
          <p:cNvPr id="3" name="Sous-titre 2">
            <a:extLst>
              <a:ext uri="{FF2B5EF4-FFF2-40B4-BE49-F238E27FC236}">
                <a16:creationId xmlns:a16="http://schemas.microsoft.com/office/drawing/2014/main" id="{34B67A3F-494A-0F63-F768-D2276278EDC2}"/>
              </a:ext>
            </a:extLst>
          </p:cNvPr>
          <p:cNvSpPr>
            <a:spLocks noGrp="1"/>
          </p:cNvSpPr>
          <p:nvPr>
            <p:ph type="subTitle" idx="1"/>
          </p:nvPr>
        </p:nvSpPr>
        <p:spPr/>
        <p:txBody>
          <a:bodyPr/>
          <a:lstStyle/>
          <a:p>
            <a:r>
              <a:rPr lang="fr-FR" dirty="0"/>
              <a:t> </a:t>
            </a:r>
          </a:p>
        </p:txBody>
      </p:sp>
      <p:sp>
        <p:nvSpPr>
          <p:cNvPr id="4" name="ZoneTexte 3">
            <a:extLst>
              <a:ext uri="{FF2B5EF4-FFF2-40B4-BE49-F238E27FC236}">
                <a16:creationId xmlns:a16="http://schemas.microsoft.com/office/drawing/2014/main" id="{459F34B4-D099-4DD6-2C0B-FA3BBF03512A}"/>
              </a:ext>
            </a:extLst>
          </p:cNvPr>
          <p:cNvSpPr txBox="1"/>
          <p:nvPr/>
        </p:nvSpPr>
        <p:spPr>
          <a:xfrm>
            <a:off x="1524000" y="996315"/>
            <a:ext cx="3234690" cy="1207770"/>
          </a:xfrm>
          <a:prstGeom prst="rect">
            <a:avLst/>
          </a:prstGeom>
          <a:noFill/>
        </p:spPr>
        <p:txBody>
          <a:bodyPr wrap="none" rtlCol="0">
            <a:spAutoFit/>
          </a:bodyPr>
          <a:lstStyle/>
          <a:p>
            <a:pPr algn="just"/>
            <a:r>
              <a:rPr lang="fr-FR" sz="1800" b="1"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La petite fabrique de grammaire</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V. Ansart</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 Dégeorges</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 Sève</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73448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C534933-7F56-4162-F9C7-46EE6F434CCD}"/>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F1CE760C-F97B-08FF-28FC-82F1E8BE1A0A}"/>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r>
              <a:rPr lang="fr-FR" sz="3200" dirty="0">
                <a:solidFill>
                  <a:srgbClr val="000000"/>
                </a:solidFill>
                <a:effectLst/>
                <a:latin typeface="SignPainter-HouseScript" panose="02000006070000020004" pitchFamily="2" charset="0"/>
                <a:ea typeface="Times New Roman" panose="02020603050405020304" pitchFamily="18" charset="0"/>
              </a:rPr>
              <a:t>	                        On est </a:t>
            </a:r>
            <a:r>
              <a:rPr lang="fr-FR" sz="3200" dirty="0" err="1">
                <a:solidFill>
                  <a:srgbClr val="000000"/>
                </a:solidFill>
                <a:effectLst/>
                <a:latin typeface="SignPainter-HouseScript" panose="02000006070000020004" pitchFamily="2" charset="0"/>
                <a:ea typeface="Times New Roman" panose="02020603050405020304" pitchFamily="18" charset="0"/>
              </a:rPr>
              <a:t>arivé</a:t>
            </a:r>
            <a:r>
              <a:rPr lang="fr-FR" sz="3200" dirty="0">
                <a:solidFill>
                  <a:srgbClr val="000000"/>
                </a:solidFill>
                <a:effectLst/>
                <a:latin typeface="SignPainter-HouseScript" panose="02000006070000020004" pitchFamily="2" charset="0"/>
                <a:ea typeface="Times New Roman" panose="02020603050405020304" pitchFamily="18" charset="0"/>
              </a:rPr>
              <a:t> en retard.</a:t>
            </a:r>
            <a:endParaRPr lang="fr-FR" sz="3200" dirty="0">
              <a:effectLst/>
              <a:latin typeface="Times New Roman" panose="02020603050405020304" pitchFamily="18" charset="0"/>
              <a:ea typeface="Times New Roman" panose="02020603050405020304" pitchFamily="18" charset="0"/>
            </a:endParaRPr>
          </a:p>
          <a:p>
            <a:pPr marL="0" indent="0">
              <a:buNone/>
            </a:pPr>
            <a:endParaRPr lang="fr-FR" dirty="0"/>
          </a:p>
        </p:txBody>
      </p:sp>
      <p:pic>
        <p:nvPicPr>
          <p:cNvPr id="4" name="Image 3" descr="Une image contenant clipart, poupée&#10;&#10;Description générée automatiquement">
            <a:extLst>
              <a:ext uri="{FF2B5EF4-FFF2-40B4-BE49-F238E27FC236}">
                <a16:creationId xmlns:a16="http://schemas.microsoft.com/office/drawing/2014/main" id="{387875C7-333E-A3A1-A459-7493875B4AC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 r="82809"/>
          <a:stretch/>
        </p:blipFill>
        <p:spPr bwMode="auto">
          <a:xfrm>
            <a:off x="1358246" y="1678442"/>
            <a:ext cx="1304272" cy="1817793"/>
          </a:xfrm>
          <a:prstGeom prst="rect">
            <a:avLst/>
          </a:prstGeom>
          <a:noFill/>
          <a:ln>
            <a:noFill/>
          </a:ln>
          <a:effectLst>
            <a:outerShdw blurRad="50800" dist="38100" dir="5400000" algn="t" rotWithShape="0">
              <a:prstClr val="black">
                <a:alpha val="40000"/>
              </a:prstClr>
            </a:outerShdw>
          </a:effectLst>
          <a:extLst>
            <a:ext uri="{53640926-AAD7-44D8-BBD7-CCE9431645EC}">
              <a14:shadowObscured xmlns:a14="http://schemas.microsoft.com/office/drawing/2010/main"/>
            </a:ext>
          </a:extLst>
        </p:spPr>
      </p:pic>
    </p:spTree>
    <p:extLst>
      <p:ext uri="{BB962C8B-B14F-4D97-AF65-F5344CB8AC3E}">
        <p14:creationId xmlns:p14="http://schemas.microsoft.com/office/powerpoint/2010/main" val="22987050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D958268-A02D-45AB-8BF8-7BC7F6FD9BD3}"/>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C6A6E665-056B-CFB4-A52A-0FD72DA5FE8D}"/>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endParaRPr lang="fr-FR" dirty="0"/>
          </a:p>
          <a:p>
            <a:pPr marL="0" indent="0">
              <a:buNone/>
            </a:pPr>
            <a:r>
              <a:rPr lang="fr-FR" sz="2000" dirty="0">
                <a:effectLst/>
                <a:latin typeface="Times New Roman" panose="02020603050405020304" pitchFamily="18" charset="0"/>
                <a:ea typeface="Times New Roman" panose="02020603050405020304" pitchFamily="18" charset="0"/>
              </a:rPr>
              <a:t>                   illégal ; imbattable ; impatient ; ingérable ; irresponsable ; insupportable</a:t>
            </a:r>
          </a:p>
          <a:p>
            <a:pPr marL="0" indent="0">
              <a:buNone/>
            </a:pPr>
            <a:endParaRPr lang="fr-FR" dirty="0"/>
          </a:p>
        </p:txBody>
      </p:sp>
    </p:spTree>
    <p:extLst>
      <p:ext uri="{BB962C8B-B14F-4D97-AF65-F5344CB8AC3E}">
        <p14:creationId xmlns:p14="http://schemas.microsoft.com/office/powerpoint/2010/main" val="42210205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0B870C-9A66-5465-F5FD-FF079935263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C43FF0B-5461-1E53-D153-5412490B731C}"/>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24FC3EF6-9218-27EC-4742-5C2140192B6B}"/>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endParaRPr lang="fr-FR" dirty="0"/>
          </a:p>
          <a:p>
            <a:pPr marL="0" indent="0">
              <a:buNone/>
            </a:pPr>
            <a:r>
              <a:rPr lang="fr-FR" sz="2000" dirty="0">
                <a:effectLst/>
                <a:latin typeface="Times New Roman" panose="02020603050405020304" pitchFamily="18" charset="0"/>
                <a:ea typeface="Times New Roman" panose="02020603050405020304" pitchFamily="18" charset="0"/>
              </a:rPr>
              <a:t>	       imbattable ; impatient </a:t>
            </a:r>
            <a:endParaRPr lang="fr-FR" dirty="0"/>
          </a:p>
        </p:txBody>
      </p:sp>
    </p:spTree>
    <p:extLst>
      <p:ext uri="{BB962C8B-B14F-4D97-AF65-F5344CB8AC3E}">
        <p14:creationId xmlns:p14="http://schemas.microsoft.com/office/powerpoint/2010/main" val="39644147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6CE2CD-8B07-5154-D502-E979EB6BB12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B2E4121-C325-6533-B88C-A2199B2DC593}"/>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D0FC9030-3A6B-0565-816D-FC1B901EA489}"/>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endParaRPr lang="fr-FR" dirty="0"/>
          </a:p>
          <a:p>
            <a:pPr marL="0" indent="0">
              <a:buNone/>
            </a:pPr>
            <a:r>
              <a:rPr lang="fr-FR" sz="2000" dirty="0">
                <a:effectLst/>
                <a:latin typeface="Times New Roman" panose="02020603050405020304" pitchFamily="18" charset="0"/>
                <a:ea typeface="Times New Roman" panose="02020603050405020304" pitchFamily="18" charset="0"/>
              </a:rPr>
              <a:t>	       imbattable ; impatient ; illégal ; irresponsable</a:t>
            </a:r>
            <a:endParaRPr lang="fr-FR" dirty="0"/>
          </a:p>
        </p:txBody>
      </p:sp>
    </p:spTree>
    <p:extLst>
      <p:ext uri="{BB962C8B-B14F-4D97-AF65-F5344CB8AC3E}">
        <p14:creationId xmlns:p14="http://schemas.microsoft.com/office/powerpoint/2010/main" val="12712617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978112-D247-BDD6-4956-1211EE2D5DB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EB1FC67-E4BA-8A3A-F113-77C140D266E5}"/>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A4AFAA9E-2D5D-FBB8-73FD-744A89D967A8}"/>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endParaRPr lang="fr-FR" dirty="0"/>
          </a:p>
          <a:p>
            <a:pPr marL="0" indent="0">
              <a:buNone/>
            </a:pPr>
            <a:r>
              <a:rPr lang="fr-FR" sz="2000" dirty="0">
                <a:effectLst/>
                <a:latin typeface="Times New Roman" panose="02020603050405020304" pitchFamily="18" charset="0"/>
                <a:ea typeface="Times New Roman" panose="02020603050405020304" pitchFamily="18" charset="0"/>
              </a:rPr>
              <a:t>	       imbattable ; impatient ; illégal ; irresponsable </a:t>
            </a:r>
            <a:endParaRPr lang="fr-FR" dirty="0"/>
          </a:p>
        </p:txBody>
      </p:sp>
    </p:spTree>
    <p:extLst>
      <p:ext uri="{BB962C8B-B14F-4D97-AF65-F5344CB8AC3E}">
        <p14:creationId xmlns:p14="http://schemas.microsoft.com/office/powerpoint/2010/main" val="31623709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93FDF53-96EC-C49F-FBDA-8D3318369658}"/>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4AA1CAF8-1546-7BB4-ABC6-9196BC70613B}"/>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endParaRPr lang="fr-FR" dirty="0"/>
          </a:p>
          <a:p>
            <a:pPr marL="0" indent="0">
              <a:buNone/>
            </a:pPr>
            <a:r>
              <a:rPr lang="fr-FR" sz="1800" dirty="0">
                <a:effectLst/>
                <a:latin typeface="Times New Roman" panose="02020603050405020304" pitchFamily="18" charset="0"/>
                <a:ea typeface="Times New Roman" panose="02020603050405020304" pitchFamily="18" charset="0"/>
              </a:rPr>
              <a:t>	</a:t>
            </a:r>
            <a:r>
              <a:rPr lang="fr-FR" sz="2000" dirty="0">
                <a:effectLst/>
                <a:latin typeface="Times New Roman" panose="02020603050405020304" pitchFamily="18" charset="0"/>
                <a:ea typeface="Times New Roman" panose="02020603050405020304" pitchFamily="18" charset="0"/>
              </a:rPr>
              <a:t>collocation ; combattre ; comporter ; congélateur ; correspondant </a:t>
            </a:r>
          </a:p>
          <a:p>
            <a:pPr marL="0" indent="0">
              <a:buNone/>
            </a:pPr>
            <a:endParaRPr lang="fr-FR" dirty="0"/>
          </a:p>
        </p:txBody>
      </p:sp>
    </p:spTree>
    <p:extLst>
      <p:ext uri="{BB962C8B-B14F-4D97-AF65-F5344CB8AC3E}">
        <p14:creationId xmlns:p14="http://schemas.microsoft.com/office/powerpoint/2010/main" val="10643080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FD3FAC-18AB-66A6-1DE4-BD043DDC12B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49C9463-0409-5C71-1CD7-98414686A93F}"/>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8F5410BA-5ED4-B966-7DED-7C9CC5DA3A22}"/>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endParaRPr lang="fr-FR" dirty="0"/>
          </a:p>
          <a:p>
            <a:pPr marL="0" indent="0">
              <a:buNone/>
            </a:pPr>
            <a:r>
              <a:rPr lang="fr-FR" sz="1800" dirty="0">
                <a:effectLst/>
                <a:latin typeface="Times New Roman" panose="02020603050405020304" pitchFamily="18" charset="0"/>
                <a:ea typeface="Times New Roman" panose="02020603050405020304" pitchFamily="18" charset="0"/>
              </a:rPr>
              <a:t>	</a:t>
            </a:r>
            <a:r>
              <a:rPr lang="fr-FR" sz="2000" dirty="0">
                <a:effectLst/>
                <a:latin typeface="Times New Roman" panose="02020603050405020304" pitchFamily="18" charset="0"/>
                <a:ea typeface="Times New Roman" panose="02020603050405020304" pitchFamily="18" charset="0"/>
              </a:rPr>
              <a:t>collocation ; combattre ; comporter ; congélateur ; correspondant </a:t>
            </a:r>
          </a:p>
          <a:p>
            <a:pPr marL="0" indent="0">
              <a:buNone/>
            </a:pPr>
            <a:endParaRPr lang="fr-FR" dirty="0"/>
          </a:p>
        </p:txBody>
      </p:sp>
    </p:spTree>
    <p:extLst>
      <p:ext uri="{BB962C8B-B14F-4D97-AF65-F5344CB8AC3E}">
        <p14:creationId xmlns:p14="http://schemas.microsoft.com/office/powerpoint/2010/main" val="37593406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BD60F51-411D-3B8B-BBD9-423FE1E040BA}"/>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341E1C91-B138-AEA3-59C0-46FE99E42519}"/>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r>
              <a:rPr lang="fr-FR" sz="2000" dirty="0">
                <a:effectLst/>
                <a:latin typeface="Times New Roman" panose="02020603050405020304" pitchFamily="18" charset="0"/>
                <a:ea typeface="Times New Roman" panose="02020603050405020304" pitchFamily="18" charset="0"/>
              </a:rPr>
              <a:t>       admettre ; adopter ; affiner ; apporter ; atterrir ; effacer ; emporter ; ennui ; enterrer ; exporter</a:t>
            </a:r>
          </a:p>
          <a:p>
            <a:pPr marL="0" indent="0">
              <a:buNone/>
            </a:pPr>
            <a:endParaRPr lang="fr-FR" dirty="0"/>
          </a:p>
          <a:p>
            <a:pPr marL="0" indent="0">
              <a:buNone/>
            </a:pPr>
            <a:endParaRPr lang="fr-FR" dirty="0"/>
          </a:p>
        </p:txBody>
      </p:sp>
      <p:graphicFrame>
        <p:nvGraphicFramePr>
          <p:cNvPr id="4" name="Tableau 3">
            <a:extLst>
              <a:ext uri="{FF2B5EF4-FFF2-40B4-BE49-F238E27FC236}">
                <a16:creationId xmlns:a16="http://schemas.microsoft.com/office/drawing/2014/main" id="{58F096E0-440D-663E-FCA0-CB4D46EABDE0}"/>
              </a:ext>
            </a:extLst>
          </p:cNvPr>
          <p:cNvGraphicFramePr>
            <a:graphicFrameLocks noGrp="1"/>
          </p:cNvGraphicFramePr>
          <p:nvPr>
            <p:extLst>
              <p:ext uri="{D42A27DB-BD31-4B8C-83A1-F6EECF244321}">
                <p14:modId xmlns:p14="http://schemas.microsoft.com/office/powerpoint/2010/main" val="2993162075"/>
              </p:ext>
            </p:extLst>
          </p:nvPr>
        </p:nvGraphicFramePr>
        <p:xfrm>
          <a:off x="1830832" y="3718898"/>
          <a:ext cx="8127999" cy="1854200"/>
        </p:xfrm>
        <a:graphic>
          <a:graphicData uri="http://schemas.openxmlformats.org/drawingml/2006/table">
            <a:tbl>
              <a:tblPr firstRow="1" bandRow="1">
                <a:tableStyleId>{5940675A-B579-460E-94D1-54222C63F5DA}</a:tableStyleId>
              </a:tblPr>
              <a:tblGrid>
                <a:gridCol w="564896">
                  <a:extLst>
                    <a:ext uri="{9D8B030D-6E8A-4147-A177-3AD203B41FA5}">
                      <a16:colId xmlns:a16="http://schemas.microsoft.com/office/drawing/2014/main" val="950872057"/>
                    </a:ext>
                  </a:extLst>
                </a:gridCol>
                <a:gridCol w="713232">
                  <a:extLst>
                    <a:ext uri="{9D8B030D-6E8A-4147-A177-3AD203B41FA5}">
                      <a16:colId xmlns:a16="http://schemas.microsoft.com/office/drawing/2014/main" val="44840369"/>
                    </a:ext>
                  </a:extLst>
                </a:gridCol>
                <a:gridCol w="1005840">
                  <a:extLst>
                    <a:ext uri="{9D8B030D-6E8A-4147-A177-3AD203B41FA5}">
                      <a16:colId xmlns:a16="http://schemas.microsoft.com/office/drawing/2014/main" val="573180558"/>
                    </a:ext>
                  </a:extLst>
                </a:gridCol>
                <a:gridCol w="841248">
                  <a:extLst>
                    <a:ext uri="{9D8B030D-6E8A-4147-A177-3AD203B41FA5}">
                      <a16:colId xmlns:a16="http://schemas.microsoft.com/office/drawing/2014/main" val="742603165"/>
                    </a:ext>
                  </a:extLst>
                </a:gridCol>
                <a:gridCol w="1024128">
                  <a:extLst>
                    <a:ext uri="{9D8B030D-6E8A-4147-A177-3AD203B41FA5}">
                      <a16:colId xmlns:a16="http://schemas.microsoft.com/office/drawing/2014/main" val="4223361399"/>
                    </a:ext>
                  </a:extLst>
                </a:gridCol>
                <a:gridCol w="1078992">
                  <a:extLst>
                    <a:ext uri="{9D8B030D-6E8A-4147-A177-3AD203B41FA5}">
                      <a16:colId xmlns:a16="http://schemas.microsoft.com/office/drawing/2014/main" val="1634268729"/>
                    </a:ext>
                  </a:extLst>
                </a:gridCol>
                <a:gridCol w="914400">
                  <a:extLst>
                    <a:ext uri="{9D8B030D-6E8A-4147-A177-3AD203B41FA5}">
                      <a16:colId xmlns:a16="http://schemas.microsoft.com/office/drawing/2014/main" val="3419432340"/>
                    </a:ext>
                  </a:extLst>
                </a:gridCol>
                <a:gridCol w="1082152">
                  <a:extLst>
                    <a:ext uri="{9D8B030D-6E8A-4147-A177-3AD203B41FA5}">
                      <a16:colId xmlns:a16="http://schemas.microsoft.com/office/drawing/2014/main" val="3636276657"/>
                    </a:ext>
                  </a:extLst>
                </a:gridCol>
                <a:gridCol w="903111">
                  <a:extLst>
                    <a:ext uri="{9D8B030D-6E8A-4147-A177-3AD203B41FA5}">
                      <a16:colId xmlns:a16="http://schemas.microsoft.com/office/drawing/2014/main" val="3750526469"/>
                    </a:ext>
                  </a:extLst>
                </a:gridCol>
              </a:tblGrid>
              <a:tr h="370840">
                <a:tc rowSpan="2" gridSpan="2">
                  <a:txBody>
                    <a:bodyPr/>
                    <a:lstStyle/>
                    <a:p>
                      <a:pPr algn="ctr"/>
                      <a:endParaRPr lang="fr-FR" dirty="0"/>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c rowSpan="2" hMerge="1">
                  <a:txBody>
                    <a:bodyPr/>
                    <a:lstStyle/>
                    <a:p>
                      <a:endParaRPr lang="fr-FR"/>
                    </a:p>
                  </a:txBody>
                  <a:tcPr/>
                </a:tc>
                <a:tc gridSpan="7">
                  <a:txBody>
                    <a:bodyPr/>
                    <a:lstStyle/>
                    <a:p>
                      <a:pPr algn="ctr"/>
                      <a:r>
                        <a:rPr lang="fr-FR" dirty="0"/>
                        <a:t> radicaux</a:t>
                      </a:r>
                    </a:p>
                  </a:txBody>
                  <a:tcPr>
                    <a:solidFill>
                      <a:schemeClr val="accent5">
                        <a:lumMod val="20000"/>
                        <a:lumOff val="80000"/>
                      </a:schemeClr>
                    </a:solidFill>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dirty="0"/>
                    </a:p>
                  </a:txBody>
                  <a:tcPr/>
                </a:tc>
                <a:extLst>
                  <a:ext uri="{0D108BD9-81ED-4DB2-BD59-A6C34878D82A}">
                    <a16:rowId xmlns:a16="http://schemas.microsoft.com/office/drawing/2014/main" val="2100275116"/>
                  </a:ext>
                </a:extLst>
              </a:tr>
              <a:tr h="370840">
                <a:tc gridSpan="2" vMerge="1">
                  <a:txBody>
                    <a:bodyPr/>
                    <a:lstStyle/>
                    <a:p>
                      <a:endParaRPr lang="fr-FR"/>
                    </a:p>
                  </a:txBody>
                  <a:tcPr/>
                </a:tc>
                <a:tc hMerge="1" vMerge="1">
                  <a:txBody>
                    <a:bodyPr/>
                    <a:lstStyle/>
                    <a:p>
                      <a:endParaRPr lang="fr-FR" dirty="0"/>
                    </a:p>
                  </a:txBody>
                  <a:tcPr/>
                </a:tc>
                <a:tc>
                  <a:txBody>
                    <a:bodyPr/>
                    <a:lstStyle/>
                    <a:p>
                      <a:pPr algn="ctr"/>
                      <a:r>
                        <a:rPr lang="fr-FR" dirty="0"/>
                        <a:t>face</a:t>
                      </a:r>
                    </a:p>
                  </a:txBody>
                  <a:tcPr>
                    <a:solidFill>
                      <a:schemeClr val="accent5">
                        <a:lumMod val="20000"/>
                        <a:lumOff val="80000"/>
                      </a:schemeClr>
                    </a:solidFill>
                  </a:tcPr>
                </a:tc>
                <a:tc>
                  <a:txBody>
                    <a:bodyPr/>
                    <a:lstStyle/>
                    <a:p>
                      <a:pPr algn="ctr"/>
                      <a:r>
                        <a:rPr lang="fr-FR" dirty="0"/>
                        <a:t>fin</a:t>
                      </a:r>
                    </a:p>
                  </a:txBody>
                  <a:tcPr>
                    <a:solidFill>
                      <a:schemeClr val="accent5">
                        <a:lumMod val="20000"/>
                        <a:lumOff val="80000"/>
                      </a:schemeClr>
                    </a:solidFill>
                  </a:tcPr>
                </a:tc>
                <a:tc>
                  <a:txBody>
                    <a:bodyPr/>
                    <a:lstStyle/>
                    <a:p>
                      <a:pPr algn="ctr"/>
                      <a:r>
                        <a:rPr lang="fr-FR" dirty="0"/>
                        <a:t>mettre</a:t>
                      </a:r>
                    </a:p>
                  </a:txBody>
                  <a:tcPr>
                    <a:solidFill>
                      <a:schemeClr val="accent5">
                        <a:lumMod val="20000"/>
                        <a:lumOff val="80000"/>
                      </a:schemeClr>
                    </a:solidFill>
                  </a:tcPr>
                </a:tc>
                <a:tc>
                  <a:txBody>
                    <a:bodyPr/>
                    <a:lstStyle/>
                    <a:p>
                      <a:pPr algn="ctr"/>
                      <a:r>
                        <a:rPr lang="fr-FR" dirty="0"/>
                        <a:t>nuire</a:t>
                      </a:r>
                    </a:p>
                  </a:txBody>
                  <a:tcPr>
                    <a:solidFill>
                      <a:schemeClr val="accent5">
                        <a:lumMod val="20000"/>
                        <a:lumOff val="80000"/>
                      </a:schemeClr>
                    </a:solidFill>
                  </a:tcPr>
                </a:tc>
                <a:tc>
                  <a:txBody>
                    <a:bodyPr/>
                    <a:lstStyle/>
                    <a:p>
                      <a:pPr algn="ctr"/>
                      <a:r>
                        <a:rPr lang="fr-FR" dirty="0"/>
                        <a:t>opter</a:t>
                      </a:r>
                    </a:p>
                  </a:txBody>
                  <a:tcPr>
                    <a:solidFill>
                      <a:schemeClr val="accent5">
                        <a:lumMod val="20000"/>
                        <a:lumOff val="80000"/>
                      </a:schemeClr>
                    </a:solidFill>
                  </a:tcPr>
                </a:tc>
                <a:tc>
                  <a:txBody>
                    <a:bodyPr/>
                    <a:lstStyle/>
                    <a:p>
                      <a:pPr algn="ctr"/>
                      <a:r>
                        <a:rPr lang="fr-FR" dirty="0"/>
                        <a:t>porter</a:t>
                      </a:r>
                    </a:p>
                  </a:txBody>
                  <a:tcPr>
                    <a:solidFill>
                      <a:schemeClr val="accent5">
                        <a:lumMod val="20000"/>
                        <a:lumOff val="80000"/>
                      </a:schemeClr>
                    </a:solidFill>
                  </a:tcPr>
                </a:tc>
                <a:tc>
                  <a:txBody>
                    <a:bodyPr/>
                    <a:lstStyle/>
                    <a:p>
                      <a:pPr algn="ctr"/>
                      <a:r>
                        <a:rPr lang="fr-FR" dirty="0"/>
                        <a:t>terre</a:t>
                      </a:r>
                    </a:p>
                  </a:txBody>
                  <a:tcPr>
                    <a:solidFill>
                      <a:schemeClr val="accent5">
                        <a:lumMod val="20000"/>
                        <a:lumOff val="80000"/>
                      </a:schemeClr>
                    </a:solidFill>
                  </a:tcPr>
                </a:tc>
                <a:extLst>
                  <a:ext uri="{0D108BD9-81ED-4DB2-BD59-A6C34878D82A}">
                    <a16:rowId xmlns:a16="http://schemas.microsoft.com/office/drawing/2014/main" val="2582502895"/>
                  </a:ext>
                </a:extLst>
              </a:tr>
              <a:tr h="370840">
                <a:tc rowSpan="3">
                  <a:txBody>
                    <a:bodyPr/>
                    <a:lstStyle/>
                    <a:p>
                      <a:pPr algn="ctr"/>
                      <a:r>
                        <a:rPr lang="fr-FR" dirty="0"/>
                        <a:t>préfixes</a:t>
                      </a:r>
                    </a:p>
                  </a:txBody>
                  <a:tcPr vert="vert270">
                    <a:solidFill>
                      <a:schemeClr val="accent5">
                        <a:lumMod val="20000"/>
                        <a:lumOff val="80000"/>
                      </a:schemeClr>
                    </a:solidFill>
                  </a:tcPr>
                </a:tc>
                <a:tc>
                  <a:txBody>
                    <a:bodyPr/>
                    <a:lstStyle/>
                    <a:p>
                      <a:r>
                        <a:rPr lang="fr-FR" dirty="0"/>
                        <a:t>ad-</a:t>
                      </a:r>
                    </a:p>
                  </a:txBody>
                  <a:tcPr>
                    <a:solidFill>
                      <a:schemeClr val="accent5">
                        <a:lumMod val="20000"/>
                        <a:lumOff val="80000"/>
                      </a:schemeClr>
                    </a:solidFill>
                  </a:tcPr>
                </a:tc>
                <a:tc>
                  <a:txBody>
                    <a:bodyPr/>
                    <a:lstStyle/>
                    <a:p>
                      <a:endParaRPr lang="fr-FR"/>
                    </a:p>
                  </a:txBody>
                  <a:tcPr/>
                </a:tc>
                <a:tc>
                  <a:txBody>
                    <a:bodyPr/>
                    <a:lstStyle/>
                    <a:p>
                      <a:endParaRPr lang="fr-FR"/>
                    </a:p>
                  </a:txBody>
                  <a:tcPr/>
                </a:tc>
                <a:tc>
                  <a:txBody>
                    <a:bodyPr/>
                    <a:lstStyle/>
                    <a:p>
                      <a:endParaRPr lang="fr-FR"/>
                    </a:p>
                  </a:txBody>
                  <a:tcPr/>
                </a:tc>
                <a:tc>
                  <a:txBody>
                    <a:bodyPr/>
                    <a:lstStyle/>
                    <a:p>
                      <a:endParaRPr lang="fr-FR"/>
                    </a:p>
                  </a:txBody>
                  <a:tcPr/>
                </a:tc>
                <a:tc>
                  <a:txBody>
                    <a:bodyPr/>
                    <a:lstStyle/>
                    <a:p>
                      <a:endParaRPr lang="fr-FR"/>
                    </a:p>
                  </a:txBody>
                  <a:tcPr/>
                </a:tc>
                <a:tc>
                  <a:txBody>
                    <a:bodyPr/>
                    <a:lstStyle/>
                    <a:p>
                      <a:endParaRPr lang="fr-FR"/>
                    </a:p>
                  </a:txBody>
                  <a:tcPr/>
                </a:tc>
                <a:tc>
                  <a:txBody>
                    <a:bodyPr/>
                    <a:lstStyle/>
                    <a:p>
                      <a:endParaRPr lang="fr-FR"/>
                    </a:p>
                  </a:txBody>
                  <a:tcPr/>
                </a:tc>
                <a:extLst>
                  <a:ext uri="{0D108BD9-81ED-4DB2-BD59-A6C34878D82A}">
                    <a16:rowId xmlns:a16="http://schemas.microsoft.com/office/drawing/2014/main" val="3178422979"/>
                  </a:ext>
                </a:extLst>
              </a:tr>
              <a:tr h="370840">
                <a:tc vMerge="1">
                  <a:txBody>
                    <a:bodyPr/>
                    <a:lstStyle/>
                    <a:p>
                      <a:endParaRPr lang="fr-FR" dirty="0"/>
                    </a:p>
                  </a:txBody>
                  <a:tcPr/>
                </a:tc>
                <a:tc>
                  <a:txBody>
                    <a:bodyPr/>
                    <a:lstStyle/>
                    <a:p>
                      <a:r>
                        <a:rPr lang="fr-FR" dirty="0"/>
                        <a:t>en-</a:t>
                      </a:r>
                    </a:p>
                  </a:txBody>
                  <a:tcPr>
                    <a:solidFill>
                      <a:schemeClr val="accent5">
                        <a:lumMod val="20000"/>
                        <a:lumOff val="80000"/>
                      </a:schemeClr>
                    </a:solidFill>
                  </a:tcPr>
                </a:tc>
                <a:tc>
                  <a:txBody>
                    <a:bodyPr/>
                    <a:lstStyle/>
                    <a:p>
                      <a:endParaRPr lang="fr-FR"/>
                    </a:p>
                  </a:txBody>
                  <a:tcPr/>
                </a:tc>
                <a:tc>
                  <a:txBody>
                    <a:bodyPr/>
                    <a:lstStyle/>
                    <a:p>
                      <a:endParaRPr lang="fr-FR"/>
                    </a:p>
                  </a:txBody>
                  <a:tcPr/>
                </a:tc>
                <a:tc>
                  <a:txBody>
                    <a:bodyPr/>
                    <a:lstStyle/>
                    <a:p>
                      <a:endParaRPr lang="fr-FR"/>
                    </a:p>
                  </a:txBody>
                  <a:tcPr/>
                </a:tc>
                <a:tc>
                  <a:txBody>
                    <a:bodyPr/>
                    <a:lstStyle/>
                    <a:p>
                      <a:endParaRPr lang="fr-FR"/>
                    </a:p>
                  </a:txBody>
                  <a:tcPr/>
                </a:tc>
                <a:tc>
                  <a:txBody>
                    <a:bodyPr/>
                    <a:lstStyle/>
                    <a:p>
                      <a:endParaRPr lang="fr-FR"/>
                    </a:p>
                  </a:txBody>
                  <a:tcPr/>
                </a:tc>
                <a:tc>
                  <a:txBody>
                    <a:bodyPr/>
                    <a:lstStyle/>
                    <a:p>
                      <a:endParaRPr lang="fr-FR"/>
                    </a:p>
                  </a:txBody>
                  <a:tcPr/>
                </a:tc>
                <a:tc>
                  <a:txBody>
                    <a:bodyPr/>
                    <a:lstStyle/>
                    <a:p>
                      <a:endParaRPr lang="fr-FR"/>
                    </a:p>
                  </a:txBody>
                  <a:tcPr/>
                </a:tc>
                <a:extLst>
                  <a:ext uri="{0D108BD9-81ED-4DB2-BD59-A6C34878D82A}">
                    <a16:rowId xmlns:a16="http://schemas.microsoft.com/office/drawing/2014/main" val="579540210"/>
                  </a:ext>
                </a:extLst>
              </a:tr>
              <a:tr h="370840">
                <a:tc vMerge="1">
                  <a:txBody>
                    <a:bodyPr/>
                    <a:lstStyle/>
                    <a:p>
                      <a:endParaRPr lang="fr-FR" dirty="0"/>
                    </a:p>
                  </a:txBody>
                  <a:tcPr/>
                </a:tc>
                <a:tc>
                  <a:txBody>
                    <a:bodyPr/>
                    <a:lstStyle/>
                    <a:p>
                      <a:r>
                        <a:rPr lang="fr-FR" dirty="0"/>
                        <a:t>ex-</a:t>
                      </a:r>
                    </a:p>
                  </a:txBody>
                  <a:tcPr>
                    <a:solidFill>
                      <a:schemeClr val="accent5">
                        <a:lumMod val="20000"/>
                        <a:lumOff val="80000"/>
                      </a:schemeClr>
                    </a:solidFill>
                  </a:tcPr>
                </a:tc>
                <a:tc>
                  <a:txBody>
                    <a:bodyPr/>
                    <a:lstStyle/>
                    <a:p>
                      <a:endParaRPr lang="fr-FR"/>
                    </a:p>
                  </a:txBody>
                  <a:tcPr/>
                </a:tc>
                <a:tc>
                  <a:txBody>
                    <a:bodyPr/>
                    <a:lstStyle/>
                    <a:p>
                      <a:endParaRPr lang="fr-FR"/>
                    </a:p>
                  </a:txBody>
                  <a:tcPr/>
                </a:tc>
                <a:tc>
                  <a:txBody>
                    <a:bodyPr/>
                    <a:lstStyle/>
                    <a:p>
                      <a:endParaRPr lang="fr-FR"/>
                    </a:p>
                  </a:txBody>
                  <a:tcPr/>
                </a:tc>
                <a:tc>
                  <a:txBody>
                    <a:bodyPr/>
                    <a:lstStyle/>
                    <a:p>
                      <a:endParaRPr lang="fr-FR"/>
                    </a:p>
                  </a:txBody>
                  <a:tcPr/>
                </a:tc>
                <a:tc>
                  <a:txBody>
                    <a:bodyPr/>
                    <a:lstStyle/>
                    <a:p>
                      <a:endParaRPr lang="fr-FR"/>
                    </a:p>
                  </a:txBody>
                  <a:tcPr/>
                </a:tc>
                <a:tc>
                  <a:txBody>
                    <a:bodyPr/>
                    <a:lstStyle/>
                    <a:p>
                      <a:endParaRPr lang="fr-FR"/>
                    </a:p>
                  </a:txBody>
                  <a:tcPr/>
                </a:tc>
                <a:tc>
                  <a:txBody>
                    <a:bodyPr/>
                    <a:lstStyle/>
                    <a:p>
                      <a:endParaRPr lang="fr-FR" dirty="0"/>
                    </a:p>
                  </a:txBody>
                  <a:tcPr/>
                </a:tc>
                <a:extLst>
                  <a:ext uri="{0D108BD9-81ED-4DB2-BD59-A6C34878D82A}">
                    <a16:rowId xmlns:a16="http://schemas.microsoft.com/office/drawing/2014/main" val="1678314067"/>
                  </a:ext>
                </a:extLst>
              </a:tr>
            </a:tbl>
          </a:graphicData>
        </a:graphic>
      </p:graphicFrame>
      <p:pic>
        <p:nvPicPr>
          <p:cNvPr id="10" name="Image 9">
            <a:extLst>
              <a:ext uri="{FF2B5EF4-FFF2-40B4-BE49-F238E27FC236}">
                <a16:creationId xmlns:a16="http://schemas.microsoft.com/office/drawing/2014/main" id="{AE5661A9-4B99-5FF1-2AE7-98E462BD420B}"/>
              </a:ext>
            </a:extLst>
          </p:cNvPr>
          <p:cNvPicPr>
            <a:picLocks noChangeAspect="1"/>
          </p:cNvPicPr>
          <p:nvPr/>
        </p:nvPicPr>
        <p:blipFill>
          <a:blip r:embed="rId3"/>
          <a:stretch>
            <a:fillRect/>
          </a:stretch>
        </p:blipFill>
        <p:spPr>
          <a:xfrm>
            <a:off x="8924904" y="681037"/>
            <a:ext cx="2035957" cy="1513523"/>
          </a:xfrm>
          <a:prstGeom prst="rect">
            <a:avLst/>
          </a:prstGeom>
        </p:spPr>
      </p:pic>
    </p:spTree>
    <p:extLst>
      <p:ext uri="{BB962C8B-B14F-4D97-AF65-F5344CB8AC3E}">
        <p14:creationId xmlns:p14="http://schemas.microsoft.com/office/powerpoint/2010/main" val="9097053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B5CDC0-D60C-7912-B00B-6FF539FF6E9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42B059D-17CC-5909-CE8F-26B45835F435}"/>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0B0D8F72-6C9A-8313-FE72-89F80B951050}"/>
              </a:ext>
            </a:extLst>
          </p:cNvPr>
          <p:cNvSpPr>
            <a:spLocks noGrp="1"/>
          </p:cNvSpPr>
          <p:nvPr>
            <p:ph idx="1"/>
          </p:nvPr>
        </p:nvSpPr>
        <p:spPr>
          <a:xfrm>
            <a:off x="838200" y="1444752"/>
            <a:ext cx="10515600" cy="4732211"/>
          </a:xfrm>
        </p:spPr>
        <p:txBody>
          <a:bodyPr/>
          <a:lstStyle/>
          <a:p>
            <a:pPr marL="0" indent="0">
              <a:buNone/>
            </a:pPr>
            <a:endParaRPr lang="fr-FR" dirty="0"/>
          </a:p>
          <a:p>
            <a:pPr marL="0" indent="0">
              <a:buNone/>
            </a:pPr>
            <a:endParaRPr lang="fr-FR" dirty="0"/>
          </a:p>
          <a:p>
            <a:pPr marL="0" indent="0">
              <a:buNone/>
            </a:pPr>
            <a:r>
              <a:rPr lang="fr-FR" sz="2000" dirty="0">
                <a:effectLst/>
                <a:latin typeface="Times New Roman" panose="02020603050405020304" pitchFamily="18" charset="0"/>
                <a:ea typeface="Times New Roman" panose="02020603050405020304" pitchFamily="18" charset="0"/>
              </a:rPr>
              <a:t>       admettre ; adopter ; affiner ; apporter ; atterrir ; effacer ; emporter ; ennui ; enterrer ; exporter</a:t>
            </a:r>
          </a:p>
          <a:p>
            <a:pPr marL="0" indent="0">
              <a:buNone/>
            </a:pPr>
            <a:endParaRPr lang="fr-FR" dirty="0"/>
          </a:p>
          <a:p>
            <a:pPr marL="0" indent="0">
              <a:buNone/>
            </a:pPr>
            <a:endParaRPr lang="fr-FR" dirty="0"/>
          </a:p>
        </p:txBody>
      </p:sp>
      <p:graphicFrame>
        <p:nvGraphicFramePr>
          <p:cNvPr id="4" name="Tableau 3">
            <a:extLst>
              <a:ext uri="{FF2B5EF4-FFF2-40B4-BE49-F238E27FC236}">
                <a16:creationId xmlns:a16="http://schemas.microsoft.com/office/drawing/2014/main" id="{B2C8C2BE-F4C0-5CD8-56E7-3FB54C59C417}"/>
              </a:ext>
            </a:extLst>
          </p:cNvPr>
          <p:cNvGraphicFramePr>
            <a:graphicFrameLocks noGrp="1"/>
          </p:cNvGraphicFramePr>
          <p:nvPr>
            <p:extLst>
              <p:ext uri="{D42A27DB-BD31-4B8C-83A1-F6EECF244321}">
                <p14:modId xmlns:p14="http://schemas.microsoft.com/office/powerpoint/2010/main" val="2933139997"/>
              </p:ext>
            </p:extLst>
          </p:nvPr>
        </p:nvGraphicFramePr>
        <p:xfrm>
          <a:off x="1977136" y="3225122"/>
          <a:ext cx="8520177" cy="1854200"/>
        </p:xfrm>
        <a:graphic>
          <a:graphicData uri="http://schemas.openxmlformats.org/drawingml/2006/table">
            <a:tbl>
              <a:tblPr firstRow="1" bandRow="1">
                <a:tableStyleId>{5940675A-B579-460E-94D1-54222C63F5DA}</a:tableStyleId>
              </a:tblPr>
              <a:tblGrid>
                <a:gridCol w="592152">
                  <a:extLst>
                    <a:ext uri="{9D8B030D-6E8A-4147-A177-3AD203B41FA5}">
                      <a16:colId xmlns:a16="http://schemas.microsoft.com/office/drawing/2014/main" val="950872057"/>
                    </a:ext>
                  </a:extLst>
                </a:gridCol>
                <a:gridCol w="747646">
                  <a:extLst>
                    <a:ext uri="{9D8B030D-6E8A-4147-A177-3AD203B41FA5}">
                      <a16:colId xmlns:a16="http://schemas.microsoft.com/office/drawing/2014/main" val="44840369"/>
                    </a:ext>
                  </a:extLst>
                </a:gridCol>
                <a:gridCol w="933216">
                  <a:extLst>
                    <a:ext uri="{9D8B030D-6E8A-4147-A177-3AD203B41FA5}">
                      <a16:colId xmlns:a16="http://schemas.microsoft.com/office/drawing/2014/main" val="573180558"/>
                    </a:ext>
                  </a:extLst>
                </a:gridCol>
                <a:gridCol w="876468">
                  <a:extLst>
                    <a:ext uri="{9D8B030D-6E8A-4147-A177-3AD203B41FA5}">
                      <a16:colId xmlns:a16="http://schemas.microsoft.com/office/drawing/2014/main" val="742603165"/>
                    </a:ext>
                  </a:extLst>
                </a:gridCol>
                <a:gridCol w="1200070">
                  <a:extLst>
                    <a:ext uri="{9D8B030D-6E8A-4147-A177-3AD203B41FA5}">
                      <a16:colId xmlns:a16="http://schemas.microsoft.com/office/drawing/2014/main" val="4223361399"/>
                    </a:ext>
                  </a:extLst>
                </a:gridCol>
                <a:gridCol w="925830">
                  <a:extLst>
                    <a:ext uri="{9D8B030D-6E8A-4147-A177-3AD203B41FA5}">
                      <a16:colId xmlns:a16="http://schemas.microsoft.com/office/drawing/2014/main" val="1634268729"/>
                    </a:ext>
                  </a:extLst>
                </a:gridCol>
                <a:gridCol w="988357">
                  <a:extLst>
                    <a:ext uri="{9D8B030D-6E8A-4147-A177-3AD203B41FA5}">
                      <a16:colId xmlns:a16="http://schemas.microsoft.com/office/drawing/2014/main" val="3419432340"/>
                    </a:ext>
                  </a:extLst>
                </a:gridCol>
                <a:gridCol w="1214021">
                  <a:extLst>
                    <a:ext uri="{9D8B030D-6E8A-4147-A177-3AD203B41FA5}">
                      <a16:colId xmlns:a16="http://schemas.microsoft.com/office/drawing/2014/main" val="3636276657"/>
                    </a:ext>
                  </a:extLst>
                </a:gridCol>
                <a:gridCol w="1042417">
                  <a:extLst>
                    <a:ext uri="{9D8B030D-6E8A-4147-A177-3AD203B41FA5}">
                      <a16:colId xmlns:a16="http://schemas.microsoft.com/office/drawing/2014/main" val="3750526469"/>
                    </a:ext>
                  </a:extLst>
                </a:gridCol>
              </a:tblGrid>
              <a:tr h="370840">
                <a:tc rowSpan="2" gridSpan="2">
                  <a:txBody>
                    <a:bodyPr/>
                    <a:lstStyle/>
                    <a:p>
                      <a:pPr algn="ctr"/>
                      <a:endParaRPr lang="fr-FR" dirty="0"/>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c rowSpan="2" hMerge="1">
                  <a:txBody>
                    <a:bodyPr/>
                    <a:lstStyle/>
                    <a:p>
                      <a:endParaRPr lang="fr-FR"/>
                    </a:p>
                  </a:txBody>
                  <a:tcPr/>
                </a:tc>
                <a:tc gridSpan="7">
                  <a:txBody>
                    <a:bodyPr/>
                    <a:lstStyle/>
                    <a:p>
                      <a:pPr algn="ctr"/>
                      <a:r>
                        <a:rPr lang="fr-FR" dirty="0"/>
                        <a:t> radicaux</a:t>
                      </a:r>
                    </a:p>
                  </a:txBody>
                  <a:tcPr>
                    <a:solidFill>
                      <a:schemeClr val="accent5">
                        <a:lumMod val="20000"/>
                        <a:lumOff val="80000"/>
                      </a:schemeClr>
                    </a:solidFill>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dirty="0"/>
                    </a:p>
                  </a:txBody>
                  <a:tcPr/>
                </a:tc>
                <a:extLst>
                  <a:ext uri="{0D108BD9-81ED-4DB2-BD59-A6C34878D82A}">
                    <a16:rowId xmlns:a16="http://schemas.microsoft.com/office/drawing/2014/main" val="2100275116"/>
                  </a:ext>
                </a:extLst>
              </a:tr>
              <a:tr h="370840">
                <a:tc gridSpan="2" vMerge="1">
                  <a:txBody>
                    <a:bodyPr/>
                    <a:lstStyle/>
                    <a:p>
                      <a:endParaRPr lang="fr-FR"/>
                    </a:p>
                  </a:txBody>
                  <a:tcPr/>
                </a:tc>
                <a:tc hMerge="1" vMerge="1">
                  <a:txBody>
                    <a:bodyPr/>
                    <a:lstStyle/>
                    <a:p>
                      <a:endParaRPr lang="fr-FR" dirty="0"/>
                    </a:p>
                  </a:txBody>
                  <a:tcPr/>
                </a:tc>
                <a:tc>
                  <a:txBody>
                    <a:bodyPr/>
                    <a:lstStyle/>
                    <a:p>
                      <a:pPr algn="ctr"/>
                      <a:r>
                        <a:rPr lang="fr-FR" dirty="0"/>
                        <a:t>face</a:t>
                      </a:r>
                    </a:p>
                  </a:txBody>
                  <a:tcPr>
                    <a:solidFill>
                      <a:schemeClr val="accent5">
                        <a:lumMod val="20000"/>
                        <a:lumOff val="80000"/>
                      </a:schemeClr>
                    </a:solidFill>
                  </a:tcPr>
                </a:tc>
                <a:tc>
                  <a:txBody>
                    <a:bodyPr/>
                    <a:lstStyle/>
                    <a:p>
                      <a:pPr algn="ctr"/>
                      <a:r>
                        <a:rPr lang="fr-FR" dirty="0"/>
                        <a:t>fin</a:t>
                      </a:r>
                    </a:p>
                  </a:txBody>
                  <a:tcPr>
                    <a:solidFill>
                      <a:schemeClr val="accent5">
                        <a:lumMod val="20000"/>
                        <a:lumOff val="80000"/>
                      </a:schemeClr>
                    </a:solidFill>
                  </a:tcPr>
                </a:tc>
                <a:tc>
                  <a:txBody>
                    <a:bodyPr/>
                    <a:lstStyle/>
                    <a:p>
                      <a:pPr algn="ctr"/>
                      <a:r>
                        <a:rPr lang="fr-FR" dirty="0"/>
                        <a:t>mettre</a:t>
                      </a:r>
                    </a:p>
                  </a:txBody>
                  <a:tcPr>
                    <a:solidFill>
                      <a:schemeClr val="accent5">
                        <a:lumMod val="20000"/>
                        <a:lumOff val="80000"/>
                      </a:schemeClr>
                    </a:solidFill>
                  </a:tcPr>
                </a:tc>
                <a:tc>
                  <a:txBody>
                    <a:bodyPr/>
                    <a:lstStyle/>
                    <a:p>
                      <a:pPr algn="ctr"/>
                      <a:r>
                        <a:rPr lang="fr-FR" dirty="0"/>
                        <a:t>nuire</a:t>
                      </a:r>
                    </a:p>
                  </a:txBody>
                  <a:tcPr>
                    <a:solidFill>
                      <a:schemeClr val="accent5">
                        <a:lumMod val="20000"/>
                        <a:lumOff val="80000"/>
                      </a:schemeClr>
                    </a:solidFill>
                  </a:tcPr>
                </a:tc>
                <a:tc>
                  <a:txBody>
                    <a:bodyPr/>
                    <a:lstStyle/>
                    <a:p>
                      <a:pPr algn="ctr"/>
                      <a:r>
                        <a:rPr lang="fr-FR" dirty="0"/>
                        <a:t>opter</a:t>
                      </a:r>
                    </a:p>
                  </a:txBody>
                  <a:tcPr>
                    <a:solidFill>
                      <a:schemeClr val="accent5">
                        <a:lumMod val="20000"/>
                        <a:lumOff val="80000"/>
                      </a:schemeClr>
                    </a:solidFill>
                  </a:tcPr>
                </a:tc>
                <a:tc>
                  <a:txBody>
                    <a:bodyPr/>
                    <a:lstStyle/>
                    <a:p>
                      <a:pPr algn="ctr"/>
                      <a:r>
                        <a:rPr lang="fr-FR" dirty="0"/>
                        <a:t>porter</a:t>
                      </a:r>
                    </a:p>
                  </a:txBody>
                  <a:tcPr>
                    <a:solidFill>
                      <a:schemeClr val="accent5">
                        <a:lumMod val="20000"/>
                        <a:lumOff val="80000"/>
                      </a:schemeClr>
                    </a:solidFill>
                  </a:tcPr>
                </a:tc>
                <a:tc>
                  <a:txBody>
                    <a:bodyPr/>
                    <a:lstStyle/>
                    <a:p>
                      <a:pPr algn="ctr"/>
                      <a:r>
                        <a:rPr lang="fr-FR" dirty="0"/>
                        <a:t>terre</a:t>
                      </a:r>
                    </a:p>
                  </a:txBody>
                  <a:tcPr>
                    <a:solidFill>
                      <a:schemeClr val="accent5">
                        <a:lumMod val="20000"/>
                        <a:lumOff val="80000"/>
                      </a:schemeClr>
                    </a:solidFill>
                  </a:tcPr>
                </a:tc>
                <a:extLst>
                  <a:ext uri="{0D108BD9-81ED-4DB2-BD59-A6C34878D82A}">
                    <a16:rowId xmlns:a16="http://schemas.microsoft.com/office/drawing/2014/main" val="2582502895"/>
                  </a:ext>
                </a:extLst>
              </a:tr>
              <a:tr h="370840">
                <a:tc rowSpan="3">
                  <a:txBody>
                    <a:bodyPr/>
                    <a:lstStyle/>
                    <a:p>
                      <a:pPr algn="ctr"/>
                      <a:r>
                        <a:rPr lang="fr-FR" dirty="0"/>
                        <a:t>préfixes</a:t>
                      </a:r>
                    </a:p>
                  </a:txBody>
                  <a:tcPr vert="vert270">
                    <a:solidFill>
                      <a:schemeClr val="accent5">
                        <a:lumMod val="20000"/>
                        <a:lumOff val="80000"/>
                      </a:schemeClr>
                    </a:solidFill>
                  </a:tcPr>
                </a:tc>
                <a:tc>
                  <a:txBody>
                    <a:bodyPr/>
                    <a:lstStyle/>
                    <a:p>
                      <a:r>
                        <a:rPr lang="fr-FR" dirty="0"/>
                        <a:t>ad-</a:t>
                      </a:r>
                    </a:p>
                  </a:txBody>
                  <a:tcPr>
                    <a:solidFill>
                      <a:schemeClr val="accent5">
                        <a:lumMod val="20000"/>
                        <a:lumOff val="80000"/>
                      </a:schemeClr>
                    </a:solidFill>
                  </a:tcPr>
                </a:tc>
                <a:tc>
                  <a:txBody>
                    <a:bodyPr/>
                    <a:lstStyle/>
                    <a:p>
                      <a:endParaRPr lang="fr-FR"/>
                    </a:p>
                  </a:txBody>
                  <a:tcPr/>
                </a:tc>
                <a:tc>
                  <a:txBody>
                    <a:bodyPr/>
                    <a:lstStyle/>
                    <a:p>
                      <a:r>
                        <a:rPr lang="fr-FR" dirty="0"/>
                        <a:t>affiner</a:t>
                      </a:r>
                    </a:p>
                  </a:txBody>
                  <a:tcPr/>
                </a:tc>
                <a:tc>
                  <a:txBody>
                    <a:bodyPr/>
                    <a:lstStyle/>
                    <a:p>
                      <a:r>
                        <a:rPr lang="fr-FR" dirty="0"/>
                        <a:t>admettre</a:t>
                      </a:r>
                    </a:p>
                  </a:txBody>
                  <a:tcPr/>
                </a:tc>
                <a:tc>
                  <a:txBody>
                    <a:bodyPr/>
                    <a:lstStyle/>
                    <a:p>
                      <a:endParaRPr lang="fr-FR"/>
                    </a:p>
                  </a:txBody>
                  <a:tcPr/>
                </a:tc>
                <a:tc>
                  <a:txBody>
                    <a:bodyPr/>
                    <a:lstStyle/>
                    <a:p>
                      <a:r>
                        <a:rPr lang="fr-FR" dirty="0"/>
                        <a:t>adopter</a:t>
                      </a:r>
                    </a:p>
                  </a:txBody>
                  <a:tcPr/>
                </a:tc>
                <a:tc>
                  <a:txBody>
                    <a:bodyPr/>
                    <a:lstStyle/>
                    <a:p>
                      <a:r>
                        <a:rPr lang="fr-FR" dirty="0"/>
                        <a:t>apporter</a:t>
                      </a:r>
                    </a:p>
                  </a:txBody>
                  <a:tcPr/>
                </a:tc>
                <a:tc>
                  <a:txBody>
                    <a:bodyPr/>
                    <a:lstStyle/>
                    <a:p>
                      <a:r>
                        <a:rPr lang="fr-FR" dirty="0"/>
                        <a:t>atterrir</a:t>
                      </a:r>
                    </a:p>
                  </a:txBody>
                  <a:tcPr/>
                </a:tc>
                <a:extLst>
                  <a:ext uri="{0D108BD9-81ED-4DB2-BD59-A6C34878D82A}">
                    <a16:rowId xmlns:a16="http://schemas.microsoft.com/office/drawing/2014/main" val="3178422979"/>
                  </a:ext>
                </a:extLst>
              </a:tr>
              <a:tr h="370840">
                <a:tc vMerge="1">
                  <a:txBody>
                    <a:bodyPr/>
                    <a:lstStyle/>
                    <a:p>
                      <a:endParaRPr lang="fr-FR" dirty="0"/>
                    </a:p>
                  </a:txBody>
                  <a:tcPr/>
                </a:tc>
                <a:tc>
                  <a:txBody>
                    <a:bodyPr/>
                    <a:lstStyle/>
                    <a:p>
                      <a:r>
                        <a:rPr lang="fr-FR" dirty="0"/>
                        <a:t>en-</a:t>
                      </a:r>
                    </a:p>
                  </a:txBody>
                  <a:tcPr>
                    <a:solidFill>
                      <a:schemeClr val="accent5">
                        <a:lumMod val="20000"/>
                        <a:lumOff val="80000"/>
                      </a:schemeClr>
                    </a:solidFill>
                  </a:tcPr>
                </a:tc>
                <a:tc>
                  <a:txBody>
                    <a:bodyPr/>
                    <a:lstStyle/>
                    <a:p>
                      <a:endParaRPr lang="fr-FR"/>
                    </a:p>
                  </a:txBody>
                  <a:tcPr/>
                </a:tc>
                <a:tc>
                  <a:txBody>
                    <a:bodyPr/>
                    <a:lstStyle/>
                    <a:p>
                      <a:endParaRPr lang="fr-FR"/>
                    </a:p>
                  </a:txBody>
                  <a:tcPr/>
                </a:tc>
                <a:tc>
                  <a:txBody>
                    <a:bodyPr/>
                    <a:lstStyle/>
                    <a:p>
                      <a:endParaRPr lang="fr-FR"/>
                    </a:p>
                  </a:txBody>
                  <a:tcPr/>
                </a:tc>
                <a:tc>
                  <a:txBody>
                    <a:bodyPr/>
                    <a:lstStyle/>
                    <a:p>
                      <a:r>
                        <a:rPr lang="fr-FR" dirty="0"/>
                        <a:t>ennui</a:t>
                      </a:r>
                    </a:p>
                  </a:txBody>
                  <a:tcPr/>
                </a:tc>
                <a:tc>
                  <a:txBody>
                    <a:bodyPr/>
                    <a:lstStyle/>
                    <a:p>
                      <a:endParaRPr lang="fr-FR"/>
                    </a:p>
                  </a:txBody>
                  <a:tcPr/>
                </a:tc>
                <a:tc>
                  <a:txBody>
                    <a:bodyPr/>
                    <a:lstStyle/>
                    <a:p>
                      <a:r>
                        <a:rPr lang="fr-FR" dirty="0"/>
                        <a:t>emporter</a:t>
                      </a:r>
                    </a:p>
                  </a:txBody>
                  <a:tcPr/>
                </a:tc>
                <a:tc>
                  <a:txBody>
                    <a:bodyPr/>
                    <a:lstStyle/>
                    <a:p>
                      <a:r>
                        <a:rPr lang="fr-FR" dirty="0"/>
                        <a:t>enterrer</a:t>
                      </a:r>
                    </a:p>
                  </a:txBody>
                  <a:tcPr/>
                </a:tc>
                <a:extLst>
                  <a:ext uri="{0D108BD9-81ED-4DB2-BD59-A6C34878D82A}">
                    <a16:rowId xmlns:a16="http://schemas.microsoft.com/office/drawing/2014/main" val="579540210"/>
                  </a:ext>
                </a:extLst>
              </a:tr>
              <a:tr h="370840">
                <a:tc vMerge="1">
                  <a:txBody>
                    <a:bodyPr/>
                    <a:lstStyle/>
                    <a:p>
                      <a:endParaRPr lang="fr-FR" dirty="0"/>
                    </a:p>
                  </a:txBody>
                  <a:tcPr/>
                </a:tc>
                <a:tc>
                  <a:txBody>
                    <a:bodyPr/>
                    <a:lstStyle/>
                    <a:p>
                      <a:r>
                        <a:rPr lang="fr-FR" dirty="0"/>
                        <a:t>ex-</a:t>
                      </a:r>
                    </a:p>
                  </a:txBody>
                  <a:tcPr>
                    <a:solidFill>
                      <a:schemeClr val="accent5">
                        <a:lumMod val="20000"/>
                        <a:lumOff val="80000"/>
                      </a:schemeClr>
                    </a:solidFill>
                  </a:tcPr>
                </a:tc>
                <a:tc>
                  <a:txBody>
                    <a:bodyPr/>
                    <a:lstStyle/>
                    <a:p>
                      <a:r>
                        <a:rPr lang="fr-FR" dirty="0"/>
                        <a:t>effacer</a:t>
                      </a:r>
                    </a:p>
                  </a:txBody>
                  <a:tcPr/>
                </a:tc>
                <a:tc>
                  <a:txBody>
                    <a:bodyPr/>
                    <a:lstStyle/>
                    <a:p>
                      <a:endParaRPr lang="fr-FR"/>
                    </a:p>
                  </a:txBody>
                  <a:tcPr/>
                </a:tc>
                <a:tc>
                  <a:txBody>
                    <a:bodyPr/>
                    <a:lstStyle/>
                    <a:p>
                      <a:endParaRPr lang="fr-FR"/>
                    </a:p>
                  </a:txBody>
                  <a:tcPr/>
                </a:tc>
                <a:tc>
                  <a:txBody>
                    <a:bodyPr/>
                    <a:lstStyle/>
                    <a:p>
                      <a:endParaRPr lang="fr-FR"/>
                    </a:p>
                  </a:txBody>
                  <a:tcPr/>
                </a:tc>
                <a:tc>
                  <a:txBody>
                    <a:bodyPr/>
                    <a:lstStyle/>
                    <a:p>
                      <a:endParaRPr lang="fr-FR"/>
                    </a:p>
                  </a:txBody>
                  <a:tcPr/>
                </a:tc>
                <a:tc>
                  <a:txBody>
                    <a:bodyPr/>
                    <a:lstStyle/>
                    <a:p>
                      <a:r>
                        <a:rPr lang="fr-FR" dirty="0"/>
                        <a:t>exporter</a:t>
                      </a:r>
                    </a:p>
                  </a:txBody>
                  <a:tcPr/>
                </a:tc>
                <a:tc>
                  <a:txBody>
                    <a:bodyPr/>
                    <a:lstStyle/>
                    <a:p>
                      <a:endParaRPr lang="fr-FR" dirty="0"/>
                    </a:p>
                  </a:txBody>
                  <a:tcPr/>
                </a:tc>
                <a:extLst>
                  <a:ext uri="{0D108BD9-81ED-4DB2-BD59-A6C34878D82A}">
                    <a16:rowId xmlns:a16="http://schemas.microsoft.com/office/drawing/2014/main" val="1678314067"/>
                  </a:ext>
                </a:extLst>
              </a:tr>
            </a:tbl>
          </a:graphicData>
        </a:graphic>
      </p:graphicFrame>
    </p:spTree>
    <p:extLst>
      <p:ext uri="{BB962C8B-B14F-4D97-AF65-F5344CB8AC3E}">
        <p14:creationId xmlns:p14="http://schemas.microsoft.com/office/powerpoint/2010/main" val="40276422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428C86-8421-2836-A54E-8873FBD664F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3AE435A-CC36-3E55-3F10-20487B7CB956}"/>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F4749459-5402-B767-2D8F-9B0B24D40873}"/>
              </a:ext>
            </a:extLst>
          </p:cNvPr>
          <p:cNvSpPr>
            <a:spLocks noGrp="1"/>
          </p:cNvSpPr>
          <p:nvPr>
            <p:ph idx="1"/>
          </p:nvPr>
        </p:nvSpPr>
        <p:spPr>
          <a:xfrm>
            <a:off x="838200" y="1444752"/>
            <a:ext cx="10515600" cy="4732211"/>
          </a:xfrm>
        </p:spPr>
        <p:txBody>
          <a:bodyPr/>
          <a:lstStyle/>
          <a:p>
            <a:pPr marL="0" indent="0">
              <a:buNone/>
            </a:pPr>
            <a:endParaRPr lang="fr-FR" dirty="0"/>
          </a:p>
          <a:p>
            <a:pPr marL="0" indent="0">
              <a:buNone/>
            </a:pPr>
            <a:endParaRPr lang="fr-FR" dirty="0"/>
          </a:p>
          <a:p>
            <a:pPr marL="0" indent="0">
              <a:buNone/>
            </a:pPr>
            <a:r>
              <a:rPr lang="fr-FR" sz="2000" dirty="0">
                <a:effectLst/>
                <a:latin typeface="Times New Roman" panose="02020603050405020304" pitchFamily="18" charset="0"/>
                <a:ea typeface="Times New Roman" panose="02020603050405020304" pitchFamily="18" charset="0"/>
              </a:rPr>
              <a:t>       admettre ; adopter ; affiner ; apporter ; atterrir ; effacer ; emporter ; ennui ; enterrer ; exporter</a:t>
            </a:r>
          </a:p>
          <a:p>
            <a:pPr marL="0" indent="0">
              <a:buNone/>
            </a:pPr>
            <a:endParaRPr lang="fr-FR" dirty="0"/>
          </a:p>
          <a:p>
            <a:pPr marL="0" indent="0">
              <a:buNone/>
            </a:pPr>
            <a:endParaRPr lang="fr-FR" dirty="0"/>
          </a:p>
        </p:txBody>
      </p:sp>
      <p:graphicFrame>
        <p:nvGraphicFramePr>
          <p:cNvPr id="4" name="Tableau 3">
            <a:extLst>
              <a:ext uri="{FF2B5EF4-FFF2-40B4-BE49-F238E27FC236}">
                <a16:creationId xmlns:a16="http://schemas.microsoft.com/office/drawing/2014/main" id="{36F611B7-80E2-70BF-1B8F-C9187286D2A5}"/>
              </a:ext>
            </a:extLst>
          </p:cNvPr>
          <p:cNvGraphicFramePr>
            <a:graphicFrameLocks noGrp="1"/>
          </p:cNvGraphicFramePr>
          <p:nvPr/>
        </p:nvGraphicFramePr>
        <p:xfrm>
          <a:off x="1977136" y="3225122"/>
          <a:ext cx="8520177" cy="1854200"/>
        </p:xfrm>
        <a:graphic>
          <a:graphicData uri="http://schemas.openxmlformats.org/drawingml/2006/table">
            <a:tbl>
              <a:tblPr firstRow="1" bandRow="1">
                <a:tableStyleId>{5940675A-B579-460E-94D1-54222C63F5DA}</a:tableStyleId>
              </a:tblPr>
              <a:tblGrid>
                <a:gridCol w="592152">
                  <a:extLst>
                    <a:ext uri="{9D8B030D-6E8A-4147-A177-3AD203B41FA5}">
                      <a16:colId xmlns:a16="http://schemas.microsoft.com/office/drawing/2014/main" val="950872057"/>
                    </a:ext>
                  </a:extLst>
                </a:gridCol>
                <a:gridCol w="747646">
                  <a:extLst>
                    <a:ext uri="{9D8B030D-6E8A-4147-A177-3AD203B41FA5}">
                      <a16:colId xmlns:a16="http://schemas.microsoft.com/office/drawing/2014/main" val="44840369"/>
                    </a:ext>
                  </a:extLst>
                </a:gridCol>
                <a:gridCol w="933216">
                  <a:extLst>
                    <a:ext uri="{9D8B030D-6E8A-4147-A177-3AD203B41FA5}">
                      <a16:colId xmlns:a16="http://schemas.microsoft.com/office/drawing/2014/main" val="573180558"/>
                    </a:ext>
                  </a:extLst>
                </a:gridCol>
                <a:gridCol w="876468">
                  <a:extLst>
                    <a:ext uri="{9D8B030D-6E8A-4147-A177-3AD203B41FA5}">
                      <a16:colId xmlns:a16="http://schemas.microsoft.com/office/drawing/2014/main" val="742603165"/>
                    </a:ext>
                  </a:extLst>
                </a:gridCol>
                <a:gridCol w="1200070">
                  <a:extLst>
                    <a:ext uri="{9D8B030D-6E8A-4147-A177-3AD203B41FA5}">
                      <a16:colId xmlns:a16="http://schemas.microsoft.com/office/drawing/2014/main" val="4223361399"/>
                    </a:ext>
                  </a:extLst>
                </a:gridCol>
                <a:gridCol w="925830">
                  <a:extLst>
                    <a:ext uri="{9D8B030D-6E8A-4147-A177-3AD203B41FA5}">
                      <a16:colId xmlns:a16="http://schemas.microsoft.com/office/drawing/2014/main" val="1634268729"/>
                    </a:ext>
                  </a:extLst>
                </a:gridCol>
                <a:gridCol w="988357">
                  <a:extLst>
                    <a:ext uri="{9D8B030D-6E8A-4147-A177-3AD203B41FA5}">
                      <a16:colId xmlns:a16="http://schemas.microsoft.com/office/drawing/2014/main" val="3419432340"/>
                    </a:ext>
                  </a:extLst>
                </a:gridCol>
                <a:gridCol w="1214021">
                  <a:extLst>
                    <a:ext uri="{9D8B030D-6E8A-4147-A177-3AD203B41FA5}">
                      <a16:colId xmlns:a16="http://schemas.microsoft.com/office/drawing/2014/main" val="3636276657"/>
                    </a:ext>
                  </a:extLst>
                </a:gridCol>
                <a:gridCol w="1042417">
                  <a:extLst>
                    <a:ext uri="{9D8B030D-6E8A-4147-A177-3AD203B41FA5}">
                      <a16:colId xmlns:a16="http://schemas.microsoft.com/office/drawing/2014/main" val="3750526469"/>
                    </a:ext>
                  </a:extLst>
                </a:gridCol>
              </a:tblGrid>
              <a:tr h="370840">
                <a:tc rowSpan="2" gridSpan="2">
                  <a:txBody>
                    <a:bodyPr/>
                    <a:lstStyle/>
                    <a:p>
                      <a:pPr algn="ctr"/>
                      <a:endParaRPr lang="fr-FR" dirty="0"/>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c rowSpan="2" hMerge="1">
                  <a:txBody>
                    <a:bodyPr/>
                    <a:lstStyle/>
                    <a:p>
                      <a:endParaRPr lang="fr-FR"/>
                    </a:p>
                  </a:txBody>
                  <a:tcPr/>
                </a:tc>
                <a:tc gridSpan="7">
                  <a:txBody>
                    <a:bodyPr/>
                    <a:lstStyle/>
                    <a:p>
                      <a:pPr algn="ctr"/>
                      <a:r>
                        <a:rPr lang="fr-FR" dirty="0"/>
                        <a:t> radicaux</a:t>
                      </a:r>
                    </a:p>
                  </a:txBody>
                  <a:tcPr>
                    <a:solidFill>
                      <a:schemeClr val="accent5">
                        <a:lumMod val="20000"/>
                        <a:lumOff val="80000"/>
                      </a:schemeClr>
                    </a:solidFill>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dirty="0"/>
                    </a:p>
                  </a:txBody>
                  <a:tcPr/>
                </a:tc>
                <a:extLst>
                  <a:ext uri="{0D108BD9-81ED-4DB2-BD59-A6C34878D82A}">
                    <a16:rowId xmlns:a16="http://schemas.microsoft.com/office/drawing/2014/main" val="2100275116"/>
                  </a:ext>
                </a:extLst>
              </a:tr>
              <a:tr h="370840">
                <a:tc gridSpan="2" vMerge="1">
                  <a:txBody>
                    <a:bodyPr/>
                    <a:lstStyle/>
                    <a:p>
                      <a:endParaRPr lang="fr-FR"/>
                    </a:p>
                  </a:txBody>
                  <a:tcPr/>
                </a:tc>
                <a:tc hMerge="1" vMerge="1">
                  <a:txBody>
                    <a:bodyPr/>
                    <a:lstStyle/>
                    <a:p>
                      <a:endParaRPr lang="fr-FR" dirty="0"/>
                    </a:p>
                  </a:txBody>
                  <a:tcPr/>
                </a:tc>
                <a:tc>
                  <a:txBody>
                    <a:bodyPr/>
                    <a:lstStyle/>
                    <a:p>
                      <a:pPr algn="ctr"/>
                      <a:r>
                        <a:rPr lang="fr-FR" dirty="0"/>
                        <a:t>face</a:t>
                      </a:r>
                    </a:p>
                  </a:txBody>
                  <a:tcPr>
                    <a:solidFill>
                      <a:schemeClr val="accent5">
                        <a:lumMod val="20000"/>
                        <a:lumOff val="80000"/>
                      </a:schemeClr>
                    </a:solidFill>
                  </a:tcPr>
                </a:tc>
                <a:tc>
                  <a:txBody>
                    <a:bodyPr/>
                    <a:lstStyle/>
                    <a:p>
                      <a:pPr algn="ctr"/>
                      <a:r>
                        <a:rPr lang="fr-FR" dirty="0"/>
                        <a:t>fin</a:t>
                      </a:r>
                    </a:p>
                  </a:txBody>
                  <a:tcPr>
                    <a:solidFill>
                      <a:schemeClr val="accent5">
                        <a:lumMod val="20000"/>
                        <a:lumOff val="80000"/>
                      </a:schemeClr>
                    </a:solidFill>
                  </a:tcPr>
                </a:tc>
                <a:tc>
                  <a:txBody>
                    <a:bodyPr/>
                    <a:lstStyle/>
                    <a:p>
                      <a:pPr algn="ctr"/>
                      <a:r>
                        <a:rPr lang="fr-FR" dirty="0"/>
                        <a:t>mettre</a:t>
                      </a:r>
                    </a:p>
                  </a:txBody>
                  <a:tcPr>
                    <a:solidFill>
                      <a:schemeClr val="accent5">
                        <a:lumMod val="20000"/>
                        <a:lumOff val="80000"/>
                      </a:schemeClr>
                    </a:solidFill>
                  </a:tcPr>
                </a:tc>
                <a:tc>
                  <a:txBody>
                    <a:bodyPr/>
                    <a:lstStyle/>
                    <a:p>
                      <a:pPr algn="ctr"/>
                      <a:r>
                        <a:rPr lang="fr-FR" dirty="0"/>
                        <a:t>nuire</a:t>
                      </a:r>
                    </a:p>
                  </a:txBody>
                  <a:tcPr>
                    <a:solidFill>
                      <a:schemeClr val="accent5">
                        <a:lumMod val="20000"/>
                        <a:lumOff val="80000"/>
                      </a:schemeClr>
                    </a:solidFill>
                  </a:tcPr>
                </a:tc>
                <a:tc>
                  <a:txBody>
                    <a:bodyPr/>
                    <a:lstStyle/>
                    <a:p>
                      <a:pPr algn="ctr"/>
                      <a:r>
                        <a:rPr lang="fr-FR" dirty="0"/>
                        <a:t>opter</a:t>
                      </a:r>
                    </a:p>
                  </a:txBody>
                  <a:tcPr>
                    <a:solidFill>
                      <a:schemeClr val="accent5">
                        <a:lumMod val="20000"/>
                        <a:lumOff val="80000"/>
                      </a:schemeClr>
                    </a:solidFill>
                  </a:tcPr>
                </a:tc>
                <a:tc>
                  <a:txBody>
                    <a:bodyPr/>
                    <a:lstStyle/>
                    <a:p>
                      <a:pPr algn="ctr"/>
                      <a:r>
                        <a:rPr lang="fr-FR" dirty="0"/>
                        <a:t>porter</a:t>
                      </a:r>
                    </a:p>
                  </a:txBody>
                  <a:tcPr>
                    <a:solidFill>
                      <a:schemeClr val="accent5">
                        <a:lumMod val="20000"/>
                        <a:lumOff val="80000"/>
                      </a:schemeClr>
                    </a:solidFill>
                  </a:tcPr>
                </a:tc>
                <a:tc>
                  <a:txBody>
                    <a:bodyPr/>
                    <a:lstStyle/>
                    <a:p>
                      <a:pPr algn="ctr"/>
                      <a:r>
                        <a:rPr lang="fr-FR" dirty="0"/>
                        <a:t>terre</a:t>
                      </a:r>
                    </a:p>
                  </a:txBody>
                  <a:tcPr>
                    <a:solidFill>
                      <a:schemeClr val="accent5">
                        <a:lumMod val="20000"/>
                        <a:lumOff val="80000"/>
                      </a:schemeClr>
                    </a:solidFill>
                  </a:tcPr>
                </a:tc>
                <a:extLst>
                  <a:ext uri="{0D108BD9-81ED-4DB2-BD59-A6C34878D82A}">
                    <a16:rowId xmlns:a16="http://schemas.microsoft.com/office/drawing/2014/main" val="2582502895"/>
                  </a:ext>
                </a:extLst>
              </a:tr>
              <a:tr h="370840">
                <a:tc rowSpan="3">
                  <a:txBody>
                    <a:bodyPr/>
                    <a:lstStyle/>
                    <a:p>
                      <a:pPr algn="ctr"/>
                      <a:r>
                        <a:rPr lang="fr-FR" dirty="0"/>
                        <a:t>préfixes</a:t>
                      </a:r>
                    </a:p>
                  </a:txBody>
                  <a:tcPr vert="vert270">
                    <a:solidFill>
                      <a:schemeClr val="accent5">
                        <a:lumMod val="20000"/>
                        <a:lumOff val="80000"/>
                      </a:schemeClr>
                    </a:solidFill>
                  </a:tcPr>
                </a:tc>
                <a:tc>
                  <a:txBody>
                    <a:bodyPr/>
                    <a:lstStyle/>
                    <a:p>
                      <a:r>
                        <a:rPr lang="fr-FR" dirty="0"/>
                        <a:t>ad-</a:t>
                      </a:r>
                    </a:p>
                  </a:txBody>
                  <a:tcPr>
                    <a:solidFill>
                      <a:schemeClr val="accent5">
                        <a:lumMod val="20000"/>
                        <a:lumOff val="80000"/>
                      </a:schemeClr>
                    </a:solidFill>
                  </a:tcPr>
                </a:tc>
                <a:tc>
                  <a:txBody>
                    <a:bodyPr/>
                    <a:lstStyle/>
                    <a:p>
                      <a:endParaRPr lang="fr-FR"/>
                    </a:p>
                  </a:txBody>
                  <a:tcPr/>
                </a:tc>
                <a:tc>
                  <a:txBody>
                    <a:bodyPr/>
                    <a:lstStyle/>
                    <a:p>
                      <a:r>
                        <a:rPr lang="fr-FR" dirty="0"/>
                        <a:t>affiner</a:t>
                      </a:r>
                    </a:p>
                  </a:txBody>
                  <a:tcPr/>
                </a:tc>
                <a:tc>
                  <a:txBody>
                    <a:bodyPr/>
                    <a:lstStyle/>
                    <a:p>
                      <a:r>
                        <a:rPr lang="fr-FR" dirty="0"/>
                        <a:t>admettre</a:t>
                      </a:r>
                    </a:p>
                  </a:txBody>
                  <a:tcPr/>
                </a:tc>
                <a:tc>
                  <a:txBody>
                    <a:bodyPr/>
                    <a:lstStyle/>
                    <a:p>
                      <a:endParaRPr lang="fr-FR"/>
                    </a:p>
                  </a:txBody>
                  <a:tcPr/>
                </a:tc>
                <a:tc>
                  <a:txBody>
                    <a:bodyPr/>
                    <a:lstStyle/>
                    <a:p>
                      <a:r>
                        <a:rPr lang="fr-FR" dirty="0"/>
                        <a:t>adopter</a:t>
                      </a:r>
                    </a:p>
                  </a:txBody>
                  <a:tcPr/>
                </a:tc>
                <a:tc>
                  <a:txBody>
                    <a:bodyPr/>
                    <a:lstStyle/>
                    <a:p>
                      <a:r>
                        <a:rPr lang="fr-FR" dirty="0"/>
                        <a:t>apporter</a:t>
                      </a:r>
                    </a:p>
                  </a:txBody>
                  <a:tcPr/>
                </a:tc>
                <a:tc>
                  <a:txBody>
                    <a:bodyPr/>
                    <a:lstStyle/>
                    <a:p>
                      <a:r>
                        <a:rPr lang="fr-FR" dirty="0"/>
                        <a:t>atterrir</a:t>
                      </a:r>
                    </a:p>
                  </a:txBody>
                  <a:tcPr/>
                </a:tc>
                <a:extLst>
                  <a:ext uri="{0D108BD9-81ED-4DB2-BD59-A6C34878D82A}">
                    <a16:rowId xmlns:a16="http://schemas.microsoft.com/office/drawing/2014/main" val="3178422979"/>
                  </a:ext>
                </a:extLst>
              </a:tr>
              <a:tr h="370840">
                <a:tc vMerge="1">
                  <a:txBody>
                    <a:bodyPr/>
                    <a:lstStyle/>
                    <a:p>
                      <a:endParaRPr lang="fr-FR" dirty="0"/>
                    </a:p>
                  </a:txBody>
                  <a:tcPr/>
                </a:tc>
                <a:tc>
                  <a:txBody>
                    <a:bodyPr/>
                    <a:lstStyle/>
                    <a:p>
                      <a:r>
                        <a:rPr lang="fr-FR" dirty="0"/>
                        <a:t>en-</a:t>
                      </a:r>
                    </a:p>
                  </a:txBody>
                  <a:tcPr>
                    <a:solidFill>
                      <a:schemeClr val="accent5">
                        <a:lumMod val="20000"/>
                        <a:lumOff val="80000"/>
                      </a:schemeClr>
                    </a:solidFill>
                  </a:tcPr>
                </a:tc>
                <a:tc>
                  <a:txBody>
                    <a:bodyPr/>
                    <a:lstStyle/>
                    <a:p>
                      <a:endParaRPr lang="fr-FR"/>
                    </a:p>
                  </a:txBody>
                  <a:tcPr/>
                </a:tc>
                <a:tc>
                  <a:txBody>
                    <a:bodyPr/>
                    <a:lstStyle/>
                    <a:p>
                      <a:endParaRPr lang="fr-FR"/>
                    </a:p>
                  </a:txBody>
                  <a:tcPr/>
                </a:tc>
                <a:tc>
                  <a:txBody>
                    <a:bodyPr/>
                    <a:lstStyle/>
                    <a:p>
                      <a:endParaRPr lang="fr-FR"/>
                    </a:p>
                  </a:txBody>
                  <a:tcPr/>
                </a:tc>
                <a:tc>
                  <a:txBody>
                    <a:bodyPr/>
                    <a:lstStyle/>
                    <a:p>
                      <a:r>
                        <a:rPr lang="fr-FR" dirty="0"/>
                        <a:t>ennui</a:t>
                      </a:r>
                    </a:p>
                  </a:txBody>
                  <a:tcPr/>
                </a:tc>
                <a:tc>
                  <a:txBody>
                    <a:bodyPr/>
                    <a:lstStyle/>
                    <a:p>
                      <a:endParaRPr lang="fr-FR"/>
                    </a:p>
                  </a:txBody>
                  <a:tcPr/>
                </a:tc>
                <a:tc>
                  <a:txBody>
                    <a:bodyPr/>
                    <a:lstStyle/>
                    <a:p>
                      <a:r>
                        <a:rPr lang="fr-FR" dirty="0"/>
                        <a:t>emporter</a:t>
                      </a:r>
                    </a:p>
                  </a:txBody>
                  <a:tcPr/>
                </a:tc>
                <a:tc>
                  <a:txBody>
                    <a:bodyPr/>
                    <a:lstStyle/>
                    <a:p>
                      <a:r>
                        <a:rPr lang="fr-FR" dirty="0"/>
                        <a:t>enterrer</a:t>
                      </a:r>
                    </a:p>
                  </a:txBody>
                  <a:tcPr/>
                </a:tc>
                <a:extLst>
                  <a:ext uri="{0D108BD9-81ED-4DB2-BD59-A6C34878D82A}">
                    <a16:rowId xmlns:a16="http://schemas.microsoft.com/office/drawing/2014/main" val="579540210"/>
                  </a:ext>
                </a:extLst>
              </a:tr>
              <a:tr h="370840">
                <a:tc vMerge="1">
                  <a:txBody>
                    <a:bodyPr/>
                    <a:lstStyle/>
                    <a:p>
                      <a:endParaRPr lang="fr-FR" dirty="0"/>
                    </a:p>
                  </a:txBody>
                  <a:tcPr/>
                </a:tc>
                <a:tc>
                  <a:txBody>
                    <a:bodyPr/>
                    <a:lstStyle/>
                    <a:p>
                      <a:r>
                        <a:rPr lang="fr-FR" dirty="0"/>
                        <a:t>ex-</a:t>
                      </a:r>
                    </a:p>
                  </a:txBody>
                  <a:tcPr>
                    <a:solidFill>
                      <a:schemeClr val="accent5">
                        <a:lumMod val="20000"/>
                        <a:lumOff val="80000"/>
                      </a:schemeClr>
                    </a:solidFill>
                  </a:tcPr>
                </a:tc>
                <a:tc>
                  <a:txBody>
                    <a:bodyPr/>
                    <a:lstStyle/>
                    <a:p>
                      <a:r>
                        <a:rPr lang="fr-FR" dirty="0"/>
                        <a:t>effacer</a:t>
                      </a:r>
                    </a:p>
                  </a:txBody>
                  <a:tcPr/>
                </a:tc>
                <a:tc>
                  <a:txBody>
                    <a:bodyPr/>
                    <a:lstStyle/>
                    <a:p>
                      <a:endParaRPr lang="fr-FR"/>
                    </a:p>
                  </a:txBody>
                  <a:tcPr/>
                </a:tc>
                <a:tc>
                  <a:txBody>
                    <a:bodyPr/>
                    <a:lstStyle/>
                    <a:p>
                      <a:endParaRPr lang="fr-FR"/>
                    </a:p>
                  </a:txBody>
                  <a:tcPr/>
                </a:tc>
                <a:tc>
                  <a:txBody>
                    <a:bodyPr/>
                    <a:lstStyle/>
                    <a:p>
                      <a:endParaRPr lang="fr-FR"/>
                    </a:p>
                  </a:txBody>
                  <a:tcPr/>
                </a:tc>
                <a:tc>
                  <a:txBody>
                    <a:bodyPr/>
                    <a:lstStyle/>
                    <a:p>
                      <a:endParaRPr lang="fr-FR"/>
                    </a:p>
                  </a:txBody>
                  <a:tcPr/>
                </a:tc>
                <a:tc>
                  <a:txBody>
                    <a:bodyPr/>
                    <a:lstStyle/>
                    <a:p>
                      <a:r>
                        <a:rPr lang="fr-FR" dirty="0"/>
                        <a:t>exporter</a:t>
                      </a:r>
                    </a:p>
                  </a:txBody>
                  <a:tcPr/>
                </a:tc>
                <a:tc>
                  <a:txBody>
                    <a:bodyPr/>
                    <a:lstStyle/>
                    <a:p>
                      <a:endParaRPr lang="fr-FR" dirty="0"/>
                    </a:p>
                  </a:txBody>
                  <a:tcPr/>
                </a:tc>
                <a:extLst>
                  <a:ext uri="{0D108BD9-81ED-4DB2-BD59-A6C34878D82A}">
                    <a16:rowId xmlns:a16="http://schemas.microsoft.com/office/drawing/2014/main" val="1678314067"/>
                  </a:ext>
                </a:extLst>
              </a:tr>
            </a:tbl>
          </a:graphicData>
        </a:graphic>
      </p:graphicFrame>
    </p:spTree>
    <p:extLst>
      <p:ext uri="{BB962C8B-B14F-4D97-AF65-F5344CB8AC3E}">
        <p14:creationId xmlns:p14="http://schemas.microsoft.com/office/powerpoint/2010/main" val="3201561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718FE89-7D71-CD7D-D59C-403AFF387371}"/>
              </a:ext>
            </a:extLst>
          </p:cNvPr>
          <p:cNvSpPr>
            <a:spLocks noGrp="1"/>
          </p:cNvSpPr>
          <p:nvPr>
            <p:ph type="title"/>
          </p:nvPr>
        </p:nvSpPr>
        <p:spPr/>
        <p:txBody>
          <a:bodyPr/>
          <a:lstStyle/>
          <a:p>
            <a:endParaRPr lang="fr-FR"/>
          </a:p>
        </p:txBody>
      </p:sp>
      <p:pic>
        <p:nvPicPr>
          <p:cNvPr id="4" name="Espace réservé du contenu 3" descr="Une image contenant dessin, croquis, clipart, Dessin au trait&#10;&#10;Description générée automatiquement">
            <a:extLst>
              <a:ext uri="{FF2B5EF4-FFF2-40B4-BE49-F238E27FC236}">
                <a16:creationId xmlns:a16="http://schemas.microsoft.com/office/drawing/2014/main" id="{11974E21-C48E-DE66-EE3C-974F6DB6A065}"/>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5403596" y="1152352"/>
            <a:ext cx="1384808" cy="4101162"/>
          </a:xfrm>
          <a:prstGeom prst="rect">
            <a:avLst/>
          </a:prstGeom>
        </p:spPr>
      </p:pic>
    </p:spTree>
    <p:extLst>
      <p:ext uri="{BB962C8B-B14F-4D97-AF65-F5344CB8AC3E}">
        <p14:creationId xmlns:p14="http://schemas.microsoft.com/office/powerpoint/2010/main" val="34167989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67A5126-AA04-C261-2B4B-115430B7D998}"/>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C7BF5CF9-148D-35FB-B338-DC7A0613BA8A}"/>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endParaRPr lang="fr-FR" dirty="0"/>
          </a:p>
          <a:p>
            <a:pPr marL="0" indent="0">
              <a:buNone/>
            </a:pPr>
            <a:r>
              <a:rPr lang="fr-FR" sz="1800" dirty="0">
                <a:solidFill>
                  <a:srgbClr val="000000"/>
                </a:solidFill>
                <a:effectLst/>
                <a:latin typeface="Times New Roman" panose="02020603050405020304" pitchFamily="18" charset="0"/>
                <a:ea typeface="Times New Roman" panose="02020603050405020304" pitchFamily="18" charset="0"/>
              </a:rPr>
              <a:t>			</a:t>
            </a:r>
            <a:r>
              <a:rPr lang="fr-FR" sz="2400" dirty="0">
                <a:solidFill>
                  <a:srgbClr val="000000"/>
                </a:solidFill>
                <a:effectLst/>
                <a:latin typeface="Times New Roman" panose="02020603050405020304" pitchFamily="18" charset="0"/>
                <a:ea typeface="Times New Roman" panose="02020603050405020304" pitchFamily="18" charset="0"/>
              </a:rPr>
              <a:t>ad + lune 		… ?…</a:t>
            </a:r>
            <a:endParaRPr lang="fr-FR" sz="2400" dirty="0">
              <a:effectLst/>
              <a:latin typeface="Times New Roman" panose="02020603050405020304" pitchFamily="18" charset="0"/>
              <a:ea typeface="Times New Roman" panose="02020603050405020304" pitchFamily="18" charset="0"/>
            </a:endParaRPr>
          </a:p>
          <a:p>
            <a:pPr marL="0" indent="0">
              <a:buNone/>
            </a:pPr>
            <a:endParaRPr lang="fr-FR" dirty="0"/>
          </a:p>
        </p:txBody>
      </p:sp>
      <p:sp>
        <p:nvSpPr>
          <p:cNvPr id="4" name="Flèche vers la droite 3">
            <a:extLst>
              <a:ext uri="{FF2B5EF4-FFF2-40B4-BE49-F238E27FC236}">
                <a16:creationId xmlns:a16="http://schemas.microsoft.com/office/drawing/2014/main" id="{BB1ECC7D-CA6B-E3BF-AD9E-335E3827BFD0}"/>
              </a:ext>
            </a:extLst>
          </p:cNvPr>
          <p:cNvSpPr/>
          <p:nvPr/>
        </p:nvSpPr>
        <p:spPr>
          <a:xfrm>
            <a:off x="5138928" y="3429000"/>
            <a:ext cx="1097280" cy="26517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2271987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6D637A-4D68-C795-3618-D815B4E498D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C9CF7AF-2214-631C-B338-5EEB92F4E86B}"/>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F6497C5F-494C-EEEB-B7E7-F86F1561DAD0}"/>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endParaRPr lang="fr-FR" dirty="0"/>
          </a:p>
          <a:p>
            <a:pPr marL="0" indent="0">
              <a:buNone/>
            </a:pPr>
            <a:r>
              <a:rPr lang="fr-FR" sz="1800" dirty="0">
                <a:solidFill>
                  <a:srgbClr val="000000"/>
                </a:solidFill>
                <a:effectLst/>
                <a:latin typeface="Times New Roman" panose="02020603050405020304" pitchFamily="18" charset="0"/>
                <a:ea typeface="Times New Roman" panose="02020603050405020304" pitchFamily="18" charset="0"/>
              </a:rPr>
              <a:t>			</a:t>
            </a:r>
            <a:r>
              <a:rPr lang="fr-FR" sz="2400" dirty="0">
                <a:solidFill>
                  <a:srgbClr val="000000"/>
                </a:solidFill>
                <a:effectLst/>
                <a:latin typeface="Times New Roman" panose="02020603050405020304" pitchFamily="18" charset="0"/>
                <a:ea typeface="Times New Roman" panose="02020603050405020304" pitchFamily="18" charset="0"/>
              </a:rPr>
              <a:t>ad + lune 		</a:t>
            </a:r>
            <a:r>
              <a:rPr lang="fr-FR" sz="2400" dirty="0">
                <a:solidFill>
                  <a:srgbClr val="000000"/>
                </a:solidFill>
                <a:latin typeface="Times New Roman" panose="02020603050405020304" pitchFamily="18" charset="0"/>
                <a:ea typeface="Times New Roman" panose="02020603050405020304" pitchFamily="18" charset="0"/>
              </a:rPr>
              <a:t>a</a:t>
            </a:r>
            <a:r>
              <a:rPr lang="fr-FR" sz="2400" dirty="0">
                <a:solidFill>
                  <a:schemeClr val="accent1"/>
                </a:solidFill>
                <a:latin typeface="Times New Roman" panose="02020603050405020304" pitchFamily="18" charset="0"/>
                <a:ea typeface="Times New Roman" panose="02020603050405020304" pitchFamily="18" charset="0"/>
              </a:rPr>
              <a:t>l</a:t>
            </a:r>
            <a:r>
              <a:rPr lang="fr-FR" sz="2400" dirty="0">
                <a:solidFill>
                  <a:srgbClr val="000000"/>
                </a:solidFill>
                <a:latin typeface="Times New Roman" panose="02020603050405020304" pitchFamily="18" charset="0"/>
                <a:ea typeface="Times New Roman" panose="02020603050405020304" pitchFamily="18" charset="0"/>
              </a:rPr>
              <a:t>unir</a:t>
            </a:r>
            <a:endParaRPr lang="fr-FR" sz="2400" dirty="0">
              <a:effectLst/>
              <a:latin typeface="Times New Roman" panose="02020603050405020304" pitchFamily="18" charset="0"/>
              <a:ea typeface="Times New Roman" panose="02020603050405020304" pitchFamily="18" charset="0"/>
            </a:endParaRPr>
          </a:p>
          <a:p>
            <a:pPr marL="0" indent="0">
              <a:buNone/>
            </a:pPr>
            <a:endParaRPr lang="fr-FR" dirty="0"/>
          </a:p>
        </p:txBody>
      </p:sp>
      <p:sp>
        <p:nvSpPr>
          <p:cNvPr id="4" name="Flèche vers la droite 3">
            <a:extLst>
              <a:ext uri="{FF2B5EF4-FFF2-40B4-BE49-F238E27FC236}">
                <a16:creationId xmlns:a16="http://schemas.microsoft.com/office/drawing/2014/main" id="{43FAF839-F204-BF15-6448-52EAE0A8C86C}"/>
              </a:ext>
            </a:extLst>
          </p:cNvPr>
          <p:cNvSpPr/>
          <p:nvPr/>
        </p:nvSpPr>
        <p:spPr>
          <a:xfrm>
            <a:off x="5138928" y="3429000"/>
            <a:ext cx="1097280" cy="26517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9384388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8ADA37-CF04-F6E8-D7C5-937BE511776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0A3952B-3F51-8DB8-AA1D-1FFE5E90F51C}"/>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7107F411-1853-56EF-777A-5838395A5302}"/>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endParaRPr lang="fr-FR" dirty="0"/>
          </a:p>
          <a:p>
            <a:pPr marL="0" indent="0">
              <a:buNone/>
            </a:pPr>
            <a:r>
              <a:rPr lang="fr-FR" sz="1800" dirty="0">
                <a:solidFill>
                  <a:srgbClr val="000000"/>
                </a:solidFill>
                <a:effectLst/>
                <a:latin typeface="Times New Roman" panose="02020603050405020304" pitchFamily="18" charset="0"/>
                <a:ea typeface="Times New Roman" panose="02020603050405020304" pitchFamily="18" charset="0"/>
              </a:rPr>
              <a:t>			</a:t>
            </a:r>
            <a:r>
              <a:rPr lang="fr-FR" sz="2400" dirty="0">
                <a:solidFill>
                  <a:srgbClr val="000000"/>
                </a:solidFill>
                <a:latin typeface="Times New Roman" panose="02020603050405020304" pitchFamily="18" charset="0"/>
                <a:ea typeface="Times New Roman" panose="02020603050405020304" pitchFamily="18" charset="0"/>
              </a:rPr>
              <a:t>           </a:t>
            </a:r>
            <a:r>
              <a:rPr lang="fr-FR" sz="2400" dirty="0">
                <a:solidFill>
                  <a:srgbClr val="000000"/>
                </a:solidFill>
                <a:effectLst/>
                <a:latin typeface="Times New Roman" panose="02020603050405020304" pitchFamily="18" charset="0"/>
                <a:ea typeface="Times New Roman" panose="02020603050405020304" pitchFamily="18" charset="0"/>
              </a:rPr>
              <a:t> 		</a:t>
            </a:r>
            <a:r>
              <a:rPr lang="fr-FR" sz="2400" dirty="0">
                <a:latin typeface="Times New Roman" panose="02020603050405020304" pitchFamily="18" charset="0"/>
                <a:ea typeface="Times New Roman" panose="02020603050405020304" pitchFamily="18" charset="0"/>
              </a:rPr>
              <a:t>arriver</a:t>
            </a:r>
            <a:endParaRPr lang="fr-FR" sz="2400" dirty="0">
              <a:effectLst/>
              <a:latin typeface="Times New Roman" panose="02020603050405020304" pitchFamily="18" charset="0"/>
              <a:ea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22193667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20C62F-6CE8-387C-69AC-85CF4EDC2B1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386D056-5678-AE55-E56F-DB1A7EE49901}"/>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DE2A9919-1F61-3A25-7259-F565FFEB9093}"/>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endParaRPr lang="fr-FR" dirty="0"/>
          </a:p>
          <a:p>
            <a:pPr marL="0" indent="0">
              <a:buNone/>
            </a:pPr>
            <a:r>
              <a:rPr lang="fr-FR" sz="1800" dirty="0">
                <a:solidFill>
                  <a:srgbClr val="000000"/>
                </a:solidFill>
                <a:effectLst/>
                <a:latin typeface="Times New Roman" panose="02020603050405020304" pitchFamily="18" charset="0"/>
                <a:ea typeface="Times New Roman" panose="02020603050405020304" pitchFamily="18" charset="0"/>
              </a:rPr>
              <a:t>			</a:t>
            </a:r>
            <a:r>
              <a:rPr lang="fr-FR" sz="2400" dirty="0">
                <a:solidFill>
                  <a:srgbClr val="000000"/>
                </a:solidFill>
                <a:effectLst/>
                <a:latin typeface="Times New Roman" panose="02020603050405020304" pitchFamily="18" charset="0"/>
                <a:ea typeface="Times New Roman" panose="02020603050405020304" pitchFamily="18" charset="0"/>
              </a:rPr>
              <a:t>ad + </a:t>
            </a:r>
            <a:r>
              <a:rPr lang="fr-FR" sz="2400" dirty="0">
                <a:solidFill>
                  <a:srgbClr val="000000"/>
                </a:solidFill>
                <a:latin typeface="Times New Roman" panose="02020603050405020304" pitchFamily="18" charset="0"/>
                <a:ea typeface="Times New Roman" panose="02020603050405020304" pitchFamily="18" charset="0"/>
              </a:rPr>
              <a:t>rive</a:t>
            </a:r>
            <a:r>
              <a:rPr lang="fr-FR" sz="2400" dirty="0">
                <a:solidFill>
                  <a:srgbClr val="000000"/>
                </a:solidFill>
                <a:effectLst/>
                <a:latin typeface="Times New Roman" panose="02020603050405020304" pitchFamily="18" charset="0"/>
                <a:ea typeface="Times New Roman" panose="02020603050405020304" pitchFamily="18" charset="0"/>
              </a:rPr>
              <a:t> 		</a:t>
            </a:r>
            <a:r>
              <a:rPr lang="fr-FR" sz="2400" dirty="0" err="1">
                <a:latin typeface="Times New Roman" panose="02020603050405020304" pitchFamily="18" charset="0"/>
                <a:ea typeface="Times New Roman" panose="02020603050405020304" pitchFamily="18" charset="0"/>
              </a:rPr>
              <a:t>ar-river</a:t>
            </a:r>
            <a:endParaRPr lang="fr-FR" sz="2400" dirty="0">
              <a:effectLst/>
              <a:latin typeface="Times New Roman" panose="02020603050405020304" pitchFamily="18" charset="0"/>
              <a:ea typeface="Times New Roman" panose="02020603050405020304" pitchFamily="18" charset="0"/>
            </a:endParaRPr>
          </a:p>
          <a:p>
            <a:pPr marL="0" indent="0">
              <a:buNone/>
            </a:pPr>
            <a:endParaRPr lang="fr-FR" dirty="0"/>
          </a:p>
        </p:txBody>
      </p:sp>
      <p:sp>
        <p:nvSpPr>
          <p:cNvPr id="4" name="Flèche vers la droite 3">
            <a:extLst>
              <a:ext uri="{FF2B5EF4-FFF2-40B4-BE49-F238E27FC236}">
                <a16:creationId xmlns:a16="http://schemas.microsoft.com/office/drawing/2014/main" id="{72E1754E-2767-1F4A-B5E2-6BB2E0B6D4E6}"/>
              </a:ext>
            </a:extLst>
          </p:cNvPr>
          <p:cNvSpPr/>
          <p:nvPr/>
        </p:nvSpPr>
        <p:spPr>
          <a:xfrm>
            <a:off x="5138928" y="3429000"/>
            <a:ext cx="1097280" cy="26517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9025857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B326FBE-2E9F-2A63-C6A0-6D355658ED5E}"/>
              </a:ext>
            </a:extLst>
          </p:cNvPr>
          <p:cNvSpPr>
            <a:spLocks noGrp="1"/>
          </p:cNvSpPr>
          <p:nvPr>
            <p:ph type="title"/>
          </p:nvPr>
        </p:nvSpPr>
        <p:spPr/>
        <p:txBody>
          <a:bodyPr/>
          <a:lstStyle/>
          <a:p>
            <a:endParaRPr lang="fr-FR"/>
          </a:p>
        </p:txBody>
      </p:sp>
      <p:pic>
        <p:nvPicPr>
          <p:cNvPr id="4" name="Espace réservé du contenu 3" descr="Une image contenant croquis, dessin, illustration, Dessin d’enfant&#10;&#10;Description générée automatiquement">
            <a:extLst>
              <a:ext uri="{FF2B5EF4-FFF2-40B4-BE49-F238E27FC236}">
                <a16:creationId xmlns:a16="http://schemas.microsoft.com/office/drawing/2014/main" id="{546732FD-F840-D1DD-1468-B62F79F3CCF8}"/>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4621403" y="1518435"/>
            <a:ext cx="2949194" cy="3821130"/>
          </a:xfrm>
          <a:prstGeom prst="rect">
            <a:avLst/>
          </a:prstGeom>
        </p:spPr>
      </p:pic>
    </p:spTree>
    <p:extLst>
      <p:ext uri="{BB962C8B-B14F-4D97-AF65-F5344CB8AC3E}">
        <p14:creationId xmlns:p14="http://schemas.microsoft.com/office/powerpoint/2010/main" val="2911304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5F1945-2CB6-8995-B404-82F58926E652}"/>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4F45E331-3EA4-BD8D-4EF1-287F271E70A8}"/>
              </a:ext>
            </a:extLst>
          </p:cNvPr>
          <p:cNvSpPr>
            <a:spLocks noGrp="1"/>
          </p:cNvSpPr>
          <p:nvPr>
            <p:ph idx="1"/>
          </p:nvPr>
        </p:nvSpPr>
        <p:spPr>
          <a:xfrm>
            <a:off x="838200" y="1410469"/>
            <a:ext cx="10515600" cy="4351338"/>
          </a:xfrm>
        </p:spPr>
        <p:txBody>
          <a:bodyPr/>
          <a:lstStyle/>
          <a:p>
            <a:pPr marL="0" indent="0">
              <a:buNone/>
            </a:pPr>
            <a:endParaRPr lang="fr-FR" dirty="0"/>
          </a:p>
          <a:p>
            <a:pPr marL="0" indent="0">
              <a:buNone/>
            </a:pPr>
            <a:endParaRPr lang="fr-FR" dirty="0"/>
          </a:p>
          <a:p>
            <a:pPr marL="0" indent="0" algn="just">
              <a:buNone/>
            </a:pPr>
            <a:r>
              <a:rPr lang="fr-FR" b="1" dirty="0">
                <a:solidFill>
                  <a:srgbClr val="000000"/>
                </a:solidFill>
                <a:effectLst/>
                <a:latin typeface="Times New Roman" panose="02020603050405020304" pitchFamily="18" charset="0"/>
                <a:ea typeface="Times New Roman" panose="02020603050405020304" pitchFamily="18" charset="0"/>
              </a:rPr>
              <a:t>Les consonnes doubles</a:t>
            </a:r>
            <a:endParaRPr lang="fr-FR" dirty="0">
              <a:effectLst/>
              <a:latin typeface="Times New Roman" panose="02020603050405020304" pitchFamily="18" charset="0"/>
              <a:ea typeface="Times New Roman" panose="02020603050405020304" pitchFamily="18" charset="0"/>
            </a:endParaRPr>
          </a:p>
          <a:p>
            <a:pPr marL="0" indent="0" algn="just">
              <a:buNone/>
            </a:pPr>
            <a:r>
              <a:rPr lang="fr-FR" dirty="0">
                <a:solidFill>
                  <a:srgbClr val="000000"/>
                </a:solidFill>
                <a:effectLst/>
                <a:latin typeface="Times New Roman" panose="02020603050405020304" pitchFamily="18" charset="0"/>
                <a:ea typeface="Times New Roman" panose="02020603050405020304" pitchFamily="18" charset="0"/>
              </a:rPr>
              <a:t>				</a:t>
            </a:r>
            <a:r>
              <a:rPr lang="fr-FR" dirty="0" err="1">
                <a:solidFill>
                  <a:srgbClr val="000000"/>
                </a:solidFill>
                <a:effectLst/>
                <a:latin typeface="Times New Roman" panose="02020603050405020304" pitchFamily="18" charset="0"/>
                <a:ea typeface="Times New Roman" panose="02020603050405020304" pitchFamily="18" charset="0"/>
              </a:rPr>
              <a:t>a</a:t>
            </a:r>
            <a:r>
              <a:rPr lang="fr-FR" b="1" dirty="0" err="1">
                <a:solidFill>
                  <a:srgbClr val="4472C4"/>
                </a:solidFill>
                <a:effectLst/>
                <a:latin typeface="Times New Roman" panose="02020603050405020304" pitchFamily="18" charset="0"/>
                <a:ea typeface="Times New Roman" panose="02020603050405020304" pitchFamily="18" charset="0"/>
              </a:rPr>
              <a:t>p</a:t>
            </a:r>
            <a:r>
              <a:rPr lang="fr-FR" b="1" dirty="0">
                <a:solidFill>
                  <a:srgbClr val="4472C4"/>
                </a:solidFill>
                <a:effectLst/>
                <a:latin typeface="Times New Roman" panose="02020603050405020304" pitchFamily="18" charset="0"/>
                <a:ea typeface="Times New Roman" panose="02020603050405020304" pitchFamily="18" charset="0"/>
              </a:rPr>
              <a:t> - p</a:t>
            </a:r>
            <a:r>
              <a:rPr lang="fr-FR" dirty="0">
                <a:solidFill>
                  <a:srgbClr val="000000"/>
                </a:solidFill>
                <a:effectLst/>
                <a:latin typeface="Times New Roman" panose="02020603050405020304" pitchFamily="18" charset="0"/>
                <a:ea typeface="Times New Roman" panose="02020603050405020304" pitchFamily="18" charset="0"/>
              </a:rPr>
              <a:t>orter</a:t>
            </a:r>
            <a:endParaRPr lang="fr-FR" dirty="0">
              <a:effectLst/>
              <a:latin typeface="Times New Roman" panose="02020603050405020304" pitchFamily="18" charset="0"/>
              <a:ea typeface="Times New Roman" panose="02020603050405020304" pitchFamily="18" charset="0"/>
            </a:endParaRPr>
          </a:p>
          <a:p>
            <a:pPr marL="0" indent="0">
              <a:buNone/>
            </a:pPr>
            <a:endParaRPr lang="fr-FR" dirty="0"/>
          </a:p>
        </p:txBody>
      </p:sp>
      <p:sp>
        <p:nvSpPr>
          <p:cNvPr id="4" name="Bulle rectangulaire à coins arrondis 3">
            <a:extLst>
              <a:ext uri="{FF2B5EF4-FFF2-40B4-BE49-F238E27FC236}">
                <a16:creationId xmlns:a16="http://schemas.microsoft.com/office/drawing/2014/main" id="{27E502B2-5BB6-F9A3-B505-873FFA4AA176}"/>
              </a:ext>
            </a:extLst>
          </p:cNvPr>
          <p:cNvSpPr/>
          <p:nvPr/>
        </p:nvSpPr>
        <p:spPr>
          <a:xfrm>
            <a:off x="2625213" y="3799109"/>
            <a:ext cx="1981548" cy="1006873"/>
          </a:xfrm>
          <a:prstGeom prst="wedgeRoundRectCallout">
            <a:avLst>
              <a:gd name="adj1" fmla="val 54393"/>
              <a:gd name="adj2" fmla="val -93060"/>
              <a:gd name="adj3" fmla="val 16667"/>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fr-FR" sz="2400" dirty="0">
                <a:solidFill>
                  <a:srgbClr val="4472C4"/>
                </a:solidFill>
                <a:effectLst/>
                <a:latin typeface="Times New Roman" panose="02020603050405020304" pitchFamily="18" charset="0"/>
                <a:ea typeface="Times New Roman" panose="02020603050405020304" pitchFamily="18" charset="0"/>
              </a:rPr>
              <a:t>Préfixe </a:t>
            </a:r>
            <a:r>
              <a:rPr lang="fr-FR" sz="2400" i="1" dirty="0">
                <a:solidFill>
                  <a:srgbClr val="4472C4"/>
                </a:solidFill>
                <a:effectLst/>
                <a:latin typeface="Times New Roman" panose="02020603050405020304" pitchFamily="18" charset="0"/>
                <a:ea typeface="Times New Roman" panose="02020603050405020304" pitchFamily="18" charset="0"/>
              </a:rPr>
              <a:t>a</a:t>
            </a:r>
            <a:r>
              <a:rPr lang="fr-FR" sz="2400" b="1" i="1" dirty="0">
                <a:solidFill>
                  <a:srgbClr val="4472C4"/>
                </a:solidFill>
                <a:effectLst/>
                <a:latin typeface="Times New Roman" panose="02020603050405020304" pitchFamily="18" charset="0"/>
                <a:ea typeface="Times New Roman" panose="02020603050405020304" pitchFamily="18" charset="0"/>
              </a:rPr>
              <a:t>d</a:t>
            </a:r>
            <a:r>
              <a:rPr lang="fr-FR" sz="2400" i="1" dirty="0">
                <a:solidFill>
                  <a:srgbClr val="4472C4"/>
                </a:solidFill>
                <a:effectLst/>
                <a:latin typeface="Times New Roman" panose="02020603050405020304" pitchFamily="18" charset="0"/>
                <a:ea typeface="Times New Roman" panose="02020603050405020304" pitchFamily="18" charset="0"/>
              </a:rPr>
              <a:t>-</a:t>
            </a:r>
            <a:r>
              <a:rPr lang="fr-FR" sz="2400" dirty="0">
                <a:solidFill>
                  <a:srgbClr val="4472C4"/>
                </a:solidFill>
                <a:effectLst/>
                <a:latin typeface="Times New Roman" panose="02020603050405020304" pitchFamily="18" charset="0"/>
                <a:ea typeface="Times New Roman" panose="02020603050405020304" pitchFamily="18" charset="0"/>
              </a:rPr>
              <a:t> : aller vers</a:t>
            </a:r>
            <a:endParaRPr lang="fr-FR" sz="2400" dirty="0">
              <a:effectLst/>
              <a:latin typeface="Times New Roman" panose="02020603050405020304" pitchFamily="18" charset="0"/>
              <a:ea typeface="Times New Roman" panose="02020603050405020304" pitchFamily="18" charset="0"/>
            </a:endParaRPr>
          </a:p>
        </p:txBody>
      </p:sp>
      <p:sp>
        <p:nvSpPr>
          <p:cNvPr id="5" name="Bulle rectangulaire à coins arrondis 4">
            <a:extLst>
              <a:ext uri="{FF2B5EF4-FFF2-40B4-BE49-F238E27FC236}">
                <a16:creationId xmlns:a16="http://schemas.microsoft.com/office/drawing/2014/main" id="{B3ABFBAF-FFB7-A428-4E17-F26370CA1908}"/>
              </a:ext>
            </a:extLst>
          </p:cNvPr>
          <p:cNvSpPr/>
          <p:nvPr/>
        </p:nvSpPr>
        <p:spPr>
          <a:xfrm>
            <a:off x="5622996" y="3799109"/>
            <a:ext cx="1541555" cy="1006873"/>
          </a:xfrm>
          <a:prstGeom prst="wedgeRoundRectCallout">
            <a:avLst>
              <a:gd name="adj1" fmla="val -64618"/>
              <a:gd name="adj2" fmla="val -95989"/>
              <a:gd name="adj3" fmla="val 16667"/>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fr-FR" sz="2400">
                <a:solidFill>
                  <a:srgbClr val="4472C4"/>
                </a:solidFill>
                <a:effectLst/>
                <a:latin typeface="Times New Roman" panose="02020603050405020304" pitchFamily="18" charset="0"/>
                <a:ea typeface="Times New Roman" panose="02020603050405020304" pitchFamily="18" charset="0"/>
              </a:rPr>
              <a:t>radical </a:t>
            </a:r>
            <a:r>
              <a:rPr lang="fr-FR" sz="2400" i="1">
                <a:solidFill>
                  <a:srgbClr val="4472C4"/>
                </a:solidFill>
                <a:effectLst/>
                <a:latin typeface="Times New Roman" panose="02020603050405020304" pitchFamily="18" charset="0"/>
                <a:ea typeface="Times New Roman" panose="02020603050405020304" pitchFamily="18" charset="0"/>
              </a:rPr>
              <a:t>porter</a:t>
            </a:r>
            <a:r>
              <a:rPr lang="fr-FR" sz="2400">
                <a:solidFill>
                  <a:srgbClr val="4472C4"/>
                </a:solidFill>
                <a:effectLst/>
                <a:latin typeface="Times New Roman" panose="02020603050405020304" pitchFamily="18" charset="0"/>
                <a:ea typeface="Times New Roman" panose="02020603050405020304" pitchFamily="18" charset="0"/>
              </a:rPr>
              <a:t> </a:t>
            </a:r>
            <a:endParaRPr lang="fr-FR" sz="240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3825202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8983C01-F85D-A6C3-DD90-5B087FF01B19}"/>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26E0E285-4777-951C-DF07-1047698563E5}"/>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endParaRPr lang="fr-FR" dirty="0"/>
          </a:p>
          <a:p>
            <a:pPr marL="0" indent="0">
              <a:buNone/>
            </a:pPr>
            <a:r>
              <a:rPr lang="fr-FR" dirty="0"/>
              <a:t>			</a:t>
            </a:r>
            <a:r>
              <a:rPr lang="fr-FR" sz="3600" b="1" dirty="0">
                <a:solidFill>
                  <a:schemeClr val="accent2"/>
                </a:solidFill>
              </a:rPr>
              <a:t>As-tu bien compris ?</a:t>
            </a:r>
          </a:p>
        </p:txBody>
      </p:sp>
    </p:spTree>
    <p:extLst>
      <p:ext uri="{BB962C8B-B14F-4D97-AF65-F5344CB8AC3E}">
        <p14:creationId xmlns:p14="http://schemas.microsoft.com/office/powerpoint/2010/main" val="28444437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36A7318-6B0E-CEA3-8E32-D1C59BF1C078}"/>
              </a:ext>
            </a:extLst>
          </p:cNvPr>
          <p:cNvSpPr>
            <a:spLocks noGrp="1"/>
          </p:cNvSpPr>
          <p:nvPr>
            <p:ph type="title"/>
          </p:nvPr>
        </p:nvSpPr>
        <p:spPr/>
        <p:txBody>
          <a:bodyPr/>
          <a:lstStyle/>
          <a:p>
            <a:r>
              <a:rPr lang="fr-FR" dirty="0"/>
              <a:t> </a:t>
            </a:r>
          </a:p>
        </p:txBody>
      </p:sp>
      <p:pic>
        <p:nvPicPr>
          <p:cNvPr id="9" name="Espace réservé du contenu 8">
            <a:extLst>
              <a:ext uri="{FF2B5EF4-FFF2-40B4-BE49-F238E27FC236}">
                <a16:creationId xmlns:a16="http://schemas.microsoft.com/office/drawing/2014/main" id="{85F03C12-BD65-3636-B663-D7C57DEE3CAD}"/>
              </a:ext>
            </a:extLst>
          </p:cNvPr>
          <p:cNvPicPr>
            <a:picLocks noGrp="1" noChangeAspect="1"/>
          </p:cNvPicPr>
          <p:nvPr>
            <p:ph idx="1"/>
          </p:nvPr>
        </p:nvPicPr>
        <p:blipFill>
          <a:blip r:embed="rId3"/>
          <a:stretch>
            <a:fillRect/>
          </a:stretch>
        </p:blipFill>
        <p:spPr>
          <a:xfrm>
            <a:off x="838199" y="1163782"/>
            <a:ext cx="11034035" cy="5013181"/>
          </a:xfrm>
        </p:spPr>
      </p:pic>
    </p:spTree>
    <p:extLst>
      <p:ext uri="{BB962C8B-B14F-4D97-AF65-F5344CB8AC3E}">
        <p14:creationId xmlns:p14="http://schemas.microsoft.com/office/powerpoint/2010/main" val="5659180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5695606-23D6-E5A1-2D8B-9EB2EB9AC064}"/>
              </a:ext>
            </a:extLst>
          </p:cNvPr>
          <p:cNvSpPr>
            <a:spLocks noGrp="1"/>
          </p:cNvSpPr>
          <p:nvPr>
            <p:ph type="title"/>
          </p:nvPr>
        </p:nvSpPr>
        <p:spPr/>
        <p:txBody>
          <a:bodyPr/>
          <a:lstStyle/>
          <a:p>
            <a:r>
              <a:rPr lang="fr-FR" dirty="0"/>
              <a:t> </a:t>
            </a:r>
          </a:p>
        </p:txBody>
      </p:sp>
      <p:pic>
        <p:nvPicPr>
          <p:cNvPr id="5" name="Espace réservé du contenu 4">
            <a:extLst>
              <a:ext uri="{FF2B5EF4-FFF2-40B4-BE49-F238E27FC236}">
                <a16:creationId xmlns:a16="http://schemas.microsoft.com/office/drawing/2014/main" id="{7DD077CB-0F10-3376-5610-913200C98E81}"/>
              </a:ext>
            </a:extLst>
          </p:cNvPr>
          <p:cNvPicPr>
            <a:picLocks noGrp="1" noChangeAspect="1"/>
          </p:cNvPicPr>
          <p:nvPr>
            <p:ph idx="1"/>
          </p:nvPr>
        </p:nvPicPr>
        <p:blipFill>
          <a:blip r:embed="rId3"/>
          <a:stretch>
            <a:fillRect/>
          </a:stretch>
        </p:blipFill>
        <p:spPr>
          <a:xfrm>
            <a:off x="769811" y="1184564"/>
            <a:ext cx="10794040" cy="4992399"/>
          </a:xfrm>
        </p:spPr>
      </p:pic>
    </p:spTree>
    <p:extLst>
      <p:ext uri="{BB962C8B-B14F-4D97-AF65-F5344CB8AC3E}">
        <p14:creationId xmlns:p14="http://schemas.microsoft.com/office/powerpoint/2010/main" val="32150639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63D124B-9244-B9F4-815F-ECD61510BD07}"/>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CDA7865B-20E5-0D6F-75B0-1B07EB410ECB}"/>
              </a:ext>
            </a:extLst>
          </p:cNvPr>
          <p:cNvSpPr>
            <a:spLocks noGrp="1"/>
          </p:cNvSpPr>
          <p:nvPr>
            <p:ph idx="1"/>
          </p:nvPr>
        </p:nvSpPr>
        <p:spPr>
          <a:xfrm>
            <a:off x="838200" y="1027905"/>
            <a:ext cx="10515600" cy="5018933"/>
          </a:xfrm>
        </p:spPr>
        <p:txBody>
          <a:bodyPr/>
          <a:lstStyle/>
          <a:p>
            <a:pPr marL="0" indent="0">
              <a:buNone/>
            </a:pPr>
            <a:r>
              <a:rPr lang="fr-FR" sz="2400" b="1" dirty="0">
                <a:solidFill>
                  <a:srgbClr val="000000"/>
                </a:solidFill>
                <a:latin typeface="Times New Roman" panose="02020603050405020304" pitchFamily="18" charset="0"/>
                <a:ea typeface="Times New Roman" panose="02020603050405020304" pitchFamily="18" charset="0"/>
              </a:rPr>
              <a:t>2</a:t>
            </a:r>
            <a:r>
              <a:rPr lang="fr-FR" sz="2400" b="1" dirty="0">
                <a:solidFill>
                  <a:srgbClr val="000000"/>
                </a:solidFill>
                <a:effectLst/>
                <a:latin typeface="Times New Roman" panose="02020603050405020304" pitchFamily="18" charset="0"/>
                <a:ea typeface="Times New Roman" panose="02020603050405020304" pitchFamily="18" charset="0"/>
              </a:rPr>
              <a:t> - Peux-tu retrouver les préfixes dans ces familles de mots ?</a:t>
            </a:r>
            <a:endParaRPr lang="fr-FR" sz="2400" dirty="0">
              <a:effectLst/>
              <a:latin typeface="Times New Roman" panose="02020603050405020304" pitchFamily="18" charset="0"/>
              <a:ea typeface="Times New Roman" panose="02020603050405020304" pitchFamily="18" charset="0"/>
            </a:endParaRPr>
          </a:p>
          <a:p>
            <a:pPr marL="0" indent="0">
              <a:buNone/>
            </a:pPr>
            <a:endParaRPr lang="fr-FR" dirty="0"/>
          </a:p>
        </p:txBody>
      </p:sp>
      <p:graphicFrame>
        <p:nvGraphicFramePr>
          <p:cNvPr id="6" name="Tableau 5">
            <a:extLst>
              <a:ext uri="{FF2B5EF4-FFF2-40B4-BE49-F238E27FC236}">
                <a16:creationId xmlns:a16="http://schemas.microsoft.com/office/drawing/2014/main" id="{8C15D458-E35B-45E6-66B4-63467D1A8415}"/>
              </a:ext>
            </a:extLst>
          </p:cNvPr>
          <p:cNvGraphicFramePr>
            <a:graphicFrameLocks noGrp="1"/>
          </p:cNvGraphicFramePr>
          <p:nvPr>
            <p:extLst>
              <p:ext uri="{D42A27DB-BD31-4B8C-83A1-F6EECF244321}">
                <p14:modId xmlns:p14="http://schemas.microsoft.com/office/powerpoint/2010/main" val="2811161800"/>
              </p:ext>
            </p:extLst>
          </p:nvPr>
        </p:nvGraphicFramePr>
        <p:xfrm>
          <a:off x="1386348" y="1976284"/>
          <a:ext cx="8996518" cy="3291840"/>
        </p:xfrm>
        <a:graphic>
          <a:graphicData uri="http://schemas.openxmlformats.org/drawingml/2006/table">
            <a:tbl>
              <a:tblPr firstRow="1" firstCol="1" bandRow="1">
                <a:tableStyleId>{5940675A-B579-460E-94D1-54222C63F5DA}</a:tableStyleId>
              </a:tblPr>
              <a:tblGrid>
                <a:gridCol w="4578034">
                  <a:extLst>
                    <a:ext uri="{9D8B030D-6E8A-4147-A177-3AD203B41FA5}">
                      <a16:colId xmlns:a16="http://schemas.microsoft.com/office/drawing/2014/main" val="4077658745"/>
                    </a:ext>
                  </a:extLst>
                </a:gridCol>
                <a:gridCol w="4418484">
                  <a:extLst>
                    <a:ext uri="{9D8B030D-6E8A-4147-A177-3AD203B41FA5}">
                      <a16:colId xmlns:a16="http://schemas.microsoft.com/office/drawing/2014/main" val="2553951564"/>
                    </a:ext>
                  </a:extLst>
                </a:gridCol>
              </a:tblGrid>
              <a:tr h="2817490">
                <a:tc>
                  <a:txBody>
                    <a:bodyPr/>
                    <a:lstStyle/>
                    <a:p>
                      <a:r>
                        <a:rPr lang="fr-FR" sz="2400" dirty="0">
                          <a:effectLst/>
                        </a:rPr>
                        <a:t>Ferme</a:t>
                      </a:r>
                    </a:p>
                    <a:p>
                      <a:r>
                        <a:rPr lang="fr-FR" sz="2400" dirty="0">
                          <a:effectLst/>
                        </a:rPr>
                        <a:t>Confirmer : c’est le préfixe …………</a:t>
                      </a:r>
                    </a:p>
                    <a:p>
                      <a:r>
                        <a:rPr lang="fr-FR" sz="2400" dirty="0">
                          <a:effectLst/>
                        </a:rPr>
                        <a:t>Affirmer : c’est le préfixe ………</a:t>
                      </a:r>
                    </a:p>
                    <a:p>
                      <a:r>
                        <a:rPr lang="fr-FR" sz="2400" dirty="0">
                          <a:effectLst/>
                        </a:rPr>
                        <a:t>Infirme : c’est le préfixe ………</a:t>
                      </a:r>
                    </a:p>
                    <a:p>
                      <a:r>
                        <a:rPr lang="fr-FR" sz="2400" dirty="0">
                          <a:effectLst/>
                        </a:rPr>
                        <a:t> </a:t>
                      </a:r>
                    </a:p>
                    <a:p>
                      <a:r>
                        <a:rPr lang="fr-FR" sz="2400" dirty="0">
                          <a:effectLst/>
                        </a:rPr>
                        <a:t>Forcer</a:t>
                      </a:r>
                    </a:p>
                    <a:p>
                      <a:r>
                        <a:rPr lang="fr-FR" sz="2400" dirty="0">
                          <a:effectLst/>
                        </a:rPr>
                        <a:t>S’efforcer : c’est le préfixe ………</a:t>
                      </a:r>
                    </a:p>
                    <a:p>
                      <a:r>
                        <a:rPr lang="fr-FR" sz="2400" dirty="0">
                          <a:effectLst/>
                        </a:rPr>
                        <a:t>Renforcer : ce sont les préfixes………</a:t>
                      </a:r>
                      <a:endParaRPr lang="fr-FR"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fr-FR" sz="2400" dirty="0">
                          <a:effectLst/>
                        </a:rPr>
                        <a:t>Paraitre</a:t>
                      </a:r>
                    </a:p>
                    <a:p>
                      <a:r>
                        <a:rPr lang="fr-FR" sz="2400" dirty="0">
                          <a:effectLst/>
                        </a:rPr>
                        <a:t>Apparaitre : c’est le préfixe ………</a:t>
                      </a:r>
                    </a:p>
                    <a:p>
                      <a:r>
                        <a:rPr lang="fr-FR" sz="2400" dirty="0">
                          <a:effectLst/>
                        </a:rPr>
                        <a:t>Disparaitre : c’est le préfixe ………</a:t>
                      </a:r>
                    </a:p>
                    <a:p>
                      <a:r>
                        <a:rPr lang="fr-FR" sz="2400" dirty="0">
                          <a:effectLst/>
                        </a:rPr>
                        <a:t>Comparaitre : c’est le préfixe ………</a:t>
                      </a:r>
                    </a:p>
                    <a:p>
                      <a:r>
                        <a:rPr lang="fr-FR" sz="2400" dirty="0">
                          <a:effectLst/>
                        </a:rPr>
                        <a:t> </a:t>
                      </a:r>
                    </a:p>
                    <a:p>
                      <a:r>
                        <a:rPr lang="fr-FR" sz="2400" dirty="0">
                          <a:effectLst/>
                        </a:rPr>
                        <a:t>Front</a:t>
                      </a:r>
                    </a:p>
                    <a:p>
                      <a:r>
                        <a:rPr lang="fr-FR" sz="2400" dirty="0">
                          <a:effectLst/>
                        </a:rPr>
                        <a:t>Effronté : c’est le préfixe ………</a:t>
                      </a:r>
                    </a:p>
                    <a:p>
                      <a:r>
                        <a:rPr lang="fr-FR" sz="2400" dirty="0">
                          <a:effectLst/>
                        </a:rPr>
                        <a:t>Affronter : c’est le préfixe ………</a:t>
                      </a:r>
                    </a:p>
                    <a:p>
                      <a:r>
                        <a:rPr lang="fr-FR" sz="2400" dirty="0">
                          <a:effectLst/>
                        </a:rPr>
                        <a:t> </a:t>
                      </a:r>
                      <a:endParaRPr lang="fr-FR"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456431232"/>
                  </a:ext>
                </a:extLst>
              </a:tr>
            </a:tbl>
          </a:graphicData>
        </a:graphic>
      </p:graphicFrame>
    </p:spTree>
    <p:extLst>
      <p:ext uri="{BB962C8B-B14F-4D97-AF65-F5344CB8AC3E}">
        <p14:creationId xmlns:p14="http://schemas.microsoft.com/office/powerpoint/2010/main" val="28051966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63D124B-9244-B9F4-815F-ECD61510BD07}"/>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CDA7865B-20E5-0D6F-75B0-1B07EB410ECB}"/>
              </a:ext>
            </a:extLst>
          </p:cNvPr>
          <p:cNvSpPr>
            <a:spLocks noGrp="1"/>
          </p:cNvSpPr>
          <p:nvPr>
            <p:ph idx="1"/>
          </p:nvPr>
        </p:nvSpPr>
        <p:spPr>
          <a:xfrm>
            <a:off x="838200" y="1027905"/>
            <a:ext cx="10515600" cy="5018933"/>
          </a:xfrm>
        </p:spPr>
        <p:txBody>
          <a:bodyPr/>
          <a:lstStyle/>
          <a:p>
            <a:pPr marL="0" indent="0">
              <a:buNone/>
            </a:pPr>
            <a:r>
              <a:rPr lang="fr-FR" sz="2400" b="1" dirty="0">
                <a:solidFill>
                  <a:srgbClr val="000000"/>
                </a:solidFill>
                <a:latin typeface="Times New Roman" panose="02020603050405020304" pitchFamily="18" charset="0"/>
                <a:ea typeface="Times New Roman" panose="02020603050405020304" pitchFamily="18" charset="0"/>
              </a:rPr>
              <a:t>2</a:t>
            </a:r>
            <a:r>
              <a:rPr lang="fr-FR" sz="2400" b="1" dirty="0">
                <a:solidFill>
                  <a:srgbClr val="000000"/>
                </a:solidFill>
                <a:effectLst/>
                <a:latin typeface="Times New Roman" panose="02020603050405020304" pitchFamily="18" charset="0"/>
                <a:ea typeface="Times New Roman" panose="02020603050405020304" pitchFamily="18" charset="0"/>
              </a:rPr>
              <a:t> - Peux-tu retrouver les préfixes dans ces familles de mots ?</a:t>
            </a:r>
            <a:endParaRPr lang="fr-FR" sz="2400" dirty="0">
              <a:effectLst/>
              <a:latin typeface="Times New Roman" panose="02020603050405020304" pitchFamily="18" charset="0"/>
              <a:ea typeface="Times New Roman" panose="02020603050405020304" pitchFamily="18" charset="0"/>
            </a:endParaRPr>
          </a:p>
          <a:p>
            <a:pPr marL="0" indent="0">
              <a:buNone/>
            </a:pPr>
            <a:endParaRPr lang="fr-FR" dirty="0"/>
          </a:p>
        </p:txBody>
      </p:sp>
      <p:graphicFrame>
        <p:nvGraphicFramePr>
          <p:cNvPr id="6" name="Tableau 5">
            <a:extLst>
              <a:ext uri="{FF2B5EF4-FFF2-40B4-BE49-F238E27FC236}">
                <a16:creationId xmlns:a16="http://schemas.microsoft.com/office/drawing/2014/main" id="{8C15D458-E35B-45E6-66B4-63467D1A8415}"/>
              </a:ext>
            </a:extLst>
          </p:cNvPr>
          <p:cNvGraphicFramePr>
            <a:graphicFrameLocks noGrp="1"/>
          </p:cNvGraphicFramePr>
          <p:nvPr>
            <p:extLst>
              <p:ext uri="{D42A27DB-BD31-4B8C-83A1-F6EECF244321}">
                <p14:modId xmlns:p14="http://schemas.microsoft.com/office/powerpoint/2010/main" val="1716219803"/>
              </p:ext>
            </p:extLst>
          </p:nvPr>
        </p:nvGraphicFramePr>
        <p:xfrm>
          <a:off x="1386347" y="1976284"/>
          <a:ext cx="9420198" cy="3291840"/>
        </p:xfrm>
        <a:graphic>
          <a:graphicData uri="http://schemas.openxmlformats.org/drawingml/2006/table">
            <a:tbl>
              <a:tblPr firstRow="1" firstCol="1" bandRow="1">
                <a:tableStyleId>{5940675A-B579-460E-94D1-54222C63F5DA}</a:tableStyleId>
              </a:tblPr>
              <a:tblGrid>
                <a:gridCol w="5014453">
                  <a:extLst>
                    <a:ext uri="{9D8B030D-6E8A-4147-A177-3AD203B41FA5}">
                      <a16:colId xmlns:a16="http://schemas.microsoft.com/office/drawing/2014/main" val="4077658745"/>
                    </a:ext>
                  </a:extLst>
                </a:gridCol>
                <a:gridCol w="4405745">
                  <a:extLst>
                    <a:ext uri="{9D8B030D-6E8A-4147-A177-3AD203B41FA5}">
                      <a16:colId xmlns:a16="http://schemas.microsoft.com/office/drawing/2014/main" val="2553951564"/>
                    </a:ext>
                  </a:extLst>
                </a:gridCol>
              </a:tblGrid>
              <a:tr h="2817490">
                <a:tc>
                  <a:txBody>
                    <a:bodyPr/>
                    <a:lstStyle/>
                    <a:p>
                      <a:r>
                        <a:rPr lang="fr-FR" sz="2400" dirty="0">
                          <a:effectLst/>
                        </a:rPr>
                        <a:t>Ferme</a:t>
                      </a:r>
                    </a:p>
                    <a:p>
                      <a:r>
                        <a:rPr lang="fr-FR" sz="2400" dirty="0">
                          <a:effectLst/>
                        </a:rPr>
                        <a:t>Confirmer : c’est le préfixe </a:t>
                      </a:r>
                      <a:r>
                        <a:rPr lang="fr-FR" sz="2400" dirty="0">
                          <a:solidFill>
                            <a:schemeClr val="accent2"/>
                          </a:solidFill>
                          <a:effectLst/>
                        </a:rPr>
                        <a:t>con-</a:t>
                      </a:r>
                    </a:p>
                    <a:p>
                      <a:r>
                        <a:rPr lang="fr-FR" sz="2400" dirty="0">
                          <a:effectLst/>
                        </a:rPr>
                        <a:t>Affirmer : c’est le préfixe </a:t>
                      </a:r>
                      <a:r>
                        <a:rPr lang="fr-FR" sz="2400" dirty="0">
                          <a:solidFill>
                            <a:schemeClr val="accent2"/>
                          </a:solidFill>
                          <a:effectLst/>
                        </a:rPr>
                        <a:t>ad-</a:t>
                      </a:r>
                    </a:p>
                    <a:p>
                      <a:r>
                        <a:rPr lang="fr-FR" sz="2400" dirty="0">
                          <a:effectLst/>
                        </a:rPr>
                        <a:t>Infirme : c’est le préfixe </a:t>
                      </a:r>
                      <a:r>
                        <a:rPr lang="fr-FR" sz="2400" dirty="0">
                          <a:solidFill>
                            <a:schemeClr val="accent2"/>
                          </a:solidFill>
                          <a:effectLst/>
                        </a:rPr>
                        <a:t>in-</a:t>
                      </a:r>
                    </a:p>
                    <a:p>
                      <a:r>
                        <a:rPr lang="fr-FR" sz="2400" dirty="0">
                          <a:effectLst/>
                        </a:rPr>
                        <a:t> </a:t>
                      </a:r>
                    </a:p>
                    <a:p>
                      <a:r>
                        <a:rPr lang="fr-FR" sz="2400" dirty="0">
                          <a:effectLst/>
                        </a:rPr>
                        <a:t>Forcer</a:t>
                      </a:r>
                    </a:p>
                    <a:p>
                      <a:r>
                        <a:rPr lang="fr-FR" sz="2400" dirty="0">
                          <a:effectLst/>
                        </a:rPr>
                        <a:t>S’efforcer : c’est le préfixe </a:t>
                      </a:r>
                      <a:r>
                        <a:rPr lang="fr-FR" sz="2400" dirty="0">
                          <a:solidFill>
                            <a:schemeClr val="accent2"/>
                          </a:solidFill>
                          <a:effectLst/>
                        </a:rPr>
                        <a:t>ex-</a:t>
                      </a:r>
                    </a:p>
                    <a:p>
                      <a:r>
                        <a:rPr lang="fr-FR" sz="2400" dirty="0">
                          <a:effectLst/>
                        </a:rPr>
                        <a:t>Renforcer : ce sont les préfixes </a:t>
                      </a:r>
                      <a:r>
                        <a:rPr lang="fr-FR" sz="2400" dirty="0">
                          <a:solidFill>
                            <a:schemeClr val="accent2"/>
                          </a:solidFill>
                          <a:effectLst/>
                        </a:rPr>
                        <a:t>r- </a:t>
                      </a:r>
                      <a:r>
                        <a:rPr lang="fr-FR" sz="2400" dirty="0">
                          <a:solidFill>
                            <a:schemeClr val="tx1"/>
                          </a:solidFill>
                          <a:effectLst/>
                        </a:rPr>
                        <a:t>et</a:t>
                      </a:r>
                      <a:r>
                        <a:rPr lang="fr-FR" sz="2400" dirty="0">
                          <a:solidFill>
                            <a:schemeClr val="accent2"/>
                          </a:solidFill>
                          <a:effectLst/>
                        </a:rPr>
                        <a:t> en-</a:t>
                      </a:r>
                      <a:endParaRPr lang="fr-FR" sz="2400" dirty="0">
                        <a:solidFill>
                          <a:schemeClr val="accent2"/>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fr-FR" sz="2400" dirty="0">
                          <a:effectLst/>
                        </a:rPr>
                        <a:t>Paraitre</a:t>
                      </a:r>
                    </a:p>
                    <a:p>
                      <a:r>
                        <a:rPr lang="fr-FR" sz="2400" dirty="0">
                          <a:effectLst/>
                        </a:rPr>
                        <a:t>Apparaitre : c’est le préfixe </a:t>
                      </a:r>
                      <a:r>
                        <a:rPr lang="fr-FR" sz="2400" dirty="0">
                          <a:solidFill>
                            <a:schemeClr val="accent2"/>
                          </a:solidFill>
                          <a:effectLst/>
                        </a:rPr>
                        <a:t>ad-</a:t>
                      </a:r>
                    </a:p>
                    <a:p>
                      <a:r>
                        <a:rPr lang="fr-FR" sz="2400" dirty="0">
                          <a:effectLst/>
                        </a:rPr>
                        <a:t>Disparaitre : c’est le préfixe </a:t>
                      </a:r>
                      <a:r>
                        <a:rPr lang="fr-FR" sz="2400" dirty="0">
                          <a:solidFill>
                            <a:schemeClr val="accent2"/>
                          </a:solidFill>
                          <a:effectLst/>
                        </a:rPr>
                        <a:t>dis-</a:t>
                      </a:r>
                    </a:p>
                    <a:p>
                      <a:r>
                        <a:rPr lang="fr-FR" sz="2400" dirty="0">
                          <a:effectLst/>
                        </a:rPr>
                        <a:t>Comparaitre : c’est le préfixe </a:t>
                      </a:r>
                      <a:r>
                        <a:rPr lang="fr-FR" sz="2400" dirty="0">
                          <a:solidFill>
                            <a:schemeClr val="accent2"/>
                          </a:solidFill>
                          <a:effectLst/>
                        </a:rPr>
                        <a:t>con-</a:t>
                      </a:r>
                    </a:p>
                    <a:p>
                      <a:r>
                        <a:rPr lang="fr-FR" sz="2400" dirty="0">
                          <a:effectLst/>
                        </a:rPr>
                        <a:t> </a:t>
                      </a:r>
                    </a:p>
                    <a:p>
                      <a:r>
                        <a:rPr lang="fr-FR" sz="2400" dirty="0">
                          <a:effectLst/>
                        </a:rPr>
                        <a:t>Front</a:t>
                      </a:r>
                    </a:p>
                    <a:p>
                      <a:r>
                        <a:rPr lang="fr-FR" sz="2400" dirty="0">
                          <a:effectLst/>
                        </a:rPr>
                        <a:t>Effronté : c’est le préfixe </a:t>
                      </a:r>
                      <a:r>
                        <a:rPr lang="fr-FR" sz="2400" dirty="0">
                          <a:solidFill>
                            <a:schemeClr val="accent2"/>
                          </a:solidFill>
                          <a:effectLst/>
                        </a:rPr>
                        <a:t>ex-</a:t>
                      </a:r>
                      <a:endParaRPr lang="fr-FR" sz="2400" dirty="0">
                        <a:effectLst/>
                      </a:endParaRPr>
                    </a:p>
                    <a:p>
                      <a:r>
                        <a:rPr lang="fr-FR" sz="2400" dirty="0">
                          <a:effectLst/>
                        </a:rPr>
                        <a:t>Affronter : c’est le préfixe </a:t>
                      </a:r>
                      <a:r>
                        <a:rPr lang="fr-FR" sz="2400" dirty="0">
                          <a:solidFill>
                            <a:schemeClr val="accent2"/>
                          </a:solidFill>
                          <a:effectLst/>
                        </a:rPr>
                        <a:t>ad-</a:t>
                      </a:r>
                    </a:p>
                    <a:p>
                      <a:r>
                        <a:rPr lang="fr-FR" sz="2400" dirty="0">
                          <a:effectLst/>
                        </a:rPr>
                        <a:t> </a:t>
                      </a:r>
                      <a:endParaRPr lang="fr-FR"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456431232"/>
                  </a:ext>
                </a:extLst>
              </a:tr>
            </a:tbl>
          </a:graphicData>
        </a:graphic>
      </p:graphicFrame>
    </p:spTree>
    <p:extLst>
      <p:ext uri="{BB962C8B-B14F-4D97-AF65-F5344CB8AC3E}">
        <p14:creationId xmlns:p14="http://schemas.microsoft.com/office/powerpoint/2010/main" val="26585529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1DF276F-1ECC-544F-1E98-C2637480C23C}"/>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F92B7743-6DAB-B9D3-D522-27FA6A5D8408}"/>
              </a:ext>
            </a:extLst>
          </p:cNvPr>
          <p:cNvSpPr>
            <a:spLocks noGrp="1"/>
          </p:cNvSpPr>
          <p:nvPr>
            <p:ph idx="1"/>
          </p:nvPr>
        </p:nvSpPr>
        <p:spPr/>
        <p:txBody>
          <a:bodyPr/>
          <a:lstStyle/>
          <a:p>
            <a:pPr marL="0" indent="0">
              <a:buNone/>
            </a:pPr>
            <a:r>
              <a:rPr lang="fr-FR" sz="2400" b="1" dirty="0">
                <a:solidFill>
                  <a:srgbClr val="000000"/>
                </a:solidFill>
                <a:latin typeface="Times New Roman" panose="02020603050405020304" pitchFamily="18" charset="0"/>
                <a:ea typeface="Times New Roman" panose="02020603050405020304" pitchFamily="18" charset="0"/>
              </a:rPr>
              <a:t>3</a:t>
            </a:r>
            <a:r>
              <a:rPr lang="fr-FR" sz="2400" b="1" dirty="0">
                <a:solidFill>
                  <a:srgbClr val="000000"/>
                </a:solidFill>
                <a:effectLst/>
                <a:latin typeface="Times New Roman" panose="02020603050405020304" pitchFamily="18" charset="0"/>
                <a:ea typeface="Times New Roman" panose="02020603050405020304" pitchFamily="18" charset="0"/>
              </a:rPr>
              <a:t> - Peux-tu retrouver les mots qui sont fabriqués avec ces préfixes et ces radicaux</a:t>
            </a:r>
            <a:r>
              <a:rPr lang="fr-FR" sz="2400" b="1" i="1" dirty="0">
                <a:solidFill>
                  <a:srgbClr val="000000"/>
                </a:solidFill>
                <a:effectLst/>
                <a:latin typeface="Times New Roman" panose="02020603050405020304" pitchFamily="18" charset="0"/>
                <a:ea typeface="Times New Roman" panose="02020603050405020304" pitchFamily="18" charset="0"/>
              </a:rPr>
              <a:t> </a:t>
            </a:r>
            <a:r>
              <a:rPr lang="fr-FR" sz="2400" b="1" dirty="0">
                <a:solidFill>
                  <a:srgbClr val="000000"/>
                </a:solidFill>
                <a:effectLst/>
                <a:latin typeface="Times New Roman" panose="02020603050405020304" pitchFamily="18" charset="0"/>
                <a:ea typeface="Times New Roman" panose="02020603050405020304" pitchFamily="18" charset="0"/>
              </a:rPr>
              <a:t>?</a:t>
            </a:r>
            <a:endParaRPr lang="fr-FR" sz="2400" dirty="0">
              <a:effectLst/>
              <a:latin typeface="Times New Roman" panose="02020603050405020304" pitchFamily="18" charset="0"/>
              <a:ea typeface="Times New Roman" panose="02020603050405020304" pitchFamily="18" charset="0"/>
            </a:endParaRPr>
          </a:p>
          <a:p>
            <a:pPr marL="0" indent="0">
              <a:buNone/>
            </a:pPr>
            <a:r>
              <a:rPr lang="fr-FR" sz="2400" dirty="0">
                <a:solidFill>
                  <a:srgbClr val="000000"/>
                </a:solidFill>
                <a:effectLst/>
                <a:latin typeface="Times New Roman" panose="02020603050405020304" pitchFamily="18" charset="0"/>
                <a:ea typeface="Times New Roman" panose="02020603050405020304" pitchFamily="18" charset="0"/>
              </a:rPr>
              <a:t> </a:t>
            </a:r>
            <a:endParaRPr lang="fr-FR" sz="2400" dirty="0">
              <a:effectLst/>
              <a:latin typeface="Times New Roman" panose="02020603050405020304" pitchFamily="18" charset="0"/>
              <a:ea typeface="Times New Roman" panose="02020603050405020304" pitchFamily="18" charset="0"/>
            </a:endParaRPr>
          </a:p>
          <a:p>
            <a:pPr marL="0" indent="0">
              <a:buNone/>
            </a:pPr>
            <a:r>
              <a:rPr lang="fr-FR" sz="2400" dirty="0">
                <a:solidFill>
                  <a:srgbClr val="000000"/>
                </a:solidFill>
                <a:effectLst/>
                <a:latin typeface="Times New Roman" panose="02020603050405020304" pitchFamily="18" charset="0"/>
                <a:ea typeface="Times New Roman" panose="02020603050405020304" pitchFamily="18" charset="0"/>
              </a:rPr>
              <a:t>Préfixe </a:t>
            </a:r>
            <a:r>
              <a:rPr lang="fr-FR" sz="2400" i="1" dirty="0">
                <a:solidFill>
                  <a:srgbClr val="000000"/>
                </a:solidFill>
                <a:effectLst/>
                <a:latin typeface="Times New Roman" panose="02020603050405020304" pitchFamily="18" charset="0"/>
                <a:ea typeface="Times New Roman" panose="02020603050405020304" pitchFamily="18" charset="0"/>
              </a:rPr>
              <a:t>dis</a:t>
            </a:r>
            <a:r>
              <a:rPr lang="fr-FR" sz="2400" dirty="0">
                <a:solidFill>
                  <a:srgbClr val="000000"/>
                </a:solidFill>
                <a:effectLst/>
                <a:latin typeface="Times New Roman" panose="02020603050405020304" pitchFamily="18" charset="0"/>
                <a:ea typeface="Times New Roman" panose="02020603050405020304" pitchFamily="18" charset="0"/>
              </a:rPr>
              <a:t>- et radical </a:t>
            </a:r>
            <a:r>
              <a:rPr lang="fr-FR" sz="2400" i="1" dirty="0">
                <a:solidFill>
                  <a:srgbClr val="000000"/>
                </a:solidFill>
                <a:effectLst/>
                <a:latin typeface="Times New Roman" panose="02020603050405020304" pitchFamily="18" charset="0"/>
                <a:ea typeface="Times New Roman" panose="02020603050405020304" pitchFamily="18" charset="0"/>
              </a:rPr>
              <a:t>forme</a:t>
            </a:r>
            <a:r>
              <a:rPr lang="fr-FR" sz="2400" dirty="0">
                <a:solidFill>
                  <a:srgbClr val="000000"/>
                </a:solidFill>
                <a:effectLst/>
                <a:latin typeface="Times New Roman" panose="02020603050405020304" pitchFamily="18" charset="0"/>
                <a:ea typeface="Times New Roman" panose="02020603050405020304" pitchFamily="18" charset="0"/>
              </a:rPr>
              <a:t> : ………</a:t>
            </a:r>
            <a:endParaRPr lang="fr-FR" sz="2400" dirty="0">
              <a:effectLst/>
              <a:latin typeface="Times New Roman" panose="02020603050405020304" pitchFamily="18" charset="0"/>
              <a:ea typeface="Times New Roman" panose="02020603050405020304" pitchFamily="18" charset="0"/>
            </a:endParaRPr>
          </a:p>
          <a:p>
            <a:pPr marL="0" indent="0">
              <a:buNone/>
            </a:pPr>
            <a:r>
              <a:rPr lang="fr-FR" sz="2400" dirty="0">
                <a:solidFill>
                  <a:srgbClr val="000000"/>
                </a:solidFill>
                <a:effectLst/>
                <a:latin typeface="Times New Roman" panose="02020603050405020304" pitchFamily="18" charset="0"/>
                <a:ea typeface="Times New Roman" panose="02020603050405020304" pitchFamily="18" charset="0"/>
              </a:rPr>
              <a:t>Préfixe </a:t>
            </a:r>
            <a:r>
              <a:rPr lang="fr-FR" sz="2400" i="1" dirty="0">
                <a:solidFill>
                  <a:srgbClr val="000000"/>
                </a:solidFill>
                <a:effectLst/>
                <a:latin typeface="Times New Roman" panose="02020603050405020304" pitchFamily="18" charset="0"/>
                <a:ea typeface="Times New Roman" panose="02020603050405020304" pitchFamily="18" charset="0"/>
              </a:rPr>
              <a:t>dis</a:t>
            </a:r>
            <a:r>
              <a:rPr lang="fr-FR" sz="2400" dirty="0">
                <a:solidFill>
                  <a:srgbClr val="000000"/>
                </a:solidFill>
                <a:effectLst/>
                <a:latin typeface="Times New Roman" panose="02020603050405020304" pitchFamily="18" charset="0"/>
                <a:ea typeface="Times New Roman" panose="02020603050405020304" pitchFamily="18" charset="0"/>
              </a:rPr>
              <a:t>- et radical </a:t>
            </a:r>
            <a:r>
              <a:rPr lang="fr-FR" sz="2400" i="1" dirty="0">
                <a:solidFill>
                  <a:srgbClr val="000000"/>
                </a:solidFill>
                <a:effectLst/>
                <a:latin typeface="Times New Roman" panose="02020603050405020304" pitchFamily="18" charset="0"/>
                <a:ea typeface="Times New Roman" panose="02020603050405020304" pitchFamily="18" charset="0"/>
              </a:rPr>
              <a:t>facile</a:t>
            </a:r>
            <a:r>
              <a:rPr lang="fr-FR" sz="2400" dirty="0">
                <a:solidFill>
                  <a:srgbClr val="000000"/>
                </a:solidFill>
                <a:effectLst/>
                <a:latin typeface="Times New Roman" panose="02020603050405020304" pitchFamily="18" charset="0"/>
                <a:ea typeface="Times New Roman" panose="02020603050405020304" pitchFamily="18" charset="0"/>
              </a:rPr>
              <a:t> : ………</a:t>
            </a:r>
            <a:endParaRPr lang="fr-FR" sz="2400" dirty="0">
              <a:effectLst/>
              <a:latin typeface="Times New Roman" panose="02020603050405020304" pitchFamily="18" charset="0"/>
              <a:ea typeface="Times New Roman" panose="02020603050405020304" pitchFamily="18" charset="0"/>
            </a:endParaRPr>
          </a:p>
          <a:p>
            <a:pPr marL="0" indent="0">
              <a:buNone/>
            </a:pPr>
            <a:r>
              <a:rPr lang="fr-FR" sz="2400" dirty="0">
                <a:solidFill>
                  <a:srgbClr val="000000"/>
                </a:solidFill>
                <a:effectLst/>
                <a:latin typeface="Times New Roman" panose="02020603050405020304" pitchFamily="18" charset="0"/>
                <a:ea typeface="Times New Roman" panose="02020603050405020304" pitchFamily="18" charset="0"/>
              </a:rPr>
              <a:t>Préfixe </a:t>
            </a:r>
            <a:r>
              <a:rPr lang="fr-FR" sz="2400" i="1" dirty="0">
                <a:solidFill>
                  <a:srgbClr val="000000"/>
                </a:solidFill>
                <a:effectLst/>
                <a:latin typeface="Times New Roman" panose="02020603050405020304" pitchFamily="18" charset="0"/>
                <a:ea typeface="Times New Roman" panose="02020603050405020304" pitchFamily="18" charset="0"/>
              </a:rPr>
              <a:t>ad</a:t>
            </a:r>
            <a:r>
              <a:rPr lang="fr-FR" sz="2400" dirty="0">
                <a:solidFill>
                  <a:srgbClr val="000000"/>
                </a:solidFill>
                <a:effectLst/>
                <a:latin typeface="Times New Roman" panose="02020603050405020304" pitchFamily="18" charset="0"/>
                <a:ea typeface="Times New Roman" panose="02020603050405020304" pitchFamily="18" charset="0"/>
              </a:rPr>
              <a:t>- et radical </a:t>
            </a:r>
            <a:r>
              <a:rPr lang="fr-FR" sz="2400" i="1" dirty="0">
                <a:solidFill>
                  <a:srgbClr val="000000"/>
                </a:solidFill>
                <a:effectLst/>
                <a:latin typeface="Times New Roman" panose="02020603050405020304" pitchFamily="18" charset="0"/>
                <a:ea typeface="Times New Roman" panose="02020603050405020304" pitchFamily="18" charset="0"/>
              </a:rPr>
              <a:t>compagnon</a:t>
            </a:r>
            <a:r>
              <a:rPr lang="fr-FR" sz="2400" dirty="0">
                <a:solidFill>
                  <a:srgbClr val="000000"/>
                </a:solidFill>
                <a:effectLst/>
                <a:latin typeface="Times New Roman" panose="02020603050405020304" pitchFamily="18" charset="0"/>
                <a:ea typeface="Times New Roman" panose="02020603050405020304" pitchFamily="18" charset="0"/>
              </a:rPr>
              <a:t> : ………</a:t>
            </a:r>
            <a:endParaRPr lang="fr-FR" sz="2400" dirty="0">
              <a:effectLst/>
              <a:latin typeface="Times New Roman" panose="02020603050405020304" pitchFamily="18" charset="0"/>
              <a:ea typeface="Times New Roman" panose="02020603050405020304" pitchFamily="18" charset="0"/>
            </a:endParaRPr>
          </a:p>
          <a:p>
            <a:pPr marL="0" indent="0">
              <a:buNone/>
            </a:pPr>
            <a:r>
              <a:rPr lang="fr-FR" sz="2400" dirty="0">
                <a:solidFill>
                  <a:srgbClr val="000000"/>
                </a:solidFill>
                <a:effectLst/>
                <a:latin typeface="Times New Roman" panose="02020603050405020304" pitchFamily="18" charset="0"/>
                <a:ea typeface="Times New Roman" panose="02020603050405020304" pitchFamily="18" charset="0"/>
              </a:rPr>
              <a:t>Préfixe </a:t>
            </a:r>
            <a:r>
              <a:rPr lang="fr-FR" sz="2400" i="1" dirty="0">
                <a:solidFill>
                  <a:srgbClr val="000000"/>
                </a:solidFill>
                <a:effectLst/>
                <a:latin typeface="Times New Roman" panose="02020603050405020304" pitchFamily="18" charset="0"/>
                <a:ea typeface="Times New Roman" panose="02020603050405020304" pitchFamily="18" charset="0"/>
              </a:rPr>
              <a:t>ad</a:t>
            </a:r>
            <a:r>
              <a:rPr lang="fr-FR" sz="2400" dirty="0">
                <a:solidFill>
                  <a:srgbClr val="000000"/>
                </a:solidFill>
                <a:effectLst/>
                <a:latin typeface="Times New Roman" panose="02020603050405020304" pitchFamily="18" charset="0"/>
                <a:ea typeface="Times New Roman" panose="02020603050405020304" pitchFamily="18" charset="0"/>
              </a:rPr>
              <a:t>- et radical </a:t>
            </a:r>
            <a:r>
              <a:rPr lang="fr-FR" sz="2400" i="1" dirty="0">
                <a:solidFill>
                  <a:srgbClr val="000000"/>
                </a:solidFill>
                <a:effectLst/>
                <a:latin typeface="Times New Roman" panose="02020603050405020304" pitchFamily="18" charset="0"/>
                <a:ea typeface="Times New Roman" panose="02020603050405020304" pitchFamily="18" charset="0"/>
              </a:rPr>
              <a:t>tendre</a:t>
            </a:r>
            <a:r>
              <a:rPr lang="fr-FR" sz="2400" dirty="0">
                <a:solidFill>
                  <a:srgbClr val="000000"/>
                </a:solidFill>
                <a:effectLst/>
                <a:latin typeface="Times New Roman" panose="02020603050405020304" pitchFamily="18" charset="0"/>
                <a:ea typeface="Times New Roman" panose="02020603050405020304" pitchFamily="18" charset="0"/>
              </a:rPr>
              <a:t> : ………</a:t>
            </a:r>
          </a:p>
          <a:p>
            <a:pPr marL="0" indent="0">
              <a:buNone/>
            </a:pPr>
            <a:r>
              <a:rPr lang="fr-FR" sz="2400" dirty="0">
                <a:solidFill>
                  <a:srgbClr val="000000"/>
                </a:solidFill>
                <a:effectLst/>
                <a:latin typeface="Times New Roman" panose="02020603050405020304" pitchFamily="18" charset="0"/>
                <a:ea typeface="Times New Roman" panose="02020603050405020304" pitchFamily="18" charset="0"/>
              </a:rPr>
              <a:t>Préfixe </a:t>
            </a:r>
            <a:r>
              <a:rPr lang="fr-FR" sz="2400" i="1" dirty="0">
                <a:solidFill>
                  <a:srgbClr val="000000"/>
                </a:solidFill>
                <a:effectLst/>
                <a:latin typeface="Times New Roman" panose="02020603050405020304" pitchFamily="18" charset="0"/>
                <a:ea typeface="Times New Roman" panose="02020603050405020304" pitchFamily="18" charset="0"/>
              </a:rPr>
              <a:t>ad</a:t>
            </a:r>
            <a:r>
              <a:rPr lang="fr-FR" sz="2400" dirty="0">
                <a:solidFill>
                  <a:srgbClr val="000000"/>
                </a:solidFill>
                <a:effectLst/>
                <a:latin typeface="Times New Roman" panose="02020603050405020304" pitchFamily="18" charset="0"/>
                <a:ea typeface="Times New Roman" panose="02020603050405020304" pitchFamily="18" charset="0"/>
              </a:rPr>
              <a:t>- et radical </a:t>
            </a:r>
            <a:r>
              <a:rPr lang="fr-FR" sz="2400" i="1" dirty="0" err="1">
                <a:solidFill>
                  <a:srgbClr val="000000"/>
                </a:solidFill>
                <a:effectLst/>
                <a:latin typeface="Times New Roman" panose="02020603050405020304" pitchFamily="18" charset="0"/>
                <a:ea typeface="Times New Roman" panose="02020603050405020304" pitchFamily="18" charset="0"/>
              </a:rPr>
              <a:t>lum</a:t>
            </a:r>
            <a:r>
              <a:rPr lang="fr-FR" sz="2400" i="1" dirty="0">
                <a:solidFill>
                  <a:srgbClr val="000000"/>
                </a:solidFill>
                <a:effectLst/>
                <a:latin typeface="Times New Roman" panose="02020603050405020304" pitchFamily="18" charset="0"/>
                <a:ea typeface="Times New Roman" panose="02020603050405020304" pitchFamily="18" charset="0"/>
              </a:rPr>
              <a:t>(</a:t>
            </a:r>
            <a:r>
              <a:rPr lang="fr-FR" sz="2400" i="1" dirty="0" err="1">
                <a:solidFill>
                  <a:srgbClr val="000000"/>
                </a:solidFill>
                <a:effectLst/>
                <a:latin typeface="Times New Roman" panose="02020603050405020304" pitchFamily="18" charset="0"/>
                <a:ea typeface="Times New Roman" panose="02020603050405020304" pitchFamily="18" charset="0"/>
              </a:rPr>
              <a:t>ière</a:t>
            </a:r>
            <a:r>
              <a:rPr lang="fr-FR" sz="2400" i="1" dirty="0">
                <a:solidFill>
                  <a:srgbClr val="000000"/>
                </a:solidFill>
                <a:effectLst/>
                <a:latin typeface="Times New Roman" panose="02020603050405020304" pitchFamily="18" charset="0"/>
                <a:ea typeface="Times New Roman" panose="02020603050405020304" pitchFamily="18" charset="0"/>
              </a:rPr>
              <a:t>)</a:t>
            </a:r>
            <a:r>
              <a:rPr lang="fr-FR" sz="2400" dirty="0">
                <a:solidFill>
                  <a:srgbClr val="000000"/>
                </a:solidFill>
                <a:effectLst/>
                <a:latin typeface="Times New Roman" panose="02020603050405020304" pitchFamily="18" charset="0"/>
                <a:ea typeface="Times New Roman" panose="02020603050405020304" pitchFamily="18" charset="0"/>
              </a:rPr>
              <a:t> : ………</a:t>
            </a:r>
            <a:endParaRPr lang="fr-FR" sz="2400" dirty="0">
              <a:effectLst/>
              <a:latin typeface="Times New Roman" panose="02020603050405020304" pitchFamily="18" charset="0"/>
              <a:ea typeface="Times New Roman" panose="02020603050405020304" pitchFamily="18" charset="0"/>
            </a:endParaRPr>
          </a:p>
          <a:p>
            <a:pPr marL="0" indent="0">
              <a:buNone/>
            </a:pPr>
            <a:r>
              <a:rPr lang="fr-FR" sz="2400" dirty="0">
                <a:solidFill>
                  <a:srgbClr val="000000"/>
                </a:solidFill>
                <a:effectLst/>
                <a:latin typeface="Times New Roman" panose="02020603050405020304" pitchFamily="18" charset="0"/>
                <a:ea typeface="Times New Roman" panose="02020603050405020304" pitchFamily="18" charset="0"/>
              </a:rPr>
              <a:t>Préfixe </a:t>
            </a:r>
            <a:r>
              <a:rPr lang="fr-FR" sz="2400" i="1" dirty="0">
                <a:solidFill>
                  <a:srgbClr val="000000"/>
                </a:solidFill>
                <a:effectLst/>
                <a:latin typeface="Times New Roman" panose="02020603050405020304" pitchFamily="18" charset="0"/>
                <a:ea typeface="Times New Roman" panose="02020603050405020304" pitchFamily="18" charset="0"/>
              </a:rPr>
              <a:t>ad</a:t>
            </a:r>
            <a:r>
              <a:rPr lang="fr-FR" sz="2400" dirty="0">
                <a:solidFill>
                  <a:srgbClr val="000000"/>
                </a:solidFill>
                <a:effectLst/>
                <a:latin typeface="Times New Roman" panose="02020603050405020304" pitchFamily="18" charset="0"/>
                <a:ea typeface="Times New Roman" panose="02020603050405020304" pitchFamily="18" charset="0"/>
              </a:rPr>
              <a:t>- et radical </a:t>
            </a:r>
            <a:r>
              <a:rPr lang="fr-FR" sz="2400" i="1" dirty="0">
                <a:solidFill>
                  <a:srgbClr val="000000"/>
                </a:solidFill>
                <a:latin typeface="Times New Roman" panose="02020603050405020304" pitchFamily="18" charset="0"/>
                <a:ea typeface="Times New Roman" panose="02020603050405020304" pitchFamily="18" charset="0"/>
              </a:rPr>
              <a:t>rester</a:t>
            </a:r>
            <a:r>
              <a:rPr lang="fr-FR" sz="2400" dirty="0">
                <a:solidFill>
                  <a:srgbClr val="000000"/>
                </a:solidFill>
                <a:effectLst/>
                <a:latin typeface="Times New Roman" panose="02020603050405020304" pitchFamily="18" charset="0"/>
                <a:ea typeface="Times New Roman" panose="02020603050405020304" pitchFamily="18" charset="0"/>
              </a:rPr>
              <a:t> : ………</a:t>
            </a:r>
            <a:endParaRPr lang="fr-FR" sz="2400" dirty="0">
              <a:effectLst/>
              <a:latin typeface="Times New Roman" panose="02020603050405020304" pitchFamily="18" charset="0"/>
              <a:ea typeface="Times New Roman" panose="02020603050405020304" pitchFamily="18" charset="0"/>
            </a:endParaRPr>
          </a:p>
          <a:p>
            <a:pPr marL="0" indent="0">
              <a:buNone/>
            </a:pPr>
            <a:endParaRPr lang="fr-FR" sz="2400" dirty="0">
              <a:effectLst/>
              <a:latin typeface="Times New Roman" panose="02020603050405020304" pitchFamily="18" charset="0"/>
              <a:ea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10162848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C3D0CEA-FFEE-7FD3-49F3-F0B9B3CF5C59}"/>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72FD6720-FF22-BA26-A7B6-47EB920CF55E}"/>
              </a:ext>
            </a:extLst>
          </p:cNvPr>
          <p:cNvSpPr>
            <a:spLocks noGrp="1"/>
          </p:cNvSpPr>
          <p:nvPr>
            <p:ph idx="1"/>
          </p:nvPr>
        </p:nvSpPr>
        <p:spPr/>
        <p:txBody>
          <a:bodyPr/>
          <a:lstStyle/>
          <a:p>
            <a:pPr marL="0" indent="0">
              <a:buNone/>
            </a:pPr>
            <a:r>
              <a:rPr lang="fr-FR" sz="2400" b="1" dirty="0">
                <a:solidFill>
                  <a:srgbClr val="000000"/>
                </a:solidFill>
                <a:effectLst/>
                <a:latin typeface="Times New Roman" panose="02020603050405020304" pitchFamily="18" charset="0"/>
                <a:ea typeface="Times New Roman" panose="02020603050405020304" pitchFamily="18" charset="0"/>
              </a:rPr>
              <a:t>2 - Peux-tu retrouver les mots qui sont fabriqués avec ces préfixes et ces radicaux</a:t>
            </a:r>
            <a:r>
              <a:rPr lang="fr-FR" sz="2400" b="1" i="1" dirty="0">
                <a:solidFill>
                  <a:srgbClr val="000000"/>
                </a:solidFill>
                <a:effectLst/>
                <a:latin typeface="Times New Roman" panose="02020603050405020304" pitchFamily="18" charset="0"/>
                <a:ea typeface="Times New Roman" panose="02020603050405020304" pitchFamily="18" charset="0"/>
              </a:rPr>
              <a:t> </a:t>
            </a:r>
            <a:r>
              <a:rPr lang="fr-FR" sz="2400" b="1" dirty="0">
                <a:solidFill>
                  <a:srgbClr val="000000"/>
                </a:solidFill>
                <a:effectLst/>
                <a:latin typeface="Times New Roman" panose="02020603050405020304" pitchFamily="18" charset="0"/>
                <a:ea typeface="Times New Roman" panose="02020603050405020304" pitchFamily="18" charset="0"/>
              </a:rPr>
              <a:t>?</a:t>
            </a:r>
            <a:endParaRPr lang="fr-FR" sz="2400" dirty="0">
              <a:effectLst/>
              <a:latin typeface="Times New Roman" panose="02020603050405020304" pitchFamily="18" charset="0"/>
              <a:ea typeface="Times New Roman" panose="02020603050405020304" pitchFamily="18" charset="0"/>
            </a:endParaRPr>
          </a:p>
          <a:p>
            <a:pPr marL="0" indent="0">
              <a:buNone/>
            </a:pPr>
            <a:r>
              <a:rPr lang="fr-FR" sz="2400" dirty="0">
                <a:solidFill>
                  <a:srgbClr val="000000"/>
                </a:solidFill>
                <a:effectLst/>
                <a:latin typeface="Times New Roman" panose="02020603050405020304" pitchFamily="18" charset="0"/>
                <a:ea typeface="Times New Roman" panose="02020603050405020304" pitchFamily="18" charset="0"/>
              </a:rPr>
              <a:t> </a:t>
            </a:r>
            <a:endParaRPr lang="fr-FR" sz="2400" dirty="0">
              <a:effectLst/>
              <a:latin typeface="Times New Roman" panose="02020603050405020304" pitchFamily="18" charset="0"/>
              <a:ea typeface="Times New Roman" panose="02020603050405020304" pitchFamily="18" charset="0"/>
            </a:endParaRPr>
          </a:p>
          <a:p>
            <a:pPr marL="0" indent="0">
              <a:buNone/>
            </a:pPr>
            <a:r>
              <a:rPr lang="fr-FR" sz="2400" dirty="0">
                <a:solidFill>
                  <a:srgbClr val="000000"/>
                </a:solidFill>
                <a:effectLst/>
                <a:latin typeface="Times New Roman" panose="02020603050405020304" pitchFamily="18" charset="0"/>
                <a:ea typeface="Times New Roman" panose="02020603050405020304" pitchFamily="18" charset="0"/>
              </a:rPr>
              <a:t>Préfixe </a:t>
            </a:r>
            <a:r>
              <a:rPr lang="fr-FR" sz="2400" i="1" dirty="0">
                <a:solidFill>
                  <a:srgbClr val="000000"/>
                </a:solidFill>
                <a:effectLst/>
                <a:latin typeface="Times New Roman" panose="02020603050405020304" pitchFamily="18" charset="0"/>
                <a:ea typeface="Times New Roman" panose="02020603050405020304" pitchFamily="18" charset="0"/>
              </a:rPr>
              <a:t>dis</a:t>
            </a:r>
            <a:r>
              <a:rPr lang="fr-FR" sz="2400" dirty="0">
                <a:solidFill>
                  <a:srgbClr val="000000"/>
                </a:solidFill>
                <a:effectLst/>
                <a:latin typeface="Times New Roman" panose="02020603050405020304" pitchFamily="18" charset="0"/>
                <a:ea typeface="Times New Roman" panose="02020603050405020304" pitchFamily="18" charset="0"/>
              </a:rPr>
              <a:t>- et radical </a:t>
            </a:r>
            <a:r>
              <a:rPr lang="fr-FR" sz="2400" i="1" dirty="0">
                <a:solidFill>
                  <a:srgbClr val="000000"/>
                </a:solidFill>
                <a:effectLst/>
                <a:latin typeface="Times New Roman" panose="02020603050405020304" pitchFamily="18" charset="0"/>
                <a:ea typeface="Times New Roman" panose="02020603050405020304" pitchFamily="18" charset="0"/>
              </a:rPr>
              <a:t>forme</a:t>
            </a:r>
            <a:r>
              <a:rPr lang="fr-FR" sz="2400" dirty="0">
                <a:solidFill>
                  <a:srgbClr val="000000"/>
                </a:solidFill>
                <a:effectLst/>
                <a:latin typeface="Times New Roman" panose="02020603050405020304" pitchFamily="18" charset="0"/>
                <a:ea typeface="Times New Roman" panose="02020603050405020304" pitchFamily="18" charset="0"/>
              </a:rPr>
              <a:t> : … </a:t>
            </a:r>
            <a:r>
              <a:rPr lang="fr-FR" sz="2400" dirty="0">
                <a:solidFill>
                  <a:schemeClr val="accent2"/>
                </a:solidFill>
                <a:effectLst/>
                <a:latin typeface="Times New Roman" panose="02020603050405020304" pitchFamily="18" charset="0"/>
                <a:ea typeface="Times New Roman" panose="02020603050405020304" pitchFamily="18" charset="0"/>
              </a:rPr>
              <a:t>difforme</a:t>
            </a:r>
            <a:r>
              <a:rPr lang="fr-FR" sz="2400" dirty="0">
                <a:solidFill>
                  <a:srgbClr val="000000"/>
                </a:solidFill>
                <a:effectLst/>
                <a:latin typeface="Times New Roman" panose="02020603050405020304" pitchFamily="18" charset="0"/>
                <a:ea typeface="Times New Roman" panose="02020603050405020304" pitchFamily="18" charset="0"/>
              </a:rPr>
              <a:t>…</a:t>
            </a:r>
            <a:endParaRPr lang="fr-FR" sz="2400" dirty="0">
              <a:effectLst/>
              <a:latin typeface="Times New Roman" panose="02020603050405020304" pitchFamily="18" charset="0"/>
              <a:ea typeface="Times New Roman" panose="02020603050405020304" pitchFamily="18" charset="0"/>
            </a:endParaRPr>
          </a:p>
          <a:p>
            <a:pPr marL="0" indent="0">
              <a:buNone/>
            </a:pPr>
            <a:r>
              <a:rPr lang="fr-FR" sz="2400" dirty="0">
                <a:solidFill>
                  <a:srgbClr val="000000"/>
                </a:solidFill>
                <a:effectLst/>
                <a:latin typeface="Times New Roman" panose="02020603050405020304" pitchFamily="18" charset="0"/>
                <a:ea typeface="Times New Roman" panose="02020603050405020304" pitchFamily="18" charset="0"/>
              </a:rPr>
              <a:t>Préfixe </a:t>
            </a:r>
            <a:r>
              <a:rPr lang="fr-FR" sz="2400" i="1" dirty="0">
                <a:solidFill>
                  <a:srgbClr val="000000"/>
                </a:solidFill>
                <a:effectLst/>
                <a:latin typeface="Times New Roman" panose="02020603050405020304" pitchFamily="18" charset="0"/>
                <a:ea typeface="Times New Roman" panose="02020603050405020304" pitchFamily="18" charset="0"/>
              </a:rPr>
              <a:t>dis</a:t>
            </a:r>
            <a:r>
              <a:rPr lang="fr-FR" sz="2400" dirty="0">
                <a:solidFill>
                  <a:srgbClr val="000000"/>
                </a:solidFill>
                <a:effectLst/>
                <a:latin typeface="Times New Roman" panose="02020603050405020304" pitchFamily="18" charset="0"/>
                <a:ea typeface="Times New Roman" panose="02020603050405020304" pitchFamily="18" charset="0"/>
              </a:rPr>
              <a:t>- et radical </a:t>
            </a:r>
            <a:r>
              <a:rPr lang="fr-FR" sz="2400" i="1" dirty="0">
                <a:solidFill>
                  <a:srgbClr val="000000"/>
                </a:solidFill>
                <a:effectLst/>
                <a:latin typeface="Times New Roman" panose="02020603050405020304" pitchFamily="18" charset="0"/>
                <a:ea typeface="Times New Roman" panose="02020603050405020304" pitchFamily="18" charset="0"/>
              </a:rPr>
              <a:t>facile</a:t>
            </a:r>
            <a:r>
              <a:rPr lang="fr-FR" sz="2400" dirty="0">
                <a:solidFill>
                  <a:srgbClr val="000000"/>
                </a:solidFill>
                <a:effectLst/>
                <a:latin typeface="Times New Roman" panose="02020603050405020304" pitchFamily="18" charset="0"/>
                <a:ea typeface="Times New Roman" panose="02020603050405020304" pitchFamily="18" charset="0"/>
              </a:rPr>
              <a:t> : …</a:t>
            </a:r>
            <a:r>
              <a:rPr lang="fr-FR" sz="2400" dirty="0">
                <a:solidFill>
                  <a:schemeClr val="accent2"/>
                </a:solidFill>
                <a:effectLst/>
                <a:latin typeface="Times New Roman" panose="02020603050405020304" pitchFamily="18" charset="0"/>
                <a:ea typeface="Times New Roman" panose="02020603050405020304" pitchFamily="18" charset="0"/>
              </a:rPr>
              <a:t>difficile</a:t>
            </a:r>
            <a:r>
              <a:rPr lang="fr-FR" sz="2400" dirty="0">
                <a:solidFill>
                  <a:srgbClr val="000000"/>
                </a:solidFill>
                <a:effectLst/>
                <a:latin typeface="Times New Roman" panose="02020603050405020304" pitchFamily="18" charset="0"/>
                <a:ea typeface="Times New Roman" panose="02020603050405020304" pitchFamily="18" charset="0"/>
              </a:rPr>
              <a:t>…</a:t>
            </a:r>
            <a:endParaRPr lang="fr-FR" sz="2400" dirty="0">
              <a:effectLst/>
              <a:latin typeface="Times New Roman" panose="02020603050405020304" pitchFamily="18" charset="0"/>
              <a:ea typeface="Times New Roman" panose="02020603050405020304" pitchFamily="18" charset="0"/>
            </a:endParaRPr>
          </a:p>
          <a:p>
            <a:pPr marL="0" indent="0">
              <a:buNone/>
            </a:pPr>
            <a:r>
              <a:rPr lang="fr-FR" sz="2400" dirty="0">
                <a:solidFill>
                  <a:srgbClr val="000000"/>
                </a:solidFill>
                <a:effectLst/>
                <a:latin typeface="Times New Roman" panose="02020603050405020304" pitchFamily="18" charset="0"/>
                <a:ea typeface="Times New Roman" panose="02020603050405020304" pitchFamily="18" charset="0"/>
              </a:rPr>
              <a:t>Préfixe </a:t>
            </a:r>
            <a:r>
              <a:rPr lang="fr-FR" sz="2400" i="1" dirty="0">
                <a:solidFill>
                  <a:srgbClr val="000000"/>
                </a:solidFill>
                <a:effectLst/>
                <a:latin typeface="Times New Roman" panose="02020603050405020304" pitchFamily="18" charset="0"/>
                <a:ea typeface="Times New Roman" panose="02020603050405020304" pitchFamily="18" charset="0"/>
              </a:rPr>
              <a:t>ad</a:t>
            </a:r>
            <a:r>
              <a:rPr lang="fr-FR" sz="2400" dirty="0">
                <a:solidFill>
                  <a:srgbClr val="000000"/>
                </a:solidFill>
                <a:effectLst/>
                <a:latin typeface="Times New Roman" panose="02020603050405020304" pitchFamily="18" charset="0"/>
                <a:ea typeface="Times New Roman" panose="02020603050405020304" pitchFamily="18" charset="0"/>
              </a:rPr>
              <a:t>- et radical </a:t>
            </a:r>
            <a:r>
              <a:rPr lang="fr-FR" sz="2400" i="1" dirty="0">
                <a:solidFill>
                  <a:srgbClr val="000000"/>
                </a:solidFill>
                <a:effectLst/>
                <a:latin typeface="Times New Roman" panose="02020603050405020304" pitchFamily="18" charset="0"/>
                <a:ea typeface="Times New Roman" panose="02020603050405020304" pitchFamily="18" charset="0"/>
              </a:rPr>
              <a:t>compagnon</a:t>
            </a:r>
            <a:r>
              <a:rPr lang="fr-FR" sz="2400" dirty="0">
                <a:solidFill>
                  <a:srgbClr val="000000"/>
                </a:solidFill>
                <a:effectLst/>
                <a:latin typeface="Times New Roman" panose="02020603050405020304" pitchFamily="18" charset="0"/>
                <a:ea typeface="Times New Roman" panose="02020603050405020304" pitchFamily="18" charset="0"/>
              </a:rPr>
              <a:t> : …</a:t>
            </a:r>
            <a:r>
              <a:rPr lang="fr-FR" sz="2400" dirty="0">
                <a:solidFill>
                  <a:schemeClr val="accent2"/>
                </a:solidFill>
                <a:effectLst/>
                <a:latin typeface="Times New Roman" panose="02020603050405020304" pitchFamily="18" charset="0"/>
                <a:ea typeface="Times New Roman" panose="02020603050405020304" pitchFamily="18" charset="0"/>
              </a:rPr>
              <a:t>accompagner</a:t>
            </a:r>
            <a:r>
              <a:rPr lang="fr-FR" sz="2400" dirty="0">
                <a:solidFill>
                  <a:srgbClr val="000000"/>
                </a:solidFill>
                <a:effectLst/>
                <a:latin typeface="Times New Roman" panose="02020603050405020304" pitchFamily="18" charset="0"/>
                <a:ea typeface="Times New Roman" panose="02020603050405020304" pitchFamily="18" charset="0"/>
              </a:rPr>
              <a:t>…</a:t>
            </a:r>
            <a:endParaRPr lang="fr-FR" sz="2400" dirty="0">
              <a:effectLst/>
              <a:latin typeface="Times New Roman" panose="02020603050405020304" pitchFamily="18" charset="0"/>
              <a:ea typeface="Times New Roman" panose="02020603050405020304" pitchFamily="18" charset="0"/>
            </a:endParaRPr>
          </a:p>
          <a:p>
            <a:pPr marL="0" indent="0">
              <a:buNone/>
            </a:pPr>
            <a:r>
              <a:rPr lang="fr-FR" sz="2400" dirty="0">
                <a:solidFill>
                  <a:srgbClr val="000000"/>
                </a:solidFill>
                <a:effectLst/>
                <a:latin typeface="Times New Roman" panose="02020603050405020304" pitchFamily="18" charset="0"/>
                <a:ea typeface="Times New Roman" panose="02020603050405020304" pitchFamily="18" charset="0"/>
              </a:rPr>
              <a:t>Préfixe </a:t>
            </a:r>
            <a:r>
              <a:rPr lang="fr-FR" sz="2400" i="1" dirty="0">
                <a:solidFill>
                  <a:srgbClr val="000000"/>
                </a:solidFill>
                <a:effectLst/>
                <a:latin typeface="Times New Roman" panose="02020603050405020304" pitchFamily="18" charset="0"/>
                <a:ea typeface="Times New Roman" panose="02020603050405020304" pitchFamily="18" charset="0"/>
              </a:rPr>
              <a:t>ad</a:t>
            </a:r>
            <a:r>
              <a:rPr lang="fr-FR" sz="2400" dirty="0">
                <a:solidFill>
                  <a:srgbClr val="000000"/>
                </a:solidFill>
                <a:effectLst/>
                <a:latin typeface="Times New Roman" panose="02020603050405020304" pitchFamily="18" charset="0"/>
                <a:ea typeface="Times New Roman" panose="02020603050405020304" pitchFamily="18" charset="0"/>
              </a:rPr>
              <a:t>- et radical </a:t>
            </a:r>
            <a:r>
              <a:rPr lang="fr-FR" sz="2400" i="1" dirty="0">
                <a:solidFill>
                  <a:srgbClr val="000000"/>
                </a:solidFill>
                <a:effectLst/>
                <a:latin typeface="Times New Roman" panose="02020603050405020304" pitchFamily="18" charset="0"/>
                <a:ea typeface="Times New Roman" panose="02020603050405020304" pitchFamily="18" charset="0"/>
              </a:rPr>
              <a:t>tendre</a:t>
            </a:r>
            <a:r>
              <a:rPr lang="fr-FR" sz="2400" dirty="0">
                <a:solidFill>
                  <a:srgbClr val="000000"/>
                </a:solidFill>
                <a:effectLst/>
                <a:latin typeface="Times New Roman" panose="02020603050405020304" pitchFamily="18" charset="0"/>
                <a:ea typeface="Times New Roman" panose="02020603050405020304" pitchFamily="18" charset="0"/>
              </a:rPr>
              <a:t> : …</a:t>
            </a:r>
            <a:r>
              <a:rPr lang="fr-FR" sz="2400" dirty="0">
                <a:solidFill>
                  <a:schemeClr val="accent2"/>
                </a:solidFill>
                <a:effectLst/>
                <a:latin typeface="Times New Roman" panose="02020603050405020304" pitchFamily="18" charset="0"/>
                <a:ea typeface="Times New Roman" panose="02020603050405020304" pitchFamily="18" charset="0"/>
              </a:rPr>
              <a:t>attendre</a:t>
            </a:r>
            <a:r>
              <a:rPr lang="fr-FR" sz="2400" dirty="0">
                <a:solidFill>
                  <a:srgbClr val="000000"/>
                </a:solidFill>
                <a:effectLst/>
                <a:latin typeface="Times New Roman" panose="02020603050405020304" pitchFamily="18" charset="0"/>
                <a:ea typeface="Times New Roman" panose="02020603050405020304" pitchFamily="18" charset="0"/>
              </a:rPr>
              <a:t>……</a:t>
            </a:r>
          </a:p>
          <a:p>
            <a:pPr marL="0" indent="0">
              <a:buNone/>
            </a:pPr>
            <a:r>
              <a:rPr lang="fr-FR" sz="2400" dirty="0">
                <a:solidFill>
                  <a:srgbClr val="000000"/>
                </a:solidFill>
                <a:effectLst/>
                <a:latin typeface="Times New Roman" panose="02020603050405020304" pitchFamily="18" charset="0"/>
                <a:ea typeface="Times New Roman" panose="02020603050405020304" pitchFamily="18" charset="0"/>
              </a:rPr>
              <a:t>Préfixe </a:t>
            </a:r>
            <a:r>
              <a:rPr lang="fr-FR" sz="2400" i="1" dirty="0">
                <a:solidFill>
                  <a:srgbClr val="000000"/>
                </a:solidFill>
                <a:effectLst/>
                <a:latin typeface="Times New Roman" panose="02020603050405020304" pitchFamily="18" charset="0"/>
                <a:ea typeface="Times New Roman" panose="02020603050405020304" pitchFamily="18" charset="0"/>
              </a:rPr>
              <a:t>ad</a:t>
            </a:r>
            <a:r>
              <a:rPr lang="fr-FR" sz="2400" dirty="0">
                <a:solidFill>
                  <a:srgbClr val="000000"/>
                </a:solidFill>
                <a:effectLst/>
                <a:latin typeface="Times New Roman" panose="02020603050405020304" pitchFamily="18" charset="0"/>
                <a:ea typeface="Times New Roman" panose="02020603050405020304" pitchFamily="18" charset="0"/>
              </a:rPr>
              <a:t>- et radical </a:t>
            </a:r>
            <a:r>
              <a:rPr lang="fr-FR" sz="2400" i="1" dirty="0" err="1">
                <a:solidFill>
                  <a:srgbClr val="000000"/>
                </a:solidFill>
                <a:effectLst/>
                <a:latin typeface="Times New Roman" panose="02020603050405020304" pitchFamily="18" charset="0"/>
                <a:ea typeface="Times New Roman" panose="02020603050405020304" pitchFamily="18" charset="0"/>
              </a:rPr>
              <a:t>lum</a:t>
            </a:r>
            <a:r>
              <a:rPr lang="fr-FR" sz="2400" i="1" dirty="0">
                <a:solidFill>
                  <a:srgbClr val="000000"/>
                </a:solidFill>
                <a:effectLst/>
                <a:latin typeface="Times New Roman" panose="02020603050405020304" pitchFamily="18" charset="0"/>
                <a:ea typeface="Times New Roman" panose="02020603050405020304" pitchFamily="18" charset="0"/>
              </a:rPr>
              <a:t>(</a:t>
            </a:r>
            <a:r>
              <a:rPr lang="fr-FR" sz="2400" i="1" dirty="0" err="1">
                <a:solidFill>
                  <a:srgbClr val="000000"/>
                </a:solidFill>
                <a:effectLst/>
                <a:latin typeface="Times New Roman" panose="02020603050405020304" pitchFamily="18" charset="0"/>
                <a:ea typeface="Times New Roman" panose="02020603050405020304" pitchFamily="18" charset="0"/>
              </a:rPr>
              <a:t>ière</a:t>
            </a:r>
            <a:r>
              <a:rPr lang="fr-FR" sz="2400" i="1" dirty="0">
                <a:solidFill>
                  <a:srgbClr val="000000"/>
                </a:solidFill>
                <a:effectLst/>
                <a:latin typeface="Times New Roman" panose="02020603050405020304" pitchFamily="18" charset="0"/>
                <a:ea typeface="Times New Roman" panose="02020603050405020304" pitchFamily="18" charset="0"/>
              </a:rPr>
              <a:t>)</a:t>
            </a:r>
            <a:r>
              <a:rPr lang="fr-FR" sz="2400" dirty="0">
                <a:solidFill>
                  <a:srgbClr val="000000"/>
                </a:solidFill>
                <a:effectLst/>
                <a:latin typeface="Times New Roman" panose="02020603050405020304" pitchFamily="18" charset="0"/>
                <a:ea typeface="Times New Roman" panose="02020603050405020304" pitchFamily="18" charset="0"/>
              </a:rPr>
              <a:t> : …</a:t>
            </a:r>
            <a:r>
              <a:rPr lang="fr-FR" sz="2400" dirty="0">
                <a:solidFill>
                  <a:schemeClr val="accent2"/>
                </a:solidFill>
                <a:effectLst/>
                <a:latin typeface="Times New Roman" panose="02020603050405020304" pitchFamily="18" charset="0"/>
                <a:ea typeface="Times New Roman" panose="02020603050405020304" pitchFamily="18" charset="0"/>
              </a:rPr>
              <a:t>allumer</a:t>
            </a:r>
            <a:r>
              <a:rPr lang="fr-FR" sz="2400" dirty="0">
                <a:solidFill>
                  <a:srgbClr val="000000"/>
                </a:solidFill>
                <a:effectLst/>
                <a:latin typeface="Times New Roman" panose="02020603050405020304" pitchFamily="18" charset="0"/>
                <a:ea typeface="Times New Roman" panose="02020603050405020304" pitchFamily="18" charset="0"/>
              </a:rPr>
              <a:t>……</a:t>
            </a:r>
            <a:endParaRPr lang="fr-FR" sz="2400" dirty="0">
              <a:effectLst/>
              <a:latin typeface="Times New Roman" panose="02020603050405020304" pitchFamily="18" charset="0"/>
              <a:ea typeface="Times New Roman" panose="02020603050405020304" pitchFamily="18" charset="0"/>
            </a:endParaRPr>
          </a:p>
          <a:p>
            <a:pPr marL="0" indent="0">
              <a:buNone/>
            </a:pPr>
            <a:r>
              <a:rPr lang="fr-FR" sz="2400" dirty="0">
                <a:solidFill>
                  <a:srgbClr val="000000"/>
                </a:solidFill>
                <a:effectLst/>
                <a:latin typeface="Times New Roman" panose="02020603050405020304" pitchFamily="18" charset="0"/>
                <a:ea typeface="Times New Roman" panose="02020603050405020304" pitchFamily="18" charset="0"/>
              </a:rPr>
              <a:t>Préfixe </a:t>
            </a:r>
            <a:r>
              <a:rPr lang="fr-FR" sz="2400" i="1" dirty="0">
                <a:solidFill>
                  <a:srgbClr val="000000"/>
                </a:solidFill>
                <a:effectLst/>
                <a:latin typeface="Times New Roman" panose="02020603050405020304" pitchFamily="18" charset="0"/>
                <a:ea typeface="Times New Roman" panose="02020603050405020304" pitchFamily="18" charset="0"/>
              </a:rPr>
              <a:t>ad</a:t>
            </a:r>
            <a:r>
              <a:rPr lang="fr-FR" sz="2400" dirty="0">
                <a:solidFill>
                  <a:srgbClr val="000000"/>
                </a:solidFill>
                <a:effectLst/>
                <a:latin typeface="Times New Roman" panose="02020603050405020304" pitchFamily="18" charset="0"/>
                <a:ea typeface="Times New Roman" panose="02020603050405020304" pitchFamily="18" charset="0"/>
              </a:rPr>
              <a:t>- et radical </a:t>
            </a:r>
            <a:r>
              <a:rPr lang="fr-FR" sz="2400" i="1" dirty="0">
                <a:solidFill>
                  <a:srgbClr val="000000"/>
                </a:solidFill>
                <a:latin typeface="Times New Roman" panose="02020603050405020304" pitchFamily="18" charset="0"/>
                <a:ea typeface="Times New Roman" panose="02020603050405020304" pitchFamily="18" charset="0"/>
              </a:rPr>
              <a:t>rester</a:t>
            </a:r>
            <a:r>
              <a:rPr lang="fr-FR" sz="2400" dirty="0">
                <a:solidFill>
                  <a:srgbClr val="000000"/>
                </a:solidFill>
                <a:effectLst/>
                <a:latin typeface="Times New Roman" panose="02020603050405020304" pitchFamily="18" charset="0"/>
                <a:ea typeface="Times New Roman" panose="02020603050405020304" pitchFamily="18" charset="0"/>
              </a:rPr>
              <a:t> : …</a:t>
            </a:r>
            <a:r>
              <a:rPr lang="fr-FR" sz="2400" dirty="0">
                <a:solidFill>
                  <a:schemeClr val="accent2"/>
                </a:solidFill>
                <a:effectLst/>
                <a:latin typeface="Times New Roman" panose="02020603050405020304" pitchFamily="18" charset="0"/>
                <a:ea typeface="Times New Roman" panose="02020603050405020304" pitchFamily="18" charset="0"/>
              </a:rPr>
              <a:t>arrêter</a:t>
            </a:r>
            <a:r>
              <a:rPr lang="fr-FR" sz="2400" dirty="0">
                <a:solidFill>
                  <a:srgbClr val="000000"/>
                </a:solidFill>
                <a:effectLst/>
                <a:latin typeface="Times New Roman" panose="02020603050405020304" pitchFamily="18" charset="0"/>
                <a:ea typeface="Times New Roman" panose="02020603050405020304" pitchFamily="18" charset="0"/>
              </a:rPr>
              <a:t>……</a:t>
            </a:r>
            <a:endParaRPr lang="fr-FR" sz="2400" dirty="0">
              <a:effectLst/>
              <a:latin typeface="Times New Roman" panose="02020603050405020304" pitchFamily="18" charset="0"/>
              <a:ea typeface="Times New Roman" panose="02020603050405020304" pitchFamily="18" charset="0"/>
            </a:endParaRPr>
          </a:p>
          <a:p>
            <a:pPr marL="0" indent="0">
              <a:buNone/>
            </a:pPr>
            <a:endParaRPr lang="fr-FR" sz="2400" dirty="0">
              <a:effectLst/>
              <a:latin typeface="Times New Roman" panose="02020603050405020304" pitchFamily="18" charset="0"/>
              <a:ea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14712459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34F726F-95BD-3A94-4774-31D322048BCB}"/>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3B59E113-4840-D4D1-9A2E-34727F8A06C4}"/>
              </a:ext>
            </a:extLst>
          </p:cNvPr>
          <p:cNvSpPr>
            <a:spLocks noGrp="1"/>
          </p:cNvSpPr>
          <p:nvPr>
            <p:ph idx="1"/>
          </p:nvPr>
        </p:nvSpPr>
        <p:spPr/>
        <p:txBody>
          <a:bodyPr>
            <a:normAutofit/>
          </a:bodyPr>
          <a:lstStyle/>
          <a:p>
            <a:pPr marL="0" indent="0">
              <a:buNone/>
            </a:pPr>
            <a:r>
              <a:rPr lang="fr-FR" sz="2400" b="1" dirty="0">
                <a:latin typeface="Times New Roman" panose="02020603050405020304" pitchFamily="18" charset="0"/>
                <a:cs typeface="Times New Roman" panose="02020603050405020304" pitchFamily="18" charset="0"/>
              </a:rPr>
              <a:t>4 – Dictée</a:t>
            </a:r>
          </a:p>
          <a:p>
            <a:pPr marL="0" indent="0">
              <a:buNone/>
            </a:pPr>
            <a:r>
              <a:rPr lang="fr-FR" sz="2400" dirty="0">
                <a:latin typeface="+mj-lt"/>
              </a:rPr>
              <a:t>…………………………………………………………………………………………………………………………………………………………………………………………………………………………………………………………………………</a:t>
            </a:r>
          </a:p>
        </p:txBody>
      </p:sp>
    </p:spTree>
    <p:extLst>
      <p:ext uri="{BB962C8B-B14F-4D97-AF65-F5344CB8AC3E}">
        <p14:creationId xmlns:p14="http://schemas.microsoft.com/office/powerpoint/2010/main" val="7097723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2A3017-E307-E207-A9A6-98EDE836C9A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A59B905-132B-605D-0663-F732DC4D939D}"/>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A08F66B2-5975-09CD-B806-793FECE6C352}"/>
              </a:ext>
            </a:extLst>
          </p:cNvPr>
          <p:cNvSpPr>
            <a:spLocks noGrp="1"/>
          </p:cNvSpPr>
          <p:nvPr>
            <p:ph idx="1"/>
          </p:nvPr>
        </p:nvSpPr>
        <p:spPr/>
        <p:txBody>
          <a:bodyPr>
            <a:normAutofit/>
          </a:bodyPr>
          <a:lstStyle/>
          <a:p>
            <a:pPr marL="0" indent="0">
              <a:buNone/>
            </a:pPr>
            <a:r>
              <a:rPr lang="fr-FR" sz="2400" b="1" dirty="0">
                <a:latin typeface="Times New Roman" panose="02020603050405020304" pitchFamily="18" charset="0"/>
                <a:cs typeface="Times New Roman" panose="02020603050405020304" pitchFamily="18" charset="0"/>
              </a:rPr>
              <a:t>4 – Dictée</a:t>
            </a:r>
          </a:p>
          <a:p>
            <a:pPr marL="0" indent="0">
              <a:buNone/>
            </a:pPr>
            <a:r>
              <a:rPr lang="fr-FR" sz="2400" dirty="0">
                <a:latin typeface="+mj-lt"/>
              </a:rPr>
              <a:t>…</a:t>
            </a:r>
            <a:r>
              <a:rPr lang="fr-FR" sz="2400" dirty="0">
                <a:solidFill>
                  <a:schemeClr val="accent2"/>
                </a:solidFill>
                <a:latin typeface="Times New Roman" panose="02020603050405020304" pitchFamily="18" charset="0"/>
              </a:rPr>
              <a:t>a</a:t>
            </a:r>
            <a:r>
              <a:rPr lang="fr-FR" sz="2400" dirty="0">
                <a:solidFill>
                  <a:schemeClr val="accent2"/>
                </a:solidFill>
                <a:effectLst/>
                <a:latin typeface="Times New Roman" panose="02020603050405020304" pitchFamily="18" charset="0"/>
                <a:ea typeface="Times New Roman" panose="02020603050405020304" pitchFamily="18" charset="0"/>
              </a:rPr>
              <a:t>ccroitre </a:t>
            </a:r>
            <a:r>
              <a:rPr lang="fr-FR" sz="2400" dirty="0">
                <a:solidFill>
                  <a:schemeClr val="accent2"/>
                </a:solidFill>
                <a:latin typeface="Times New Roman" panose="02020603050405020304" pitchFamily="18" charset="0"/>
                <a:ea typeface="Times New Roman" panose="02020603050405020304" pitchFamily="18" charset="0"/>
              </a:rPr>
              <a:t>-</a:t>
            </a:r>
            <a:r>
              <a:rPr lang="fr-FR" sz="2400" dirty="0">
                <a:solidFill>
                  <a:schemeClr val="accent2"/>
                </a:solidFill>
                <a:effectLst/>
                <a:latin typeface="Times New Roman" panose="02020603050405020304" pitchFamily="18" charset="0"/>
                <a:ea typeface="Times New Roman" panose="02020603050405020304" pitchFamily="18" charset="0"/>
              </a:rPr>
              <a:t> allonger - arranger - illimité - irréel - accrocher - approcher</a:t>
            </a:r>
            <a:r>
              <a:rPr lang="fr-FR" sz="2400" dirty="0">
                <a:solidFill>
                  <a:srgbClr val="000000"/>
                </a:solidFill>
                <a:effectLst/>
                <a:latin typeface="Times New Roman" panose="02020603050405020304" pitchFamily="18" charset="0"/>
                <a:ea typeface="Times New Roman" panose="02020603050405020304" pitchFamily="18" charset="0"/>
              </a:rPr>
              <a:t>.</a:t>
            </a:r>
            <a:r>
              <a:rPr lang="fr-FR" sz="2400" dirty="0">
                <a:latin typeface="+mj-lt"/>
              </a:rPr>
              <a:t>……………… …………………………………………………………………………………………………………………………………</a:t>
            </a:r>
          </a:p>
        </p:txBody>
      </p:sp>
    </p:spTree>
    <p:extLst>
      <p:ext uri="{BB962C8B-B14F-4D97-AF65-F5344CB8AC3E}">
        <p14:creationId xmlns:p14="http://schemas.microsoft.com/office/powerpoint/2010/main" val="2373317533"/>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178</TotalTime>
  <Words>2254</Words>
  <Application>Microsoft Macintosh PowerPoint</Application>
  <PresentationFormat>Grand écran</PresentationFormat>
  <Paragraphs>353</Paragraphs>
  <Slides>27</Slides>
  <Notes>27</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27</vt:i4>
      </vt:variant>
    </vt:vector>
  </HeadingPairs>
  <TitlesOfParts>
    <vt:vector size="33" baseType="lpstr">
      <vt:lpstr>Arial</vt:lpstr>
      <vt:lpstr>Calibri</vt:lpstr>
      <vt:lpstr>Calibri Light</vt:lpstr>
      <vt:lpstr>SignPainter-HouseScript</vt:lpstr>
      <vt:lpstr>Times New Roman</vt:lpstr>
      <vt:lpstr>Thème Office</vt:lpstr>
      <vt:lpstr>Atterrir / alunir</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 </vt:lpstr>
      <vt:lpstr> </vt:lpstr>
      <vt:lpstr>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 </vt:lpstr>
      <vt:lpstr> </vt:lpstr>
      <vt:lpstr> </vt:lpstr>
      <vt:lpstr> </vt:lpstr>
      <vt:lpstr> </vt:lpstr>
      <vt:lpstr> </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Pierre Seve</dc:creator>
  <cp:lastModifiedBy>Pierre Seve</cp:lastModifiedBy>
  <cp:revision>9</cp:revision>
  <cp:lastPrinted>2025-07-15T16:40:02Z</cp:lastPrinted>
  <dcterms:created xsi:type="dcterms:W3CDTF">2025-07-14T05:44:16Z</dcterms:created>
  <dcterms:modified xsi:type="dcterms:W3CDTF">2025-07-15T17:16:30Z</dcterms:modified>
</cp:coreProperties>
</file>