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259" r:id="rId5"/>
    <p:sldId id="261" r:id="rId6"/>
    <p:sldId id="260" r:id="rId7"/>
    <p:sldId id="263" r:id="rId8"/>
    <p:sldId id="264" r:id="rId9"/>
    <p:sldId id="265" r:id="rId10"/>
    <p:sldId id="262" r:id="rId11"/>
    <p:sldId id="267" r:id="rId12"/>
    <p:sldId id="268" r:id="rId13"/>
    <p:sldId id="269" r:id="rId14"/>
    <p:sldId id="270" r:id="rId15"/>
    <p:sldId id="271" r:id="rId16"/>
    <p:sldId id="272" r:id="rId17"/>
    <p:sldId id="273" r:id="rId18"/>
    <p:sldId id="274" r:id="rId19"/>
    <p:sldId id="276" r:id="rId20"/>
    <p:sldId id="275" r:id="rId21"/>
    <p:sldId id="277" r:id="rId22"/>
    <p:sldId id="278"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9"/>
    <p:restoredTop sz="68794"/>
  </p:normalViewPr>
  <p:slideViewPr>
    <p:cSldViewPr snapToGrid="0">
      <p:cViewPr varScale="1">
        <p:scale>
          <a:sx n="64" d="100"/>
          <a:sy n="64" d="100"/>
        </p:scale>
        <p:origin x="150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FC7299-16E6-ED4D-A8A4-46A6A2741895}" type="datetimeFigureOut">
              <a:rPr lang="fr-FR" smtClean="0"/>
              <a:t>14/07/2025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E7DE29-ED89-E14D-8F14-390AF9328456}" type="slidenum">
              <a:rPr lang="fr-FR" smtClean="0"/>
              <a:t>‹N°›</a:t>
            </a:fld>
            <a:endParaRPr lang="fr-FR"/>
          </a:p>
        </p:txBody>
      </p:sp>
    </p:spTree>
    <p:extLst>
      <p:ext uri="{BB962C8B-B14F-4D97-AF65-F5344CB8AC3E}">
        <p14:creationId xmlns:p14="http://schemas.microsoft.com/office/powerpoint/2010/main" val="3795782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 GROUPE DU NOM – </a:t>
            </a:r>
            <a:r>
              <a:rPr lang="fr-FR" sz="1200" i="1" dirty="0">
                <a:solidFill>
                  <a:schemeClr val="tx1"/>
                </a:solidFill>
                <a:effectLst/>
                <a:latin typeface="+mn-lt"/>
                <a:ea typeface="Calibri" panose="020F0502020204030204" pitchFamily="34" charset="0"/>
                <a:cs typeface="Times New Roman" panose="02020603050405020304" pitchFamily="18" charset="0"/>
              </a:rPr>
              <a:t>Les expansions du groupe du nom</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38 : Comment éviter les répétitions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BCE7DE29-ED89-E14D-8F14-390AF9328456}" type="slidenum">
              <a:rPr lang="fr-FR" smtClean="0"/>
              <a:t>1</a:t>
            </a:fld>
            <a:endParaRPr lang="fr-FR"/>
          </a:p>
        </p:txBody>
      </p:sp>
    </p:spTree>
    <p:extLst>
      <p:ext uri="{BB962C8B-B14F-4D97-AF65-F5344CB8AC3E}">
        <p14:creationId xmlns:p14="http://schemas.microsoft.com/office/powerpoint/2010/main" val="3248797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PHASE 1- Enrôlement</a:t>
            </a:r>
          </a:p>
          <a:p>
            <a:pPr algn="just"/>
            <a:endParaRPr lang="fr-FR" sz="1200" b="1"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un rappel de texte pour s’assurer de la compréhension.</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 pensez-vous de ce texte ? Est-ce qu’on pourrait l’améliorer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y a des répétitions. On dit toujours « l’aigle royal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Comment pourrait-on améliorer le texte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pourrait mettre des pronoms.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On peut utiliser des pronoms, on peut aussi utiliser d’autres façons de faire. Aujourd’hui, on va s’intéresser à ces autres façons de faire. »</a:t>
            </a:r>
          </a:p>
          <a:p>
            <a:endParaRPr lang="fr-FR" dirty="0"/>
          </a:p>
        </p:txBody>
      </p:sp>
      <p:sp>
        <p:nvSpPr>
          <p:cNvPr id="4" name="Espace réservé du numéro de diapositive 3"/>
          <p:cNvSpPr>
            <a:spLocks noGrp="1"/>
          </p:cNvSpPr>
          <p:nvPr>
            <p:ph type="sldNum" sz="quarter" idx="5"/>
          </p:nvPr>
        </p:nvSpPr>
        <p:spPr/>
        <p:txBody>
          <a:bodyPr/>
          <a:lstStyle/>
          <a:p>
            <a:fld id="{BCE7DE29-ED89-E14D-8F14-390AF9328456}" type="slidenum">
              <a:rPr lang="fr-FR" smtClean="0"/>
              <a:t>2</a:t>
            </a:fld>
            <a:endParaRPr lang="fr-FR"/>
          </a:p>
        </p:txBody>
      </p:sp>
    </p:spTree>
    <p:extLst>
      <p:ext uri="{BB962C8B-B14F-4D97-AF65-F5344CB8AC3E}">
        <p14:creationId xmlns:p14="http://schemas.microsoft.com/office/powerpoint/2010/main" val="759933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2 – </a:t>
            </a:r>
            <a:r>
              <a:rPr lang="fr-FR" sz="12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 et classement</a:t>
            </a:r>
            <a:r>
              <a:rPr lang="fr-FR" sz="1200" b="1" i="1" dirty="0">
                <a:solidFill>
                  <a:schemeClr val="tx1"/>
                </a:solidFill>
                <a:effectLst/>
                <a:latin typeface="+mn-lt"/>
                <a:ea typeface="Calibri" panose="020F0502020204030204" pitchFamily="34" charset="0"/>
                <a:cs typeface="Times New Roman" panose="02020603050405020304" pitchFamily="18" charset="0"/>
              </a:rPr>
              <a:t> </a:t>
            </a:r>
            <a:r>
              <a:rPr lang="fr-FR" sz="1200" b="1" dirty="0">
                <a:solidFill>
                  <a:schemeClr val="tx1"/>
                </a:solidFill>
                <a:effectLst/>
                <a:latin typeface="+mn-lt"/>
                <a:ea typeface="Calibri" panose="020F0502020204030204" pitchFamily="34" charset="0"/>
                <a:cs typeface="Times New Roman" panose="02020603050405020304" pitchFamily="18" charset="0"/>
              </a:rPr>
              <a:t>– Identifier des groupes du nom étendus utilisés comme substituts lexicaux</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Distribuer</a:t>
            </a:r>
            <a:r>
              <a:rPr lang="fr-FR" sz="1200" dirty="0">
                <a:solidFill>
                  <a:schemeClr val="tx1"/>
                </a:solidFill>
                <a:effectLst/>
                <a:latin typeface="+mn-lt"/>
                <a:ea typeface="Calibri" panose="020F0502020204030204" pitchFamily="34" charset="0"/>
              </a:rPr>
              <a:t> le texte (cf. </a:t>
            </a:r>
            <a:r>
              <a:rPr lang="fr-FR" sz="1200" i="1" dirty="0">
                <a:solidFill>
                  <a:schemeClr val="tx1"/>
                </a:solidFill>
                <a:effectLst/>
                <a:latin typeface="+mn-lt"/>
                <a:ea typeface="Calibri" panose="020F0502020204030204" pitchFamily="34" charset="0"/>
              </a:rPr>
              <a:t>Fiche photocopiable</a:t>
            </a:r>
            <a:r>
              <a:rPr lang="fr-FR" sz="1200" dirty="0">
                <a:solidFill>
                  <a:schemeClr val="tx1"/>
                </a:solidFill>
                <a:effectLst/>
                <a:latin typeface="+mn-lt"/>
                <a:ea typeface="Calibri" panose="020F0502020204030204" pitchFamily="34" charset="0"/>
              </a:rPr>
              <a:t>) et </a:t>
            </a:r>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Soulignez tous les mots ou groupes de mots qui désignent l’aigle royal. » </a:t>
            </a:r>
          </a:p>
          <a:p>
            <a:r>
              <a:rPr lang="fr-FR" sz="1200" u="sng" dirty="0">
                <a:solidFill>
                  <a:schemeClr val="tx1"/>
                </a:solidFill>
                <a:effectLst/>
                <a:latin typeface="+mn-lt"/>
              </a:rPr>
              <a:t>Résultat attendu </a:t>
            </a:r>
            <a:r>
              <a:rPr lang="fr-FR" sz="1200" dirty="0">
                <a:solidFill>
                  <a:schemeClr val="tx1"/>
                </a:solidFill>
                <a:effectLst/>
                <a:latin typeface="+mn-lt"/>
              </a:rPr>
              <a:t>:</a:t>
            </a:r>
          </a:p>
          <a:p>
            <a:r>
              <a:rPr lang="fr-FR" sz="1200" dirty="0">
                <a:solidFill>
                  <a:schemeClr val="tx1"/>
                </a:solidFill>
                <a:effectLst/>
                <a:latin typeface="+mn-lt"/>
              </a:rPr>
              <a:t>Voir diapositive suivante</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BCE7DE29-ED89-E14D-8F14-390AF9328456}" type="slidenum">
              <a:rPr lang="fr-FR" smtClean="0"/>
              <a:t>3</a:t>
            </a:fld>
            <a:endParaRPr lang="fr-FR"/>
          </a:p>
        </p:txBody>
      </p:sp>
    </p:spTree>
    <p:extLst>
      <p:ext uri="{BB962C8B-B14F-4D97-AF65-F5344CB8AC3E}">
        <p14:creationId xmlns:p14="http://schemas.microsoft.com/office/powerpoint/2010/main" val="389859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84544-1278-84D1-96B9-10C01D22189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9780DD4-3661-21E9-C247-BCEEB9A43E7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6A9A102-CC78-F2CF-56D8-F4B6A9ED2B23}"/>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Vous avez trouvé combien de pronoms pour remplacer le groupe de mots </a:t>
            </a:r>
            <a:r>
              <a:rPr lang="fr-FR" sz="1200" i="1" dirty="0">
                <a:solidFill>
                  <a:schemeClr val="tx1"/>
                </a:solidFill>
                <a:effectLst/>
                <a:latin typeface="+mn-lt"/>
                <a:ea typeface="Calibri" panose="020F0502020204030204" pitchFamily="34" charset="0"/>
                <a:cs typeface="Times New Roman" panose="02020603050405020304" pitchFamily="18" charset="0"/>
              </a:rPr>
              <a:t>aigle royal</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Un seul : </a:t>
            </a:r>
            <a:r>
              <a:rPr lang="fr-FR" sz="1200" b="1" i="1" dirty="0">
                <a:solidFill>
                  <a:schemeClr val="tx1"/>
                </a:solidFill>
                <a:effectLst/>
                <a:latin typeface="+mn-lt"/>
                <a:ea typeface="Calibri" panose="020F0502020204030204" pitchFamily="34" charset="0"/>
                <a:cs typeface="Times New Roman" panose="02020603050405020304" pitchFamily="18" charset="0"/>
              </a:rPr>
              <a:t>Il</a:t>
            </a:r>
            <a:r>
              <a:rPr lang="fr-FR" sz="1200" i="1" dirty="0">
                <a:solidFill>
                  <a:schemeClr val="tx1"/>
                </a:solidFill>
                <a:effectLst/>
                <a:latin typeface="+mn-lt"/>
                <a:ea typeface="Calibri" panose="020F0502020204030204" pitchFamily="34" charset="0"/>
                <a:cs typeface="Times New Roman" panose="02020603050405020304" pitchFamily="18" charset="0"/>
              </a:rPr>
              <a:t> est monogame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l’auteur s’y est-il pris pour ne pas toujours répéter </a:t>
            </a:r>
            <a:r>
              <a:rPr lang="fr-FR" sz="1200" i="1" dirty="0">
                <a:solidFill>
                  <a:schemeClr val="tx1"/>
                </a:solidFill>
                <a:effectLst/>
                <a:latin typeface="+mn-lt"/>
                <a:ea typeface="Calibri" panose="020F0502020204030204" pitchFamily="34" charset="0"/>
                <a:cs typeface="Times New Roman" panose="02020603050405020304" pitchFamily="18" charset="0"/>
              </a:rPr>
              <a:t>aigle royal</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a utilisé des synonymes (</a:t>
            </a:r>
            <a:r>
              <a:rPr lang="fr-FR" sz="1200" i="1" dirty="0">
                <a:solidFill>
                  <a:schemeClr val="tx1"/>
                </a:solidFill>
                <a:effectLst/>
                <a:latin typeface="+mn-lt"/>
                <a:ea typeface="Calibri" panose="020F0502020204030204" pitchFamily="34" charset="0"/>
                <a:cs typeface="Times New Roman" panose="02020603050405020304" pitchFamily="18" charset="0"/>
              </a:rPr>
              <a:t>rapace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a utilisé des groupes nominaux étendus (</a:t>
            </a:r>
            <a:r>
              <a:rPr lang="fr-FR" sz="1200" i="1" dirty="0">
                <a:solidFill>
                  <a:schemeClr val="tx1"/>
                </a:solidFill>
                <a:effectLst/>
                <a:latin typeface="+mn-lt"/>
                <a:ea typeface="Calibri" panose="020F0502020204030204" pitchFamily="34" charset="0"/>
                <a:cs typeface="Times New Roman" panose="02020603050405020304" pitchFamily="18" charset="0"/>
              </a:rPr>
              <a:t>cet oiseau de proie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D847B199-D3D5-BA44-4050-1ADFCC92B1D4}"/>
              </a:ext>
            </a:extLst>
          </p:cNvPr>
          <p:cNvSpPr>
            <a:spLocks noGrp="1"/>
          </p:cNvSpPr>
          <p:nvPr>
            <p:ph type="sldNum" sz="quarter" idx="5"/>
          </p:nvPr>
        </p:nvSpPr>
        <p:spPr/>
        <p:txBody>
          <a:bodyPr/>
          <a:lstStyle/>
          <a:p>
            <a:fld id="{BCE7DE29-ED89-E14D-8F14-390AF9328456}" type="slidenum">
              <a:rPr lang="fr-FR" smtClean="0"/>
              <a:t>4</a:t>
            </a:fld>
            <a:endParaRPr lang="fr-FR"/>
          </a:p>
        </p:txBody>
      </p:sp>
    </p:spTree>
    <p:extLst>
      <p:ext uri="{BB962C8B-B14F-4D97-AF65-F5344CB8AC3E}">
        <p14:creationId xmlns:p14="http://schemas.microsoft.com/office/powerpoint/2010/main" val="3410230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B5759-B014-B08D-D9A8-FA55A45BC60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5F8B874-D1DB-9125-3CA0-7FD9CB45844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0494D85-992C-5518-D32F-C909CF087053}"/>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Distribuer </a:t>
            </a:r>
            <a:r>
              <a:rPr lang="fr-FR" sz="1200" b="0" dirty="0">
                <a:solidFill>
                  <a:schemeClr val="tx1"/>
                </a:solidFill>
                <a:effectLst/>
                <a:latin typeface="+mn-lt"/>
                <a:ea typeface="Calibri" panose="020F0502020204030204" pitchFamily="34" charset="0"/>
              </a:rPr>
              <a:t>le tableau vide (cf. </a:t>
            </a:r>
            <a:r>
              <a:rPr lang="fr-FR" sz="1200" b="0" i="1" dirty="0">
                <a:solidFill>
                  <a:schemeClr val="tx1"/>
                </a:solidFill>
                <a:effectLst/>
                <a:latin typeface="+mn-lt"/>
                <a:ea typeface="Calibri" panose="020F0502020204030204" pitchFamily="34" charset="0"/>
              </a:rPr>
              <a:t>Fiche photocopiable</a:t>
            </a:r>
            <a:r>
              <a:rPr lang="fr-FR" sz="1200" b="0" dirty="0">
                <a:solidFill>
                  <a:schemeClr val="tx1"/>
                </a:solidFill>
                <a:effectLst/>
                <a:latin typeface="+mn-lt"/>
                <a:ea typeface="Calibri" panose="020F0502020204030204" pitchFamily="34" charset="0"/>
              </a:rPr>
              <a:t>) et </a:t>
            </a:r>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Relevez les groupes nominaux qui désignent l’aigle royal et classez-les selon la façon dont ils sont fabriqués. »</a:t>
            </a:r>
          </a:p>
          <a:p>
            <a:pPr algn="just"/>
            <a:r>
              <a:rPr lang="fr-FR" sz="1200" u="sng" dirty="0">
                <a:solidFill>
                  <a:schemeClr val="tx1"/>
                </a:solidFill>
                <a:effectLst/>
                <a:latin typeface="+mn-lt"/>
                <a:ea typeface="Calibri" panose="020F0502020204030204" pitchFamily="34" charset="0"/>
              </a:rPr>
              <a:t>Résultat attendu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Voir diapositive suivante.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73099FBF-C11F-EE21-AFCC-E4226AA525D6}"/>
              </a:ext>
            </a:extLst>
          </p:cNvPr>
          <p:cNvSpPr>
            <a:spLocks noGrp="1"/>
          </p:cNvSpPr>
          <p:nvPr>
            <p:ph type="sldNum" sz="quarter" idx="5"/>
          </p:nvPr>
        </p:nvSpPr>
        <p:spPr/>
        <p:txBody>
          <a:bodyPr/>
          <a:lstStyle/>
          <a:p>
            <a:fld id="{BCE7DE29-ED89-E14D-8F14-390AF9328456}" type="slidenum">
              <a:rPr lang="fr-FR" smtClean="0"/>
              <a:t>5</a:t>
            </a:fld>
            <a:endParaRPr lang="fr-FR"/>
          </a:p>
        </p:txBody>
      </p:sp>
    </p:spTree>
    <p:extLst>
      <p:ext uri="{BB962C8B-B14F-4D97-AF65-F5344CB8AC3E}">
        <p14:creationId xmlns:p14="http://schemas.microsoft.com/office/powerpoint/2010/main" val="4084751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CE7DE29-ED89-E14D-8F14-390AF9328456}" type="slidenum">
              <a:rPr lang="fr-FR" smtClean="0"/>
              <a:t>6</a:t>
            </a:fld>
            <a:endParaRPr lang="fr-FR"/>
          </a:p>
        </p:txBody>
      </p:sp>
    </p:spTree>
    <p:extLst>
      <p:ext uri="{BB962C8B-B14F-4D97-AF65-F5344CB8AC3E}">
        <p14:creationId xmlns:p14="http://schemas.microsoft.com/office/powerpoint/2010/main" val="76986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latin typeface="+mn-lt"/>
              </a:rPr>
              <a:t>PHASE 3 - </a:t>
            </a:r>
            <a:r>
              <a:rPr lang="fr-FR" sz="12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Identifier le rôle des expansions dans les substituts lexicaux</a:t>
            </a:r>
            <a:r>
              <a:rPr lang="fr-FR" dirty="0">
                <a:solidFill>
                  <a:schemeClr val="tx1"/>
                </a:solidFill>
                <a:effectLst/>
                <a:latin typeface="+mn-lt"/>
              </a:rPr>
              <a:t> </a:t>
            </a:r>
          </a:p>
          <a:p>
            <a:endParaRPr lang="fr-FR" dirty="0">
              <a:solidFill>
                <a:schemeClr val="tx1"/>
              </a:solidFill>
              <a:effectLst/>
              <a:latin typeface="+mn-lt"/>
            </a:endParaRPr>
          </a:p>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Quels sont les noms chefs des groupes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rapace, aigle, chasseur, oiseau, seigneur, animal</a:t>
            </a:r>
          </a:p>
          <a:p>
            <a:endParaRPr lang="fr-FR" dirty="0"/>
          </a:p>
        </p:txBody>
      </p:sp>
      <p:sp>
        <p:nvSpPr>
          <p:cNvPr id="4" name="Espace réservé du numéro de diapositive 3"/>
          <p:cNvSpPr>
            <a:spLocks noGrp="1"/>
          </p:cNvSpPr>
          <p:nvPr>
            <p:ph type="sldNum" sz="quarter" idx="5"/>
          </p:nvPr>
        </p:nvSpPr>
        <p:spPr/>
        <p:txBody>
          <a:bodyPr/>
          <a:lstStyle/>
          <a:p>
            <a:fld id="{BCE7DE29-ED89-E14D-8F14-390AF9328456}" type="slidenum">
              <a:rPr lang="fr-FR" smtClean="0"/>
              <a:t>7</a:t>
            </a:fld>
            <a:endParaRPr lang="fr-FR"/>
          </a:p>
        </p:txBody>
      </p:sp>
    </p:spTree>
    <p:extLst>
      <p:ext uri="{BB962C8B-B14F-4D97-AF65-F5344CB8AC3E}">
        <p14:creationId xmlns:p14="http://schemas.microsoft.com/office/powerpoint/2010/main" val="2894368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243B5-AE6D-B417-E97F-04F40FC17AD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649B38A-C29C-7204-B0C5-536913DFD6F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EC36AFC-2E5F-BB2E-7F2D-0826E437BE8C}"/>
              </a:ext>
            </a:extLst>
          </p:cNvPr>
          <p:cNvSpPr>
            <a:spLocks noGrp="1"/>
          </p:cNvSpPr>
          <p:nvPr>
            <p:ph type="body" idx="1"/>
          </p:nvPr>
        </p:nvSpPr>
        <p:spPr/>
        <p:txBody>
          <a:bodyPr/>
          <a:lstStyle/>
          <a:p>
            <a:r>
              <a:rPr lang="fr-FR" sz="1200" b="1" dirty="0">
                <a:solidFill>
                  <a:schemeClr val="tx1"/>
                </a:solidFill>
                <a:effectLst/>
                <a:latin typeface="+mn-lt"/>
                <a:ea typeface="+mn-ea"/>
                <a:cs typeface="+mn-cs"/>
              </a:rPr>
              <a:t>Demander</a:t>
            </a:r>
            <a:r>
              <a:rPr lang="fr-FR" sz="1200" dirty="0">
                <a:solidFill>
                  <a:schemeClr val="tx1"/>
                </a:solidFill>
                <a:effectLst/>
                <a:latin typeface="+mn-lt"/>
                <a:ea typeface="+mn-ea"/>
                <a:cs typeface="+mn-cs"/>
              </a:rPr>
              <a:t> : </a:t>
            </a:r>
            <a:r>
              <a:rPr lang="fr-FR" sz="1200" dirty="0">
                <a:solidFill>
                  <a:schemeClr val="tx1"/>
                </a:solidFill>
                <a:effectLst/>
                <a:latin typeface="+mn-lt"/>
                <a:ea typeface="Calibri" panose="020F0502020204030204" pitchFamily="34" charset="0"/>
                <a:cs typeface="Times New Roman" panose="02020603050405020304" pitchFamily="18" charset="0"/>
              </a:rPr>
              <a:t>« Quel est le nom le plus précis ? Quel est le nom le plus général, celui qui peut désigner le plus d’individus ? Essayez de les ordonner du plus précis au moins précis. »</a:t>
            </a:r>
            <a:r>
              <a:rPr lang="fr-FR" sz="1200" dirty="0">
                <a:solidFill>
                  <a:schemeClr val="tx1"/>
                </a:solidFill>
                <a:effectLst/>
                <a:latin typeface="+mn-lt"/>
              </a:rPr>
              <a:t> </a:t>
            </a:r>
          </a:p>
          <a:p>
            <a:r>
              <a:rPr lang="fr-FR" sz="1200" u="sng" dirty="0">
                <a:solidFill>
                  <a:schemeClr val="tx1"/>
                </a:solidFill>
                <a:effectLst/>
                <a:latin typeface="+mn-lt"/>
              </a:rPr>
              <a:t>Réponse attendue </a:t>
            </a:r>
            <a:r>
              <a:rPr lang="fr-FR" sz="1200" dirty="0">
                <a:solidFill>
                  <a:schemeClr val="tx1"/>
                </a:solidFill>
                <a:effectLst/>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aigle &lt; rapace &lt; oiseau &lt; animal &lt; chasseur</a:t>
            </a: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rPr>
              <a:t>Une discussion peut s’ouvrir autour de l’emploi des noms </a:t>
            </a:r>
            <a:r>
              <a:rPr lang="fr-FR" sz="1200" i="1" dirty="0">
                <a:solidFill>
                  <a:schemeClr val="tx1"/>
                </a:solidFill>
                <a:effectLst/>
                <a:latin typeface="+mn-lt"/>
                <a:ea typeface="Calibri" panose="020F0502020204030204" pitchFamily="34" charset="0"/>
              </a:rPr>
              <a:t>chasseur</a:t>
            </a:r>
            <a:r>
              <a:rPr lang="fr-FR" sz="1200" dirty="0">
                <a:solidFill>
                  <a:schemeClr val="tx1"/>
                </a:solidFill>
                <a:effectLst/>
                <a:latin typeface="+mn-lt"/>
                <a:ea typeface="Calibri" panose="020F0502020204030204" pitchFamily="34" charset="0"/>
              </a:rPr>
              <a:t> et </a:t>
            </a:r>
            <a:r>
              <a:rPr lang="fr-FR" sz="1200" i="1" dirty="0">
                <a:solidFill>
                  <a:schemeClr val="tx1"/>
                </a:solidFill>
                <a:effectLst/>
                <a:latin typeface="+mn-lt"/>
                <a:ea typeface="Calibri" panose="020F0502020204030204" pitchFamily="34" charset="0"/>
              </a:rPr>
              <a:t>seigneur</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chasseur</a:t>
            </a:r>
            <a:r>
              <a:rPr lang="fr-FR" sz="1200" dirty="0">
                <a:solidFill>
                  <a:schemeClr val="tx1"/>
                </a:solidFill>
                <a:effectLst/>
                <a:latin typeface="+mn-lt"/>
                <a:ea typeface="Calibri" panose="020F0502020204030204" pitchFamily="34" charset="0"/>
              </a:rPr>
              <a:t> : cela désigne plus que des animaux car il y a des hommes qui sont chasseurs</a:t>
            </a:r>
          </a:p>
          <a:p>
            <a:pPr algn="just"/>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seigneur</a:t>
            </a:r>
            <a:r>
              <a:rPr lang="fr-FR" sz="1200" dirty="0">
                <a:solidFill>
                  <a:schemeClr val="tx1"/>
                </a:solidFill>
                <a:effectLst/>
                <a:latin typeface="+mn-lt"/>
                <a:ea typeface="Calibri" panose="020F0502020204030204" pitchFamily="34" charset="0"/>
              </a:rPr>
              <a:t> : c’est une image, on compare l’aigle à un seigneur du temps de la féodalité et son territoire à un fief, pour insister sur sa puissance.</a:t>
            </a:r>
          </a:p>
          <a:p>
            <a:endParaRPr lang="fr-FR" dirty="0"/>
          </a:p>
        </p:txBody>
      </p:sp>
      <p:sp>
        <p:nvSpPr>
          <p:cNvPr id="4" name="Espace réservé du numéro de diapositive 3">
            <a:extLst>
              <a:ext uri="{FF2B5EF4-FFF2-40B4-BE49-F238E27FC236}">
                <a16:creationId xmlns:a16="http://schemas.microsoft.com/office/drawing/2014/main" id="{1431022D-4C24-2E17-99D2-05D22491F793}"/>
              </a:ext>
            </a:extLst>
          </p:cNvPr>
          <p:cNvSpPr>
            <a:spLocks noGrp="1"/>
          </p:cNvSpPr>
          <p:nvPr>
            <p:ph type="sldNum" sz="quarter" idx="5"/>
          </p:nvPr>
        </p:nvSpPr>
        <p:spPr/>
        <p:txBody>
          <a:bodyPr/>
          <a:lstStyle/>
          <a:p>
            <a:fld id="{BCE7DE29-ED89-E14D-8F14-390AF9328456}" type="slidenum">
              <a:rPr lang="fr-FR" smtClean="0"/>
              <a:t>8</a:t>
            </a:fld>
            <a:endParaRPr lang="fr-FR"/>
          </a:p>
        </p:txBody>
      </p:sp>
    </p:spTree>
    <p:extLst>
      <p:ext uri="{BB962C8B-B14F-4D97-AF65-F5344CB8AC3E}">
        <p14:creationId xmlns:p14="http://schemas.microsoft.com/office/powerpoint/2010/main" val="3051054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R="1979930" algn="just"/>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Pour éviter les répétitions, on peut utiliser des pronoms. On peut utiliser un synonyme. On peut aussi utiliser un nom plus général, moins précis, mais avec une expansion qui permet de bien savoir de qui on parle. </a:t>
            </a:r>
          </a:p>
          <a:p>
            <a:pPr marR="1979930" algn="just"/>
            <a:r>
              <a:rPr lang="fr-FR" sz="1200" dirty="0">
                <a:solidFill>
                  <a:schemeClr val="tx1"/>
                </a:solidFill>
                <a:effectLst/>
                <a:latin typeface="+mn-lt"/>
                <a:ea typeface="Calibri" panose="020F0502020204030204" pitchFamily="34" charset="0"/>
              </a:rPr>
              <a:t>aigle royal &lt; rapace = oiseau de proie &lt; animal qui compte parmi les oiseaux les plus forts &lt; cet agile chasseur</a:t>
            </a:r>
          </a:p>
          <a:p>
            <a:pPr marR="1979930" algn="just"/>
            <a:r>
              <a:rPr lang="fr-FR" sz="1200" i="1" dirty="0">
                <a:solidFill>
                  <a:schemeClr val="tx1"/>
                </a:solidFill>
                <a:effectLst/>
                <a:latin typeface="+mn-lt"/>
                <a:ea typeface="Calibri" panose="020F0502020204030204" pitchFamily="34" charset="0"/>
              </a:rPr>
              <a:t>- rapace</a:t>
            </a:r>
            <a:r>
              <a:rPr lang="fr-FR" sz="1200" dirty="0">
                <a:solidFill>
                  <a:schemeClr val="tx1"/>
                </a:solidFill>
                <a:effectLst/>
                <a:latin typeface="+mn-lt"/>
                <a:ea typeface="Calibri" panose="020F0502020204030204" pitchFamily="34" charset="0"/>
              </a:rPr>
              <a:t> : synonyme de </a:t>
            </a:r>
            <a:r>
              <a:rPr lang="fr-FR" sz="1200" i="1" dirty="0">
                <a:solidFill>
                  <a:schemeClr val="tx1"/>
                </a:solidFill>
                <a:effectLst/>
                <a:latin typeface="+mn-lt"/>
                <a:ea typeface="Calibri" panose="020F0502020204030204" pitchFamily="34" charset="0"/>
              </a:rPr>
              <a:t>oiseau de proie</a:t>
            </a:r>
            <a:r>
              <a:rPr lang="fr-FR" sz="1200" dirty="0">
                <a:solidFill>
                  <a:schemeClr val="tx1"/>
                </a:solidFill>
                <a:effectLst/>
                <a:latin typeface="+mn-lt"/>
                <a:ea typeface="Calibri" panose="020F0502020204030204" pitchFamily="34" charset="0"/>
              </a:rPr>
              <a:t>,</a:t>
            </a:r>
          </a:p>
          <a:p>
            <a:pPr marR="1979930" algn="just"/>
            <a:r>
              <a:rPr lang="fr-FR" sz="1200" i="1" dirty="0">
                <a:solidFill>
                  <a:schemeClr val="tx1"/>
                </a:solidFill>
                <a:effectLst/>
                <a:latin typeface="+mn-lt"/>
                <a:ea typeface="Calibri" panose="020F0502020204030204" pitchFamily="34" charset="0"/>
              </a:rPr>
              <a:t>- oiseau de proie</a:t>
            </a:r>
            <a:r>
              <a:rPr lang="fr-FR" sz="1200" dirty="0">
                <a:solidFill>
                  <a:schemeClr val="tx1"/>
                </a:solidFill>
                <a:effectLst/>
                <a:latin typeface="+mn-lt"/>
                <a:ea typeface="Calibri" panose="020F0502020204030204" pitchFamily="34" charset="0"/>
              </a:rPr>
              <a:t> : </a:t>
            </a:r>
            <a:r>
              <a:rPr lang="fr-FR" sz="1200" i="1" dirty="0">
                <a:solidFill>
                  <a:schemeClr val="tx1"/>
                </a:solidFill>
                <a:effectLst/>
                <a:latin typeface="+mn-lt"/>
                <a:ea typeface="Calibri" panose="020F0502020204030204" pitchFamily="34" charset="0"/>
              </a:rPr>
              <a:t>oiseau</a:t>
            </a:r>
            <a:r>
              <a:rPr lang="fr-FR" sz="1200" dirty="0">
                <a:solidFill>
                  <a:schemeClr val="tx1"/>
                </a:solidFill>
                <a:effectLst/>
                <a:latin typeface="+mn-lt"/>
                <a:ea typeface="Calibri" panose="020F0502020204030204" pitchFamily="34" charset="0"/>
              </a:rPr>
              <a:t> est plus général que </a:t>
            </a:r>
            <a:r>
              <a:rPr lang="fr-FR" sz="1200" i="1" dirty="0">
                <a:solidFill>
                  <a:schemeClr val="tx1"/>
                </a:solidFill>
                <a:effectLst/>
                <a:latin typeface="+mn-lt"/>
                <a:ea typeface="Calibri" panose="020F0502020204030204" pitchFamily="34" charset="0"/>
              </a:rPr>
              <a:t>aigle</a:t>
            </a:r>
            <a:r>
              <a:rPr lang="fr-FR" sz="1200" dirty="0">
                <a:solidFill>
                  <a:schemeClr val="tx1"/>
                </a:solidFill>
                <a:effectLst/>
                <a:latin typeface="+mn-lt"/>
                <a:ea typeface="Calibri" panose="020F0502020204030204" pitchFamily="34" charset="0"/>
              </a:rPr>
              <a:t> mais </a:t>
            </a:r>
            <a:r>
              <a:rPr lang="fr-FR" sz="1200" i="1" dirty="0">
                <a:solidFill>
                  <a:schemeClr val="tx1"/>
                </a:solidFill>
                <a:effectLst/>
                <a:latin typeface="+mn-lt"/>
                <a:ea typeface="Calibri" panose="020F0502020204030204" pitchFamily="34" charset="0"/>
              </a:rPr>
              <a:t>de proie</a:t>
            </a:r>
            <a:r>
              <a:rPr lang="fr-FR" sz="1200" dirty="0">
                <a:solidFill>
                  <a:schemeClr val="tx1"/>
                </a:solidFill>
                <a:effectLst/>
                <a:latin typeface="+mn-lt"/>
                <a:ea typeface="Calibri" panose="020F0502020204030204" pitchFamily="34" charset="0"/>
              </a:rPr>
              <a:t> précise de quelle sorte d’oiseau il s’agit,</a:t>
            </a:r>
          </a:p>
          <a:p>
            <a:pPr marR="1979930" algn="just"/>
            <a:r>
              <a:rPr lang="fr-FR" sz="1200" i="1" dirty="0">
                <a:solidFill>
                  <a:schemeClr val="tx1"/>
                </a:solidFill>
                <a:effectLst/>
                <a:latin typeface="+mn-lt"/>
                <a:ea typeface="Calibri" panose="020F0502020204030204" pitchFamily="34" charset="0"/>
              </a:rPr>
              <a:t>- animal qui compte parmi les oiseaux les plus forts</a:t>
            </a:r>
            <a:r>
              <a:rPr lang="fr-FR" sz="1200" dirty="0">
                <a:solidFill>
                  <a:schemeClr val="tx1"/>
                </a:solidFill>
                <a:effectLst/>
                <a:latin typeface="+mn-lt"/>
                <a:ea typeface="Calibri" panose="020F0502020204030204" pitchFamily="34" charset="0"/>
              </a:rPr>
              <a:t> : </a:t>
            </a:r>
            <a:r>
              <a:rPr lang="fr-FR" sz="1200" i="1" dirty="0">
                <a:solidFill>
                  <a:schemeClr val="tx1"/>
                </a:solidFill>
                <a:effectLst/>
                <a:latin typeface="+mn-lt"/>
                <a:ea typeface="Calibri" panose="020F0502020204030204" pitchFamily="34" charset="0"/>
              </a:rPr>
              <a:t>animal </a:t>
            </a:r>
            <a:r>
              <a:rPr lang="fr-FR" sz="1200" dirty="0">
                <a:solidFill>
                  <a:schemeClr val="tx1"/>
                </a:solidFill>
                <a:effectLst/>
                <a:latin typeface="+mn-lt"/>
                <a:ea typeface="Calibri" panose="020F0502020204030204" pitchFamily="34" charset="0"/>
              </a:rPr>
              <a:t>est plus général que </a:t>
            </a:r>
            <a:r>
              <a:rPr lang="fr-FR" sz="1200" i="1" dirty="0">
                <a:solidFill>
                  <a:schemeClr val="tx1"/>
                </a:solidFill>
                <a:effectLst/>
                <a:latin typeface="+mn-lt"/>
                <a:ea typeface="Calibri" panose="020F0502020204030204" pitchFamily="34" charset="0"/>
              </a:rPr>
              <a:t>aigle</a:t>
            </a:r>
            <a:r>
              <a:rPr lang="fr-FR" sz="1200" dirty="0">
                <a:solidFill>
                  <a:schemeClr val="tx1"/>
                </a:solidFill>
                <a:effectLst/>
                <a:latin typeface="+mn-lt"/>
                <a:ea typeface="Calibri" panose="020F0502020204030204" pitchFamily="34" charset="0"/>
              </a:rPr>
              <a:t> mais </a:t>
            </a:r>
            <a:r>
              <a:rPr lang="fr-FR" sz="1200" i="1" dirty="0">
                <a:solidFill>
                  <a:schemeClr val="tx1"/>
                </a:solidFill>
                <a:effectLst/>
                <a:latin typeface="+mn-lt"/>
                <a:ea typeface="Calibri" panose="020F0502020204030204" pitchFamily="34" charset="0"/>
              </a:rPr>
              <a:t>qui compte parmi les oiseaux les plus forts</a:t>
            </a:r>
            <a:r>
              <a:rPr lang="fr-FR" sz="1200" dirty="0">
                <a:solidFill>
                  <a:schemeClr val="tx1"/>
                </a:solidFill>
                <a:effectLst/>
                <a:latin typeface="+mn-lt"/>
                <a:ea typeface="Calibri" panose="020F0502020204030204" pitchFamily="34" charset="0"/>
              </a:rPr>
              <a:t> précise de quel animal il s’agit : un oiseau, qui plus est l’un des plus forts, l’aigle. »</a:t>
            </a:r>
          </a:p>
          <a:p>
            <a:endParaRPr lang="fr-FR" dirty="0"/>
          </a:p>
        </p:txBody>
      </p:sp>
      <p:sp>
        <p:nvSpPr>
          <p:cNvPr id="4" name="Espace réservé du numéro de diapositive 3"/>
          <p:cNvSpPr>
            <a:spLocks noGrp="1"/>
          </p:cNvSpPr>
          <p:nvPr>
            <p:ph type="sldNum" sz="quarter" idx="5"/>
          </p:nvPr>
        </p:nvSpPr>
        <p:spPr/>
        <p:txBody>
          <a:bodyPr/>
          <a:lstStyle/>
          <a:p>
            <a:fld id="{BCE7DE29-ED89-E14D-8F14-390AF9328456}" type="slidenum">
              <a:rPr lang="fr-FR" smtClean="0"/>
              <a:t>9</a:t>
            </a:fld>
            <a:endParaRPr lang="fr-FR"/>
          </a:p>
        </p:txBody>
      </p:sp>
    </p:spTree>
    <p:extLst>
      <p:ext uri="{BB962C8B-B14F-4D97-AF65-F5344CB8AC3E}">
        <p14:creationId xmlns:p14="http://schemas.microsoft.com/office/powerpoint/2010/main" val="741030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4 – </a:t>
            </a:r>
            <a:r>
              <a:rPr lang="fr-FR" sz="1200" b="1" i="1" dirty="0">
                <a:solidFill>
                  <a:schemeClr val="tx1"/>
                </a:solidFill>
                <a:latin typeface="+mn-lt"/>
              </a:rPr>
              <a:t>Observation</a:t>
            </a:r>
            <a:r>
              <a:rPr lang="fr-FR" sz="1200" b="1" dirty="0">
                <a:solidFill>
                  <a:schemeClr val="tx1"/>
                </a:solidFill>
                <a:latin typeface="+mn-lt"/>
              </a:rPr>
              <a:t> – Comprendre l’éventuelle rupture de la chaine du genre</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un rappel de texte pour s’assurer de la compréhension.</a:t>
            </a:r>
          </a:p>
          <a:p>
            <a:endParaRPr lang="fr-FR" sz="1200" dirty="0">
              <a:solidFill>
                <a:schemeClr val="tx1"/>
              </a:solidFill>
              <a:latin typeface="+mn-lt"/>
            </a:endParaRPr>
          </a:p>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Qui est-ce qui est sauvé à la fin de cette histoire ? »</a:t>
            </a:r>
          </a:p>
          <a:p>
            <a:pPr algn="just"/>
            <a:r>
              <a:rPr lang="fr-FR" sz="1200" u="sng" dirty="0">
                <a:solidFill>
                  <a:schemeClr val="tx1"/>
                </a:solidFill>
                <a:effectLst/>
                <a:latin typeface="+mn-lt"/>
                <a:ea typeface="Calibri" panose="020F0502020204030204" pitchFamily="34" charset="0"/>
              </a:rPr>
              <a:t>Réponse probable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C’est la grenouille.</a:t>
            </a:r>
          </a:p>
          <a:p>
            <a:pPr algn="just"/>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 Qui est désigné par </a:t>
            </a:r>
            <a:r>
              <a:rPr lang="fr-FR" sz="1200" i="1" dirty="0">
                <a:solidFill>
                  <a:schemeClr val="tx1"/>
                </a:solidFill>
                <a:effectLst/>
                <a:latin typeface="+mn-lt"/>
                <a:ea typeface="Calibri" panose="020F0502020204030204" pitchFamily="34" charset="0"/>
              </a:rPr>
              <a:t>il</a:t>
            </a:r>
            <a:r>
              <a:rPr lang="fr-FR" sz="1200" dirty="0">
                <a:solidFill>
                  <a:schemeClr val="tx1"/>
                </a:solidFill>
                <a:effectLst/>
                <a:latin typeface="+mn-lt"/>
                <a:ea typeface="Calibri" panose="020F0502020204030204" pitchFamily="34" charset="0"/>
              </a:rPr>
              <a:t> ? Pourquoi ? »</a:t>
            </a:r>
          </a:p>
          <a:p>
            <a:pPr algn="just"/>
            <a:r>
              <a:rPr lang="fr-FR" sz="1200" u="sng" dirty="0">
                <a:solidFill>
                  <a:schemeClr val="tx1"/>
                </a:solidFill>
                <a:effectLst/>
                <a:latin typeface="+mn-lt"/>
                <a:ea typeface="Calibri" panose="020F0502020204030204" pitchFamily="34" charset="0"/>
              </a:rPr>
              <a:t>Réponse probable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Certains élèves vont dire : la grenouille ; d’autres : le batracien.</a:t>
            </a:r>
          </a:p>
          <a:p>
            <a:endParaRPr lang="fr-FR" dirty="0"/>
          </a:p>
        </p:txBody>
      </p:sp>
      <p:sp>
        <p:nvSpPr>
          <p:cNvPr id="4" name="Espace réservé du numéro de diapositive 3"/>
          <p:cNvSpPr>
            <a:spLocks noGrp="1"/>
          </p:cNvSpPr>
          <p:nvPr>
            <p:ph type="sldNum" sz="quarter" idx="5"/>
          </p:nvPr>
        </p:nvSpPr>
        <p:spPr/>
        <p:txBody>
          <a:bodyPr/>
          <a:lstStyle/>
          <a:p>
            <a:fld id="{BCE7DE29-ED89-E14D-8F14-390AF9328456}" type="slidenum">
              <a:rPr lang="fr-FR" smtClean="0"/>
              <a:t>10</a:t>
            </a:fld>
            <a:endParaRPr lang="fr-FR"/>
          </a:p>
        </p:txBody>
      </p:sp>
    </p:spTree>
    <p:extLst>
      <p:ext uri="{BB962C8B-B14F-4D97-AF65-F5344CB8AC3E}">
        <p14:creationId xmlns:p14="http://schemas.microsoft.com/office/powerpoint/2010/main" val="741030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A08B4-DBA9-5A13-675D-F24DAC889B1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A0FF0A3-193A-8DD6-1060-C36E291ADFC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5A7E58D-0F0D-FF9C-B147-F2377523795B}"/>
              </a:ext>
            </a:extLst>
          </p:cNvPr>
          <p:cNvSpPr>
            <a:spLocks noGrp="1"/>
          </p:cNvSpPr>
          <p:nvPr>
            <p:ph type="body" idx="1"/>
          </p:nvPr>
        </p:nvSpPr>
        <p:spPr/>
        <p:txBody>
          <a:bodyPr/>
          <a:lstStyle/>
          <a:p>
            <a:pPr algn="just"/>
            <a:r>
              <a:rPr lang="fr-FR" sz="1800" dirty="0">
                <a:solidFill>
                  <a:srgbClr val="000000"/>
                </a:solidFill>
                <a:effectLst/>
                <a:latin typeface="Times New Roman" panose="02020603050405020304" pitchFamily="18" charset="0"/>
                <a:ea typeface="Calibri" panose="020F0502020204030204" pitchFamily="34" charset="0"/>
              </a:rPr>
              <a:t> </a:t>
            </a:r>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a:t>
            </a:r>
            <a:r>
              <a:rPr lang="fr-FR" sz="1200" i="1" dirty="0">
                <a:solidFill>
                  <a:schemeClr val="tx1"/>
                </a:solidFill>
                <a:effectLst/>
                <a:latin typeface="+mn-lt"/>
                <a:ea typeface="Calibri" panose="020F0502020204030204" pitchFamily="34" charset="0"/>
              </a:rPr>
              <a:t>Il</a:t>
            </a:r>
            <a:r>
              <a:rPr lang="fr-FR" sz="1200" dirty="0">
                <a:solidFill>
                  <a:schemeClr val="tx1"/>
                </a:solidFill>
                <a:effectLst/>
                <a:latin typeface="+mn-lt"/>
                <a:ea typeface="Calibri" panose="020F0502020204030204" pitchFamily="34" charset="0"/>
              </a:rPr>
              <a:t> est masculin singulier. Ce qu’il y a comme masculin singulier possible, c’est </a:t>
            </a:r>
            <a:r>
              <a:rPr lang="fr-FR" sz="1200" i="1" dirty="0">
                <a:solidFill>
                  <a:schemeClr val="tx1"/>
                </a:solidFill>
                <a:effectLst/>
                <a:latin typeface="+mn-lt"/>
                <a:ea typeface="Calibri" panose="020F0502020204030204" pitchFamily="34" charset="0"/>
              </a:rPr>
              <a:t>batracien</a:t>
            </a:r>
            <a:r>
              <a:rPr lang="fr-FR" sz="1200" dirty="0">
                <a:solidFill>
                  <a:schemeClr val="tx1"/>
                </a:solidFill>
                <a:effectLst/>
                <a:latin typeface="+mn-lt"/>
                <a:ea typeface="Calibri" panose="020F0502020204030204" pitchFamily="34" charset="0"/>
              </a:rPr>
              <a:t> – on dit </a:t>
            </a:r>
            <a:r>
              <a:rPr lang="fr-FR" sz="1200" b="1" i="1" dirty="0">
                <a:solidFill>
                  <a:schemeClr val="tx1"/>
                </a:solidFill>
                <a:effectLst/>
                <a:latin typeface="+mn-lt"/>
                <a:ea typeface="Calibri" panose="020F0502020204030204" pitchFamily="34" charset="0"/>
              </a:rPr>
              <a:t>un</a:t>
            </a:r>
            <a:r>
              <a:rPr lang="fr-FR" sz="1200" i="1" dirty="0">
                <a:solidFill>
                  <a:schemeClr val="tx1"/>
                </a:solidFill>
                <a:effectLst/>
                <a:latin typeface="+mn-lt"/>
                <a:ea typeface="Calibri" panose="020F0502020204030204" pitchFamily="34" charset="0"/>
              </a:rPr>
              <a:t> batracien</a:t>
            </a:r>
            <a:r>
              <a:rPr lang="fr-FR" sz="1200" dirty="0">
                <a:solidFill>
                  <a:schemeClr val="tx1"/>
                </a:solidFill>
                <a:effectLst/>
                <a:latin typeface="+mn-lt"/>
                <a:ea typeface="Calibri" panose="020F0502020204030204" pitchFamily="34" charset="0"/>
              </a:rPr>
              <a:t>.</a:t>
            </a:r>
          </a:p>
          <a:p>
            <a:pPr algn="just"/>
            <a:r>
              <a:rPr lang="fr-FR" sz="1200" i="1" dirty="0">
                <a:solidFill>
                  <a:schemeClr val="tx1"/>
                </a:solidFill>
                <a:effectLst/>
                <a:latin typeface="+mn-lt"/>
                <a:ea typeface="Calibri" panose="020F0502020204030204" pitchFamily="34" charset="0"/>
              </a:rPr>
              <a:t>Batracien</a:t>
            </a:r>
            <a:r>
              <a:rPr lang="fr-FR" sz="1200" dirty="0">
                <a:solidFill>
                  <a:schemeClr val="tx1"/>
                </a:solidFill>
                <a:effectLst/>
                <a:latin typeface="+mn-lt"/>
                <a:ea typeface="Calibri" panose="020F0502020204030204" pitchFamily="34" charset="0"/>
              </a:rPr>
              <a:t>, c’est un mot plus général pour désigner les grenouilles, les crapauds, les tritons, les salamandres… Ici, il est complété par l’adjectif </a:t>
            </a:r>
            <a:r>
              <a:rPr lang="fr-FR" sz="1200" i="1" dirty="0">
                <a:solidFill>
                  <a:schemeClr val="tx1"/>
                </a:solidFill>
                <a:effectLst/>
                <a:latin typeface="+mn-lt"/>
                <a:ea typeface="Calibri" panose="020F0502020204030204" pitchFamily="34" charset="0"/>
              </a:rPr>
              <a:t>bruyant</a:t>
            </a:r>
            <a:r>
              <a:rPr lang="fr-FR" sz="1200" dirty="0">
                <a:solidFill>
                  <a:schemeClr val="tx1"/>
                </a:solidFill>
                <a:effectLst/>
                <a:latin typeface="+mn-lt"/>
                <a:ea typeface="Calibri" panose="020F0502020204030204" pitchFamily="34" charset="0"/>
              </a:rPr>
              <a:t> pour bien montrer qu’il reprend </a:t>
            </a:r>
            <a:r>
              <a:rPr lang="fr-FR" sz="1200" i="1" dirty="0">
                <a:solidFill>
                  <a:schemeClr val="tx1"/>
                </a:solidFill>
                <a:effectLst/>
                <a:latin typeface="+mn-lt"/>
                <a:ea typeface="Calibri" panose="020F0502020204030204" pitchFamily="34" charset="0"/>
              </a:rPr>
              <a:t>une grenouille</a:t>
            </a:r>
            <a:r>
              <a:rPr lang="fr-FR" sz="1200" dirty="0">
                <a:solidFill>
                  <a:schemeClr val="tx1"/>
                </a:solidFill>
                <a:effectLst/>
                <a:latin typeface="+mn-lt"/>
                <a:ea typeface="Calibri" panose="020F0502020204030204" pitchFamily="34" charset="0"/>
              </a:rPr>
              <a:t>, cette grenouille qui faisait du bruit en coassant. Mais le mot </a:t>
            </a:r>
            <a:r>
              <a:rPr lang="fr-FR" sz="1200" i="1" dirty="0">
                <a:solidFill>
                  <a:schemeClr val="tx1"/>
                </a:solidFill>
                <a:effectLst/>
                <a:latin typeface="+mn-lt"/>
                <a:ea typeface="Calibri" panose="020F0502020204030204" pitchFamily="34" charset="0"/>
              </a:rPr>
              <a:t>batracien</a:t>
            </a:r>
            <a:r>
              <a:rPr lang="fr-FR" sz="1200" dirty="0">
                <a:solidFill>
                  <a:schemeClr val="tx1"/>
                </a:solidFill>
                <a:effectLst/>
                <a:latin typeface="+mn-lt"/>
                <a:ea typeface="Calibri" panose="020F0502020204030204" pitchFamily="34" charset="0"/>
              </a:rPr>
              <a:t> est masculin. Alors dans la suite du texte, après que le mot </a:t>
            </a:r>
            <a:r>
              <a:rPr lang="fr-FR" sz="1200" i="1" dirty="0">
                <a:solidFill>
                  <a:schemeClr val="tx1"/>
                </a:solidFill>
                <a:effectLst/>
                <a:latin typeface="+mn-lt"/>
                <a:ea typeface="Calibri" panose="020F0502020204030204" pitchFamily="34" charset="0"/>
              </a:rPr>
              <a:t>batracien</a:t>
            </a:r>
            <a:r>
              <a:rPr lang="fr-FR" sz="1200" dirty="0">
                <a:solidFill>
                  <a:schemeClr val="tx1"/>
                </a:solidFill>
                <a:effectLst/>
                <a:latin typeface="+mn-lt"/>
                <a:ea typeface="Calibri" panose="020F0502020204030204" pitchFamily="34" charset="0"/>
              </a:rPr>
              <a:t> a été utilisé pour désigner la grenouille, les mots qui se rapportent à la grenouille / au batracien s’accordent au masculin. Ils s’accordent avec le nom le plus proche.</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Alors, pour désigner la bestiole, on a : </a:t>
            </a:r>
            <a:r>
              <a:rPr lang="fr-FR" sz="1200" i="1" dirty="0">
                <a:solidFill>
                  <a:schemeClr val="tx1"/>
                </a:solidFill>
                <a:effectLst/>
                <a:latin typeface="+mn-lt"/>
                <a:ea typeface="Calibri" panose="020F0502020204030204" pitchFamily="34" charset="0"/>
              </a:rPr>
              <a:t>une grenouille / elle / ce menu inattendu / le bruyant batracien / il</a:t>
            </a:r>
            <a:r>
              <a:rPr lang="fr-FR" sz="1200" dirty="0">
                <a:solidFill>
                  <a:schemeClr val="tx1"/>
                </a:solidFill>
                <a:effectLst/>
                <a:latin typeface="+mn-lt"/>
                <a:ea typeface="Calibri" panose="020F0502020204030204" pitchFamily="34" charset="0"/>
              </a:rPr>
              <a:t>.  »</a:t>
            </a:r>
          </a:p>
          <a:p>
            <a:pPr algn="just"/>
            <a:endParaRPr lang="fr-FR" sz="1800" dirty="0">
              <a:effectLst/>
              <a:latin typeface="Times New Roman" panose="02020603050405020304" pitchFamily="18" charset="0"/>
              <a:ea typeface="Calibri" panose="020F0502020204030204" pitchFamily="34" charset="0"/>
            </a:endParaRPr>
          </a:p>
          <a:p>
            <a:endParaRPr lang="fr-FR" dirty="0"/>
          </a:p>
        </p:txBody>
      </p:sp>
      <p:sp>
        <p:nvSpPr>
          <p:cNvPr id="4" name="Espace réservé du numéro de diapositive 3">
            <a:extLst>
              <a:ext uri="{FF2B5EF4-FFF2-40B4-BE49-F238E27FC236}">
                <a16:creationId xmlns:a16="http://schemas.microsoft.com/office/drawing/2014/main" id="{DACD9BE0-AABE-FC2E-9B73-948F63C9BC97}"/>
              </a:ext>
            </a:extLst>
          </p:cNvPr>
          <p:cNvSpPr>
            <a:spLocks noGrp="1"/>
          </p:cNvSpPr>
          <p:nvPr>
            <p:ph type="sldNum" sz="quarter" idx="5"/>
          </p:nvPr>
        </p:nvSpPr>
        <p:spPr/>
        <p:txBody>
          <a:bodyPr/>
          <a:lstStyle/>
          <a:p>
            <a:fld id="{BCE7DE29-ED89-E14D-8F14-390AF9328456}" type="slidenum">
              <a:rPr lang="fr-FR" smtClean="0"/>
              <a:t>11</a:t>
            </a:fld>
            <a:endParaRPr lang="fr-FR"/>
          </a:p>
        </p:txBody>
      </p:sp>
    </p:spTree>
    <p:extLst>
      <p:ext uri="{BB962C8B-B14F-4D97-AF65-F5344CB8AC3E}">
        <p14:creationId xmlns:p14="http://schemas.microsoft.com/office/powerpoint/2010/main" val="1134692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Reformuler </a:t>
            </a:r>
            <a:r>
              <a:rPr lang="fr-FR" sz="1200" dirty="0">
                <a:solidFill>
                  <a:schemeClr val="tx1"/>
                </a:solidFill>
                <a:effectLst/>
                <a:latin typeface="+mn-lt"/>
                <a:ea typeface="Calibri" panose="020F0502020204030204" pitchFamily="34" charset="0"/>
                <a:cs typeface="Times New Roman" panose="02020603050405020304" pitchFamily="18" charset="0"/>
              </a:rPr>
              <a:t>avec les élèves ce qu’on a appris.</a:t>
            </a: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rPr>
              <a:t>Quelles sont les différentes façons d’éviter les répétitions ?</a:t>
            </a:r>
          </a:p>
          <a:p>
            <a:pPr algn="just"/>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Pour désigner les personnages en évitant les répétitions, on peut utiliser des pronoms. On peut utiliser un synonyme. On peut aussi utiliser un nom plus général, moins précis, mais avec une expansion qui permet de bien savoir de qui on parle. </a:t>
            </a:r>
          </a:p>
          <a:p>
            <a:endParaRPr lang="fr-FR" dirty="0"/>
          </a:p>
        </p:txBody>
      </p:sp>
      <p:sp>
        <p:nvSpPr>
          <p:cNvPr id="4" name="Espace réservé du numéro de diapositive 3"/>
          <p:cNvSpPr>
            <a:spLocks noGrp="1"/>
          </p:cNvSpPr>
          <p:nvPr>
            <p:ph type="sldNum" sz="quarter" idx="5"/>
          </p:nvPr>
        </p:nvSpPr>
        <p:spPr/>
        <p:txBody>
          <a:bodyPr/>
          <a:lstStyle/>
          <a:p>
            <a:fld id="{BCE7DE29-ED89-E14D-8F14-390AF9328456}" type="slidenum">
              <a:rPr lang="fr-FR" smtClean="0"/>
              <a:t>12</a:t>
            </a:fld>
            <a:endParaRPr lang="fr-FR"/>
          </a:p>
        </p:txBody>
      </p:sp>
    </p:spTree>
    <p:extLst>
      <p:ext uri="{BB962C8B-B14F-4D97-AF65-F5344CB8AC3E}">
        <p14:creationId xmlns:p14="http://schemas.microsoft.com/office/powerpoint/2010/main" val="1100283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Distribuer</a:t>
            </a:r>
            <a:r>
              <a:rPr lang="fr-FR" dirty="0"/>
              <a:t> la trace écrite (cf. </a:t>
            </a:r>
            <a:r>
              <a:rPr lang="fr-FR" i="1" dirty="0"/>
              <a:t>Fiche photocopiable</a:t>
            </a:r>
            <a:r>
              <a:rPr lang="fr-FR" dirty="0"/>
              <a:t>)</a:t>
            </a:r>
          </a:p>
        </p:txBody>
      </p:sp>
      <p:sp>
        <p:nvSpPr>
          <p:cNvPr id="4" name="Espace réservé du numéro de diapositive 3"/>
          <p:cNvSpPr>
            <a:spLocks noGrp="1"/>
          </p:cNvSpPr>
          <p:nvPr>
            <p:ph type="sldNum" sz="quarter" idx="5"/>
          </p:nvPr>
        </p:nvSpPr>
        <p:spPr/>
        <p:txBody>
          <a:bodyPr/>
          <a:lstStyle/>
          <a:p>
            <a:fld id="{BCE7DE29-ED89-E14D-8F14-390AF9328456}" type="slidenum">
              <a:rPr lang="fr-FR" smtClean="0"/>
              <a:t>13</a:t>
            </a:fld>
            <a:endParaRPr lang="fr-FR"/>
          </a:p>
        </p:txBody>
      </p:sp>
    </p:spTree>
    <p:extLst>
      <p:ext uri="{BB962C8B-B14F-4D97-AF65-F5344CB8AC3E}">
        <p14:creationId xmlns:p14="http://schemas.microsoft.com/office/powerpoint/2010/main" val="3103937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CE7DE29-ED89-E14D-8F14-390AF9328456}" type="slidenum">
              <a:rPr lang="fr-FR" smtClean="0"/>
              <a:t>14</a:t>
            </a:fld>
            <a:endParaRPr lang="fr-FR"/>
          </a:p>
        </p:txBody>
      </p:sp>
    </p:spTree>
    <p:extLst>
      <p:ext uri="{BB962C8B-B14F-4D97-AF65-F5344CB8AC3E}">
        <p14:creationId xmlns:p14="http://schemas.microsoft.com/office/powerpoint/2010/main" val="4084653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CE7DE29-ED89-E14D-8F14-390AF9328456}" type="slidenum">
              <a:rPr lang="fr-FR" smtClean="0"/>
              <a:t>15</a:t>
            </a:fld>
            <a:endParaRPr lang="fr-FR"/>
          </a:p>
        </p:txBody>
      </p:sp>
    </p:spTree>
    <p:extLst>
      <p:ext uri="{BB962C8B-B14F-4D97-AF65-F5344CB8AC3E}">
        <p14:creationId xmlns:p14="http://schemas.microsoft.com/office/powerpoint/2010/main" val="41765406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Aristobule a raison :</a:t>
            </a:r>
            <a:r>
              <a:rPr lang="fr-FR" sz="1200" i="1" dirty="0">
                <a:solidFill>
                  <a:schemeClr val="tx1"/>
                </a:solidFill>
                <a:effectLst/>
                <a:latin typeface="+mn-lt"/>
                <a:ea typeface="Calibri" panose="020F0502020204030204" pitchFamily="34" charset="0"/>
                <a:cs typeface="Times New Roman" panose="02020603050405020304" pitchFamily="18" charset="0"/>
              </a:rPr>
              <a:t> blessé </a:t>
            </a:r>
            <a:r>
              <a:rPr lang="fr-FR" sz="1200" dirty="0">
                <a:solidFill>
                  <a:schemeClr val="tx1"/>
                </a:solidFill>
                <a:effectLst/>
                <a:latin typeface="+mn-lt"/>
                <a:ea typeface="Calibri" panose="020F0502020204030204" pitchFamily="34" charset="0"/>
                <a:cs typeface="Times New Roman" panose="02020603050405020304" pitchFamily="18" charset="0"/>
              </a:rPr>
              <a:t>est bien un adjectif (dit comment est l’animal). C’est bien la fouine qui est blessée et </a:t>
            </a:r>
            <a:r>
              <a:rPr lang="fr-FR" sz="1200" i="1" dirty="0">
                <a:solidFill>
                  <a:schemeClr val="tx1"/>
                </a:solidFill>
                <a:effectLst/>
                <a:latin typeface="+mn-lt"/>
                <a:ea typeface="Calibri" panose="020F0502020204030204" pitchFamily="34" charset="0"/>
                <a:cs typeface="Times New Roman" panose="02020603050405020304" pitchFamily="18" charset="0"/>
              </a:rPr>
              <a:t>fouine</a:t>
            </a:r>
            <a:r>
              <a:rPr lang="fr-FR" sz="1200" dirty="0">
                <a:solidFill>
                  <a:schemeClr val="tx1"/>
                </a:solidFill>
                <a:effectLst/>
                <a:latin typeface="+mn-lt"/>
                <a:ea typeface="Calibri" panose="020F0502020204030204" pitchFamily="34" charset="0"/>
                <a:cs typeface="Times New Roman" panose="02020603050405020304" pitchFamily="18" charset="0"/>
              </a:rPr>
              <a:t> est bien un nom </a:t>
            </a:r>
            <a:r>
              <a:rPr lang="fr-FR" sz="1200" i="1" dirty="0">
                <a:solidFill>
                  <a:schemeClr val="tx1"/>
                </a:solidFill>
                <a:effectLst/>
                <a:latin typeface="+mn-lt"/>
                <a:ea typeface="Calibri" panose="020F0502020204030204" pitchFamily="34" charset="0"/>
                <a:cs typeface="Times New Roman" panose="02020603050405020304" pitchFamily="18" charset="0"/>
              </a:rPr>
              <a:t>féminin (une</a:t>
            </a:r>
            <a:r>
              <a:rPr lang="fr-FR" sz="1200" dirty="0">
                <a:solidFill>
                  <a:schemeClr val="tx1"/>
                </a:solidFill>
                <a:effectLst/>
                <a:latin typeface="+mn-lt"/>
                <a:ea typeface="Calibri" panose="020F0502020204030204" pitchFamily="34" charset="0"/>
                <a:cs typeface="Times New Roman" panose="02020603050405020304" pitchFamily="18" charset="0"/>
              </a:rPr>
              <a:t> fouine). Là où Aristobule se trompe, c’est que l’adjectif </a:t>
            </a:r>
            <a:r>
              <a:rPr lang="fr-FR" sz="1200" i="1" dirty="0">
                <a:solidFill>
                  <a:schemeClr val="tx1"/>
                </a:solidFill>
                <a:effectLst/>
                <a:latin typeface="+mn-lt"/>
                <a:ea typeface="Calibri" panose="020F0502020204030204" pitchFamily="34" charset="0"/>
                <a:cs typeface="Times New Roman" panose="02020603050405020304" pitchFamily="18" charset="0"/>
              </a:rPr>
              <a:t>blessé</a:t>
            </a:r>
            <a:r>
              <a:rPr lang="fr-FR" sz="1200" dirty="0">
                <a:solidFill>
                  <a:schemeClr val="tx1"/>
                </a:solidFill>
                <a:effectLst/>
                <a:latin typeface="+mn-lt"/>
                <a:ea typeface="Calibri" panose="020F0502020204030204" pitchFamily="34" charset="0"/>
                <a:cs typeface="Times New Roman" panose="02020603050405020304" pitchFamily="18" charset="0"/>
              </a:rPr>
              <a:t> s’accorde avec le nom </a:t>
            </a:r>
            <a:r>
              <a:rPr lang="fr-FR" sz="1200" i="1" dirty="0">
                <a:solidFill>
                  <a:schemeClr val="tx1"/>
                </a:solidFill>
                <a:effectLst/>
                <a:latin typeface="+mn-lt"/>
                <a:ea typeface="Calibri" panose="020F0502020204030204" pitchFamily="34" charset="0"/>
                <a:cs typeface="Times New Roman" panose="02020603050405020304" pitchFamily="18" charset="0"/>
              </a:rPr>
              <a:t>animal</a:t>
            </a:r>
            <a:r>
              <a:rPr lang="fr-FR" sz="1200" dirty="0">
                <a:solidFill>
                  <a:schemeClr val="tx1"/>
                </a:solidFill>
                <a:effectLst/>
                <a:latin typeface="+mn-lt"/>
                <a:ea typeface="Calibri" panose="020F0502020204030204" pitchFamily="34" charset="0"/>
                <a:cs typeface="Times New Roman" panose="02020603050405020304" pitchFamily="18" charset="0"/>
              </a:rPr>
              <a:t> et non avec le nom </a:t>
            </a:r>
            <a:r>
              <a:rPr lang="fr-FR" sz="1200" i="1" dirty="0">
                <a:solidFill>
                  <a:schemeClr val="tx1"/>
                </a:solidFill>
                <a:effectLst/>
                <a:latin typeface="+mn-lt"/>
                <a:ea typeface="Calibri" panose="020F0502020204030204" pitchFamily="34" charset="0"/>
                <a:cs typeface="Times New Roman" panose="02020603050405020304" pitchFamily="18" charset="0"/>
              </a:rPr>
              <a:t>fouine</a:t>
            </a:r>
            <a:r>
              <a:rPr lang="fr-FR" sz="1200" dirty="0">
                <a:solidFill>
                  <a:schemeClr val="tx1"/>
                </a:solidFill>
                <a:effectLst/>
                <a:latin typeface="+mn-lt"/>
                <a:ea typeface="Calibri" panose="020F0502020204030204" pitchFamily="34" charset="0"/>
                <a:cs typeface="Times New Roman" panose="02020603050405020304" pitchFamily="18" charset="0"/>
              </a:rPr>
              <a:t>. C’est bien l’animal qui est blessé. Dans la deuxième</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phrase</a:t>
            </a:r>
            <a:r>
              <a:rPr lang="fr-FR" sz="1200" i="1" dirty="0">
                <a:solidFill>
                  <a:schemeClr val="tx1"/>
                </a:solidFill>
                <a:effectLst/>
                <a:latin typeface="+mn-lt"/>
                <a:ea typeface="Calibri" panose="020F0502020204030204" pitchFamily="34" charset="0"/>
                <a:cs typeface="Times New Roman" panose="02020603050405020304" pitchFamily="18" charset="0"/>
              </a:rPr>
              <a:t>, animal</a:t>
            </a:r>
            <a:r>
              <a:rPr lang="fr-FR" sz="1200" dirty="0">
                <a:solidFill>
                  <a:schemeClr val="tx1"/>
                </a:solidFill>
                <a:effectLst/>
                <a:latin typeface="+mn-lt"/>
                <a:ea typeface="Calibri" panose="020F0502020204030204" pitchFamily="34" charset="0"/>
                <a:cs typeface="Times New Roman" panose="02020603050405020304" pitchFamily="18" charset="0"/>
              </a:rPr>
              <a:t> évite la répétition de </a:t>
            </a:r>
            <a:r>
              <a:rPr lang="fr-FR" sz="1200" i="1" dirty="0">
                <a:solidFill>
                  <a:schemeClr val="tx1"/>
                </a:solidFill>
                <a:effectLst/>
                <a:latin typeface="+mn-lt"/>
                <a:ea typeface="Calibri" panose="020F0502020204030204" pitchFamily="34" charset="0"/>
                <a:cs typeface="Times New Roman" panose="02020603050405020304" pitchFamily="18" charset="0"/>
              </a:rPr>
              <a:t>fouine</a:t>
            </a:r>
            <a:r>
              <a:rPr lang="fr-FR" sz="1200" dirty="0">
                <a:solidFill>
                  <a:schemeClr val="tx1"/>
                </a:solidFill>
                <a:effectLst/>
                <a:latin typeface="+mn-lt"/>
                <a:ea typeface="Calibri" panose="020F0502020204030204" pitchFamily="34" charset="0"/>
                <a:cs typeface="Times New Roman" panose="02020603050405020304" pitchFamily="18" charset="0"/>
              </a:rPr>
              <a:t>. Dans cette deuxième phrase, l’accord doit se faire avec</a:t>
            </a:r>
            <a:r>
              <a:rPr lang="fr-FR" sz="1200" i="1" dirty="0">
                <a:solidFill>
                  <a:schemeClr val="tx1"/>
                </a:solidFill>
                <a:effectLst/>
                <a:latin typeface="+mn-lt"/>
                <a:ea typeface="Calibri" panose="020F0502020204030204" pitchFamily="34" charset="0"/>
                <a:cs typeface="Times New Roman" panose="02020603050405020304" pitchFamily="18" charset="0"/>
              </a:rPr>
              <a:t> animal</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Animal</a:t>
            </a:r>
            <a:r>
              <a:rPr lang="fr-FR" sz="1200" dirty="0">
                <a:solidFill>
                  <a:schemeClr val="tx1"/>
                </a:solidFill>
                <a:effectLst/>
                <a:latin typeface="+mn-lt"/>
                <a:ea typeface="Calibri" panose="020F0502020204030204" pitchFamily="34" charset="0"/>
                <a:cs typeface="Times New Roman" panose="02020603050405020304" pitchFamily="18" charset="0"/>
              </a:rPr>
              <a:t> est un nom masculin (</a:t>
            </a:r>
            <a:r>
              <a:rPr lang="fr-FR" sz="1200" i="1" dirty="0">
                <a:solidFill>
                  <a:schemeClr val="tx1"/>
                </a:solidFill>
                <a:effectLst/>
                <a:latin typeface="+mn-lt"/>
                <a:ea typeface="Calibri" panose="020F0502020204030204" pitchFamily="34" charset="0"/>
                <a:cs typeface="Times New Roman" panose="02020603050405020304" pitchFamily="18" charset="0"/>
              </a:rPr>
              <a:t>un</a:t>
            </a:r>
            <a:r>
              <a:rPr lang="fr-FR" sz="1200" dirty="0">
                <a:solidFill>
                  <a:schemeClr val="tx1"/>
                </a:solidFill>
                <a:effectLst/>
                <a:latin typeface="+mn-lt"/>
                <a:ea typeface="Calibri" panose="020F0502020204030204" pitchFamily="34" charset="0"/>
                <a:cs typeface="Times New Roman" panose="02020603050405020304" pitchFamily="18" charset="0"/>
              </a:rPr>
              <a:t> animal), l’adjectif prend donc la marque du masculin, l’absence de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 </a:t>
            </a:r>
          </a:p>
        </p:txBody>
      </p:sp>
      <p:sp>
        <p:nvSpPr>
          <p:cNvPr id="4" name="Espace réservé du numéro de diapositive 3"/>
          <p:cNvSpPr>
            <a:spLocks noGrp="1"/>
          </p:cNvSpPr>
          <p:nvPr>
            <p:ph type="sldNum" sz="quarter" idx="5"/>
          </p:nvPr>
        </p:nvSpPr>
        <p:spPr/>
        <p:txBody>
          <a:bodyPr/>
          <a:lstStyle/>
          <a:p>
            <a:fld id="{BCE7DE29-ED89-E14D-8F14-390AF9328456}" type="slidenum">
              <a:rPr lang="fr-FR" smtClean="0"/>
              <a:t>16</a:t>
            </a:fld>
            <a:endParaRPr lang="fr-FR"/>
          </a:p>
        </p:txBody>
      </p:sp>
    </p:spTree>
    <p:extLst>
      <p:ext uri="{BB962C8B-B14F-4D97-AF65-F5344CB8AC3E}">
        <p14:creationId xmlns:p14="http://schemas.microsoft.com/office/powerpoint/2010/main" val="26515812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CE7DE29-ED89-E14D-8F14-390AF9328456}" type="slidenum">
              <a:rPr lang="fr-FR" smtClean="0"/>
              <a:t>17</a:t>
            </a:fld>
            <a:endParaRPr lang="fr-FR"/>
          </a:p>
        </p:txBody>
      </p:sp>
    </p:spTree>
    <p:extLst>
      <p:ext uri="{BB962C8B-B14F-4D97-AF65-F5344CB8AC3E}">
        <p14:creationId xmlns:p14="http://schemas.microsoft.com/office/powerpoint/2010/main" val="5471012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indent="-342900">
              <a:buAutoNum type="alphaLcPeriod"/>
            </a:pPr>
            <a:r>
              <a:rPr lang="fr-FR" sz="1200" i="1" dirty="0">
                <a:solidFill>
                  <a:schemeClr val="tx1"/>
                </a:solidFill>
                <a:effectLst/>
                <a:latin typeface="+mn-lt"/>
                <a:ea typeface="Calibri" panose="020F0502020204030204" pitchFamily="34" charset="0"/>
                <a:cs typeface="Times New Roman" panose="02020603050405020304" pitchFamily="18" charset="0"/>
              </a:rPr>
              <a:t>Ont rangé</a:t>
            </a:r>
            <a:r>
              <a:rPr lang="fr-FR" sz="1200" dirty="0">
                <a:solidFill>
                  <a:schemeClr val="tx1"/>
                </a:solidFill>
                <a:effectLst/>
                <a:latin typeface="+mn-lt"/>
                <a:ea typeface="Calibri" panose="020F0502020204030204" pitchFamily="34" charset="0"/>
                <a:cs typeface="Times New Roman" panose="02020603050405020304" pitchFamily="18" charset="0"/>
              </a:rPr>
              <a:t> est un verbe (dit ce qui se passe, premiers mots de la brique du verbe) conjugué au passé composé (dans le passé de celui qui raconte, en deux morceaux, auxiliaire au présent). Il est conjugué avec l’auxiliaire </a:t>
            </a:r>
            <a:r>
              <a:rPr lang="fr-FR" sz="1200" i="1" dirty="0">
                <a:solidFill>
                  <a:schemeClr val="tx1"/>
                </a:solidFill>
                <a:effectLst/>
                <a:latin typeface="+mn-lt"/>
                <a:ea typeface="Calibri" panose="020F0502020204030204" pitchFamily="34" charset="0"/>
                <a:cs typeface="Times New Roman" panose="02020603050405020304" pitchFamily="18" charset="0"/>
              </a:rPr>
              <a:t>avoir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ont</a:t>
            </a:r>
            <a:r>
              <a:rPr lang="fr-FR" sz="1200" dirty="0">
                <a:solidFill>
                  <a:schemeClr val="tx1"/>
                </a:solidFill>
                <a:effectLst/>
                <a:latin typeface="+mn-lt"/>
                <a:ea typeface="Calibri" panose="020F0502020204030204" pitchFamily="34" charset="0"/>
                <a:cs typeface="Times New Roman" panose="02020603050405020304" pitchFamily="18" charset="0"/>
              </a:rPr>
              <a:t>) : c’est avec l’auxiliaire </a:t>
            </a:r>
            <a:r>
              <a:rPr lang="fr-FR" sz="1200" i="1" dirty="0">
                <a:solidFill>
                  <a:schemeClr val="tx1"/>
                </a:solidFill>
                <a:effectLst/>
                <a:latin typeface="+mn-lt"/>
                <a:ea typeface="Calibri" panose="020F0502020204030204" pitchFamily="34" charset="0"/>
                <a:cs typeface="Times New Roman" panose="02020603050405020304" pitchFamily="18" charset="0"/>
              </a:rPr>
              <a:t>être</a:t>
            </a:r>
            <a:r>
              <a:rPr lang="fr-FR" sz="1200" dirty="0">
                <a:solidFill>
                  <a:schemeClr val="tx1"/>
                </a:solidFill>
                <a:effectLst/>
                <a:latin typeface="+mn-lt"/>
                <a:ea typeface="Calibri" panose="020F0502020204030204" pitchFamily="34" charset="0"/>
                <a:cs typeface="Times New Roman" panose="02020603050405020304" pitchFamily="18" charset="0"/>
              </a:rPr>
              <a:t> qu’on fait comme si le participe était un attribut du sujet.</a:t>
            </a:r>
          </a:p>
          <a:p>
            <a:pPr marL="342900" indent="-342900">
              <a:buAutoNum type="alphaLcPeriod"/>
            </a:pPr>
            <a:endParaRPr lang="fr-FR" sz="1200" i="1" dirty="0">
              <a:solidFill>
                <a:schemeClr val="tx1"/>
              </a:solidFill>
              <a:effectLst/>
              <a:latin typeface="+mn-lt"/>
              <a:ea typeface="Calibri" panose="020F0502020204030204" pitchFamily="34" charset="0"/>
              <a:cs typeface="Times New Roman" panose="02020603050405020304" pitchFamily="18" charset="0"/>
            </a:endParaRPr>
          </a:p>
          <a:p>
            <a:pPr marL="342900" indent="-342900">
              <a:buAutoNum type="alphaLcPeriod"/>
            </a:pPr>
            <a:r>
              <a:rPr lang="fr-FR" sz="1200" i="1" dirty="0">
                <a:solidFill>
                  <a:schemeClr val="tx1"/>
                </a:solidFill>
                <a:effectLst/>
                <a:latin typeface="+mn-lt"/>
                <a:ea typeface="Calibri" panose="020F0502020204030204" pitchFamily="34" charset="0"/>
                <a:cs typeface="Times New Roman" panose="02020603050405020304" pitchFamily="18" charset="0"/>
              </a:rPr>
              <a:t>Sont allés</a:t>
            </a:r>
            <a:r>
              <a:rPr lang="fr-FR" sz="1200" dirty="0">
                <a:solidFill>
                  <a:schemeClr val="tx1"/>
                </a:solidFill>
                <a:effectLst/>
                <a:latin typeface="+mn-lt"/>
                <a:ea typeface="Calibri" panose="020F0502020204030204" pitchFamily="34" charset="0"/>
                <a:cs typeface="Times New Roman" panose="02020603050405020304" pitchFamily="18" charset="0"/>
              </a:rPr>
              <a:t> est un verbe (dit ce qui se passe, premiers mots de la brique du verbe) conjugué au passé composé (dans le passé de celui qui raconte, en deux morceaux, auxiliaire au présent). Il est conjugué avec l’auxiliaire </a:t>
            </a:r>
            <a:r>
              <a:rPr lang="fr-FR" sz="1200" i="1" dirty="0">
                <a:solidFill>
                  <a:schemeClr val="tx1"/>
                </a:solidFill>
                <a:effectLst/>
                <a:latin typeface="+mn-lt"/>
                <a:ea typeface="Calibri" panose="020F0502020204030204" pitchFamily="34" charset="0"/>
                <a:cs typeface="Times New Roman" panose="02020603050405020304" pitchFamily="18" charset="0"/>
              </a:rPr>
              <a:t>être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sont</a:t>
            </a:r>
            <a:r>
              <a:rPr lang="fr-FR" sz="1200" dirty="0">
                <a:solidFill>
                  <a:schemeClr val="tx1"/>
                </a:solidFill>
                <a:effectLst/>
                <a:latin typeface="+mn-lt"/>
                <a:ea typeface="Calibri" panose="020F0502020204030204" pitchFamily="34" charset="0"/>
                <a:cs typeface="Times New Roman" panose="02020603050405020304" pitchFamily="18" charset="0"/>
              </a:rPr>
              <a:t>), on fait donc comme si le participe passé était un attribut du sujet, on l’accorde avec le sujet. Le sujet du verbe est </a:t>
            </a:r>
            <a:r>
              <a:rPr lang="fr-FR" sz="1200" i="1" dirty="0">
                <a:solidFill>
                  <a:schemeClr val="tx1"/>
                </a:solidFill>
                <a:effectLst/>
                <a:latin typeface="+mn-lt"/>
                <a:ea typeface="Calibri" panose="020F0502020204030204" pitchFamily="34" charset="0"/>
                <a:cs typeface="Times New Roman" panose="02020603050405020304" pitchFamily="18" charset="0"/>
              </a:rPr>
              <a:t>ils</a:t>
            </a:r>
            <a:r>
              <a:rPr lang="fr-FR" sz="1200" dirty="0">
                <a:solidFill>
                  <a:schemeClr val="tx1"/>
                </a:solidFill>
                <a:effectLst/>
                <a:latin typeface="+mn-lt"/>
                <a:ea typeface="Calibri" panose="020F0502020204030204" pitchFamily="34" charset="0"/>
                <a:cs typeface="Times New Roman" panose="02020603050405020304" pitchFamily="18" charset="0"/>
              </a:rPr>
              <a:t> (pronom personnel devant le verbe), pronom masculin pluriel, le participe passé prend donc la marque du masculin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BCE7DE29-ED89-E14D-8F14-390AF9328456}" type="slidenum">
              <a:rPr lang="fr-FR" smtClean="0"/>
              <a:t>18</a:t>
            </a:fld>
            <a:endParaRPr lang="fr-FR"/>
          </a:p>
        </p:txBody>
      </p:sp>
    </p:spTree>
    <p:extLst>
      <p:ext uri="{BB962C8B-B14F-4D97-AF65-F5344CB8AC3E}">
        <p14:creationId xmlns:p14="http://schemas.microsoft.com/office/powerpoint/2010/main" val="2588697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rPr>
              <a:t>Remarque :</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 plusieurs propositions sont possibles, bien sûr ! On peut en faire lire quelques-unes avant de soumettre la version proposée ci-après.</a:t>
            </a:r>
          </a:p>
          <a:p>
            <a:endParaRPr lang="fr-FR" dirty="0"/>
          </a:p>
        </p:txBody>
      </p:sp>
      <p:sp>
        <p:nvSpPr>
          <p:cNvPr id="4" name="Espace réservé du numéro de diapositive 3"/>
          <p:cNvSpPr>
            <a:spLocks noGrp="1"/>
          </p:cNvSpPr>
          <p:nvPr>
            <p:ph type="sldNum" sz="quarter" idx="5"/>
          </p:nvPr>
        </p:nvSpPr>
        <p:spPr/>
        <p:txBody>
          <a:bodyPr/>
          <a:lstStyle/>
          <a:p>
            <a:fld id="{BCE7DE29-ED89-E14D-8F14-390AF9328456}" type="slidenum">
              <a:rPr lang="fr-FR" smtClean="0"/>
              <a:t>19</a:t>
            </a:fld>
            <a:endParaRPr lang="fr-FR"/>
          </a:p>
        </p:txBody>
      </p:sp>
    </p:spTree>
    <p:extLst>
      <p:ext uri="{BB962C8B-B14F-4D97-AF65-F5344CB8AC3E}">
        <p14:creationId xmlns:p14="http://schemas.microsoft.com/office/powerpoint/2010/main" val="15700023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rPr>
              <a:t>Remarques :</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 plusieurs propositions sont possibles, bien sûr ! On peut en faire lire quelques-unes avant de soumettre la version proposée ci-dessus ;</a:t>
            </a:r>
          </a:p>
          <a:p>
            <a:pPr algn="just"/>
            <a:r>
              <a:rPr lang="fr-FR" sz="1200" dirty="0">
                <a:solidFill>
                  <a:schemeClr val="tx1"/>
                </a:solidFill>
                <a:effectLst/>
                <a:latin typeface="+mn-lt"/>
                <a:ea typeface="Calibri" panose="020F0502020204030204" pitchFamily="34" charset="0"/>
              </a:rPr>
              <a:t>- le changement de genre (la mésange/passereau, oiseau, animal…) est une difficulté (cf. point 4 de la leçon) ;</a:t>
            </a:r>
          </a:p>
          <a:p>
            <a:pPr algn="just"/>
            <a:r>
              <a:rPr lang="fr-FR" sz="1200" dirty="0">
                <a:solidFill>
                  <a:schemeClr val="tx1"/>
                </a:solidFill>
                <a:effectLst/>
                <a:latin typeface="+mn-lt"/>
                <a:ea typeface="Calibri" panose="020F0502020204030204" pitchFamily="34" charset="0"/>
              </a:rPr>
              <a:t>- cet exercice peut être l’occasion d’une discussion sur la portée sémantique : le terme de </a:t>
            </a:r>
            <a:r>
              <a:rPr lang="fr-FR" sz="1200" i="1" dirty="0">
                <a:solidFill>
                  <a:schemeClr val="tx1"/>
                </a:solidFill>
                <a:effectLst/>
                <a:latin typeface="+mn-lt"/>
                <a:ea typeface="Calibri" panose="020F0502020204030204" pitchFamily="34" charset="0"/>
              </a:rPr>
              <a:t>bâtisseur</a:t>
            </a:r>
            <a:r>
              <a:rPr lang="fr-FR" sz="1200" dirty="0">
                <a:solidFill>
                  <a:schemeClr val="tx1"/>
                </a:solidFill>
                <a:effectLst/>
                <a:latin typeface="+mn-lt"/>
                <a:ea typeface="Calibri" panose="020F0502020204030204" pitchFamily="34" charset="0"/>
              </a:rPr>
              <a:t> est placé au moment de la phrase de construction.</a:t>
            </a:r>
          </a:p>
          <a:p>
            <a:endParaRPr lang="fr-FR" dirty="0"/>
          </a:p>
        </p:txBody>
      </p:sp>
      <p:sp>
        <p:nvSpPr>
          <p:cNvPr id="4" name="Espace réservé du numéro de diapositive 3"/>
          <p:cNvSpPr>
            <a:spLocks noGrp="1"/>
          </p:cNvSpPr>
          <p:nvPr>
            <p:ph type="sldNum" sz="quarter" idx="5"/>
          </p:nvPr>
        </p:nvSpPr>
        <p:spPr/>
        <p:txBody>
          <a:bodyPr/>
          <a:lstStyle/>
          <a:p>
            <a:fld id="{BCE7DE29-ED89-E14D-8F14-390AF9328456}" type="slidenum">
              <a:rPr lang="fr-FR" smtClean="0"/>
              <a:t>20</a:t>
            </a:fld>
            <a:endParaRPr lang="fr-FR"/>
          </a:p>
        </p:txBody>
      </p:sp>
    </p:spTree>
    <p:extLst>
      <p:ext uri="{BB962C8B-B14F-4D97-AF65-F5344CB8AC3E}">
        <p14:creationId xmlns:p14="http://schemas.microsoft.com/office/powerpoint/2010/main" val="3866238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Les joueuses sont revenues sur le terrain. Elles ont retenu la leçon ! Chaque membre de l’équipe est désormais prêt.</a:t>
            </a:r>
          </a:p>
          <a:p>
            <a:endParaRPr lang="fr-FR" sz="1200" dirty="0">
              <a:solidFill>
                <a:schemeClr val="tx1"/>
              </a:solidFill>
              <a:latin typeface="+mn-lt"/>
            </a:endParaRPr>
          </a:p>
          <a:p>
            <a:pPr algn="jus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D/A/N)</a:t>
            </a:r>
          </a:p>
          <a:p>
            <a:pPr>
              <a:tabLst>
                <a:tab pos="2186305" algn="l"/>
              </a:tabLst>
            </a:pPr>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r>
              <a:rPr lang="fr-FR" sz="1200" dirty="0">
                <a:solidFill>
                  <a:schemeClr val="tx1"/>
                </a:solidFill>
                <a:effectLst/>
                <a:latin typeface="+mn-lt"/>
                <a:ea typeface="Calibri" panose="020F0502020204030204" pitchFamily="34" charset="0"/>
                <a:cs typeface="Times New Roman" panose="02020603050405020304" pitchFamily="18" charset="0"/>
              </a:rPr>
              <a:t>- verbes au passé composé (auxiliaires </a:t>
            </a:r>
            <a:r>
              <a:rPr lang="fr-FR" sz="1200" i="1" dirty="0">
                <a:solidFill>
                  <a:schemeClr val="tx1"/>
                </a:solidFill>
                <a:effectLst/>
                <a:latin typeface="+mn-lt"/>
                <a:ea typeface="Calibri" panose="020F0502020204030204" pitchFamily="34" charset="0"/>
                <a:cs typeface="Times New Roman" panose="02020603050405020304" pitchFamily="18" charset="0"/>
              </a:rPr>
              <a:t>avoir </a:t>
            </a:r>
            <a:r>
              <a:rPr lang="fr-FR" sz="1200" dirty="0">
                <a:solidFill>
                  <a:schemeClr val="tx1"/>
                </a:solidFill>
                <a:effectLst/>
                <a:latin typeface="+mn-lt"/>
                <a:ea typeface="Calibri" panose="020F0502020204030204" pitchFamily="34" charset="0"/>
                <a:cs typeface="Times New Roman" panose="02020603050405020304" pitchFamily="18" charset="0"/>
              </a:rPr>
              <a:t>et </a:t>
            </a:r>
            <a:r>
              <a:rPr lang="fr-FR" sz="1200" i="1" dirty="0">
                <a:solidFill>
                  <a:schemeClr val="tx1"/>
                </a:solidFill>
                <a:effectLst/>
                <a:latin typeface="+mn-lt"/>
                <a:ea typeface="Calibri" panose="020F0502020204030204" pitchFamily="34" charset="0"/>
                <a:cs typeface="Times New Roman" panose="02020603050405020304" pitchFamily="18" charset="0"/>
              </a:rPr>
              <a:t>être</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 accord du participe passé</a:t>
            </a:r>
          </a:p>
          <a:p>
            <a:r>
              <a:rPr lang="fr-FR" sz="1200" dirty="0">
                <a:solidFill>
                  <a:schemeClr val="tx1"/>
                </a:solidFill>
                <a:effectLst/>
                <a:latin typeface="+mn-lt"/>
                <a:ea typeface="Calibri" panose="020F0502020204030204" pitchFamily="34" charset="0"/>
                <a:cs typeface="Times New Roman" panose="02020603050405020304" pitchFamily="18" charset="0"/>
              </a:rPr>
              <a:t>- accord de l’adjectif attribut</a:t>
            </a:r>
          </a:p>
          <a:p>
            <a:r>
              <a:rPr lang="fr-FR" sz="1200" dirty="0">
                <a:solidFill>
                  <a:schemeClr val="tx1"/>
                </a:solidFill>
                <a:effectLst/>
                <a:latin typeface="+mn-lt"/>
                <a:ea typeface="Calibri" panose="020F0502020204030204" pitchFamily="34" charset="0"/>
                <a:cs typeface="Times New Roman" panose="02020603050405020304" pitchFamily="18" charset="0"/>
              </a:rPr>
              <a:t>- substitution pronominale</a:t>
            </a:r>
          </a:p>
          <a:p>
            <a:pPr algn="just"/>
            <a:r>
              <a:rPr lang="fr-FR" sz="1200" dirty="0">
                <a:solidFill>
                  <a:schemeClr val="tx1"/>
                </a:solidFill>
                <a:effectLst/>
                <a:latin typeface="+mn-lt"/>
                <a:ea typeface="Calibri" panose="020F0502020204030204" pitchFamily="34" charset="0"/>
              </a:rPr>
              <a:t>- déterminant </a:t>
            </a:r>
            <a:r>
              <a:rPr lang="fr-FR" sz="1200" i="1" dirty="0">
                <a:solidFill>
                  <a:schemeClr val="tx1"/>
                </a:solidFill>
                <a:effectLst/>
                <a:latin typeface="+mn-lt"/>
                <a:ea typeface="Calibri" panose="020F0502020204030204" pitchFamily="34" charset="0"/>
              </a:rPr>
              <a:t>chaque</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 mots de la même famille : terrain / terre</a:t>
            </a:r>
          </a:p>
          <a:p>
            <a:r>
              <a:rPr lang="fr-FR" sz="1200" dirty="0">
                <a:solidFill>
                  <a:schemeClr val="tx1"/>
                </a:solidFill>
                <a:effectLst/>
                <a:latin typeface="+mn-lt"/>
                <a:ea typeface="Calibri" panose="020F0502020204030204" pitchFamily="34" charset="0"/>
                <a:cs typeface="Times New Roman" panose="02020603050405020304" pitchFamily="18" charset="0"/>
              </a:rPr>
              <a:t>- prêt / prête</a:t>
            </a:r>
          </a:p>
          <a:p>
            <a:r>
              <a:rPr lang="fr-FR" sz="1200" dirty="0">
                <a:solidFill>
                  <a:schemeClr val="tx1"/>
                </a:solidFill>
                <a:effectLst/>
                <a:latin typeface="+mn-lt"/>
                <a:ea typeface="Calibri" panose="020F0502020204030204" pitchFamily="34" charset="0"/>
                <a:cs typeface="Times New Roman" panose="02020603050405020304" pitchFamily="18" charset="0"/>
              </a:rPr>
              <a:t>- c/</a:t>
            </a:r>
            <a:r>
              <a:rPr lang="fr-FR" sz="1200" dirty="0" err="1">
                <a:solidFill>
                  <a:schemeClr val="tx1"/>
                </a:solidFill>
                <a:effectLst/>
                <a:latin typeface="+mn-lt"/>
                <a:ea typeface="Calibri" panose="020F0502020204030204" pitchFamily="34" charset="0"/>
                <a:cs typeface="Times New Roman" panose="02020603050405020304" pitchFamily="18" charset="0"/>
              </a:rPr>
              <a:t>ç</a:t>
            </a:r>
            <a:r>
              <a:rPr lang="fr-FR" sz="1200" dirty="0">
                <a:solidFill>
                  <a:schemeClr val="tx1"/>
                </a:solidFill>
                <a:effectLst/>
                <a:latin typeface="+mn-lt"/>
                <a:ea typeface="Calibri" panose="020F0502020204030204" pitchFamily="34" charset="0"/>
                <a:cs typeface="Times New Roman" panose="02020603050405020304" pitchFamily="18" charset="0"/>
              </a:rPr>
              <a:t> – le</a:t>
            </a:r>
            <a:r>
              <a:rPr lang="fr-FR" sz="1200" b="1" dirty="0">
                <a:solidFill>
                  <a:schemeClr val="tx1"/>
                </a:solidFill>
                <a:effectLst/>
                <a:latin typeface="+mn-lt"/>
                <a:ea typeface="Calibri" panose="020F0502020204030204" pitchFamily="34" charset="0"/>
                <a:cs typeface="Times New Roman" panose="02020603050405020304" pitchFamily="18" charset="0"/>
              </a:rPr>
              <a:t>c</a:t>
            </a:r>
            <a:r>
              <a:rPr lang="fr-FR" sz="1200" dirty="0">
                <a:solidFill>
                  <a:schemeClr val="tx1"/>
                </a:solidFill>
                <a:effectLst/>
                <a:latin typeface="+mn-lt"/>
                <a:ea typeface="Calibri" panose="020F0502020204030204" pitchFamily="34" charset="0"/>
                <a:cs typeface="Times New Roman" panose="02020603050405020304" pitchFamily="18" charset="0"/>
              </a:rPr>
              <a:t>ture / le</a:t>
            </a:r>
            <a:r>
              <a:rPr lang="fr-FR" sz="1200" b="1" dirty="0">
                <a:solidFill>
                  <a:schemeClr val="tx1"/>
                </a:solidFill>
                <a:effectLst/>
                <a:latin typeface="+mn-lt"/>
                <a:ea typeface="Calibri" panose="020F0502020204030204" pitchFamily="34" charset="0"/>
                <a:cs typeface="Times New Roman" panose="02020603050405020304" pitchFamily="18" charset="0"/>
              </a:rPr>
              <a:t>ç</a:t>
            </a:r>
            <a:r>
              <a:rPr lang="fr-FR" sz="1200" dirty="0">
                <a:solidFill>
                  <a:schemeClr val="tx1"/>
                </a:solidFill>
                <a:effectLst/>
                <a:latin typeface="+mn-lt"/>
                <a:ea typeface="Calibri" panose="020F0502020204030204" pitchFamily="34" charset="0"/>
                <a:cs typeface="Times New Roman" panose="02020603050405020304" pitchFamily="18" charset="0"/>
              </a:rPr>
              <a:t>on</a:t>
            </a:r>
          </a:p>
          <a:p>
            <a:pPr algn="just"/>
            <a:r>
              <a:rPr lang="fr-FR" sz="1200" dirty="0">
                <a:solidFill>
                  <a:schemeClr val="tx1"/>
                </a:solidFill>
                <a:effectLst/>
                <a:latin typeface="+mn-lt"/>
                <a:ea typeface="Calibri" panose="020F0502020204030204" pitchFamily="34" charset="0"/>
              </a:rPr>
              <a:t>- m- devant -m, -b, -p)</a:t>
            </a:r>
          </a:p>
        </p:txBody>
      </p:sp>
      <p:sp>
        <p:nvSpPr>
          <p:cNvPr id="4" name="Espace réservé du numéro de diapositive 3"/>
          <p:cNvSpPr>
            <a:spLocks noGrp="1"/>
          </p:cNvSpPr>
          <p:nvPr>
            <p:ph type="sldNum" sz="quarter" idx="5"/>
          </p:nvPr>
        </p:nvSpPr>
        <p:spPr/>
        <p:txBody>
          <a:bodyPr/>
          <a:lstStyle/>
          <a:p>
            <a:fld id="{BCE7DE29-ED89-E14D-8F14-390AF9328456}" type="slidenum">
              <a:rPr lang="fr-FR" smtClean="0"/>
              <a:t>21</a:t>
            </a:fld>
            <a:endParaRPr lang="fr-FR"/>
          </a:p>
        </p:txBody>
      </p:sp>
    </p:spTree>
    <p:extLst>
      <p:ext uri="{BB962C8B-B14F-4D97-AF65-F5344CB8AC3E}">
        <p14:creationId xmlns:p14="http://schemas.microsoft.com/office/powerpoint/2010/main" val="19629036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BD427-DCA3-745D-194C-FCEEC5AE896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1EA4BEE-1EF9-6D8E-6B1A-7F38978379E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0472B07-4E90-26BB-4E32-60EE5670852C}"/>
              </a:ext>
            </a:extLst>
          </p:cNvPr>
          <p:cNvSpPr>
            <a:spLocks noGrp="1"/>
          </p:cNvSpPr>
          <p:nvPr>
            <p:ph type="body" idx="1"/>
          </p:nvPr>
        </p:nvSpPr>
        <p:spPr/>
        <p:txBody>
          <a:bodyPr/>
          <a:lstStyle/>
          <a:p>
            <a:pPr algn="jus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D/A/N)</a:t>
            </a:r>
          </a:p>
          <a:p>
            <a:pPr>
              <a:tabLst>
                <a:tab pos="2186305" algn="l"/>
              </a:tabLst>
            </a:pPr>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r>
              <a:rPr lang="fr-FR" sz="1200" dirty="0">
                <a:solidFill>
                  <a:schemeClr val="tx1"/>
                </a:solidFill>
                <a:effectLst/>
                <a:latin typeface="+mn-lt"/>
                <a:ea typeface="Calibri" panose="020F0502020204030204" pitchFamily="34" charset="0"/>
                <a:cs typeface="Times New Roman" panose="02020603050405020304" pitchFamily="18" charset="0"/>
              </a:rPr>
              <a:t>- verbes au passé composé (auxiliaires </a:t>
            </a:r>
            <a:r>
              <a:rPr lang="fr-FR" sz="1200" i="1" dirty="0">
                <a:solidFill>
                  <a:schemeClr val="tx1"/>
                </a:solidFill>
                <a:effectLst/>
                <a:latin typeface="+mn-lt"/>
                <a:ea typeface="Calibri" panose="020F0502020204030204" pitchFamily="34" charset="0"/>
                <a:cs typeface="Times New Roman" panose="02020603050405020304" pitchFamily="18" charset="0"/>
              </a:rPr>
              <a:t>avoir </a:t>
            </a:r>
            <a:r>
              <a:rPr lang="fr-FR" sz="1200" dirty="0">
                <a:solidFill>
                  <a:schemeClr val="tx1"/>
                </a:solidFill>
                <a:effectLst/>
                <a:latin typeface="+mn-lt"/>
                <a:ea typeface="Calibri" panose="020F0502020204030204" pitchFamily="34" charset="0"/>
                <a:cs typeface="Times New Roman" panose="02020603050405020304" pitchFamily="18" charset="0"/>
              </a:rPr>
              <a:t>et </a:t>
            </a:r>
            <a:r>
              <a:rPr lang="fr-FR" sz="1200" i="1" dirty="0">
                <a:solidFill>
                  <a:schemeClr val="tx1"/>
                </a:solidFill>
                <a:effectLst/>
                <a:latin typeface="+mn-lt"/>
                <a:ea typeface="Calibri" panose="020F0502020204030204" pitchFamily="34" charset="0"/>
                <a:cs typeface="Times New Roman" panose="02020603050405020304" pitchFamily="18" charset="0"/>
              </a:rPr>
              <a:t>être</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 accord du participe passé</a:t>
            </a:r>
          </a:p>
          <a:p>
            <a:r>
              <a:rPr lang="fr-FR" sz="1200" dirty="0">
                <a:solidFill>
                  <a:schemeClr val="tx1"/>
                </a:solidFill>
                <a:effectLst/>
                <a:latin typeface="+mn-lt"/>
                <a:ea typeface="Calibri" panose="020F0502020204030204" pitchFamily="34" charset="0"/>
                <a:cs typeface="Times New Roman" panose="02020603050405020304" pitchFamily="18" charset="0"/>
              </a:rPr>
              <a:t>- accord de l’adjectif attribut</a:t>
            </a:r>
          </a:p>
          <a:p>
            <a:r>
              <a:rPr lang="fr-FR" sz="1200" dirty="0">
                <a:solidFill>
                  <a:schemeClr val="tx1"/>
                </a:solidFill>
                <a:effectLst/>
                <a:latin typeface="+mn-lt"/>
                <a:ea typeface="Calibri" panose="020F0502020204030204" pitchFamily="34" charset="0"/>
                <a:cs typeface="Times New Roman" panose="02020603050405020304" pitchFamily="18" charset="0"/>
              </a:rPr>
              <a:t>- substitution pronominale</a:t>
            </a:r>
          </a:p>
          <a:p>
            <a:pPr algn="just"/>
            <a:r>
              <a:rPr lang="fr-FR" sz="1200" dirty="0">
                <a:solidFill>
                  <a:schemeClr val="tx1"/>
                </a:solidFill>
                <a:effectLst/>
                <a:latin typeface="+mn-lt"/>
                <a:ea typeface="Calibri" panose="020F0502020204030204" pitchFamily="34" charset="0"/>
              </a:rPr>
              <a:t>- déterminant </a:t>
            </a:r>
            <a:r>
              <a:rPr lang="fr-FR" sz="1200" i="1" dirty="0">
                <a:solidFill>
                  <a:schemeClr val="tx1"/>
                </a:solidFill>
                <a:effectLst/>
                <a:latin typeface="+mn-lt"/>
                <a:ea typeface="Calibri" panose="020F0502020204030204" pitchFamily="34" charset="0"/>
              </a:rPr>
              <a:t>chaque</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 mots de la même famille : terrain / terre</a:t>
            </a:r>
          </a:p>
          <a:p>
            <a:r>
              <a:rPr lang="fr-FR" sz="1200" dirty="0">
                <a:solidFill>
                  <a:schemeClr val="tx1"/>
                </a:solidFill>
                <a:effectLst/>
                <a:latin typeface="+mn-lt"/>
                <a:ea typeface="Calibri" panose="020F0502020204030204" pitchFamily="34" charset="0"/>
                <a:cs typeface="Times New Roman" panose="02020603050405020304" pitchFamily="18" charset="0"/>
              </a:rPr>
              <a:t>- prêt / prête</a:t>
            </a:r>
          </a:p>
          <a:p>
            <a:r>
              <a:rPr lang="fr-FR" sz="1200" dirty="0">
                <a:solidFill>
                  <a:schemeClr val="tx1"/>
                </a:solidFill>
                <a:effectLst/>
                <a:latin typeface="+mn-lt"/>
                <a:ea typeface="Calibri" panose="020F0502020204030204" pitchFamily="34" charset="0"/>
                <a:cs typeface="Times New Roman" panose="02020603050405020304" pitchFamily="18" charset="0"/>
              </a:rPr>
              <a:t>- c/</a:t>
            </a:r>
            <a:r>
              <a:rPr lang="fr-FR" sz="1200" dirty="0" err="1">
                <a:solidFill>
                  <a:schemeClr val="tx1"/>
                </a:solidFill>
                <a:effectLst/>
                <a:latin typeface="+mn-lt"/>
                <a:ea typeface="Calibri" panose="020F0502020204030204" pitchFamily="34" charset="0"/>
                <a:cs typeface="Times New Roman" panose="02020603050405020304" pitchFamily="18" charset="0"/>
              </a:rPr>
              <a:t>ç</a:t>
            </a:r>
            <a:r>
              <a:rPr lang="fr-FR" sz="1200" dirty="0">
                <a:solidFill>
                  <a:schemeClr val="tx1"/>
                </a:solidFill>
                <a:effectLst/>
                <a:latin typeface="+mn-lt"/>
                <a:ea typeface="Calibri" panose="020F0502020204030204" pitchFamily="34" charset="0"/>
                <a:cs typeface="Times New Roman" panose="02020603050405020304" pitchFamily="18" charset="0"/>
              </a:rPr>
              <a:t> – le</a:t>
            </a:r>
            <a:r>
              <a:rPr lang="fr-FR" sz="1200" b="1" dirty="0">
                <a:solidFill>
                  <a:schemeClr val="tx1"/>
                </a:solidFill>
                <a:effectLst/>
                <a:latin typeface="+mn-lt"/>
                <a:ea typeface="Calibri" panose="020F0502020204030204" pitchFamily="34" charset="0"/>
                <a:cs typeface="Times New Roman" panose="02020603050405020304" pitchFamily="18" charset="0"/>
              </a:rPr>
              <a:t>c</a:t>
            </a:r>
            <a:r>
              <a:rPr lang="fr-FR" sz="1200" dirty="0">
                <a:solidFill>
                  <a:schemeClr val="tx1"/>
                </a:solidFill>
                <a:effectLst/>
                <a:latin typeface="+mn-lt"/>
                <a:ea typeface="Calibri" panose="020F0502020204030204" pitchFamily="34" charset="0"/>
                <a:cs typeface="Times New Roman" panose="02020603050405020304" pitchFamily="18" charset="0"/>
              </a:rPr>
              <a:t>ture / le</a:t>
            </a:r>
            <a:r>
              <a:rPr lang="fr-FR" sz="1200" b="1" dirty="0">
                <a:solidFill>
                  <a:schemeClr val="tx1"/>
                </a:solidFill>
                <a:effectLst/>
                <a:latin typeface="+mn-lt"/>
                <a:ea typeface="Calibri" panose="020F0502020204030204" pitchFamily="34" charset="0"/>
                <a:cs typeface="Times New Roman" panose="02020603050405020304" pitchFamily="18" charset="0"/>
              </a:rPr>
              <a:t>ç</a:t>
            </a:r>
            <a:r>
              <a:rPr lang="fr-FR" sz="1200" dirty="0">
                <a:solidFill>
                  <a:schemeClr val="tx1"/>
                </a:solidFill>
                <a:effectLst/>
                <a:latin typeface="+mn-lt"/>
                <a:ea typeface="Calibri" panose="020F0502020204030204" pitchFamily="34" charset="0"/>
                <a:cs typeface="Times New Roman" panose="02020603050405020304" pitchFamily="18" charset="0"/>
              </a:rPr>
              <a:t>on</a:t>
            </a:r>
          </a:p>
          <a:p>
            <a:pPr algn="just"/>
            <a:r>
              <a:rPr lang="fr-FR" sz="1200" dirty="0">
                <a:solidFill>
                  <a:schemeClr val="tx1"/>
                </a:solidFill>
                <a:effectLst/>
                <a:latin typeface="+mn-lt"/>
                <a:ea typeface="Calibri" panose="020F0502020204030204" pitchFamily="34" charset="0"/>
              </a:rPr>
              <a:t>- m- devant -m, -b, -p)</a:t>
            </a:r>
          </a:p>
        </p:txBody>
      </p:sp>
      <p:sp>
        <p:nvSpPr>
          <p:cNvPr id="4" name="Espace réservé du numéro de diapositive 3">
            <a:extLst>
              <a:ext uri="{FF2B5EF4-FFF2-40B4-BE49-F238E27FC236}">
                <a16:creationId xmlns:a16="http://schemas.microsoft.com/office/drawing/2014/main" id="{6FCA061D-7DA4-930A-1D61-1D9B6D9B3E34}"/>
              </a:ext>
            </a:extLst>
          </p:cNvPr>
          <p:cNvSpPr>
            <a:spLocks noGrp="1"/>
          </p:cNvSpPr>
          <p:nvPr>
            <p:ph type="sldNum" sz="quarter" idx="5"/>
          </p:nvPr>
        </p:nvSpPr>
        <p:spPr/>
        <p:txBody>
          <a:bodyPr/>
          <a:lstStyle/>
          <a:p>
            <a:fld id="{BCE7DE29-ED89-E14D-8F14-390AF9328456}" type="slidenum">
              <a:rPr lang="fr-FR" smtClean="0"/>
              <a:t>22</a:t>
            </a:fld>
            <a:endParaRPr lang="fr-FR"/>
          </a:p>
        </p:txBody>
      </p:sp>
    </p:spTree>
    <p:extLst>
      <p:ext uri="{BB962C8B-B14F-4D97-AF65-F5344CB8AC3E}">
        <p14:creationId xmlns:p14="http://schemas.microsoft.com/office/powerpoint/2010/main" val="2297990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73565F-F154-7F42-859A-0B918656C1E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F015202-76FF-0746-AAF3-F575D290BA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FCEE0C4-26D6-590B-D91C-0954CC382556}"/>
              </a:ext>
            </a:extLst>
          </p:cNvPr>
          <p:cNvSpPr>
            <a:spLocks noGrp="1"/>
          </p:cNvSpPr>
          <p:nvPr>
            <p:ph type="dt" sz="half" idx="10"/>
          </p:nvPr>
        </p:nvSpPr>
        <p:spPr/>
        <p:txBody>
          <a:bodyPr/>
          <a:lstStyle/>
          <a:p>
            <a:fld id="{BFAEDFFA-8982-724C-9420-968E4BBF0120}" type="datetimeFigureOut">
              <a:rPr lang="fr-FR" smtClean="0"/>
              <a:t>14/07/2025</a:t>
            </a:fld>
            <a:endParaRPr lang="fr-FR"/>
          </a:p>
        </p:txBody>
      </p:sp>
      <p:sp>
        <p:nvSpPr>
          <p:cNvPr id="5" name="Espace réservé du pied de page 4">
            <a:extLst>
              <a:ext uri="{FF2B5EF4-FFF2-40B4-BE49-F238E27FC236}">
                <a16:creationId xmlns:a16="http://schemas.microsoft.com/office/drawing/2014/main" id="{8B4DB3D1-2FC3-6CA6-B8B5-0A09437C44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D8DE66D-D640-3619-33F6-494BAE8A8924}"/>
              </a:ext>
            </a:extLst>
          </p:cNvPr>
          <p:cNvSpPr>
            <a:spLocks noGrp="1"/>
          </p:cNvSpPr>
          <p:nvPr>
            <p:ph type="sldNum" sz="quarter" idx="12"/>
          </p:nvPr>
        </p:nvSpPr>
        <p:spPr/>
        <p:txBody>
          <a:bodyPr/>
          <a:lstStyle/>
          <a:p>
            <a:fld id="{F3268560-9209-DC44-9812-ED40E7DA2BF3}" type="slidenum">
              <a:rPr lang="fr-FR" smtClean="0"/>
              <a:t>‹N°›</a:t>
            </a:fld>
            <a:endParaRPr lang="fr-FR"/>
          </a:p>
        </p:txBody>
      </p:sp>
    </p:spTree>
    <p:extLst>
      <p:ext uri="{BB962C8B-B14F-4D97-AF65-F5344CB8AC3E}">
        <p14:creationId xmlns:p14="http://schemas.microsoft.com/office/powerpoint/2010/main" val="2188223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4E8D1D-0A7D-6626-4B42-CB99FACF42E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A26F475-7772-4B8F-2F96-72C956E5EB6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3563E9-6568-20C4-9A9B-79315258075D}"/>
              </a:ext>
            </a:extLst>
          </p:cNvPr>
          <p:cNvSpPr>
            <a:spLocks noGrp="1"/>
          </p:cNvSpPr>
          <p:nvPr>
            <p:ph type="dt" sz="half" idx="10"/>
          </p:nvPr>
        </p:nvSpPr>
        <p:spPr/>
        <p:txBody>
          <a:bodyPr/>
          <a:lstStyle/>
          <a:p>
            <a:fld id="{BFAEDFFA-8982-724C-9420-968E4BBF0120}" type="datetimeFigureOut">
              <a:rPr lang="fr-FR" smtClean="0"/>
              <a:t>14/07/2025</a:t>
            </a:fld>
            <a:endParaRPr lang="fr-FR"/>
          </a:p>
        </p:txBody>
      </p:sp>
      <p:sp>
        <p:nvSpPr>
          <p:cNvPr id="5" name="Espace réservé du pied de page 4">
            <a:extLst>
              <a:ext uri="{FF2B5EF4-FFF2-40B4-BE49-F238E27FC236}">
                <a16:creationId xmlns:a16="http://schemas.microsoft.com/office/drawing/2014/main" id="{AF882FB9-DB84-C544-9DC1-670E25D5916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C653B4E-6864-2A5D-9D8C-A068122112C9}"/>
              </a:ext>
            </a:extLst>
          </p:cNvPr>
          <p:cNvSpPr>
            <a:spLocks noGrp="1"/>
          </p:cNvSpPr>
          <p:nvPr>
            <p:ph type="sldNum" sz="quarter" idx="12"/>
          </p:nvPr>
        </p:nvSpPr>
        <p:spPr/>
        <p:txBody>
          <a:bodyPr/>
          <a:lstStyle/>
          <a:p>
            <a:fld id="{F3268560-9209-DC44-9812-ED40E7DA2BF3}" type="slidenum">
              <a:rPr lang="fr-FR" smtClean="0"/>
              <a:t>‹N°›</a:t>
            </a:fld>
            <a:endParaRPr lang="fr-FR"/>
          </a:p>
        </p:txBody>
      </p:sp>
    </p:spTree>
    <p:extLst>
      <p:ext uri="{BB962C8B-B14F-4D97-AF65-F5344CB8AC3E}">
        <p14:creationId xmlns:p14="http://schemas.microsoft.com/office/powerpoint/2010/main" val="32709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DD5DB1-1FA6-E740-1C6D-E3F0DE98D7D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C3771B3-873E-7BEF-2729-5EE61C688C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25D97FD-B828-60C6-6F7A-FEEE8BB21955}"/>
              </a:ext>
            </a:extLst>
          </p:cNvPr>
          <p:cNvSpPr>
            <a:spLocks noGrp="1"/>
          </p:cNvSpPr>
          <p:nvPr>
            <p:ph type="dt" sz="half" idx="10"/>
          </p:nvPr>
        </p:nvSpPr>
        <p:spPr/>
        <p:txBody>
          <a:bodyPr/>
          <a:lstStyle/>
          <a:p>
            <a:fld id="{BFAEDFFA-8982-724C-9420-968E4BBF0120}" type="datetimeFigureOut">
              <a:rPr lang="fr-FR" smtClean="0"/>
              <a:t>14/07/2025</a:t>
            </a:fld>
            <a:endParaRPr lang="fr-FR"/>
          </a:p>
        </p:txBody>
      </p:sp>
      <p:sp>
        <p:nvSpPr>
          <p:cNvPr id="5" name="Espace réservé du pied de page 4">
            <a:extLst>
              <a:ext uri="{FF2B5EF4-FFF2-40B4-BE49-F238E27FC236}">
                <a16:creationId xmlns:a16="http://schemas.microsoft.com/office/drawing/2014/main" id="{FDE4C3BD-D1F5-35D7-461F-102B8A3E1FD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06CC069-FDB1-57D1-858E-CB4ED0FACED9}"/>
              </a:ext>
            </a:extLst>
          </p:cNvPr>
          <p:cNvSpPr>
            <a:spLocks noGrp="1"/>
          </p:cNvSpPr>
          <p:nvPr>
            <p:ph type="sldNum" sz="quarter" idx="12"/>
          </p:nvPr>
        </p:nvSpPr>
        <p:spPr/>
        <p:txBody>
          <a:bodyPr/>
          <a:lstStyle/>
          <a:p>
            <a:fld id="{F3268560-9209-DC44-9812-ED40E7DA2BF3}" type="slidenum">
              <a:rPr lang="fr-FR" smtClean="0"/>
              <a:t>‹N°›</a:t>
            </a:fld>
            <a:endParaRPr lang="fr-FR"/>
          </a:p>
        </p:txBody>
      </p:sp>
    </p:spTree>
    <p:extLst>
      <p:ext uri="{BB962C8B-B14F-4D97-AF65-F5344CB8AC3E}">
        <p14:creationId xmlns:p14="http://schemas.microsoft.com/office/powerpoint/2010/main" val="2251293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198509-8406-9A6E-09ED-F9DDF5AAEEB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436B68F-A30B-1D46-5A4B-143E7F12B383}"/>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4617AD0-6BA3-2533-FC13-65DBEB23B31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016DDC5-894A-AC7E-1C32-DB4672AC2932}"/>
              </a:ext>
            </a:extLst>
          </p:cNvPr>
          <p:cNvSpPr>
            <a:spLocks noGrp="1"/>
          </p:cNvSpPr>
          <p:nvPr>
            <p:ph type="dt" sz="half" idx="10"/>
          </p:nvPr>
        </p:nvSpPr>
        <p:spPr/>
        <p:txBody>
          <a:bodyPr/>
          <a:lstStyle/>
          <a:p>
            <a:fld id="{BFAEDFFA-8982-724C-9420-968E4BBF0120}" type="datetimeFigureOut">
              <a:rPr lang="fr-FR" smtClean="0"/>
              <a:t>14/07/2025</a:t>
            </a:fld>
            <a:endParaRPr lang="fr-FR"/>
          </a:p>
        </p:txBody>
      </p:sp>
      <p:sp>
        <p:nvSpPr>
          <p:cNvPr id="6" name="Espace réservé du pied de page 5">
            <a:extLst>
              <a:ext uri="{FF2B5EF4-FFF2-40B4-BE49-F238E27FC236}">
                <a16:creationId xmlns:a16="http://schemas.microsoft.com/office/drawing/2014/main" id="{CC5F4750-B1C0-C7A4-5C43-004144D542C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64CF0DB-FDD1-E0CE-C08C-876D660F899F}"/>
              </a:ext>
            </a:extLst>
          </p:cNvPr>
          <p:cNvSpPr>
            <a:spLocks noGrp="1"/>
          </p:cNvSpPr>
          <p:nvPr>
            <p:ph type="sldNum" sz="quarter" idx="12"/>
          </p:nvPr>
        </p:nvSpPr>
        <p:spPr/>
        <p:txBody>
          <a:bodyPr/>
          <a:lstStyle/>
          <a:p>
            <a:fld id="{F3268560-9209-DC44-9812-ED40E7DA2BF3}" type="slidenum">
              <a:rPr lang="fr-FR" smtClean="0"/>
              <a:t>‹N°›</a:t>
            </a:fld>
            <a:endParaRPr lang="fr-FR"/>
          </a:p>
        </p:txBody>
      </p:sp>
    </p:spTree>
    <p:extLst>
      <p:ext uri="{BB962C8B-B14F-4D97-AF65-F5344CB8AC3E}">
        <p14:creationId xmlns:p14="http://schemas.microsoft.com/office/powerpoint/2010/main" val="68004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F6D465-D16A-2207-DE7A-BD3263EBF14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1DB44A8-5467-540F-1576-E8F68C8B89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DF781CC-50FC-2BE4-CCA6-6F39CEE83DA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E2BFAFE-A178-F235-A804-EB8EB52252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D64DEE2-9174-CF28-EC71-7AD10AC1908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7D83476-432B-0CCC-F84C-9C8E4E3DBA9C}"/>
              </a:ext>
            </a:extLst>
          </p:cNvPr>
          <p:cNvSpPr>
            <a:spLocks noGrp="1"/>
          </p:cNvSpPr>
          <p:nvPr>
            <p:ph type="dt" sz="half" idx="10"/>
          </p:nvPr>
        </p:nvSpPr>
        <p:spPr/>
        <p:txBody>
          <a:bodyPr/>
          <a:lstStyle/>
          <a:p>
            <a:fld id="{BFAEDFFA-8982-724C-9420-968E4BBF0120}" type="datetimeFigureOut">
              <a:rPr lang="fr-FR" smtClean="0"/>
              <a:t>14/07/2025</a:t>
            </a:fld>
            <a:endParaRPr lang="fr-FR"/>
          </a:p>
        </p:txBody>
      </p:sp>
      <p:sp>
        <p:nvSpPr>
          <p:cNvPr id="8" name="Espace réservé du pied de page 7">
            <a:extLst>
              <a:ext uri="{FF2B5EF4-FFF2-40B4-BE49-F238E27FC236}">
                <a16:creationId xmlns:a16="http://schemas.microsoft.com/office/drawing/2014/main" id="{E2EFC461-5D92-C610-5328-89CEFD7E8E9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743756D-1A3F-695C-5C35-0BF909264E81}"/>
              </a:ext>
            </a:extLst>
          </p:cNvPr>
          <p:cNvSpPr>
            <a:spLocks noGrp="1"/>
          </p:cNvSpPr>
          <p:nvPr>
            <p:ph type="sldNum" sz="quarter" idx="12"/>
          </p:nvPr>
        </p:nvSpPr>
        <p:spPr/>
        <p:txBody>
          <a:bodyPr/>
          <a:lstStyle/>
          <a:p>
            <a:fld id="{F3268560-9209-DC44-9812-ED40E7DA2BF3}" type="slidenum">
              <a:rPr lang="fr-FR" smtClean="0"/>
              <a:t>‹N°›</a:t>
            </a:fld>
            <a:endParaRPr lang="fr-FR"/>
          </a:p>
        </p:txBody>
      </p:sp>
    </p:spTree>
    <p:extLst>
      <p:ext uri="{BB962C8B-B14F-4D97-AF65-F5344CB8AC3E}">
        <p14:creationId xmlns:p14="http://schemas.microsoft.com/office/powerpoint/2010/main" val="111191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558E83-0908-33F6-10E0-1739E69D9F9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2DE97F3-659A-30E8-CD98-A42B32EBF3FC}"/>
              </a:ext>
            </a:extLst>
          </p:cNvPr>
          <p:cNvSpPr>
            <a:spLocks noGrp="1"/>
          </p:cNvSpPr>
          <p:nvPr>
            <p:ph type="dt" sz="half" idx="10"/>
          </p:nvPr>
        </p:nvSpPr>
        <p:spPr/>
        <p:txBody>
          <a:bodyPr/>
          <a:lstStyle/>
          <a:p>
            <a:fld id="{BFAEDFFA-8982-724C-9420-968E4BBF0120}" type="datetimeFigureOut">
              <a:rPr lang="fr-FR" smtClean="0"/>
              <a:t>14/07/2025</a:t>
            </a:fld>
            <a:endParaRPr lang="fr-FR"/>
          </a:p>
        </p:txBody>
      </p:sp>
      <p:sp>
        <p:nvSpPr>
          <p:cNvPr id="4" name="Espace réservé du pied de page 3">
            <a:extLst>
              <a:ext uri="{FF2B5EF4-FFF2-40B4-BE49-F238E27FC236}">
                <a16:creationId xmlns:a16="http://schemas.microsoft.com/office/drawing/2014/main" id="{83FEC204-F7F8-D09E-F871-B24B427EB02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B1E4D32-0580-8532-83EA-11280CE600B2}"/>
              </a:ext>
            </a:extLst>
          </p:cNvPr>
          <p:cNvSpPr>
            <a:spLocks noGrp="1"/>
          </p:cNvSpPr>
          <p:nvPr>
            <p:ph type="sldNum" sz="quarter" idx="12"/>
          </p:nvPr>
        </p:nvSpPr>
        <p:spPr/>
        <p:txBody>
          <a:bodyPr/>
          <a:lstStyle/>
          <a:p>
            <a:fld id="{F3268560-9209-DC44-9812-ED40E7DA2BF3}" type="slidenum">
              <a:rPr lang="fr-FR" smtClean="0"/>
              <a:t>‹N°›</a:t>
            </a:fld>
            <a:endParaRPr lang="fr-FR"/>
          </a:p>
        </p:txBody>
      </p:sp>
    </p:spTree>
    <p:extLst>
      <p:ext uri="{BB962C8B-B14F-4D97-AF65-F5344CB8AC3E}">
        <p14:creationId xmlns:p14="http://schemas.microsoft.com/office/powerpoint/2010/main" val="2025971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43FC700-0EA0-105E-F11B-E6E0400EA2A4}"/>
              </a:ext>
            </a:extLst>
          </p:cNvPr>
          <p:cNvSpPr>
            <a:spLocks noGrp="1"/>
          </p:cNvSpPr>
          <p:nvPr>
            <p:ph type="dt" sz="half" idx="10"/>
          </p:nvPr>
        </p:nvSpPr>
        <p:spPr/>
        <p:txBody>
          <a:bodyPr/>
          <a:lstStyle/>
          <a:p>
            <a:fld id="{BFAEDFFA-8982-724C-9420-968E4BBF0120}" type="datetimeFigureOut">
              <a:rPr lang="fr-FR" smtClean="0"/>
              <a:t>14/07/2025</a:t>
            </a:fld>
            <a:endParaRPr lang="fr-FR"/>
          </a:p>
        </p:txBody>
      </p:sp>
      <p:sp>
        <p:nvSpPr>
          <p:cNvPr id="3" name="Espace réservé du pied de page 2">
            <a:extLst>
              <a:ext uri="{FF2B5EF4-FFF2-40B4-BE49-F238E27FC236}">
                <a16:creationId xmlns:a16="http://schemas.microsoft.com/office/drawing/2014/main" id="{6A236954-C1C0-3655-F8CC-D3A6FC4F61C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E52ECB7-8948-87F4-3DF3-C220920D785E}"/>
              </a:ext>
            </a:extLst>
          </p:cNvPr>
          <p:cNvSpPr>
            <a:spLocks noGrp="1"/>
          </p:cNvSpPr>
          <p:nvPr>
            <p:ph type="sldNum" sz="quarter" idx="12"/>
          </p:nvPr>
        </p:nvSpPr>
        <p:spPr/>
        <p:txBody>
          <a:bodyPr/>
          <a:lstStyle/>
          <a:p>
            <a:fld id="{F3268560-9209-DC44-9812-ED40E7DA2BF3}" type="slidenum">
              <a:rPr lang="fr-FR" smtClean="0"/>
              <a:t>‹N°›</a:t>
            </a:fld>
            <a:endParaRPr lang="fr-FR"/>
          </a:p>
        </p:txBody>
      </p:sp>
    </p:spTree>
    <p:extLst>
      <p:ext uri="{BB962C8B-B14F-4D97-AF65-F5344CB8AC3E}">
        <p14:creationId xmlns:p14="http://schemas.microsoft.com/office/powerpoint/2010/main" val="528326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0EB287-A1C8-723B-9149-E5DA0416E5D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BCA261D-FA9D-9DD0-312E-1768071FC2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E0C0D0F-0F7D-C912-3EAB-D8566DA4CF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3683E07-20E4-2D7B-9866-FE8B7C339537}"/>
              </a:ext>
            </a:extLst>
          </p:cNvPr>
          <p:cNvSpPr>
            <a:spLocks noGrp="1"/>
          </p:cNvSpPr>
          <p:nvPr>
            <p:ph type="dt" sz="half" idx="10"/>
          </p:nvPr>
        </p:nvSpPr>
        <p:spPr/>
        <p:txBody>
          <a:bodyPr/>
          <a:lstStyle/>
          <a:p>
            <a:fld id="{BFAEDFFA-8982-724C-9420-968E4BBF0120}" type="datetimeFigureOut">
              <a:rPr lang="fr-FR" smtClean="0"/>
              <a:t>14/07/2025</a:t>
            </a:fld>
            <a:endParaRPr lang="fr-FR"/>
          </a:p>
        </p:txBody>
      </p:sp>
      <p:sp>
        <p:nvSpPr>
          <p:cNvPr id="6" name="Espace réservé du pied de page 5">
            <a:extLst>
              <a:ext uri="{FF2B5EF4-FFF2-40B4-BE49-F238E27FC236}">
                <a16:creationId xmlns:a16="http://schemas.microsoft.com/office/drawing/2014/main" id="{1D859FF5-5F56-123F-EC33-96B881AE922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85B8FE2-8564-4EDE-441E-F287054FB01D}"/>
              </a:ext>
            </a:extLst>
          </p:cNvPr>
          <p:cNvSpPr>
            <a:spLocks noGrp="1"/>
          </p:cNvSpPr>
          <p:nvPr>
            <p:ph type="sldNum" sz="quarter" idx="12"/>
          </p:nvPr>
        </p:nvSpPr>
        <p:spPr/>
        <p:txBody>
          <a:bodyPr/>
          <a:lstStyle/>
          <a:p>
            <a:fld id="{F3268560-9209-DC44-9812-ED40E7DA2BF3}" type="slidenum">
              <a:rPr lang="fr-FR" smtClean="0"/>
              <a:t>‹N°›</a:t>
            </a:fld>
            <a:endParaRPr lang="fr-FR"/>
          </a:p>
        </p:txBody>
      </p:sp>
    </p:spTree>
    <p:extLst>
      <p:ext uri="{BB962C8B-B14F-4D97-AF65-F5344CB8AC3E}">
        <p14:creationId xmlns:p14="http://schemas.microsoft.com/office/powerpoint/2010/main" val="1046933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E631F3-99EA-6D0E-4693-6D57814A458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8571CA3-D3A1-2B81-3AD7-A3FC4DADCF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1C8686B-6B6B-32F1-69D3-E6E3DE1E5D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C9F3EB9-39C0-58F3-C723-1F42BFCC7B12}"/>
              </a:ext>
            </a:extLst>
          </p:cNvPr>
          <p:cNvSpPr>
            <a:spLocks noGrp="1"/>
          </p:cNvSpPr>
          <p:nvPr>
            <p:ph type="dt" sz="half" idx="10"/>
          </p:nvPr>
        </p:nvSpPr>
        <p:spPr/>
        <p:txBody>
          <a:bodyPr/>
          <a:lstStyle/>
          <a:p>
            <a:fld id="{BFAEDFFA-8982-724C-9420-968E4BBF0120}" type="datetimeFigureOut">
              <a:rPr lang="fr-FR" smtClean="0"/>
              <a:t>14/07/2025</a:t>
            </a:fld>
            <a:endParaRPr lang="fr-FR"/>
          </a:p>
        </p:txBody>
      </p:sp>
      <p:sp>
        <p:nvSpPr>
          <p:cNvPr id="6" name="Espace réservé du pied de page 5">
            <a:extLst>
              <a:ext uri="{FF2B5EF4-FFF2-40B4-BE49-F238E27FC236}">
                <a16:creationId xmlns:a16="http://schemas.microsoft.com/office/drawing/2014/main" id="{E6E580FC-1723-AF3E-CEA4-8FB16B2E790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6C88F0D-88AB-34DE-A10D-FBCED58EC552}"/>
              </a:ext>
            </a:extLst>
          </p:cNvPr>
          <p:cNvSpPr>
            <a:spLocks noGrp="1"/>
          </p:cNvSpPr>
          <p:nvPr>
            <p:ph type="sldNum" sz="quarter" idx="12"/>
          </p:nvPr>
        </p:nvSpPr>
        <p:spPr/>
        <p:txBody>
          <a:bodyPr/>
          <a:lstStyle/>
          <a:p>
            <a:fld id="{F3268560-9209-DC44-9812-ED40E7DA2BF3}" type="slidenum">
              <a:rPr lang="fr-FR" smtClean="0"/>
              <a:t>‹N°›</a:t>
            </a:fld>
            <a:endParaRPr lang="fr-FR"/>
          </a:p>
        </p:txBody>
      </p:sp>
    </p:spTree>
    <p:extLst>
      <p:ext uri="{BB962C8B-B14F-4D97-AF65-F5344CB8AC3E}">
        <p14:creationId xmlns:p14="http://schemas.microsoft.com/office/powerpoint/2010/main" val="4285471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4DCBFB-B9F6-C8CB-9FA2-43CD8FE5766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6DE702A-7CD8-811E-945A-0C223F399C6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76C2AC0-B129-72E5-7771-C4F95E8C78D5}"/>
              </a:ext>
            </a:extLst>
          </p:cNvPr>
          <p:cNvSpPr>
            <a:spLocks noGrp="1"/>
          </p:cNvSpPr>
          <p:nvPr>
            <p:ph type="dt" sz="half" idx="10"/>
          </p:nvPr>
        </p:nvSpPr>
        <p:spPr/>
        <p:txBody>
          <a:bodyPr/>
          <a:lstStyle/>
          <a:p>
            <a:fld id="{BFAEDFFA-8982-724C-9420-968E4BBF0120}" type="datetimeFigureOut">
              <a:rPr lang="fr-FR" smtClean="0"/>
              <a:t>14/07/2025</a:t>
            </a:fld>
            <a:endParaRPr lang="fr-FR"/>
          </a:p>
        </p:txBody>
      </p:sp>
      <p:sp>
        <p:nvSpPr>
          <p:cNvPr id="5" name="Espace réservé du pied de page 4">
            <a:extLst>
              <a:ext uri="{FF2B5EF4-FFF2-40B4-BE49-F238E27FC236}">
                <a16:creationId xmlns:a16="http://schemas.microsoft.com/office/drawing/2014/main" id="{2371FAC5-ACD3-621C-6543-5CCABC055F9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DD8AAEF-0108-C5CE-DB48-91F2F66B9FB2}"/>
              </a:ext>
            </a:extLst>
          </p:cNvPr>
          <p:cNvSpPr>
            <a:spLocks noGrp="1"/>
          </p:cNvSpPr>
          <p:nvPr>
            <p:ph type="sldNum" sz="quarter" idx="12"/>
          </p:nvPr>
        </p:nvSpPr>
        <p:spPr/>
        <p:txBody>
          <a:bodyPr/>
          <a:lstStyle/>
          <a:p>
            <a:fld id="{F3268560-9209-DC44-9812-ED40E7DA2BF3}" type="slidenum">
              <a:rPr lang="fr-FR" smtClean="0"/>
              <a:t>‹N°›</a:t>
            </a:fld>
            <a:endParaRPr lang="fr-FR"/>
          </a:p>
        </p:txBody>
      </p:sp>
    </p:spTree>
    <p:extLst>
      <p:ext uri="{BB962C8B-B14F-4D97-AF65-F5344CB8AC3E}">
        <p14:creationId xmlns:p14="http://schemas.microsoft.com/office/powerpoint/2010/main" val="369608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D9898BD-B207-4C11-7F99-74FFDFD1DA0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C488FCA-2560-C54E-E40A-18BE1F53A10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B5E9B41-8953-CB2B-25E9-4D20DBC5E96E}"/>
              </a:ext>
            </a:extLst>
          </p:cNvPr>
          <p:cNvSpPr>
            <a:spLocks noGrp="1"/>
          </p:cNvSpPr>
          <p:nvPr>
            <p:ph type="dt" sz="half" idx="10"/>
          </p:nvPr>
        </p:nvSpPr>
        <p:spPr/>
        <p:txBody>
          <a:bodyPr/>
          <a:lstStyle/>
          <a:p>
            <a:fld id="{BFAEDFFA-8982-724C-9420-968E4BBF0120}" type="datetimeFigureOut">
              <a:rPr lang="fr-FR" smtClean="0"/>
              <a:t>14/07/2025</a:t>
            </a:fld>
            <a:endParaRPr lang="fr-FR"/>
          </a:p>
        </p:txBody>
      </p:sp>
      <p:sp>
        <p:nvSpPr>
          <p:cNvPr id="5" name="Espace réservé du pied de page 4">
            <a:extLst>
              <a:ext uri="{FF2B5EF4-FFF2-40B4-BE49-F238E27FC236}">
                <a16:creationId xmlns:a16="http://schemas.microsoft.com/office/drawing/2014/main" id="{485A1807-C8F7-A88C-68AA-CE9EA7E42B6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D8FC57B-3D0E-D02A-6A05-6D252AE9F116}"/>
              </a:ext>
            </a:extLst>
          </p:cNvPr>
          <p:cNvSpPr>
            <a:spLocks noGrp="1"/>
          </p:cNvSpPr>
          <p:nvPr>
            <p:ph type="sldNum" sz="quarter" idx="12"/>
          </p:nvPr>
        </p:nvSpPr>
        <p:spPr/>
        <p:txBody>
          <a:bodyPr/>
          <a:lstStyle/>
          <a:p>
            <a:fld id="{F3268560-9209-DC44-9812-ED40E7DA2BF3}" type="slidenum">
              <a:rPr lang="fr-FR" smtClean="0"/>
              <a:t>‹N°›</a:t>
            </a:fld>
            <a:endParaRPr lang="fr-FR"/>
          </a:p>
        </p:txBody>
      </p:sp>
    </p:spTree>
    <p:extLst>
      <p:ext uri="{BB962C8B-B14F-4D97-AF65-F5344CB8AC3E}">
        <p14:creationId xmlns:p14="http://schemas.microsoft.com/office/powerpoint/2010/main" val="399436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D9FEEEF-E765-DC8F-38D6-EF739D01E0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D8456FE-D841-E1FC-6713-2B19E51C3C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6EC52F5-8076-E34F-583A-877812393E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AEDFFA-8982-724C-9420-968E4BBF0120}" type="datetimeFigureOut">
              <a:rPr lang="fr-FR" smtClean="0"/>
              <a:t>14/07/2025</a:t>
            </a:fld>
            <a:endParaRPr lang="fr-FR"/>
          </a:p>
        </p:txBody>
      </p:sp>
      <p:sp>
        <p:nvSpPr>
          <p:cNvPr id="5" name="Espace réservé du pied de page 4">
            <a:extLst>
              <a:ext uri="{FF2B5EF4-FFF2-40B4-BE49-F238E27FC236}">
                <a16:creationId xmlns:a16="http://schemas.microsoft.com/office/drawing/2014/main" id="{DA7EEDD8-96D9-C61A-905A-0A2E9943DD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4AF9E69A-337D-4F7D-A3F0-2FDEBCB2ED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268560-9209-DC44-9812-ED40E7DA2BF3}" type="slidenum">
              <a:rPr lang="fr-FR" smtClean="0"/>
              <a:t>‹N°›</a:t>
            </a:fld>
            <a:endParaRPr lang="fr-FR"/>
          </a:p>
        </p:txBody>
      </p:sp>
    </p:spTree>
    <p:extLst>
      <p:ext uri="{BB962C8B-B14F-4D97-AF65-F5344CB8AC3E}">
        <p14:creationId xmlns:p14="http://schemas.microsoft.com/office/powerpoint/2010/main" val="11562549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CF212F-D143-834B-8717-47B0D8157CD2}"/>
              </a:ext>
            </a:extLst>
          </p:cNvPr>
          <p:cNvSpPr>
            <a:spLocks noGrp="1"/>
          </p:cNvSpPr>
          <p:nvPr>
            <p:ph type="ctrTitle"/>
          </p:nvPr>
        </p:nvSpPr>
        <p:spPr>
          <a:xfrm>
            <a:off x="1524000" y="1600200"/>
            <a:ext cx="9144000" cy="2387600"/>
          </a:xfrm>
        </p:spPr>
        <p:txBody>
          <a:bodyPr/>
          <a:lstStyle/>
          <a:p>
            <a:r>
              <a:rPr lang="fr-FR" dirty="0"/>
              <a:t>Désigner les personnages</a:t>
            </a:r>
          </a:p>
        </p:txBody>
      </p:sp>
      <p:sp>
        <p:nvSpPr>
          <p:cNvPr id="3" name="Sous-titre 2">
            <a:extLst>
              <a:ext uri="{FF2B5EF4-FFF2-40B4-BE49-F238E27FC236}">
                <a16:creationId xmlns:a16="http://schemas.microsoft.com/office/drawing/2014/main" id="{255F44A0-CA9F-4E11-D7A5-F95063CB4D32}"/>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4268"/>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02068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1C48B4-A491-73CC-EE90-D93452C6867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5C247CB-FF41-16AD-6E64-B24FAD683BFB}"/>
              </a:ext>
            </a:extLst>
          </p:cNvPr>
          <p:cNvSpPr>
            <a:spLocks noGrp="1"/>
          </p:cNvSpPr>
          <p:nvPr>
            <p:ph idx="1"/>
          </p:nvPr>
        </p:nvSpPr>
        <p:spPr/>
        <p:txBody>
          <a:bodyPr/>
          <a:lstStyle/>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L’aigle royal fait partie de la famille des grands rapaces.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L’aigle royal est brun mais possède un plumage plus doré sur la tête et le cou.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L’aigle royal utilise sa vitesse et ses serres extrêmement puissantes pour attraper des lapins, des marmottes et de grands mammifères comme les renards, les chats sauvages ou domestiques. L’aigle royal peut même s’emparer de jeunes bouquetins ou de jeunes cervidés. Et, si les proies sont rares, l’aigle royal consomme aussi des charognes, ainsi que des reptiles.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L’aigle royal défend un territoire pouvant atteindre 155 kilomètres carrés. L’aigle royal est monogame et un couple peut rester ensemble pendant plusieurs années, voire pour la vie entière.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46693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789FDD-2E48-0048-5987-65556C4435F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9E04AF5-DC40-7A07-DD04-B4C1CCC1DA49}"/>
              </a:ext>
            </a:extLst>
          </p:cNvPr>
          <p:cNvSpPr>
            <a:spLocks noGrp="1"/>
          </p:cNvSpPr>
          <p:nvPr>
            <p:ph idx="1"/>
          </p:nvPr>
        </p:nvSpPr>
        <p:spPr/>
        <p:txBody>
          <a:bodyPr/>
          <a:lstStyle/>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L’aigle royal fait partie de la famille des grands rapaces.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 oiseau de proie est brun mais possède un plumage plus doré sur la tête et le cou.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 agile chasseur utilise sa vitesse et ses serres extrêmement puissantes pour attraper des lapins, des marmottes et de grands mammifères comme les renards, les chats sauvages ou domestiques. L’animal qui compte parmi les oiseaux les plus forts peut même s’emparer de jeunes bouquetins ou de jeunes cervidés. Et, si les proies sont rares, le rapace consomme aussi des charognes, ainsi que des reptiles.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 seigneur des airs défend un territoire pouvant atteindre 155 kilomètres carrés. Il est monogame et un couple peut rester ensemble pendant plusieurs années, voire pour la vie entière.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100413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4BFAF-1BBE-27AB-8728-1D61F8FEC02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5131287-2EC7-C020-1D8C-81F755125D4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11349B9-D5E2-4E79-416F-7065B6D51AB8}"/>
              </a:ext>
            </a:extLst>
          </p:cNvPr>
          <p:cNvSpPr>
            <a:spLocks noGrp="1"/>
          </p:cNvSpPr>
          <p:nvPr>
            <p:ph idx="1"/>
          </p:nvPr>
        </p:nvSpPr>
        <p:spPr/>
        <p:txBody>
          <a:bodyPr/>
          <a:lstStyle/>
          <a:p>
            <a:pPr marL="0" indent="0" algn="just">
              <a:buNone/>
            </a:pP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L’aigle royal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fait partie de la famille des grands rapaces.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 oiseau de proie</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est brun mais possède un plumage plus doré sur la tête et le cou.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 agile chasseur</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utilise sa vitesse et ses serres extrêmement puissantes pour attraper des lapins, des marmottes et de grands mammifères comme les renards, les chats sauvages ou domestiques. </a:t>
            </a: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L’animal qui compte parmi les oiseaux les plus forts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peut même s’emparer de jeunes bouquetins ou de jeunes cervidés. Et, si les proies sont rares, </a:t>
            </a: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 rapace</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consomme aussi des charognes, ainsi que des reptiles.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 seigneur des airs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défend un territoire pouvant atteindre 155 kilomètres carrés. </a:t>
            </a: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est monogame et un couple peut rester ensemble pendant plusieurs années, voire pour la vie entière.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089709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A6BEA-682C-2BCE-5CC1-CF31567C3A5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77CC075-8A14-C96C-3777-017FC2ED821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8C47145-6723-A423-AC1E-B2013D43F7C5}"/>
              </a:ext>
            </a:extLst>
          </p:cNvPr>
          <p:cNvSpPr>
            <a:spLocks noGrp="1"/>
          </p:cNvSpPr>
          <p:nvPr>
            <p:ph idx="1"/>
          </p:nvPr>
        </p:nvSpPr>
        <p:spPr/>
        <p:txBody>
          <a:bodyPr/>
          <a:lstStyle/>
          <a:p>
            <a:pPr marL="0" indent="0" algn="just">
              <a:buNone/>
            </a:pP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L’aigle royal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fait partie de la famille des grands rapaces.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 oiseau de proie</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est brun mais possède un plumage plus doré sur la tête et le cou.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 agile chasseur</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utilise sa vitesse et ses serres extrêmement puissantes pour attraper des lapins, des marmottes et de grands mammifères comme les renards, les chats sauvages ou domestiques. </a:t>
            </a: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L’animal qui compte parmi les oiseaux les plus forts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peut même s’emparer de jeunes bouquetins ou de jeunes cervidés. Et, si les proies sont rares, </a:t>
            </a: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 rapace</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consomme aussi des charognes, ainsi que des reptiles.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 seigneur des airs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défend un territoire pouvant atteindre 155 kilomètres carrés. </a:t>
            </a: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est monogame et un couple peut rester ensemble pendant plusieurs années, voire pour la vie entière.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graphicFrame>
        <p:nvGraphicFramePr>
          <p:cNvPr id="4" name="Tableau 3">
            <a:extLst>
              <a:ext uri="{FF2B5EF4-FFF2-40B4-BE49-F238E27FC236}">
                <a16:creationId xmlns:a16="http://schemas.microsoft.com/office/drawing/2014/main" id="{B0481C41-A08D-C4CE-AF50-A75158F21410}"/>
              </a:ext>
            </a:extLst>
          </p:cNvPr>
          <p:cNvGraphicFramePr>
            <a:graphicFrameLocks noGrp="1"/>
          </p:cNvGraphicFramePr>
          <p:nvPr>
            <p:extLst>
              <p:ext uri="{D42A27DB-BD31-4B8C-83A1-F6EECF244321}">
                <p14:modId xmlns:p14="http://schemas.microsoft.com/office/powerpoint/2010/main" val="3797788336"/>
              </p:ext>
            </p:extLst>
          </p:nvPr>
        </p:nvGraphicFramePr>
        <p:xfrm>
          <a:off x="8774755" y="681037"/>
          <a:ext cx="1915160" cy="1291590"/>
        </p:xfrm>
        <a:graphic>
          <a:graphicData uri="http://schemas.openxmlformats.org/drawingml/2006/table">
            <a:tbl>
              <a:tblPr firstRow="1" firstCol="1" bandRow="1" bandCol="1">
                <a:tableStyleId>{5940675A-B579-460E-94D1-54222C63F5DA}</a:tableStyleId>
              </a:tblPr>
              <a:tblGrid>
                <a:gridCol w="478790">
                  <a:extLst>
                    <a:ext uri="{9D8B030D-6E8A-4147-A177-3AD203B41FA5}">
                      <a16:colId xmlns:a16="http://schemas.microsoft.com/office/drawing/2014/main" val="1933563841"/>
                    </a:ext>
                  </a:extLst>
                </a:gridCol>
                <a:gridCol w="478790">
                  <a:extLst>
                    <a:ext uri="{9D8B030D-6E8A-4147-A177-3AD203B41FA5}">
                      <a16:colId xmlns:a16="http://schemas.microsoft.com/office/drawing/2014/main" val="3567056972"/>
                    </a:ext>
                  </a:extLst>
                </a:gridCol>
                <a:gridCol w="478790">
                  <a:extLst>
                    <a:ext uri="{9D8B030D-6E8A-4147-A177-3AD203B41FA5}">
                      <a16:colId xmlns:a16="http://schemas.microsoft.com/office/drawing/2014/main" val="397348586"/>
                    </a:ext>
                  </a:extLst>
                </a:gridCol>
                <a:gridCol w="478790">
                  <a:extLst>
                    <a:ext uri="{9D8B030D-6E8A-4147-A177-3AD203B41FA5}">
                      <a16:colId xmlns:a16="http://schemas.microsoft.com/office/drawing/2014/main" val="3587730925"/>
                    </a:ext>
                  </a:extLst>
                </a:gridCol>
              </a:tblGrid>
              <a:tr h="438150">
                <a:tc>
                  <a:txBody>
                    <a:bodyPr/>
                    <a:lstStyle/>
                    <a:p>
                      <a:pPr algn="just"/>
                      <a:r>
                        <a:rPr lang="fr-FR" sz="1800">
                          <a:solidFill>
                            <a:srgbClr val="FF0000"/>
                          </a:solidFill>
                          <a:effectLst/>
                        </a:rPr>
                        <a:t> </a:t>
                      </a:r>
                      <a:endParaRPr lang="fr-FR" sz="12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solidFill>
                            <a:srgbClr val="FF0000"/>
                          </a:solidFill>
                          <a:effectLst/>
                        </a:rPr>
                        <a:t>?</a:t>
                      </a:r>
                      <a:endParaRPr lang="fr-FR" sz="12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solidFill>
                            <a:srgbClr val="FF0000"/>
                          </a:solidFill>
                          <a:effectLst/>
                        </a:rPr>
                        <a:t>?</a:t>
                      </a:r>
                      <a:endParaRPr lang="fr-FR" sz="12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solidFill>
                            <a:srgbClr val="FF0000"/>
                          </a:solidFill>
                          <a:effectLst/>
                        </a:rPr>
                        <a:t>?</a:t>
                      </a:r>
                      <a:endParaRPr lang="fr-FR" sz="12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50237210"/>
                  </a:ext>
                </a:extLst>
              </a:tr>
              <a:tr h="415290">
                <a:tc>
                  <a:txBody>
                    <a:bodyPr/>
                    <a:lstStyle/>
                    <a:p>
                      <a:pPr algn="just"/>
                      <a:r>
                        <a:rPr lang="fr-FR" sz="1800">
                          <a:solidFill>
                            <a:srgbClr val="FF0000"/>
                          </a:solidFill>
                          <a:effectLst/>
                        </a:rPr>
                        <a:t>?</a:t>
                      </a:r>
                      <a:endParaRPr lang="fr-FR" sz="12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solidFill>
                            <a:srgbClr val="FF0000"/>
                          </a:solidFill>
                          <a:effectLst/>
                        </a:rPr>
                        <a:t>-</a:t>
                      </a:r>
                      <a:endParaRPr lang="fr-FR" sz="12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solidFill>
                            <a:srgbClr val="FF0000"/>
                          </a:solidFill>
                          <a:effectLst/>
                        </a:rPr>
                        <a:t>-</a:t>
                      </a:r>
                      <a:endParaRPr lang="fr-FR" sz="12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solidFill>
                            <a:srgbClr val="FF0000"/>
                          </a:solidFill>
                          <a:effectLst/>
                        </a:rPr>
                        <a:t>-</a:t>
                      </a:r>
                      <a:endParaRPr lang="fr-FR" sz="12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73988076"/>
                  </a:ext>
                </a:extLst>
              </a:tr>
              <a:tr h="438150">
                <a:tc>
                  <a:txBody>
                    <a:bodyPr/>
                    <a:lstStyle/>
                    <a:p>
                      <a:pPr algn="just"/>
                      <a:r>
                        <a:rPr lang="fr-FR" sz="1800">
                          <a:solidFill>
                            <a:srgbClr val="FF0000"/>
                          </a:solidFill>
                          <a:effectLst/>
                        </a:rPr>
                        <a:t>?</a:t>
                      </a:r>
                      <a:endParaRPr lang="fr-FR" sz="12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solidFill>
                            <a:srgbClr val="FF0000"/>
                          </a:solidFill>
                          <a:effectLst/>
                        </a:rPr>
                        <a:t>-</a:t>
                      </a:r>
                      <a:endParaRPr lang="fr-FR" sz="12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a:solidFill>
                            <a:srgbClr val="FF0000"/>
                          </a:solidFill>
                          <a:effectLst/>
                        </a:rPr>
                        <a:t>-</a:t>
                      </a:r>
                      <a:endParaRPr lang="fr-FR" sz="12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dirty="0">
                          <a:solidFill>
                            <a:srgbClr val="FF0000"/>
                          </a:solidFill>
                          <a:effectLst/>
                        </a:rPr>
                        <a:t>-</a:t>
                      </a:r>
                      <a:endParaRPr lang="fr-FR"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8649880"/>
                  </a:ext>
                </a:extLst>
              </a:tr>
            </a:tbl>
          </a:graphicData>
        </a:graphic>
      </p:graphicFrame>
    </p:spTree>
    <p:extLst>
      <p:ext uri="{BB962C8B-B14F-4D97-AF65-F5344CB8AC3E}">
        <p14:creationId xmlns:p14="http://schemas.microsoft.com/office/powerpoint/2010/main" val="1364597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A15A6D-5E24-119D-DFA3-EB67C15E1001}"/>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7CABE786-55C2-D034-FE50-B03D9AABBAD3}"/>
              </a:ext>
            </a:extLst>
          </p:cNvPr>
          <p:cNvGraphicFramePr>
            <a:graphicFrameLocks noGrp="1"/>
          </p:cNvGraphicFramePr>
          <p:nvPr>
            <p:ph idx="1"/>
            <p:extLst>
              <p:ext uri="{D42A27DB-BD31-4B8C-83A1-F6EECF244321}">
                <p14:modId xmlns:p14="http://schemas.microsoft.com/office/powerpoint/2010/main" val="4270283025"/>
              </p:ext>
            </p:extLst>
          </p:nvPr>
        </p:nvGraphicFramePr>
        <p:xfrm>
          <a:off x="1467293" y="2402958"/>
          <a:ext cx="9696894" cy="2520668"/>
        </p:xfrm>
        <a:graphic>
          <a:graphicData uri="http://schemas.openxmlformats.org/drawingml/2006/table">
            <a:tbl>
              <a:tblPr firstRow="1" firstCol="1" bandRow="1">
                <a:tableStyleId>{5940675A-B579-460E-94D1-54222C63F5DA}</a:tableStyleId>
              </a:tblPr>
              <a:tblGrid>
                <a:gridCol w="1968075">
                  <a:extLst>
                    <a:ext uri="{9D8B030D-6E8A-4147-A177-3AD203B41FA5}">
                      <a16:colId xmlns:a16="http://schemas.microsoft.com/office/drawing/2014/main" val="758487822"/>
                    </a:ext>
                  </a:extLst>
                </a:gridCol>
                <a:gridCol w="2125479">
                  <a:extLst>
                    <a:ext uri="{9D8B030D-6E8A-4147-A177-3AD203B41FA5}">
                      <a16:colId xmlns:a16="http://schemas.microsoft.com/office/drawing/2014/main" val="2609924373"/>
                    </a:ext>
                  </a:extLst>
                </a:gridCol>
                <a:gridCol w="2861098">
                  <a:extLst>
                    <a:ext uri="{9D8B030D-6E8A-4147-A177-3AD203B41FA5}">
                      <a16:colId xmlns:a16="http://schemas.microsoft.com/office/drawing/2014/main" val="2172838027"/>
                    </a:ext>
                  </a:extLst>
                </a:gridCol>
                <a:gridCol w="2742242">
                  <a:extLst>
                    <a:ext uri="{9D8B030D-6E8A-4147-A177-3AD203B41FA5}">
                      <a16:colId xmlns:a16="http://schemas.microsoft.com/office/drawing/2014/main" val="2775733509"/>
                    </a:ext>
                  </a:extLst>
                </a:gridCol>
              </a:tblGrid>
              <a:tr h="1041991">
                <a:tc>
                  <a:txBody>
                    <a:bodyPr/>
                    <a:lstStyle/>
                    <a:p>
                      <a:pPr algn="ctr"/>
                      <a:r>
                        <a:rPr lang="fr-FR" sz="2000">
                          <a:effectLst/>
                        </a:rPr>
                        <a:t>déterminant et nom</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000">
                          <a:effectLst/>
                        </a:rPr>
                        <a:t>déterminant, nom</a:t>
                      </a:r>
                    </a:p>
                    <a:p>
                      <a:pPr algn="ctr"/>
                      <a:r>
                        <a:rPr lang="fr-FR" sz="2000">
                          <a:effectLst/>
                        </a:rPr>
                        <a:t>et adjectif</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000">
                          <a:effectLst/>
                        </a:rPr>
                        <a:t>déterminant, nom</a:t>
                      </a:r>
                    </a:p>
                    <a:p>
                      <a:pPr algn="ctr"/>
                      <a:r>
                        <a:rPr lang="fr-FR" sz="2000">
                          <a:effectLst/>
                        </a:rPr>
                        <a:t> et complément du nom</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000" dirty="0">
                          <a:effectLst/>
                        </a:rPr>
                        <a:t>déterminant, nom</a:t>
                      </a:r>
                    </a:p>
                    <a:p>
                      <a:pPr algn="ctr"/>
                      <a:r>
                        <a:rPr lang="fr-FR" sz="2000" dirty="0">
                          <a:effectLst/>
                        </a:rPr>
                        <a:t>et proposition subordonnée relative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766509306"/>
                  </a:ext>
                </a:extLst>
              </a:tr>
              <a:tr h="1478677">
                <a:tc>
                  <a:txBody>
                    <a:bodyPr/>
                    <a:lstStyle/>
                    <a:p>
                      <a:pPr algn="just"/>
                      <a:endParaRPr lang="fr-FR" sz="2000" dirty="0">
                        <a:effectLst/>
                      </a:endParaRPr>
                    </a:p>
                    <a:p>
                      <a:pPr algn="just"/>
                      <a:r>
                        <a:rPr lang="fr-FR" sz="2000" dirty="0">
                          <a:effectLst/>
                        </a:rPr>
                        <a:t>Le rapace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endParaRPr>
                    </a:p>
                    <a:p>
                      <a:pPr algn="just"/>
                      <a:r>
                        <a:rPr lang="fr-FR" sz="2000" dirty="0">
                          <a:effectLst/>
                        </a:rPr>
                        <a:t>L’aigle royal</a:t>
                      </a:r>
                    </a:p>
                    <a:p>
                      <a:pPr algn="just"/>
                      <a:endParaRPr lang="fr-FR" sz="2000" dirty="0">
                        <a:effectLst/>
                      </a:endParaRPr>
                    </a:p>
                    <a:p>
                      <a:pPr algn="just"/>
                      <a:r>
                        <a:rPr lang="fr-FR" sz="2000" dirty="0">
                          <a:effectLst/>
                        </a:rPr>
                        <a:t>Cet agile chasseur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endParaRPr>
                    </a:p>
                    <a:p>
                      <a:pPr algn="just"/>
                      <a:r>
                        <a:rPr lang="fr-FR" sz="2000" dirty="0">
                          <a:effectLst/>
                        </a:rPr>
                        <a:t>L’oiseau de proie</a:t>
                      </a:r>
                    </a:p>
                    <a:p>
                      <a:pPr algn="just"/>
                      <a:endParaRPr lang="fr-FR" sz="2000" dirty="0">
                        <a:effectLst/>
                      </a:endParaRPr>
                    </a:p>
                    <a:p>
                      <a:pPr algn="just"/>
                      <a:r>
                        <a:rPr lang="fr-FR" sz="2000" dirty="0">
                          <a:effectLst/>
                        </a:rPr>
                        <a:t>Le seigneur des airs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endParaRPr>
                    </a:p>
                    <a:p>
                      <a:pPr algn="just"/>
                      <a:r>
                        <a:rPr lang="fr-FR" sz="2000" dirty="0">
                          <a:effectLst/>
                        </a:rPr>
                        <a:t>L’animal qui compte parmi les oiseaux les plus forts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3345802"/>
                  </a:ext>
                </a:extLst>
              </a:tr>
            </a:tbl>
          </a:graphicData>
        </a:graphic>
      </p:graphicFrame>
    </p:spTree>
    <p:extLst>
      <p:ext uri="{BB962C8B-B14F-4D97-AF65-F5344CB8AC3E}">
        <p14:creationId xmlns:p14="http://schemas.microsoft.com/office/powerpoint/2010/main" val="669018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20730-E9E8-4B98-E9E7-03D046C1A33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EB9F81-84B4-7244-B66B-84F3E3CBFC1D}"/>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2C313A23-886B-725A-85C7-1F28C6CDF02F}"/>
              </a:ext>
            </a:extLst>
          </p:cNvPr>
          <p:cNvGraphicFramePr>
            <a:graphicFrameLocks noGrp="1"/>
          </p:cNvGraphicFramePr>
          <p:nvPr>
            <p:ph idx="1"/>
          </p:nvPr>
        </p:nvGraphicFramePr>
        <p:xfrm>
          <a:off x="1467293" y="2402958"/>
          <a:ext cx="9696894" cy="2520668"/>
        </p:xfrm>
        <a:graphic>
          <a:graphicData uri="http://schemas.openxmlformats.org/drawingml/2006/table">
            <a:tbl>
              <a:tblPr firstRow="1" firstCol="1" bandRow="1">
                <a:tableStyleId>{5940675A-B579-460E-94D1-54222C63F5DA}</a:tableStyleId>
              </a:tblPr>
              <a:tblGrid>
                <a:gridCol w="1968075">
                  <a:extLst>
                    <a:ext uri="{9D8B030D-6E8A-4147-A177-3AD203B41FA5}">
                      <a16:colId xmlns:a16="http://schemas.microsoft.com/office/drawing/2014/main" val="758487822"/>
                    </a:ext>
                  </a:extLst>
                </a:gridCol>
                <a:gridCol w="2125479">
                  <a:extLst>
                    <a:ext uri="{9D8B030D-6E8A-4147-A177-3AD203B41FA5}">
                      <a16:colId xmlns:a16="http://schemas.microsoft.com/office/drawing/2014/main" val="2609924373"/>
                    </a:ext>
                  </a:extLst>
                </a:gridCol>
                <a:gridCol w="2861098">
                  <a:extLst>
                    <a:ext uri="{9D8B030D-6E8A-4147-A177-3AD203B41FA5}">
                      <a16:colId xmlns:a16="http://schemas.microsoft.com/office/drawing/2014/main" val="2172838027"/>
                    </a:ext>
                  </a:extLst>
                </a:gridCol>
                <a:gridCol w="2742242">
                  <a:extLst>
                    <a:ext uri="{9D8B030D-6E8A-4147-A177-3AD203B41FA5}">
                      <a16:colId xmlns:a16="http://schemas.microsoft.com/office/drawing/2014/main" val="2775733509"/>
                    </a:ext>
                  </a:extLst>
                </a:gridCol>
              </a:tblGrid>
              <a:tr h="1041991">
                <a:tc>
                  <a:txBody>
                    <a:bodyPr/>
                    <a:lstStyle/>
                    <a:p>
                      <a:pPr algn="ctr"/>
                      <a:r>
                        <a:rPr lang="fr-FR" sz="2000">
                          <a:effectLst/>
                        </a:rPr>
                        <a:t>déterminant et nom</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000">
                          <a:effectLst/>
                        </a:rPr>
                        <a:t>déterminant, nom</a:t>
                      </a:r>
                    </a:p>
                    <a:p>
                      <a:pPr algn="ctr"/>
                      <a:r>
                        <a:rPr lang="fr-FR" sz="2000">
                          <a:effectLst/>
                        </a:rPr>
                        <a:t>et adjectif</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000">
                          <a:effectLst/>
                        </a:rPr>
                        <a:t>déterminant, nom</a:t>
                      </a:r>
                    </a:p>
                    <a:p>
                      <a:pPr algn="ctr"/>
                      <a:r>
                        <a:rPr lang="fr-FR" sz="2000">
                          <a:effectLst/>
                        </a:rPr>
                        <a:t> et complément du nom</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000" dirty="0">
                          <a:effectLst/>
                        </a:rPr>
                        <a:t>déterminant, nom</a:t>
                      </a:r>
                    </a:p>
                    <a:p>
                      <a:pPr algn="ctr"/>
                      <a:r>
                        <a:rPr lang="fr-FR" sz="2000" dirty="0">
                          <a:effectLst/>
                        </a:rPr>
                        <a:t>et proposition subordonnée relative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766509306"/>
                  </a:ext>
                </a:extLst>
              </a:tr>
              <a:tr h="1478677">
                <a:tc>
                  <a:txBody>
                    <a:bodyPr/>
                    <a:lstStyle/>
                    <a:p>
                      <a:pPr algn="just"/>
                      <a:endParaRPr lang="fr-FR" sz="2000" dirty="0">
                        <a:effectLst/>
                      </a:endParaRPr>
                    </a:p>
                    <a:p>
                      <a:pPr algn="just"/>
                      <a:r>
                        <a:rPr lang="fr-FR" sz="2000" dirty="0">
                          <a:effectLst/>
                        </a:rPr>
                        <a:t>Le rapace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endParaRPr>
                    </a:p>
                    <a:p>
                      <a:pPr algn="just"/>
                      <a:r>
                        <a:rPr lang="fr-FR" sz="2000" dirty="0">
                          <a:effectLst/>
                        </a:rPr>
                        <a:t>L’aigle royal</a:t>
                      </a:r>
                    </a:p>
                    <a:p>
                      <a:pPr algn="just"/>
                      <a:endParaRPr lang="fr-FR" sz="2000" dirty="0">
                        <a:effectLst/>
                      </a:endParaRPr>
                    </a:p>
                    <a:p>
                      <a:pPr algn="just"/>
                      <a:r>
                        <a:rPr lang="fr-FR" sz="2000" dirty="0">
                          <a:effectLst/>
                        </a:rPr>
                        <a:t>Cet agile chasseur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endParaRPr>
                    </a:p>
                    <a:p>
                      <a:pPr algn="just"/>
                      <a:r>
                        <a:rPr lang="fr-FR" sz="2000" dirty="0">
                          <a:effectLst/>
                        </a:rPr>
                        <a:t>L’oiseau de proie</a:t>
                      </a:r>
                    </a:p>
                    <a:p>
                      <a:pPr algn="just"/>
                      <a:endParaRPr lang="fr-FR" sz="2000" dirty="0">
                        <a:effectLst/>
                      </a:endParaRPr>
                    </a:p>
                    <a:p>
                      <a:pPr algn="just"/>
                      <a:r>
                        <a:rPr lang="fr-FR" sz="2000" dirty="0">
                          <a:effectLst/>
                        </a:rPr>
                        <a:t>Le seigneur des airs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endParaRPr>
                    </a:p>
                    <a:p>
                      <a:pPr algn="just"/>
                      <a:r>
                        <a:rPr lang="fr-FR" sz="2000" dirty="0">
                          <a:effectLst/>
                        </a:rPr>
                        <a:t>L’animal qui compte parmi les oiseaux les plus forts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3345802"/>
                  </a:ext>
                </a:extLst>
              </a:tr>
            </a:tbl>
          </a:graphicData>
        </a:graphic>
      </p:graphicFrame>
    </p:spTree>
    <p:extLst>
      <p:ext uri="{BB962C8B-B14F-4D97-AF65-F5344CB8AC3E}">
        <p14:creationId xmlns:p14="http://schemas.microsoft.com/office/powerpoint/2010/main" val="2992803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41615-51F8-43E2-1B69-7DA259AFA6F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CE72411-27FA-C064-2DF8-4CB55B7F0E34}"/>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EE586BDC-10C0-F341-92C0-98BBB31DD43B}"/>
              </a:ext>
            </a:extLst>
          </p:cNvPr>
          <p:cNvGraphicFramePr>
            <a:graphicFrameLocks noGrp="1"/>
          </p:cNvGraphicFramePr>
          <p:nvPr>
            <p:ph idx="1"/>
            <p:extLst>
              <p:ext uri="{D42A27DB-BD31-4B8C-83A1-F6EECF244321}">
                <p14:modId xmlns:p14="http://schemas.microsoft.com/office/powerpoint/2010/main" val="2559352620"/>
              </p:ext>
            </p:extLst>
          </p:nvPr>
        </p:nvGraphicFramePr>
        <p:xfrm>
          <a:off x="1467293" y="2402958"/>
          <a:ext cx="9696894" cy="2520668"/>
        </p:xfrm>
        <a:graphic>
          <a:graphicData uri="http://schemas.openxmlformats.org/drawingml/2006/table">
            <a:tbl>
              <a:tblPr firstRow="1" firstCol="1" bandRow="1">
                <a:tableStyleId>{5940675A-B579-460E-94D1-54222C63F5DA}</a:tableStyleId>
              </a:tblPr>
              <a:tblGrid>
                <a:gridCol w="1968075">
                  <a:extLst>
                    <a:ext uri="{9D8B030D-6E8A-4147-A177-3AD203B41FA5}">
                      <a16:colId xmlns:a16="http://schemas.microsoft.com/office/drawing/2014/main" val="758487822"/>
                    </a:ext>
                  </a:extLst>
                </a:gridCol>
                <a:gridCol w="2125479">
                  <a:extLst>
                    <a:ext uri="{9D8B030D-6E8A-4147-A177-3AD203B41FA5}">
                      <a16:colId xmlns:a16="http://schemas.microsoft.com/office/drawing/2014/main" val="2609924373"/>
                    </a:ext>
                  </a:extLst>
                </a:gridCol>
                <a:gridCol w="2861098">
                  <a:extLst>
                    <a:ext uri="{9D8B030D-6E8A-4147-A177-3AD203B41FA5}">
                      <a16:colId xmlns:a16="http://schemas.microsoft.com/office/drawing/2014/main" val="2172838027"/>
                    </a:ext>
                  </a:extLst>
                </a:gridCol>
                <a:gridCol w="2742242">
                  <a:extLst>
                    <a:ext uri="{9D8B030D-6E8A-4147-A177-3AD203B41FA5}">
                      <a16:colId xmlns:a16="http://schemas.microsoft.com/office/drawing/2014/main" val="2775733509"/>
                    </a:ext>
                  </a:extLst>
                </a:gridCol>
              </a:tblGrid>
              <a:tr h="1041991">
                <a:tc>
                  <a:txBody>
                    <a:bodyPr/>
                    <a:lstStyle/>
                    <a:p>
                      <a:pPr algn="ctr"/>
                      <a:r>
                        <a:rPr lang="fr-FR" sz="2000">
                          <a:effectLst/>
                        </a:rPr>
                        <a:t>déterminant et nom</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000">
                          <a:effectLst/>
                        </a:rPr>
                        <a:t>déterminant, nom</a:t>
                      </a:r>
                    </a:p>
                    <a:p>
                      <a:pPr algn="ctr"/>
                      <a:r>
                        <a:rPr lang="fr-FR" sz="2000">
                          <a:effectLst/>
                        </a:rPr>
                        <a:t>et adjectif</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000">
                          <a:effectLst/>
                        </a:rPr>
                        <a:t>déterminant, nom</a:t>
                      </a:r>
                    </a:p>
                    <a:p>
                      <a:pPr algn="ctr"/>
                      <a:r>
                        <a:rPr lang="fr-FR" sz="2000">
                          <a:effectLst/>
                        </a:rPr>
                        <a:t> et complément du nom</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000" dirty="0">
                          <a:effectLst/>
                        </a:rPr>
                        <a:t>déterminant, nom</a:t>
                      </a:r>
                    </a:p>
                    <a:p>
                      <a:pPr algn="ctr"/>
                      <a:r>
                        <a:rPr lang="fr-FR" sz="2000" dirty="0">
                          <a:effectLst/>
                        </a:rPr>
                        <a:t>et proposition subordonnée relative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766509306"/>
                  </a:ext>
                </a:extLst>
              </a:tr>
              <a:tr h="1478677">
                <a:tc>
                  <a:txBody>
                    <a:bodyPr/>
                    <a:lstStyle/>
                    <a:p>
                      <a:pPr algn="just"/>
                      <a:endParaRPr lang="fr-FR" sz="2000" dirty="0">
                        <a:effectLst/>
                      </a:endParaRPr>
                    </a:p>
                    <a:p>
                      <a:pPr algn="just"/>
                      <a:r>
                        <a:rPr lang="fr-FR" sz="2000" dirty="0">
                          <a:effectLst/>
                        </a:rPr>
                        <a:t>Le </a:t>
                      </a:r>
                      <a:r>
                        <a:rPr lang="fr-FR" sz="2000" b="1" dirty="0">
                          <a:effectLst/>
                        </a:rPr>
                        <a:t>rapace</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endParaRPr>
                    </a:p>
                    <a:p>
                      <a:pPr algn="just"/>
                      <a:r>
                        <a:rPr lang="fr-FR" sz="2000" dirty="0">
                          <a:effectLst/>
                        </a:rPr>
                        <a:t>L’ </a:t>
                      </a:r>
                      <a:r>
                        <a:rPr lang="fr-FR" sz="2000" b="1" dirty="0">
                          <a:effectLst/>
                        </a:rPr>
                        <a:t>aigle</a:t>
                      </a:r>
                      <a:r>
                        <a:rPr lang="fr-FR" sz="2000" dirty="0">
                          <a:effectLst/>
                        </a:rPr>
                        <a:t> royal</a:t>
                      </a:r>
                    </a:p>
                    <a:p>
                      <a:pPr algn="just"/>
                      <a:endParaRPr lang="fr-FR" sz="2000" dirty="0">
                        <a:effectLst/>
                      </a:endParaRPr>
                    </a:p>
                    <a:p>
                      <a:pPr algn="just"/>
                      <a:r>
                        <a:rPr lang="fr-FR" sz="2000" dirty="0">
                          <a:effectLst/>
                        </a:rPr>
                        <a:t>Cet agile </a:t>
                      </a:r>
                      <a:r>
                        <a:rPr lang="fr-FR" sz="2000" b="1" dirty="0">
                          <a:effectLst/>
                        </a:rPr>
                        <a:t>chasseur</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endParaRPr>
                    </a:p>
                    <a:p>
                      <a:pPr algn="just"/>
                      <a:r>
                        <a:rPr lang="fr-FR" sz="2000" dirty="0">
                          <a:effectLst/>
                        </a:rPr>
                        <a:t>L’ </a:t>
                      </a:r>
                      <a:r>
                        <a:rPr lang="fr-FR" sz="2000" b="1" dirty="0">
                          <a:effectLst/>
                        </a:rPr>
                        <a:t>oiseau</a:t>
                      </a:r>
                      <a:r>
                        <a:rPr lang="fr-FR" sz="2000" dirty="0">
                          <a:effectLst/>
                        </a:rPr>
                        <a:t> de proie</a:t>
                      </a:r>
                    </a:p>
                    <a:p>
                      <a:pPr algn="just"/>
                      <a:endParaRPr lang="fr-FR" sz="2000" dirty="0">
                        <a:effectLst/>
                      </a:endParaRPr>
                    </a:p>
                    <a:p>
                      <a:pPr algn="just"/>
                      <a:r>
                        <a:rPr lang="fr-FR" sz="2000" dirty="0">
                          <a:effectLst/>
                        </a:rPr>
                        <a:t>Le </a:t>
                      </a:r>
                      <a:r>
                        <a:rPr lang="fr-FR" sz="2000" b="1" dirty="0">
                          <a:effectLst/>
                        </a:rPr>
                        <a:t>seigneur</a:t>
                      </a:r>
                      <a:r>
                        <a:rPr lang="fr-FR" sz="2000" dirty="0">
                          <a:effectLst/>
                        </a:rPr>
                        <a:t> des airs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000" dirty="0">
                        <a:effectLst/>
                      </a:endParaRPr>
                    </a:p>
                    <a:p>
                      <a:pPr algn="just"/>
                      <a:r>
                        <a:rPr lang="fr-FR" sz="2000" dirty="0">
                          <a:effectLst/>
                        </a:rPr>
                        <a:t>L’</a:t>
                      </a:r>
                      <a:r>
                        <a:rPr lang="fr-FR" sz="2000" b="1" dirty="0">
                          <a:effectLst/>
                        </a:rPr>
                        <a:t>animal</a:t>
                      </a:r>
                      <a:r>
                        <a:rPr lang="fr-FR" sz="2000" dirty="0">
                          <a:effectLst/>
                        </a:rPr>
                        <a:t> qui compte parmi les oiseaux les plus forts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3345802"/>
                  </a:ext>
                </a:extLst>
              </a:tr>
            </a:tbl>
          </a:graphicData>
        </a:graphic>
      </p:graphicFrame>
    </p:spTree>
    <p:extLst>
      <p:ext uri="{BB962C8B-B14F-4D97-AF65-F5344CB8AC3E}">
        <p14:creationId xmlns:p14="http://schemas.microsoft.com/office/powerpoint/2010/main" val="3285390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335887-5073-BEAA-A2FA-B34D090C7D1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E48676D-CA0E-5465-883E-5F23070F54BB}"/>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2400" dirty="0">
                <a:solidFill>
                  <a:srgbClr val="000000"/>
                </a:solidFill>
                <a:effectLst/>
                <a:latin typeface="Times New Roman" panose="02020603050405020304" pitchFamily="18" charset="0"/>
                <a:ea typeface="Calibri" panose="020F0502020204030204" pitchFamily="34" charset="0"/>
              </a:rPr>
              <a:t>aigle          &lt; rapace &lt; oiseau               &lt; animal                                  &lt; chasseur</a:t>
            </a:r>
          </a:p>
          <a:p>
            <a:pPr marL="0" indent="0">
              <a:buNone/>
            </a:pPr>
            <a:r>
              <a:rPr lang="fr-FR" sz="2400" dirty="0">
                <a:solidFill>
                  <a:srgbClr val="000000"/>
                </a:solidFill>
                <a:latin typeface="Times New Roman" panose="02020603050405020304" pitchFamily="18" charset="0"/>
                <a:ea typeface="Calibri" panose="020F0502020204030204" pitchFamily="34" charset="0"/>
              </a:rPr>
              <a:t>aigle </a:t>
            </a:r>
            <a:r>
              <a:rPr lang="fr-FR" sz="2400" dirty="0">
                <a:solidFill>
                  <a:srgbClr val="00B050"/>
                </a:solidFill>
                <a:latin typeface="Times New Roman" panose="02020603050405020304" pitchFamily="18" charset="0"/>
                <a:ea typeface="Calibri" panose="020F0502020204030204" pitchFamily="34" charset="0"/>
              </a:rPr>
              <a:t>royal</a:t>
            </a:r>
            <a:r>
              <a:rPr lang="fr-FR" sz="2400" dirty="0">
                <a:solidFill>
                  <a:srgbClr val="000000"/>
                </a:solidFill>
                <a:latin typeface="Times New Roman" panose="02020603050405020304" pitchFamily="18" charset="0"/>
                <a:ea typeface="Calibri" panose="020F0502020204030204" pitchFamily="34" charset="0"/>
              </a:rPr>
              <a:t> &lt; rapace = oiseau </a:t>
            </a:r>
            <a:r>
              <a:rPr lang="fr-FR" sz="2400" dirty="0">
                <a:solidFill>
                  <a:srgbClr val="00B050"/>
                </a:solidFill>
                <a:latin typeface="Times New Roman" panose="02020603050405020304" pitchFamily="18" charset="0"/>
                <a:ea typeface="Calibri" panose="020F0502020204030204" pitchFamily="34" charset="0"/>
              </a:rPr>
              <a:t>de proie </a:t>
            </a:r>
            <a:r>
              <a:rPr lang="fr-FR" sz="2400" dirty="0">
                <a:solidFill>
                  <a:srgbClr val="000000"/>
                </a:solidFill>
                <a:latin typeface="Times New Roman" panose="02020603050405020304" pitchFamily="18" charset="0"/>
                <a:ea typeface="Calibri" panose="020F0502020204030204" pitchFamily="34" charset="0"/>
              </a:rPr>
              <a:t>&lt; animal </a:t>
            </a:r>
            <a:r>
              <a:rPr lang="fr-FR" sz="2400" dirty="0">
                <a:solidFill>
                  <a:srgbClr val="00B050"/>
                </a:solidFill>
                <a:latin typeface="Times New Roman" panose="02020603050405020304" pitchFamily="18" charset="0"/>
                <a:ea typeface="Calibri" panose="020F0502020204030204" pitchFamily="34" charset="0"/>
              </a:rPr>
              <a:t>qui compte parmi</a:t>
            </a:r>
            <a:r>
              <a:rPr lang="fr-FR" sz="2400" dirty="0">
                <a:solidFill>
                  <a:srgbClr val="000000"/>
                </a:solidFill>
                <a:latin typeface="Times New Roman" panose="02020603050405020304" pitchFamily="18" charset="0"/>
                <a:ea typeface="Calibri" panose="020F0502020204030204" pitchFamily="34" charset="0"/>
              </a:rPr>
              <a:t>… &lt; </a:t>
            </a:r>
            <a:r>
              <a:rPr lang="fr-FR" sz="2400" dirty="0">
                <a:solidFill>
                  <a:srgbClr val="00B050"/>
                </a:solidFill>
                <a:latin typeface="Times New Roman" panose="02020603050405020304" pitchFamily="18" charset="0"/>
                <a:ea typeface="Calibri" panose="020F0502020204030204" pitchFamily="34" charset="0"/>
              </a:rPr>
              <a:t>agile</a:t>
            </a:r>
            <a:r>
              <a:rPr lang="fr-FR" sz="2400" dirty="0">
                <a:solidFill>
                  <a:srgbClr val="000000"/>
                </a:solidFill>
                <a:latin typeface="Times New Roman" panose="02020603050405020304" pitchFamily="18" charset="0"/>
                <a:ea typeface="Calibri" panose="020F0502020204030204" pitchFamily="34" charset="0"/>
              </a:rPr>
              <a:t> chasseur</a:t>
            </a:r>
            <a:endParaRPr lang="fr-FR" sz="24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2164815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335887-5073-BEAA-A2FA-B34D090C7D1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E48676D-CA0E-5465-883E-5F23070F54BB}"/>
              </a:ext>
            </a:extLst>
          </p:cNvPr>
          <p:cNvSpPr>
            <a:spLocks noGrp="1"/>
          </p:cNvSpPr>
          <p:nvPr>
            <p:ph idx="1"/>
          </p:nvPr>
        </p:nvSpPr>
        <p:spPr/>
        <p:txBody>
          <a:bodyPr/>
          <a:lstStyle/>
          <a:p>
            <a:pPr marL="0" indent="0">
              <a:buNone/>
            </a:pPr>
            <a:r>
              <a:rPr lang="fr-FR" sz="2400" dirty="0">
                <a:solidFill>
                  <a:srgbClr val="000000"/>
                </a:solidFill>
                <a:effectLst/>
                <a:latin typeface="Times New Roman" panose="02020603050405020304" pitchFamily="18" charset="0"/>
                <a:ea typeface="Calibri" panose="020F0502020204030204" pitchFamily="34" charset="0"/>
              </a:rPr>
              <a:t>Assise sur son nénufar, une grenouille coassait à tue-tête. Elle pensait sans doute attirer l’attention de quelque partenaire… Mais c’est une cigogne qui entendit son appel, se réjouissant déjà de ce menu inattendu. En grand danger, le bruyant batracien plongea aussitôt dans l’eau noirâtre. Ouf, il est sauvé !</a:t>
            </a:r>
            <a:endParaRPr lang="fr-FR" sz="24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3683960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6103D-F71D-34EC-5B3A-FFA85DAAA9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67F0B84-6C4E-418E-39EF-0B6EE0C3C26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972B4E2-A30F-ADFF-5F3A-27A6C0D49E8B}"/>
              </a:ext>
            </a:extLst>
          </p:cNvPr>
          <p:cNvSpPr>
            <a:spLocks noGrp="1"/>
          </p:cNvSpPr>
          <p:nvPr>
            <p:ph idx="1"/>
          </p:nvPr>
        </p:nvSpPr>
        <p:spPr/>
        <p:txBody>
          <a:bodyPr/>
          <a:lstStyle/>
          <a:p>
            <a:pPr marL="0" indent="0">
              <a:buNone/>
            </a:pPr>
            <a:r>
              <a:rPr lang="fr-FR" sz="2400" dirty="0">
                <a:solidFill>
                  <a:srgbClr val="000000"/>
                </a:solidFill>
                <a:effectLst/>
                <a:latin typeface="Times New Roman" panose="02020603050405020304" pitchFamily="18" charset="0"/>
                <a:ea typeface="Calibri" panose="020F0502020204030204" pitchFamily="34" charset="0"/>
              </a:rPr>
              <a:t>Assise sur son nénufar, </a:t>
            </a:r>
            <a:r>
              <a:rPr lang="fr-FR" sz="2400" dirty="0">
                <a:solidFill>
                  <a:schemeClr val="accent1"/>
                </a:solidFill>
                <a:effectLst/>
                <a:latin typeface="Times New Roman" panose="02020603050405020304" pitchFamily="18" charset="0"/>
                <a:ea typeface="Calibri" panose="020F0502020204030204" pitchFamily="34" charset="0"/>
              </a:rPr>
              <a:t>une grenouille </a:t>
            </a:r>
            <a:r>
              <a:rPr lang="fr-FR" sz="2400" dirty="0">
                <a:solidFill>
                  <a:srgbClr val="000000"/>
                </a:solidFill>
                <a:effectLst/>
                <a:latin typeface="Times New Roman" panose="02020603050405020304" pitchFamily="18" charset="0"/>
                <a:ea typeface="Calibri" panose="020F0502020204030204" pitchFamily="34" charset="0"/>
              </a:rPr>
              <a:t>coassait à tue-tête. </a:t>
            </a:r>
            <a:r>
              <a:rPr lang="fr-FR" sz="2400" dirty="0">
                <a:solidFill>
                  <a:schemeClr val="accent1"/>
                </a:solidFill>
                <a:effectLst/>
                <a:latin typeface="Times New Roman" panose="02020603050405020304" pitchFamily="18" charset="0"/>
                <a:ea typeface="Calibri" panose="020F0502020204030204" pitchFamily="34" charset="0"/>
              </a:rPr>
              <a:t>Elle</a:t>
            </a:r>
            <a:r>
              <a:rPr lang="fr-FR" sz="2400" dirty="0">
                <a:solidFill>
                  <a:srgbClr val="000000"/>
                </a:solidFill>
                <a:effectLst/>
                <a:latin typeface="Times New Roman" panose="02020603050405020304" pitchFamily="18" charset="0"/>
                <a:ea typeface="Calibri" panose="020F0502020204030204" pitchFamily="34" charset="0"/>
              </a:rPr>
              <a:t> pensait sans doute attirer l’attention de quelque partenaire… Mais c’est une cigogne qui entendit son appel, se réjouissant déjà de </a:t>
            </a:r>
            <a:r>
              <a:rPr lang="fr-FR" sz="2400" dirty="0">
                <a:solidFill>
                  <a:srgbClr val="00B050"/>
                </a:solidFill>
                <a:effectLst/>
                <a:latin typeface="Times New Roman" panose="02020603050405020304" pitchFamily="18" charset="0"/>
                <a:ea typeface="Calibri" panose="020F0502020204030204" pitchFamily="34" charset="0"/>
              </a:rPr>
              <a:t>ce menu inattendu</a:t>
            </a:r>
            <a:r>
              <a:rPr lang="fr-FR" sz="2400" dirty="0">
                <a:solidFill>
                  <a:srgbClr val="000000"/>
                </a:solidFill>
                <a:effectLst/>
                <a:latin typeface="Times New Roman" panose="02020603050405020304" pitchFamily="18" charset="0"/>
                <a:ea typeface="Calibri" panose="020F0502020204030204" pitchFamily="34" charset="0"/>
              </a:rPr>
              <a:t>. En grand danger, </a:t>
            </a:r>
            <a:r>
              <a:rPr lang="fr-FR" sz="2400" dirty="0">
                <a:solidFill>
                  <a:schemeClr val="accent2"/>
                </a:solidFill>
                <a:effectLst/>
                <a:latin typeface="Times New Roman" panose="02020603050405020304" pitchFamily="18" charset="0"/>
                <a:ea typeface="Calibri" panose="020F0502020204030204" pitchFamily="34" charset="0"/>
              </a:rPr>
              <a:t>le bruyant batracien </a:t>
            </a:r>
            <a:r>
              <a:rPr lang="fr-FR" sz="2400" dirty="0">
                <a:solidFill>
                  <a:srgbClr val="000000"/>
                </a:solidFill>
                <a:effectLst/>
                <a:latin typeface="Times New Roman" panose="02020603050405020304" pitchFamily="18" charset="0"/>
                <a:ea typeface="Calibri" panose="020F0502020204030204" pitchFamily="34" charset="0"/>
              </a:rPr>
              <a:t>plongea aussitôt dans l’eau noirâtre. Ouf, </a:t>
            </a:r>
            <a:r>
              <a:rPr lang="fr-FR" sz="2400" dirty="0">
                <a:solidFill>
                  <a:schemeClr val="accent2"/>
                </a:solidFill>
                <a:effectLst/>
                <a:latin typeface="Times New Roman" panose="02020603050405020304" pitchFamily="18" charset="0"/>
                <a:ea typeface="Calibri" panose="020F0502020204030204" pitchFamily="34" charset="0"/>
              </a:rPr>
              <a:t>il</a:t>
            </a:r>
            <a:r>
              <a:rPr lang="fr-FR" sz="2400" dirty="0">
                <a:solidFill>
                  <a:srgbClr val="000000"/>
                </a:solidFill>
                <a:effectLst/>
                <a:latin typeface="Times New Roman" panose="02020603050405020304" pitchFamily="18" charset="0"/>
                <a:ea typeface="Calibri" panose="020F0502020204030204" pitchFamily="34" charset="0"/>
              </a:rPr>
              <a:t> est sauvé !</a:t>
            </a:r>
            <a:endParaRPr lang="fr-FR" sz="24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242898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3F8517-7B88-FCEE-9E3C-9B2465ACBB16}"/>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44196" y="1547967"/>
            <a:ext cx="2903607" cy="3762065"/>
          </a:xfrm>
          <a:prstGeom prst="rect">
            <a:avLst/>
          </a:prstGeom>
        </p:spPr>
      </p:pic>
    </p:spTree>
    <p:extLst>
      <p:ext uri="{BB962C8B-B14F-4D97-AF65-F5344CB8AC3E}">
        <p14:creationId xmlns:p14="http://schemas.microsoft.com/office/powerpoint/2010/main" val="301603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27F7B7-05AB-1840-FEA7-805FD75F44FA}"/>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AE4BF25B-9189-CD65-577F-29E87D0F2917}"/>
              </a:ext>
            </a:extLst>
          </p:cNvPr>
          <p:cNvPicPr>
            <a:picLocks noGrp="1" noChangeAspect="1"/>
          </p:cNvPicPr>
          <p:nvPr>
            <p:ph idx="1"/>
          </p:nvPr>
        </p:nvPicPr>
        <p:blipFill>
          <a:blip r:embed="rId3"/>
          <a:stretch>
            <a:fillRect/>
          </a:stretch>
        </p:blipFill>
        <p:spPr>
          <a:xfrm>
            <a:off x="671719" y="2425148"/>
            <a:ext cx="11185350" cy="2890596"/>
          </a:xfrm>
        </p:spPr>
      </p:pic>
    </p:spTree>
    <p:extLst>
      <p:ext uri="{BB962C8B-B14F-4D97-AF65-F5344CB8AC3E}">
        <p14:creationId xmlns:p14="http://schemas.microsoft.com/office/powerpoint/2010/main" val="717819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45C9CA-C97A-431B-47FC-301520F848C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FC66E1C-C354-107B-12E5-DD98B179BED1}"/>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r>
              <a:rPr lang="fr-FR" dirty="0"/>
              <a:t>			</a:t>
            </a:r>
            <a:r>
              <a:rPr lang="fr-FR" sz="3200" b="1" dirty="0" err="1">
                <a:solidFill>
                  <a:schemeClr val="accent2"/>
                </a:solidFill>
                <a:latin typeface="Times New Roman" panose="02020603050405020304" pitchFamily="18" charset="0"/>
                <a:cs typeface="Times New Roman" panose="02020603050405020304" pitchFamily="18" charset="0"/>
              </a:rPr>
              <a:t>As-tu</a:t>
            </a:r>
            <a:r>
              <a:rPr lang="fr-FR" sz="3200" b="1" dirty="0">
                <a:solidFill>
                  <a:schemeClr val="accent2"/>
                </a:solidFill>
                <a:latin typeface="Times New Roman" panose="02020603050405020304" pitchFamily="18" charset="0"/>
                <a:cs typeface="Times New Roman" panose="02020603050405020304" pitchFamily="18" charset="0"/>
              </a:rPr>
              <a:t> bien compris ?</a:t>
            </a:r>
          </a:p>
        </p:txBody>
      </p:sp>
    </p:spTree>
    <p:extLst>
      <p:ext uri="{BB962C8B-B14F-4D97-AF65-F5344CB8AC3E}">
        <p14:creationId xmlns:p14="http://schemas.microsoft.com/office/powerpoint/2010/main" val="272486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2C3BE3-E342-5A7D-82B1-116287A5450D}"/>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B163900E-D2B6-E2D6-669A-E38D117EA7E1}"/>
              </a:ext>
            </a:extLst>
          </p:cNvPr>
          <p:cNvPicPr>
            <a:picLocks noGrp="1" noChangeAspect="1"/>
          </p:cNvPicPr>
          <p:nvPr>
            <p:ph idx="1"/>
          </p:nvPr>
        </p:nvPicPr>
        <p:blipFill>
          <a:blip r:embed="rId3"/>
          <a:stretch>
            <a:fillRect/>
          </a:stretch>
        </p:blipFill>
        <p:spPr>
          <a:xfrm>
            <a:off x="914836" y="1521574"/>
            <a:ext cx="10438964" cy="4655389"/>
          </a:xfrm>
        </p:spPr>
      </p:pic>
    </p:spTree>
    <p:extLst>
      <p:ext uri="{BB962C8B-B14F-4D97-AF65-F5344CB8AC3E}">
        <p14:creationId xmlns:p14="http://schemas.microsoft.com/office/powerpoint/2010/main" val="1223824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70F4D4-54EC-1DF0-EDA6-84B806AE374A}"/>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364F31EE-B1C8-E7EF-D362-64975397EE25}"/>
              </a:ext>
            </a:extLst>
          </p:cNvPr>
          <p:cNvPicPr>
            <a:picLocks noGrp="1" noChangeAspect="1"/>
          </p:cNvPicPr>
          <p:nvPr>
            <p:ph idx="1"/>
          </p:nvPr>
        </p:nvPicPr>
        <p:blipFill>
          <a:blip r:embed="rId3"/>
          <a:stretch>
            <a:fillRect/>
          </a:stretch>
        </p:blipFill>
        <p:spPr>
          <a:xfrm>
            <a:off x="838200" y="1391477"/>
            <a:ext cx="10520047" cy="4785485"/>
          </a:xfrm>
        </p:spPr>
      </p:pic>
    </p:spTree>
    <p:extLst>
      <p:ext uri="{BB962C8B-B14F-4D97-AF65-F5344CB8AC3E}">
        <p14:creationId xmlns:p14="http://schemas.microsoft.com/office/powerpoint/2010/main" val="963437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5312A8-10D9-8E33-7DB5-C425AFF66DBA}"/>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E77E7C75-C75B-F5B7-9E92-1E7BD3D6B36F}"/>
              </a:ext>
            </a:extLst>
          </p:cNvPr>
          <p:cNvPicPr>
            <a:picLocks noGrp="1" noChangeAspect="1"/>
          </p:cNvPicPr>
          <p:nvPr>
            <p:ph idx="1"/>
          </p:nvPr>
        </p:nvPicPr>
        <p:blipFill>
          <a:blip r:embed="rId3"/>
          <a:stretch>
            <a:fillRect/>
          </a:stretch>
        </p:blipFill>
        <p:spPr>
          <a:xfrm>
            <a:off x="838200" y="2019086"/>
            <a:ext cx="10515600" cy="3861808"/>
          </a:xfrm>
        </p:spPr>
      </p:pic>
    </p:spTree>
    <p:extLst>
      <p:ext uri="{BB962C8B-B14F-4D97-AF65-F5344CB8AC3E}">
        <p14:creationId xmlns:p14="http://schemas.microsoft.com/office/powerpoint/2010/main" val="1836674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14B265-B800-5578-C4DA-9C70E1F9D48E}"/>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FA17B4A6-C2A3-B803-AC66-2E130A154370}"/>
              </a:ext>
            </a:extLst>
          </p:cNvPr>
          <p:cNvPicPr>
            <a:picLocks noGrp="1" noChangeAspect="1"/>
          </p:cNvPicPr>
          <p:nvPr>
            <p:ph idx="1"/>
          </p:nvPr>
        </p:nvPicPr>
        <p:blipFill>
          <a:blip r:embed="rId3"/>
          <a:stretch>
            <a:fillRect/>
          </a:stretch>
        </p:blipFill>
        <p:spPr>
          <a:xfrm>
            <a:off x="908050" y="2210594"/>
            <a:ext cx="10375900" cy="3581400"/>
          </a:xfrm>
        </p:spPr>
      </p:pic>
    </p:spTree>
    <p:extLst>
      <p:ext uri="{BB962C8B-B14F-4D97-AF65-F5344CB8AC3E}">
        <p14:creationId xmlns:p14="http://schemas.microsoft.com/office/powerpoint/2010/main" val="37391757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64DF7-364D-E76F-17A1-31E74D15DF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4986A74-724F-CDE1-1557-91CD79D900E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97C667B-A50B-19C0-9A62-E1C308B21AD9}"/>
              </a:ext>
            </a:extLst>
          </p:cNvPr>
          <p:cNvSpPr>
            <a:spLocks noGrp="1"/>
          </p:cNvSpPr>
          <p:nvPr>
            <p:ph idx="1"/>
          </p:nvPr>
        </p:nvSpPr>
        <p:spPr>
          <a:xfrm>
            <a:off x="838200" y="1212574"/>
            <a:ext cx="10515600" cy="4964389"/>
          </a:xfrm>
        </p:spPr>
        <p:txBody>
          <a:bodyPr/>
          <a:lstStyle/>
          <a:p>
            <a:pPr algn="just"/>
            <a:r>
              <a:rPr lang="fr-FR" sz="1800" b="1" dirty="0">
                <a:solidFill>
                  <a:srgbClr val="000000"/>
                </a:solidFill>
                <a:effectLst/>
                <a:latin typeface="Times New Roman" panose="02020603050405020304" pitchFamily="18" charset="0"/>
                <a:ea typeface="Calibri" panose="020F0502020204030204" pitchFamily="34" charset="0"/>
              </a:rPr>
              <a:t>3. Lis le texte :</a:t>
            </a:r>
            <a:endParaRPr lang="fr-FR" sz="1800" dirty="0">
              <a:effectLst/>
              <a:latin typeface="Times New Roman" panose="02020603050405020304" pitchFamily="18" charset="0"/>
              <a:ea typeface="Calibri" panose="020F0502020204030204" pitchFamily="34" charset="0"/>
            </a:endParaRPr>
          </a:p>
          <a:p>
            <a:pPr marL="0" indent="0" algn="ctr">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La mésange</a:t>
            </a: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La   mésange   cherche   des   brindilles    pour  faire   son   nid.     Maintenant,    la mésange          construit la carcasse de son nid. La mésange tisse les brins de paille avec ardeur. La mésange tapisse l’intérieur  du  nid  avec  de  la  laine,  que  la  mésange  a  pris   dans  les  buissons.   Ensuite, </a:t>
            </a:r>
            <a:r>
              <a:rPr lang="fr-FR" sz="2000" dirty="0">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la mésange  s’installe confortablement dans son nid et couve ses œufs. Quelques jours après l’éclosion, la mésange nourrit ses petits affamés comme une vraie mère de famille.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2000" dirty="0"/>
          </a:p>
          <a:p>
            <a:pPr marL="0" indent="0" algn="just">
              <a:buNone/>
            </a:pPr>
            <a:r>
              <a:rPr lang="fr-FR" sz="2000" b="1" dirty="0">
                <a:solidFill>
                  <a:srgbClr val="000000"/>
                </a:solidFill>
                <a:effectLst/>
                <a:latin typeface="Times New Roman" panose="02020603050405020304" pitchFamily="18" charset="0"/>
                <a:ea typeface="Calibri" panose="020F0502020204030204" pitchFamily="34" charset="0"/>
              </a:rPr>
              <a:t>Réécris le texte pour supprimer les répétitions. </a:t>
            </a:r>
            <a:endParaRPr lang="fr-FR" sz="2000" dirty="0">
              <a:effectLst/>
              <a:latin typeface="Times New Roman" panose="02020603050405020304" pitchFamily="18" charset="0"/>
              <a:ea typeface="Calibri" panose="020F0502020204030204" pitchFamily="34" charset="0"/>
            </a:endParaRPr>
          </a:p>
          <a:p>
            <a:pPr marL="0" indent="0" algn="just">
              <a:buNone/>
            </a:pPr>
            <a:r>
              <a:rPr lang="fr-FR" sz="2000" b="1" dirty="0">
                <a:solidFill>
                  <a:srgbClr val="000000"/>
                </a:solidFill>
                <a:effectLst/>
                <a:latin typeface="Times New Roman" panose="02020603050405020304" pitchFamily="18" charset="0"/>
                <a:ea typeface="Calibri" panose="020F0502020204030204" pitchFamily="34" charset="0"/>
              </a:rPr>
              <a:t>Attention, tu as le droit d’utiliser une seule fois un pronom personnel.</a:t>
            </a:r>
            <a:endParaRPr lang="fr-FR" sz="2000" dirty="0">
              <a:effectLst/>
              <a:latin typeface="Times New Roman" panose="02020603050405020304" pitchFamily="18" charset="0"/>
              <a:ea typeface="Calibri" panose="020F0502020204030204" pitchFamily="34" charset="0"/>
            </a:endParaRPr>
          </a:p>
          <a:p>
            <a:pPr marL="0" indent="0" algn="just">
              <a:buNone/>
            </a:pPr>
            <a:r>
              <a:rPr lang="fr-FR" sz="2000" b="1" dirty="0">
                <a:solidFill>
                  <a:srgbClr val="000000"/>
                </a:solidFill>
                <a:effectLst/>
                <a:latin typeface="Times New Roman" panose="02020603050405020304" pitchFamily="18" charset="0"/>
                <a:ea typeface="Calibri" panose="020F0502020204030204" pitchFamily="34" charset="0"/>
              </a:rPr>
              <a:t>Attention à bien accorder : tous les noms proposés sont masculins.</a:t>
            </a:r>
            <a:endParaRPr lang="fr-FR" sz="20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3626473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AD9E72-AC1C-473F-58AE-8ED775619AC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7FB9DA5A-1BB4-5250-B6C7-498B7B5CD3E5}"/>
              </a:ext>
            </a:extLst>
          </p:cNvPr>
          <p:cNvSpPr>
            <a:spLocks noGrp="1"/>
          </p:cNvSpPr>
          <p:nvPr>
            <p:ph idx="1"/>
          </p:nvPr>
        </p:nvSpPr>
        <p:spPr>
          <a:xfrm>
            <a:off x="838200" y="1212574"/>
            <a:ext cx="10515600" cy="4964389"/>
          </a:xfrm>
        </p:spPr>
        <p:txBody>
          <a:bodyPr/>
          <a:lstStyle/>
          <a:p>
            <a:pPr algn="just"/>
            <a:r>
              <a:rPr lang="fr-FR" sz="1800" b="1" dirty="0">
                <a:solidFill>
                  <a:srgbClr val="000000"/>
                </a:solidFill>
                <a:effectLst/>
                <a:latin typeface="Times New Roman" panose="02020603050405020304" pitchFamily="18" charset="0"/>
                <a:ea typeface="Calibri" panose="020F0502020204030204" pitchFamily="34" charset="0"/>
              </a:rPr>
              <a:t>3. Lis le texte :</a:t>
            </a:r>
            <a:endParaRPr lang="fr-FR" sz="1800" dirty="0">
              <a:effectLst/>
              <a:latin typeface="Times New Roman" panose="02020603050405020304" pitchFamily="18" charset="0"/>
              <a:ea typeface="Calibri" panose="020F0502020204030204" pitchFamily="34" charset="0"/>
            </a:endParaRPr>
          </a:p>
          <a:p>
            <a:pPr marL="0" indent="0" algn="ctr">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La mésange</a:t>
            </a: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La   mésange   cherche   des   brindilles   pour  faire   son   nid.   Maintenant,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ce bâtisseur de l’air</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construit la carcasse de son nid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l’oiseau applique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tisse  les  brins  de  paille  avec  ardeur.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tapisse l’intérieur du nid avec de la laine, que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ce passereau des jardin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pris dans les buissons. Ensuite,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l’habile animal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s’installe confortablement dans son nid et couve ses œufs. Quelques jours après l’éclosion, </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l’oiseau tranquille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nourrit ses petits affamés comme une vraie mère de famille.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2000" dirty="0"/>
          </a:p>
          <a:p>
            <a:pPr marL="0" indent="0" algn="just">
              <a:buNone/>
            </a:pPr>
            <a:r>
              <a:rPr lang="fr-FR" sz="2000" b="1" dirty="0">
                <a:solidFill>
                  <a:srgbClr val="000000"/>
                </a:solidFill>
                <a:effectLst/>
                <a:latin typeface="Times New Roman" panose="02020603050405020304" pitchFamily="18" charset="0"/>
                <a:ea typeface="Calibri" panose="020F0502020204030204" pitchFamily="34" charset="0"/>
              </a:rPr>
              <a:t>Réécris le texte pour supprimer les répétitions. </a:t>
            </a:r>
            <a:endParaRPr lang="fr-FR" sz="2000" dirty="0">
              <a:effectLst/>
              <a:latin typeface="Times New Roman" panose="02020603050405020304" pitchFamily="18" charset="0"/>
              <a:ea typeface="Calibri" panose="020F0502020204030204" pitchFamily="34" charset="0"/>
            </a:endParaRPr>
          </a:p>
          <a:p>
            <a:pPr marL="0" indent="0" algn="just">
              <a:buNone/>
            </a:pPr>
            <a:r>
              <a:rPr lang="fr-FR" sz="2000" b="1" dirty="0">
                <a:solidFill>
                  <a:srgbClr val="000000"/>
                </a:solidFill>
                <a:effectLst/>
                <a:latin typeface="Times New Roman" panose="02020603050405020304" pitchFamily="18" charset="0"/>
                <a:ea typeface="Calibri" panose="020F0502020204030204" pitchFamily="34" charset="0"/>
              </a:rPr>
              <a:t>Attention, tu as le droit d’utiliser une seule fois un pronom personnel.</a:t>
            </a:r>
            <a:endParaRPr lang="fr-FR" sz="2000" dirty="0">
              <a:effectLst/>
              <a:latin typeface="Times New Roman" panose="02020603050405020304" pitchFamily="18" charset="0"/>
              <a:ea typeface="Calibri" panose="020F0502020204030204" pitchFamily="34" charset="0"/>
            </a:endParaRPr>
          </a:p>
          <a:p>
            <a:pPr marL="0" indent="0" algn="just">
              <a:buNone/>
            </a:pPr>
            <a:r>
              <a:rPr lang="fr-FR" sz="2000" b="1" dirty="0">
                <a:solidFill>
                  <a:srgbClr val="000000"/>
                </a:solidFill>
                <a:effectLst/>
                <a:latin typeface="Times New Roman" panose="02020603050405020304" pitchFamily="18" charset="0"/>
                <a:ea typeface="Calibri" panose="020F0502020204030204" pitchFamily="34" charset="0"/>
              </a:rPr>
              <a:t>Attention à bien accorder : tous les noms proposés sont masculins.</a:t>
            </a:r>
            <a:endParaRPr lang="fr-FR" sz="20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327700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992DF4-51A9-8F51-975E-63BA07448CB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4867B54-137C-01B6-1B13-9477E4778132}"/>
              </a:ext>
            </a:extLst>
          </p:cNvPr>
          <p:cNvSpPr>
            <a:spLocks noGrp="1"/>
          </p:cNvSpPr>
          <p:nvPr>
            <p:ph idx="1"/>
          </p:nvPr>
        </p:nvSpPr>
        <p:spPr/>
        <p:txBody>
          <a:bodyPr/>
          <a:lstStyle/>
          <a:p>
            <a:pPr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4. Dictée</a:t>
            </a:r>
          </a:p>
          <a:p>
            <a:pPr indent="0" algn="just">
              <a:buNone/>
            </a:pPr>
            <a:endParaRPr lang="fr-FR" sz="2400" b="1" dirty="0">
              <a:latin typeface="Times New Roman" panose="02020603050405020304" pitchFamily="18" charset="0"/>
              <a:ea typeface="Calibri" panose="020F0502020204030204" pitchFamily="34" charset="0"/>
              <a:cs typeface="Times New Roman" panose="02020603050405020304" pitchFamily="18" charset="0"/>
            </a:endParaRPr>
          </a:p>
          <a:p>
            <a:pPr indent="0" algn="just">
              <a:buNone/>
            </a:pPr>
            <a:r>
              <a:rPr lang="fr-FR" sz="2400" b="1" dirty="0">
                <a:latin typeface="Times New Roman" panose="02020603050405020304" pitchFamily="18" charset="0"/>
                <a:ea typeface="Calibri" panose="020F0502020204030204" pitchFamily="34"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853197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748A6-CBC9-BBEB-EFF4-4411BE6AAAA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35B51C3-70F9-1C51-98CC-9868924F29C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133405D-11D3-178D-8726-D089FC0AFA03}"/>
              </a:ext>
            </a:extLst>
          </p:cNvPr>
          <p:cNvSpPr>
            <a:spLocks noGrp="1"/>
          </p:cNvSpPr>
          <p:nvPr>
            <p:ph idx="1"/>
          </p:nvPr>
        </p:nvSpPr>
        <p:spPr/>
        <p:txBody>
          <a:bodyPr/>
          <a:lstStyle/>
          <a:p>
            <a:pPr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4. Dictée</a:t>
            </a:r>
          </a:p>
          <a:p>
            <a:pPr indent="0" algn="just">
              <a:buNone/>
            </a:pPr>
            <a:endParaRPr lang="fr-FR" sz="2400" b="1" dirty="0">
              <a:latin typeface="Times New Roman" panose="02020603050405020304" pitchFamily="18" charset="0"/>
              <a:ea typeface="Calibri" panose="020F0502020204030204" pitchFamily="34" charset="0"/>
              <a:cs typeface="Times New Roman" panose="02020603050405020304" pitchFamily="18" charset="0"/>
            </a:endParaRPr>
          </a:p>
          <a:p>
            <a:pPr indent="0" algn="just">
              <a:buNone/>
            </a:pPr>
            <a:r>
              <a:rPr lang="fr-FR" sz="2400" b="1" dirty="0">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 joueuses sont revenues sur le terrain. Elles ont retenu la leçon ! Chaque membre de l’équipe est désormais prêt.</a:t>
            </a:r>
            <a:r>
              <a:rPr lang="fr-FR" sz="2400" b="1"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a:t>
            </a:r>
            <a:endParaRPr lang="fr-FR" dirty="0">
              <a:solidFill>
                <a:schemeClr val="accent2"/>
              </a:solidFill>
            </a:endParaRPr>
          </a:p>
        </p:txBody>
      </p:sp>
    </p:spTree>
    <p:extLst>
      <p:ext uri="{BB962C8B-B14F-4D97-AF65-F5344CB8AC3E}">
        <p14:creationId xmlns:p14="http://schemas.microsoft.com/office/powerpoint/2010/main" val="132987620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TotalTime>
  <Words>2643</Words>
  <Application>Microsoft Macintosh PowerPoint</Application>
  <PresentationFormat>Grand écran</PresentationFormat>
  <Paragraphs>257</Paragraphs>
  <Slides>22</Slides>
  <Notes>22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22</vt:i4>
      </vt:variant>
    </vt:vector>
  </HeadingPairs>
  <TitlesOfParts>
    <vt:vector size="27" baseType="lpstr">
      <vt:lpstr>Arial</vt:lpstr>
      <vt:lpstr>Calibri</vt:lpstr>
      <vt:lpstr>Calibri Light</vt:lpstr>
      <vt:lpstr>Times New Roman</vt:lpstr>
      <vt:lpstr>Thème Office</vt:lpstr>
      <vt:lpstr>Désigner les personnages</vt:lpstr>
      <vt:lpstr>Présentation PowerPoint</vt:lpstr>
      <vt:lpstr>Présentation PowerPoint</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Présentation PowerPoint</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7</cp:revision>
  <cp:lastPrinted>2025-07-14T09:45:50Z</cp:lastPrinted>
  <dcterms:created xsi:type="dcterms:W3CDTF">2025-07-14T08:02:07Z</dcterms:created>
  <dcterms:modified xsi:type="dcterms:W3CDTF">2025-07-14T09:56:19Z</dcterms:modified>
</cp:coreProperties>
</file>