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79" r:id="rId4"/>
    <p:sldId id="275" r:id="rId5"/>
    <p:sldId id="276" r:id="rId6"/>
    <p:sldId id="258" r:id="rId7"/>
    <p:sldId id="277" r:id="rId8"/>
    <p:sldId id="260" r:id="rId9"/>
    <p:sldId id="261" r:id="rId10"/>
    <p:sldId id="262" r:id="rId11"/>
    <p:sldId id="272" r:id="rId12"/>
    <p:sldId id="263" r:id="rId13"/>
    <p:sldId id="273" r:id="rId14"/>
    <p:sldId id="266" r:id="rId15"/>
    <p:sldId id="278" r:id="rId16"/>
    <p:sldId id="268"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199"/>
    <p:restoredTop sz="42495"/>
  </p:normalViewPr>
  <p:slideViewPr>
    <p:cSldViewPr snapToGrid="0">
      <p:cViewPr varScale="1">
        <p:scale>
          <a:sx n="32" d="100"/>
          <a:sy n="32" d="100"/>
        </p:scale>
        <p:origin x="19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23/07/2025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CM1-19 </a:t>
            </a:r>
            <a:r>
              <a:rPr lang="fr-FR" sz="1200" i="0" dirty="0">
                <a:solidFill>
                  <a:schemeClr val="tx1"/>
                </a:solidFill>
                <a:latin typeface="+mn-lt"/>
              </a:rPr>
              <a:t>Trois types d’ajouts dans le groupe du nom</a:t>
            </a:r>
          </a:p>
          <a:p>
            <a:endParaRPr lang="fr-FR" sz="1200" i="1" dirty="0">
              <a:solidFill>
                <a:schemeClr val="tx1"/>
              </a:solidFill>
              <a:latin typeface="+mn-lt"/>
            </a:endParaRPr>
          </a:p>
          <a:p>
            <a:pPr>
              <a:spcAft>
                <a:spcPts val="800"/>
              </a:spcAft>
            </a:pPr>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a:t>
            </a:r>
            <a:r>
              <a:rPr lang="fr-FR" sz="1200" dirty="0">
                <a:solidFill>
                  <a:schemeClr val="tx1"/>
                </a:solidFill>
                <a:effectLst/>
                <a:latin typeface="+mn-lt"/>
                <a:ea typeface="Calibri" panose="020F0502020204030204" pitchFamily="34" charset="0"/>
                <a:cs typeface="Times New Roman" panose="02020603050405020304" pitchFamily="18" charset="0"/>
              </a:rPr>
              <a:t>Donner de l’épaisseur au narrateur grâce aux expansions dans le GN</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a:t>
            </a:r>
            <a:r>
              <a:rPr lang="fr-FR" sz="1200" dirty="0">
                <a:solidFill>
                  <a:schemeClr val="tx1"/>
                </a:solidFill>
                <a:effectLst/>
                <a:latin typeface="+mn-lt"/>
                <a:ea typeface="Times New Roman" panose="02020603050405020304" pitchFamily="18" charset="0"/>
              </a:rPr>
              <a:t>Utiliser les expansions du GN qui montrent ce que ressent le narrateur</a:t>
            </a:r>
            <a:r>
              <a:rPr lang="fr-FR" sz="1200" dirty="0">
                <a:solidFill>
                  <a:schemeClr val="tx1"/>
                </a:solidFill>
                <a:effectLst/>
                <a:latin typeface="+mn-lt"/>
              </a:rPr>
              <a:t> </a:t>
            </a:r>
          </a:p>
          <a:p>
            <a:pPr algn="l"/>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Voilà l’histoire de la rencontre entre une petite fille et une petite bête – genre écureuil.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Qui parle ? À quoi comprend-on bien que les deux personnages n’ont pas vécu les choses de la même façon ?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u="sng" dirty="0">
                <a:solidFill>
                  <a:schemeClr val="tx1"/>
                </a:solidFill>
                <a:effectLst/>
                <a:latin typeface="+mn-lt"/>
                <a:ea typeface="Times New Roman" panose="02020603050405020304" pitchFamily="18" charset="0"/>
              </a:rPr>
              <a:t>Réponse probable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deux histoires en parallèle. Il y a le récit de la fillette (elle dit « je ») et le récit de l’écureuil (il dit « je » lui aussi).</a:t>
            </a:r>
          </a:p>
          <a:p>
            <a:pPr algn="just"/>
            <a:r>
              <a:rPr lang="fr-FR" sz="1200" dirty="0">
                <a:solidFill>
                  <a:schemeClr val="tx1"/>
                </a:solidFill>
                <a:effectLst/>
                <a:latin typeface="+mn-lt"/>
                <a:ea typeface="Times New Roman" panose="02020603050405020304" pitchFamily="18" charset="0"/>
              </a:rPr>
              <a:t>On voit qu’ils n’ont pas vécu cette rencontre de la même manière : l’une a été très contente, l’autre n’a pas aimé du tout.</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4B911-FE2D-D172-7ED5-1C9960FD4CB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042502-0BE3-4C2A-7EB8-48710866A3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8431CB-0386-EB62-9959-FA0CC987E428}"/>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a:extLst>
              <a:ext uri="{FF2B5EF4-FFF2-40B4-BE49-F238E27FC236}">
                <a16:creationId xmlns:a16="http://schemas.microsoft.com/office/drawing/2014/main" id="{BAF3A2A4-AE0C-9CAD-DB2E-15994988C0DA}"/>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318114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Donner la consigne </a:t>
            </a:r>
            <a:r>
              <a:rPr lang="fr-FR" sz="1200" dirty="0">
                <a:solidFill>
                  <a:schemeClr val="tx1"/>
                </a:solidFill>
                <a:effectLst/>
                <a:latin typeface="+mn-lt"/>
                <a:ea typeface="Times New Roman" panose="02020603050405020304" pitchFamily="18" charset="0"/>
              </a:rPr>
              <a:t>: « Trouvez les expressions qui montrent ce que pense la fillette et et celles qui montrent ce que pense la bête. Comment sont-elles fabriquées ? »</a:t>
            </a:r>
            <a:r>
              <a:rPr lang="fr-FR" sz="1200" dirty="0">
                <a:solidFill>
                  <a:schemeClr val="tx1"/>
                </a:solidFill>
                <a:effectLst/>
                <a:latin typeface="+mn-lt"/>
              </a:rPr>
              <a:t> </a:t>
            </a:r>
          </a:p>
          <a:p>
            <a:endParaRPr lang="fr-FR" sz="1200" dirty="0">
              <a:solidFill>
                <a:schemeClr val="tx1"/>
              </a:solidFill>
              <a:effectLst/>
              <a:latin typeface="+mn-lt"/>
            </a:endParaRPr>
          </a:p>
          <a:p>
            <a:r>
              <a:rPr lang="fr-FR" sz="1200" u="sng" dirty="0">
                <a:solidFill>
                  <a:schemeClr val="tx1"/>
                </a:solidFill>
                <a:effectLst/>
                <a:latin typeface="+mn-lt"/>
              </a:rPr>
              <a:t>Réponses attendues </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1390113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B8C0D-E3FC-769A-B0EB-8E42572369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F9E8E5-9B77-80E7-802D-A75DE31CDE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B674AE3-AF62-FF1B-5131-1288A1C472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Les expansions (</a:t>
            </a:r>
            <a:r>
              <a:rPr lang="fr-FR" sz="1200" b="1" dirty="0">
                <a:solidFill>
                  <a:schemeClr val="tx1"/>
                </a:solidFill>
                <a:effectLst/>
                <a:latin typeface="+mn-lt"/>
                <a:ea typeface="Times New Roman" panose="02020603050405020304" pitchFamily="18" charset="0"/>
              </a:rPr>
              <a:t>en gras</a:t>
            </a:r>
            <a:r>
              <a:rPr lang="fr-FR" sz="1200" dirty="0">
                <a:solidFill>
                  <a:schemeClr val="tx1"/>
                </a:solidFill>
                <a:effectLst/>
                <a:latin typeface="+mn-lt"/>
                <a:ea typeface="Times New Roman" panose="02020603050405020304" pitchFamily="18" charset="0"/>
              </a:rPr>
              <a:t> : adjectifs, propositions relatives) ajoutées aux noms (</a:t>
            </a:r>
            <a:r>
              <a:rPr lang="fr-FR" sz="1200" u="sng" dirty="0">
                <a:solidFill>
                  <a:schemeClr val="tx1"/>
                </a:solidFill>
                <a:effectLst/>
                <a:latin typeface="+mn-lt"/>
                <a:ea typeface="Times New Roman" panose="02020603050405020304" pitchFamily="18" charset="0"/>
              </a:rPr>
              <a:t>soulignés</a:t>
            </a:r>
            <a:r>
              <a:rPr lang="fr-FR" sz="1200" dirty="0">
                <a:solidFill>
                  <a:schemeClr val="tx1"/>
                </a:solidFill>
                <a:effectLst/>
                <a:latin typeface="+mn-lt"/>
                <a:ea typeface="Times New Roman" panose="02020603050405020304" pitchFamily="18" charset="0"/>
              </a:rPr>
              <a:t>) ne sont pas les mêmes : elles font envie chez la petite fille, elles sont repoussantes chez l’écureuil. </a:t>
            </a:r>
          </a:p>
          <a:p>
            <a:endParaRPr lang="fr-FR" sz="1200" dirty="0">
              <a:solidFill>
                <a:schemeClr val="tx1"/>
              </a:solidFill>
              <a:latin typeface="+mn-lt"/>
            </a:endParaRP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Dans le texte, est-ce que c’est dit directement, que la petite fille est contente, ou que l’écureuil est fâché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Non, ce n’est pas dit directement. On le comprend grâce aux expansions.</a:t>
            </a:r>
          </a:p>
          <a:p>
            <a:endParaRPr lang="fr-FR" dirty="0"/>
          </a:p>
        </p:txBody>
      </p:sp>
      <p:sp>
        <p:nvSpPr>
          <p:cNvPr id="4" name="Espace réservé du numéro de diapositive 3">
            <a:extLst>
              <a:ext uri="{FF2B5EF4-FFF2-40B4-BE49-F238E27FC236}">
                <a16:creationId xmlns:a16="http://schemas.microsoft.com/office/drawing/2014/main" id="{AACA7537-1EC4-C2F4-CAED-19E7AB4C03F1}"/>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697083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Lire</a:t>
            </a:r>
            <a:r>
              <a:rPr lang="fr-FR" dirty="0"/>
              <a:t> la consigne d’écriture.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9BFAA-D9B5-6D54-A101-4D6AAE43ED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BA0E31-1866-BBCB-56F0-EB4D5E109F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471913-4BFE-E990-C333-52248A819B41}"/>
              </a:ext>
            </a:extLst>
          </p:cNvPr>
          <p:cNvSpPr>
            <a:spLocks noGrp="1"/>
          </p:cNvSpPr>
          <p:nvPr>
            <p:ph type="body" idx="1"/>
          </p:nvPr>
        </p:nvSpPr>
        <p:spPr/>
        <p:txBody>
          <a:bodyPr/>
          <a:lstStyle/>
          <a:p>
            <a:r>
              <a:rPr lang="fr-FR" sz="1200" b="1" dirty="0">
                <a:solidFill>
                  <a:schemeClr val="tx1"/>
                </a:solidFill>
                <a:latin typeface="+mn-lt"/>
              </a:rPr>
              <a:t>PHASE 2 : Préparer l’écriture</a:t>
            </a:r>
            <a:endParaRPr lang="fr-FR" sz="1200" dirty="0">
              <a:solidFill>
                <a:schemeClr val="tx1"/>
              </a:solidFill>
              <a:latin typeface="+mn-lt"/>
            </a:endParaRP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 À quoi va-t-il falloir faire attention pour bien se faire comprendre dans le texte que vous allez écrire ? </a:t>
            </a:r>
            <a:r>
              <a:rPr lang="fr-FR" sz="1200" dirty="0">
                <a:solidFill>
                  <a:schemeClr val="tx1"/>
                </a:solidFill>
                <a:effectLst/>
                <a:latin typeface="+mn-lt"/>
              </a:rPr>
              <a:t> </a:t>
            </a:r>
            <a:r>
              <a:rPr lang="fr-FR" sz="1200" dirty="0">
                <a:solidFill>
                  <a:schemeClr val="tx1"/>
                </a:solidFill>
                <a:effectLst/>
                <a:latin typeface="+mn-lt"/>
                <a:ea typeface="Times New Roman" panose="02020603050405020304" pitchFamily="18" charset="0"/>
              </a:rPr>
              <a:t>»</a:t>
            </a:r>
          </a:p>
          <a:p>
            <a:r>
              <a:rPr lang="fr-FR" sz="1200" u="sng" dirty="0">
                <a:solidFill>
                  <a:schemeClr val="tx1"/>
                </a:solidFill>
                <a:effectLst/>
                <a:latin typeface="+mn-lt"/>
              </a:rPr>
              <a:t>Réponse attendue </a:t>
            </a:r>
            <a:r>
              <a:rPr lang="fr-FR" sz="1200" dirty="0">
                <a:solidFill>
                  <a:schemeClr val="tx1"/>
                </a:solidFill>
                <a:effectLst/>
                <a:latin typeface="+mn-lt"/>
              </a:rPr>
              <a:t>:</a:t>
            </a:r>
          </a:p>
          <a:p>
            <a:pPr marL="0" indent="0">
              <a:buFontTx/>
              <a:buNone/>
            </a:pPr>
            <a:r>
              <a:rPr lang="fr-FR" sz="1200" dirty="0">
                <a:solidFill>
                  <a:schemeClr val="tx1"/>
                </a:solidFill>
                <a:effectLst/>
                <a:latin typeface="+mn-lt"/>
                <a:ea typeface="Times New Roman" panose="02020603050405020304" pitchFamily="18" charset="0"/>
              </a:rPr>
              <a:t>- Il va falloir ajouter des mots aux différents noms.</a:t>
            </a:r>
          </a:p>
          <a:p>
            <a:pPr marL="0" indent="0">
              <a:buFontTx/>
              <a:buNone/>
            </a:pPr>
            <a:r>
              <a:rPr lang="fr-FR" sz="1200" dirty="0">
                <a:solidFill>
                  <a:schemeClr val="tx1"/>
                </a:solidFill>
                <a:effectLst/>
                <a:latin typeface="+mn-lt"/>
                <a:ea typeface="Times New Roman" panose="02020603050405020304" pitchFamily="18" charset="0"/>
              </a:rPr>
              <a:t>- Il ne faut pas dire directement le sentiment</a:t>
            </a:r>
          </a:p>
          <a:p>
            <a:r>
              <a:rPr lang="fr-FR" sz="1200" dirty="0">
                <a:solidFill>
                  <a:schemeClr val="tx1"/>
                </a:solidFill>
                <a:effectLst/>
                <a:latin typeface="+mn-lt"/>
                <a:ea typeface="Times New Roman" panose="02020603050405020304" pitchFamily="18" charset="0"/>
              </a:rPr>
              <a:t>- Si c’est la fillette, il faut des mots qui montrent qu’elle est contente ; si c’est l’écureuil, il faut des mots qui montrent qu’il n’est pas content.</a:t>
            </a:r>
          </a:p>
          <a:p>
            <a:r>
              <a:rPr lang="fr-FR" sz="1200" dirty="0">
                <a:solidFill>
                  <a:schemeClr val="tx1"/>
                </a:solidFill>
                <a:effectLst/>
                <a:latin typeface="+mn-lt"/>
                <a:ea typeface="Times New Roman" panose="02020603050405020304" pitchFamily="18" charset="0"/>
              </a:rPr>
              <a:t>- Il faut faire attention à bien accorder les adjectifs.</a:t>
            </a:r>
          </a:p>
          <a:p>
            <a:endParaRPr lang="fr-FR" dirty="0"/>
          </a:p>
        </p:txBody>
      </p:sp>
      <p:sp>
        <p:nvSpPr>
          <p:cNvPr id="4" name="Espace réservé du numéro de diapositive 3">
            <a:extLst>
              <a:ext uri="{FF2B5EF4-FFF2-40B4-BE49-F238E27FC236}">
                <a16:creationId xmlns:a16="http://schemas.microsoft.com/office/drawing/2014/main" id="{24C6F87A-3709-7E02-46AC-CE60804B04CF}"/>
              </a:ext>
            </a:extLst>
          </p:cNvPr>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4104512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Times New Roman" panose="02020603050405020304" pitchFamily="18" charset="0"/>
              </a:rPr>
              <a:t>Chercher avec les élèves </a:t>
            </a:r>
            <a:r>
              <a:rPr lang="fr-FR" sz="1200" dirty="0">
                <a:solidFill>
                  <a:schemeClr val="tx1"/>
                </a:solidFill>
                <a:effectLst/>
                <a:latin typeface="+mn-lt"/>
                <a:ea typeface="Times New Roman" panose="02020603050405020304" pitchFamily="18" charset="0"/>
              </a:rPr>
              <a:t>des idées (Que se passe-t-il avant ? Que se passe-t-il après ? Que fait-on lorsqu’on recueille un animal ? Que peut faire et ressentir un animal que l’on recueille et qui n’a pas envie d’être recueilli ?) et du lexique à utiliser.</a:t>
            </a:r>
            <a:r>
              <a:rPr lang="fr-FR" sz="1200" dirty="0">
                <a:solidFill>
                  <a:schemeClr val="tx1"/>
                </a:solidFill>
                <a:effectLst/>
                <a:latin typeface="+mn-lt"/>
              </a:rPr>
              <a:t> </a:t>
            </a:r>
            <a:endParaRPr lang="fr-FR" sz="1200" b="0" dirty="0">
              <a:solidFill>
                <a:schemeClr val="tx1"/>
              </a:solidFill>
              <a:effectLst/>
              <a:latin typeface="+mn-lt"/>
              <a:cs typeface="Arial" panose="020B0604020202020204" pitchFamily="34" charset="0"/>
            </a:endParaRPr>
          </a:p>
          <a:p>
            <a:pPr marL="0" lvl="0" indent="0">
              <a:lnSpc>
                <a:spcPct val="107000"/>
              </a:lnSpc>
              <a:buClr>
                <a:srgbClr val="2EAC68"/>
              </a:buClr>
              <a:buFont typeface="Wingdings 3" panose="05040102010807070707" pitchFamily="18" charset="2"/>
              <a:buNone/>
            </a:pPr>
            <a:endParaRPr lang="fr-FR" sz="1200" b="0" dirty="0">
              <a:solidFill>
                <a:schemeClr val="tx1"/>
              </a:solidFill>
              <a:effectLst/>
              <a:latin typeface="+mn-lt"/>
              <a:ea typeface="Times New Roman" panose="02020603050405020304" pitchFamily="18"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a:t>
            </a:r>
            <a:r>
              <a:rPr lang="fr-FR" sz="1200" dirty="0">
                <a:solidFill>
                  <a:schemeClr val="tx1"/>
                </a:solidFill>
                <a:effectLst/>
                <a:latin typeface="+mn-lt"/>
                <a:ea typeface="Calibri" panose="020F0502020204030204" pitchFamily="34" charset="0"/>
                <a:cs typeface="Arial" panose="020B0604020202020204" pitchFamily="34" charset="0"/>
              </a:rPr>
              <a:t>livrets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pPr algn="just"/>
            <a:r>
              <a:rPr lang="fr-FR" sz="1200" dirty="0">
                <a:solidFill>
                  <a:schemeClr val="tx1"/>
                </a:solidFill>
                <a:effectLst/>
                <a:latin typeface="+mn-lt"/>
                <a:ea typeface="Times New Roman" panose="02020603050405020304" pitchFamily="18" charset="0"/>
              </a:rPr>
              <a:t>Je faisais une chanson pour les oiseaux quand j'ai été attrapé par une bête !  Elle avait une chemise vert, une tête sans poils sauf au sommet et des yeux bleu.</a:t>
            </a:r>
          </a:p>
          <a:p>
            <a:pPr algn="just"/>
            <a:r>
              <a:rPr lang="fr-FR" sz="1200" dirty="0">
                <a:solidFill>
                  <a:schemeClr val="tx1"/>
                </a:solidFill>
                <a:effectLst/>
                <a:latin typeface="+mn-lt"/>
                <a:ea typeface="Times New Roman" panose="02020603050405020304" pitchFamily="18" charset="0"/>
              </a:rPr>
              <a:t>Elle m’a mis dans son sac. J’ai pas aimé du tout.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eu une bonne idée de faire un écureuil qui chante une chanson au début : ça fait un bon contraste.</a:t>
            </a:r>
          </a:p>
          <a:p>
            <a:r>
              <a:rPr lang="fr-FR" sz="1200" dirty="0">
                <a:solidFill>
                  <a:schemeClr val="tx1"/>
                </a:solidFill>
                <a:effectLst/>
                <a:latin typeface="+mn-lt"/>
                <a:ea typeface="Times New Roman" panose="02020603050405020304" pitchFamily="18" charset="0"/>
              </a:rPr>
              <a:t>- Il a eu une bonne idée d’appeler la petite ‘une bête' » : l’écureuil n’a jamais vu de fille.</a:t>
            </a:r>
          </a:p>
          <a:p>
            <a:r>
              <a:rPr lang="fr-FR" sz="1200" dirty="0">
                <a:solidFill>
                  <a:schemeClr val="tx1"/>
                </a:solidFill>
                <a:effectLst/>
                <a:latin typeface="+mn-lt"/>
                <a:ea typeface="Times New Roman" panose="02020603050405020304" pitchFamily="18" charset="0"/>
              </a:rPr>
              <a:t>- Il décrit une tête humaine comme peut la voir un écureuil : pas de poils, sauf les cheveux.</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dit directement le sentiment du personnage</a:t>
            </a:r>
          </a:p>
          <a:p>
            <a:r>
              <a:rPr lang="fr-FR" sz="1200" dirty="0">
                <a:solidFill>
                  <a:schemeClr val="tx1"/>
                </a:solidFill>
                <a:effectLst/>
                <a:latin typeface="+mn-lt"/>
                <a:ea typeface="Times New Roman" panose="02020603050405020304" pitchFamily="18" charset="0"/>
              </a:rPr>
              <a:t>- Il n’a pas bien accordé les adjectifs</a:t>
            </a:r>
          </a:p>
          <a:p>
            <a:r>
              <a:rPr lang="fr-FR" sz="1200" dirty="0">
                <a:solidFill>
                  <a:schemeClr val="tx1"/>
                </a:solidFill>
                <a:effectLst/>
                <a:latin typeface="+mn-lt"/>
                <a:ea typeface="Times New Roman" panose="02020603050405020304" pitchFamily="18" charset="0"/>
              </a:rPr>
              <a:t>- Il a mis des adjectifs qui ne font rien ressentir du tout : chemise verte, petits yeux…</a:t>
            </a:r>
          </a:p>
          <a:p>
            <a:r>
              <a:rPr lang="fr-FR" sz="1200" dirty="0">
                <a:solidFill>
                  <a:schemeClr val="tx1"/>
                </a:solidFill>
                <a:effectLst/>
                <a:latin typeface="+mn-lt"/>
                <a:ea typeface="Times New Roman" panose="02020603050405020304" pitchFamily="18" charset="0"/>
              </a:rPr>
              <a:t>- Il n’y a pas beaucoup de détails sur la fillette, pas beaucoup d’expansions du groupe du nom.</a:t>
            </a:r>
          </a:p>
          <a:p>
            <a:pPr marL="0" indent="0">
              <a:buFontTx/>
              <a:buNone/>
            </a:pPr>
            <a:endParaRPr lang="fr-FR" sz="1200" b="1" u="none"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la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n’a pas bien pensé qu’il fallait vraiment que le lecteur ressente que l’écureuil est fâché.</a:t>
            </a:r>
          </a:p>
          <a:p>
            <a:r>
              <a:rPr lang="fr-FR" sz="1200" dirty="0">
                <a:solidFill>
                  <a:schemeClr val="tx1"/>
                </a:solidFill>
                <a:effectLst/>
                <a:latin typeface="+mn-lt"/>
                <a:ea typeface="Times New Roman" panose="02020603050405020304" pitchFamily="18" charset="0"/>
              </a:rPr>
              <a:t>- Il n’a pas fait bien attention aux accords.</a:t>
            </a:r>
          </a:p>
          <a:p>
            <a:r>
              <a:rPr lang="fr-FR" sz="1200" dirty="0">
                <a:solidFill>
                  <a:schemeClr val="tx1"/>
                </a:solidFill>
                <a:effectLst/>
                <a:latin typeface="+mn-lt"/>
                <a:ea typeface="Times New Roman" panose="02020603050405020304" pitchFamily="18" charset="0"/>
              </a:rPr>
              <a:t>- Il a oublié qu’il ne fallait pas dire directement le sentiment du personnage.</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faut qu’il pense plus à son lecteur, qu’il lui fasse comprendre ce que ressent le personnage.</a:t>
            </a:r>
          </a:p>
          <a:p>
            <a:r>
              <a:rPr lang="fr-FR" sz="1200" dirty="0">
                <a:solidFill>
                  <a:schemeClr val="tx1"/>
                </a:solidFill>
                <a:effectLst/>
                <a:latin typeface="+mn-lt"/>
                <a:ea typeface="Times New Roman" panose="02020603050405020304" pitchFamily="18" charset="0"/>
              </a:rPr>
              <a:t>- Il faut qu’il cherche les noms et qu’à chaque fois il se demande s’il peut en profiter pour faire comprendre ce que ressent le personnage.</a:t>
            </a:r>
          </a:p>
          <a:p>
            <a:r>
              <a:rPr lang="fr-FR" sz="1200" dirty="0">
                <a:solidFill>
                  <a:schemeClr val="tx1"/>
                </a:solidFill>
                <a:effectLst/>
                <a:latin typeface="+mn-lt"/>
                <a:ea typeface="Times New Roman" panose="02020603050405020304" pitchFamily="18" charset="0"/>
              </a:rPr>
              <a:t>- Il faut qu’il accorde les adjectifs.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Elle rappelle que les expansions du groupe du nom permettent de faire comprendre ce que ressent celui qui parle.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C7632-5404-2B81-03EB-9830B63F65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59ECAB-008A-8DF0-0D99-1B5DF1753F7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61B8C8-853C-7367-E998-31A66CF04EA7}"/>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8DB29903-1B50-3BF4-0D64-AE0D85B2A4EA}"/>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1881234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r>
              <a:rPr lang="fr-FR" sz="1200" dirty="0">
                <a:solidFill>
                  <a:schemeClr val="tx1"/>
                </a:solidFill>
                <a:effectLst/>
                <a:latin typeface="+mn-lt"/>
                <a:ea typeface="Times New Roman" panose="02020603050405020304" pitchFamily="18" charset="0"/>
              </a:rPr>
              <a:t>- D’autres textes du même type sont lus et étudiés par la classe, en particulier :</a:t>
            </a:r>
          </a:p>
          <a:p>
            <a:r>
              <a:rPr lang="fr-FR" sz="1200" i="1" dirty="0">
                <a:solidFill>
                  <a:schemeClr val="tx1"/>
                </a:solidFill>
                <a:effectLst/>
                <a:latin typeface="+mn-lt"/>
                <a:ea typeface="Times New Roman" panose="02020603050405020304" pitchFamily="18" charset="0"/>
              </a:rPr>
              <a:t>     Deux drôles de bêtes dans la forêt, </a:t>
            </a:r>
            <a:r>
              <a:rPr lang="fr-FR" sz="1200" dirty="0">
                <a:solidFill>
                  <a:schemeClr val="tx1"/>
                </a:solidFill>
                <a:effectLst/>
                <a:latin typeface="+mn-lt"/>
                <a:ea typeface="Times New Roman" panose="02020603050405020304" pitchFamily="18" charset="0"/>
              </a:rPr>
              <a:t>l’album de Fiona </a:t>
            </a:r>
            <a:r>
              <a:rPr lang="fr-FR" sz="1200" dirty="0" err="1">
                <a:solidFill>
                  <a:schemeClr val="tx1"/>
                </a:solidFill>
                <a:effectLst/>
                <a:latin typeface="+mn-lt"/>
                <a:ea typeface="Times New Roman" panose="02020603050405020304" pitchFamily="18" charset="0"/>
              </a:rPr>
              <a:t>Roberton</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Histoire à quatre voix</a:t>
            </a:r>
            <a:r>
              <a:rPr lang="fr-FR" sz="1200" dirty="0">
                <a:solidFill>
                  <a:schemeClr val="tx1"/>
                </a:solidFill>
                <a:effectLst/>
                <a:latin typeface="+mn-lt"/>
                <a:ea typeface="Times New Roman" panose="02020603050405020304" pitchFamily="18" charset="0"/>
              </a:rPr>
              <a:t>, Anthony Browne.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dirty="0"/>
              <a:t>Points de vue</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a:xfrm>
            <a:off x="838200" y="1058779"/>
            <a:ext cx="10515600" cy="5118184"/>
          </a:xfrm>
        </p:spPr>
        <p:txBody>
          <a:bodyPr>
            <a:normAutofit/>
          </a:bodyPr>
          <a:lstStyle/>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Je lui ai donné un bon bain moussant. Je lui ai mis un joli bonnet et un pull tout neufs et lui ai préparé un bol de délicieuses noisettes fraiches. Je lui ai fabriqué une superbe boîte, qui a bientôt contenu de beaux jouets.</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Je l'ai emmenée faire un tas de longues promenades pour qu'elle garde la forme… et la santé.  Et je l'ai montrée à tous mes amis, qui l'ont adorée presque autant que moi.</a:t>
            </a:r>
            <a:endParaRPr lang="fr-FR" sz="2000" dirty="0">
              <a:effectLst/>
              <a:latin typeface="Times New Roman" panose="02020603050405020304" pitchFamily="18" charset="0"/>
              <a:ea typeface="Times New Roman" panose="02020603050405020304" pitchFamily="18" charset="0"/>
            </a:endParaRPr>
          </a:p>
          <a:p>
            <a:pPr marL="0" indent="0" algn="just">
              <a:buNone/>
            </a:pPr>
            <a:endParaRPr lang="fr-FR" sz="2000" dirty="0">
              <a:solidFill>
                <a:srgbClr val="000000"/>
              </a:solidFill>
              <a:latin typeface="Times New Roman" panose="02020603050405020304" pitchFamily="18" charset="0"/>
              <a:ea typeface="Times New Roman" panose="02020603050405020304" pitchFamily="18" charset="0"/>
            </a:endParaRPr>
          </a:p>
          <a:p>
            <a:pPr marL="0" indent="0" algn="just">
              <a:buNone/>
            </a:pP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Elle m'a récuré des pattes à la tête, c'était répugnant. Elle m'a mis un pull et un bonnet ridicules et elle m’a donné un minable bol de noisettes dégoutantes. Elle m'a enfermé dans une boîte minuscule qui n’avait rien d’intéressant.</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Elle m'a traîné d'un côté et de l'autre. Et elle a recommencé, sans la moindre raison.  Elle m'a montré à un troupeau de bêtes encore plus sauvages, qui étaient tout aussi terribles qu'elle.</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5DF37-68CE-FCF4-DA0C-48F70E582B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51BB98-380F-56F3-DEFB-122E41912AA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FE4F11D6-4941-DDDF-E552-E86BA69FB399}"/>
              </a:ext>
            </a:extLst>
          </p:cNvPr>
          <p:cNvSpPr>
            <a:spLocks noGrp="1"/>
          </p:cNvSpPr>
          <p:nvPr>
            <p:ph idx="1"/>
          </p:nvPr>
        </p:nvSpPr>
        <p:spPr>
          <a:xfrm>
            <a:off x="838200" y="1058779"/>
            <a:ext cx="10515600" cy="5118184"/>
          </a:xfrm>
        </p:spPr>
        <p:txBody>
          <a:bodyPr>
            <a:normAutofit/>
          </a:bodyPr>
          <a:lstStyle/>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Je lui ai donné un bon bain moussant. Je lui ai mis un joli bonnet et un pull tout neufs et lui ai préparé un bol de délicieuses noisettes fraiches. Je lui ai fabriqué une superbe boîte, qui a bientôt contenu de beaux jouets.</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Je l'ai emmenée faire un tas de longues promenades pour qu'elle garde la forme… et la santé.  Et je l'ai montrée à tous mes amis, qui l'ont adorée presque autant que moi.</a:t>
            </a:r>
            <a:endParaRPr lang="fr-FR" sz="2000" dirty="0">
              <a:effectLst/>
              <a:latin typeface="Times New Roman" panose="02020603050405020304" pitchFamily="18" charset="0"/>
              <a:ea typeface="Times New Roman" panose="02020603050405020304" pitchFamily="18" charset="0"/>
            </a:endParaRPr>
          </a:p>
          <a:p>
            <a:pPr marL="0" indent="0" algn="just">
              <a:buNone/>
            </a:pPr>
            <a:endParaRPr lang="fr-FR" sz="2000" dirty="0">
              <a:solidFill>
                <a:srgbClr val="000000"/>
              </a:solidFill>
              <a:latin typeface="Times New Roman" panose="02020603050405020304" pitchFamily="18" charset="0"/>
              <a:ea typeface="Times New Roman" panose="02020603050405020304" pitchFamily="18" charset="0"/>
            </a:endParaRPr>
          </a:p>
          <a:p>
            <a:pPr marL="0" indent="0" algn="just">
              <a:buNone/>
            </a:pP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Elle m'a récuré des pattes à la tête, c'était répugnant. Elle m'a mis un pull et un bonnet ridicules et elle m’a donné un minable bol de noisettes dégoutantes. Elle m'a enfermé dans une boîte minuscule qui n’avait rien d’intéressant.</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Elle m'a traîné d'un côté et de l'autre. Et elle a recommencé, sans la moindre raison.  Elle m'a montré à un troupeau de bêtes encore plus sauvages, qui étaient tout aussi terribles qu'elle.</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159843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91584F-E7D4-CA0A-6B64-4E8D9E0FCEF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E2361D1-77B1-F291-9786-BC4F0421D175}"/>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Je lui ai mis un joli bonnet et un pull tout neufs et lui ai préparé un bol de délicieuses noisettes fraiches. Je lui ai fabriqué une superbe boîte qui a bientôt contenu de beaux jouets.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Elle m'a mis un pull et un bonnet ridicules et elle m’a donné un minable bol de noisettes dégoutantes. Elle m'a enfermé dans une boîte minuscule qui n’avait rien d’intéressant.</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3399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DB709-FFB9-5F85-C9D2-73F883AE95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FAA3FC-F572-67B3-C7AD-AF5C6D7009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2A78DBC-B68A-715F-BCCD-9083F1865821}"/>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Je lui ai mis </a:t>
            </a:r>
            <a:r>
              <a:rPr lang="fr-FR" sz="2400" dirty="0">
                <a:solidFill>
                  <a:srgbClr val="00B050"/>
                </a:solidFill>
                <a:effectLst/>
                <a:latin typeface="Times New Roman" panose="02020603050405020304" pitchFamily="18" charset="0"/>
                <a:ea typeface="Times New Roman" panose="02020603050405020304" pitchFamily="18" charset="0"/>
              </a:rPr>
              <a:t>un </a:t>
            </a:r>
            <a:r>
              <a:rPr lang="fr-FR" sz="2400" b="1" dirty="0">
                <a:solidFill>
                  <a:srgbClr val="00B050"/>
                </a:solidFill>
                <a:effectLst/>
                <a:latin typeface="Times New Roman" panose="02020603050405020304" pitchFamily="18" charset="0"/>
                <a:ea typeface="Times New Roman" panose="02020603050405020304" pitchFamily="18" charset="0"/>
              </a:rPr>
              <a:t>joli</a:t>
            </a:r>
            <a:r>
              <a:rPr lang="fr-FR" sz="2400" dirty="0">
                <a:solidFill>
                  <a:srgbClr val="00B050"/>
                </a:solidFill>
                <a:effectLst/>
                <a:latin typeface="Times New Roman" panose="02020603050405020304" pitchFamily="18" charset="0"/>
                <a:ea typeface="Times New Roman" panose="02020603050405020304" pitchFamily="18" charset="0"/>
              </a:rPr>
              <a:t> </a:t>
            </a:r>
            <a:r>
              <a:rPr lang="fr-FR" sz="2400" u="sng" dirty="0">
                <a:solidFill>
                  <a:srgbClr val="00B050"/>
                </a:solidFill>
                <a:effectLst/>
                <a:latin typeface="Times New Roman" panose="02020603050405020304" pitchFamily="18" charset="0"/>
                <a:ea typeface="Times New Roman" panose="02020603050405020304" pitchFamily="18" charset="0"/>
              </a:rPr>
              <a:t>bonnet</a:t>
            </a:r>
            <a:r>
              <a:rPr lang="fr-FR" sz="2400" dirty="0">
                <a:solidFill>
                  <a:srgbClr val="00B050"/>
                </a:solidFill>
                <a:effectLst/>
                <a:latin typeface="Times New Roman" panose="02020603050405020304" pitchFamily="18" charset="0"/>
                <a:ea typeface="Times New Roman" panose="02020603050405020304" pitchFamily="18" charset="0"/>
              </a:rPr>
              <a:t> et un </a:t>
            </a:r>
            <a:r>
              <a:rPr lang="fr-FR" sz="2400" u="sng" dirty="0">
                <a:solidFill>
                  <a:srgbClr val="00B050"/>
                </a:solidFill>
                <a:effectLst/>
                <a:latin typeface="Times New Roman" panose="02020603050405020304" pitchFamily="18" charset="0"/>
                <a:ea typeface="Times New Roman" panose="02020603050405020304" pitchFamily="18" charset="0"/>
              </a:rPr>
              <a:t>pull</a:t>
            </a:r>
            <a:r>
              <a:rPr lang="fr-FR" sz="2400" dirty="0">
                <a:solidFill>
                  <a:srgbClr val="00B050"/>
                </a:solidFill>
                <a:effectLst/>
                <a:latin typeface="Times New Roman" panose="02020603050405020304" pitchFamily="18" charset="0"/>
                <a:ea typeface="Times New Roman" panose="02020603050405020304" pitchFamily="18" charset="0"/>
              </a:rPr>
              <a:t> </a:t>
            </a:r>
            <a:r>
              <a:rPr lang="fr-FR" sz="2400" b="1" dirty="0">
                <a:solidFill>
                  <a:srgbClr val="00B050"/>
                </a:solidFill>
                <a:effectLst/>
                <a:latin typeface="Times New Roman" panose="02020603050405020304" pitchFamily="18" charset="0"/>
                <a:ea typeface="Times New Roman" panose="02020603050405020304" pitchFamily="18" charset="0"/>
              </a:rPr>
              <a:t>tout neufs </a:t>
            </a:r>
            <a:r>
              <a:rPr lang="fr-FR" sz="2400" dirty="0">
                <a:solidFill>
                  <a:srgbClr val="000000"/>
                </a:solidFill>
                <a:effectLst/>
                <a:latin typeface="Times New Roman" panose="02020603050405020304" pitchFamily="18" charset="0"/>
                <a:ea typeface="Times New Roman" panose="02020603050405020304" pitchFamily="18" charset="0"/>
              </a:rPr>
              <a:t>et lui ai préparé </a:t>
            </a:r>
            <a:r>
              <a:rPr lang="fr-FR" sz="2400" dirty="0">
                <a:solidFill>
                  <a:srgbClr val="00B0F0"/>
                </a:solidFill>
                <a:effectLst/>
                <a:latin typeface="Times New Roman" panose="02020603050405020304" pitchFamily="18" charset="0"/>
                <a:ea typeface="Times New Roman" panose="02020603050405020304" pitchFamily="18" charset="0"/>
              </a:rPr>
              <a:t>un </a:t>
            </a:r>
            <a:r>
              <a:rPr lang="fr-FR" sz="2400" u="sng" dirty="0">
                <a:solidFill>
                  <a:srgbClr val="00B0F0"/>
                </a:solidFill>
                <a:effectLst/>
                <a:latin typeface="Times New Roman" panose="02020603050405020304" pitchFamily="18" charset="0"/>
                <a:ea typeface="Times New Roman" panose="02020603050405020304" pitchFamily="18" charset="0"/>
              </a:rPr>
              <a:t>bol</a:t>
            </a:r>
            <a:r>
              <a:rPr lang="fr-FR" sz="2400" dirty="0">
                <a:solidFill>
                  <a:srgbClr val="00B0F0"/>
                </a:solidFill>
                <a:effectLst/>
                <a:latin typeface="Times New Roman" panose="02020603050405020304" pitchFamily="18" charset="0"/>
                <a:ea typeface="Times New Roman" panose="02020603050405020304" pitchFamily="18" charset="0"/>
              </a:rPr>
              <a:t> de </a:t>
            </a:r>
            <a:r>
              <a:rPr lang="fr-FR" sz="2400" b="1" dirty="0">
                <a:solidFill>
                  <a:srgbClr val="00B0F0"/>
                </a:solidFill>
                <a:effectLst/>
                <a:latin typeface="Times New Roman" panose="02020603050405020304" pitchFamily="18" charset="0"/>
                <a:ea typeface="Times New Roman" panose="02020603050405020304" pitchFamily="18" charset="0"/>
              </a:rPr>
              <a:t>délicieuses</a:t>
            </a:r>
            <a:r>
              <a:rPr lang="fr-FR" sz="2400" dirty="0">
                <a:solidFill>
                  <a:srgbClr val="00B0F0"/>
                </a:solidFill>
                <a:effectLst/>
                <a:latin typeface="Times New Roman" panose="02020603050405020304" pitchFamily="18" charset="0"/>
                <a:ea typeface="Times New Roman" panose="02020603050405020304" pitchFamily="18" charset="0"/>
              </a:rPr>
              <a:t> </a:t>
            </a:r>
            <a:r>
              <a:rPr lang="fr-FR" sz="2400" u="sng" dirty="0">
                <a:solidFill>
                  <a:srgbClr val="00B0F0"/>
                </a:solidFill>
                <a:effectLst/>
                <a:latin typeface="Times New Roman" panose="02020603050405020304" pitchFamily="18" charset="0"/>
                <a:ea typeface="Times New Roman" panose="02020603050405020304" pitchFamily="18" charset="0"/>
              </a:rPr>
              <a:t>noisettes</a:t>
            </a:r>
            <a:r>
              <a:rPr lang="fr-FR" sz="2400" dirty="0">
                <a:solidFill>
                  <a:srgbClr val="00B0F0"/>
                </a:solidFill>
                <a:effectLst/>
                <a:latin typeface="Times New Roman" panose="02020603050405020304" pitchFamily="18" charset="0"/>
                <a:ea typeface="Times New Roman" panose="02020603050405020304" pitchFamily="18" charset="0"/>
              </a:rPr>
              <a:t> </a:t>
            </a:r>
            <a:r>
              <a:rPr lang="fr-FR" sz="2400" b="1" dirty="0">
                <a:solidFill>
                  <a:srgbClr val="00B0F0"/>
                </a:solidFill>
                <a:effectLst/>
                <a:latin typeface="Times New Roman" panose="02020603050405020304" pitchFamily="18" charset="0"/>
                <a:ea typeface="Times New Roman" panose="02020603050405020304" pitchFamily="18" charset="0"/>
              </a:rPr>
              <a:t>fraiches</a:t>
            </a:r>
            <a:r>
              <a:rPr lang="fr-FR" sz="2400" dirty="0">
                <a:solidFill>
                  <a:srgbClr val="000000"/>
                </a:solidFill>
                <a:effectLst/>
                <a:latin typeface="Times New Roman" panose="02020603050405020304" pitchFamily="18" charset="0"/>
                <a:ea typeface="Times New Roman" panose="02020603050405020304" pitchFamily="18" charset="0"/>
              </a:rPr>
              <a:t>. Je lui ai fabriqué </a:t>
            </a:r>
            <a:r>
              <a:rPr lang="fr-FR" sz="2400" dirty="0">
                <a:solidFill>
                  <a:srgbClr val="7030A0"/>
                </a:solidFill>
                <a:effectLst/>
                <a:latin typeface="Times New Roman" panose="02020603050405020304" pitchFamily="18" charset="0"/>
                <a:ea typeface="Times New Roman" panose="02020603050405020304" pitchFamily="18" charset="0"/>
              </a:rPr>
              <a:t>une </a:t>
            </a:r>
            <a:r>
              <a:rPr lang="fr-FR" sz="2400" b="1" dirty="0">
                <a:solidFill>
                  <a:srgbClr val="7030A0"/>
                </a:solidFill>
                <a:effectLst/>
                <a:latin typeface="Times New Roman" panose="02020603050405020304" pitchFamily="18" charset="0"/>
                <a:ea typeface="Times New Roman" panose="02020603050405020304" pitchFamily="18" charset="0"/>
              </a:rPr>
              <a:t>superbe</a:t>
            </a:r>
            <a:r>
              <a:rPr lang="fr-FR" sz="2400" dirty="0">
                <a:solidFill>
                  <a:srgbClr val="7030A0"/>
                </a:solidFill>
                <a:effectLst/>
                <a:latin typeface="Times New Roman" panose="02020603050405020304" pitchFamily="18" charset="0"/>
                <a:ea typeface="Times New Roman" panose="02020603050405020304" pitchFamily="18" charset="0"/>
              </a:rPr>
              <a:t> boîte </a:t>
            </a:r>
            <a:r>
              <a:rPr lang="fr-FR" sz="2400" b="1" dirty="0">
                <a:solidFill>
                  <a:srgbClr val="7030A0"/>
                </a:solidFill>
                <a:effectLst/>
                <a:latin typeface="Times New Roman" panose="02020603050405020304" pitchFamily="18" charset="0"/>
                <a:ea typeface="Times New Roman" panose="02020603050405020304" pitchFamily="18" charset="0"/>
              </a:rPr>
              <a:t>qui a bientôt contenu de beaux jouets</a:t>
            </a:r>
            <a:r>
              <a:rPr lang="fr-FR" sz="2400" b="1" dirty="0">
                <a:solidFill>
                  <a:srgbClr val="000000"/>
                </a:solidFill>
                <a:effectLst/>
                <a:latin typeface="Times New Roman" panose="02020603050405020304" pitchFamily="18" charset="0"/>
                <a:ea typeface="Times New Roman" panose="02020603050405020304" pitchFamily="18" charset="0"/>
              </a:rPr>
              <a:t>.</a:t>
            </a:r>
            <a:endParaRPr lang="fr-FR" sz="2400" b="1"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Elle m'a mis </a:t>
            </a:r>
            <a:r>
              <a:rPr lang="fr-FR" sz="2400" dirty="0">
                <a:solidFill>
                  <a:srgbClr val="00B050"/>
                </a:solidFill>
                <a:effectLst/>
                <a:latin typeface="Times New Roman" panose="02020603050405020304" pitchFamily="18" charset="0"/>
                <a:ea typeface="Times New Roman" panose="02020603050405020304" pitchFamily="18" charset="0"/>
              </a:rPr>
              <a:t>un pull et un </a:t>
            </a:r>
            <a:r>
              <a:rPr lang="fr-FR" sz="2400" u="sng" dirty="0">
                <a:solidFill>
                  <a:srgbClr val="00B050"/>
                </a:solidFill>
                <a:effectLst/>
                <a:latin typeface="Times New Roman" panose="02020603050405020304" pitchFamily="18" charset="0"/>
                <a:ea typeface="Times New Roman" panose="02020603050405020304" pitchFamily="18" charset="0"/>
              </a:rPr>
              <a:t>bonnet</a:t>
            </a:r>
            <a:r>
              <a:rPr lang="fr-FR" sz="2400" dirty="0">
                <a:solidFill>
                  <a:srgbClr val="00B050"/>
                </a:solidFill>
                <a:effectLst/>
                <a:latin typeface="Times New Roman" panose="02020603050405020304" pitchFamily="18" charset="0"/>
                <a:ea typeface="Times New Roman" panose="02020603050405020304" pitchFamily="18" charset="0"/>
              </a:rPr>
              <a:t> </a:t>
            </a:r>
            <a:r>
              <a:rPr lang="fr-FR" sz="2400" b="1" dirty="0">
                <a:solidFill>
                  <a:srgbClr val="00B050"/>
                </a:solidFill>
                <a:effectLst/>
                <a:latin typeface="Times New Roman" panose="02020603050405020304" pitchFamily="18" charset="0"/>
                <a:ea typeface="Times New Roman" panose="02020603050405020304" pitchFamily="18" charset="0"/>
              </a:rPr>
              <a:t>ridicules</a:t>
            </a:r>
            <a:r>
              <a:rPr lang="fr-FR" sz="2400" dirty="0">
                <a:solidFill>
                  <a:srgbClr val="00B050"/>
                </a:solidFill>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et elle m’a donné </a:t>
            </a:r>
            <a:r>
              <a:rPr lang="fr-FR" sz="2400" dirty="0">
                <a:solidFill>
                  <a:srgbClr val="00B0F0"/>
                </a:solidFill>
                <a:effectLst/>
                <a:latin typeface="Times New Roman" panose="02020603050405020304" pitchFamily="18" charset="0"/>
                <a:ea typeface="Times New Roman" panose="02020603050405020304" pitchFamily="18" charset="0"/>
              </a:rPr>
              <a:t>un </a:t>
            </a:r>
            <a:r>
              <a:rPr lang="fr-FR" sz="2400" b="1" dirty="0">
                <a:solidFill>
                  <a:srgbClr val="00B0F0"/>
                </a:solidFill>
                <a:effectLst/>
                <a:latin typeface="Times New Roman" panose="02020603050405020304" pitchFamily="18" charset="0"/>
                <a:ea typeface="Times New Roman" panose="02020603050405020304" pitchFamily="18" charset="0"/>
              </a:rPr>
              <a:t>minable</a:t>
            </a:r>
            <a:r>
              <a:rPr lang="fr-FR" sz="2400" dirty="0">
                <a:solidFill>
                  <a:srgbClr val="00B0F0"/>
                </a:solidFill>
                <a:effectLst/>
                <a:latin typeface="Times New Roman" panose="02020603050405020304" pitchFamily="18" charset="0"/>
                <a:ea typeface="Times New Roman" panose="02020603050405020304" pitchFamily="18" charset="0"/>
              </a:rPr>
              <a:t> </a:t>
            </a:r>
            <a:r>
              <a:rPr lang="fr-FR" sz="2400" u="sng" dirty="0">
                <a:solidFill>
                  <a:srgbClr val="00B0F0"/>
                </a:solidFill>
                <a:effectLst/>
                <a:latin typeface="Times New Roman" panose="02020603050405020304" pitchFamily="18" charset="0"/>
                <a:ea typeface="Times New Roman" panose="02020603050405020304" pitchFamily="18" charset="0"/>
              </a:rPr>
              <a:t>bol</a:t>
            </a:r>
            <a:r>
              <a:rPr lang="fr-FR" sz="2400" dirty="0">
                <a:solidFill>
                  <a:srgbClr val="00B0F0"/>
                </a:solidFill>
                <a:effectLst/>
                <a:latin typeface="Times New Roman" panose="02020603050405020304" pitchFamily="18" charset="0"/>
                <a:ea typeface="Times New Roman" panose="02020603050405020304" pitchFamily="18" charset="0"/>
              </a:rPr>
              <a:t> de </a:t>
            </a:r>
            <a:r>
              <a:rPr lang="fr-FR" sz="2400" u="sng" dirty="0">
                <a:solidFill>
                  <a:srgbClr val="00B0F0"/>
                </a:solidFill>
                <a:effectLst/>
                <a:latin typeface="Times New Roman" panose="02020603050405020304" pitchFamily="18" charset="0"/>
                <a:ea typeface="Times New Roman" panose="02020603050405020304" pitchFamily="18" charset="0"/>
              </a:rPr>
              <a:t>noisettes</a:t>
            </a:r>
            <a:r>
              <a:rPr lang="fr-FR" sz="2400" dirty="0">
                <a:solidFill>
                  <a:srgbClr val="00B0F0"/>
                </a:solidFill>
                <a:effectLst/>
                <a:latin typeface="Times New Roman" panose="02020603050405020304" pitchFamily="18" charset="0"/>
                <a:ea typeface="Times New Roman" panose="02020603050405020304" pitchFamily="18" charset="0"/>
              </a:rPr>
              <a:t> </a:t>
            </a:r>
            <a:r>
              <a:rPr lang="fr-FR" sz="2400" b="1" dirty="0">
                <a:solidFill>
                  <a:srgbClr val="00B0F0"/>
                </a:solidFill>
                <a:effectLst/>
                <a:latin typeface="Times New Roman" panose="02020603050405020304" pitchFamily="18" charset="0"/>
                <a:ea typeface="Times New Roman" panose="02020603050405020304" pitchFamily="18" charset="0"/>
              </a:rPr>
              <a:t>dégoutantes</a:t>
            </a:r>
            <a:r>
              <a:rPr lang="fr-FR" sz="2400" dirty="0">
                <a:solidFill>
                  <a:srgbClr val="000000"/>
                </a:solidFill>
                <a:effectLst/>
                <a:latin typeface="Times New Roman" panose="02020603050405020304" pitchFamily="18" charset="0"/>
                <a:ea typeface="Times New Roman" panose="02020603050405020304" pitchFamily="18" charset="0"/>
              </a:rPr>
              <a:t>. Elle m'a enfermé dans </a:t>
            </a:r>
            <a:r>
              <a:rPr lang="fr-FR" sz="2400" dirty="0">
                <a:solidFill>
                  <a:srgbClr val="7030A0"/>
                </a:solidFill>
                <a:effectLst/>
                <a:latin typeface="Times New Roman" panose="02020603050405020304" pitchFamily="18" charset="0"/>
                <a:ea typeface="Times New Roman" panose="02020603050405020304" pitchFamily="18" charset="0"/>
              </a:rPr>
              <a:t>une boîte </a:t>
            </a:r>
            <a:r>
              <a:rPr lang="fr-FR" sz="2400" b="1" dirty="0">
                <a:solidFill>
                  <a:srgbClr val="7030A0"/>
                </a:solidFill>
                <a:effectLst/>
                <a:latin typeface="Times New Roman" panose="02020603050405020304" pitchFamily="18" charset="0"/>
                <a:ea typeface="Times New Roman" panose="02020603050405020304" pitchFamily="18" charset="0"/>
              </a:rPr>
              <a:t>minuscule</a:t>
            </a:r>
            <a:r>
              <a:rPr lang="fr-FR" sz="2400" dirty="0">
                <a:solidFill>
                  <a:srgbClr val="7030A0"/>
                </a:solidFill>
                <a:effectLst/>
                <a:latin typeface="Times New Roman" panose="02020603050405020304" pitchFamily="18" charset="0"/>
                <a:ea typeface="Times New Roman" panose="02020603050405020304" pitchFamily="18" charset="0"/>
              </a:rPr>
              <a:t> </a:t>
            </a:r>
            <a:r>
              <a:rPr lang="fr-FR" sz="2400" b="1" dirty="0">
                <a:solidFill>
                  <a:srgbClr val="7030A0"/>
                </a:solidFill>
                <a:effectLst/>
                <a:latin typeface="Times New Roman" panose="02020603050405020304" pitchFamily="18" charset="0"/>
                <a:ea typeface="Times New Roman" panose="02020603050405020304" pitchFamily="18" charset="0"/>
              </a:rPr>
              <a:t>qui n’avait rien d’intéressant.</a:t>
            </a:r>
          </a:p>
          <a:p>
            <a:pPr marL="0" indent="0">
              <a:buNone/>
            </a:pPr>
            <a:endParaRPr lang="fr-FR" dirty="0"/>
          </a:p>
        </p:txBody>
      </p:sp>
    </p:spTree>
    <p:extLst>
      <p:ext uri="{BB962C8B-B14F-4D97-AF65-F5344CB8AC3E}">
        <p14:creationId xmlns:p14="http://schemas.microsoft.com/office/powerpoint/2010/main" val="47403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lgn="just">
              <a:buNone/>
            </a:pP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4472C4"/>
                </a:solidFill>
                <a:effectLst/>
                <a:latin typeface="Times New Roman" panose="02020603050405020304" pitchFamily="18" charset="0"/>
                <a:ea typeface="Times New Roman" panose="02020603050405020304" pitchFamily="18" charset="0"/>
              </a:rPr>
              <a:t> Raconte le moment de la rencontre. Attention : il faut que le lecteur comprenne si c’est la fillette ou si c’est l’écureuil qui parle. </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 </a:t>
            </a:r>
            <a:r>
              <a:rPr lang="fr-FR" sz="2400" b="1" cap="small" dirty="0">
                <a:solidFill>
                  <a:srgbClr val="4472C4"/>
                </a:solidFill>
                <a:effectLst/>
                <a:highlight>
                  <a:srgbClr val="00FFFF"/>
                </a:highligh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7621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8BC08-3E7F-4F9F-DFF4-9525C1751E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B543F5-77EF-4619-FDDC-C4095A89847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49F0BF3-9BF5-DF8B-D425-4D26214B9E1E}"/>
              </a:ext>
            </a:extLst>
          </p:cNvPr>
          <p:cNvSpPr>
            <a:spLocks noGrp="1"/>
          </p:cNvSpPr>
          <p:nvPr>
            <p:ph idx="1"/>
          </p:nvPr>
        </p:nvSpPr>
        <p:spPr/>
        <p:txBody>
          <a:bodyPr/>
          <a:lstStyle/>
          <a:p>
            <a:pPr marL="0" indent="0">
              <a:buNone/>
            </a:pPr>
            <a:endParaRPr lang="fr-FR" dirty="0"/>
          </a:p>
          <a:p>
            <a:pPr marL="0" indent="0" algn="just">
              <a:buNone/>
            </a:pP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4472C4"/>
                </a:solidFill>
                <a:effectLst/>
                <a:latin typeface="Times New Roman" panose="02020603050405020304" pitchFamily="18" charset="0"/>
                <a:ea typeface="Times New Roman" panose="02020603050405020304" pitchFamily="18" charset="0"/>
              </a:rPr>
              <a:t> Raconte le moment de la rencontre. Attention : il faut que le lecteur comprenne si c’est la fillette ou si c’est l’écureuil qui parle. </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 </a:t>
            </a:r>
            <a:r>
              <a:rPr lang="fr-FR" sz="2400" b="1" cap="small" dirty="0">
                <a:solidFill>
                  <a:srgbClr val="4472C4"/>
                </a:solidFill>
                <a:effectLst/>
                <a:highlight>
                  <a:srgbClr val="00FFFF"/>
                </a:highligh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17589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Il va falloir ajouter des mots aux différents noms.</a:t>
            </a:r>
          </a:p>
          <a:p>
            <a:pPr marL="0" indent="0">
              <a:buNone/>
            </a:pPr>
            <a:r>
              <a:rPr lang="fr-FR" sz="2400" dirty="0">
                <a:solidFill>
                  <a:srgbClr val="000000"/>
                </a:solidFill>
                <a:latin typeface="Times New Roman" panose="02020603050405020304" pitchFamily="18" charset="0"/>
                <a:ea typeface="Times New Roman" panose="02020603050405020304" pitchFamily="18" charset="0"/>
              </a:rPr>
              <a:t>- Il ne faut pas dire directement le sentiment du personnage.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Si c’est la fillette, il faut des mots qui montrent qu’elle est contente ; si c’est l’écureuil, il faut des mots qui montrent qu’il n’est pas content.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Il faut faire attention à bien accorder les adjectifs.</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r>
              <a:rPr lang="fr-FR" dirty="0"/>
              <a:t> </a:t>
            </a: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a:xfrm>
            <a:off x="838200" y="1690688"/>
            <a:ext cx="10515600" cy="4351338"/>
          </a:xfrm>
        </p:spPr>
        <p:txBody>
          <a:bodyPr>
            <a:normAutofit/>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4472C4"/>
                </a:solidFill>
                <a:effectLst/>
                <a:latin typeface="Times New Roman" panose="02020603050405020304" pitchFamily="18" charset="0"/>
                <a:ea typeface="Times New Roman" panose="02020603050405020304" pitchFamily="18" charset="0"/>
              </a:rPr>
              <a:t> Raconte le moment de la rencontre. Attention : il faut que le lecteur comprenne si c’est la fillette ou si c’est l’écureuil qui parle. </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 </a:t>
            </a:r>
            <a:r>
              <a:rPr lang="fr-FR" sz="2400" b="1" cap="small" dirty="0">
                <a:solidFill>
                  <a:srgbClr val="4472C4"/>
                </a:solidFill>
                <a:effectLst/>
                <a:highlight>
                  <a:srgbClr val="00FFFF"/>
                </a:highligh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pPr marL="0" indent="0">
              <a:buNone/>
            </a:pPr>
            <a:r>
              <a:rPr lang="fr-FR" sz="2000" dirty="0">
                <a:solidFill>
                  <a:schemeClr val="accent1"/>
                </a:solidFill>
                <a:effectLst/>
                <a:latin typeface="Times New Roman" panose="02020603050405020304" pitchFamily="18" charset="0"/>
                <a:ea typeface="Times New Roman" panose="02020603050405020304" pitchFamily="18" charset="0"/>
              </a:rPr>
              <a:t>- Il va falloir ajouter des mots aux différents noms.</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latin typeface="Times New Roman" panose="02020603050405020304" pitchFamily="18" charset="0"/>
                <a:ea typeface="Times New Roman" panose="02020603050405020304" pitchFamily="18" charset="0"/>
              </a:rPr>
              <a:t>- Il ne faut pas dire directement le sentiment du personnage.</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Si c’est la fillette, il faut des mots qui montrent qu’elle est contente ; si c’est l’écureuil, il faut des mots qui montrent qu’il n’est pas content.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Il faut faire attention à bien accorder les adjectifs.</a:t>
            </a: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10515600" cy="3427496"/>
          </a:xfrm>
        </p:spPr>
        <p:txBody>
          <a:bodyPr>
            <a:normAutofit lnSpcReduction="10000"/>
          </a:bodyPr>
          <a:lstStyle/>
          <a:p>
            <a:pPr marL="0" indent="0" algn="just">
              <a:buNone/>
            </a:pPr>
            <a:r>
              <a:rPr lang="fr-FR" sz="3600" dirty="0">
                <a:effectLst/>
                <a:latin typeface="SignPainter-HouseScript" panose="02000006070000020004" pitchFamily="2" charset="0"/>
                <a:ea typeface="Times New Roman" panose="02020603050405020304" pitchFamily="18" charset="0"/>
              </a:rPr>
              <a:t>Je faisais une</a:t>
            </a:r>
            <a:r>
              <a:rPr lang="fr-FR" sz="3600" dirty="0">
                <a:solidFill>
                  <a:srgbClr val="00B050"/>
                </a:solidFill>
                <a:effectLst/>
                <a:latin typeface="SignPainter-HouseScript" panose="02000006070000020004" pitchFamily="2" charset="0"/>
                <a:ea typeface="Times New Roman" panose="02020603050405020304" pitchFamily="18" charset="0"/>
              </a:rPr>
              <a:t> </a:t>
            </a:r>
            <a:r>
              <a:rPr lang="fr-FR" sz="3600" dirty="0">
                <a:effectLst/>
                <a:latin typeface="SignPainter-HouseScript" panose="02000006070000020004" pitchFamily="2" charset="0"/>
                <a:ea typeface="Times New Roman" panose="02020603050405020304" pitchFamily="18" charset="0"/>
              </a:rPr>
              <a:t>chanson pour les oiseaux </a:t>
            </a:r>
          </a:p>
          <a:p>
            <a:pPr marL="0" indent="0" algn="just">
              <a:buNone/>
            </a:pPr>
            <a:r>
              <a:rPr lang="fr-FR" sz="3600" dirty="0">
                <a:effectLst/>
                <a:latin typeface="SignPainter-HouseScript" panose="02000006070000020004" pitchFamily="2" charset="0"/>
                <a:ea typeface="Times New Roman" panose="02020603050405020304" pitchFamily="18" charset="0"/>
              </a:rPr>
              <a:t>quand j'ai été attrapé par une bête !  Elle avait une</a:t>
            </a:r>
          </a:p>
          <a:p>
            <a:pPr marL="0" indent="0" algn="just">
              <a:buNone/>
            </a:pPr>
            <a:r>
              <a:rPr lang="fr-FR" sz="3600" dirty="0">
                <a:effectLst/>
                <a:latin typeface="SignPainter-HouseScript" panose="02000006070000020004" pitchFamily="2" charset="0"/>
                <a:ea typeface="Times New Roman" panose="02020603050405020304" pitchFamily="18" charset="0"/>
              </a:rPr>
              <a:t>chemise vert, une tête sans poils sauf au sommet et </a:t>
            </a:r>
          </a:p>
          <a:p>
            <a:pPr marL="0" indent="0" algn="just">
              <a:buNone/>
            </a:pPr>
            <a:r>
              <a:rPr lang="fr-FR" sz="3600" dirty="0">
                <a:effectLst/>
                <a:latin typeface="SignPainter-HouseScript" panose="02000006070000020004" pitchFamily="2" charset="0"/>
                <a:ea typeface="Times New Roman" panose="02020603050405020304" pitchFamily="18" charset="0"/>
              </a:rPr>
              <a:t>des yeux bleu.</a:t>
            </a:r>
          </a:p>
          <a:p>
            <a:pPr marL="0" indent="0" algn="just">
              <a:buNone/>
            </a:pPr>
            <a:r>
              <a:rPr lang="fr-FR" sz="3600" dirty="0">
                <a:effectLst/>
                <a:latin typeface="SignPainter-HouseScript" panose="02000006070000020004" pitchFamily="2" charset="0"/>
                <a:ea typeface="Times New Roman" panose="02020603050405020304" pitchFamily="18" charset="0"/>
              </a:rPr>
              <a:t>Elle m’a </a:t>
            </a:r>
            <a:r>
              <a:rPr lang="fr-FR" sz="3600" dirty="0">
                <a:solidFill>
                  <a:srgbClr val="000000"/>
                </a:solidFill>
                <a:effectLst/>
                <a:latin typeface="SignPainter-HouseScript" panose="02000006070000020004" pitchFamily="2" charset="0"/>
                <a:ea typeface="Times New Roman" panose="02020603050405020304" pitchFamily="18" charset="0"/>
              </a:rPr>
              <a:t>mis</a:t>
            </a:r>
            <a:r>
              <a:rPr lang="fr-FR" sz="3600" dirty="0">
                <a:effectLst/>
                <a:latin typeface="SignPainter-HouseScript" panose="02000006070000020004" pitchFamily="2" charset="0"/>
                <a:ea typeface="Times New Roman" panose="02020603050405020304" pitchFamily="18" charset="0"/>
              </a:rPr>
              <a:t> dans son sac. J’ai pas aimé du tout.</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365124"/>
            <a:ext cx="10159782" cy="175243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p:txBody>
          <a:bodyPr>
            <a:normAutofit/>
          </a:bodyPr>
          <a:lstStyle/>
          <a:p>
            <a:pPr marL="0" indent="0" algn="just">
              <a:buNone/>
            </a:pPr>
            <a:r>
              <a:rPr lang="fr-FR" sz="2400" dirty="0">
                <a:effectLst/>
                <a:latin typeface="Times New Roman" panose="02020603050405020304" pitchFamily="18" charset="0"/>
                <a:ea typeface="Times New Roman" panose="02020603050405020304" pitchFamily="18" charset="0"/>
              </a:rPr>
              <a:t>Je faisais une</a:t>
            </a:r>
            <a:r>
              <a:rPr lang="fr-FR" sz="2400" dirty="0">
                <a:solidFill>
                  <a:srgbClr val="00B050"/>
                </a:solidFill>
                <a:effectLst/>
                <a:latin typeface="Times New Roman" panose="02020603050405020304" pitchFamily="18" charset="0"/>
                <a:ea typeface="Times New Roman" panose="02020603050405020304" pitchFamily="18" charset="0"/>
              </a:rPr>
              <a:t> très belle </a:t>
            </a:r>
            <a:r>
              <a:rPr lang="fr-FR" sz="2400" dirty="0">
                <a:effectLst/>
                <a:latin typeface="Times New Roman" panose="02020603050405020304" pitchFamily="18" charset="0"/>
                <a:ea typeface="Times New Roman" panose="02020603050405020304" pitchFamily="18" charset="0"/>
              </a:rPr>
              <a:t>chanson pour les oiseaux quand j'ai été attrapé par une bête </a:t>
            </a:r>
            <a:r>
              <a:rPr lang="fr-FR" sz="2400" dirty="0">
                <a:solidFill>
                  <a:srgbClr val="00B050"/>
                </a:solidFill>
                <a:effectLst/>
                <a:latin typeface="Times New Roman" panose="02020603050405020304" pitchFamily="18" charset="0"/>
                <a:ea typeface="Times New Roman" panose="02020603050405020304" pitchFamily="18" charset="0"/>
              </a:rPr>
              <a:t>inquiétante</a:t>
            </a:r>
            <a:r>
              <a:rPr lang="fr-FR" sz="2400" dirty="0">
                <a:effectLst/>
                <a:latin typeface="Times New Roman" panose="02020603050405020304" pitchFamily="18" charset="0"/>
                <a:ea typeface="Times New Roman" panose="02020603050405020304" pitchFamily="18" charset="0"/>
              </a:rPr>
              <a:t> !  Elle avait une chemise </a:t>
            </a:r>
            <a:r>
              <a:rPr lang="fr-FR" sz="2400" dirty="0">
                <a:solidFill>
                  <a:srgbClr val="00B050"/>
                </a:solidFill>
                <a:effectLst/>
                <a:latin typeface="Times New Roman" panose="02020603050405020304" pitchFamily="18" charset="0"/>
                <a:ea typeface="Times New Roman" panose="02020603050405020304" pitchFamily="18" charset="0"/>
              </a:rPr>
              <a:t>avec une vilaine couleur</a:t>
            </a:r>
            <a:r>
              <a:rPr lang="fr-FR" sz="2400" dirty="0">
                <a:effectLst/>
                <a:latin typeface="Times New Roman" panose="02020603050405020304" pitchFamily="18" charset="0"/>
                <a:ea typeface="Times New Roman" panose="02020603050405020304" pitchFamily="18" charset="0"/>
              </a:rPr>
              <a:t>, une tête sans poils sauf au sommet et des </a:t>
            </a:r>
            <a:r>
              <a:rPr lang="fr-FR" sz="2400" dirty="0">
                <a:solidFill>
                  <a:srgbClr val="00B050"/>
                </a:solidFill>
                <a:effectLst/>
                <a:latin typeface="Times New Roman" panose="02020603050405020304" pitchFamily="18" charset="0"/>
                <a:ea typeface="Times New Roman" panose="02020603050405020304" pitchFamily="18" charset="0"/>
              </a:rPr>
              <a:t>petits</a:t>
            </a:r>
            <a:r>
              <a:rPr lang="fr-FR" sz="2400" dirty="0">
                <a:effectLst/>
                <a:latin typeface="Times New Roman" panose="02020603050405020304" pitchFamily="18" charset="0"/>
                <a:ea typeface="Times New Roman" panose="02020603050405020304" pitchFamily="18" charset="0"/>
              </a:rPr>
              <a:t> yeux </a:t>
            </a:r>
            <a:r>
              <a:rPr lang="fr-FR" sz="2400" dirty="0">
                <a:solidFill>
                  <a:srgbClr val="00B050"/>
                </a:solidFill>
                <a:effectLst/>
                <a:latin typeface="Times New Roman" panose="02020603050405020304" pitchFamily="18" charset="0"/>
                <a:ea typeface="Times New Roman" panose="02020603050405020304" pitchFamily="18" charset="0"/>
              </a:rPr>
              <a:t>perçants</a:t>
            </a:r>
            <a:r>
              <a:rPr lang="fr-FR" sz="2400" dirty="0">
                <a:effectLst/>
                <a:latin typeface="Times New Roman" panose="02020603050405020304" pitchFamily="18" charset="0"/>
                <a:ea typeface="Times New Roman" panose="02020603050405020304" pitchFamily="18" charset="0"/>
              </a:rPr>
              <a:t>.</a:t>
            </a:r>
          </a:p>
          <a:p>
            <a:pPr marL="0" indent="0" algn="just">
              <a:buNone/>
            </a:pPr>
            <a:r>
              <a:rPr lang="fr-FR" sz="2400" dirty="0">
                <a:effectLst/>
                <a:latin typeface="Times New Roman" panose="02020603050405020304" pitchFamily="18" charset="0"/>
                <a:ea typeface="Times New Roman" panose="02020603050405020304" pitchFamily="18" charset="0"/>
              </a:rPr>
              <a:t>Elle m’a </a:t>
            </a:r>
            <a:r>
              <a:rPr lang="fr-FR" sz="2400" dirty="0">
                <a:solidFill>
                  <a:srgbClr val="000000"/>
                </a:solidFill>
                <a:effectLst/>
                <a:latin typeface="Times New Roman" panose="02020603050405020304" pitchFamily="18" charset="0"/>
                <a:ea typeface="Times New Roman" panose="02020603050405020304" pitchFamily="18" charset="0"/>
              </a:rPr>
              <a:t>mis</a:t>
            </a:r>
            <a:r>
              <a:rPr lang="fr-FR" sz="2400" dirty="0">
                <a:effectLst/>
                <a:latin typeface="Times New Roman" panose="02020603050405020304" pitchFamily="18" charset="0"/>
                <a:ea typeface="Times New Roman" panose="02020603050405020304" pitchFamily="18" charset="0"/>
              </a:rPr>
              <a:t> dans son sac </a:t>
            </a:r>
            <a:r>
              <a:rPr lang="fr-FR" sz="2400" dirty="0">
                <a:solidFill>
                  <a:srgbClr val="00B050"/>
                </a:solidFill>
                <a:effectLst/>
                <a:latin typeface="Times New Roman" panose="02020603050405020304" pitchFamily="18" charset="0"/>
                <a:ea typeface="Times New Roman" panose="02020603050405020304" pitchFamily="18" charset="0"/>
              </a:rPr>
              <a:t>qui sentait mauvais</a:t>
            </a:r>
            <a:r>
              <a:rPr lang="fr-FR" sz="24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321037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4364A08-5667-606E-E88A-EEB69C9F3ACD}"/>
              </a:ext>
            </a:extLst>
          </p:cNvPr>
          <p:cNvPicPr>
            <a:picLocks noGrp="1" noChangeAspect="1"/>
          </p:cNvPicPr>
          <p:nvPr>
            <p:ph idx="1"/>
          </p:nvPr>
        </p:nvPicPr>
        <p:blipFill>
          <a:blip r:embed="rId3"/>
          <a:stretch>
            <a:fillRect/>
          </a:stretch>
        </p:blipFill>
        <p:spPr>
          <a:xfrm>
            <a:off x="866535" y="1973179"/>
            <a:ext cx="10747895" cy="3475915"/>
          </a:xfrm>
        </p:spPr>
      </p:pic>
    </p:spTree>
    <p:extLst>
      <p:ext uri="{BB962C8B-B14F-4D97-AF65-F5344CB8AC3E}">
        <p14:creationId xmlns:p14="http://schemas.microsoft.com/office/powerpoint/2010/main" val="2912361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EAB5-2DDE-4942-38C6-81675D019C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ED28B7-9383-AE41-D74F-B2DDAFCBDCB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96ED4D9-5F05-FD7A-A546-647A09F511B9}"/>
              </a:ext>
            </a:extLst>
          </p:cNvPr>
          <p:cNvPicPr>
            <a:picLocks noGrp="1" noChangeAspect="1"/>
          </p:cNvPicPr>
          <p:nvPr>
            <p:ph idx="1"/>
          </p:nvPr>
        </p:nvPicPr>
        <p:blipFill>
          <a:blip r:embed="rId3"/>
          <a:stretch>
            <a:fillRect/>
          </a:stretch>
        </p:blipFill>
        <p:spPr>
          <a:xfrm>
            <a:off x="866535" y="1973179"/>
            <a:ext cx="10747895" cy="3475915"/>
          </a:xfrm>
        </p:spPr>
      </p:pic>
    </p:spTree>
    <p:extLst>
      <p:ext uri="{BB962C8B-B14F-4D97-AF65-F5344CB8AC3E}">
        <p14:creationId xmlns:p14="http://schemas.microsoft.com/office/powerpoint/2010/main" val="209205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2032</Words>
  <Application>Microsoft Macintosh PowerPoint</Application>
  <PresentationFormat>Grand écran</PresentationFormat>
  <Paragraphs>171</Paragraphs>
  <Slides>16</Slides>
  <Notes>16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SignPainter-HouseScript</vt:lpstr>
      <vt:lpstr>Times New Roman</vt:lpstr>
      <vt:lpstr>Wingdings 3</vt:lpstr>
      <vt:lpstr>Thème Office</vt:lpstr>
      <vt:lpstr>Points de vue</vt:lpstr>
      <vt:lpstr> </vt:lpstr>
      <vt:lpstr> </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 Il va falloir ajouter des mots aux différents noms. - Il ne faut pas dire directement le sentiment du personnage. - Si c’est la fillette, il faut des mots qui montrent qu’elle est contente ; si c’est l’écureuil, il faut des mots qui montrent qu’il n’est pas content. - Il faut faire attention à bien accorder les adjectifs.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17</cp:revision>
  <cp:lastPrinted>2025-07-23T08:42:10Z</cp:lastPrinted>
  <dcterms:created xsi:type="dcterms:W3CDTF">2024-02-08T18:08:53Z</dcterms:created>
  <dcterms:modified xsi:type="dcterms:W3CDTF">2025-07-23T08:42:39Z</dcterms:modified>
</cp:coreProperties>
</file>