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8"/>
  </p:notesMasterIdLst>
  <p:sldIdLst>
    <p:sldId id="256" r:id="rId2"/>
    <p:sldId id="257" r:id="rId3"/>
    <p:sldId id="258" r:id="rId4"/>
    <p:sldId id="278" r:id="rId5"/>
    <p:sldId id="275" r:id="rId6"/>
    <p:sldId id="270" r:id="rId7"/>
    <p:sldId id="260" r:id="rId8"/>
    <p:sldId id="261" r:id="rId9"/>
    <p:sldId id="262" r:id="rId10"/>
    <p:sldId id="272" r:id="rId11"/>
    <p:sldId id="276" r:id="rId12"/>
    <p:sldId id="263" r:id="rId13"/>
    <p:sldId id="273" r:id="rId14"/>
    <p:sldId id="266" r:id="rId15"/>
    <p:sldId id="277" r:id="rId16"/>
    <p:sldId id="268" r:id="rId17"/>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289"/>
    <p:restoredTop sz="50156"/>
  </p:normalViewPr>
  <p:slideViewPr>
    <p:cSldViewPr snapToGrid="0">
      <p:cViewPr varScale="1">
        <p:scale>
          <a:sx n="52" d="100"/>
          <a:sy n="52" d="100"/>
        </p:scale>
        <p:origin x="1456"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CF9AF73-F1C0-174D-BB40-076CE192C660}" type="datetimeFigureOut">
              <a:rPr lang="fr-FR" smtClean="0"/>
              <a:t>23/07/2025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CA88E0-613B-8D4C-B0F0-6319101FEB23}" type="slidenum">
              <a:rPr lang="fr-FR" smtClean="0"/>
              <a:t>‹N°›</a:t>
            </a:fld>
            <a:endParaRPr lang="fr-FR"/>
          </a:p>
        </p:txBody>
      </p:sp>
    </p:spTree>
    <p:extLst>
      <p:ext uri="{BB962C8B-B14F-4D97-AF65-F5344CB8AC3E}">
        <p14:creationId xmlns:p14="http://schemas.microsoft.com/office/powerpoint/2010/main" val="11640816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i="1" dirty="0">
                <a:solidFill>
                  <a:schemeClr val="tx1"/>
                </a:solidFill>
                <a:latin typeface="+mn-lt"/>
              </a:rPr>
              <a:t>Cette situation d’écriture peut être proposée après la leçon CM1-19 </a:t>
            </a:r>
            <a:r>
              <a:rPr lang="fr-FR" sz="1200" i="0" dirty="0">
                <a:solidFill>
                  <a:schemeClr val="tx1"/>
                </a:solidFill>
                <a:latin typeface="+mn-lt"/>
              </a:rPr>
              <a:t>Trois types d’ajouts dans le groupe du nom</a:t>
            </a:r>
          </a:p>
          <a:p>
            <a:endParaRPr lang="fr-FR" sz="1200" i="1" dirty="0">
              <a:solidFill>
                <a:schemeClr val="tx1"/>
              </a:solidFill>
              <a:latin typeface="+mn-lt"/>
            </a:endParaRPr>
          </a:p>
          <a:p>
            <a:pPr algn="l"/>
            <a:r>
              <a:rPr lang="fr-FR" sz="1200" b="1" i="0" u="none" strike="noStrike" baseline="0" dirty="0">
                <a:solidFill>
                  <a:schemeClr val="tx1"/>
                </a:solidFill>
                <a:latin typeface="+mn-lt"/>
              </a:rPr>
              <a:t>Objectif langagier </a:t>
            </a:r>
            <a:r>
              <a:rPr lang="fr-FR" sz="1200" b="0" i="0" u="none" strike="noStrike" baseline="0" dirty="0">
                <a:solidFill>
                  <a:schemeClr val="tx1"/>
                </a:solidFill>
                <a:latin typeface="+mn-lt"/>
              </a:rPr>
              <a:t>: Écrire un poème selon une structure donnée</a:t>
            </a:r>
          </a:p>
          <a:p>
            <a:pPr algn="l"/>
            <a:r>
              <a:rPr lang="fr-FR" sz="1200" b="1" i="0" u="none" strike="noStrike" baseline="0" dirty="0">
                <a:solidFill>
                  <a:schemeClr val="tx1"/>
                </a:solidFill>
                <a:latin typeface="+mn-lt"/>
              </a:rPr>
              <a:t>Objectif grammatical </a:t>
            </a:r>
            <a:r>
              <a:rPr lang="fr-FR" sz="1200" b="0" i="0" u="none" strike="noStrike" baseline="0" dirty="0">
                <a:solidFill>
                  <a:schemeClr val="tx1"/>
                </a:solidFill>
                <a:latin typeface="+mn-lt"/>
              </a:rPr>
              <a:t>: Mobiliser les connaissances sur les accords dans le GN</a:t>
            </a:r>
            <a:endParaRPr lang="fr-FR" sz="1200" i="0" dirty="0">
              <a:solidFill>
                <a:schemeClr val="tx1"/>
              </a:solidFill>
              <a:latin typeface="+mn-lt"/>
            </a:endParaRPr>
          </a:p>
          <a:p>
            <a:endParaRPr lang="fr-FR" sz="1200" dirty="0">
              <a:solidFill>
                <a:schemeClr val="tx1"/>
              </a:solidFill>
              <a:latin typeface="+mn-lt"/>
            </a:endParaRPr>
          </a:p>
          <a:p>
            <a:r>
              <a:rPr lang="fr-FR" sz="1200" i="1" dirty="0">
                <a:solidFill>
                  <a:schemeClr val="tx1"/>
                </a:solidFill>
                <a:effectLst/>
                <a:latin typeface="+mn-lt"/>
                <a:ea typeface="Calibri" panose="020F0502020204030204" pitchFamily="34" charset="0"/>
              </a:rPr>
              <a:t>Certaines diapositives ont été dupliquées afin de scinder le commentaire du mode présentateur en deux parties lorsque le propos est long. Cela vous permettra de poursuivre vos explications de manière plus fluide</a:t>
            </a:r>
            <a:endParaRPr lang="fr-FR" sz="1200" dirty="0">
              <a:solidFill>
                <a:schemeClr val="tx1"/>
              </a:solidFill>
              <a:latin typeface="+mn-lt"/>
            </a:endParaRPr>
          </a:p>
          <a:p>
            <a:endParaRPr lang="fr-FR" dirty="0"/>
          </a:p>
        </p:txBody>
      </p:sp>
      <p:sp>
        <p:nvSpPr>
          <p:cNvPr id="4" name="Espace réservé du numéro de diapositive 3"/>
          <p:cNvSpPr>
            <a:spLocks noGrp="1"/>
          </p:cNvSpPr>
          <p:nvPr>
            <p:ph type="sldNum" sz="quarter" idx="5"/>
          </p:nvPr>
        </p:nvSpPr>
        <p:spPr/>
        <p:txBody>
          <a:bodyPr/>
          <a:lstStyle/>
          <a:p>
            <a:fld id="{CCCA88E0-613B-8D4C-B0F0-6319101FEB23}" type="slidenum">
              <a:rPr lang="fr-FR" smtClean="0"/>
              <a:t>1</a:t>
            </a:fld>
            <a:endParaRPr lang="fr-FR"/>
          </a:p>
        </p:txBody>
      </p:sp>
    </p:spTree>
    <p:extLst>
      <p:ext uri="{BB962C8B-B14F-4D97-AF65-F5344CB8AC3E}">
        <p14:creationId xmlns:p14="http://schemas.microsoft.com/office/powerpoint/2010/main" val="7631524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u="sng" dirty="0">
                <a:solidFill>
                  <a:schemeClr val="tx1"/>
                </a:solidFill>
                <a:effectLst/>
                <a:latin typeface="+mn-lt"/>
                <a:ea typeface="Times New Roman" panose="02020603050405020304" pitchFamily="18" charset="0"/>
              </a:rPr>
              <a:t>SÉANCE 1</a:t>
            </a:r>
            <a:r>
              <a:rPr lang="fr-FR" sz="1200" b="1" u="none" dirty="0">
                <a:solidFill>
                  <a:schemeClr val="tx1"/>
                </a:solidFill>
                <a:effectLst/>
                <a:latin typeface="+mn-lt"/>
                <a:ea typeface="Times New Roman" panose="02020603050405020304" pitchFamily="18" charset="0"/>
              </a:rPr>
              <a:t> : LANCEMENT DE LA SITUATION</a:t>
            </a:r>
            <a:endParaRPr lang="fr-FR" sz="1200" b="1" u="none" dirty="0">
              <a:solidFill>
                <a:schemeClr val="tx1"/>
              </a:solidFill>
              <a:effectLst/>
              <a:highlight>
                <a:srgbClr val="D3D3D3"/>
              </a:highlight>
              <a:latin typeface="+mn-l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1" dirty="0">
              <a:solidFill>
                <a:schemeClr val="tx1"/>
              </a:solidFill>
              <a:effectLst/>
              <a:highlight>
                <a:srgbClr val="D3D3D3"/>
              </a:highlight>
              <a:latin typeface="+mn-l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highlight>
                  <a:srgbClr val="D3D3D3"/>
                </a:highlight>
                <a:latin typeface="+mn-lt"/>
                <a:ea typeface="Times New Roman" panose="02020603050405020304" pitchFamily="18" charset="0"/>
              </a:rPr>
              <a:t>PHASE 1</a:t>
            </a:r>
            <a:r>
              <a:rPr lang="fr-FR" sz="1200" b="1" dirty="0">
                <a:solidFill>
                  <a:schemeClr val="tx1"/>
                </a:solidFill>
                <a:effectLst/>
                <a:latin typeface="+mn-lt"/>
                <a:ea typeface="Times New Roman" panose="02020603050405020304" pitchFamily="18" charset="0"/>
              </a:rPr>
              <a:t> : </a:t>
            </a:r>
            <a:r>
              <a:rPr lang="fr-FR" sz="1200" b="1" i="1" dirty="0">
                <a:solidFill>
                  <a:schemeClr val="tx1"/>
                </a:solidFill>
                <a:effectLst/>
                <a:latin typeface="+mn-lt"/>
                <a:ea typeface="Times New Roman" panose="02020603050405020304" pitchFamily="18" charset="0"/>
              </a:rPr>
              <a:t>Découvrir la situation d’écriture</a:t>
            </a:r>
            <a:endParaRPr lang="fr-FR" sz="1200" b="1" i="1" dirty="0">
              <a:solidFill>
                <a:schemeClr val="tx1"/>
              </a:solidFill>
              <a:effectLst/>
              <a:latin typeface="+mn-lt"/>
              <a:ea typeface="Calibri" panose="020F0502020204030204" pitchFamily="34" charset="0"/>
              <a:cs typeface="Calibri" panose="020F0502020204030204" pitchFamily="34" charset="0"/>
              <a:sym typeface="Wingdings 3"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1" dirty="0">
              <a:solidFill>
                <a:schemeClr val="tx1"/>
              </a:solidFill>
              <a:effectLst/>
              <a:latin typeface="+mn-lt"/>
              <a:ea typeface="Calibri" panose="020F0502020204030204" pitchFamily="34" charset="0"/>
              <a:cs typeface="Calibri" panose="020F0502020204030204" pitchFamily="34" charset="0"/>
              <a:sym typeface="Wingdings 3"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Times New Roman" panose="02020603050405020304" pitchFamily="18" charset="0"/>
              </a:rPr>
              <a:t>Lire</a:t>
            </a:r>
            <a:r>
              <a:rPr lang="fr-FR" sz="1200" dirty="0">
                <a:solidFill>
                  <a:schemeClr val="tx1"/>
                </a:solidFill>
                <a:effectLst/>
                <a:latin typeface="+mn-lt"/>
                <a:ea typeface="Times New Roman" panose="02020603050405020304" pitchFamily="18" charset="0"/>
              </a:rPr>
              <a:t> ou </a:t>
            </a:r>
            <a:r>
              <a:rPr lang="fr-FR" sz="1200" b="1" dirty="0">
                <a:solidFill>
                  <a:schemeClr val="tx1"/>
                </a:solidFill>
                <a:effectLst/>
                <a:latin typeface="+mn-lt"/>
                <a:ea typeface="Times New Roman" panose="02020603050405020304" pitchFamily="18" charset="0"/>
              </a:rPr>
              <a:t>faire lire</a:t>
            </a:r>
            <a:r>
              <a:rPr lang="fr-FR" sz="1200" dirty="0">
                <a:solidFill>
                  <a:schemeClr val="tx1"/>
                </a:solidFill>
                <a:effectLst/>
                <a:latin typeface="+mn-lt"/>
                <a:ea typeface="Times New Roman" panose="02020603050405020304" pitchFamily="18" charset="0"/>
              </a:rPr>
              <a:t> le texte.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Arial" panose="020B0604020202020204" pitchFamily="34" charset="0"/>
              </a:rPr>
              <a:t>Demander</a:t>
            </a:r>
            <a:r>
              <a:rPr lang="fr-FR" sz="1200" dirty="0">
                <a:solidFill>
                  <a:schemeClr val="tx1"/>
                </a:solidFill>
                <a:effectLst/>
                <a:latin typeface="+mn-lt"/>
                <a:ea typeface="Calibri" panose="020F0502020204030204" pitchFamily="34" charset="0"/>
                <a:cs typeface="Arial" panose="020B0604020202020204" pitchFamily="34" charset="0"/>
              </a:rPr>
              <a:t> : « </a:t>
            </a:r>
            <a:r>
              <a:rPr lang="fr-FR" sz="1200" dirty="0">
                <a:solidFill>
                  <a:schemeClr val="tx1"/>
                </a:solidFill>
                <a:effectLst/>
                <a:latin typeface="+mn-lt"/>
                <a:ea typeface="Calibri" panose="020F0502020204030204" pitchFamily="34" charset="0"/>
              </a:rPr>
              <a:t>Reconnaissez-vous ce type de texte ? Comment est-il construit ? </a:t>
            </a:r>
            <a:r>
              <a:rPr lang="fr-FR" sz="1200" dirty="0">
                <a:solidFill>
                  <a:schemeClr val="tx1"/>
                </a:solidFill>
                <a:effectLst/>
                <a:latin typeface="+mn-lt"/>
                <a:ea typeface="Calibri" panose="020F0502020204030204" pitchFamily="34" charset="0"/>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u="sng" dirty="0">
                <a:solidFill>
                  <a:schemeClr val="tx1"/>
                </a:solidFill>
                <a:effectLst/>
                <a:latin typeface="+mn-lt"/>
                <a:ea typeface="Calibri" panose="020F0502020204030204" pitchFamily="34" charset="0"/>
                <a:cs typeface="Arial" panose="020B0604020202020204" pitchFamily="34" charset="0"/>
              </a:rPr>
              <a:t>Réponses attendues </a:t>
            </a:r>
            <a:r>
              <a:rPr lang="fr-FR" sz="1200" dirty="0">
                <a:solidFill>
                  <a:schemeClr val="tx1"/>
                </a:solidFill>
                <a:effectLst/>
                <a:latin typeface="+mn-lt"/>
                <a:ea typeface="Calibri" panose="020F0502020204030204" pitchFamily="34" charset="0"/>
                <a:cs typeface="Arial" panose="020B0604020202020204" pitchFamily="34" charset="0"/>
              </a:rPr>
              <a:t>:</a:t>
            </a:r>
          </a:p>
          <a:p>
            <a:pPr algn="just"/>
            <a:r>
              <a:rPr lang="fr-FR" sz="1200" dirty="0">
                <a:solidFill>
                  <a:schemeClr val="tx1"/>
                </a:solidFill>
                <a:effectLst/>
                <a:latin typeface="+mn-lt"/>
                <a:ea typeface="Times New Roman" panose="02020603050405020304" pitchFamily="18" charset="0"/>
              </a:rPr>
              <a:t>C’est un poème.</a:t>
            </a:r>
          </a:p>
          <a:p>
            <a:pPr algn="just"/>
            <a:r>
              <a:rPr lang="fr-FR" sz="1200" dirty="0">
                <a:solidFill>
                  <a:schemeClr val="tx1"/>
                </a:solidFill>
                <a:effectLst/>
                <a:latin typeface="+mn-lt"/>
                <a:ea typeface="Times New Roman" panose="02020603050405020304" pitchFamily="18" charset="0"/>
              </a:rPr>
              <a:t>Structure :</a:t>
            </a:r>
          </a:p>
          <a:p>
            <a:pPr algn="just"/>
            <a:r>
              <a:rPr lang="fr-FR" sz="1200" i="1" dirty="0">
                <a:solidFill>
                  <a:schemeClr val="tx1"/>
                </a:solidFill>
                <a:effectLst/>
                <a:latin typeface="+mn-lt"/>
                <a:ea typeface="Times New Roman" panose="02020603050405020304" pitchFamily="18" charset="0"/>
              </a:rPr>
              <a:t>Il y a</a:t>
            </a:r>
            <a:r>
              <a:rPr lang="fr-FR" sz="1200" dirty="0">
                <a:solidFill>
                  <a:schemeClr val="tx1"/>
                </a:solidFill>
                <a:effectLst/>
                <a:latin typeface="+mn-lt"/>
                <a:ea typeface="Times New Roman" panose="02020603050405020304" pitchFamily="18" charset="0"/>
              </a:rPr>
              <a:t> + groupe du nom</a:t>
            </a:r>
          </a:p>
          <a:p>
            <a:pPr algn="just"/>
            <a:endParaRPr lang="fr-FR" sz="1200" dirty="0">
              <a:solidFill>
                <a:schemeClr val="tx1"/>
              </a:solidFill>
              <a:effectLst/>
              <a:latin typeface="+mn-l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Arial" panose="020B0604020202020204" pitchFamily="34" charset="0"/>
              </a:rPr>
              <a:t>Demander</a:t>
            </a:r>
            <a:r>
              <a:rPr lang="fr-FR" sz="1200" dirty="0">
                <a:solidFill>
                  <a:schemeClr val="tx1"/>
                </a:solidFill>
                <a:effectLst/>
                <a:latin typeface="+mn-lt"/>
                <a:ea typeface="Calibri" panose="020F0502020204030204" pitchFamily="34" charset="0"/>
                <a:cs typeface="Arial" panose="020B0604020202020204" pitchFamily="34" charset="0"/>
              </a:rPr>
              <a:t> un rappel de texte pour s’assurer de la compréhension globale.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solidFill>
                <a:schemeClr val="tx1"/>
              </a:solidFill>
              <a:effectLst/>
              <a:latin typeface="+mn-lt"/>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Times New Roman" panose="02020603050405020304" pitchFamily="18" charset="0"/>
              </a:rPr>
              <a:t>Expliquer</a:t>
            </a:r>
            <a:r>
              <a:rPr lang="fr-FR" sz="1200" dirty="0">
                <a:solidFill>
                  <a:schemeClr val="tx1"/>
                </a:solidFill>
                <a:effectLst/>
                <a:latin typeface="+mn-lt"/>
                <a:ea typeface="Times New Roman" panose="02020603050405020304" pitchFamily="18" charset="0"/>
              </a:rPr>
              <a:t> : « C’est une lettre d’amour en temps de guerre : ce poème alterne l’expression de l’amour du poète pour Lou (Louise de Coligny-Châtillon), des scènes observées et des traces de la guerre en cours. Dans les derniers vers, on voit bien que c’est une déclaration d’amour. »</a:t>
            </a:r>
          </a:p>
        </p:txBody>
      </p:sp>
      <p:sp>
        <p:nvSpPr>
          <p:cNvPr id="4" name="Espace réservé du numéro de diapositive 3"/>
          <p:cNvSpPr>
            <a:spLocks noGrp="1"/>
          </p:cNvSpPr>
          <p:nvPr>
            <p:ph type="sldNum" sz="quarter" idx="5"/>
          </p:nvPr>
        </p:nvSpPr>
        <p:spPr/>
        <p:txBody>
          <a:bodyPr/>
          <a:lstStyle/>
          <a:p>
            <a:fld id="{CCCA88E0-613B-8D4C-B0F0-6319101FEB23}" type="slidenum">
              <a:rPr lang="fr-FR" smtClean="0"/>
              <a:t>2</a:t>
            </a:fld>
            <a:endParaRPr lang="fr-FR"/>
          </a:p>
        </p:txBody>
      </p:sp>
    </p:spTree>
    <p:extLst>
      <p:ext uri="{BB962C8B-B14F-4D97-AF65-F5344CB8AC3E}">
        <p14:creationId xmlns:p14="http://schemas.microsoft.com/office/powerpoint/2010/main" val="20930719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800" b="1" dirty="0">
                <a:effectLst/>
                <a:latin typeface="Times New Roman" panose="02020603050405020304" pitchFamily="18" charset="0"/>
                <a:ea typeface="Times New Roman" panose="02020603050405020304" pitchFamily="18" charset="0"/>
              </a:rPr>
              <a:t>Lire </a:t>
            </a:r>
            <a:r>
              <a:rPr lang="fr-FR" sz="1800" b="0" dirty="0">
                <a:effectLst/>
                <a:latin typeface="Times New Roman" panose="02020603050405020304" pitchFamily="18" charset="0"/>
                <a:ea typeface="Times New Roman" panose="02020603050405020304" pitchFamily="18" charset="0"/>
              </a:rPr>
              <a:t>la consigne d’écriture</a:t>
            </a:r>
          </a:p>
          <a:p>
            <a:endParaRPr lang="fr-FR" sz="1800" dirty="0">
              <a:solidFill>
                <a:srgbClr val="000000"/>
              </a:solidFill>
              <a:effectLst/>
              <a:latin typeface="Times New Roman" panose="02020603050405020304" pitchFamily="18" charset="0"/>
              <a:ea typeface="Times New Roman" panose="02020603050405020304" pitchFamily="18" charset="0"/>
            </a:endParaRPr>
          </a:p>
        </p:txBody>
      </p:sp>
      <p:sp>
        <p:nvSpPr>
          <p:cNvPr id="4" name="Espace réservé du numéro de diapositive 3"/>
          <p:cNvSpPr>
            <a:spLocks noGrp="1"/>
          </p:cNvSpPr>
          <p:nvPr>
            <p:ph type="sldNum" sz="quarter" idx="5"/>
          </p:nvPr>
        </p:nvSpPr>
        <p:spPr/>
        <p:txBody>
          <a:bodyPr/>
          <a:lstStyle/>
          <a:p>
            <a:fld id="{CCCA88E0-613B-8D4C-B0F0-6319101FEB23}" type="slidenum">
              <a:rPr lang="fr-FR" smtClean="0"/>
              <a:t>3</a:t>
            </a:fld>
            <a:endParaRPr lang="fr-FR"/>
          </a:p>
        </p:txBody>
      </p:sp>
    </p:spTree>
    <p:extLst>
      <p:ext uri="{BB962C8B-B14F-4D97-AF65-F5344CB8AC3E}">
        <p14:creationId xmlns:p14="http://schemas.microsoft.com/office/powerpoint/2010/main" val="17608763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8AF018-9D88-B898-AF90-ED24DCB5D55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F1E4442-497D-7D99-70B8-172E7342E54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61749F74-CEE9-1A8F-A018-2DB9309003EE}"/>
              </a:ext>
            </a:extLst>
          </p:cNvPr>
          <p:cNvSpPr>
            <a:spLocks noGrp="1"/>
          </p:cNvSpPr>
          <p:nvPr>
            <p:ph type="body" idx="1"/>
          </p:nvPr>
        </p:nvSpPr>
        <p:spPr/>
        <p:txBody>
          <a:bodyPr/>
          <a:lstStyle/>
          <a:p>
            <a:pPr algn="just"/>
            <a:r>
              <a:rPr lang="fr-FR" sz="1200" b="1" dirty="0">
                <a:solidFill>
                  <a:schemeClr val="tx1"/>
                </a:solidFill>
                <a:effectLst/>
                <a:latin typeface="+mn-lt"/>
                <a:ea typeface="Times New Roman" panose="02020603050405020304" pitchFamily="18" charset="0"/>
              </a:rPr>
              <a:t>PHASE 2 </a:t>
            </a:r>
            <a:r>
              <a:rPr lang="fr-FR" sz="1200" b="1" i="1" dirty="0">
                <a:solidFill>
                  <a:schemeClr val="tx1"/>
                </a:solidFill>
                <a:effectLst/>
                <a:latin typeface="+mn-lt"/>
                <a:ea typeface="Times New Roman" panose="02020603050405020304" pitchFamily="18" charset="0"/>
              </a:rPr>
              <a:t>Préparation de l’écriture</a:t>
            </a:r>
          </a:p>
          <a:p>
            <a:pPr algn="just"/>
            <a:endParaRPr lang="fr-FR" sz="1200" b="1" dirty="0">
              <a:solidFill>
                <a:schemeClr val="tx1"/>
              </a:solidFill>
              <a:effectLst/>
              <a:latin typeface="+mn-lt"/>
              <a:ea typeface="Times New Roman" panose="02020603050405020304" pitchFamily="18" charset="0"/>
            </a:endParaRPr>
          </a:p>
          <a:p>
            <a:pPr algn="just"/>
            <a:r>
              <a:rPr lang="fr-FR" sz="1200" b="1" dirty="0">
                <a:solidFill>
                  <a:schemeClr val="tx1"/>
                </a:solidFill>
                <a:effectLst/>
                <a:latin typeface="+mn-lt"/>
                <a:ea typeface="Times New Roman" panose="02020603050405020304" pitchFamily="18" charset="0"/>
              </a:rPr>
              <a:t>Demander</a:t>
            </a:r>
            <a:r>
              <a:rPr lang="fr-FR" sz="1200" dirty="0">
                <a:solidFill>
                  <a:schemeClr val="tx1"/>
                </a:solidFill>
                <a:effectLst/>
                <a:latin typeface="+mn-lt"/>
                <a:ea typeface="Times New Roman" panose="02020603050405020304" pitchFamily="18" charset="0"/>
              </a:rPr>
              <a:t> :</a:t>
            </a:r>
            <a:r>
              <a:rPr lang="fr-FR" sz="1200" b="1" dirty="0">
                <a:solidFill>
                  <a:schemeClr val="tx1"/>
                </a:solidFill>
                <a:effectLst/>
                <a:latin typeface="+mn-lt"/>
                <a:ea typeface="Times New Roman" panose="02020603050405020304" pitchFamily="18" charset="0"/>
              </a:rPr>
              <a:t> </a:t>
            </a:r>
            <a:r>
              <a:rPr lang="fr-FR" sz="1200" dirty="0">
                <a:solidFill>
                  <a:schemeClr val="tx1"/>
                </a:solidFill>
                <a:effectLst/>
                <a:latin typeface="+mn-lt"/>
                <a:ea typeface="Times New Roman" panose="02020603050405020304" pitchFamily="18" charset="0"/>
              </a:rPr>
              <a:t>« À quoi va-t-il falloir faire attention pour bien écrire un texte avec la bonne structure ? » </a:t>
            </a:r>
          </a:p>
          <a:p>
            <a:r>
              <a:rPr lang="fr-FR" sz="1200" u="sng" dirty="0">
                <a:solidFill>
                  <a:schemeClr val="tx1"/>
                </a:solidFill>
                <a:effectLst/>
                <a:latin typeface="+mn-lt"/>
                <a:ea typeface="Times New Roman" panose="02020603050405020304" pitchFamily="18" charset="0"/>
              </a:rPr>
              <a:t>Réponse attendue </a:t>
            </a:r>
            <a:r>
              <a:rPr lang="fr-FR" sz="1200" dirty="0">
                <a:solidFill>
                  <a:schemeClr val="tx1"/>
                </a:solidFill>
                <a:effectLst/>
                <a:latin typeface="+mn-lt"/>
                <a:ea typeface="Times New Roman" panose="02020603050405020304" pitchFamily="18" charset="0"/>
              </a:rPr>
              <a:t>: </a:t>
            </a:r>
          </a:p>
          <a:p>
            <a:r>
              <a:rPr lang="fr-FR" sz="1200" dirty="0">
                <a:solidFill>
                  <a:schemeClr val="tx1"/>
                </a:solidFill>
                <a:effectLst/>
                <a:latin typeface="+mn-lt"/>
                <a:ea typeface="Times New Roman" panose="02020603050405020304" pitchFamily="18" charset="0"/>
              </a:rPr>
              <a:t>Il va falloir fabriquer des groupes du nom. </a:t>
            </a:r>
          </a:p>
          <a:p>
            <a:endParaRPr lang="fr-FR" sz="1200" dirty="0">
              <a:solidFill>
                <a:schemeClr val="tx1"/>
              </a:solidFill>
              <a:effectLst/>
              <a:latin typeface="+mn-lt"/>
              <a:ea typeface="Times New Roman" panose="02020603050405020304" pitchFamily="18" charset="0"/>
            </a:endParaRPr>
          </a:p>
          <a:p>
            <a:r>
              <a:rPr lang="fr-FR" sz="1200" b="1" dirty="0">
                <a:solidFill>
                  <a:schemeClr val="tx1"/>
                </a:solidFill>
                <a:effectLst/>
                <a:latin typeface="+mn-lt"/>
                <a:ea typeface="Times New Roman" panose="02020603050405020304" pitchFamily="18" charset="0"/>
              </a:rPr>
              <a:t>Relancer</a:t>
            </a:r>
            <a:r>
              <a:rPr lang="fr-FR" sz="1200" dirty="0">
                <a:solidFill>
                  <a:schemeClr val="tx1"/>
                </a:solidFill>
                <a:effectLst/>
                <a:latin typeface="+mn-lt"/>
                <a:ea typeface="Times New Roman" panose="02020603050405020304" pitchFamily="18" charset="0"/>
              </a:rPr>
              <a:t> : « Comment fabrique-t-on des groupes du nom ? »</a:t>
            </a:r>
          </a:p>
          <a:p>
            <a:r>
              <a:rPr lang="fr-FR" sz="1200" u="sng" dirty="0">
                <a:solidFill>
                  <a:schemeClr val="tx1"/>
                </a:solidFill>
                <a:effectLst/>
                <a:latin typeface="+mn-lt"/>
                <a:ea typeface="Times New Roman" panose="02020603050405020304" pitchFamily="18" charset="0"/>
              </a:rPr>
              <a:t>Réponses attendues </a:t>
            </a:r>
            <a:r>
              <a:rPr lang="fr-FR" sz="1200" dirty="0">
                <a:solidFill>
                  <a:schemeClr val="tx1"/>
                </a:solidFill>
                <a:effectLst/>
                <a:latin typeface="+mn-lt"/>
                <a:ea typeface="Times New Roman" panose="02020603050405020304" pitchFamily="18" charset="0"/>
              </a:rPr>
              <a:t>:</a:t>
            </a:r>
          </a:p>
          <a:p>
            <a:pPr marL="0" indent="0">
              <a:buFontTx/>
              <a:buNone/>
            </a:pPr>
            <a:r>
              <a:rPr lang="fr-FR" sz="1200" dirty="0">
                <a:solidFill>
                  <a:schemeClr val="tx1"/>
                </a:solidFill>
                <a:effectLst/>
                <a:latin typeface="+mn-lt"/>
                <a:ea typeface="Times New Roman" panose="02020603050405020304" pitchFamily="18" charset="0"/>
              </a:rPr>
              <a:t>- Il faut un déterminant et un nom avec parfois une ou plusieurs expansions.</a:t>
            </a:r>
          </a:p>
          <a:p>
            <a:pPr marL="0" indent="0">
              <a:buFontTx/>
              <a:buNone/>
            </a:pPr>
            <a:r>
              <a:rPr lang="fr-FR" sz="1200" dirty="0">
                <a:solidFill>
                  <a:schemeClr val="tx1"/>
                </a:solidFill>
                <a:effectLst/>
                <a:latin typeface="+mn-lt"/>
                <a:ea typeface="Times New Roman" panose="02020603050405020304" pitchFamily="18" charset="0"/>
              </a:rPr>
              <a:t>- Il y a trois sortes d’expansions : l’adjectif, le complément du nom et la proposition relative.</a:t>
            </a:r>
          </a:p>
          <a:p>
            <a:pPr marL="285750" indent="-285750">
              <a:buFontTx/>
              <a:buChar char="-"/>
            </a:pPr>
            <a:endParaRPr lang="fr-FR" sz="1200" dirty="0">
              <a:solidFill>
                <a:schemeClr val="tx1"/>
              </a:solidFill>
              <a:effectLst/>
              <a:latin typeface="+mn-lt"/>
              <a:ea typeface="Times New Roman" panose="02020603050405020304" pitchFamily="18" charset="0"/>
            </a:endParaRPr>
          </a:p>
          <a:p>
            <a:pPr marL="0" indent="0">
              <a:buFontTx/>
              <a:buNone/>
            </a:pPr>
            <a:r>
              <a:rPr lang="fr-FR" sz="1200" b="1" dirty="0">
                <a:solidFill>
                  <a:schemeClr val="tx1"/>
                </a:solidFill>
                <a:effectLst/>
                <a:latin typeface="+mn-lt"/>
                <a:ea typeface="Times New Roman" panose="02020603050405020304" pitchFamily="18" charset="0"/>
              </a:rPr>
              <a:t>Annoncer</a:t>
            </a:r>
            <a:r>
              <a:rPr lang="fr-FR" sz="1200" dirty="0">
                <a:solidFill>
                  <a:schemeClr val="tx1"/>
                </a:solidFill>
                <a:effectLst/>
                <a:latin typeface="+mn-lt"/>
                <a:ea typeface="Times New Roman" panose="02020603050405020304" pitchFamily="18" charset="0"/>
              </a:rPr>
              <a:t> : « On va relire le texte qui peut servir de modèle. On va voir s’il peut nous aider. »</a:t>
            </a:r>
            <a:r>
              <a:rPr lang="fr-FR" sz="1200" dirty="0">
                <a:solidFill>
                  <a:schemeClr val="tx1"/>
                </a:solidFill>
                <a:effectLst/>
                <a:latin typeface="+mn-lt"/>
              </a:rPr>
              <a:t> </a:t>
            </a:r>
            <a:endParaRPr lang="fr-FR" sz="1200" dirty="0">
              <a:solidFill>
                <a:schemeClr val="tx1"/>
              </a:solidFill>
              <a:effectLst/>
              <a:latin typeface="+mn-lt"/>
              <a:ea typeface="Times New Roman" panose="02020603050405020304" pitchFamily="18" charset="0"/>
            </a:endParaRPr>
          </a:p>
          <a:p>
            <a:endParaRPr lang="fr-FR" sz="1800" dirty="0">
              <a:solidFill>
                <a:srgbClr val="000000"/>
              </a:solidFill>
              <a:effectLst/>
              <a:latin typeface="Times New Roman" panose="02020603050405020304" pitchFamily="18" charset="0"/>
              <a:ea typeface="Times New Roman" panose="02020603050405020304" pitchFamily="18" charset="0"/>
            </a:endParaRPr>
          </a:p>
        </p:txBody>
      </p:sp>
      <p:sp>
        <p:nvSpPr>
          <p:cNvPr id="4" name="Espace réservé du numéro de diapositive 3">
            <a:extLst>
              <a:ext uri="{FF2B5EF4-FFF2-40B4-BE49-F238E27FC236}">
                <a16:creationId xmlns:a16="http://schemas.microsoft.com/office/drawing/2014/main" id="{0AA93290-19DD-EBC2-055C-3EE09EDAAC56}"/>
              </a:ext>
            </a:extLst>
          </p:cNvPr>
          <p:cNvSpPr>
            <a:spLocks noGrp="1"/>
          </p:cNvSpPr>
          <p:nvPr>
            <p:ph type="sldNum" sz="quarter" idx="5"/>
          </p:nvPr>
        </p:nvSpPr>
        <p:spPr/>
        <p:txBody>
          <a:bodyPr/>
          <a:lstStyle/>
          <a:p>
            <a:fld id="{CCCA88E0-613B-8D4C-B0F0-6319101FEB23}" type="slidenum">
              <a:rPr lang="fr-FR" smtClean="0"/>
              <a:t>4</a:t>
            </a:fld>
            <a:endParaRPr lang="fr-FR"/>
          </a:p>
        </p:txBody>
      </p:sp>
    </p:spTree>
    <p:extLst>
      <p:ext uri="{BB962C8B-B14F-4D97-AF65-F5344CB8AC3E}">
        <p14:creationId xmlns:p14="http://schemas.microsoft.com/office/powerpoint/2010/main" val="14998711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E9AC4B-2B93-24FF-ECFB-899037E0904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918CAD6-2130-3005-BA4C-A591AD30A68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DCAAB3F5-5C50-CB70-6C7D-FAC44C1F7ECC}"/>
              </a:ext>
            </a:extLst>
          </p:cNvPr>
          <p:cNvSpPr>
            <a:spLocks noGrp="1"/>
          </p:cNvSpPr>
          <p:nvPr>
            <p:ph type="body" idx="1"/>
          </p:nvPr>
        </p:nvSpPr>
        <p:spPr/>
        <p:txBody>
          <a:bodyPr/>
          <a:lstStyle/>
          <a:p>
            <a:r>
              <a:rPr lang="fr-FR" sz="1200" b="1" dirty="0">
                <a:solidFill>
                  <a:schemeClr val="tx1"/>
                </a:solidFill>
                <a:effectLst/>
                <a:latin typeface="+mn-lt"/>
                <a:ea typeface="Times New Roman" panose="02020603050405020304" pitchFamily="18" charset="0"/>
              </a:rPr>
              <a:t>Demander</a:t>
            </a:r>
            <a:r>
              <a:rPr lang="fr-FR" sz="1200" dirty="0">
                <a:solidFill>
                  <a:schemeClr val="tx1"/>
                </a:solidFill>
                <a:effectLst/>
                <a:latin typeface="+mn-lt"/>
                <a:ea typeface="Times New Roman" panose="02020603050405020304" pitchFamily="18" charset="0"/>
              </a:rPr>
              <a:t> : « Pouvez-vous me trouver dans le poème plusieurs sortes d’expansions ? »</a:t>
            </a:r>
          </a:p>
          <a:p>
            <a:r>
              <a:rPr lang="fr-FR" sz="1200" u="sng" dirty="0">
                <a:solidFill>
                  <a:schemeClr val="tx1"/>
                </a:solidFill>
                <a:effectLst/>
                <a:latin typeface="+mn-lt"/>
                <a:ea typeface="Times New Roman" panose="02020603050405020304" pitchFamily="18" charset="0"/>
              </a:rPr>
              <a:t>Réponses possibles </a:t>
            </a:r>
            <a:r>
              <a:rPr lang="fr-FR" sz="1200" dirty="0">
                <a:solidFill>
                  <a:schemeClr val="tx1"/>
                </a:solidFill>
                <a:effectLst/>
                <a:latin typeface="+mn-lt"/>
                <a:ea typeface="Times New Roman" panose="02020603050405020304" pitchFamily="18" charset="0"/>
              </a:rPr>
              <a:t>:</a:t>
            </a:r>
          </a:p>
          <a:p>
            <a:r>
              <a:rPr lang="fr-FR" sz="1200" dirty="0">
                <a:solidFill>
                  <a:schemeClr val="tx1"/>
                </a:solidFill>
                <a:effectLst/>
                <a:latin typeface="+mn-lt"/>
                <a:ea typeface="Times New Roman" panose="02020603050405020304" pitchFamily="18" charset="0"/>
              </a:rPr>
              <a:t>Il y a des petits ponts épatants : deux adjectifs</a:t>
            </a:r>
            <a:br>
              <a:rPr lang="fr-FR" sz="1200" dirty="0">
                <a:solidFill>
                  <a:schemeClr val="tx1"/>
                </a:solidFill>
                <a:effectLst/>
                <a:latin typeface="+mn-lt"/>
                <a:ea typeface="Times New Roman" panose="02020603050405020304" pitchFamily="18" charset="0"/>
              </a:rPr>
            </a:br>
            <a:r>
              <a:rPr lang="fr-FR" sz="1200" dirty="0">
                <a:solidFill>
                  <a:schemeClr val="tx1"/>
                </a:solidFill>
                <a:effectLst/>
                <a:latin typeface="+mn-lt"/>
                <a:ea typeface="Times New Roman" panose="02020603050405020304" pitchFamily="18" charset="0"/>
              </a:rPr>
              <a:t>Il y a mon cœur qui bat pour toi : une proposition relative</a:t>
            </a:r>
            <a:br>
              <a:rPr lang="fr-FR" sz="1200" dirty="0">
                <a:solidFill>
                  <a:schemeClr val="tx1"/>
                </a:solidFill>
                <a:effectLst/>
                <a:latin typeface="+mn-lt"/>
                <a:ea typeface="Times New Roman" panose="02020603050405020304" pitchFamily="18" charset="0"/>
              </a:rPr>
            </a:br>
            <a:r>
              <a:rPr lang="fr-FR" sz="1200" dirty="0">
                <a:solidFill>
                  <a:schemeClr val="tx1"/>
                </a:solidFill>
                <a:effectLst/>
                <a:latin typeface="+mn-lt"/>
                <a:ea typeface="Times New Roman" panose="02020603050405020304" pitchFamily="18" charset="0"/>
              </a:rPr>
              <a:t>Il y a un rideau de peupliers délicat, délicat : un complément du nom</a:t>
            </a:r>
          </a:p>
          <a:p>
            <a:r>
              <a:rPr lang="fr-FR" sz="1200" dirty="0">
                <a:solidFill>
                  <a:schemeClr val="tx1"/>
                </a:solidFill>
                <a:effectLst/>
                <a:latin typeface="+mn-lt"/>
                <a:ea typeface="Times New Roman" panose="02020603050405020304" pitchFamily="18" charset="0"/>
              </a:rPr>
              <a:t>   </a:t>
            </a:r>
            <a:r>
              <a:rPr lang="fr-FR" sz="1200" i="1" dirty="0">
                <a:solidFill>
                  <a:schemeClr val="tx1"/>
                </a:solidFill>
                <a:effectLst/>
                <a:latin typeface="+mn-lt"/>
                <a:ea typeface="Times New Roman" panose="02020603050405020304" pitchFamily="18" charset="0"/>
              </a:rPr>
              <a:t>Remarques </a:t>
            </a:r>
            <a:r>
              <a:rPr lang="fr-FR" sz="1200" dirty="0">
                <a:solidFill>
                  <a:schemeClr val="tx1"/>
                </a:solidFill>
                <a:effectLst/>
                <a:latin typeface="+mn-lt"/>
                <a:ea typeface="Times New Roman" panose="02020603050405020304" pitchFamily="18" charset="0"/>
              </a:rPr>
              <a:t>: - il y a un seul complément du nom dans le poème</a:t>
            </a:r>
          </a:p>
          <a:p>
            <a:r>
              <a:rPr lang="fr-FR" sz="1200" dirty="0">
                <a:solidFill>
                  <a:schemeClr val="tx1"/>
                </a:solidFill>
                <a:effectLst/>
                <a:latin typeface="+mn-lt"/>
                <a:ea typeface="Times New Roman" panose="02020603050405020304" pitchFamily="18" charset="0"/>
              </a:rPr>
              <a:t>	     - c’est le rideau qui est délicat, pas les peupliers…</a:t>
            </a:r>
          </a:p>
          <a:p>
            <a:endParaRPr lang="fr-FR" sz="1200" dirty="0">
              <a:solidFill>
                <a:schemeClr val="tx1"/>
              </a:solidFill>
              <a:effectLst/>
              <a:latin typeface="+mn-lt"/>
              <a:ea typeface="Times New Roman" panose="02020603050405020304" pitchFamily="18" charset="0"/>
            </a:endParaRPr>
          </a:p>
          <a:p>
            <a:r>
              <a:rPr lang="fr-FR" sz="1200" b="1" dirty="0">
                <a:solidFill>
                  <a:schemeClr val="tx1"/>
                </a:solidFill>
                <a:effectLst/>
                <a:latin typeface="+mn-lt"/>
                <a:ea typeface="Times New Roman" panose="02020603050405020304" pitchFamily="18" charset="0"/>
              </a:rPr>
              <a:t>Relancer</a:t>
            </a:r>
            <a:r>
              <a:rPr lang="fr-FR" sz="1200" dirty="0">
                <a:solidFill>
                  <a:schemeClr val="tx1"/>
                </a:solidFill>
                <a:effectLst/>
                <a:latin typeface="+mn-lt"/>
                <a:ea typeface="Times New Roman" panose="02020603050405020304" pitchFamily="18" charset="0"/>
              </a:rPr>
              <a:t> : « À quoi faut-il faire attention quand on fabrique un groupe du nom ? »</a:t>
            </a:r>
          </a:p>
          <a:p>
            <a:r>
              <a:rPr lang="fr-FR" sz="1200" u="sng" dirty="0">
                <a:solidFill>
                  <a:schemeClr val="tx1"/>
                </a:solidFill>
                <a:effectLst/>
                <a:latin typeface="+mn-lt"/>
                <a:ea typeface="Times New Roman" panose="02020603050405020304" pitchFamily="18" charset="0"/>
              </a:rPr>
              <a:t>Réponse attendue </a:t>
            </a:r>
            <a:r>
              <a:rPr lang="fr-FR" sz="1200" dirty="0">
                <a:solidFill>
                  <a:schemeClr val="tx1"/>
                </a:solidFill>
                <a:effectLst/>
                <a:latin typeface="+mn-lt"/>
                <a:ea typeface="Times New Roman" panose="02020603050405020304" pitchFamily="18" charset="0"/>
              </a:rPr>
              <a:t>:</a:t>
            </a:r>
          </a:p>
          <a:p>
            <a:r>
              <a:rPr lang="fr-FR" sz="1200" dirty="0">
                <a:solidFill>
                  <a:schemeClr val="tx1"/>
                </a:solidFill>
                <a:effectLst/>
                <a:latin typeface="+mn-lt"/>
                <a:ea typeface="Times New Roman" panose="02020603050405020304" pitchFamily="18" charset="0"/>
              </a:rPr>
              <a:t>- Il faut accorder les mots dans le groupe du nom (le déterminant et l’adjectif avec le nom).</a:t>
            </a:r>
          </a:p>
          <a:p>
            <a:r>
              <a:rPr lang="fr-FR" sz="1200" dirty="0">
                <a:solidFill>
                  <a:schemeClr val="tx1"/>
                </a:solidFill>
                <a:effectLst/>
                <a:latin typeface="+mn-lt"/>
                <a:ea typeface="Times New Roman" panose="02020603050405020304" pitchFamily="18" charset="0"/>
              </a:rPr>
              <a:t> </a:t>
            </a:r>
          </a:p>
          <a:p>
            <a:r>
              <a:rPr lang="fr-FR" sz="1200" b="1" dirty="0">
                <a:solidFill>
                  <a:schemeClr val="tx1"/>
                </a:solidFill>
                <a:effectLst/>
                <a:latin typeface="+mn-lt"/>
                <a:ea typeface="Times New Roman" panose="02020603050405020304" pitchFamily="18" charset="0"/>
              </a:rPr>
              <a:t>Demander</a:t>
            </a:r>
            <a:r>
              <a:rPr lang="fr-FR" sz="1200" dirty="0">
                <a:solidFill>
                  <a:schemeClr val="tx1"/>
                </a:solidFill>
                <a:effectLst/>
                <a:latin typeface="+mn-lt"/>
                <a:ea typeface="Times New Roman" panose="02020603050405020304" pitchFamily="18" charset="0"/>
              </a:rPr>
              <a:t> : « Pouvez-vous me trouver des exemples d’accord dans le groupe du nom ? »</a:t>
            </a:r>
          </a:p>
          <a:p>
            <a:r>
              <a:rPr lang="fr-FR" sz="1200" u="sng" dirty="0">
                <a:solidFill>
                  <a:schemeClr val="tx1"/>
                </a:solidFill>
                <a:effectLst/>
                <a:latin typeface="+mn-lt"/>
                <a:ea typeface="Times New Roman" panose="02020603050405020304" pitchFamily="18" charset="0"/>
              </a:rPr>
              <a:t>Réponse attendue </a:t>
            </a:r>
            <a:r>
              <a:rPr lang="fr-FR" sz="1200" dirty="0">
                <a:solidFill>
                  <a:schemeClr val="tx1"/>
                </a:solidFill>
                <a:effectLst/>
                <a:latin typeface="+mn-lt"/>
                <a:ea typeface="Times New Roman" panose="02020603050405020304" pitchFamily="18" charset="0"/>
              </a:rPr>
              <a:t>:</a:t>
            </a:r>
          </a:p>
          <a:p>
            <a:r>
              <a:rPr lang="fr-FR" sz="1200" dirty="0">
                <a:solidFill>
                  <a:schemeClr val="tx1"/>
                </a:solidFill>
                <a:effectLst/>
                <a:latin typeface="+mn-lt"/>
                <a:ea typeface="Times New Roman" panose="02020603050405020304" pitchFamily="18" charset="0"/>
              </a:rPr>
              <a:t>Accord de l’adjectif : petits ponts épatants, des rues étroites</a:t>
            </a:r>
          </a:p>
          <a:p>
            <a:endParaRPr lang="fr-FR" sz="1800" dirty="0">
              <a:effectLst/>
              <a:latin typeface="Times New Roman" panose="02020603050405020304" pitchFamily="18"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800" dirty="0">
              <a:effectLst/>
              <a:latin typeface="Times New Roman" panose="02020603050405020304" pitchFamily="18" charset="0"/>
              <a:ea typeface="Times New Roman" panose="02020603050405020304" pitchFamily="18" charset="0"/>
            </a:endParaRPr>
          </a:p>
        </p:txBody>
      </p:sp>
      <p:sp>
        <p:nvSpPr>
          <p:cNvPr id="4" name="Espace réservé du numéro de diapositive 3">
            <a:extLst>
              <a:ext uri="{FF2B5EF4-FFF2-40B4-BE49-F238E27FC236}">
                <a16:creationId xmlns:a16="http://schemas.microsoft.com/office/drawing/2014/main" id="{FC9347A1-5A40-798E-68A9-AAB169F8DD45}"/>
              </a:ext>
            </a:extLst>
          </p:cNvPr>
          <p:cNvSpPr>
            <a:spLocks noGrp="1"/>
          </p:cNvSpPr>
          <p:nvPr>
            <p:ph type="sldNum" sz="quarter" idx="5"/>
          </p:nvPr>
        </p:nvSpPr>
        <p:spPr/>
        <p:txBody>
          <a:bodyPr/>
          <a:lstStyle/>
          <a:p>
            <a:fld id="{CCCA88E0-613B-8D4C-B0F0-6319101FEB23}" type="slidenum">
              <a:rPr lang="fr-FR" smtClean="0"/>
              <a:t>5</a:t>
            </a:fld>
            <a:endParaRPr lang="fr-FR"/>
          </a:p>
        </p:txBody>
      </p:sp>
    </p:spTree>
    <p:extLst>
      <p:ext uri="{BB962C8B-B14F-4D97-AF65-F5344CB8AC3E}">
        <p14:creationId xmlns:p14="http://schemas.microsoft.com/office/powerpoint/2010/main" val="33385803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FD0D95-2BF7-416C-5FB6-519DE57CBC4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DFBC90F-3D45-DCFE-7DCF-F23163EB6E74}"/>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3F2CF17-E5EC-DBA3-861C-37AC82135600}"/>
              </a:ext>
            </a:extLst>
          </p:cNvPr>
          <p:cNvSpPr>
            <a:spLocks noGrp="1"/>
          </p:cNvSpPr>
          <p:nvPr>
            <p:ph type="body" idx="1"/>
          </p:nvPr>
        </p:nvSpPr>
        <p:spPr/>
        <p:txBody>
          <a:bodyPr/>
          <a:lstStyle/>
          <a:p>
            <a:r>
              <a:rPr lang="fr-FR" sz="1200" b="1" dirty="0">
                <a:solidFill>
                  <a:schemeClr val="tx1"/>
                </a:solidFill>
                <a:effectLst/>
                <a:latin typeface="+mn-lt"/>
                <a:ea typeface="Times New Roman" panose="02020603050405020304" pitchFamily="18" charset="0"/>
              </a:rPr>
              <a:t>Demander</a:t>
            </a:r>
            <a:r>
              <a:rPr lang="fr-FR" sz="1200" dirty="0">
                <a:solidFill>
                  <a:schemeClr val="tx1"/>
                </a:solidFill>
                <a:effectLst/>
                <a:latin typeface="+mn-lt"/>
                <a:ea typeface="Times New Roman" panose="02020603050405020304" pitchFamily="18" charset="0"/>
              </a:rPr>
              <a:t> : « Pourquoi y a-t-il -</a:t>
            </a:r>
            <a:r>
              <a:rPr lang="fr-FR" sz="1200" i="1" dirty="0">
                <a:solidFill>
                  <a:schemeClr val="tx1"/>
                </a:solidFill>
                <a:effectLst/>
                <a:latin typeface="+mn-lt"/>
                <a:ea typeface="Times New Roman" panose="02020603050405020304" pitchFamily="18" charset="0"/>
              </a:rPr>
              <a:t>ent</a:t>
            </a:r>
            <a:r>
              <a:rPr lang="fr-FR" sz="1200" dirty="0">
                <a:solidFill>
                  <a:schemeClr val="tx1"/>
                </a:solidFill>
                <a:effectLst/>
                <a:latin typeface="+mn-lt"/>
                <a:ea typeface="Times New Roman" panose="02020603050405020304" pitchFamily="18" charset="0"/>
              </a:rPr>
              <a:t> à </a:t>
            </a:r>
            <a:r>
              <a:rPr lang="fr-FR" sz="1200" i="1" dirty="0">
                <a:solidFill>
                  <a:schemeClr val="tx1"/>
                </a:solidFill>
                <a:effectLst/>
                <a:latin typeface="+mn-lt"/>
                <a:ea typeface="Times New Roman" panose="02020603050405020304" pitchFamily="18" charset="0"/>
              </a:rPr>
              <a:t>s’amusent</a:t>
            </a:r>
            <a:r>
              <a:rPr lang="fr-FR" sz="1200" dirty="0">
                <a:solidFill>
                  <a:schemeClr val="tx1"/>
                </a:solidFill>
                <a:effectLst/>
                <a:latin typeface="+mn-lt"/>
                <a:ea typeface="Times New Roman" panose="02020603050405020304" pitchFamily="18" charset="0"/>
              </a:rPr>
              <a:t> ? » </a:t>
            </a:r>
          </a:p>
          <a:p>
            <a:pPr indent="449580"/>
            <a:r>
              <a:rPr lang="fr-FR" sz="1200" dirty="0">
                <a:solidFill>
                  <a:schemeClr val="tx1"/>
                </a:solidFill>
                <a:effectLst/>
                <a:latin typeface="+mn-lt"/>
                <a:ea typeface="Times New Roman" panose="02020603050405020304" pitchFamily="18" charset="0"/>
              </a:rPr>
              <a:t>Il y a six soldats qui s’amusent comme des fous. </a:t>
            </a:r>
          </a:p>
          <a:p>
            <a:r>
              <a:rPr lang="fr-FR" sz="1200" u="sng" dirty="0">
                <a:solidFill>
                  <a:schemeClr val="tx1"/>
                </a:solidFill>
                <a:effectLst/>
                <a:latin typeface="+mn-lt"/>
                <a:ea typeface="Times New Roman" panose="02020603050405020304" pitchFamily="18" charset="0"/>
              </a:rPr>
              <a:t>Réponse attendue </a:t>
            </a:r>
            <a:r>
              <a:rPr lang="fr-FR" sz="1200" dirty="0">
                <a:solidFill>
                  <a:schemeClr val="tx1"/>
                </a:solidFill>
                <a:effectLst/>
                <a:latin typeface="+mn-lt"/>
                <a:ea typeface="Times New Roman" panose="02020603050405020304" pitchFamily="18" charset="0"/>
              </a:rPr>
              <a:t>:</a:t>
            </a:r>
          </a:p>
          <a:p>
            <a:r>
              <a:rPr lang="fr-FR" sz="1200" dirty="0">
                <a:solidFill>
                  <a:schemeClr val="tx1"/>
                </a:solidFill>
                <a:effectLst/>
                <a:latin typeface="+mn-lt"/>
                <a:ea typeface="Times New Roman" panose="02020603050405020304" pitchFamily="18" charset="0"/>
              </a:rPr>
              <a:t>C’est parce que ce sont les six soldats qui s’amusent.</a:t>
            </a:r>
          </a:p>
          <a:p>
            <a:r>
              <a:rPr lang="fr-FR" sz="1200" dirty="0">
                <a:solidFill>
                  <a:schemeClr val="tx1"/>
                </a:solidFill>
                <a:effectLst/>
                <a:latin typeface="+mn-lt"/>
                <a:ea typeface="Times New Roman" panose="02020603050405020304" pitchFamily="18" charset="0"/>
              </a:rPr>
              <a:t> </a:t>
            </a:r>
          </a:p>
          <a:p>
            <a:r>
              <a:rPr lang="fr-FR" sz="1200" b="1" dirty="0">
                <a:solidFill>
                  <a:schemeClr val="tx1"/>
                </a:solidFill>
                <a:effectLst/>
                <a:latin typeface="+mn-lt"/>
                <a:ea typeface="Times New Roman" panose="02020603050405020304" pitchFamily="18" charset="0"/>
              </a:rPr>
              <a:t>Expliquer</a:t>
            </a:r>
            <a:r>
              <a:rPr lang="fr-FR" sz="1200" dirty="0">
                <a:solidFill>
                  <a:schemeClr val="tx1"/>
                </a:solidFill>
                <a:effectLst/>
                <a:latin typeface="+mn-lt"/>
                <a:ea typeface="Times New Roman" panose="02020603050405020304" pitchFamily="18" charset="0"/>
              </a:rPr>
              <a:t> : « Pour le sens, vous avez raison. Mais c’est un peu plus compliqué – vous verrez cela plus tard. Le vrai sujet, c’est le mot </a:t>
            </a:r>
            <a:r>
              <a:rPr lang="fr-FR" sz="1200" i="1" dirty="0">
                <a:solidFill>
                  <a:schemeClr val="tx1"/>
                </a:solidFill>
                <a:effectLst/>
                <a:latin typeface="+mn-lt"/>
                <a:ea typeface="Times New Roman" panose="02020603050405020304" pitchFamily="18" charset="0"/>
              </a:rPr>
              <a:t>qui</a:t>
            </a:r>
            <a:r>
              <a:rPr lang="fr-FR" sz="1200" dirty="0">
                <a:solidFill>
                  <a:schemeClr val="tx1"/>
                </a:solidFill>
                <a:effectLst/>
                <a:latin typeface="+mn-lt"/>
                <a:ea typeface="Times New Roman" panose="02020603050405020304" pitchFamily="18" charset="0"/>
              </a:rPr>
              <a:t>, et ce mot </a:t>
            </a:r>
            <a:r>
              <a:rPr lang="fr-FR" sz="1200" i="1" dirty="0">
                <a:solidFill>
                  <a:schemeClr val="tx1"/>
                </a:solidFill>
                <a:effectLst/>
                <a:latin typeface="+mn-lt"/>
                <a:ea typeface="Times New Roman" panose="02020603050405020304" pitchFamily="18" charset="0"/>
              </a:rPr>
              <a:t>qui</a:t>
            </a:r>
            <a:r>
              <a:rPr lang="fr-FR" sz="1200" dirty="0">
                <a:solidFill>
                  <a:schemeClr val="tx1"/>
                </a:solidFill>
                <a:effectLst/>
                <a:latin typeface="+mn-lt"/>
                <a:ea typeface="Times New Roman" panose="02020603050405020304" pitchFamily="18" charset="0"/>
              </a:rPr>
              <a:t> reprend le groupe du nom </a:t>
            </a:r>
            <a:r>
              <a:rPr lang="fr-FR" sz="1200" i="1" dirty="0">
                <a:solidFill>
                  <a:schemeClr val="tx1"/>
                </a:solidFill>
                <a:effectLst/>
                <a:latin typeface="+mn-lt"/>
                <a:ea typeface="Times New Roman" panose="02020603050405020304" pitchFamily="18" charset="0"/>
              </a:rPr>
              <a:t>six soldats</a:t>
            </a:r>
            <a:r>
              <a:rPr lang="fr-FR" sz="1200" dirty="0">
                <a:solidFill>
                  <a:schemeClr val="tx1"/>
                </a:solidFill>
                <a:effectLst/>
                <a:latin typeface="+mn-lt"/>
                <a:ea typeface="Times New Roman" panose="02020603050405020304" pitchFamily="18" charset="0"/>
              </a:rPr>
              <a:t>. Pour l’instant, dans les phrases avec </a:t>
            </a:r>
            <a:r>
              <a:rPr lang="fr-FR" sz="1200" i="1" dirty="0">
                <a:solidFill>
                  <a:schemeClr val="tx1"/>
                </a:solidFill>
                <a:effectLst/>
                <a:latin typeface="+mn-lt"/>
                <a:ea typeface="Times New Roman" panose="02020603050405020304" pitchFamily="18" charset="0"/>
              </a:rPr>
              <a:t>qui</a:t>
            </a:r>
            <a:r>
              <a:rPr lang="fr-FR" sz="1200" dirty="0">
                <a:solidFill>
                  <a:schemeClr val="tx1"/>
                </a:solidFill>
                <a:effectLst/>
                <a:latin typeface="+mn-lt"/>
                <a:ea typeface="Times New Roman" panose="02020603050405020304" pitchFamily="18" charset="0"/>
              </a:rPr>
              <a:t>, il faut s’appuyer sur le sens pour trouver la personne du verbe qui suit le </a:t>
            </a:r>
            <a:r>
              <a:rPr lang="fr-FR" sz="1200" i="1" dirty="0">
                <a:solidFill>
                  <a:schemeClr val="tx1"/>
                </a:solidFill>
                <a:effectLst/>
                <a:latin typeface="+mn-lt"/>
                <a:ea typeface="Times New Roman" panose="02020603050405020304" pitchFamily="18" charset="0"/>
              </a:rPr>
              <a:t>qui</a:t>
            </a:r>
            <a:r>
              <a:rPr lang="fr-FR" sz="1200" dirty="0">
                <a:solidFill>
                  <a:schemeClr val="tx1"/>
                </a:solidFill>
                <a:effectLst/>
                <a:latin typeface="+mn-lt"/>
                <a:ea typeface="Times New Roman" panose="02020603050405020304" pitchFamily="18" charset="0"/>
              </a:rPr>
              <a:t>. »</a:t>
            </a:r>
          </a:p>
          <a:p>
            <a:endParaRPr lang="fr-FR" dirty="0"/>
          </a:p>
        </p:txBody>
      </p:sp>
      <p:sp>
        <p:nvSpPr>
          <p:cNvPr id="4" name="Espace réservé du numéro de diapositive 3">
            <a:extLst>
              <a:ext uri="{FF2B5EF4-FFF2-40B4-BE49-F238E27FC236}">
                <a16:creationId xmlns:a16="http://schemas.microsoft.com/office/drawing/2014/main" id="{88B9FAEB-851A-C1C0-D311-1ED2D58C477F}"/>
              </a:ext>
            </a:extLst>
          </p:cNvPr>
          <p:cNvSpPr>
            <a:spLocks noGrp="1"/>
          </p:cNvSpPr>
          <p:nvPr>
            <p:ph type="sldNum" sz="quarter" idx="5"/>
          </p:nvPr>
        </p:nvSpPr>
        <p:spPr/>
        <p:txBody>
          <a:bodyPr/>
          <a:lstStyle/>
          <a:p>
            <a:fld id="{CCCA88E0-613B-8D4C-B0F0-6319101FEB23}" type="slidenum">
              <a:rPr lang="fr-FR" smtClean="0"/>
              <a:t>6</a:t>
            </a:fld>
            <a:endParaRPr lang="fr-FR"/>
          </a:p>
        </p:txBody>
      </p:sp>
    </p:spTree>
    <p:extLst>
      <p:ext uri="{BB962C8B-B14F-4D97-AF65-F5344CB8AC3E}">
        <p14:creationId xmlns:p14="http://schemas.microsoft.com/office/powerpoint/2010/main" val="34671192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Times New Roman" panose="02020603050405020304" pitchFamily="18" charset="0"/>
              </a:rPr>
              <a:t>Lire</a:t>
            </a:r>
            <a:r>
              <a:rPr lang="fr-FR" sz="1200" dirty="0">
                <a:solidFill>
                  <a:schemeClr val="tx1"/>
                </a:solidFill>
                <a:effectLst/>
                <a:latin typeface="+mn-lt"/>
                <a:ea typeface="Times New Roman" panose="02020603050405020304" pitchFamily="18" charset="0"/>
              </a:rPr>
              <a:t> les contraintes d’écriture.</a:t>
            </a:r>
            <a:endParaRPr lang="fr-FR" sz="1200" dirty="0">
              <a:solidFill>
                <a:schemeClr val="tx1"/>
              </a:solidFill>
              <a:latin typeface="+mn-lt"/>
            </a:endParaRPr>
          </a:p>
          <a:p>
            <a:endParaRPr lang="fr-FR" sz="1200" dirty="0">
              <a:solidFill>
                <a:schemeClr val="tx1"/>
              </a:solidFill>
              <a:latin typeface="+mn-lt"/>
            </a:endParaRPr>
          </a:p>
          <a:p>
            <a:pPr marL="0" lvl="0" indent="0">
              <a:lnSpc>
                <a:spcPct val="107000"/>
              </a:lnSpc>
              <a:buClr>
                <a:srgbClr val="2EAC68"/>
              </a:buClr>
              <a:buFont typeface="Wingdings 3" panose="05040102010807070707" pitchFamily="18" charset="2"/>
              <a:buNone/>
            </a:pPr>
            <a:r>
              <a:rPr lang="fr-FR" sz="1200" b="1" dirty="0">
                <a:solidFill>
                  <a:schemeClr val="tx1"/>
                </a:solidFill>
                <a:effectLst/>
                <a:latin typeface="+mn-lt"/>
                <a:ea typeface="Calibri" panose="020F0502020204030204" pitchFamily="34" charset="0"/>
                <a:cs typeface="Calibri" panose="020F0502020204030204" pitchFamily="34" charset="0"/>
                <a:sym typeface="Wingdings 3" pitchFamily="2" charset="2"/>
              </a:rPr>
              <a:t>Chercher avec les élèves </a:t>
            </a:r>
            <a:r>
              <a:rPr lang="fr-FR" sz="1200" b="0" dirty="0">
                <a:solidFill>
                  <a:schemeClr val="tx1"/>
                </a:solidFill>
                <a:effectLst/>
                <a:latin typeface="+mn-lt"/>
                <a:ea typeface="Calibri" panose="020F0502020204030204" pitchFamily="34" charset="0"/>
                <a:cs typeface="Calibri" panose="020F0502020204030204" pitchFamily="34" charset="0"/>
                <a:sym typeface="Wingdings 3" pitchFamily="2" charset="2"/>
              </a:rPr>
              <a:t>des idées (Qu’est-ce qu’on peut raconter ?)</a:t>
            </a:r>
          </a:p>
          <a:p>
            <a:pPr>
              <a:spcAft>
                <a:spcPts val="800"/>
              </a:spcAft>
            </a:pPr>
            <a:r>
              <a:rPr lang="fr-FR" sz="1200" u="sng" dirty="0">
                <a:solidFill>
                  <a:schemeClr val="tx1"/>
                </a:solidFill>
                <a:effectLst/>
                <a:latin typeface="+mn-lt"/>
                <a:ea typeface="Calibri" panose="020F0502020204030204" pitchFamily="34" charset="0"/>
                <a:cs typeface="Times New Roman" panose="02020603050405020304" pitchFamily="18" charset="0"/>
              </a:rPr>
              <a:t>Réponses possibles </a:t>
            </a:r>
            <a:r>
              <a:rPr lang="fr-FR" sz="1200" u="none" dirty="0">
                <a:solidFill>
                  <a:schemeClr val="tx1"/>
                </a:solidFill>
                <a:effectLst/>
                <a:latin typeface="+mn-lt"/>
                <a:ea typeface="Calibri" panose="020F0502020204030204" pitchFamily="34" charset="0"/>
                <a:cs typeface="Times New Roman" panose="02020603050405020304" pitchFamily="18" charset="0"/>
              </a:rPr>
              <a:t>:</a:t>
            </a:r>
          </a:p>
          <a:p>
            <a:pPr>
              <a:spcAft>
                <a:spcPts val="800"/>
              </a:spcAft>
            </a:pPr>
            <a:r>
              <a:rPr lang="fr-FR" sz="1200" u="none" dirty="0">
                <a:solidFill>
                  <a:schemeClr val="tx1"/>
                </a:solidFill>
                <a:effectLst/>
                <a:latin typeface="+mn-lt"/>
                <a:ea typeface="Calibri" panose="020F0502020204030204" pitchFamily="34" charset="0"/>
                <a:cs typeface="Times New Roman" panose="02020603050405020304" pitchFamily="18" charset="0"/>
              </a:rPr>
              <a:t>lister :</a:t>
            </a:r>
          </a:p>
          <a:p>
            <a:pPr>
              <a:spcAft>
                <a:spcPts val="800"/>
              </a:spcAft>
            </a:pPr>
            <a:r>
              <a:rPr lang="fr-FR" sz="1200" u="none" dirty="0">
                <a:solidFill>
                  <a:schemeClr val="tx1"/>
                </a:solidFill>
                <a:effectLst/>
                <a:latin typeface="+mn-lt"/>
                <a:ea typeface="Calibri" panose="020F0502020204030204" pitchFamily="34" charset="0"/>
                <a:cs typeface="Times New Roman" panose="02020603050405020304" pitchFamily="18" charset="0"/>
              </a:rPr>
              <a:t>- ce qu’il y a dans sa chambre</a:t>
            </a:r>
          </a:p>
          <a:p>
            <a:pPr marL="0" indent="0">
              <a:spcAft>
                <a:spcPts val="800"/>
              </a:spcAft>
              <a:buFontTx/>
              <a:buNone/>
            </a:pPr>
            <a:r>
              <a:rPr lang="fr-FR" sz="1200" u="none" dirty="0">
                <a:solidFill>
                  <a:schemeClr val="tx1"/>
                </a:solidFill>
                <a:effectLst/>
                <a:latin typeface="+mn-lt"/>
                <a:ea typeface="Calibri" panose="020F0502020204030204" pitchFamily="34" charset="0"/>
                <a:cs typeface="Times New Roman" panose="02020603050405020304" pitchFamily="18" charset="0"/>
              </a:rPr>
              <a:t>- ce qu’il y a dans son garage</a:t>
            </a:r>
          </a:p>
          <a:p>
            <a:pPr marL="0" indent="0">
              <a:spcAft>
                <a:spcPts val="800"/>
              </a:spcAft>
              <a:buFontTx/>
              <a:buNone/>
            </a:pPr>
            <a:r>
              <a:rPr lang="fr-FR" sz="1200" u="none" dirty="0">
                <a:solidFill>
                  <a:schemeClr val="tx1"/>
                </a:solidFill>
                <a:effectLst/>
                <a:latin typeface="+mn-lt"/>
                <a:ea typeface="Calibri" panose="020F0502020204030204" pitchFamily="34" charset="0"/>
                <a:cs typeface="Times New Roman" panose="02020603050405020304" pitchFamily="18" charset="0"/>
              </a:rPr>
              <a:t>- ce qu’il y a dans la cour au moment de la récréation</a:t>
            </a:r>
          </a:p>
          <a:p>
            <a:pPr marL="0" indent="0">
              <a:spcAft>
                <a:spcPts val="800"/>
              </a:spcAft>
              <a:buFontTx/>
              <a:buNone/>
            </a:pPr>
            <a:r>
              <a:rPr lang="fr-FR" sz="1200" u="none" dirty="0">
                <a:solidFill>
                  <a:schemeClr val="tx1"/>
                </a:solidFill>
                <a:effectLst/>
                <a:latin typeface="+mn-lt"/>
                <a:ea typeface="Calibri" panose="020F0502020204030204" pitchFamily="34" charset="0"/>
                <a:cs typeface="Times New Roman" panose="02020603050405020304" pitchFamily="18" charset="0"/>
              </a:rPr>
              <a:t>- ce qu’il y a dans la classe</a:t>
            </a:r>
          </a:p>
          <a:p>
            <a:pPr marL="0" indent="0">
              <a:spcAft>
                <a:spcPts val="800"/>
              </a:spcAft>
              <a:buFontTx/>
              <a:buNone/>
            </a:pPr>
            <a:r>
              <a:rPr lang="fr-FR" sz="1200" u="none" dirty="0">
                <a:solidFill>
                  <a:schemeClr val="tx1"/>
                </a:solidFill>
                <a:effectLst/>
                <a:latin typeface="+mn-lt"/>
                <a:ea typeface="Calibri" panose="020F0502020204030204" pitchFamily="34" charset="0"/>
                <a:cs typeface="Times New Roman" panose="02020603050405020304" pitchFamily="18" charset="0"/>
              </a:rPr>
              <a:t>- ce que tu vois lorsque tu viens à pied à l’école</a:t>
            </a:r>
          </a:p>
          <a:p>
            <a:pPr marL="0" lvl="0" indent="0">
              <a:lnSpc>
                <a:spcPct val="107000"/>
              </a:lnSpc>
              <a:buClr>
                <a:srgbClr val="2EAC68"/>
              </a:buClr>
              <a:buFont typeface="Wingdings 3" panose="05040102010807070707" pitchFamily="18" charset="2"/>
              <a:buNone/>
            </a:pPr>
            <a:endParaRPr lang="fr-FR" sz="1200" dirty="0">
              <a:solidFill>
                <a:schemeClr val="tx1"/>
              </a:solidFill>
              <a:effectLst/>
              <a:latin typeface="+mn-lt"/>
              <a:ea typeface="Calibri" panose="020F0502020204030204" pitchFamily="34" charset="0"/>
              <a:cs typeface="Arial" panose="020B0604020202020204" pitchFamily="34" charset="0"/>
            </a:endParaRPr>
          </a:p>
          <a:p>
            <a:r>
              <a:rPr lang="fr-FR" sz="1200" b="1" dirty="0">
                <a:solidFill>
                  <a:schemeClr val="tx1"/>
                </a:solidFill>
                <a:effectLst/>
                <a:latin typeface="+mn-lt"/>
                <a:ea typeface="Times New Roman" panose="02020603050405020304" pitchFamily="18" charset="0"/>
              </a:rPr>
              <a:t>Différenciation :</a:t>
            </a:r>
            <a:r>
              <a:rPr lang="fr-FR" sz="1200" b="0" dirty="0">
                <a:solidFill>
                  <a:schemeClr val="tx1"/>
                </a:solidFill>
                <a:effectLst/>
                <a:latin typeface="+mn-lt"/>
                <a:ea typeface="Times New Roman" panose="02020603050405020304" pitchFamily="18" charset="0"/>
              </a:rPr>
              <a:t> pour </a:t>
            </a:r>
            <a:r>
              <a:rPr lang="fr-FR" sz="1200" dirty="0">
                <a:solidFill>
                  <a:schemeClr val="tx1"/>
                </a:solidFill>
                <a:effectLst/>
                <a:latin typeface="+mn-lt"/>
                <a:ea typeface="Times New Roman" panose="02020603050405020304" pitchFamily="18" charset="0"/>
              </a:rPr>
              <a:t>les élèves en difficulté, les regrouper et écrire sur leur feuille les mots qui leur manqueraient (dans la marge ou là où le mot doit s’insérer). Il est aussi possible de leur distribuer l’aide lexicale proposée </a:t>
            </a:r>
            <a:r>
              <a:rPr lang="fr-FR" sz="1200" i="1" dirty="0">
                <a:solidFill>
                  <a:schemeClr val="tx1"/>
                </a:solidFill>
                <a:effectLst/>
                <a:latin typeface="+mn-lt"/>
                <a:ea typeface="Times New Roman" panose="02020603050405020304" pitchFamily="18" charset="0"/>
              </a:rPr>
              <a:t>(</a:t>
            </a:r>
            <a:r>
              <a:rPr lang="fr-FR" sz="1200" i="0" dirty="0">
                <a:solidFill>
                  <a:schemeClr val="tx1"/>
                </a:solidFill>
                <a:effectLst/>
                <a:latin typeface="+mn-lt"/>
                <a:ea typeface="Times New Roman" panose="02020603050405020304" pitchFamily="18" charset="0"/>
              </a:rPr>
              <a:t>cf. </a:t>
            </a:r>
            <a:r>
              <a:rPr lang="fr-FR" sz="1200" i="1" u="none" dirty="0">
                <a:solidFill>
                  <a:schemeClr val="tx1"/>
                </a:solidFill>
                <a:effectLst/>
                <a:highlight>
                  <a:srgbClr val="FFFF00"/>
                </a:highlight>
                <a:latin typeface="+mn-lt"/>
                <a:ea typeface="Times New Roman" panose="02020603050405020304" pitchFamily="18" charset="0"/>
              </a:rPr>
              <a:t>Fiche photocopiable</a:t>
            </a:r>
            <a:r>
              <a:rPr lang="fr-FR" sz="1200" i="1" dirty="0">
                <a:solidFill>
                  <a:schemeClr val="tx1"/>
                </a:solidFill>
                <a:effectLst/>
                <a:latin typeface="+mn-lt"/>
                <a:ea typeface="Times New Roman" panose="02020603050405020304" pitchFamily="18" charset="0"/>
              </a:rPr>
              <a:t>)</a:t>
            </a:r>
            <a:r>
              <a:rPr lang="fr-FR" sz="1200" dirty="0">
                <a:solidFill>
                  <a:schemeClr val="tx1"/>
                </a:solidFill>
                <a:effectLst/>
                <a:latin typeface="+mn-lt"/>
                <a:ea typeface="Times New Roman" panose="02020603050405020304" pitchFamily="18" charset="0"/>
              </a:rPr>
              <a:t>.</a:t>
            </a:r>
          </a:p>
          <a:p>
            <a:endParaRPr lang="fr-FR" dirty="0"/>
          </a:p>
        </p:txBody>
      </p:sp>
      <p:sp>
        <p:nvSpPr>
          <p:cNvPr id="4" name="Espace réservé du numéro de diapositive 3"/>
          <p:cNvSpPr>
            <a:spLocks noGrp="1"/>
          </p:cNvSpPr>
          <p:nvPr>
            <p:ph type="sldNum" sz="quarter" idx="5"/>
          </p:nvPr>
        </p:nvSpPr>
        <p:spPr/>
        <p:txBody>
          <a:bodyPr/>
          <a:lstStyle/>
          <a:p>
            <a:fld id="{CCCA88E0-613B-8D4C-B0F0-6319101FEB23}" type="slidenum">
              <a:rPr lang="fr-FR" smtClean="0"/>
              <a:t>7</a:t>
            </a:fld>
            <a:endParaRPr lang="fr-FR"/>
          </a:p>
        </p:txBody>
      </p:sp>
    </p:spTree>
    <p:extLst>
      <p:ext uri="{BB962C8B-B14F-4D97-AF65-F5344CB8AC3E}">
        <p14:creationId xmlns:p14="http://schemas.microsoft.com/office/powerpoint/2010/main" val="20917588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highlight>
                  <a:srgbClr val="D3D3D3"/>
                </a:highlight>
                <a:latin typeface="+mn-lt"/>
                <a:ea typeface="Times New Roman" panose="02020603050405020304" pitchFamily="18" charset="0"/>
              </a:rPr>
              <a:t>PHASE 3 :</a:t>
            </a:r>
            <a:r>
              <a:rPr lang="fr-FR" sz="1200" b="1" dirty="0">
                <a:solidFill>
                  <a:schemeClr val="tx1"/>
                </a:solidFill>
                <a:effectLst/>
                <a:latin typeface="+mn-lt"/>
                <a:ea typeface="Times New Roman" panose="02020603050405020304" pitchFamily="18" charset="0"/>
              </a:rPr>
              <a:t> </a:t>
            </a:r>
            <a:r>
              <a:rPr lang="fr-FR" sz="1200" b="1" i="1" dirty="0">
                <a:solidFill>
                  <a:schemeClr val="tx1"/>
                </a:solidFill>
                <a:effectLst/>
                <a:latin typeface="+mn-lt"/>
                <a:ea typeface="Times New Roman" panose="02020603050405020304" pitchFamily="18" charset="0"/>
              </a:rPr>
              <a:t>Écrire le texte</a:t>
            </a:r>
          </a:p>
          <a:p>
            <a:endParaRPr lang="fr-FR" dirty="0">
              <a:solidFill>
                <a:schemeClr val="tx1"/>
              </a:solidFill>
              <a:latin typeface="+mn-lt"/>
            </a:endParaRPr>
          </a:p>
          <a:p>
            <a:pPr marL="0" lvl="0" indent="0">
              <a:lnSpc>
                <a:spcPct val="107000"/>
              </a:lnSpc>
              <a:spcAft>
                <a:spcPts val="800"/>
              </a:spcAft>
              <a:buClr>
                <a:srgbClr val="2EAC68"/>
              </a:buClr>
              <a:buFont typeface="Wingdings 3" panose="05040102010807070707" pitchFamily="18" charset="2"/>
              <a:buNone/>
            </a:pPr>
            <a:r>
              <a:rPr lang="fr-FR" sz="1200" i="1" dirty="0">
                <a:solidFill>
                  <a:schemeClr val="tx1"/>
                </a:solidFill>
                <a:effectLst/>
                <a:latin typeface="+mn-lt"/>
                <a:ea typeface="Calibri" panose="020F0502020204030204" pitchFamily="34" charset="0"/>
                <a:cs typeface="Arial" panose="020B0604020202020204" pitchFamily="34" charset="0"/>
              </a:rPr>
              <a:t>Les élèves peuvent soit dicter leur texte à l’adulte, soit l’écrire seul, soit par deux.</a:t>
            </a:r>
          </a:p>
          <a:p>
            <a:pPr marL="0" lvl="0" indent="0">
              <a:lnSpc>
                <a:spcPct val="107000"/>
              </a:lnSpc>
              <a:spcAft>
                <a:spcPts val="800"/>
              </a:spcAft>
              <a:buClr>
                <a:srgbClr val="2EAC68"/>
              </a:buClr>
              <a:buFont typeface="Wingdings 3" panose="05040102010807070707" pitchFamily="18" charset="2"/>
              <a:buNone/>
            </a:pPr>
            <a:endParaRPr lang="fr-FR" sz="1200" i="1" dirty="0">
              <a:solidFill>
                <a:schemeClr val="tx1"/>
              </a:solidFill>
              <a:effectLst/>
              <a:latin typeface="+mn-lt"/>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7000"/>
              </a:lnSpc>
              <a:spcBef>
                <a:spcPts val="0"/>
              </a:spcBef>
              <a:spcAft>
                <a:spcPts val="800"/>
              </a:spcAft>
              <a:buClr>
                <a:srgbClr val="2EAC68"/>
              </a:buClr>
              <a:buSzTx/>
              <a:buFont typeface="Wingdings 3" panose="05040102010807070707" pitchFamily="18" charset="2"/>
              <a:buNone/>
              <a:tabLst/>
              <a:defRPr/>
            </a:pPr>
            <a:r>
              <a:rPr lang="fr-FR" sz="1200" b="1" dirty="0">
                <a:solidFill>
                  <a:schemeClr val="tx1"/>
                </a:solidFill>
                <a:effectLst/>
                <a:latin typeface="+mn-lt"/>
                <a:ea typeface="Calibri" panose="020F0502020204030204" pitchFamily="34" charset="0"/>
                <a:cs typeface="Arial" panose="020B0604020202020204" pitchFamily="34" charset="0"/>
              </a:rPr>
              <a:t>À la fin de cette 1</a:t>
            </a:r>
            <a:r>
              <a:rPr lang="fr-FR" sz="1200" b="1" baseline="30000" dirty="0">
                <a:solidFill>
                  <a:schemeClr val="tx1"/>
                </a:solidFill>
                <a:effectLst/>
                <a:latin typeface="+mn-lt"/>
                <a:ea typeface="Calibri" panose="020F0502020204030204" pitchFamily="34" charset="0"/>
                <a:cs typeface="Arial" panose="020B0604020202020204" pitchFamily="34" charset="0"/>
              </a:rPr>
              <a:t>re</a:t>
            </a:r>
            <a:r>
              <a:rPr lang="fr-FR" sz="1200" b="1" dirty="0">
                <a:solidFill>
                  <a:schemeClr val="tx1"/>
                </a:solidFill>
                <a:effectLst/>
                <a:latin typeface="+mn-lt"/>
                <a:ea typeface="Calibri" panose="020F0502020204030204" pitchFamily="34" charset="0"/>
                <a:cs typeface="Arial" panose="020B0604020202020204" pitchFamily="34" charset="0"/>
              </a:rPr>
              <a:t> séance, </a:t>
            </a:r>
            <a:r>
              <a:rPr lang="fr-FR" sz="1200" b="0" dirty="0">
                <a:solidFill>
                  <a:schemeClr val="tx1"/>
                </a:solidFill>
                <a:effectLst/>
                <a:latin typeface="+mn-lt"/>
                <a:ea typeface="Calibri" panose="020F0502020204030204" pitchFamily="34" charset="0"/>
                <a:cs typeface="Arial" panose="020B0604020202020204" pitchFamily="34" charset="0"/>
              </a:rPr>
              <a:t>ramasser les </a:t>
            </a:r>
            <a:r>
              <a:rPr lang="fr-FR" sz="1200" dirty="0">
                <a:solidFill>
                  <a:schemeClr val="tx1"/>
                </a:solidFill>
                <a:effectLst/>
                <a:latin typeface="+mn-lt"/>
                <a:ea typeface="Calibri" panose="020F0502020204030204" pitchFamily="34" charset="0"/>
                <a:cs typeface="Arial" panose="020B0604020202020204" pitchFamily="34" charset="0"/>
              </a:rPr>
              <a:t>livrets pour prendre connaissance des compétences et des maladresses. Entourer les mots qui présentent des erreurs correspondant à l’objectif, corriger les autres.</a:t>
            </a:r>
          </a:p>
          <a:p>
            <a:endParaRPr lang="fr-FR" dirty="0"/>
          </a:p>
        </p:txBody>
      </p:sp>
      <p:sp>
        <p:nvSpPr>
          <p:cNvPr id="4" name="Espace réservé du numéro de diapositive 3"/>
          <p:cNvSpPr>
            <a:spLocks noGrp="1"/>
          </p:cNvSpPr>
          <p:nvPr>
            <p:ph type="sldNum" sz="quarter" idx="5"/>
          </p:nvPr>
        </p:nvSpPr>
        <p:spPr/>
        <p:txBody>
          <a:bodyPr/>
          <a:lstStyle/>
          <a:p>
            <a:fld id="{CCCA88E0-613B-8D4C-B0F0-6319101FEB23}" type="slidenum">
              <a:rPr lang="fr-FR" smtClean="0"/>
              <a:t>8</a:t>
            </a:fld>
            <a:endParaRPr lang="fr-FR"/>
          </a:p>
        </p:txBody>
      </p:sp>
    </p:spTree>
    <p:extLst>
      <p:ext uri="{BB962C8B-B14F-4D97-AF65-F5344CB8AC3E}">
        <p14:creationId xmlns:p14="http://schemas.microsoft.com/office/powerpoint/2010/main" val="6070163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u="sng" dirty="0">
                <a:solidFill>
                  <a:schemeClr val="tx1"/>
                </a:solidFill>
                <a:effectLst/>
                <a:latin typeface="+mn-lt"/>
                <a:ea typeface="Times New Roman" panose="02020603050405020304" pitchFamily="18" charset="0"/>
              </a:rPr>
              <a:t>SÉANCE 2</a:t>
            </a:r>
            <a:r>
              <a:rPr lang="fr-FR" sz="1200" b="1" u="none" dirty="0">
                <a:solidFill>
                  <a:schemeClr val="tx1"/>
                </a:solidFill>
                <a:effectLst/>
                <a:latin typeface="+mn-lt"/>
                <a:ea typeface="Times New Roman" panose="02020603050405020304" pitchFamily="18" charset="0"/>
              </a:rPr>
              <a:t> : RÉVISION DE TEXTE</a:t>
            </a:r>
            <a:endParaRPr lang="fr-FR" sz="1200" b="1" u="none" dirty="0">
              <a:solidFill>
                <a:schemeClr val="tx1"/>
              </a:solidFill>
              <a:effectLst/>
              <a:highlight>
                <a:srgbClr val="D3D3D3"/>
              </a:highlight>
              <a:latin typeface="+mn-l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1" dirty="0">
              <a:solidFill>
                <a:schemeClr val="tx1"/>
              </a:solidFill>
              <a:effectLst/>
              <a:highlight>
                <a:srgbClr val="D3D3D3"/>
              </a:highlight>
              <a:latin typeface="+mn-l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highlight>
                  <a:srgbClr val="D3D3D3"/>
                </a:highlight>
                <a:latin typeface="+mn-lt"/>
                <a:ea typeface="Times New Roman" panose="02020603050405020304" pitchFamily="18" charset="0"/>
              </a:rPr>
              <a:t>PHASE 1</a:t>
            </a:r>
            <a:r>
              <a:rPr lang="fr-FR" sz="1200" b="1" dirty="0">
                <a:solidFill>
                  <a:schemeClr val="tx1"/>
                </a:solidFill>
                <a:effectLst/>
                <a:latin typeface="+mn-lt"/>
                <a:ea typeface="Times New Roman" panose="02020603050405020304" pitchFamily="18" charset="0"/>
              </a:rPr>
              <a:t> : </a:t>
            </a:r>
            <a:r>
              <a:rPr lang="fr-FR" sz="1200" b="1" i="1" dirty="0">
                <a:solidFill>
                  <a:schemeClr val="tx1"/>
                </a:solidFill>
                <a:effectLst/>
                <a:latin typeface="+mn-lt"/>
                <a:ea typeface="Times New Roman" panose="02020603050405020304" pitchFamily="18" charset="0"/>
              </a:rPr>
              <a:t>Analyser le texte d’Aristobule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1" dirty="0">
              <a:solidFill>
                <a:schemeClr val="tx1"/>
              </a:solidFill>
              <a:effectLst/>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Arial" panose="020B0604020202020204" pitchFamily="34" charset="0"/>
              </a:rPr>
              <a:t>Rappeler </a:t>
            </a:r>
            <a:r>
              <a:rPr lang="fr-FR" sz="1200" dirty="0">
                <a:solidFill>
                  <a:schemeClr val="tx1"/>
                </a:solidFill>
                <a:effectLst/>
                <a:latin typeface="+mn-lt"/>
                <a:ea typeface="Calibri" panose="020F0502020204030204" pitchFamily="34" charset="0"/>
                <a:cs typeface="Arial" panose="020B0604020202020204" pitchFamily="34" charset="0"/>
              </a:rPr>
              <a:t>la consigne d’écriture.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800" u="none" dirty="0">
              <a:solidFill>
                <a:schemeClr val="tx1"/>
              </a:solidFill>
              <a:effectLst/>
              <a:latin typeface="Times New Roman" panose="02020603050405020304" pitchFamily="18"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solidFill>
                <a:schemeClr val="tx1"/>
              </a:solidFill>
              <a:effectLst/>
              <a:latin typeface="+mn-lt"/>
              <a:ea typeface="Calibri" panose="020F0502020204030204" pitchFamily="34" charset="0"/>
              <a:cs typeface="Arial" panose="020B0604020202020204" pitchFamily="34" charset="0"/>
            </a:endParaRPr>
          </a:p>
          <a:p>
            <a:endParaRPr lang="fr-FR" dirty="0"/>
          </a:p>
        </p:txBody>
      </p:sp>
      <p:sp>
        <p:nvSpPr>
          <p:cNvPr id="4" name="Espace réservé du numéro de diapositive 3"/>
          <p:cNvSpPr>
            <a:spLocks noGrp="1"/>
          </p:cNvSpPr>
          <p:nvPr>
            <p:ph type="sldNum" sz="quarter" idx="5"/>
          </p:nvPr>
        </p:nvSpPr>
        <p:spPr/>
        <p:txBody>
          <a:bodyPr/>
          <a:lstStyle/>
          <a:p>
            <a:fld id="{CCCA88E0-613B-8D4C-B0F0-6319101FEB23}" type="slidenum">
              <a:rPr lang="fr-FR" smtClean="0"/>
              <a:t>9</a:t>
            </a:fld>
            <a:endParaRPr lang="fr-FR"/>
          </a:p>
        </p:txBody>
      </p:sp>
    </p:spTree>
    <p:extLst>
      <p:ext uri="{BB962C8B-B14F-4D97-AF65-F5344CB8AC3E}">
        <p14:creationId xmlns:p14="http://schemas.microsoft.com/office/powerpoint/2010/main" val="2441079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63729D-088B-5264-C1E7-C10E28DDF57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D68CDCA-7C4D-4835-7E88-C04EAA4BC09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B006A42-04DB-3F89-BC9F-993B9FB8E14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Times New Roman" panose="02020603050405020304" pitchFamily="18" charset="0"/>
              </a:rPr>
              <a:t>Lire</a:t>
            </a:r>
            <a:r>
              <a:rPr lang="fr-FR" sz="1200" dirty="0">
                <a:solidFill>
                  <a:schemeClr val="tx1"/>
                </a:solidFill>
                <a:effectLst/>
                <a:latin typeface="+mn-lt"/>
                <a:ea typeface="Times New Roman" panose="02020603050405020304" pitchFamily="18" charset="0"/>
              </a:rPr>
              <a:t> sans le montrer le texte d’Aristobule confronté à la même situation d’écriture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0" u="none" dirty="0">
              <a:solidFill>
                <a:schemeClr val="tx1"/>
              </a:solidFill>
              <a:effectLst/>
              <a:latin typeface="+mn-lt"/>
              <a:ea typeface="Calibri" panose="020F0502020204030204" pitchFamily="34" charset="0"/>
              <a:cs typeface="Arial" panose="020B0604020202020204" pitchFamily="34" charset="0"/>
            </a:endParaRPr>
          </a:p>
          <a:p>
            <a:r>
              <a:rPr lang="fr-FR" sz="1200" b="0" dirty="0">
                <a:solidFill>
                  <a:schemeClr val="tx1"/>
                </a:solidFill>
                <a:effectLst/>
                <a:latin typeface="+mn-lt"/>
                <a:ea typeface="Times New Roman" panose="02020603050405020304" pitchFamily="18" charset="0"/>
              </a:rPr>
              <a:t>Il y a deux lit près de la première fenêtre</a:t>
            </a:r>
          </a:p>
          <a:p>
            <a:r>
              <a:rPr lang="fr-FR" sz="1200" b="0" dirty="0">
                <a:solidFill>
                  <a:schemeClr val="tx1"/>
                </a:solidFill>
                <a:effectLst/>
                <a:latin typeface="+mn-lt"/>
                <a:ea typeface="Times New Roman" panose="02020603050405020304" pitchFamily="18" charset="0"/>
              </a:rPr>
              <a:t>Il y a une armoire en bois</a:t>
            </a:r>
          </a:p>
          <a:p>
            <a:r>
              <a:rPr lang="fr-FR" sz="1200" b="0" dirty="0">
                <a:solidFill>
                  <a:schemeClr val="tx1"/>
                </a:solidFill>
                <a:effectLst/>
                <a:latin typeface="+mn-lt"/>
                <a:ea typeface="Times New Roman" panose="02020603050405020304" pitchFamily="18" charset="0"/>
              </a:rPr>
              <a:t>Il y a deux bureau très large</a:t>
            </a:r>
          </a:p>
          <a:p>
            <a:r>
              <a:rPr lang="fr-FR" sz="1200" b="0" dirty="0">
                <a:solidFill>
                  <a:schemeClr val="tx1"/>
                </a:solidFill>
                <a:effectLst/>
                <a:latin typeface="+mn-lt"/>
                <a:ea typeface="Times New Roman" panose="02020603050405020304" pitchFamily="18" charset="0"/>
              </a:rPr>
              <a:t>Il y a deux lampes </a:t>
            </a:r>
            <a:r>
              <a:rPr lang="fr-FR" sz="1200" b="0" i="1" dirty="0">
                <a:solidFill>
                  <a:schemeClr val="tx1"/>
                </a:solidFill>
                <a:effectLst/>
                <a:latin typeface="+mn-lt"/>
                <a:ea typeface="Times New Roman" panose="02020603050405020304" pitchFamily="18" charset="0"/>
              </a:rPr>
              <a:t>qui éclaire très bien</a:t>
            </a:r>
            <a:endParaRPr lang="fr-FR" sz="1200" b="0" dirty="0">
              <a:solidFill>
                <a:schemeClr val="tx1"/>
              </a:solidFill>
              <a:effectLst/>
              <a:latin typeface="+mn-lt"/>
              <a:ea typeface="Times New Roman" panose="02020603050405020304" pitchFamily="18" charset="0"/>
            </a:endParaRPr>
          </a:p>
          <a:p>
            <a:r>
              <a:rPr lang="fr-FR" sz="1200" b="0" dirty="0">
                <a:solidFill>
                  <a:schemeClr val="tx1"/>
                </a:solidFill>
                <a:effectLst/>
                <a:latin typeface="+mn-lt"/>
                <a:ea typeface="Times New Roman" panose="02020603050405020304" pitchFamily="18" charset="0"/>
              </a:rPr>
              <a:t>Il y a plusieurs chaises confortable</a:t>
            </a:r>
          </a:p>
          <a:p>
            <a:r>
              <a:rPr lang="fr-FR" sz="1200" b="0" dirty="0">
                <a:solidFill>
                  <a:schemeClr val="tx1"/>
                </a:solidFill>
                <a:effectLst/>
                <a:latin typeface="+mn-lt"/>
                <a:ea typeface="Times New Roman" panose="02020603050405020304" pitchFamily="18" charset="0"/>
              </a:rPr>
              <a:t>Il y a beaucoup d’étagère qui plie sous le poids des livres</a:t>
            </a:r>
          </a:p>
          <a:p>
            <a:r>
              <a:rPr lang="fr-FR" sz="1200" b="0" dirty="0">
                <a:solidFill>
                  <a:schemeClr val="tx1"/>
                </a:solidFill>
                <a:effectLst/>
                <a:latin typeface="+mn-lt"/>
                <a:ea typeface="Times New Roman" panose="02020603050405020304" pitchFamily="18" charset="0"/>
              </a:rPr>
              <a:t>Il y a des rideaux </a:t>
            </a:r>
            <a:r>
              <a:rPr lang="fr-FR" sz="1200" b="0" i="1" dirty="0">
                <a:solidFill>
                  <a:schemeClr val="tx1"/>
                </a:solidFill>
                <a:effectLst/>
                <a:latin typeface="+mn-lt"/>
                <a:ea typeface="Times New Roman" panose="02020603050405020304" pitchFamily="18" charset="0"/>
              </a:rPr>
              <a:t>qui dégouline sur le sol</a:t>
            </a:r>
            <a:endParaRPr lang="fr-FR" sz="1200" b="0" dirty="0">
              <a:solidFill>
                <a:schemeClr val="tx1"/>
              </a:solidFill>
              <a:effectLst/>
              <a:latin typeface="+mn-lt"/>
              <a:ea typeface="Times New Roman" panose="02020603050405020304" pitchFamily="18" charset="0"/>
            </a:endParaRPr>
          </a:p>
          <a:p>
            <a:r>
              <a:rPr lang="fr-FR" sz="1200" b="0" dirty="0">
                <a:solidFill>
                  <a:schemeClr val="tx1"/>
                </a:solidFill>
                <a:effectLst/>
                <a:latin typeface="+mn-lt"/>
                <a:ea typeface="Times New Roman" panose="02020603050405020304" pitchFamily="18" charset="0"/>
              </a:rPr>
              <a:t>Il y a des grand posters sur les murs</a:t>
            </a:r>
          </a:p>
          <a:p>
            <a:r>
              <a:rPr lang="fr-FR" sz="1200" b="0" dirty="0">
                <a:solidFill>
                  <a:schemeClr val="tx1"/>
                </a:solidFill>
                <a:effectLst/>
                <a:latin typeface="+mn-lt"/>
                <a:ea typeface="Times New Roman" panose="02020603050405020304" pitchFamily="18" charset="0"/>
              </a:rPr>
              <a:t>Il y a plusieurs plantes vertes qui verdisse la chambre</a:t>
            </a:r>
          </a:p>
          <a:p>
            <a:r>
              <a:rPr lang="fr-FR" sz="1200" b="0" dirty="0">
                <a:solidFill>
                  <a:schemeClr val="tx1"/>
                </a:solidFill>
                <a:effectLst/>
                <a:latin typeface="+mn-lt"/>
                <a:ea typeface="Times New Roman" panose="02020603050405020304" pitchFamily="18" charset="0"/>
              </a:rPr>
              <a:t>Il y a deux fenêtres étroite </a:t>
            </a:r>
            <a:r>
              <a:rPr lang="fr-FR" sz="1200" b="0" i="1" dirty="0">
                <a:solidFill>
                  <a:schemeClr val="tx1"/>
                </a:solidFill>
                <a:effectLst/>
                <a:latin typeface="+mn-lt"/>
                <a:ea typeface="Times New Roman" panose="02020603050405020304" pitchFamily="18" charset="0"/>
              </a:rPr>
              <a:t>qui donne sur le jardin</a:t>
            </a:r>
            <a:endParaRPr lang="fr-FR" sz="1200" b="0" dirty="0">
              <a:solidFill>
                <a:schemeClr val="tx1"/>
              </a:solidFill>
              <a:effectLst/>
              <a:latin typeface="+mn-lt"/>
              <a:ea typeface="Times New Roman" panose="02020603050405020304" pitchFamily="18" charset="0"/>
            </a:endParaRPr>
          </a:p>
          <a:p>
            <a:r>
              <a:rPr lang="fr-FR" sz="1200" b="0" dirty="0">
                <a:solidFill>
                  <a:schemeClr val="tx1"/>
                </a:solidFill>
                <a:effectLst/>
                <a:latin typeface="+mn-lt"/>
                <a:ea typeface="Times New Roman" panose="02020603050405020304" pitchFamily="18" charset="0"/>
              </a:rPr>
              <a:t>C’est ma chambre</a:t>
            </a:r>
          </a:p>
          <a:p>
            <a:r>
              <a:rPr lang="fr-FR" sz="1200" b="0" dirty="0">
                <a:solidFill>
                  <a:schemeClr val="tx1"/>
                </a:solidFill>
                <a:effectLst/>
                <a:latin typeface="+mn-lt"/>
                <a:ea typeface="Times New Roman" panose="02020603050405020304" pitchFamily="18" charset="0"/>
              </a:rPr>
              <a:t>Je l’adore</a:t>
            </a:r>
          </a:p>
          <a:p>
            <a:endParaRPr lang="fr-FR" sz="1800" dirty="0">
              <a:effectLst/>
              <a:latin typeface="Times New Roman" panose="02020603050405020304" pitchFamily="18"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solidFill>
                <a:schemeClr val="tx1"/>
              </a:solidFill>
              <a:effectLst/>
              <a:latin typeface="+mn-lt"/>
              <a:ea typeface="Calibri" panose="020F0502020204030204" pitchFamily="34" charset="0"/>
              <a:cs typeface="Arial" panose="020B0604020202020204" pitchFamily="34" charset="0"/>
            </a:endParaRPr>
          </a:p>
          <a:p>
            <a:endParaRPr lang="fr-FR" dirty="0"/>
          </a:p>
        </p:txBody>
      </p:sp>
      <p:sp>
        <p:nvSpPr>
          <p:cNvPr id="4" name="Espace réservé du numéro de diapositive 3">
            <a:extLst>
              <a:ext uri="{FF2B5EF4-FFF2-40B4-BE49-F238E27FC236}">
                <a16:creationId xmlns:a16="http://schemas.microsoft.com/office/drawing/2014/main" id="{72BE7C2A-33C2-5703-1478-EB3E566C3750}"/>
              </a:ext>
            </a:extLst>
          </p:cNvPr>
          <p:cNvSpPr>
            <a:spLocks noGrp="1"/>
          </p:cNvSpPr>
          <p:nvPr>
            <p:ph type="sldNum" sz="quarter" idx="5"/>
          </p:nvPr>
        </p:nvSpPr>
        <p:spPr/>
        <p:txBody>
          <a:bodyPr/>
          <a:lstStyle/>
          <a:p>
            <a:fld id="{CCCA88E0-613B-8D4C-B0F0-6319101FEB23}" type="slidenum">
              <a:rPr lang="fr-FR" smtClean="0"/>
              <a:t>10</a:t>
            </a:fld>
            <a:endParaRPr lang="fr-FR"/>
          </a:p>
        </p:txBody>
      </p:sp>
    </p:spTree>
    <p:extLst>
      <p:ext uri="{BB962C8B-B14F-4D97-AF65-F5344CB8AC3E}">
        <p14:creationId xmlns:p14="http://schemas.microsoft.com/office/powerpoint/2010/main" val="39348530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DFD90D-7613-80AE-8831-72AAD3EB6FC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6C97BE3-9FA8-EF09-A812-32AB61CE201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FAAB8FC5-FB62-CEDF-415A-84560818D306}"/>
              </a:ext>
            </a:extLst>
          </p:cNvPr>
          <p:cNvSpPr>
            <a:spLocks noGrp="1"/>
          </p:cNvSpPr>
          <p:nvPr>
            <p:ph type="body" idx="1"/>
          </p:nvPr>
        </p:nvSpPr>
        <p:spPr/>
        <p:txBody>
          <a:bodyPr/>
          <a:lstStyle/>
          <a:p>
            <a:r>
              <a:rPr lang="fr-FR" sz="1200" b="1" dirty="0">
                <a:solidFill>
                  <a:schemeClr val="tx1"/>
                </a:solidFill>
                <a:effectLst/>
                <a:latin typeface="+mn-lt"/>
                <a:ea typeface="Times New Roman" panose="02020603050405020304" pitchFamily="18" charset="0"/>
              </a:rPr>
              <a:t>Demander</a:t>
            </a:r>
            <a:r>
              <a:rPr lang="fr-FR" sz="1200" dirty="0">
                <a:solidFill>
                  <a:schemeClr val="tx1"/>
                </a:solidFill>
                <a:effectLst/>
                <a:latin typeface="+mn-lt"/>
                <a:ea typeface="Times New Roman" panose="02020603050405020304" pitchFamily="18" charset="0"/>
              </a:rPr>
              <a:t> : « Qu’est-ce que vous trouvez bien dans le texte du récit d’Aristobule ? »</a:t>
            </a:r>
          </a:p>
          <a:p>
            <a:r>
              <a:rPr lang="fr-FR" sz="1200" dirty="0">
                <a:solidFill>
                  <a:schemeClr val="tx1"/>
                </a:solidFill>
                <a:effectLst/>
                <a:latin typeface="+mn-lt"/>
                <a:ea typeface="Times New Roman" panose="02020603050405020304" pitchFamily="18" charset="0"/>
              </a:rPr>
              <a:t>Et recueillir les réponses et les préciser ou corriger si nécessaire.</a:t>
            </a:r>
          </a:p>
          <a:p>
            <a:r>
              <a:rPr lang="fr-FR" sz="1200" u="sng" dirty="0">
                <a:solidFill>
                  <a:schemeClr val="tx1"/>
                </a:solidFill>
                <a:effectLst/>
                <a:latin typeface="+mn-lt"/>
                <a:ea typeface="Times New Roman" panose="02020603050405020304" pitchFamily="18" charset="0"/>
              </a:rPr>
              <a:t>Réponses possibles </a:t>
            </a:r>
            <a:r>
              <a:rPr lang="fr-FR" sz="1200" dirty="0">
                <a:solidFill>
                  <a:schemeClr val="tx1"/>
                </a:solidFill>
                <a:effectLst/>
                <a:latin typeface="+mn-lt"/>
                <a:ea typeface="Times New Roman" panose="02020603050405020304" pitchFamily="18" charset="0"/>
              </a:rPr>
              <a:t>:</a:t>
            </a:r>
          </a:p>
          <a:p>
            <a:r>
              <a:rPr lang="fr-FR" sz="1200" dirty="0">
                <a:solidFill>
                  <a:schemeClr val="tx1"/>
                </a:solidFill>
                <a:effectLst/>
                <a:latin typeface="+mn-lt"/>
                <a:ea typeface="Times New Roman" panose="02020603050405020304" pitchFamily="18" charset="0"/>
              </a:rPr>
              <a:t>- Il a bien décrit sa chambre.</a:t>
            </a:r>
          </a:p>
          <a:p>
            <a:r>
              <a:rPr lang="fr-FR" sz="1200" dirty="0">
                <a:solidFill>
                  <a:schemeClr val="tx1"/>
                </a:solidFill>
                <a:effectLst/>
                <a:latin typeface="+mn-lt"/>
                <a:ea typeface="Times New Roman" panose="02020603050405020304" pitchFamily="18" charset="0"/>
              </a:rPr>
              <a:t>- Il a respecté la structure et il y a plein de groupes du nom.</a:t>
            </a:r>
          </a:p>
          <a:p>
            <a:r>
              <a:rPr lang="fr-FR" sz="1200" dirty="0">
                <a:solidFill>
                  <a:schemeClr val="tx1"/>
                </a:solidFill>
                <a:effectLst/>
                <a:latin typeface="+mn-lt"/>
                <a:ea typeface="Times New Roman" panose="02020603050405020304" pitchFamily="18" charset="0"/>
              </a:rPr>
              <a:t>- La fin est bien. Il a repris la fin du poète.</a:t>
            </a:r>
          </a:p>
          <a:p>
            <a:r>
              <a:rPr lang="fr-FR" sz="1200" dirty="0">
                <a:solidFill>
                  <a:schemeClr val="tx1"/>
                </a:solidFill>
                <a:effectLst/>
                <a:latin typeface="+mn-lt"/>
                <a:ea typeface="Times New Roman" panose="02020603050405020304" pitchFamily="18" charset="0"/>
              </a:rPr>
              <a:t>- Il a utilisé le mot </a:t>
            </a:r>
            <a:r>
              <a:rPr lang="fr-FR" sz="1200" i="1" dirty="0">
                <a:solidFill>
                  <a:schemeClr val="tx1"/>
                </a:solidFill>
                <a:effectLst/>
                <a:latin typeface="+mn-lt"/>
                <a:ea typeface="Times New Roman" panose="02020603050405020304" pitchFamily="18" charset="0"/>
              </a:rPr>
              <a:t>dégouliner </a:t>
            </a:r>
            <a:r>
              <a:rPr lang="fr-FR" sz="1200" dirty="0">
                <a:solidFill>
                  <a:schemeClr val="tx1"/>
                </a:solidFill>
                <a:effectLst/>
                <a:latin typeface="+mn-lt"/>
                <a:ea typeface="Times New Roman" panose="02020603050405020304" pitchFamily="18" charset="0"/>
              </a:rPr>
              <a:t>pour parler des rideaux, il les compare à de l’eau qui se répand sur le sol.</a:t>
            </a:r>
          </a:p>
          <a:p>
            <a:endParaRPr lang="fr-FR" sz="1800" dirty="0">
              <a:effectLst/>
              <a:latin typeface="Times New Roman" panose="02020603050405020304" pitchFamily="18"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solidFill>
                <a:schemeClr val="tx1"/>
              </a:solidFill>
              <a:effectLst/>
              <a:latin typeface="+mn-lt"/>
              <a:ea typeface="Calibri" panose="020F0502020204030204" pitchFamily="34" charset="0"/>
              <a:cs typeface="Arial" panose="020B0604020202020204" pitchFamily="34" charset="0"/>
            </a:endParaRPr>
          </a:p>
          <a:p>
            <a:endParaRPr lang="fr-FR" dirty="0"/>
          </a:p>
        </p:txBody>
      </p:sp>
      <p:sp>
        <p:nvSpPr>
          <p:cNvPr id="4" name="Espace réservé du numéro de diapositive 3">
            <a:extLst>
              <a:ext uri="{FF2B5EF4-FFF2-40B4-BE49-F238E27FC236}">
                <a16:creationId xmlns:a16="http://schemas.microsoft.com/office/drawing/2014/main" id="{F30F261C-C72E-9320-20EA-8EDE40460441}"/>
              </a:ext>
            </a:extLst>
          </p:cNvPr>
          <p:cNvSpPr>
            <a:spLocks noGrp="1"/>
          </p:cNvSpPr>
          <p:nvPr>
            <p:ph type="sldNum" sz="quarter" idx="5"/>
          </p:nvPr>
        </p:nvSpPr>
        <p:spPr/>
        <p:txBody>
          <a:bodyPr/>
          <a:lstStyle/>
          <a:p>
            <a:fld id="{CCCA88E0-613B-8D4C-B0F0-6319101FEB23}" type="slidenum">
              <a:rPr lang="fr-FR" smtClean="0"/>
              <a:t>11</a:t>
            </a:fld>
            <a:endParaRPr lang="fr-FR"/>
          </a:p>
        </p:txBody>
      </p:sp>
    </p:spTree>
    <p:extLst>
      <p:ext uri="{BB962C8B-B14F-4D97-AF65-F5344CB8AC3E}">
        <p14:creationId xmlns:p14="http://schemas.microsoft.com/office/powerpoint/2010/main" val="22681448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u="none" dirty="0">
                <a:solidFill>
                  <a:schemeClr val="tx1"/>
                </a:solidFill>
                <a:effectLst/>
                <a:latin typeface="+mn-lt"/>
                <a:ea typeface="Times New Roman" panose="02020603050405020304" pitchFamily="18" charset="0"/>
              </a:rPr>
              <a:t>Demander</a:t>
            </a:r>
            <a:r>
              <a:rPr lang="fr-FR" sz="1200" u="none" dirty="0">
                <a:solidFill>
                  <a:schemeClr val="tx1"/>
                </a:solidFill>
                <a:effectLst/>
                <a:latin typeface="+mn-lt"/>
                <a:ea typeface="Times New Roman" panose="02020603050405020304" pitchFamily="18" charset="0"/>
              </a:rPr>
              <a:t> : « Qu’est-ce qu’Aristobule a bien réussi ? »</a:t>
            </a:r>
          </a:p>
          <a:p>
            <a:r>
              <a:rPr lang="fr-FR" sz="1200" b="1" u="none" dirty="0">
                <a:solidFill>
                  <a:schemeClr val="tx1"/>
                </a:solidFill>
                <a:effectLst/>
                <a:latin typeface="+mn-lt"/>
                <a:ea typeface="Times New Roman" panose="02020603050405020304" pitchFamily="18" charset="0"/>
              </a:rPr>
              <a:t>Recueillir</a:t>
            </a:r>
            <a:r>
              <a:rPr lang="fr-FR" sz="1200" u="none" dirty="0">
                <a:solidFill>
                  <a:schemeClr val="tx1"/>
                </a:solidFill>
                <a:effectLst/>
                <a:latin typeface="+mn-lt"/>
                <a:ea typeface="Times New Roman" panose="02020603050405020304" pitchFamily="18" charset="0"/>
              </a:rPr>
              <a:t> les commentaires.</a:t>
            </a:r>
          </a:p>
          <a:p>
            <a:r>
              <a:rPr lang="fr-FR" sz="1200" u="none" dirty="0">
                <a:solidFill>
                  <a:schemeClr val="tx1"/>
                </a:solidFill>
                <a:effectLst/>
                <a:latin typeface="+mn-lt"/>
                <a:ea typeface="Times New Roman" panose="02020603050405020304" pitchFamily="18" charset="0"/>
              </a:rPr>
              <a:t> </a:t>
            </a:r>
          </a:p>
          <a:p>
            <a:r>
              <a:rPr lang="fr-FR" sz="1200" b="1" u="none" dirty="0">
                <a:solidFill>
                  <a:schemeClr val="tx1"/>
                </a:solidFill>
                <a:effectLst/>
                <a:latin typeface="+mn-lt"/>
                <a:ea typeface="Times New Roman" panose="02020603050405020304" pitchFamily="18" charset="0"/>
              </a:rPr>
              <a:t>Demander</a:t>
            </a:r>
            <a:r>
              <a:rPr lang="fr-FR" sz="1200" u="none" dirty="0">
                <a:solidFill>
                  <a:schemeClr val="tx1"/>
                </a:solidFill>
                <a:effectLst/>
                <a:latin typeface="+mn-lt"/>
                <a:ea typeface="Times New Roman" panose="02020603050405020304" pitchFamily="18" charset="0"/>
              </a:rPr>
              <a:t> : « Qu’est-ce qui ne va pas dans le texte d’Aristobule en grammaire ? »</a:t>
            </a:r>
          </a:p>
          <a:p>
            <a:r>
              <a:rPr lang="fr-FR" sz="1200" u="sng" dirty="0">
                <a:solidFill>
                  <a:schemeClr val="tx1"/>
                </a:solidFill>
                <a:effectLst/>
                <a:latin typeface="+mn-lt"/>
                <a:ea typeface="Times New Roman" panose="02020603050405020304" pitchFamily="18" charset="0"/>
              </a:rPr>
              <a:t>Réponses attendues </a:t>
            </a:r>
            <a:r>
              <a:rPr lang="fr-FR" sz="1200" u="none" dirty="0">
                <a:solidFill>
                  <a:schemeClr val="tx1"/>
                </a:solidFill>
                <a:effectLst/>
                <a:latin typeface="+mn-lt"/>
                <a:ea typeface="Times New Roman" panose="02020603050405020304" pitchFamily="18" charset="0"/>
              </a:rPr>
              <a:t>: </a:t>
            </a:r>
            <a:endParaRPr lang="fr-FR" sz="1200" b="0" u="none" dirty="0">
              <a:solidFill>
                <a:schemeClr val="tx1"/>
              </a:solidFill>
              <a:effectLst/>
              <a:latin typeface="+mn-lt"/>
              <a:ea typeface="Times New Roman" panose="02020603050405020304" pitchFamily="18" charset="0"/>
            </a:endParaRPr>
          </a:p>
          <a:p>
            <a:r>
              <a:rPr lang="fr-FR" sz="1200" dirty="0">
                <a:solidFill>
                  <a:schemeClr val="tx1"/>
                </a:solidFill>
                <a:effectLst/>
                <a:latin typeface="+mn-lt"/>
                <a:ea typeface="Times New Roman" panose="02020603050405020304" pitchFamily="18" charset="0"/>
              </a:rPr>
              <a:t>- Il a oublié d’accorder des adjectifs et des noms au pluriel.</a:t>
            </a:r>
          </a:p>
          <a:p>
            <a:r>
              <a:rPr lang="fr-FR" sz="1200" dirty="0">
                <a:solidFill>
                  <a:schemeClr val="tx1"/>
                </a:solidFill>
                <a:effectLst/>
                <a:latin typeface="+mn-lt"/>
                <a:ea typeface="Times New Roman" panose="02020603050405020304" pitchFamily="18" charset="0"/>
              </a:rPr>
              <a:t>- Il a oublié d’accorder des verbes.</a:t>
            </a:r>
          </a:p>
          <a:p>
            <a:pPr marL="0" indent="0">
              <a:buFontTx/>
              <a:buNone/>
            </a:pPr>
            <a:endParaRPr lang="fr-FR" sz="1200" b="1" dirty="0">
              <a:solidFill>
                <a:schemeClr val="tx1"/>
              </a:solidFill>
              <a:effectLst/>
              <a:latin typeface="+mn-lt"/>
              <a:ea typeface="Times New Roman" panose="02020603050405020304" pitchFamily="18" charset="0"/>
            </a:endParaRPr>
          </a:p>
          <a:p>
            <a:pPr marL="0" indent="0">
              <a:buFontTx/>
              <a:buNone/>
            </a:pPr>
            <a:r>
              <a:rPr lang="fr-FR" sz="1200" b="1" dirty="0">
                <a:solidFill>
                  <a:schemeClr val="tx1"/>
                </a:solidFill>
                <a:effectLst/>
                <a:latin typeface="+mn-lt"/>
                <a:ea typeface="Times New Roman" panose="02020603050405020304" pitchFamily="18" charset="0"/>
              </a:rPr>
              <a:t>Commenter</a:t>
            </a:r>
            <a:r>
              <a:rPr lang="fr-FR" sz="1200" dirty="0">
                <a:solidFill>
                  <a:schemeClr val="tx1"/>
                </a:solidFill>
                <a:effectLst/>
                <a:latin typeface="+mn-lt"/>
                <a:ea typeface="Times New Roman" panose="02020603050405020304" pitchFamily="18" charset="0"/>
              </a:rPr>
              <a:t> ou faire commenter les version corrigée [voir dispositive suivante]</a:t>
            </a:r>
          </a:p>
          <a:p>
            <a:pPr marL="285750" indent="-285750">
              <a:buFontTx/>
              <a:buChar char="-"/>
            </a:pPr>
            <a:endParaRPr lang="fr-FR" sz="1800" u="none" dirty="0">
              <a:effectLst/>
              <a:latin typeface="Times New Roman" panose="02020603050405020304" pitchFamily="18" charset="0"/>
              <a:ea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CCCA88E0-613B-8D4C-B0F0-6319101FEB23}" type="slidenum">
              <a:rPr lang="fr-FR" smtClean="0"/>
              <a:t>12</a:t>
            </a:fld>
            <a:endParaRPr lang="fr-FR"/>
          </a:p>
        </p:txBody>
      </p:sp>
    </p:spTree>
    <p:extLst>
      <p:ext uri="{BB962C8B-B14F-4D97-AF65-F5344CB8AC3E}">
        <p14:creationId xmlns:p14="http://schemas.microsoft.com/office/powerpoint/2010/main" val="10077675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u="none" dirty="0">
                <a:solidFill>
                  <a:schemeClr val="tx1"/>
                </a:solidFill>
                <a:effectLst/>
                <a:latin typeface="+mn-lt"/>
                <a:ea typeface="Times New Roman" panose="02020603050405020304" pitchFamily="18" charset="0"/>
              </a:rPr>
              <a:t>Demander</a:t>
            </a:r>
            <a:r>
              <a:rPr lang="fr-FR" sz="1200" u="none" dirty="0">
                <a:solidFill>
                  <a:schemeClr val="tx1"/>
                </a:solidFill>
                <a:effectLst/>
                <a:latin typeface="+mn-lt"/>
                <a:ea typeface="Times New Roman" panose="02020603050405020304" pitchFamily="18" charset="0"/>
              </a:rPr>
              <a:t> : « Pourquoi s’est-il trompé, d’après vous ? »</a:t>
            </a:r>
          </a:p>
          <a:p>
            <a:r>
              <a:rPr lang="fr-FR" sz="1200" u="sng" dirty="0">
                <a:solidFill>
                  <a:schemeClr val="tx1"/>
                </a:solidFill>
                <a:effectLst/>
                <a:latin typeface="+mn-lt"/>
                <a:ea typeface="Times New Roman" panose="02020603050405020304" pitchFamily="18" charset="0"/>
              </a:rPr>
              <a:t>Réponses attendues </a:t>
            </a:r>
            <a:r>
              <a:rPr lang="fr-FR" sz="1200" u="none" dirty="0">
                <a:solidFill>
                  <a:schemeClr val="tx1"/>
                </a:solidFill>
                <a:effectLst/>
                <a:latin typeface="+mn-lt"/>
                <a:ea typeface="Times New Roman" panose="02020603050405020304" pitchFamily="18" charset="0"/>
              </a:rPr>
              <a:t>: </a:t>
            </a:r>
          </a:p>
          <a:p>
            <a:r>
              <a:rPr lang="fr-FR" sz="1200" dirty="0">
                <a:solidFill>
                  <a:schemeClr val="tx1"/>
                </a:solidFill>
                <a:effectLst/>
                <a:latin typeface="+mn-lt"/>
                <a:ea typeface="Times New Roman" panose="02020603050405020304" pitchFamily="18" charset="0"/>
              </a:rPr>
              <a:t>- Peut-être qu’il oublie de rechercher les adjectifs et de se demander avec quels noms ils s’accordent.</a:t>
            </a:r>
          </a:p>
          <a:p>
            <a:r>
              <a:rPr lang="fr-FR" sz="1200" dirty="0">
                <a:solidFill>
                  <a:schemeClr val="tx1"/>
                </a:solidFill>
                <a:effectLst/>
                <a:latin typeface="+mn-lt"/>
                <a:ea typeface="Times New Roman" panose="02020603050405020304" pitchFamily="18" charset="0"/>
              </a:rPr>
              <a:t>- Peut-être qu’il a du mal à accorder lorsqu’il y a des déterminants comme </a:t>
            </a:r>
            <a:r>
              <a:rPr lang="fr-FR" sz="1200" i="1" dirty="0">
                <a:solidFill>
                  <a:schemeClr val="tx1"/>
                </a:solidFill>
                <a:effectLst/>
                <a:latin typeface="+mn-lt"/>
                <a:ea typeface="Times New Roman" panose="02020603050405020304" pitchFamily="18" charset="0"/>
              </a:rPr>
              <a:t>beaucoup de</a:t>
            </a:r>
            <a:r>
              <a:rPr lang="fr-FR" sz="1200" dirty="0">
                <a:solidFill>
                  <a:schemeClr val="tx1"/>
                </a:solidFill>
                <a:effectLst/>
                <a:latin typeface="+mn-lt"/>
                <a:ea typeface="Times New Roman" panose="02020603050405020304" pitchFamily="18" charset="0"/>
              </a:rPr>
              <a:t>.</a:t>
            </a:r>
          </a:p>
          <a:p>
            <a:r>
              <a:rPr lang="fr-FR" sz="1200" dirty="0">
                <a:solidFill>
                  <a:schemeClr val="tx1"/>
                </a:solidFill>
                <a:effectLst/>
                <a:latin typeface="+mn-lt"/>
                <a:ea typeface="Times New Roman" panose="02020603050405020304" pitchFamily="18" charset="0"/>
              </a:rPr>
              <a:t>- Peut-être qu’il oublie de chercher le sens pour accorder le verbe.</a:t>
            </a:r>
          </a:p>
          <a:p>
            <a:r>
              <a:rPr lang="fr-FR" sz="1200" dirty="0">
                <a:solidFill>
                  <a:schemeClr val="tx1"/>
                </a:solidFill>
                <a:effectLst/>
                <a:latin typeface="+mn-lt"/>
                <a:ea typeface="Times New Roman" panose="02020603050405020304" pitchFamily="18" charset="0"/>
              </a:rPr>
              <a:t>- Peut-être qu’il a du mal à reconnaitre un adjectif, un groupe du nom, un verbe.</a:t>
            </a:r>
          </a:p>
          <a:p>
            <a:r>
              <a:rPr lang="fr-FR" sz="1200" dirty="0">
                <a:solidFill>
                  <a:schemeClr val="tx1"/>
                </a:solidFill>
                <a:effectLst/>
                <a:latin typeface="+mn-lt"/>
                <a:ea typeface="Times New Roman" panose="02020603050405020304" pitchFamily="18" charset="0"/>
              </a:rPr>
              <a:t>- Peut-être qu’il n’a pas relu son texte.</a:t>
            </a:r>
          </a:p>
          <a:p>
            <a:r>
              <a:rPr lang="fr-FR" sz="1200" u="none" dirty="0">
                <a:solidFill>
                  <a:schemeClr val="tx1"/>
                </a:solidFill>
                <a:effectLst/>
                <a:latin typeface="+mn-lt"/>
                <a:ea typeface="Times New Roman" panose="02020603050405020304" pitchFamily="18" charset="0"/>
              </a:rPr>
              <a:t> </a:t>
            </a:r>
          </a:p>
          <a:p>
            <a:r>
              <a:rPr lang="fr-FR" sz="1200" b="1" u="none" dirty="0">
                <a:solidFill>
                  <a:schemeClr val="tx1"/>
                </a:solidFill>
                <a:effectLst/>
                <a:latin typeface="+mn-lt"/>
                <a:ea typeface="Times New Roman" panose="02020603050405020304" pitchFamily="18" charset="0"/>
              </a:rPr>
              <a:t>Préciser la recherche </a:t>
            </a:r>
            <a:r>
              <a:rPr lang="fr-FR" sz="1200" u="none" dirty="0">
                <a:solidFill>
                  <a:schemeClr val="tx1"/>
                </a:solidFill>
                <a:effectLst/>
                <a:latin typeface="+mn-lt"/>
                <a:ea typeface="Times New Roman" panose="02020603050405020304" pitchFamily="18" charset="0"/>
              </a:rPr>
              <a:t>: « Qu’est-ce que vous conseilleriez à Aristobule en grammaire ? »</a:t>
            </a:r>
          </a:p>
          <a:p>
            <a:r>
              <a:rPr lang="fr-FR" sz="1200" u="sng" dirty="0">
                <a:solidFill>
                  <a:schemeClr val="tx1"/>
                </a:solidFill>
                <a:effectLst/>
                <a:latin typeface="+mn-lt"/>
                <a:ea typeface="Times New Roman" panose="02020603050405020304" pitchFamily="18" charset="0"/>
              </a:rPr>
              <a:t>Réponse attendue </a:t>
            </a:r>
            <a:r>
              <a:rPr lang="fr-FR" sz="1200" u="none" dirty="0">
                <a:solidFill>
                  <a:schemeClr val="tx1"/>
                </a:solidFill>
                <a:effectLst/>
                <a:latin typeface="+mn-lt"/>
                <a:ea typeface="Times New Roman" panose="02020603050405020304" pitchFamily="18" charset="0"/>
              </a:rPr>
              <a:t>: </a:t>
            </a:r>
          </a:p>
          <a:p>
            <a:r>
              <a:rPr lang="fr-FR" sz="1200" dirty="0">
                <a:solidFill>
                  <a:schemeClr val="tx1"/>
                </a:solidFill>
                <a:effectLst/>
                <a:latin typeface="+mn-lt"/>
                <a:ea typeface="Times New Roman" panose="02020603050405020304" pitchFamily="18" charset="0"/>
              </a:rPr>
              <a:t>- de bien repérer les groupes du nom.</a:t>
            </a:r>
          </a:p>
          <a:p>
            <a:r>
              <a:rPr lang="fr-FR" sz="1200" dirty="0">
                <a:solidFill>
                  <a:schemeClr val="tx1"/>
                </a:solidFill>
                <a:effectLst/>
                <a:latin typeface="+mn-lt"/>
                <a:ea typeface="Times New Roman" panose="02020603050405020304" pitchFamily="18" charset="0"/>
              </a:rPr>
              <a:t>- dans les groupes du nom, de bien repérer le déterminant, le nom, et éventuellement le ou les adjectifs et la proposition relative. Puis de regarder si le déterminant signale un pluriel, si l’adjectif s’accorde avec un nom qui est au pluriel, si le verbe est bien accordé avec ce dont ça parle.</a:t>
            </a:r>
          </a:p>
          <a:p>
            <a:endParaRPr lang="fr-FR" dirty="0"/>
          </a:p>
        </p:txBody>
      </p:sp>
      <p:sp>
        <p:nvSpPr>
          <p:cNvPr id="4" name="Espace réservé du numéro de diapositive 3"/>
          <p:cNvSpPr>
            <a:spLocks noGrp="1"/>
          </p:cNvSpPr>
          <p:nvPr>
            <p:ph type="sldNum" sz="quarter" idx="5"/>
          </p:nvPr>
        </p:nvSpPr>
        <p:spPr/>
        <p:txBody>
          <a:bodyPr/>
          <a:lstStyle/>
          <a:p>
            <a:fld id="{CCCA88E0-613B-8D4C-B0F0-6319101FEB23}" type="slidenum">
              <a:rPr lang="fr-FR" smtClean="0"/>
              <a:t>13</a:t>
            </a:fld>
            <a:endParaRPr lang="fr-FR"/>
          </a:p>
        </p:txBody>
      </p:sp>
    </p:spTree>
    <p:extLst>
      <p:ext uri="{BB962C8B-B14F-4D97-AF65-F5344CB8AC3E}">
        <p14:creationId xmlns:p14="http://schemas.microsoft.com/office/powerpoint/2010/main" val="7237261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Calibri" panose="020F0502020204030204" pitchFamily="34" charset="0"/>
                <a:sym typeface="Wingdings 3" pitchFamily="2" charset="2"/>
              </a:rPr>
              <a:t>Demander</a:t>
            </a:r>
            <a:r>
              <a:rPr lang="fr-FR" sz="1200" b="0" dirty="0">
                <a:solidFill>
                  <a:schemeClr val="tx1"/>
                </a:solidFill>
                <a:effectLst/>
                <a:latin typeface="+mn-lt"/>
                <a:ea typeface="Calibri" panose="020F0502020204030204" pitchFamily="34" charset="0"/>
                <a:cs typeface="Calibri" panose="020F0502020204030204" pitchFamily="34" charset="0"/>
                <a:sym typeface="Wingdings 3" pitchFamily="2" charset="2"/>
              </a:rPr>
              <a:t> : « D’après vous, qu</a:t>
            </a:r>
            <a:r>
              <a:rPr lang="fr-FR" sz="1200" b="0" dirty="0">
                <a:solidFill>
                  <a:schemeClr val="tx1"/>
                </a:solidFill>
                <a:effectLst/>
                <a:latin typeface="+mn-lt"/>
                <a:ea typeface="Times New Roman" panose="02020603050405020304" pitchFamily="18" charset="0"/>
              </a:rPr>
              <a:t>elle </a:t>
            </a:r>
            <a:r>
              <a:rPr lang="fr-FR" sz="1200" dirty="0">
                <a:solidFill>
                  <a:schemeClr val="tx1"/>
                </a:solidFill>
                <a:effectLst/>
                <a:latin typeface="+mn-lt"/>
                <a:ea typeface="Times New Roman" panose="02020603050405020304" pitchFamily="18" charset="0"/>
              </a:rPr>
              <a:t>est l’aide apportée dans cette aide grammaticale ? »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u="sng" dirty="0">
                <a:solidFill>
                  <a:schemeClr val="tx1"/>
                </a:solidFill>
                <a:effectLst/>
                <a:latin typeface="+mn-lt"/>
              </a:rPr>
              <a:t>Réponse attendue </a:t>
            </a:r>
            <a:r>
              <a:rPr lang="fr-FR" sz="1200" dirty="0">
                <a:solidFill>
                  <a:schemeClr val="tx1"/>
                </a:solidFill>
                <a:effectLst/>
                <a:latin typeface="+mn-lt"/>
              </a:rPr>
              <a:t>:</a:t>
            </a:r>
          </a:p>
          <a:p>
            <a:r>
              <a:rPr lang="fr-FR" sz="1200" dirty="0">
                <a:solidFill>
                  <a:schemeClr val="tx1"/>
                </a:solidFill>
                <a:effectLst/>
                <a:latin typeface="+mn-lt"/>
                <a:ea typeface="Times New Roman" panose="02020603050405020304" pitchFamily="18" charset="0"/>
              </a:rPr>
              <a:t>C’est pour penser à faire les accords dans le groupe du nom.</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solidFill>
                <a:schemeClr val="tx1"/>
              </a:solidFill>
              <a:latin typeface="+mn-lt"/>
            </a:endParaRPr>
          </a:p>
        </p:txBody>
      </p:sp>
      <p:sp>
        <p:nvSpPr>
          <p:cNvPr id="4" name="Espace réservé du numéro de diapositive 3"/>
          <p:cNvSpPr>
            <a:spLocks noGrp="1"/>
          </p:cNvSpPr>
          <p:nvPr>
            <p:ph type="sldNum" sz="quarter" idx="5"/>
          </p:nvPr>
        </p:nvSpPr>
        <p:spPr/>
        <p:txBody>
          <a:bodyPr/>
          <a:lstStyle/>
          <a:p>
            <a:fld id="{CCCA88E0-613B-8D4C-B0F0-6319101FEB23}" type="slidenum">
              <a:rPr lang="fr-FR" smtClean="0"/>
              <a:t>14</a:t>
            </a:fld>
            <a:endParaRPr lang="fr-FR"/>
          </a:p>
        </p:txBody>
      </p:sp>
    </p:spTree>
    <p:extLst>
      <p:ext uri="{BB962C8B-B14F-4D97-AF65-F5344CB8AC3E}">
        <p14:creationId xmlns:p14="http://schemas.microsoft.com/office/powerpoint/2010/main" val="4963545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36C01C-B557-0CE4-7815-9707ABBA2BF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3F37D12-246A-6EE1-E9F6-E8C65EA76F70}"/>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A7DA6E4-1FE7-E1AD-76C3-A79E4DDFD6F9}"/>
              </a:ext>
            </a:extLst>
          </p:cNvPr>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0"/>
              </a:spcAft>
              <a:buClr>
                <a:srgbClr val="2EAC68"/>
              </a:buClr>
              <a:buSzTx/>
              <a:buFont typeface="Wingdings 3" panose="05040102010807070707" pitchFamily="18" charset="2"/>
              <a:buNone/>
              <a:tabLst/>
              <a:defRPr/>
            </a:pPr>
            <a:r>
              <a:rPr lang="fr-FR" sz="1200" b="1" dirty="0">
                <a:solidFill>
                  <a:schemeClr val="tx1"/>
                </a:solidFill>
                <a:effectLst/>
                <a:highlight>
                  <a:srgbClr val="D3D3D3"/>
                </a:highlight>
                <a:latin typeface="+mn-lt"/>
                <a:ea typeface="Times New Roman" panose="02020603050405020304" pitchFamily="18" charset="0"/>
              </a:rPr>
              <a:t>PHASE 2</a:t>
            </a:r>
            <a:r>
              <a:rPr lang="fr-FR" sz="1200" b="1" dirty="0">
                <a:solidFill>
                  <a:schemeClr val="tx1"/>
                </a:solidFill>
                <a:effectLst/>
                <a:latin typeface="+mn-lt"/>
                <a:ea typeface="Times New Roman" panose="02020603050405020304" pitchFamily="18" charset="0"/>
              </a:rPr>
              <a:t> : </a:t>
            </a:r>
            <a:r>
              <a:rPr lang="fr-FR" sz="1200" b="1" i="1" dirty="0">
                <a:solidFill>
                  <a:schemeClr val="tx1"/>
                </a:solidFill>
                <a:effectLst/>
                <a:latin typeface="+mn-lt"/>
                <a:ea typeface="Times New Roman" panose="02020603050405020304" pitchFamily="18" charset="0"/>
              </a:rPr>
              <a:t>Relire son texte et le réécrire</a:t>
            </a:r>
            <a:endParaRPr lang="fr-FR" sz="1200" b="1" i="1" dirty="0">
              <a:solidFill>
                <a:schemeClr val="tx1"/>
              </a:solidFill>
              <a:effectLst/>
              <a:latin typeface="+mn-lt"/>
              <a:ea typeface="Calibri" panose="020F0502020204030204" pitchFamily="34" charset="0"/>
              <a:cs typeface="Calibri" panose="020F0502020204030204" pitchFamily="34" charset="0"/>
              <a:sym typeface="Wingdings 3" pitchFamily="2" charset="2"/>
            </a:endParaRPr>
          </a:p>
          <a:p>
            <a:pPr marL="0" lvl="0" indent="0">
              <a:lnSpc>
                <a:spcPct val="107000"/>
              </a:lnSpc>
              <a:buClr>
                <a:srgbClr val="2EAC68"/>
              </a:buClr>
              <a:buFont typeface="Wingdings 3" panose="05040102010807070707" pitchFamily="18" charset="2"/>
              <a:buNone/>
            </a:pPr>
            <a:endParaRPr lang="fr-FR" sz="1200" b="1" dirty="0">
              <a:solidFill>
                <a:schemeClr val="tx1"/>
              </a:solidFill>
              <a:effectLst/>
              <a:latin typeface="+mn-lt"/>
              <a:ea typeface="Calibri" panose="020F0502020204030204" pitchFamily="34" charset="0"/>
              <a:cs typeface="Calibri" panose="020F0502020204030204" pitchFamily="34" charset="0"/>
              <a:sym typeface="Wingdings 3" pitchFamily="2" charset="2"/>
            </a:endParaRPr>
          </a:p>
          <a:p>
            <a:pPr marL="0" lvl="0" indent="0">
              <a:lnSpc>
                <a:spcPct val="107000"/>
              </a:lnSpc>
              <a:buClr>
                <a:srgbClr val="2EAC68"/>
              </a:buClr>
              <a:buFont typeface="Wingdings 3" panose="05040102010807070707" pitchFamily="18" charset="2"/>
              <a:buNone/>
            </a:pPr>
            <a:r>
              <a:rPr lang="fr-FR" sz="1200" b="1" dirty="0">
                <a:solidFill>
                  <a:schemeClr val="tx1"/>
                </a:solidFill>
                <a:effectLst/>
                <a:latin typeface="+mn-lt"/>
                <a:ea typeface="Calibri" panose="020F0502020204030204" pitchFamily="34" charset="0"/>
                <a:cs typeface="Arial" panose="020B0604020202020204" pitchFamily="34" charset="0"/>
              </a:rPr>
              <a:t>Rendre </a:t>
            </a:r>
            <a:r>
              <a:rPr lang="fr-FR" sz="1200" dirty="0">
                <a:solidFill>
                  <a:schemeClr val="tx1"/>
                </a:solidFill>
                <a:effectLst/>
                <a:latin typeface="+mn-lt"/>
                <a:ea typeface="Calibri" panose="020F0502020204030204" pitchFamily="34" charset="0"/>
                <a:cs typeface="Arial" panose="020B0604020202020204" pitchFamily="34" charset="0"/>
              </a:rPr>
              <a:t>les textes corrigés et annotés. </a:t>
            </a:r>
          </a:p>
          <a:p>
            <a:pPr marL="0" lvl="0" indent="0">
              <a:lnSpc>
                <a:spcPct val="107000"/>
              </a:lnSpc>
              <a:buClr>
                <a:srgbClr val="2EAC68"/>
              </a:buClr>
              <a:buFont typeface="Wingdings 3" panose="05040102010807070707" pitchFamily="18" charset="2"/>
              <a:buNone/>
            </a:pPr>
            <a:r>
              <a:rPr lang="fr-FR" sz="1200" dirty="0">
                <a:solidFill>
                  <a:schemeClr val="tx1"/>
                </a:solidFill>
                <a:effectLst/>
                <a:latin typeface="+mn-lt"/>
                <a:ea typeface="Calibri" panose="020F0502020204030204" pitchFamily="34" charset="0"/>
                <a:cs typeface="Arial" panose="020B0604020202020204" pitchFamily="34" charset="0"/>
              </a:rPr>
              <a:t>    À noter : les erreurs que l’élève doit corriger seul ont été entourées.</a:t>
            </a:r>
          </a:p>
          <a:p>
            <a:pPr marL="0" lvl="0" indent="0">
              <a:lnSpc>
                <a:spcPct val="107000"/>
              </a:lnSpc>
              <a:buClr>
                <a:srgbClr val="2EAC68"/>
              </a:buClr>
              <a:buFont typeface="Wingdings 3" panose="05040102010807070707" pitchFamily="18" charset="2"/>
              <a:buNone/>
            </a:pPr>
            <a:endParaRPr lang="fr-FR" sz="1200" dirty="0">
              <a:solidFill>
                <a:schemeClr val="tx1"/>
              </a:solidFill>
              <a:effectLst/>
              <a:latin typeface="+mn-lt"/>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7000"/>
              </a:lnSpc>
              <a:spcBef>
                <a:spcPts val="0"/>
              </a:spcBef>
              <a:spcAft>
                <a:spcPts val="0"/>
              </a:spcAft>
              <a:buClr>
                <a:srgbClr val="2EAC68"/>
              </a:buClr>
              <a:buSzTx/>
              <a:buFont typeface="Wingdings 3" panose="05040102010807070707" pitchFamily="18" charset="2"/>
              <a:buNone/>
              <a:tabLst/>
              <a:defRPr/>
            </a:pPr>
            <a:r>
              <a:rPr lang="fr-FR" sz="1200" b="1" dirty="0">
                <a:solidFill>
                  <a:schemeClr val="tx1"/>
                </a:solidFill>
                <a:effectLst/>
                <a:latin typeface="+mn-lt"/>
                <a:ea typeface="Times New Roman" panose="02020603050405020304" pitchFamily="18" charset="0"/>
              </a:rPr>
              <a:t>Engager</a:t>
            </a:r>
            <a:r>
              <a:rPr lang="fr-FR" sz="1200" dirty="0">
                <a:solidFill>
                  <a:schemeClr val="tx1"/>
                </a:solidFill>
                <a:effectLst/>
                <a:latin typeface="+mn-lt"/>
                <a:ea typeface="Times New Roman" panose="02020603050405020304" pitchFamily="18" charset="0"/>
              </a:rPr>
              <a:t> les élèves à reprendre les mots qui ont été signalés.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solidFill>
                <a:schemeClr val="tx1"/>
              </a:solidFill>
              <a:latin typeface="+mn-lt"/>
            </a:endParaRPr>
          </a:p>
        </p:txBody>
      </p:sp>
      <p:sp>
        <p:nvSpPr>
          <p:cNvPr id="4" name="Espace réservé du numéro de diapositive 3">
            <a:extLst>
              <a:ext uri="{FF2B5EF4-FFF2-40B4-BE49-F238E27FC236}">
                <a16:creationId xmlns:a16="http://schemas.microsoft.com/office/drawing/2014/main" id="{356019E9-C26F-A5B2-D1A5-EC2802E746AA}"/>
              </a:ext>
            </a:extLst>
          </p:cNvPr>
          <p:cNvSpPr>
            <a:spLocks noGrp="1"/>
          </p:cNvSpPr>
          <p:nvPr>
            <p:ph type="sldNum" sz="quarter" idx="5"/>
          </p:nvPr>
        </p:nvSpPr>
        <p:spPr/>
        <p:txBody>
          <a:bodyPr/>
          <a:lstStyle/>
          <a:p>
            <a:fld id="{CCCA88E0-613B-8D4C-B0F0-6319101FEB23}" type="slidenum">
              <a:rPr lang="fr-FR" smtClean="0"/>
              <a:t>15</a:t>
            </a:fld>
            <a:endParaRPr lang="fr-FR"/>
          </a:p>
        </p:txBody>
      </p:sp>
    </p:spTree>
    <p:extLst>
      <p:ext uri="{BB962C8B-B14F-4D97-AF65-F5344CB8AC3E}">
        <p14:creationId xmlns:p14="http://schemas.microsoft.com/office/powerpoint/2010/main" val="19425692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effectLst/>
                <a:latin typeface="+mn-lt"/>
                <a:ea typeface="Calibri" panose="020F0502020204030204" pitchFamily="34" charset="0"/>
                <a:cs typeface="Arial" panose="020B0604020202020204" pitchFamily="34" charset="0"/>
              </a:rPr>
              <a:t>Prolongements possibles</a:t>
            </a:r>
          </a:p>
          <a:p>
            <a:endParaRPr lang="fr-FR" sz="1200" b="1" i="0" dirty="0">
              <a:solidFill>
                <a:schemeClr val="tx1"/>
              </a:solidFill>
              <a:effectLst/>
              <a:latin typeface="+mn-lt"/>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i="0" dirty="0">
                <a:solidFill>
                  <a:schemeClr val="tx1"/>
                </a:solidFill>
                <a:effectLst/>
                <a:latin typeface="+mn-lt"/>
                <a:ea typeface="Times New Roman" panose="02020603050405020304" pitchFamily="18" charset="0"/>
              </a:rPr>
              <a:t>- Les élèves peuvent réécrire des passages de leur texte pour l’améliorer.</a:t>
            </a:r>
            <a:endParaRPr lang="fr-FR" sz="1200" b="1" i="0" dirty="0">
              <a:solidFill>
                <a:schemeClr val="tx1"/>
              </a:solidFill>
              <a:effectLst/>
              <a:latin typeface="+mn-lt"/>
              <a:ea typeface="Calibri" panose="020F0502020204030204" pitchFamily="34" charset="0"/>
              <a:cs typeface="Arial" panose="020B0604020202020204" pitchFamily="34" charset="0"/>
            </a:endParaRPr>
          </a:p>
          <a:p>
            <a:r>
              <a:rPr lang="fr-FR" sz="1200" i="0" dirty="0">
                <a:solidFill>
                  <a:schemeClr val="tx1"/>
                </a:solidFill>
                <a:effectLst/>
                <a:latin typeface="+mn-lt"/>
                <a:ea typeface="Calibri" panose="020F0502020204030204" pitchFamily="34" charset="0"/>
                <a:cs typeface="Arial" panose="020B0604020202020204" pitchFamily="34" charset="0"/>
              </a:rPr>
              <a:t>- Les élèves s’entrainent à lire leur texte à voix haute. La classe commente ce qui est réussi.</a:t>
            </a:r>
          </a:p>
          <a:p>
            <a:pPr marL="0" indent="0">
              <a:buFontTx/>
              <a:buNone/>
            </a:pPr>
            <a:r>
              <a:rPr lang="fr-FR" sz="1200" i="0" dirty="0">
                <a:solidFill>
                  <a:schemeClr val="tx1"/>
                </a:solidFill>
                <a:effectLst/>
                <a:latin typeface="+mn-lt"/>
                <a:ea typeface="Calibri" panose="020F0502020204030204" pitchFamily="34" charset="0"/>
                <a:cs typeface="Arial" panose="020B0604020202020204" pitchFamily="34" charset="0"/>
              </a:rPr>
              <a:t>- Les textes de la classe sont rassemblés dans un classeur mis à disposition pour être lus par d’autres élèves.</a:t>
            </a:r>
          </a:p>
          <a:p>
            <a:pPr marL="0" indent="0">
              <a:buFontTx/>
              <a:buNone/>
            </a:pPr>
            <a:r>
              <a:rPr lang="fr-FR" sz="1200" i="0" dirty="0">
                <a:solidFill>
                  <a:schemeClr val="tx1"/>
                </a:solidFill>
                <a:effectLst/>
                <a:latin typeface="+mn-lt"/>
                <a:ea typeface="Calibri" panose="020F0502020204030204" pitchFamily="34" charset="0"/>
                <a:cs typeface="Arial" panose="020B0604020202020204" pitchFamily="34" charset="0"/>
              </a:rPr>
              <a:t>- Éventuellement, lire d’autres textes sur la même structure (Rimbaud, </a:t>
            </a:r>
            <a:r>
              <a:rPr lang="fr-FR" sz="1200" i="1" dirty="0">
                <a:solidFill>
                  <a:schemeClr val="tx1"/>
                </a:solidFill>
                <a:effectLst/>
                <a:latin typeface="+mn-lt"/>
                <a:ea typeface="Calibri" panose="020F0502020204030204" pitchFamily="34" charset="0"/>
                <a:cs typeface="Arial" panose="020B0604020202020204" pitchFamily="34" charset="0"/>
              </a:rPr>
              <a:t>Enfance III</a:t>
            </a:r>
            <a:r>
              <a:rPr lang="fr-FR" sz="1200" i="0" dirty="0">
                <a:solidFill>
                  <a:schemeClr val="tx1"/>
                </a:solidFill>
                <a:effectLst/>
                <a:latin typeface="+mn-lt"/>
                <a:ea typeface="Calibri" panose="020F0502020204030204" pitchFamily="34" charset="0"/>
                <a:cs typeface="Arial" panose="020B0604020202020204" pitchFamily="34" charset="0"/>
              </a:rPr>
              <a:t>, dans </a:t>
            </a:r>
            <a:r>
              <a:rPr lang="fr-FR" sz="1200" i="1" dirty="0">
                <a:solidFill>
                  <a:schemeClr val="tx1"/>
                </a:solidFill>
                <a:effectLst/>
                <a:latin typeface="+mn-lt"/>
                <a:ea typeface="Calibri" panose="020F0502020204030204" pitchFamily="34" charset="0"/>
                <a:cs typeface="Arial" panose="020B0604020202020204" pitchFamily="34" charset="0"/>
              </a:rPr>
              <a:t>Les Illuminations</a:t>
            </a:r>
            <a:r>
              <a:rPr lang="fr-FR" sz="1200" i="0" dirty="0">
                <a:solidFill>
                  <a:schemeClr val="tx1"/>
                </a:solidFill>
                <a:effectLst/>
                <a:latin typeface="+mn-lt"/>
                <a:ea typeface="Calibri" panose="020F0502020204030204" pitchFamily="34" charset="0"/>
                <a:cs typeface="Arial" panose="020B0604020202020204" pitchFamily="34" charset="0"/>
              </a:rPr>
              <a:t>)</a:t>
            </a:r>
          </a:p>
          <a:p>
            <a:endParaRPr lang="fr-FR" dirty="0"/>
          </a:p>
        </p:txBody>
      </p:sp>
      <p:sp>
        <p:nvSpPr>
          <p:cNvPr id="4" name="Espace réservé du numéro de diapositive 3"/>
          <p:cNvSpPr>
            <a:spLocks noGrp="1"/>
          </p:cNvSpPr>
          <p:nvPr>
            <p:ph type="sldNum" sz="quarter" idx="5"/>
          </p:nvPr>
        </p:nvSpPr>
        <p:spPr/>
        <p:txBody>
          <a:bodyPr/>
          <a:lstStyle/>
          <a:p>
            <a:fld id="{CCCA88E0-613B-8D4C-B0F0-6319101FEB23}" type="slidenum">
              <a:rPr lang="fr-FR" smtClean="0"/>
              <a:t>16</a:t>
            </a:fld>
            <a:endParaRPr lang="fr-FR"/>
          </a:p>
        </p:txBody>
      </p:sp>
    </p:spTree>
    <p:extLst>
      <p:ext uri="{BB962C8B-B14F-4D97-AF65-F5344CB8AC3E}">
        <p14:creationId xmlns:p14="http://schemas.microsoft.com/office/powerpoint/2010/main" val="9158199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5F98277-4D0E-4F29-17D3-E0DC072CDF65}"/>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AAEE59EA-6BD8-627D-F41E-8999590149C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457B4232-BB6D-6323-63CB-DA9849D16D7A}"/>
              </a:ext>
            </a:extLst>
          </p:cNvPr>
          <p:cNvSpPr>
            <a:spLocks noGrp="1"/>
          </p:cNvSpPr>
          <p:nvPr>
            <p:ph type="dt" sz="half" idx="10"/>
          </p:nvPr>
        </p:nvSpPr>
        <p:spPr/>
        <p:txBody>
          <a:bodyPr/>
          <a:lstStyle/>
          <a:p>
            <a:fld id="{47A4F2FC-9F6D-7C4A-81D5-465266D8D53C}" type="datetimeFigureOut">
              <a:rPr lang="fr-FR" smtClean="0"/>
              <a:t>23/07/2025</a:t>
            </a:fld>
            <a:endParaRPr lang="fr-FR"/>
          </a:p>
        </p:txBody>
      </p:sp>
      <p:sp>
        <p:nvSpPr>
          <p:cNvPr id="5" name="Espace réservé du pied de page 4">
            <a:extLst>
              <a:ext uri="{FF2B5EF4-FFF2-40B4-BE49-F238E27FC236}">
                <a16:creationId xmlns:a16="http://schemas.microsoft.com/office/drawing/2014/main" id="{D450454D-F8A1-B0C0-DC34-126F339B4A7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FF19BFF-57DE-7FE3-2E5B-1348FDCCCB06}"/>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26106333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B4C8143-9D90-D307-6112-5C0E0FF9EF6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DCEBFD38-C04A-06A9-74FD-BD42310C0E2C}"/>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B0EF7E4-C910-89BA-EEDB-759D9B289670}"/>
              </a:ext>
            </a:extLst>
          </p:cNvPr>
          <p:cNvSpPr>
            <a:spLocks noGrp="1"/>
          </p:cNvSpPr>
          <p:nvPr>
            <p:ph type="dt" sz="half" idx="10"/>
          </p:nvPr>
        </p:nvSpPr>
        <p:spPr/>
        <p:txBody>
          <a:bodyPr/>
          <a:lstStyle/>
          <a:p>
            <a:fld id="{47A4F2FC-9F6D-7C4A-81D5-465266D8D53C}" type="datetimeFigureOut">
              <a:rPr lang="fr-FR" smtClean="0"/>
              <a:t>23/07/2025</a:t>
            </a:fld>
            <a:endParaRPr lang="fr-FR"/>
          </a:p>
        </p:txBody>
      </p:sp>
      <p:sp>
        <p:nvSpPr>
          <p:cNvPr id="5" name="Espace réservé du pied de page 4">
            <a:extLst>
              <a:ext uri="{FF2B5EF4-FFF2-40B4-BE49-F238E27FC236}">
                <a16:creationId xmlns:a16="http://schemas.microsoft.com/office/drawing/2014/main" id="{A0157662-22A4-34BC-888A-59C43645EF3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ED9C61A-7809-EEB1-C46F-D1282D6992AD}"/>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11993180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6BC4894-92E7-1952-262F-B4AF8EA65081}"/>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D77300F1-208C-B0A2-56EF-5D247A82550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90FE104F-7BAB-634D-B369-4494C9BFB8FB}"/>
              </a:ext>
            </a:extLst>
          </p:cNvPr>
          <p:cNvSpPr>
            <a:spLocks noGrp="1"/>
          </p:cNvSpPr>
          <p:nvPr>
            <p:ph type="dt" sz="half" idx="10"/>
          </p:nvPr>
        </p:nvSpPr>
        <p:spPr/>
        <p:txBody>
          <a:bodyPr/>
          <a:lstStyle/>
          <a:p>
            <a:fld id="{47A4F2FC-9F6D-7C4A-81D5-465266D8D53C}" type="datetimeFigureOut">
              <a:rPr lang="fr-FR" smtClean="0"/>
              <a:t>23/07/2025</a:t>
            </a:fld>
            <a:endParaRPr lang="fr-FR"/>
          </a:p>
        </p:txBody>
      </p:sp>
      <p:sp>
        <p:nvSpPr>
          <p:cNvPr id="5" name="Espace réservé du pied de page 4">
            <a:extLst>
              <a:ext uri="{FF2B5EF4-FFF2-40B4-BE49-F238E27FC236}">
                <a16:creationId xmlns:a16="http://schemas.microsoft.com/office/drawing/2014/main" id="{0BB3459A-7C16-2852-7040-50F93C5AEB7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19F73AA-7A0C-46BC-F27A-2553A1511841}"/>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32671383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498D3AC-3619-63F6-DDD0-750343590669}"/>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FC8A9219-AC73-7286-B7D6-740AAB75BDBD}"/>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F53C3926-B2CC-2CA7-90D5-F65226614030}"/>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A4CFA026-7A9E-5AF7-1A6D-151B9175441F}"/>
              </a:ext>
            </a:extLst>
          </p:cNvPr>
          <p:cNvSpPr>
            <a:spLocks noGrp="1"/>
          </p:cNvSpPr>
          <p:nvPr>
            <p:ph type="dt" sz="half" idx="10"/>
          </p:nvPr>
        </p:nvSpPr>
        <p:spPr/>
        <p:txBody>
          <a:bodyPr/>
          <a:lstStyle/>
          <a:p>
            <a:fld id="{47A4F2FC-9F6D-7C4A-81D5-465266D8D53C}" type="datetimeFigureOut">
              <a:rPr lang="fr-FR" smtClean="0"/>
              <a:t>23/07/2025</a:t>
            </a:fld>
            <a:endParaRPr lang="fr-FR"/>
          </a:p>
        </p:txBody>
      </p:sp>
      <p:sp>
        <p:nvSpPr>
          <p:cNvPr id="6" name="Espace réservé du pied de page 5">
            <a:extLst>
              <a:ext uri="{FF2B5EF4-FFF2-40B4-BE49-F238E27FC236}">
                <a16:creationId xmlns:a16="http://schemas.microsoft.com/office/drawing/2014/main" id="{8EF1179D-42DE-96C7-FE20-A5D070E4D7AF}"/>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2212672A-F85B-B219-BF5C-190773EA1A46}"/>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34385768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C93D95E-D100-DEB8-DBDD-780C182DE949}"/>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D7999453-C5C8-127E-D720-31F330A1360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906D254E-1391-1B83-9934-2C9DAFEC9906}"/>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C955DAD1-FB7A-444B-A41A-24B19C3C24C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7EACEC13-E603-6B44-591E-70D80FFFF9DE}"/>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C96BDECA-F7D1-CD6F-70BE-07CD9B244BA1}"/>
              </a:ext>
            </a:extLst>
          </p:cNvPr>
          <p:cNvSpPr>
            <a:spLocks noGrp="1"/>
          </p:cNvSpPr>
          <p:nvPr>
            <p:ph type="dt" sz="half" idx="10"/>
          </p:nvPr>
        </p:nvSpPr>
        <p:spPr/>
        <p:txBody>
          <a:bodyPr/>
          <a:lstStyle/>
          <a:p>
            <a:fld id="{47A4F2FC-9F6D-7C4A-81D5-465266D8D53C}" type="datetimeFigureOut">
              <a:rPr lang="fr-FR" smtClean="0"/>
              <a:t>23/07/2025</a:t>
            </a:fld>
            <a:endParaRPr lang="fr-FR"/>
          </a:p>
        </p:txBody>
      </p:sp>
      <p:sp>
        <p:nvSpPr>
          <p:cNvPr id="8" name="Espace réservé du pied de page 7">
            <a:extLst>
              <a:ext uri="{FF2B5EF4-FFF2-40B4-BE49-F238E27FC236}">
                <a16:creationId xmlns:a16="http://schemas.microsoft.com/office/drawing/2014/main" id="{4FD884C4-3900-F226-6FC8-E4906D753A03}"/>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654ADB15-7874-AF6D-CCF7-1A81E678F8AE}"/>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135592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2F9B8A8-DF92-788F-BB77-10F4294058D5}"/>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CE7D4991-2845-A457-724E-992187E850BE}"/>
              </a:ext>
            </a:extLst>
          </p:cNvPr>
          <p:cNvSpPr>
            <a:spLocks noGrp="1"/>
          </p:cNvSpPr>
          <p:nvPr>
            <p:ph type="dt" sz="half" idx="10"/>
          </p:nvPr>
        </p:nvSpPr>
        <p:spPr/>
        <p:txBody>
          <a:bodyPr/>
          <a:lstStyle/>
          <a:p>
            <a:fld id="{47A4F2FC-9F6D-7C4A-81D5-465266D8D53C}" type="datetimeFigureOut">
              <a:rPr lang="fr-FR" smtClean="0"/>
              <a:t>23/07/2025</a:t>
            </a:fld>
            <a:endParaRPr lang="fr-FR"/>
          </a:p>
        </p:txBody>
      </p:sp>
      <p:sp>
        <p:nvSpPr>
          <p:cNvPr id="4" name="Espace réservé du pied de page 3">
            <a:extLst>
              <a:ext uri="{FF2B5EF4-FFF2-40B4-BE49-F238E27FC236}">
                <a16:creationId xmlns:a16="http://schemas.microsoft.com/office/drawing/2014/main" id="{6361229F-6743-3BF4-F075-38D9F44E6ED7}"/>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99DCFDE2-4F8E-63BE-DE9F-FFCFB68B94A6}"/>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18826962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51E14582-6BBD-E559-225A-BC416B2DB8D9}"/>
              </a:ext>
            </a:extLst>
          </p:cNvPr>
          <p:cNvSpPr>
            <a:spLocks noGrp="1"/>
          </p:cNvSpPr>
          <p:nvPr>
            <p:ph type="dt" sz="half" idx="10"/>
          </p:nvPr>
        </p:nvSpPr>
        <p:spPr/>
        <p:txBody>
          <a:bodyPr/>
          <a:lstStyle/>
          <a:p>
            <a:fld id="{47A4F2FC-9F6D-7C4A-81D5-465266D8D53C}" type="datetimeFigureOut">
              <a:rPr lang="fr-FR" smtClean="0"/>
              <a:t>23/07/2025</a:t>
            </a:fld>
            <a:endParaRPr lang="fr-FR"/>
          </a:p>
        </p:txBody>
      </p:sp>
      <p:sp>
        <p:nvSpPr>
          <p:cNvPr id="3" name="Espace réservé du pied de page 2">
            <a:extLst>
              <a:ext uri="{FF2B5EF4-FFF2-40B4-BE49-F238E27FC236}">
                <a16:creationId xmlns:a16="http://schemas.microsoft.com/office/drawing/2014/main" id="{6FCECB09-A8DC-2FC4-B75F-EF76B07526E7}"/>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AEB3BCCD-9A31-76C0-6A17-525E9F038D14}"/>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24953756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DE9B609-4750-EA2C-4392-7EDDA81E7E25}"/>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31FD769B-1A00-FB1B-26EF-26CB2D6B73F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81D0BB0E-DDCA-91E5-6EDC-3430DD6C9C7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E0282112-FD4B-9510-0F99-47959A9D4728}"/>
              </a:ext>
            </a:extLst>
          </p:cNvPr>
          <p:cNvSpPr>
            <a:spLocks noGrp="1"/>
          </p:cNvSpPr>
          <p:nvPr>
            <p:ph type="dt" sz="half" idx="10"/>
          </p:nvPr>
        </p:nvSpPr>
        <p:spPr/>
        <p:txBody>
          <a:bodyPr/>
          <a:lstStyle/>
          <a:p>
            <a:fld id="{47A4F2FC-9F6D-7C4A-81D5-465266D8D53C}" type="datetimeFigureOut">
              <a:rPr lang="fr-FR" smtClean="0"/>
              <a:t>23/07/2025</a:t>
            </a:fld>
            <a:endParaRPr lang="fr-FR"/>
          </a:p>
        </p:txBody>
      </p:sp>
      <p:sp>
        <p:nvSpPr>
          <p:cNvPr id="6" name="Espace réservé du pied de page 5">
            <a:extLst>
              <a:ext uri="{FF2B5EF4-FFF2-40B4-BE49-F238E27FC236}">
                <a16:creationId xmlns:a16="http://schemas.microsoft.com/office/drawing/2014/main" id="{83594FF7-4E21-C9F4-01CB-F77CEDFC52D0}"/>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69AB9A2D-B580-8DE7-5AB1-C0029F699412}"/>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1021231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07505C9-0656-0EF5-2E6A-AAAFDD4539C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05792C1F-EAB0-9F46-430C-463FBD07E5E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63E59035-06B0-8693-EB54-3B61A833431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3A990A6D-3BA6-98AB-ACCE-E5BC14EFEDC6}"/>
              </a:ext>
            </a:extLst>
          </p:cNvPr>
          <p:cNvSpPr>
            <a:spLocks noGrp="1"/>
          </p:cNvSpPr>
          <p:nvPr>
            <p:ph type="dt" sz="half" idx="10"/>
          </p:nvPr>
        </p:nvSpPr>
        <p:spPr/>
        <p:txBody>
          <a:bodyPr/>
          <a:lstStyle/>
          <a:p>
            <a:fld id="{47A4F2FC-9F6D-7C4A-81D5-465266D8D53C}" type="datetimeFigureOut">
              <a:rPr lang="fr-FR" smtClean="0"/>
              <a:t>23/07/2025</a:t>
            </a:fld>
            <a:endParaRPr lang="fr-FR"/>
          </a:p>
        </p:txBody>
      </p:sp>
      <p:sp>
        <p:nvSpPr>
          <p:cNvPr id="6" name="Espace réservé du pied de page 5">
            <a:extLst>
              <a:ext uri="{FF2B5EF4-FFF2-40B4-BE49-F238E27FC236}">
                <a16:creationId xmlns:a16="http://schemas.microsoft.com/office/drawing/2014/main" id="{3405D42B-5169-0942-F467-5E7F0BA06C3D}"/>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5854FE3F-C776-3F73-A3F0-B1DFFCE67D12}"/>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33171801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D0FA6DD-CA4D-A1AB-3A7B-5A88939B85FD}"/>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239FCEB6-2778-C8C2-28DE-073193EF6BCE}"/>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FA000C3-311F-827F-27C2-617261257E52}"/>
              </a:ext>
            </a:extLst>
          </p:cNvPr>
          <p:cNvSpPr>
            <a:spLocks noGrp="1"/>
          </p:cNvSpPr>
          <p:nvPr>
            <p:ph type="dt" sz="half" idx="10"/>
          </p:nvPr>
        </p:nvSpPr>
        <p:spPr/>
        <p:txBody>
          <a:bodyPr/>
          <a:lstStyle/>
          <a:p>
            <a:fld id="{47A4F2FC-9F6D-7C4A-81D5-465266D8D53C}" type="datetimeFigureOut">
              <a:rPr lang="fr-FR" smtClean="0"/>
              <a:t>23/07/2025</a:t>
            </a:fld>
            <a:endParaRPr lang="fr-FR"/>
          </a:p>
        </p:txBody>
      </p:sp>
      <p:sp>
        <p:nvSpPr>
          <p:cNvPr id="5" name="Espace réservé du pied de page 4">
            <a:extLst>
              <a:ext uri="{FF2B5EF4-FFF2-40B4-BE49-F238E27FC236}">
                <a16:creationId xmlns:a16="http://schemas.microsoft.com/office/drawing/2014/main" id="{5617E3DF-A06D-DDA7-1B5F-B698A7D8018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52B9F09-3042-D905-80FC-CF75951DAECA}"/>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42678065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3071D934-ACA5-D2BC-3522-CEA0281C1332}"/>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54EC8E96-8FD6-9D77-B870-322B8F8D45E3}"/>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BBD2717-A10B-4F4A-5777-DB1D3695BCB9}"/>
              </a:ext>
            </a:extLst>
          </p:cNvPr>
          <p:cNvSpPr>
            <a:spLocks noGrp="1"/>
          </p:cNvSpPr>
          <p:nvPr>
            <p:ph type="dt" sz="half" idx="10"/>
          </p:nvPr>
        </p:nvSpPr>
        <p:spPr/>
        <p:txBody>
          <a:bodyPr/>
          <a:lstStyle/>
          <a:p>
            <a:fld id="{47A4F2FC-9F6D-7C4A-81D5-465266D8D53C}" type="datetimeFigureOut">
              <a:rPr lang="fr-FR" smtClean="0"/>
              <a:t>23/07/2025</a:t>
            </a:fld>
            <a:endParaRPr lang="fr-FR"/>
          </a:p>
        </p:txBody>
      </p:sp>
      <p:sp>
        <p:nvSpPr>
          <p:cNvPr id="5" name="Espace réservé du pied de page 4">
            <a:extLst>
              <a:ext uri="{FF2B5EF4-FFF2-40B4-BE49-F238E27FC236}">
                <a16:creationId xmlns:a16="http://schemas.microsoft.com/office/drawing/2014/main" id="{9544A8B6-CF43-E393-380E-24345D48474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38C000DF-73C1-0B58-DB7C-1503F3A307B7}"/>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30021167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C83933A0-E2B6-37B6-08A4-BA92B861E7C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55A9B2A5-1EBA-7AF4-AECB-E4F91FB5CB3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482A0FF-1A3C-7DBA-1DC4-9E2817509D1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A4F2FC-9F6D-7C4A-81D5-465266D8D53C}" type="datetimeFigureOut">
              <a:rPr lang="fr-FR" smtClean="0"/>
              <a:t>23/07/2025</a:t>
            </a:fld>
            <a:endParaRPr lang="fr-FR"/>
          </a:p>
        </p:txBody>
      </p:sp>
      <p:sp>
        <p:nvSpPr>
          <p:cNvPr id="5" name="Espace réservé du pied de page 4">
            <a:extLst>
              <a:ext uri="{FF2B5EF4-FFF2-40B4-BE49-F238E27FC236}">
                <a16:creationId xmlns:a16="http://schemas.microsoft.com/office/drawing/2014/main" id="{2C84736D-3385-A609-C90F-49E45F5622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28152070-9758-BF76-FFF7-216F2B79C15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CE60BA-F6AA-C745-B55D-9AA72D6FA60E}" type="slidenum">
              <a:rPr lang="fr-FR" smtClean="0"/>
              <a:t>‹N°›</a:t>
            </a:fld>
            <a:endParaRPr lang="fr-FR"/>
          </a:p>
        </p:txBody>
      </p:sp>
    </p:spTree>
    <p:extLst>
      <p:ext uri="{BB962C8B-B14F-4D97-AF65-F5344CB8AC3E}">
        <p14:creationId xmlns:p14="http://schemas.microsoft.com/office/powerpoint/2010/main" val="10797455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B765939-12AE-AD17-9322-AE44A0360D8B}"/>
              </a:ext>
            </a:extLst>
          </p:cNvPr>
          <p:cNvSpPr>
            <a:spLocks noGrp="1"/>
          </p:cNvSpPr>
          <p:nvPr>
            <p:ph type="ctrTitle"/>
          </p:nvPr>
        </p:nvSpPr>
        <p:spPr/>
        <p:txBody>
          <a:bodyPr/>
          <a:lstStyle/>
          <a:p>
            <a:r>
              <a:rPr lang="fr-FR" i="1" dirty="0"/>
              <a:t>Il y a</a:t>
            </a:r>
          </a:p>
        </p:txBody>
      </p:sp>
      <p:sp>
        <p:nvSpPr>
          <p:cNvPr id="3" name="Sous-titre 2">
            <a:extLst>
              <a:ext uri="{FF2B5EF4-FFF2-40B4-BE49-F238E27FC236}">
                <a16:creationId xmlns:a16="http://schemas.microsoft.com/office/drawing/2014/main" id="{AF07FAA0-D4AF-82F8-AF03-FF329C8E0694}"/>
              </a:ext>
            </a:extLst>
          </p:cNvPr>
          <p:cNvSpPr>
            <a:spLocks noGrp="1"/>
          </p:cNvSpPr>
          <p:nvPr>
            <p:ph type="subTitle" idx="1"/>
          </p:nvPr>
        </p:nvSpPr>
        <p:spPr/>
        <p:txBody>
          <a:bodyPr/>
          <a:lstStyle/>
          <a:p>
            <a:endParaRPr lang="fr-FR"/>
          </a:p>
        </p:txBody>
      </p:sp>
      <p:sp>
        <p:nvSpPr>
          <p:cNvPr id="4" name="ZoneTexte 3">
            <a:extLst>
              <a:ext uri="{FF2B5EF4-FFF2-40B4-BE49-F238E27FC236}">
                <a16:creationId xmlns:a16="http://schemas.microsoft.com/office/drawing/2014/main" id="{459F34B4-D099-4DD6-2C0B-FA3BBF03512A}"/>
              </a:ext>
            </a:extLst>
          </p:cNvPr>
          <p:cNvSpPr txBox="1"/>
          <p:nvPr/>
        </p:nvSpPr>
        <p:spPr>
          <a:xfrm>
            <a:off x="1524000" y="1122363"/>
            <a:ext cx="3234690" cy="1207770"/>
          </a:xfrm>
          <a:prstGeom prst="rect">
            <a:avLst/>
          </a:prstGeom>
          <a:noFill/>
        </p:spPr>
        <p:txBody>
          <a:bodyPr wrap="none" rtlCol="0">
            <a:spAutoFit/>
          </a:bodyPr>
          <a:lstStyle/>
          <a:p>
            <a:pPr algn="just"/>
            <a:r>
              <a:rPr lang="fr-FR" sz="1800" b="1"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La petite fabrique de grammaire</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V. Ansart</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 Dégeorges</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 Sève</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216147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6DD067E-6A05-09AB-942C-FBB2A44ABDCF}"/>
              </a:ext>
            </a:extLst>
          </p:cNvPr>
          <p:cNvSpPr>
            <a:spLocks noGrp="1"/>
          </p:cNvSpPr>
          <p:nvPr>
            <p:ph type="title"/>
          </p:nvPr>
        </p:nvSpPr>
        <p:spPr/>
        <p:txBody>
          <a:bodyPr/>
          <a:lstStyle/>
          <a:p>
            <a:r>
              <a:rPr lang="fr-FR" dirty="0"/>
              <a:t> </a:t>
            </a:r>
          </a:p>
        </p:txBody>
      </p:sp>
      <p:sp>
        <p:nvSpPr>
          <p:cNvPr id="6" name="Espace réservé du contenu 5">
            <a:extLst>
              <a:ext uri="{FF2B5EF4-FFF2-40B4-BE49-F238E27FC236}">
                <a16:creationId xmlns:a16="http://schemas.microsoft.com/office/drawing/2014/main" id="{3ECEDA89-9226-F780-3B00-4A911BB8C464}"/>
              </a:ext>
            </a:extLst>
          </p:cNvPr>
          <p:cNvSpPr>
            <a:spLocks noGrp="1"/>
          </p:cNvSpPr>
          <p:nvPr>
            <p:ph idx="1"/>
          </p:nvPr>
        </p:nvSpPr>
        <p:spPr>
          <a:xfrm>
            <a:off x="838200" y="365125"/>
            <a:ext cx="10515600" cy="6127750"/>
          </a:xfrm>
        </p:spPr>
        <p:txBody>
          <a:bodyPr>
            <a:normAutofit/>
          </a:bodyPr>
          <a:lstStyle/>
          <a:p>
            <a:r>
              <a:rPr lang="fr-FR" sz="1800" dirty="0">
                <a:solidFill>
                  <a:srgbClr val="000000"/>
                </a:solidFill>
                <a:effectLst/>
                <a:latin typeface="Times New Roman" panose="02020603050405020304" pitchFamily="18" charset="0"/>
                <a:ea typeface="Times New Roman" panose="02020603050405020304" pitchFamily="18" charset="0"/>
              </a:rPr>
              <a:t>		Il y a des petits ponts épatants</a:t>
            </a:r>
            <a:br>
              <a:rPr lang="fr-FR" sz="1800" dirty="0">
                <a:solidFill>
                  <a:srgbClr val="000000"/>
                </a:solidFill>
                <a:effectLst/>
                <a:latin typeface="Times New Roman" panose="02020603050405020304" pitchFamily="18" charset="0"/>
                <a:ea typeface="Times New Roman" panose="02020603050405020304" pitchFamily="18" charset="0"/>
              </a:rPr>
            </a:br>
            <a:r>
              <a:rPr lang="fr-FR" sz="1800" dirty="0">
                <a:solidFill>
                  <a:srgbClr val="000000"/>
                </a:solidFill>
                <a:effectLst/>
                <a:latin typeface="Times New Roman" panose="02020603050405020304" pitchFamily="18" charset="0"/>
                <a:ea typeface="Times New Roman" panose="02020603050405020304" pitchFamily="18" charset="0"/>
              </a:rPr>
              <a:t>		Il y a mon cœur qui bat pour toi</a:t>
            </a:r>
            <a:br>
              <a:rPr lang="fr-FR" sz="1800" dirty="0">
                <a:solidFill>
                  <a:srgbClr val="000000"/>
                </a:solidFill>
                <a:effectLst/>
                <a:latin typeface="Times New Roman" panose="02020603050405020304" pitchFamily="18" charset="0"/>
                <a:ea typeface="Times New Roman" panose="02020603050405020304" pitchFamily="18" charset="0"/>
              </a:rPr>
            </a:br>
            <a:r>
              <a:rPr lang="fr-FR" sz="1800" dirty="0">
                <a:solidFill>
                  <a:srgbClr val="000000"/>
                </a:solidFill>
                <a:effectLst/>
                <a:latin typeface="Times New Roman" panose="02020603050405020304" pitchFamily="18" charset="0"/>
                <a:ea typeface="Times New Roman" panose="02020603050405020304" pitchFamily="18" charset="0"/>
              </a:rPr>
              <a:t>		Il y a une femme triste sur la route</a:t>
            </a:r>
            <a:br>
              <a:rPr lang="fr-FR" sz="1800" dirty="0">
                <a:solidFill>
                  <a:srgbClr val="000000"/>
                </a:solidFill>
                <a:effectLst/>
                <a:latin typeface="Times New Roman" panose="02020603050405020304" pitchFamily="18" charset="0"/>
                <a:ea typeface="Times New Roman" panose="02020603050405020304" pitchFamily="18" charset="0"/>
              </a:rPr>
            </a:br>
            <a:r>
              <a:rPr lang="fr-FR" sz="1800" dirty="0">
                <a:solidFill>
                  <a:srgbClr val="000000"/>
                </a:solidFill>
                <a:effectLst/>
                <a:latin typeface="Times New Roman" panose="02020603050405020304" pitchFamily="18" charset="0"/>
                <a:ea typeface="Times New Roman" panose="02020603050405020304" pitchFamily="18" charset="0"/>
              </a:rPr>
              <a:t>		Il y a un beau petit cottage dans un jardin</a:t>
            </a:r>
            <a:br>
              <a:rPr lang="fr-FR" sz="1800" dirty="0">
                <a:solidFill>
                  <a:srgbClr val="000000"/>
                </a:solidFill>
                <a:effectLst/>
                <a:latin typeface="Times New Roman" panose="02020603050405020304" pitchFamily="18" charset="0"/>
                <a:ea typeface="Times New Roman" panose="02020603050405020304" pitchFamily="18" charset="0"/>
              </a:rPr>
            </a:br>
            <a:r>
              <a:rPr lang="fr-FR" sz="1800" dirty="0">
                <a:solidFill>
                  <a:srgbClr val="000000"/>
                </a:solidFill>
                <a:effectLst/>
                <a:latin typeface="Times New Roman" panose="02020603050405020304" pitchFamily="18" charset="0"/>
                <a:ea typeface="Times New Roman" panose="02020603050405020304" pitchFamily="18" charset="0"/>
              </a:rPr>
              <a:t>		Il y a six soldats qui s’amusent comme des fous</a:t>
            </a:r>
            <a:br>
              <a:rPr lang="fr-FR" sz="1800" dirty="0">
                <a:solidFill>
                  <a:srgbClr val="000000"/>
                </a:solidFill>
                <a:effectLst/>
                <a:latin typeface="Times New Roman" panose="02020603050405020304" pitchFamily="18" charset="0"/>
                <a:ea typeface="Times New Roman" panose="02020603050405020304" pitchFamily="18" charset="0"/>
              </a:rPr>
            </a:br>
            <a:r>
              <a:rPr lang="fr-FR" sz="1800" dirty="0">
                <a:solidFill>
                  <a:srgbClr val="000000"/>
                </a:solidFill>
                <a:effectLst/>
                <a:latin typeface="Times New Roman" panose="02020603050405020304" pitchFamily="18" charset="0"/>
                <a:ea typeface="Times New Roman" panose="02020603050405020304" pitchFamily="18" charset="0"/>
              </a:rPr>
              <a:t>		Il y a mes yeux qui cherchent ton image</a:t>
            </a:r>
            <a:br>
              <a:rPr lang="fr-FR" sz="1800" dirty="0">
                <a:solidFill>
                  <a:srgbClr val="000000"/>
                </a:solidFill>
                <a:effectLst/>
                <a:latin typeface="Times New Roman" panose="02020603050405020304" pitchFamily="18" charset="0"/>
                <a:ea typeface="Times New Roman" panose="02020603050405020304" pitchFamily="18" charset="0"/>
              </a:rPr>
            </a:br>
            <a:r>
              <a:rPr lang="fr-FR" sz="1800" dirty="0">
                <a:solidFill>
                  <a:srgbClr val="000000"/>
                </a:solidFill>
                <a:effectLst/>
                <a:latin typeface="Times New Roman" panose="02020603050405020304" pitchFamily="18" charset="0"/>
                <a:ea typeface="Times New Roman" panose="02020603050405020304" pitchFamily="18" charset="0"/>
              </a:rPr>
              <a:t>		Il y a un petit bois charmant sur la colline</a:t>
            </a:r>
            <a:br>
              <a:rPr lang="fr-FR" sz="1800" dirty="0">
                <a:solidFill>
                  <a:srgbClr val="000000"/>
                </a:solidFill>
                <a:effectLst/>
                <a:latin typeface="Times New Roman" panose="02020603050405020304" pitchFamily="18" charset="0"/>
                <a:ea typeface="Times New Roman" panose="02020603050405020304" pitchFamily="18" charset="0"/>
              </a:rPr>
            </a:br>
            <a:r>
              <a:rPr lang="fr-FR" sz="1800" dirty="0">
                <a:solidFill>
                  <a:srgbClr val="000000"/>
                </a:solidFill>
                <a:effectLst/>
                <a:latin typeface="Times New Roman" panose="02020603050405020304" pitchFamily="18" charset="0"/>
                <a:ea typeface="Times New Roman" panose="02020603050405020304" pitchFamily="18" charset="0"/>
              </a:rPr>
              <a:t>		Et un vieux territorial pisse quand nous passons</a:t>
            </a:r>
            <a:br>
              <a:rPr lang="fr-FR" sz="1800" dirty="0">
                <a:solidFill>
                  <a:srgbClr val="000000"/>
                </a:solidFill>
                <a:effectLst/>
                <a:latin typeface="Times New Roman" panose="02020603050405020304" pitchFamily="18" charset="0"/>
                <a:ea typeface="Times New Roman" panose="02020603050405020304" pitchFamily="18" charset="0"/>
              </a:rPr>
            </a:br>
            <a:r>
              <a:rPr lang="fr-FR" sz="1800" dirty="0">
                <a:solidFill>
                  <a:srgbClr val="000000"/>
                </a:solidFill>
                <a:effectLst/>
                <a:latin typeface="Times New Roman" panose="02020603050405020304" pitchFamily="18" charset="0"/>
                <a:ea typeface="Times New Roman" panose="02020603050405020304" pitchFamily="18" charset="0"/>
              </a:rPr>
              <a:t>		Il y a un poète qui rêve au </a:t>
            </a:r>
            <a:r>
              <a:rPr lang="fr-FR" sz="1800" dirty="0" err="1">
                <a:solidFill>
                  <a:srgbClr val="000000"/>
                </a:solidFill>
                <a:effectLst/>
                <a:latin typeface="Times New Roman" panose="02020603050405020304" pitchFamily="18" charset="0"/>
                <a:ea typeface="Times New Roman" panose="02020603050405020304" pitchFamily="18" charset="0"/>
              </a:rPr>
              <a:t>ptit</a:t>
            </a:r>
            <a:r>
              <a:rPr lang="fr-FR" sz="1800" dirty="0">
                <a:solidFill>
                  <a:srgbClr val="000000"/>
                </a:solidFill>
                <a:effectLst/>
                <a:latin typeface="Times New Roman" panose="02020603050405020304" pitchFamily="18" charset="0"/>
                <a:ea typeface="Times New Roman" panose="02020603050405020304" pitchFamily="18" charset="0"/>
              </a:rPr>
              <a:t> Lou</a:t>
            </a:r>
            <a:br>
              <a:rPr lang="fr-FR" sz="1800" dirty="0">
                <a:solidFill>
                  <a:srgbClr val="000000"/>
                </a:solidFill>
                <a:effectLst/>
                <a:latin typeface="Times New Roman" panose="02020603050405020304" pitchFamily="18" charset="0"/>
                <a:ea typeface="Times New Roman" panose="02020603050405020304" pitchFamily="18" charset="0"/>
              </a:rPr>
            </a:br>
            <a:r>
              <a:rPr lang="fr-FR" sz="1800" dirty="0">
                <a:solidFill>
                  <a:srgbClr val="000000"/>
                </a:solidFill>
                <a:effectLst/>
                <a:latin typeface="Times New Roman" panose="02020603050405020304" pitchFamily="18" charset="0"/>
                <a:ea typeface="Times New Roman" panose="02020603050405020304" pitchFamily="18" charset="0"/>
              </a:rPr>
              <a:t>		Il y a un </a:t>
            </a:r>
            <a:r>
              <a:rPr lang="fr-FR" sz="1800" dirty="0" err="1">
                <a:solidFill>
                  <a:srgbClr val="000000"/>
                </a:solidFill>
                <a:effectLst/>
                <a:latin typeface="Times New Roman" panose="02020603050405020304" pitchFamily="18" charset="0"/>
                <a:ea typeface="Times New Roman" panose="02020603050405020304" pitchFamily="18" charset="0"/>
              </a:rPr>
              <a:t>ptit</a:t>
            </a:r>
            <a:r>
              <a:rPr lang="fr-FR" sz="1800" dirty="0">
                <a:solidFill>
                  <a:srgbClr val="000000"/>
                </a:solidFill>
                <a:effectLst/>
                <a:latin typeface="Times New Roman" panose="02020603050405020304" pitchFamily="18" charset="0"/>
                <a:ea typeface="Times New Roman" panose="02020603050405020304" pitchFamily="18" charset="0"/>
              </a:rPr>
              <a:t> Lou exquis dans ce grand Paris</a:t>
            </a:r>
            <a:br>
              <a:rPr lang="fr-FR" sz="1800" dirty="0">
                <a:solidFill>
                  <a:srgbClr val="000000"/>
                </a:solidFill>
                <a:effectLst/>
                <a:latin typeface="Times New Roman" panose="02020603050405020304" pitchFamily="18" charset="0"/>
                <a:ea typeface="Times New Roman" panose="02020603050405020304" pitchFamily="18" charset="0"/>
              </a:rPr>
            </a:br>
            <a:r>
              <a:rPr lang="fr-FR" sz="1800" dirty="0">
                <a:solidFill>
                  <a:srgbClr val="000000"/>
                </a:solidFill>
                <a:effectLst/>
                <a:latin typeface="Times New Roman" panose="02020603050405020304" pitchFamily="18" charset="0"/>
                <a:ea typeface="Times New Roman" panose="02020603050405020304" pitchFamily="18" charset="0"/>
              </a:rPr>
              <a:t>		Il y a une batterie dans une forêt</a:t>
            </a:r>
            <a:br>
              <a:rPr lang="fr-FR" sz="1800" dirty="0">
                <a:solidFill>
                  <a:srgbClr val="000000"/>
                </a:solidFill>
                <a:effectLst/>
                <a:latin typeface="Times New Roman" panose="02020603050405020304" pitchFamily="18" charset="0"/>
                <a:ea typeface="Times New Roman" panose="02020603050405020304" pitchFamily="18" charset="0"/>
              </a:rPr>
            </a:br>
            <a:r>
              <a:rPr lang="fr-FR" sz="1800" dirty="0">
                <a:solidFill>
                  <a:srgbClr val="000000"/>
                </a:solidFill>
                <a:effectLst/>
                <a:latin typeface="Times New Roman" panose="02020603050405020304" pitchFamily="18" charset="0"/>
                <a:ea typeface="Times New Roman" panose="02020603050405020304" pitchFamily="18" charset="0"/>
              </a:rPr>
              <a:t>		Il y a un berger qui pait ses moutons</a:t>
            </a:r>
            <a:br>
              <a:rPr lang="fr-FR" sz="1800" dirty="0">
                <a:solidFill>
                  <a:srgbClr val="000000"/>
                </a:solidFill>
                <a:effectLst/>
                <a:latin typeface="Times New Roman" panose="02020603050405020304" pitchFamily="18" charset="0"/>
                <a:ea typeface="Times New Roman" panose="02020603050405020304" pitchFamily="18" charset="0"/>
              </a:rPr>
            </a:br>
            <a:r>
              <a:rPr lang="fr-FR" sz="1800" dirty="0">
                <a:solidFill>
                  <a:srgbClr val="000000"/>
                </a:solidFill>
                <a:effectLst/>
                <a:latin typeface="Times New Roman" panose="02020603050405020304" pitchFamily="18" charset="0"/>
                <a:ea typeface="Times New Roman" panose="02020603050405020304" pitchFamily="18" charset="0"/>
              </a:rPr>
              <a:t>		Il y a ma vie qui t’appartient</a:t>
            </a:r>
            <a:br>
              <a:rPr lang="fr-FR" sz="1800" dirty="0">
                <a:solidFill>
                  <a:srgbClr val="000000"/>
                </a:solidFill>
                <a:effectLst/>
                <a:latin typeface="Times New Roman" panose="02020603050405020304" pitchFamily="18" charset="0"/>
                <a:ea typeface="Times New Roman" panose="02020603050405020304" pitchFamily="18" charset="0"/>
              </a:rPr>
            </a:br>
            <a:r>
              <a:rPr lang="fr-FR" sz="1800" dirty="0">
                <a:solidFill>
                  <a:srgbClr val="000000"/>
                </a:solidFill>
                <a:effectLst/>
                <a:latin typeface="Times New Roman" panose="02020603050405020304" pitchFamily="18" charset="0"/>
                <a:ea typeface="Times New Roman" panose="02020603050405020304" pitchFamily="18" charset="0"/>
              </a:rPr>
              <a:t>		Il y a mon porte-plume réservoir qui court, qui court</a:t>
            </a:r>
            <a:br>
              <a:rPr lang="fr-FR" sz="1800" dirty="0">
                <a:solidFill>
                  <a:srgbClr val="000000"/>
                </a:solidFill>
                <a:effectLst/>
                <a:latin typeface="Times New Roman" panose="02020603050405020304" pitchFamily="18" charset="0"/>
                <a:ea typeface="Times New Roman" panose="02020603050405020304" pitchFamily="18" charset="0"/>
              </a:rPr>
            </a:br>
            <a:r>
              <a:rPr lang="fr-FR" sz="1800" dirty="0">
                <a:solidFill>
                  <a:srgbClr val="000000"/>
                </a:solidFill>
                <a:effectLst/>
                <a:latin typeface="Times New Roman" panose="02020603050405020304" pitchFamily="18" charset="0"/>
                <a:ea typeface="Times New Roman" panose="02020603050405020304" pitchFamily="18" charset="0"/>
              </a:rPr>
              <a:t>		Il y a un rideau de peupliers délicat, délicat</a:t>
            </a:r>
            <a:br>
              <a:rPr lang="fr-FR" sz="1800" dirty="0">
                <a:solidFill>
                  <a:srgbClr val="000000"/>
                </a:solidFill>
                <a:effectLst/>
                <a:latin typeface="Times New Roman" panose="02020603050405020304" pitchFamily="18" charset="0"/>
                <a:ea typeface="Times New Roman" panose="02020603050405020304" pitchFamily="18" charset="0"/>
              </a:rPr>
            </a:br>
            <a:r>
              <a:rPr lang="fr-FR" sz="1800" dirty="0">
                <a:solidFill>
                  <a:srgbClr val="000000"/>
                </a:solidFill>
                <a:effectLst/>
                <a:latin typeface="Times New Roman" panose="02020603050405020304" pitchFamily="18" charset="0"/>
                <a:ea typeface="Times New Roman" panose="02020603050405020304" pitchFamily="18" charset="0"/>
              </a:rPr>
              <a:t>		Il y a toute ma vie passée qui est bien passée</a:t>
            </a:r>
            <a:br>
              <a:rPr lang="fr-FR" sz="1800" dirty="0">
                <a:solidFill>
                  <a:srgbClr val="000000"/>
                </a:solidFill>
                <a:effectLst/>
                <a:latin typeface="Times New Roman" panose="02020603050405020304" pitchFamily="18" charset="0"/>
                <a:ea typeface="Times New Roman" panose="02020603050405020304" pitchFamily="18" charset="0"/>
              </a:rPr>
            </a:br>
            <a:r>
              <a:rPr lang="fr-FR" sz="1800" dirty="0">
                <a:solidFill>
                  <a:srgbClr val="000000"/>
                </a:solidFill>
                <a:effectLst/>
                <a:latin typeface="Times New Roman" panose="02020603050405020304" pitchFamily="18" charset="0"/>
                <a:ea typeface="Times New Roman" panose="02020603050405020304" pitchFamily="18" charset="0"/>
              </a:rPr>
              <a:t>		Il y a des rues étroites à Menton où nous nous sommes aimés</a:t>
            </a:r>
            <a:br>
              <a:rPr lang="fr-FR" sz="1800" dirty="0">
                <a:solidFill>
                  <a:srgbClr val="000000"/>
                </a:solidFill>
                <a:effectLst/>
                <a:latin typeface="Times New Roman" panose="02020603050405020304" pitchFamily="18" charset="0"/>
                <a:ea typeface="Times New Roman" panose="02020603050405020304" pitchFamily="18" charset="0"/>
              </a:rPr>
            </a:br>
            <a:r>
              <a:rPr lang="fr-FR" sz="1800" dirty="0">
                <a:solidFill>
                  <a:srgbClr val="000000"/>
                </a:solidFill>
                <a:effectLst/>
                <a:latin typeface="Times New Roman" panose="02020603050405020304" pitchFamily="18" charset="0"/>
                <a:ea typeface="Times New Roman" panose="02020603050405020304" pitchFamily="18" charset="0"/>
              </a:rPr>
              <a:t>		…</a:t>
            </a:r>
            <a:br>
              <a:rPr lang="fr-FR" sz="1800" dirty="0">
                <a:solidFill>
                  <a:srgbClr val="000000"/>
                </a:solidFill>
                <a:effectLst/>
                <a:latin typeface="Times New Roman" panose="02020603050405020304" pitchFamily="18" charset="0"/>
                <a:ea typeface="Times New Roman" panose="02020603050405020304" pitchFamily="18" charset="0"/>
              </a:rPr>
            </a:br>
            <a:r>
              <a:rPr lang="fr-FR" sz="1800" dirty="0">
                <a:solidFill>
                  <a:srgbClr val="000000"/>
                </a:solidFill>
                <a:effectLst/>
                <a:latin typeface="Times New Roman" panose="02020603050405020304" pitchFamily="18" charset="0"/>
                <a:ea typeface="Times New Roman" panose="02020603050405020304" pitchFamily="18" charset="0"/>
              </a:rPr>
              <a:t>		Il y a mon amour</a:t>
            </a:r>
            <a:br>
              <a:rPr lang="fr-FR" sz="1800" dirty="0">
                <a:solidFill>
                  <a:srgbClr val="000000"/>
                </a:solidFill>
                <a:effectLst/>
                <a:latin typeface="Times New Roman" panose="02020603050405020304" pitchFamily="18" charset="0"/>
                <a:ea typeface="Times New Roman" panose="02020603050405020304" pitchFamily="18" charset="0"/>
              </a:rPr>
            </a:br>
            <a:r>
              <a:rPr lang="fr-FR" sz="1800" dirty="0">
                <a:solidFill>
                  <a:srgbClr val="000000"/>
                </a:solidFill>
                <a:effectLst/>
                <a:latin typeface="Times New Roman" panose="02020603050405020304" pitchFamily="18" charset="0"/>
                <a:ea typeface="Times New Roman" panose="02020603050405020304" pitchFamily="18" charset="0"/>
              </a:rPr>
              <a:t>		Il y a toute la vie</a:t>
            </a:r>
            <a:br>
              <a:rPr lang="fr-FR" sz="1800" dirty="0">
                <a:solidFill>
                  <a:srgbClr val="000000"/>
                </a:solidFill>
                <a:effectLst/>
                <a:latin typeface="Times New Roman" panose="02020603050405020304" pitchFamily="18" charset="0"/>
                <a:ea typeface="Times New Roman" panose="02020603050405020304" pitchFamily="18" charset="0"/>
              </a:rPr>
            </a:br>
            <a:r>
              <a:rPr lang="fr-FR" sz="1800" dirty="0">
                <a:solidFill>
                  <a:srgbClr val="000000"/>
                </a:solidFill>
                <a:effectLst/>
                <a:latin typeface="Times New Roman" panose="02020603050405020304" pitchFamily="18" charset="0"/>
                <a:ea typeface="Times New Roman" panose="02020603050405020304" pitchFamily="18" charset="0"/>
              </a:rPr>
              <a:t>		Je t’adore</a:t>
            </a:r>
            <a:r>
              <a:rPr lang="fr-FR" sz="1800" dirty="0">
                <a:latin typeface="Times New Roman" panose="02020603050405020304" pitchFamily="18" charset="0"/>
                <a:ea typeface="Times New Roman" panose="02020603050405020304" pitchFamily="18" charset="0"/>
              </a:rPr>
              <a:t>				</a:t>
            </a:r>
            <a:r>
              <a:rPr lang="fr-FR" sz="1800" dirty="0">
                <a:solidFill>
                  <a:srgbClr val="000000"/>
                </a:solidFill>
                <a:effectLst/>
                <a:latin typeface="Times New Roman" panose="02020603050405020304" pitchFamily="18" charset="0"/>
                <a:ea typeface="Times New Roman" panose="02020603050405020304" pitchFamily="18" charset="0"/>
              </a:rPr>
              <a:t>Entre Bar-sur Aube et Troyes, le 5 avril 1915</a:t>
            </a:r>
            <a:endParaRPr lang="fr-FR" sz="1800" dirty="0">
              <a:effectLst/>
              <a:latin typeface="Times New Roman" panose="02020603050405020304" pitchFamily="18" charset="0"/>
              <a:ea typeface="Times New Roman" panose="02020603050405020304" pitchFamily="18" charset="0"/>
            </a:endParaRPr>
          </a:p>
          <a:p>
            <a:pPr marL="0" indent="0">
              <a:buNone/>
            </a:pPr>
            <a:r>
              <a:rPr lang="fr-FR" sz="1800" dirty="0">
                <a:solidFill>
                  <a:srgbClr val="000000"/>
                </a:solidFill>
                <a:effectLst/>
                <a:latin typeface="Times New Roman" panose="02020603050405020304" pitchFamily="18" charset="0"/>
                <a:ea typeface="Times New Roman" panose="02020603050405020304" pitchFamily="18" charset="0"/>
              </a:rPr>
              <a:t>						Guillaume Apollinaire, </a:t>
            </a:r>
            <a:r>
              <a:rPr lang="fr-FR" sz="1800" i="1" dirty="0">
                <a:solidFill>
                  <a:srgbClr val="000000"/>
                </a:solidFill>
                <a:effectLst/>
                <a:latin typeface="Times New Roman" panose="02020603050405020304" pitchFamily="18" charset="0"/>
                <a:ea typeface="Times New Roman" panose="02020603050405020304" pitchFamily="18" charset="0"/>
              </a:rPr>
              <a:t>Poèmes à Lou</a:t>
            </a:r>
            <a:endParaRPr lang="fr-FR" sz="1800" dirty="0">
              <a:effectLst/>
              <a:latin typeface="Times New Roman" panose="02020603050405020304" pitchFamily="18" charset="0"/>
              <a:ea typeface="Times New Roman" panose="02020603050405020304" pitchFamily="18" charset="0"/>
            </a:endParaRPr>
          </a:p>
          <a:p>
            <a:pPr marL="0" indent="0">
              <a:buNone/>
            </a:pPr>
            <a:endParaRPr lang="fr-FR" sz="2000" dirty="0"/>
          </a:p>
        </p:txBody>
      </p:sp>
    </p:spTree>
    <p:extLst>
      <p:ext uri="{BB962C8B-B14F-4D97-AF65-F5344CB8AC3E}">
        <p14:creationId xmlns:p14="http://schemas.microsoft.com/office/powerpoint/2010/main" val="26854576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CF88D31-865C-7EE6-1B27-392C6FD090BF}"/>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232271C7-AF21-4056-D463-E1E39B7E0525}"/>
              </a:ext>
            </a:extLst>
          </p:cNvPr>
          <p:cNvSpPr>
            <a:spLocks noGrp="1"/>
          </p:cNvSpPr>
          <p:nvPr>
            <p:ph idx="1"/>
          </p:nvPr>
        </p:nvSpPr>
        <p:spPr/>
        <p:txBody>
          <a:bodyPr/>
          <a:lstStyle/>
          <a:p>
            <a:pPr marL="0" indent="0">
              <a:buNone/>
            </a:pPr>
            <a:endParaRPr lang="fr-FR" dirty="0"/>
          </a:p>
          <a:p>
            <a:pPr marL="0" indent="0">
              <a:buNone/>
            </a:pPr>
            <a:r>
              <a:rPr lang="fr-FR" sz="2400" dirty="0">
                <a:solidFill>
                  <a:srgbClr val="4472C4"/>
                </a:solidFill>
                <a:effectLst/>
                <a:latin typeface="Times New Roman" panose="02020603050405020304" pitchFamily="18" charset="0"/>
                <a:ea typeface="Times New Roman" panose="02020603050405020304" pitchFamily="18" charset="0"/>
              </a:rPr>
              <a:t>Écrivez un poème en reprenant la structure : </a:t>
            </a:r>
            <a:r>
              <a:rPr lang="fr-FR" sz="2400" i="1" dirty="0">
                <a:solidFill>
                  <a:srgbClr val="4472C4"/>
                </a:solidFill>
                <a:effectLst/>
                <a:latin typeface="Times New Roman" panose="02020603050405020304" pitchFamily="18" charset="0"/>
                <a:ea typeface="Times New Roman" panose="02020603050405020304" pitchFamily="18" charset="0"/>
              </a:rPr>
              <a:t>il y a</a:t>
            </a:r>
            <a:r>
              <a:rPr lang="fr-FR" sz="2400" dirty="0">
                <a:solidFill>
                  <a:srgbClr val="4472C4"/>
                </a:solidFill>
                <a:effectLst/>
                <a:latin typeface="Times New Roman" panose="02020603050405020304" pitchFamily="18" charset="0"/>
                <a:ea typeface="Times New Roman" panose="02020603050405020304" pitchFamily="18" charset="0"/>
              </a:rPr>
              <a:t> + groupe du nom</a:t>
            </a:r>
            <a:r>
              <a:rPr lang="fr-FR" sz="1800" dirty="0">
                <a:solidFill>
                  <a:srgbClr val="4472C4"/>
                </a:solidFill>
                <a:effectLst/>
                <a:latin typeface="Times New Roman" panose="02020603050405020304" pitchFamily="18" charset="0"/>
                <a:ea typeface="Times New Roman" panose="02020603050405020304" pitchFamily="18" charset="0"/>
              </a:rPr>
              <a:t>. </a:t>
            </a:r>
            <a:r>
              <a:rPr lang="fr-FR" sz="1600" dirty="0">
                <a:effectLst/>
              </a:rPr>
              <a:t> </a:t>
            </a:r>
            <a:endParaRPr lang="fr-FR" dirty="0"/>
          </a:p>
        </p:txBody>
      </p:sp>
    </p:spTree>
    <p:extLst>
      <p:ext uri="{BB962C8B-B14F-4D97-AF65-F5344CB8AC3E}">
        <p14:creationId xmlns:p14="http://schemas.microsoft.com/office/powerpoint/2010/main" val="13376210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2576C5-29A4-6843-2590-838A62CDBA1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CD8F4DC-2255-CC23-80D1-0236849D6DF7}"/>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F703BFAD-3812-6660-CC8E-5E13B91C0861}"/>
              </a:ext>
            </a:extLst>
          </p:cNvPr>
          <p:cNvSpPr>
            <a:spLocks noGrp="1"/>
          </p:cNvSpPr>
          <p:nvPr>
            <p:ph idx="1"/>
          </p:nvPr>
        </p:nvSpPr>
        <p:spPr/>
        <p:txBody>
          <a:bodyPr/>
          <a:lstStyle/>
          <a:p>
            <a:pPr marL="0" indent="0">
              <a:buNone/>
            </a:pPr>
            <a:endParaRPr lang="fr-FR" dirty="0"/>
          </a:p>
          <a:p>
            <a:pPr marL="0" indent="0">
              <a:buNone/>
            </a:pPr>
            <a:r>
              <a:rPr lang="fr-FR" sz="2400" dirty="0">
                <a:solidFill>
                  <a:srgbClr val="4472C4"/>
                </a:solidFill>
                <a:effectLst/>
                <a:latin typeface="Times New Roman" panose="02020603050405020304" pitchFamily="18" charset="0"/>
                <a:ea typeface="Times New Roman" panose="02020603050405020304" pitchFamily="18" charset="0"/>
              </a:rPr>
              <a:t>Écrivez un poème en reprenant la structure : </a:t>
            </a:r>
            <a:r>
              <a:rPr lang="fr-FR" sz="2400" i="1" dirty="0">
                <a:solidFill>
                  <a:srgbClr val="4472C4"/>
                </a:solidFill>
                <a:effectLst/>
                <a:latin typeface="Times New Roman" panose="02020603050405020304" pitchFamily="18" charset="0"/>
                <a:ea typeface="Times New Roman" panose="02020603050405020304" pitchFamily="18" charset="0"/>
              </a:rPr>
              <a:t>il y a</a:t>
            </a:r>
            <a:r>
              <a:rPr lang="fr-FR" sz="2400" dirty="0">
                <a:solidFill>
                  <a:srgbClr val="4472C4"/>
                </a:solidFill>
                <a:effectLst/>
                <a:latin typeface="Times New Roman" panose="02020603050405020304" pitchFamily="18" charset="0"/>
                <a:ea typeface="Times New Roman" panose="02020603050405020304" pitchFamily="18" charset="0"/>
              </a:rPr>
              <a:t> + groupe du nom</a:t>
            </a:r>
            <a:r>
              <a:rPr lang="fr-FR" sz="1800" dirty="0">
                <a:solidFill>
                  <a:srgbClr val="4472C4"/>
                </a:solidFill>
                <a:effectLst/>
                <a:latin typeface="Times New Roman" panose="02020603050405020304" pitchFamily="18" charset="0"/>
                <a:ea typeface="Times New Roman" panose="02020603050405020304" pitchFamily="18" charset="0"/>
              </a:rPr>
              <a:t>. </a:t>
            </a:r>
            <a:r>
              <a:rPr lang="fr-FR" sz="1600" dirty="0">
                <a:effectLst/>
              </a:rPr>
              <a:t> </a:t>
            </a:r>
            <a:endParaRPr lang="fr-FR" dirty="0"/>
          </a:p>
        </p:txBody>
      </p:sp>
    </p:spTree>
    <p:extLst>
      <p:ext uri="{BB962C8B-B14F-4D97-AF65-F5344CB8AC3E}">
        <p14:creationId xmlns:p14="http://schemas.microsoft.com/office/powerpoint/2010/main" val="887346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162598-9CCB-C57F-E115-1B811EE6772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B04E6E0-BD64-4C8A-A71B-9F485CB442CC}"/>
              </a:ext>
            </a:extLst>
          </p:cNvPr>
          <p:cNvSpPr>
            <a:spLocks noGrp="1"/>
          </p:cNvSpPr>
          <p:nvPr>
            <p:ph type="title"/>
          </p:nvPr>
        </p:nvSpPr>
        <p:spPr/>
        <p:txBody>
          <a:bodyPr/>
          <a:lstStyle/>
          <a:p>
            <a:r>
              <a:rPr lang="fr-FR" dirty="0"/>
              <a:t> </a:t>
            </a:r>
          </a:p>
        </p:txBody>
      </p:sp>
      <p:sp>
        <p:nvSpPr>
          <p:cNvPr id="6" name="Espace réservé du contenu 5">
            <a:extLst>
              <a:ext uri="{FF2B5EF4-FFF2-40B4-BE49-F238E27FC236}">
                <a16:creationId xmlns:a16="http://schemas.microsoft.com/office/drawing/2014/main" id="{BDCA6948-86A7-AC81-129B-AC6F70A6EDE0}"/>
              </a:ext>
            </a:extLst>
          </p:cNvPr>
          <p:cNvSpPr>
            <a:spLocks noGrp="1"/>
          </p:cNvSpPr>
          <p:nvPr>
            <p:ph idx="1"/>
          </p:nvPr>
        </p:nvSpPr>
        <p:spPr>
          <a:xfrm>
            <a:off x="838200" y="365125"/>
            <a:ext cx="10515600" cy="6127750"/>
          </a:xfrm>
        </p:spPr>
        <p:txBody>
          <a:bodyPr>
            <a:normAutofit/>
          </a:bodyPr>
          <a:lstStyle/>
          <a:p>
            <a:r>
              <a:rPr lang="fr-FR" sz="1800" dirty="0">
                <a:solidFill>
                  <a:srgbClr val="000000"/>
                </a:solidFill>
                <a:effectLst/>
                <a:latin typeface="Times New Roman" panose="02020603050405020304" pitchFamily="18" charset="0"/>
                <a:ea typeface="Times New Roman" panose="02020603050405020304" pitchFamily="18" charset="0"/>
              </a:rPr>
              <a:t>		Il y a des petits ponts épatants</a:t>
            </a:r>
            <a:br>
              <a:rPr lang="fr-FR" sz="1800" dirty="0">
                <a:solidFill>
                  <a:srgbClr val="000000"/>
                </a:solidFill>
                <a:effectLst/>
                <a:latin typeface="Times New Roman" panose="02020603050405020304" pitchFamily="18" charset="0"/>
                <a:ea typeface="Times New Roman" panose="02020603050405020304" pitchFamily="18" charset="0"/>
              </a:rPr>
            </a:br>
            <a:r>
              <a:rPr lang="fr-FR" sz="1800" dirty="0">
                <a:solidFill>
                  <a:srgbClr val="000000"/>
                </a:solidFill>
                <a:effectLst/>
                <a:latin typeface="Times New Roman" panose="02020603050405020304" pitchFamily="18" charset="0"/>
                <a:ea typeface="Times New Roman" panose="02020603050405020304" pitchFamily="18" charset="0"/>
              </a:rPr>
              <a:t>		Il y a mon cœur qui bat pour toi</a:t>
            </a:r>
            <a:br>
              <a:rPr lang="fr-FR" sz="1800" dirty="0">
                <a:solidFill>
                  <a:srgbClr val="000000"/>
                </a:solidFill>
                <a:effectLst/>
                <a:latin typeface="Times New Roman" panose="02020603050405020304" pitchFamily="18" charset="0"/>
                <a:ea typeface="Times New Roman" panose="02020603050405020304" pitchFamily="18" charset="0"/>
              </a:rPr>
            </a:br>
            <a:r>
              <a:rPr lang="fr-FR" sz="1800" dirty="0">
                <a:solidFill>
                  <a:srgbClr val="000000"/>
                </a:solidFill>
                <a:effectLst/>
                <a:latin typeface="Times New Roman" panose="02020603050405020304" pitchFamily="18" charset="0"/>
                <a:ea typeface="Times New Roman" panose="02020603050405020304" pitchFamily="18" charset="0"/>
              </a:rPr>
              <a:t>		Il y a une femme triste sur la route</a:t>
            </a:r>
            <a:br>
              <a:rPr lang="fr-FR" sz="1800" dirty="0">
                <a:solidFill>
                  <a:srgbClr val="000000"/>
                </a:solidFill>
                <a:effectLst/>
                <a:latin typeface="Times New Roman" panose="02020603050405020304" pitchFamily="18" charset="0"/>
                <a:ea typeface="Times New Roman" panose="02020603050405020304" pitchFamily="18" charset="0"/>
              </a:rPr>
            </a:br>
            <a:r>
              <a:rPr lang="fr-FR" sz="1800" dirty="0">
                <a:solidFill>
                  <a:srgbClr val="000000"/>
                </a:solidFill>
                <a:effectLst/>
                <a:latin typeface="Times New Roman" panose="02020603050405020304" pitchFamily="18" charset="0"/>
                <a:ea typeface="Times New Roman" panose="02020603050405020304" pitchFamily="18" charset="0"/>
              </a:rPr>
              <a:t>		Il y a un beau petit cottage dans un jardin</a:t>
            </a:r>
            <a:br>
              <a:rPr lang="fr-FR" sz="1800" dirty="0">
                <a:solidFill>
                  <a:srgbClr val="000000"/>
                </a:solidFill>
                <a:effectLst/>
                <a:latin typeface="Times New Roman" panose="02020603050405020304" pitchFamily="18" charset="0"/>
                <a:ea typeface="Times New Roman" panose="02020603050405020304" pitchFamily="18" charset="0"/>
              </a:rPr>
            </a:br>
            <a:r>
              <a:rPr lang="fr-FR" sz="1800" dirty="0">
                <a:solidFill>
                  <a:srgbClr val="000000"/>
                </a:solidFill>
                <a:effectLst/>
                <a:latin typeface="Times New Roman" panose="02020603050405020304" pitchFamily="18" charset="0"/>
                <a:ea typeface="Times New Roman" panose="02020603050405020304" pitchFamily="18" charset="0"/>
              </a:rPr>
              <a:t>		Il y a six soldats qui s’amusent comme des fous</a:t>
            </a:r>
            <a:br>
              <a:rPr lang="fr-FR" sz="1800" dirty="0">
                <a:solidFill>
                  <a:srgbClr val="000000"/>
                </a:solidFill>
                <a:effectLst/>
                <a:latin typeface="Times New Roman" panose="02020603050405020304" pitchFamily="18" charset="0"/>
                <a:ea typeface="Times New Roman" panose="02020603050405020304" pitchFamily="18" charset="0"/>
              </a:rPr>
            </a:br>
            <a:r>
              <a:rPr lang="fr-FR" sz="1800" dirty="0">
                <a:solidFill>
                  <a:srgbClr val="000000"/>
                </a:solidFill>
                <a:effectLst/>
                <a:latin typeface="Times New Roman" panose="02020603050405020304" pitchFamily="18" charset="0"/>
                <a:ea typeface="Times New Roman" panose="02020603050405020304" pitchFamily="18" charset="0"/>
              </a:rPr>
              <a:t>		Il y a mes yeux qui cherchent ton image</a:t>
            </a:r>
            <a:br>
              <a:rPr lang="fr-FR" sz="1800" dirty="0">
                <a:solidFill>
                  <a:srgbClr val="000000"/>
                </a:solidFill>
                <a:effectLst/>
                <a:latin typeface="Times New Roman" panose="02020603050405020304" pitchFamily="18" charset="0"/>
                <a:ea typeface="Times New Roman" panose="02020603050405020304" pitchFamily="18" charset="0"/>
              </a:rPr>
            </a:br>
            <a:r>
              <a:rPr lang="fr-FR" sz="1800" dirty="0">
                <a:solidFill>
                  <a:srgbClr val="000000"/>
                </a:solidFill>
                <a:effectLst/>
                <a:latin typeface="Times New Roman" panose="02020603050405020304" pitchFamily="18" charset="0"/>
                <a:ea typeface="Times New Roman" panose="02020603050405020304" pitchFamily="18" charset="0"/>
              </a:rPr>
              <a:t>		Il y a un petit bois charmant sur la colline</a:t>
            </a:r>
            <a:br>
              <a:rPr lang="fr-FR" sz="1800" dirty="0">
                <a:solidFill>
                  <a:srgbClr val="000000"/>
                </a:solidFill>
                <a:effectLst/>
                <a:latin typeface="Times New Roman" panose="02020603050405020304" pitchFamily="18" charset="0"/>
                <a:ea typeface="Times New Roman" panose="02020603050405020304" pitchFamily="18" charset="0"/>
              </a:rPr>
            </a:br>
            <a:r>
              <a:rPr lang="fr-FR" sz="1800" dirty="0">
                <a:solidFill>
                  <a:srgbClr val="000000"/>
                </a:solidFill>
                <a:effectLst/>
                <a:latin typeface="Times New Roman" panose="02020603050405020304" pitchFamily="18" charset="0"/>
                <a:ea typeface="Times New Roman" panose="02020603050405020304" pitchFamily="18" charset="0"/>
              </a:rPr>
              <a:t>		Et un vieux territorial pisse quand nous passons</a:t>
            </a:r>
            <a:br>
              <a:rPr lang="fr-FR" sz="1800" dirty="0">
                <a:solidFill>
                  <a:srgbClr val="000000"/>
                </a:solidFill>
                <a:effectLst/>
                <a:latin typeface="Times New Roman" panose="02020603050405020304" pitchFamily="18" charset="0"/>
                <a:ea typeface="Times New Roman" panose="02020603050405020304" pitchFamily="18" charset="0"/>
              </a:rPr>
            </a:br>
            <a:r>
              <a:rPr lang="fr-FR" sz="1800" dirty="0">
                <a:solidFill>
                  <a:srgbClr val="000000"/>
                </a:solidFill>
                <a:effectLst/>
                <a:latin typeface="Times New Roman" panose="02020603050405020304" pitchFamily="18" charset="0"/>
                <a:ea typeface="Times New Roman" panose="02020603050405020304" pitchFamily="18" charset="0"/>
              </a:rPr>
              <a:t>		Il y a un poète qui rêve au </a:t>
            </a:r>
            <a:r>
              <a:rPr lang="fr-FR" sz="1800" dirty="0" err="1">
                <a:solidFill>
                  <a:srgbClr val="000000"/>
                </a:solidFill>
                <a:effectLst/>
                <a:latin typeface="Times New Roman" panose="02020603050405020304" pitchFamily="18" charset="0"/>
                <a:ea typeface="Times New Roman" panose="02020603050405020304" pitchFamily="18" charset="0"/>
              </a:rPr>
              <a:t>ptit</a:t>
            </a:r>
            <a:r>
              <a:rPr lang="fr-FR" sz="1800" dirty="0">
                <a:solidFill>
                  <a:srgbClr val="000000"/>
                </a:solidFill>
                <a:effectLst/>
                <a:latin typeface="Times New Roman" panose="02020603050405020304" pitchFamily="18" charset="0"/>
                <a:ea typeface="Times New Roman" panose="02020603050405020304" pitchFamily="18" charset="0"/>
              </a:rPr>
              <a:t> Lou</a:t>
            </a:r>
            <a:br>
              <a:rPr lang="fr-FR" sz="1800" dirty="0">
                <a:solidFill>
                  <a:srgbClr val="000000"/>
                </a:solidFill>
                <a:effectLst/>
                <a:latin typeface="Times New Roman" panose="02020603050405020304" pitchFamily="18" charset="0"/>
                <a:ea typeface="Times New Roman" panose="02020603050405020304" pitchFamily="18" charset="0"/>
              </a:rPr>
            </a:br>
            <a:r>
              <a:rPr lang="fr-FR" sz="1800" dirty="0">
                <a:solidFill>
                  <a:srgbClr val="000000"/>
                </a:solidFill>
                <a:effectLst/>
                <a:latin typeface="Times New Roman" panose="02020603050405020304" pitchFamily="18" charset="0"/>
                <a:ea typeface="Times New Roman" panose="02020603050405020304" pitchFamily="18" charset="0"/>
              </a:rPr>
              <a:t>		Il y a un </a:t>
            </a:r>
            <a:r>
              <a:rPr lang="fr-FR" sz="1800" dirty="0" err="1">
                <a:solidFill>
                  <a:srgbClr val="000000"/>
                </a:solidFill>
                <a:effectLst/>
                <a:latin typeface="Times New Roman" panose="02020603050405020304" pitchFamily="18" charset="0"/>
                <a:ea typeface="Times New Roman" panose="02020603050405020304" pitchFamily="18" charset="0"/>
              </a:rPr>
              <a:t>ptit</a:t>
            </a:r>
            <a:r>
              <a:rPr lang="fr-FR" sz="1800" dirty="0">
                <a:solidFill>
                  <a:srgbClr val="000000"/>
                </a:solidFill>
                <a:effectLst/>
                <a:latin typeface="Times New Roman" panose="02020603050405020304" pitchFamily="18" charset="0"/>
                <a:ea typeface="Times New Roman" panose="02020603050405020304" pitchFamily="18" charset="0"/>
              </a:rPr>
              <a:t> Lou exquis dans ce grand Paris</a:t>
            </a:r>
            <a:br>
              <a:rPr lang="fr-FR" sz="1800" dirty="0">
                <a:solidFill>
                  <a:srgbClr val="000000"/>
                </a:solidFill>
                <a:effectLst/>
                <a:latin typeface="Times New Roman" panose="02020603050405020304" pitchFamily="18" charset="0"/>
                <a:ea typeface="Times New Roman" panose="02020603050405020304" pitchFamily="18" charset="0"/>
              </a:rPr>
            </a:br>
            <a:r>
              <a:rPr lang="fr-FR" sz="1800" dirty="0">
                <a:solidFill>
                  <a:srgbClr val="000000"/>
                </a:solidFill>
                <a:effectLst/>
                <a:latin typeface="Times New Roman" panose="02020603050405020304" pitchFamily="18" charset="0"/>
                <a:ea typeface="Times New Roman" panose="02020603050405020304" pitchFamily="18" charset="0"/>
              </a:rPr>
              <a:t>		Il y a une batterie dans une forêt</a:t>
            </a:r>
            <a:br>
              <a:rPr lang="fr-FR" sz="1800" dirty="0">
                <a:solidFill>
                  <a:srgbClr val="000000"/>
                </a:solidFill>
                <a:effectLst/>
                <a:latin typeface="Times New Roman" panose="02020603050405020304" pitchFamily="18" charset="0"/>
                <a:ea typeface="Times New Roman" panose="02020603050405020304" pitchFamily="18" charset="0"/>
              </a:rPr>
            </a:br>
            <a:r>
              <a:rPr lang="fr-FR" sz="1800" dirty="0">
                <a:solidFill>
                  <a:srgbClr val="000000"/>
                </a:solidFill>
                <a:effectLst/>
                <a:latin typeface="Times New Roman" panose="02020603050405020304" pitchFamily="18" charset="0"/>
                <a:ea typeface="Times New Roman" panose="02020603050405020304" pitchFamily="18" charset="0"/>
              </a:rPr>
              <a:t>		Il y a un berger qui pait ses moutons</a:t>
            </a:r>
            <a:br>
              <a:rPr lang="fr-FR" sz="1800" dirty="0">
                <a:solidFill>
                  <a:srgbClr val="000000"/>
                </a:solidFill>
                <a:effectLst/>
                <a:latin typeface="Times New Roman" panose="02020603050405020304" pitchFamily="18" charset="0"/>
                <a:ea typeface="Times New Roman" panose="02020603050405020304" pitchFamily="18" charset="0"/>
              </a:rPr>
            </a:br>
            <a:r>
              <a:rPr lang="fr-FR" sz="1800" dirty="0">
                <a:solidFill>
                  <a:srgbClr val="000000"/>
                </a:solidFill>
                <a:effectLst/>
                <a:latin typeface="Times New Roman" panose="02020603050405020304" pitchFamily="18" charset="0"/>
                <a:ea typeface="Times New Roman" panose="02020603050405020304" pitchFamily="18" charset="0"/>
              </a:rPr>
              <a:t>		Il y a ma vie qui t’appartient</a:t>
            </a:r>
            <a:br>
              <a:rPr lang="fr-FR" sz="1800" dirty="0">
                <a:solidFill>
                  <a:srgbClr val="000000"/>
                </a:solidFill>
                <a:effectLst/>
                <a:latin typeface="Times New Roman" panose="02020603050405020304" pitchFamily="18" charset="0"/>
                <a:ea typeface="Times New Roman" panose="02020603050405020304" pitchFamily="18" charset="0"/>
              </a:rPr>
            </a:br>
            <a:r>
              <a:rPr lang="fr-FR" sz="1800" dirty="0">
                <a:solidFill>
                  <a:srgbClr val="000000"/>
                </a:solidFill>
                <a:effectLst/>
                <a:latin typeface="Times New Roman" panose="02020603050405020304" pitchFamily="18" charset="0"/>
                <a:ea typeface="Times New Roman" panose="02020603050405020304" pitchFamily="18" charset="0"/>
              </a:rPr>
              <a:t>		Il y a mon porte-plume réservoir qui court, qui court</a:t>
            </a:r>
            <a:br>
              <a:rPr lang="fr-FR" sz="1800" dirty="0">
                <a:solidFill>
                  <a:srgbClr val="000000"/>
                </a:solidFill>
                <a:effectLst/>
                <a:latin typeface="Times New Roman" panose="02020603050405020304" pitchFamily="18" charset="0"/>
                <a:ea typeface="Times New Roman" panose="02020603050405020304" pitchFamily="18" charset="0"/>
              </a:rPr>
            </a:br>
            <a:r>
              <a:rPr lang="fr-FR" sz="1800" dirty="0">
                <a:solidFill>
                  <a:srgbClr val="000000"/>
                </a:solidFill>
                <a:effectLst/>
                <a:latin typeface="Times New Roman" panose="02020603050405020304" pitchFamily="18" charset="0"/>
                <a:ea typeface="Times New Roman" panose="02020603050405020304" pitchFamily="18" charset="0"/>
              </a:rPr>
              <a:t>		Il y a un rideau de peupliers délicat, délicat</a:t>
            </a:r>
            <a:br>
              <a:rPr lang="fr-FR" sz="1800" dirty="0">
                <a:solidFill>
                  <a:srgbClr val="000000"/>
                </a:solidFill>
                <a:effectLst/>
                <a:latin typeface="Times New Roman" panose="02020603050405020304" pitchFamily="18" charset="0"/>
                <a:ea typeface="Times New Roman" panose="02020603050405020304" pitchFamily="18" charset="0"/>
              </a:rPr>
            </a:br>
            <a:r>
              <a:rPr lang="fr-FR" sz="1800" dirty="0">
                <a:solidFill>
                  <a:srgbClr val="000000"/>
                </a:solidFill>
                <a:effectLst/>
                <a:latin typeface="Times New Roman" panose="02020603050405020304" pitchFamily="18" charset="0"/>
                <a:ea typeface="Times New Roman" panose="02020603050405020304" pitchFamily="18" charset="0"/>
              </a:rPr>
              <a:t>		Il y a toute ma vie passée qui est bien passée</a:t>
            </a:r>
            <a:br>
              <a:rPr lang="fr-FR" sz="1800" dirty="0">
                <a:solidFill>
                  <a:srgbClr val="000000"/>
                </a:solidFill>
                <a:effectLst/>
                <a:latin typeface="Times New Roman" panose="02020603050405020304" pitchFamily="18" charset="0"/>
                <a:ea typeface="Times New Roman" panose="02020603050405020304" pitchFamily="18" charset="0"/>
              </a:rPr>
            </a:br>
            <a:r>
              <a:rPr lang="fr-FR" sz="1800" dirty="0">
                <a:solidFill>
                  <a:srgbClr val="000000"/>
                </a:solidFill>
                <a:effectLst/>
                <a:latin typeface="Times New Roman" panose="02020603050405020304" pitchFamily="18" charset="0"/>
                <a:ea typeface="Times New Roman" panose="02020603050405020304" pitchFamily="18" charset="0"/>
              </a:rPr>
              <a:t>		Il y a des rues étroites à Menton où nous nous sommes aimés</a:t>
            </a:r>
            <a:br>
              <a:rPr lang="fr-FR" sz="1800" dirty="0">
                <a:solidFill>
                  <a:srgbClr val="000000"/>
                </a:solidFill>
                <a:effectLst/>
                <a:latin typeface="Times New Roman" panose="02020603050405020304" pitchFamily="18" charset="0"/>
                <a:ea typeface="Times New Roman" panose="02020603050405020304" pitchFamily="18" charset="0"/>
              </a:rPr>
            </a:br>
            <a:r>
              <a:rPr lang="fr-FR" sz="1800" dirty="0">
                <a:solidFill>
                  <a:srgbClr val="000000"/>
                </a:solidFill>
                <a:effectLst/>
                <a:latin typeface="Times New Roman" panose="02020603050405020304" pitchFamily="18" charset="0"/>
                <a:ea typeface="Times New Roman" panose="02020603050405020304" pitchFamily="18" charset="0"/>
              </a:rPr>
              <a:t>		…</a:t>
            </a:r>
            <a:br>
              <a:rPr lang="fr-FR" sz="1800" dirty="0">
                <a:solidFill>
                  <a:srgbClr val="000000"/>
                </a:solidFill>
                <a:effectLst/>
                <a:latin typeface="Times New Roman" panose="02020603050405020304" pitchFamily="18" charset="0"/>
                <a:ea typeface="Times New Roman" panose="02020603050405020304" pitchFamily="18" charset="0"/>
              </a:rPr>
            </a:br>
            <a:r>
              <a:rPr lang="fr-FR" sz="1800" dirty="0">
                <a:solidFill>
                  <a:srgbClr val="000000"/>
                </a:solidFill>
                <a:effectLst/>
                <a:latin typeface="Times New Roman" panose="02020603050405020304" pitchFamily="18" charset="0"/>
                <a:ea typeface="Times New Roman" panose="02020603050405020304" pitchFamily="18" charset="0"/>
              </a:rPr>
              <a:t>		Il y a mon amour</a:t>
            </a:r>
            <a:br>
              <a:rPr lang="fr-FR" sz="1800" dirty="0">
                <a:solidFill>
                  <a:srgbClr val="000000"/>
                </a:solidFill>
                <a:effectLst/>
                <a:latin typeface="Times New Roman" panose="02020603050405020304" pitchFamily="18" charset="0"/>
                <a:ea typeface="Times New Roman" panose="02020603050405020304" pitchFamily="18" charset="0"/>
              </a:rPr>
            </a:br>
            <a:r>
              <a:rPr lang="fr-FR" sz="1800" dirty="0">
                <a:solidFill>
                  <a:srgbClr val="000000"/>
                </a:solidFill>
                <a:effectLst/>
                <a:latin typeface="Times New Roman" panose="02020603050405020304" pitchFamily="18" charset="0"/>
                <a:ea typeface="Times New Roman" panose="02020603050405020304" pitchFamily="18" charset="0"/>
              </a:rPr>
              <a:t>		Il y a toute la vie</a:t>
            </a:r>
            <a:br>
              <a:rPr lang="fr-FR" sz="1800" dirty="0">
                <a:solidFill>
                  <a:srgbClr val="000000"/>
                </a:solidFill>
                <a:effectLst/>
                <a:latin typeface="Times New Roman" panose="02020603050405020304" pitchFamily="18" charset="0"/>
                <a:ea typeface="Times New Roman" panose="02020603050405020304" pitchFamily="18" charset="0"/>
              </a:rPr>
            </a:br>
            <a:r>
              <a:rPr lang="fr-FR" sz="1800" dirty="0">
                <a:solidFill>
                  <a:srgbClr val="000000"/>
                </a:solidFill>
                <a:effectLst/>
                <a:latin typeface="Times New Roman" panose="02020603050405020304" pitchFamily="18" charset="0"/>
                <a:ea typeface="Times New Roman" panose="02020603050405020304" pitchFamily="18" charset="0"/>
              </a:rPr>
              <a:t>		Je t’adore</a:t>
            </a:r>
            <a:r>
              <a:rPr lang="fr-FR" sz="1800" dirty="0">
                <a:latin typeface="Times New Roman" panose="02020603050405020304" pitchFamily="18" charset="0"/>
                <a:ea typeface="Times New Roman" panose="02020603050405020304" pitchFamily="18" charset="0"/>
              </a:rPr>
              <a:t>				</a:t>
            </a:r>
            <a:r>
              <a:rPr lang="fr-FR" sz="1800" dirty="0">
                <a:solidFill>
                  <a:srgbClr val="000000"/>
                </a:solidFill>
                <a:effectLst/>
                <a:latin typeface="Times New Roman" panose="02020603050405020304" pitchFamily="18" charset="0"/>
                <a:ea typeface="Times New Roman" panose="02020603050405020304" pitchFamily="18" charset="0"/>
              </a:rPr>
              <a:t>Entre Bar-sur Aube et Troyes, le 5 avril 1915</a:t>
            </a:r>
            <a:endParaRPr lang="fr-FR" sz="1800" dirty="0">
              <a:effectLst/>
              <a:latin typeface="Times New Roman" panose="02020603050405020304" pitchFamily="18" charset="0"/>
              <a:ea typeface="Times New Roman" panose="02020603050405020304" pitchFamily="18" charset="0"/>
            </a:endParaRPr>
          </a:p>
          <a:p>
            <a:pPr marL="0" indent="0">
              <a:buNone/>
            </a:pPr>
            <a:r>
              <a:rPr lang="fr-FR" sz="1800" dirty="0">
                <a:solidFill>
                  <a:srgbClr val="000000"/>
                </a:solidFill>
                <a:effectLst/>
                <a:latin typeface="Times New Roman" panose="02020603050405020304" pitchFamily="18" charset="0"/>
                <a:ea typeface="Times New Roman" panose="02020603050405020304" pitchFamily="18" charset="0"/>
              </a:rPr>
              <a:t>						Guillaume Apollinaire, </a:t>
            </a:r>
            <a:r>
              <a:rPr lang="fr-FR" sz="1800" i="1" dirty="0">
                <a:solidFill>
                  <a:srgbClr val="000000"/>
                </a:solidFill>
                <a:effectLst/>
                <a:latin typeface="Times New Roman" panose="02020603050405020304" pitchFamily="18" charset="0"/>
                <a:ea typeface="Times New Roman" panose="02020603050405020304" pitchFamily="18" charset="0"/>
              </a:rPr>
              <a:t>Poèmes à Lou</a:t>
            </a:r>
            <a:endParaRPr lang="fr-FR" sz="1800" dirty="0">
              <a:effectLst/>
              <a:latin typeface="Times New Roman" panose="02020603050405020304" pitchFamily="18" charset="0"/>
              <a:ea typeface="Times New Roman" panose="02020603050405020304" pitchFamily="18" charset="0"/>
            </a:endParaRPr>
          </a:p>
          <a:p>
            <a:pPr marL="0" indent="0">
              <a:buNone/>
            </a:pPr>
            <a:endParaRPr lang="fr-FR" sz="2000" dirty="0"/>
          </a:p>
        </p:txBody>
      </p:sp>
    </p:spTree>
    <p:extLst>
      <p:ext uri="{BB962C8B-B14F-4D97-AF65-F5344CB8AC3E}">
        <p14:creationId xmlns:p14="http://schemas.microsoft.com/office/powerpoint/2010/main" val="26739147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48C67B-7226-E274-541C-56D999065B1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FA5F091-7450-8906-4F08-A2FEAD809426}"/>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CEB42040-368E-C85C-35BA-89A8749A6B91}"/>
              </a:ext>
            </a:extLst>
          </p:cNvPr>
          <p:cNvSpPr>
            <a:spLocks noGrp="1"/>
          </p:cNvSpPr>
          <p:nvPr>
            <p:ph idx="1"/>
          </p:nvPr>
        </p:nvSpPr>
        <p:spPr/>
        <p:txBody>
          <a:bodyPr/>
          <a:lstStyle/>
          <a:p>
            <a:pPr marL="0" indent="0">
              <a:buNone/>
            </a:pPr>
            <a:endParaRPr lang="fr-FR" dirty="0"/>
          </a:p>
          <a:p>
            <a:pPr marL="0" indent="0">
              <a:buNone/>
            </a:pPr>
            <a:r>
              <a:rPr lang="fr-FR" sz="2400" kern="1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400" kern="100" dirty="0">
                <a:effectLst/>
                <a:latin typeface="Times New Roman" panose="02020603050405020304" pitchFamily="18" charset="0"/>
                <a:ea typeface="Calibri" panose="020F0502020204030204" pitchFamily="34" charset="0"/>
                <a:cs typeface="Times New Roman" panose="02020603050405020304" pitchFamily="18" charset="0"/>
              </a:rPr>
              <a:t>Il y a six soldats qui s’amusent comme des fous.</a:t>
            </a:r>
          </a:p>
          <a:p>
            <a:pPr marL="0" indent="0">
              <a:buNone/>
            </a:pPr>
            <a:endParaRPr lang="fr-FR" dirty="0"/>
          </a:p>
        </p:txBody>
      </p:sp>
    </p:spTree>
    <p:extLst>
      <p:ext uri="{BB962C8B-B14F-4D97-AF65-F5344CB8AC3E}">
        <p14:creationId xmlns:p14="http://schemas.microsoft.com/office/powerpoint/2010/main" val="39652663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1FBF422-971E-A29E-5F64-D407A5F27330}"/>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B5A66537-2756-0747-F028-16AB0BB20CFB}"/>
              </a:ext>
            </a:extLst>
          </p:cNvPr>
          <p:cNvSpPr>
            <a:spLocks noGrp="1"/>
          </p:cNvSpPr>
          <p:nvPr>
            <p:ph idx="1"/>
          </p:nvPr>
        </p:nvSpPr>
        <p:spPr/>
        <p:txBody>
          <a:bodyPr/>
          <a:lstStyle/>
          <a:p>
            <a:pPr>
              <a:buFontTx/>
              <a:buChar char="-"/>
            </a:pPr>
            <a:r>
              <a:rPr lang="fr-FR" sz="2800" dirty="0">
                <a:effectLst/>
                <a:latin typeface="Times New Roman" panose="02020603050405020304" pitchFamily="18" charset="0"/>
                <a:ea typeface="Times New Roman" panose="02020603050405020304" pitchFamily="18" charset="0"/>
              </a:rPr>
              <a:t>Il faut fabriquer des groupes du nom.</a:t>
            </a:r>
          </a:p>
          <a:p>
            <a:pPr>
              <a:buFontTx/>
              <a:buChar char="-"/>
            </a:pPr>
            <a:r>
              <a:rPr lang="fr-FR" sz="2800" dirty="0">
                <a:effectLst/>
                <a:latin typeface="Times New Roman" panose="02020603050405020304" pitchFamily="18" charset="0"/>
                <a:ea typeface="Times New Roman" panose="02020603050405020304" pitchFamily="18" charset="0"/>
              </a:rPr>
              <a:t>Il faut un déterminant et un nom avec parfois une ou plusieurs expansions.</a:t>
            </a:r>
          </a:p>
          <a:p>
            <a:pPr>
              <a:buFontTx/>
              <a:buChar char="-"/>
            </a:pPr>
            <a:r>
              <a:rPr lang="fr-FR" dirty="0">
                <a:latin typeface="Times New Roman" panose="02020603050405020304" pitchFamily="18" charset="0"/>
                <a:ea typeface="Times New Roman" panose="02020603050405020304" pitchFamily="18" charset="0"/>
              </a:rPr>
              <a:t>Il y a trois sortes d’expansions : l’adjectif, le complément du nom et la proposition relative</a:t>
            </a:r>
          </a:p>
          <a:p>
            <a:pPr>
              <a:buFontTx/>
              <a:buChar char="-"/>
            </a:pPr>
            <a:r>
              <a:rPr lang="fr-FR" sz="2800" dirty="0">
                <a:effectLst/>
                <a:latin typeface="Times New Roman" panose="02020603050405020304" pitchFamily="18" charset="0"/>
                <a:ea typeface="Times New Roman" panose="02020603050405020304" pitchFamily="18" charset="0"/>
              </a:rPr>
              <a:t>Il faut accorder les mots dans le groupe du nom (le déterminant et l’adjectif avec le nom…)</a:t>
            </a:r>
          </a:p>
          <a:p>
            <a:pPr marL="0" indent="0">
              <a:buNone/>
            </a:pPr>
            <a:endParaRPr lang="fr-FR" b="1" dirty="0"/>
          </a:p>
        </p:txBody>
      </p:sp>
    </p:spTree>
    <p:extLst>
      <p:ext uri="{BB962C8B-B14F-4D97-AF65-F5344CB8AC3E}">
        <p14:creationId xmlns:p14="http://schemas.microsoft.com/office/powerpoint/2010/main" val="18964360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BBBB9F4-2098-A044-E1DF-7271B03BFAF4}"/>
              </a:ext>
            </a:extLst>
          </p:cNvPr>
          <p:cNvSpPr>
            <a:spLocks noGrp="1"/>
          </p:cNvSpPr>
          <p:nvPr>
            <p:ph type="title"/>
          </p:nvPr>
        </p:nvSpPr>
        <p:spPr/>
        <p:txBody>
          <a:bodyPr/>
          <a:lstStyle/>
          <a:p>
            <a:endParaRPr lang="fr-FR"/>
          </a:p>
        </p:txBody>
      </p:sp>
      <p:pic>
        <p:nvPicPr>
          <p:cNvPr id="5" name="Espace réservé du contenu 4" descr="Livre ouvert avec stylo sur bureau">
            <a:extLst>
              <a:ext uri="{FF2B5EF4-FFF2-40B4-BE49-F238E27FC236}">
                <a16:creationId xmlns:a16="http://schemas.microsoft.com/office/drawing/2014/main" id="{EB9A185E-2D1D-EBD4-58E4-F2ED2268AB52}"/>
              </a:ext>
            </a:extLst>
          </p:cNvPr>
          <p:cNvPicPr>
            <a:picLocks noGrp="1" noChangeAspect="1"/>
          </p:cNvPicPr>
          <p:nvPr>
            <p:ph idx="1"/>
          </p:nvPr>
        </p:nvPicPr>
        <p:blipFill>
          <a:blip r:embed="rId3"/>
          <a:stretch>
            <a:fillRect/>
          </a:stretch>
        </p:blipFill>
        <p:spPr>
          <a:xfrm>
            <a:off x="2824509" y="868695"/>
            <a:ext cx="6542981" cy="4351338"/>
          </a:xfrm>
        </p:spPr>
      </p:pic>
    </p:spTree>
    <p:extLst>
      <p:ext uri="{BB962C8B-B14F-4D97-AF65-F5344CB8AC3E}">
        <p14:creationId xmlns:p14="http://schemas.microsoft.com/office/powerpoint/2010/main" val="40949471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9202D75-BBA4-4E1C-B4E2-0E73B4A80197}"/>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0FF24423-2A55-2DC1-D6E9-71DD7F6A885B}"/>
              </a:ext>
            </a:extLst>
          </p:cNvPr>
          <p:cNvSpPr>
            <a:spLocks noGrp="1"/>
          </p:cNvSpPr>
          <p:nvPr>
            <p:ph idx="1"/>
          </p:nvPr>
        </p:nvSpPr>
        <p:spPr/>
        <p:txBody>
          <a:bodyPr>
            <a:normAutofit/>
          </a:bodyPr>
          <a:lstStyle/>
          <a:p>
            <a:pPr marL="0" indent="0">
              <a:buNone/>
            </a:pPr>
            <a:r>
              <a:rPr lang="fr-FR" sz="2400" dirty="0">
                <a:solidFill>
                  <a:srgbClr val="000000"/>
                </a:solidFill>
                <a:latin typeface="Times New Roman" panose="02020603050405020304" pitchFamily="18" charset="0"/>
                <a:ea typeface="Times New Roman" panose="02020603050405020304" pitchFamily="18" charset="0"/>
              </a:rPr>
              <a:t>	</a:t>
            </a:r>
            <a:r>
              <a:rPr lang="fr-FR" sz="2400" dirty="0">
                <a:solidFill>
                  <a:srgbClr val="4472C4"/>
                </a:solidFill>
                <a:effectLst/>
                <a:latin typeface="Times New Roman" panose="02020603050405020304" pitchFamily="18" charset="0"/>
                <a:ea typeface="Times New Roman" panose="02020603050405020304" pitchFamily="18" charset="0"/>
              </a:rPr>
              <a:t>Écrivez un poème en reprenant la structure : il y a + groupe du nom. </a:t>
            </a:r>
            <a:r>
              <a:rPr lang="fr-FR" sz="2400" dirty="0">
                <a:effectLst/>
              </a:rPr>
              <a:t> </a:t>
            </a: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429374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2A791C-EFCD-F265-4F78-6E7B1B12455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4877F45-59C0-992D-0F5C-5C7AC99C08CB}"/>
              </a:ext>
            </a:extLst>
          </p:cNvPr>
          <p:cNvSpPr>
            <a:spLocks noGrp="1"/>
          </p:cNvSpPr>
          <p:nvPr>
            <p:ph type="title"/>
          </p:nvPr>
        </p:nvSpPr>
        <p:spPr/>
        <p:txBody>
          <a:bodyPr/>
          <a:lstStyle/>
          <a:p>
            <a:endParaRPr lang="fr-FR"/>
          </a:p>
        </p:txBody>
      </p:sp>
      <p:pic>
        <p:nvPicPr>
          <p:cNvPr id="4" name="Espace réservé du contenu 3" descr="Une image contenant croquis, dessin, Dessin d’enfant, Dessin au trait&#10;&#10;Description générée automatiquement">
            <a:extLst>
              <a:ext uri="{FF2B5EF4-FFF2-40B4-BE49-F238E27FC236}">
                <a16:creationId xmlns:a16="http://schemas.microsoft.com/office/drawing/2014/main" id="{5F228248-BB0E-DC7D-2A9B-203B9255BAB1}"/>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715376" y="1690688"/>
            <a:ext cx="2262939" cy="2849627"/>
          </a:xfrm>
          <a:prstGeom prst="rect">
            <a:avLst/>
          </a:prstGeom>
        </p:spPr>
      </p:pic>
    </p:spTree>
    <p:extLst>
      <p:ext uri="{BB962C8B-B14F-4D97-AF65-F5344CB8AC3E}">
        <p14:creationId xmlns:p14="http://schemas.microsoft.com/office/powerpoint/2010/main" val="1044126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2B7098-5843-890F-BA27-B240E100BCA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29F768E-8E6D-073D-D377-4609245B2B52}"/>
              </a:ext>
            </a:extLst>
          </p:cNvPr>
          <p:cNvSpPr>
            <a:spLocks noGrp="1"/>
          </p:cNvSpPr>
          <p:nvPr>
            <p:ph type="title"/>
          </p:nvPr>
        </p:nvSpPr>
        <p:spPr/>
        <p:txBody>
          <a:bodyPr/>
          <a:lstStyle/>
          <a:p>
            <a:endParaRPr lang="fr-FR"/>
          </a:p>
        </p:txBody>
      </p:sp>
      <p:pic>
        <p:nvPicPr>
          <p:cNvPr id="4" name="Espace réservé du contenu 3" descr="Une image contenant croquis, dessin, Dessin d’enfant, Dessin au trait&#10;&#10;Description générée automatiquement">
            <a:extLst>
              <a:ext uri="{FF2B5EF4-FFF2-40B4-BE49-F238E27FC236}">
                <a16:creationId xmlns:a16="http://schemas.microsoft.com/office/drawing/2014/main" id="{1443C23B-3745-FC3D-6538-68331D8CAD4D}"/>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715376" y="1690688"/>
            <a:ext cx="2262939" cy="2849627"/>
          </a:xfrm>
          <a:prstGeom prst="rect">
            <a:avLst/>
          </a:prstGeom>
        </p:spPr>
      </p:pic>
    </p:spTree>
    <p:extLst>
      <p:ext uri="{BB962C8B-B14F-4D97-AF65-F5344CB8AC3E}">
        <p14:creationId xmlns:p14="http://schemas.microsoft.com/office/powerpoint/2010/main" val="40128872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CAB1C7F-C371-52D8-BDDE-2F070F46151B}"/>
              </a:ext>
            </a:extLst>
          </p:cNvPr>
          <p:cNvSpPr>
            <a:spLocks noGrp="1"/>
          </p:cNvSpPr>
          <p:nvPr>
            <p:ph type="title"/>
          </p:nvPr>
        </p:nvSpPr>
        <p:spPr>
          <a:xfrm>
            <a:off x="838200" y="365125"/>
            <a:ext cx="10515600" cy="1752433"/>
          </a:xfrm>
        </p:spPr>
        <p:txBody>
          <a:bodyPr>
            <a:normAutofit/>
          </a:bodyPr>
          <a:lstStyle/>
          <a:p>
            <a:r>
              <a:rPr lang="fr-FR" sz="1800" dirty="0">
                <a:solidFill>
                  <a:schemeClr val="accent1"/>
                </a:solidFill>
                <a:effectLst/>
                <a:latin typeface="Times New Roman" panose="02020603050405020304" pitchFamily="18" charset="0"/>
                <a:ea typeface="Times New Roman" panose="02020603050405020304" pitchFamily="18" charset="0"/>
              </a:rPr>
              <a:t>- Il faut fabriquer des groupes du nom.</a:t>
            </a:r>
            <a:br>
              <a:rPr lang="fr-FR" sz="1800" dirty="0">
                <a:solidFill>
                  <a:schemeClr val="accent1"/>
                </a:solidFill>
                <a:effectLst/>
                <a:latin typeface="Times New Roman" panose="02020603050405020304" pitchFamily="18" charset="0"/>
                <a:ea typeface="Times New Roman" panose="02020603050405020304" pitchFamily="18" charset="0"/>
              </a:rPr>
            </a:br>
            <a:r>
              <a:rPr lang="fr-FR" sz="1800" dirty="0">
                <a:solidFill>
                  <a:schemeClr val="accent1"/>
                </a:solidFill>
                <a:effectLst/>
                <a:latin typeface="Times New Roman" panose="02020603050405020304" pitchFamily="18" charset="0"/>
                <a:ea typeface="Times New Roman" panose="02020603050405020304" pitchFamily="18" charset="0"/>
              </a:rPr>
              <a:t>- Il faut un déterminant et un nom avec parfois une ou plusieurs expansions.</a:t>
            </a:r>
            <a:br>
              <a:rPr lang="fr-FR" sz="1800" dirty="0">
                <a:solidFill>
                  <a:schemeClr val="accent1"/>
                </a:solidFill>
                <a:effectLst/>
                <a:latin typeface="Times New Roman" panose="02020603050405020304" pitchFamily="18" charset="0"/>
                <a:ea typeface="Times New Roman" panose="02020603050405020304" pitchFamily="18" charset="0"/>
              </a:rPr>
            </a:br>
            <a:r>
              <a:rPr lang="fr-FR" sz="1800" dirty="0">
                <a:solidFill>
                  <a:schemeClr val="accent1"/>
                </a:solidFill>
                <a:effectLst/>
                <a:latin typeface="Times New Roman" panose="02020603050405020304" pitchFamily="18" charset="0"/>
                <a:ea typeface="Times New Roman" panose="02020603050405020304" pitchFamily="18" charset="0"/>
              </a:rPr>
              <a:t>- Il y a trois sortes d’expansions : l’adjectif, le complément du nom et la proposition relative.</a:t>
            </a:r>
            <a:br>
              <a:rPr lang="fr-FR" sz="1800" dirty="0">
                <a:solidFill>
                  <a:schemeClr val="accent1"/>
                </a:solidFill>
                <a:effectLst/>
                <a:latin typeface="Times New Roman" panose="02020603050405020304" pitchFamily="18" charset="0"/>
                <a:ea typeface="Times New Roman" panose="02020603050405020304" pitchFamily="18" charset="0"/>
              </a:rPr>
            </a:br>
            <a:r>
              <a:rPr lang="fr-FR" sz="1800" dirty="0">
                <a:solidFill>
                  <a:schemeClr val="accent1"/>
                </a:solidFill>
                <a:effectLst/>
                <a:latin typeface="Times New Roman" panose="02020603050405020304" pitchFamily="18" charset="0"/>
                <a:ea typeface="Times New Roman" panose="02020603050405020304" pitchFamily="18" charset="0"/>
              </a:rPr>
              <a:t>- Il faut accorder les mots dans le groupe du nom (le déterminant et l’adjectif avec le nom).</a:t>
            </a:r>
          </a:p>
        </p:txBody>
      </p:sp>
      <p:sp>
        <p:nvSpPr>
          <p:cNvPr id="3" name="Espace réservé du contenu 2">
            <a:extLst>
              <a:ext uri="{FF2B5EF4-FFF2-40B4-BE49-F238E27FC236}">
                <a16:creationId xmlns:a16="http://schemas.microsoft.com/office/drawing/2014/main" id="{B527EDEA-6770-E41D-B133-1BD699345741}"/>
              </a:ext>
            </a:extLst>
          </p:cNvPr>
          <p:cNvSpPr>
            <a:spLocks noGrp="1"/>
          </p:cNvSpPr>
          <p:nvPr>
            <p:ph idx="1"/>
          </p:nvPr>
        </p:nvSpPr>
        <p:spPr>
          <a:xfrm>
            <a:off x="838200" y="2749467"/>
            <a:ext cx="10515600" cy="3427496"/>
          </a:xfrm>
        </p:spPr>
        <p:txBody>
          <a:bodyPr>
            <a:normAutofit/>
          </a:bodyPr>
          <a:lstStyle/>
          <a:p>
            <a:pPr marL="0" indent="0">
              <a:buNone/>
            </a:pPr>
            <a:r>
              <a:rPr lang="fr-FR" sz="3200" b="1" dirty="0">
                <a:effectLst/>
                <a:latin typeface="SignPainter-HouseScript" panose="02000006070000020004" pitchFamily="2" charset="0"/>
                <a:ea typeface="Times New Roman" panose="02020603050405020304" pitchFamily="18" charset="0"/>
              </a:rPr>
              <a:t>Il y a deux bureau très large</a:t>
            </a:r>
            <a:endParaRPr lang="fr-FR" sz="3200" dirty="0">
              <a:effectLst/>
              <a:latin typeface="SignPainter-HouseScript" panose="02000006070000020004" pitchFamily="2" charset="0"/>
              <a:ea typeface="Times New Roman" panose="02020603050405020304" pitchFamily="18" charset="0"/>
            </a:endParaRPr>
          </a:p>
          <a:p>
            <a:pPr marL="0" indent="0">
              <a:buNone/>
            </a:pPr>
            <a:r>
              <a:rPr lang="fr-FR" sz="3200" b="1" dirty="0">
                <a:effectLst/>
                <a:latin typeface="SignPainter-HouseScript" panose="02000006070000020004" pitchFamily="2" charset="0"/>
                <a:ea typeface="Times New Roman" panose="02020603050405020304" pitchFamily="18" charset="0"/>
              </a:rPr>
              <a:t>Il y a deux lampes</a:t>
            </a:r>
            <a:r>
              <a:rPr lang="fr-FR" sz="3200" dirty="0">
                <a:effectLst/>
                <a:latin typeface="SignPainter-HouseScript" panose="02000006070000020004" pitchFamily="2" charset="0"/>
                <a:ea typeface="Times New Roman" panose="02020603050405020304" pitchFamily="18" charset="0"/>
              </a:rPr>
              <a:t> </a:t>
            </a:r>
            <a:r>
              <a:rPr lang="fr-FR" sz="3200" i="1" dirty="0">
                <a:effectLst/>
                <a:latin typeface="SignPainter-HouseScript" panose="02000006070000020004" pitchFamily="2" charset="0"/>
                <a:ea typeface="Times New Roman" panose="02020603050405020304" pitchFamily="18" charset="0"/>
              </a:rPr>
              <a:t>qui éclaire très bien</a:t>
            </a:r>
            <a:endParaRPr lang="fr-FR" sz="3200" dirty="0">
              <a:effectLst/>
              <a:latin typeface="SignPainter-HouseScript" panose="02000006070000020004" pitchFamily="2" charset="0"/>
              <a:ea typeface="Times New Roman" panose="02020603050405020304" pitchFamily="18" charset="0"/>
            </a:endParaRPr>
          </a:p>
          <a:p>
            <a:pPr marL="0" indent="0">
              <a:buNone/>
            </a:pPr>
            <a:r>
              <a:rPr lang="fr-FR" sz="3200" b="1" dirty="0">
                <a:effectLst/>
                <a:latin typeface="SignPainter-HouseScript" panose="02000006070000020004" pitchFamily="2" charset="0"/>
                <a:ea typeface="Times New Roman" panose="02020603050405020304" pitchFamily="18" charset="0"/>
              </a:rPr>
              <a:t>Il y a plusieurs chaises confortable</a:t>
            </a:r>
            <a:endParaRPr lang="fr-FR" sz="3200" dirty="0">
              <a:effectLst/>
              <a:latin typeface="SignPainter-HouseScript" panose="02000006070000020004" pitchFamily="2" charset="0"/>
              <a:ea typeface="Times New Roman" panose="02020603050405020304" pitchFamily="18" charset="0"/>
            </a:endParaRPr>
          </a:p>
          <a:p>
            <a:pPr marL="0" indent="0">
              <a:buNone/>
            </a:pPr>
            <a:r>
              <a:rPr lang="fr-FR" sz="3200" b="1" dirty="0">
                <a:effectLst/>
                <a:latin typeface="SignPainter-HouseScript" panose="02000006070000020004" pitchFamily="2" charset="0"/>
                <a:ea typeface="Times New Roman" panose="02020603050405020304" pitchFamily="18" charset="0"/>
              </a:rPr>
              <a:t>Il y a beaucoup d’étagère qui plie sous le poids des livres</a:t>
            </a:r>
            <a:endParaRPr lang="fr-FR" sz="3200" dirty="0">
              <a:effectLst/>
              <a:latin typeface="SignPainter-HouseScript" panose="02000006070000020004" pitchFamily="2" charset="0"/>
              <a:ea typeface="Times New Roman" panose="02020603050405020304" pitchFamily="18" charset="0"/>
            </a:endParaRPr>
          </a:p>
        </p:txBody>
      </p:sp>
      <p:pic>
        <p:nvPicPr>
          <p:cNvPr id="4" name="Image 3" descr="Une image contenant clipart, poupée&#10;&#10;Description générée automatiquement">
            <a:extLst>
              <a:ext uri="{FF2B5EF4-FFF2-40B4-BE49-F238E27FC236}">
                <a16:creationId xmlns:a16="http://schemas.microsoft.com/office/drawing/2014/main" id="{6646631C-BA48-CC6D-05DD-CAAE6916BC3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 r="82809"/>
          <a:stretch/>
        </p:blipFill>
        <p:spPr bwMode="auto">
          <a:xfrm>
            <a:off x="8701755" y="2749466"/>
            <a:ext cx="2296227" cy="3200302"/>
          </a:xfrm>
          <a:prstGeom prst="rect">
            <a:avLst/>
          </a:prstGeom>
          <a:noFill/>
          <a:ln>
            <a:noFill/>
          </a:ln>
          <a:effectLst>
            <a:outerShdw blurRad="50800" dist="38100" dir="5400000" algn="t" rotWithShape="0">
              <a:prstClr val="black">
                <a:alpha val="40000"/>
              </a:prstClr>
            </a:outerShdw>
          </a:effectLst>
          <a:extLst>
            <a:ext uri="{53640926-AAD7-44D8-BBD7-CCE9431645EC}">
              <a14:shadowObscured xmlns:a14="http://schemas.microsoft.com/office/drawing/2010/main"/>
            </a:ext>
          </a:extLst>
        </p:spPr>
      </p:pic>
      <p:sp>
        <p:nvSpPr>
          <p:cNvPr id="6" name="Rectangle 5">
            <a:extLst>
              <a:ext uri="{FF2B5EF4-FFF2-40B4-BE49-F238E27FC236}">
                <a16:creationId xmlns:a16="http://schemas.microsoft.com/office/drawing/2014/main" id="{ADBD904C-ABA4-94A3-0AE4-B115F7F8C9DE}"/>
              </a:ext>
            </a:extLst>
          </p:cNvPr>
          <p:cNvSpPr/>
          <p:nvPr/>
        </p:nvSpPr>
        <p:spPr>
          <a:xfrm>
            <a:off x="838200" y="681037"/>
            <a:ext cx="10159782" cy="1244016"/>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9528600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BB084E8-5FA4-2ABE-C4DA-16FC84AD9FF1}"/>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1D1C7C7B-3733-640A-835F-75C7F636E2D6}"/>
              </a:ext>
            </a:extLst>
          </p:cNvPr>
          <p:cNvSpPr>
            <a:spLocks noGrp="1"/>
          </p:cNvSpPr>
          <p:nvPr>
            <p:ph idx="1"/>
          </p:nvPr>
        </p:nvSpPr>
        <p:spPr>
          <a:xfrm>
            <a:off x="838200" y="1246909"/>
            <a:ext cx="10515600" cy="4930054"/>
          </a:xfrm>
        </p:spPr>
        <p:txBody>
          <a:bodyPr>
            <a:noAutofit/>
          </a:bodyPr>
          <a:lstStyle/>
          <a:p>
            <a:pPr marL="0" indent="0">
              <a:buNone/>
            </a:pPr>
            <a:r>
              <a:rPr lang="fr-FR" sz="2000" dirty="0">
                <a:effectLst/>
                <a:latin typeface="Times New Roman" panose="02020603050405020304" pitchFamily="18" charset="0"/>
                <a:ea typeface="Times New Roman" panose="02020603050405020304" pitchFamily="18" charset="0"/>
              </a:rPr>
              <a:t>Il y a deux lits près de la première fenêtre</a:t>
            </a:r>
          </a:p>
          <a:p>
            <a:pPr marL="0" indent="0">
              <a:buNone/>
            </a:pPr>
            <a:r>
              <a:rPr lang="fr-FR" sz="2000" dirty="0">
                <a:effectLst/>
                <a:latin typeface="Times New Roman" panose="02020603050405020304" pitchFamily="18" charset="0"/>
                <a:ea typeface="Times New Roman" panose="02020603050405020304" pitchFamily="18" charset="0"/>
              </a:rPr>
              <a:t>Il y a une armoire en bois</a:t>
            </a:r>
          </a:p>
          <a:p>
            <a:pPr marL="0" indent="0">
              <a:buNone/>
            </a:pPr>
            <a:r>
              <a:rPr lang="fr-FR" sz="2000" dirty="0">
                <a:effectLst/>
                <a:latin typeface="Times New Roman" panose="02020603050405020304" pitchFamily="18" charset="0"/>
                <a:ea typeface="Times New Roman" panose="02020603050405020304" pitchFamily="18" charset="0"/>
              </a:rPr>
              <a:t>Il y a deux bureau</a:t>
            </a:r>
            <a:r>
              <a:rPr lang="fr-FR" sz="2000" dirty="0">
                <a:solidFill>
                  <a:srgbClr val="00B050"/>
                </a:solidFill>
                <a:effectLst/>
                <a:latin typeface="Times New Roman" panose="02020603050405020304" pitchFamily="18" charset="0"/>
                <a:ea typeface="Times New Roman" panose="02020603050405020304" pitchFamily="18" charset="0"/>
              </a:rPr>
              <a:t>x</a:t>
            </a:r>
            <a:r>
              <a:rPr lang="fr-FR" sz="2000" dirty="0">
                <a:effectLst/>
                <a:latin typeface="Times New Roman" panose="02020603050405020304" pitchFamily="18" charset="0"/>
                <a:ea typeface="Times New Roman" panose="02020603050405020304" pitchFamily="18" charset="0"/>
              </a:rPr>
              <a:t> très large</a:t>
            </a:r>
            <a:r>
              <a:rPr lang="fr-FR" sz="2000" dirty="0">
                <a:solidFill>
                  <a:srgbClr val="00B050"/>
                </a:solidFill>
                <a:effectLst/>
                <a:latin typeface="Times New Roman" panose="02020603050405020304" pitchFamily="18" charset="0"/>
                <a:ea typeface="Times New Roman" panose="02020603050405020304" pitchFamily="18" charset="0"/>
              </a:rPr>
              <a:t>s</a:t>
            </a:r>
            <a:endParaRPr lang="fr-FR" sz="2000" dirty="0">
              <a:effectLst/>
              <a:latin typeface="Times New Roman" panose="02020603050405020304" pitchFamily="18" charset="0"/>
              <a:ea typeface="Times New Roman" panose="02020603050405020304" pitchFamily="18" charset="0"/>
            </a:endParaRPr>
          </a:p>
          <a:p>
            <a:pPr marL="0" indent="0">
              <a:buNone/>
            </a:pPr>
            <a:r>
              <a:rPr lang="fr-FR" sz="2000" dirty="0">
                <a:effectLst/>
                <a:latin typeface="Times New Roman" panose="02020603050405020304" pitchFamily="18" charset="0"/>
                <a:ea typeface="Times New Roman" panose="02020603050405020304" pitchFamily="18" charset="0"/>
              </a:rPr>
              <a:t>Il y a deux lampes qui éclaire</a:t>
            </a:r>
            <a:r>
              <a:rPr lang="fr-FR" sz="2000" dirty="0">
                <a:solidFill>
                  <a:srgbClr val="00B0F0"/>
                </a:solidFill>
                <a:effectLst/>
                <a:latin typeface="Times New Roman" panose="02020603050405020304" pitchFamily="18" charset="0"/>
                <a:ea typeface="Times New Roman" panose="02020603050405020304" pitchFamily="18" charset="0"/>
              </a:rPr>
              <a:t>nt</a:t>
            </a:r>
            <a:r>
              <a:rPr lang="fr-FR" sz="2000" dirty="0">
                <a:effectLst/>
                <a:latin typeface="Times New Roman" panose="02020603050405020304" pitchFamily="18" charset="0"/>
                <a:ea typeface="Times New Roman" panose="02020603050405020304" pitchFamily="18" charset="0"/>
              </a:rPr>
              <a:t> très bien</a:t>
            </a:r>
          </a:p>
          <a:p>
            <a:pPr marL="0" indent="0">
              <a:buNone/>
            </a:pPr>
            <a:r>
              <a:rPr lang="fr-FR" sz="2000" dirty="0">
                <a:effectLst/>
                <a:latin typeface="Times New Roman" panose="02020603050405020304" pitchFamily="18" charset="0"/>
                <a:ea typeface="Times New Roman" panose="02020603050405020304" pitchFamily="18" charset="0"/>
              </a:rPr>
              <a:t>Il y a plusieurs chaises confortable</a:t>
            </a:r>
            <a:r>
              <a:rPr lang="fr-FR" sz="2000" dirty="0">
                <a:solidFill>
                  <a:srgbClr val="00B050"/>
                </a:solidFill>
                <a:effectLst/>
                <a:latin typeface="Times New Roman" panose="02020603050405020304" pitchFamily="18" charset="0"/>
                <a:ea typeface="Times New Roman" panose="02020603050405020304" pitchFamily="18" charset="0"/>
              </a:rPr>
              <a:t>s</a:t>
            </a:r>
            <a:endParaRPr lang="fr-FR" sz="2000" dirty="0">
              <a:effectLst/>
              <a:latin typeface="Times New Roman" panose="02020603050405020304" pitchFamily="18" charset="0"/>
              <a:ea typeface="Times New Roman" panose="02020603050405020304" pitchFamily="18" charset="0"/>
            </a:endParaRPr>
          </a:p>
          <a:p>
            <a:pPr marL="0" indent="0">
              <a:buNone/>
            </a:pPr>
            <a:r>
              <a:rPr lang="fr-FR" sz="2000" dirty="0">
                <a:effectLst/>
                <a:latin typeface="Times New Roman" panose="02020603050405020304" pitchFamily="18" charset="0"/>
                <a:ea typeface="Times New Roman" panose="02020603050405020304" pitchFamily="18" charset="0"/>
              </a:rPr>
              <a:t>Il y a beaucoup d’étagère</a:t>
            </a:r>
            <a:r>
              <a:rPr lang="fr-FR" sz="2000" dirty="0">
                <a:solidFill>
                  <a:srgbClr val="00B050"/>
                </a:solidFill>
                <a:effectLst/>
                <a:latin typeface="Times New Roman" panose="02020603050405020304" pitchFamily="18" charset="0"/>
                <a:ea typeface="Times New Roman" panose="02020603050405020304" pitchFamily="18" charset="0"/>
              </a:rPr>
              <a:t>s</a:t>
            </a:r>
            <a:r>
              <a:rPr lang="fr-FR" sz="2000" dirty="0">
                <a:effectLst/>
                <a:latin typeface="Times New Roman" panose="02020603050405020304" pitchFamily="18" charset="0"/>
                <a:ea typeface="Times New Roman" panose="02020603050405020304" pitchFamily="18" charset="0"/>
              </a:rPr>
              <a:t> qui plie</a:t>
            </a:r>
            <a:r>
              <a:rPr lang="fr-FR" sz="2000" dirty="0">
                <a:solidFill>
                  <a:srgbClr val="00B0F0"/>
                </a:solidFill>
                <a:effectLst/>
                <a:latin typeface="Times New Roman" panose="02020603050405020304" pitchFamily="18" charset="0"/>
                <a:ea typeface="Times New Roman" panose="02020603050405020304" pitchFamily="18" charset="0"/>
              </a:rPr>
              <a:t>nt</a:t>
            </a:r>
            <a:r>
              <a:rPr lang="fr-FR" sz="2000" dirty="0">
                <a:effectLst/>
                <a:latin typeface="Times New Roman" panose="02020603050405020304" pitchFamily="18" charset="0"/>
                <a:ea typeface="Times New Roman" panose="02020603050405020304" pitchFamily="18" charset="0"/>
              </a:rPr>
              <a:t> sous le poids des livres</a:t>
            </a:r>
          </a:p>
          <a:p>
            <a:pPr marL="0" indent="0">
              <a:buNone/>
            </a:pPr>
            <a:r>
              <a:rPr lang="fr-FR" sz="2000" dirty="0">
                <a:effectLst/>
                <a:latin typeface="Times New Roman" panose="02020603050405020304" pitchFamily="18" charset="0"/>
                <a:ea typeface="Times New Roman" panose="02020603050405020304" pitchFamily="18" charset="0"/>
              </a:rPr>
              <a:t>Il y a des rideaux qui dégoulinent sur le sol</a:t>
            </a:r>
          </a:p>
          <a:p>
            <a:pPr marL="0" indent="0">
              <a:buNone/>
            </a:pPr>
            <a:r>
              <a:rPr lang="fr-FR" sz="2000" dirty="0">
                <a:effectLst/>
                <a:latin typeface="Times New Roman" panose="02020603050405020304" pitchFamily="18" charset="0"/>
                <a:ea typeface="Times New Roman" panose="02020603050405020304" pitchFamily="18" charset="0"/>
              </a:rPr>
              <a:t>Il y a des grands posters sur les murs</a:t>
            </a:r>
          </a:p>
          <a:p>
            <a:pPr marL="0" indent="0">
              <a:buNone/>
            </a:pPr>
            <a:r>
              <a:rPr lang="fr-FR" sz="2000" dirty="0">
                <a:effectLst/>
                <a:latin typeface="Times New Roman" panose="02020603050405020304" pitchFamily="18" charset="0"/>
                <a:ea typeface="Times New Roman" panose="02020603050405020304" pitchFamily="18" charset="0"/>
              </a:rPr>
              <a:t>Il y a plusieurs plantes vertes qui verdissent la chambre</a:t>
            </a:r>
          </a:p>
          <a:p>
            <a:pPr marL="0" indent="0">
              <a:buNone/>
            </a:pPr>
            <a:r>
              <a:rPr lang="fr-FR" sz="2000" dirty="0">
                <a:effectLst/>
                <a:latin typeface="Times New Roman" panose="02020603050405020304" pitchFamily="18" charset="0"/>
                <a:ea typeface="Times New Roman" panose="02020603050405020304" pitchFamily="18" charset="0"/>
              </a:rPr>
              <a:t>Il y a deux fenêtres étroites qui donnent sur le jardin</a:t>
            </a:r>
          </a:p>
          <a:p>
            <a:pPr marL="0" indent="0">
              <a:buNone/>
            </a:pPr>
            <a:r>
              <a:rPr lang="fr-FR" sz="2000" dirty="0">
                <a:effectLst/>
                <a:latin typeface="Times New Roman" panose="02020603050405020304" pitchFamily="18" charset="0"/>
                <a:ea typeface="Times New Roman" panose="02020603050405020304" pitchFamily="18" charset="0"/>
              </a:rPr>
              <a:t>C’est ma chambre</a:t>
            </a:r>
          </a:p>
          <a:p>
            <a:pPr marL="0" indent="0">
              <a:buNone/>
            </a:pPr>
            <a:r>
              <a:rPr lang="fr-FR" sz="2000" dirty="0">
                <a:effectLst/>
                <a:latin typeface="Times New Roman" panose="02020603050405020304" pitchFamily="18" charset="0"/>
                <a:ea typeface="Times New Roman" panose="02020603050405020304" pitchFamily="18" charset="0"/>
              </a:rPr>
              <a:t>Je l’adore</a:t>
            </a:r>
          </a:p>
        </p:txBody>
      </p:sp>
    </p:spTree>
    <p:extLst>
      <p:ext uri="{BB962C8B-B14F-4D97-AF65-F5344CB8AC3E}">
        <p14:creationId xmlns:p14="http://schemas.microsoft.com/office/powerpoint/2010/main" val="13210370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DE78C26-BE17-A7EA-F1C8-4D36EC366DFD}"/>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4C2A713F-F6E7-6C2A-25C5-18D672979321}"/>
              </a:ext>
            </a:extLst>
          </p:cNvPr>
          <p:cNvSpPr>
            <a:spLocks noGrp="1"/>
          </p:cNvSpPr>
          <p:nvPr>
            <p:ph idx="1"/>
          </p:nvPr>
        </p:nvSpPr>
        <p:spPr>
          <a:xfrm>
            <a:off x="838200" y="969818"/>
            <a:ext cx="10515600" cy="5207145"/>
          </a:xfrm>
        </p:spPr>
        <p:txBody>
          <a:bodyPr/>
          <a:lstStyle/>
          <a:p>
            <a:pPr marL="0" indent="0">
              <a:buNone/>
            </a:pPr>
            <a:endParaRPr lang="fr-FR" sz="1800" b="1" dirty="0">
              <a:effectLst/>
              <a:latin typeface="Times New Roman" panose="02020603050405020304" pitchFamily="18" charset="0"/>
              <a:ea typeface="Times New Roman" panose="02020603050405020304" pitchFamily="18" charset="0"/>
            </a:endParaRPr>
          </a:p>
          <a:p>
            <a:pPr marL="0" indent="0">
              <a:buNone/>
            </a:pPr>
            <a:endParaRPr lang="fr-FR" sz="1800" b="1" dirty="0">
              <a:latin typeface="Times New Roman" panose="02020603050405020304" pitchFamily="18" charset="0"/>
              <a:ea typeface="Times New Roman" panose="02020603050405020304" pitchFamily="18" charset="0"/>
            </a:endParaRPr>
          </a:p>
          <a:p>
            <a:pPr marL="0" indent="0">
              <a:buNone/>
            </a:pPr>
            <a:endParaRPr lang="fr-FR" sz="1800" b="1" dirty="0">
              <a:effectLst/>
              <a:latin typeface="Times New Roman" panose="02020603050405020304" pitchFamily="18" charset="0"/>
              <a:ea typeface="Times New Roman" panose="02020603050405020304" pitchFamily="18" charset="0"/>
            </a:endParaRPr>
          </a:p>
          <a:p>
            <a:pPr marL="0" indent="0">
              <a:buNone/>
            </a:pPr>
            <a:r>
              <a:rPr lang="fr-FR" sz="2400" b="1" dirty="0">
                <a:effectLst/>
                <a:latin typeface="Times New Roman" panose="02020603050405020304" pitchFamily="18" charset="0"/>
                <a:ea typeface="Times New Roman" panose="02020603050405020304" pitchFamily="18" charset="0"/>
              </a:rPr>
              <a:t>	Il y a   plusieurs chaise</a:t>
            </a:r>
            <a:r>
              <a:rPr lang="fr-FR" sz="2400" b="1" dirty="0">
                <a:solidFill>
                  <a:srgbClr val="00B050"/>
                </a:solidFill>
                <a:effectLst/>
                <a:latin typeface="Times New Roman" panose="02020603050405020304" pitchFamily="18" charset="0"/>
                <a:ea typeface="Times New Roman" panose="02020603050405020304" pitchFamily="18" charset="0"/>
              </a:rPr>
              <a:t>s</a:t>
            </a:r>
            <a:r>
              <a:rPr lang="fr-FR" sz="2400" b="1" dirty="0">
                <a:effectLst/>
                <a:latin typeface="Times New Roman" panose="02020603050405020304" pitchFamily="18" charset="0"/>
                <a:ea typeface="Times New Roman" panose="02020603050405020304" pitchFamily="18" charset="0"/>
              </a:rPr>
              <a:t> </a:t>
            </a:r>
            <a:r>
              <a:rPr lang="fr-FR" sz="2400" b="1" dirty="0">
                <a:solidFill>
                  <a:srgbClr val="000000"/>
                </a:solidFill>
                <a:effectLst/>
                <a:latin typeface="Times New Roman" panose="02020603050405020304" pitchFamily="18" charset="0"/>
                <a:ea typeface="Times New Roman" panose="02020603050405020304" pitchFamily="18" charset="0"/>
              </a:rPr>
              <a:t>confortable</a:t>
            </a:r>
            <a:r>
              <a:rPr lang="fr-FR" sz="2400" b="1" dirty="0">
                <a:solidFill>
                  <a:srgbClr val="00B050"/>
                </a:solidFill>
                <a:effectLst/>
                <a:latin typeface="Times New Roman" panose="02020603050405020304" pitchFamily="18" charset="0"/>
                <a:ea typeface="Times New Roman" panose="02020603050405020304" pitchFamily="18" charset="0"/>
              </a:rPr>
              <a:t>s</a:t>
            </a:r>
            <a:endParaRPr lang="fr-FR" sz="2400" dirty="0">
              <a:effectLst/>
              <a:latin typeface="Times New Roman" panose="02020603050405020304" pitchFamily="18" charset="0"/>
              <a:ea typeface="Times New Roman" panose="02020603050405020304" pitchFamily="18" charset="0"/>
            </a:endParaRPr>
          </a:p>
          <a:p>
            <a:pPr marL="0" indent="0">
              <a:buNone/>
            </a:pPr>
            <a:r>
              <a:rPr lang="fr-FR" sz="2400" dirty="0">
                <a:effectLst/>
                <a:latin typeface="Times New Roman" panose="02020603050405020304" pitchFamily="18" charset="0"/>
                <a:ea typeface="Times New Roman" panose="02020603050405020304" pitchFamily="18" charset="0"/>
              </a:rPr>
              <a:t> </a:t>
            </a:r>
          </a:p>
          <a:p>
            <a:pPr marL="0" indent="0">
              <a:buNone/>
            </a:pPr>
            <a:r>
              <a:rPr lang="fr-FR" sz="2400" b="1" dirty="0">
                <a:effectLst/>
                <a:latin typeface="Times New Roman" panose="02020603050405020304" pitchFamily="18" charset="0"/>
                <a:ea typeface="Times New Roman" panose="02020603050405020304" pitchFamily="18" charset="0"/>
              </a:rPr>
              <a:t>	Il y a   beaucoup </a:t>
            </a:r>
            <a:r>
              <a:rPr lang="fr-FR" sz="2400" b="1" dirty="0">
                <a:solidFill>
                  <a:srgbClr val="000000"/>
                </a:solidFill>
                <a:effectLst/>
                <a:latin typeface="Times New Roman" panose="02020603050405020304" pitchFamily="18" charset="0"/>
                <a:ea typeface="Times New Roman" panose="02020603050405020304" pitchFamily="18" charset="0"/>
              </a:rPr>
              <a:t>d’étagère</a:t>
            </a:r>
            <a:r>
              <a:rPr lang="fr-FR" sz="2400" b="1" dirty="0">
                <a:solidFill>
                  <a:srgbClr val="00B050"/>
                </a:solidFill>
                <a:effectLst/>
                <a:latin typeface="Times New Roman" panose="02020603050405020304" pitchFamily="18" charset="0"/>
                <a:ea typeface="Times New Roman" panose="02020603050405020304" pitchFamily="18" charset="0"/>
              </a:rPr>
              <a:t>s</a:t>
            </a:r>
            <a:r>
              <a:rPr lang="fr-FR" sz="2400" b="1" dirty="0">
                <a:solidFill>
                  <a:srgbClr val="000000"/>
                </a:solidFill>
                <a:effectLst/>
                <a:latin typeface="Times New Roman" panose="02020603050405020304" pitchFamily="18" charset="0"/>
                <a:ea typeface="Times New Roman" panose="02020603050405020304" pitchFamily="18" charset="0"/>
              </a:rPr>
              <a:t> qui plie</a:t>
            </a:r>
            <a:r>
              <a:rPr lang="fr-FR" sz="2400" b="1" dirty="0">
                <a:solidFill>
                  <a:srgbClr val="00B0F0"/>
                </a:solidFill>
                <a:effectLst/>
                <a:latin typeface="Times New Roman" panose="02020603050405020304" pitchFamily="18" charset="0"/>
                <a:ea typeface="Times New Roman" panose="02020603050405020304" pitchFamily="18" charset="0"/>
              </a:rPr>
              <a:t>nt </a:t>
            </a:r>
            <a:r>
              <a:rPr lang="fr-FR" sz="2400" b="1" dirty="0">
                <a:effectLst/>
                <a:latin typeface="Times New Roman" panose="02020603050405020304" pitchFamily="18" charset="0"/>
                <a:ea typeface="Times New Roman" panose="02020603050405020304" pitchFamily="18" charset="0"/>
              </a:rPr>
              <a:t>sous le poids des livres</a:t>
            </a:r>
            <a:endParaRPr lang="fr-FR" sz="2400" dirty="0">
              <a:effectLst/>
              <a:latin typeface="Times New Roman" panose="02020603050405020304" pitchFamily="18" charset="0"/>
              <a:ea typeface="Times New Roman" panose="02020603050405020304" pitchFamily="18" charset="0"/>
            </a:endParaRPr>
          </a:p>
          <a:p>
            <a:pPr marL="0" indent="0" algn="just">
              <a:buNone/>
            </a:pPr>
            <a:endParaRPr lang="fr-FR" dirty="0"/>
          </a:p>
        </p:txBody>
      </p:sp>
      <p:sp>
        <p:nvSpPr>
          <p:cNvPr id="4" name="Rectangle 3">
            <a:extLst>
              <a:ext uri="{FF2B5EF4-FFF2-40B4-BE49-F238E27FC236}">
                <a16:creationId xmlns:a16="http://schemas.microsoft.com/office/drawing/2014/main" id="{9BA4AC1C-BAE7-2845-C2F4-A366947E8330}"/>
              </a:ext>
            </a:extLst>
          </p:cNvPr>
          <p:cNvSpPr/>
          <p:nvPr/>
        </p:nvSpPr>
        <p:spPr>
          <a:xfrm>
            <a:off x="2549236" y="2022764"/>
            <a:ext cx="4156364" cy="637309"/>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CB5BBD08-90E9-74BF-5B4F-CFFA77E78DFB}"/>
              </a:ext>
            </a:extLst>
          </p:cNvPr>
          <p:cNvSpPr/>
          <p:nvPr/>
        </p:nvSpPr>
        <p:spPr>
          <a:xfrm>
            <a:off x="2549236" y="2811823"/>
            <a:ext cx="7259782" cy="873486"/>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9123614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73CAD9-9320-95EC-EA49-5878C616D2C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24B5A6F-079A-8AF9-D125-D85CC5F35F40}"/>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36880E22-D399-4B3C-5F88-683AC9256CFD}"/>
              </a:ext>
            </a:extLst>
          </p:cNvPr>
          <p:cNvSpPr>
            <a:spLocks noGrp="1"/>
          </p:cNvSpPr>
          <p:nvPr>
            <p:ph idx="1"/>
          </p:nvPr>
        </p:nvSpPr>
        <p:spPr>
          <a:xfrm>
            <a:off x="838200" y="969818"/>
            <a:ext cx="10515600" cy="5207145"/>
          </a:xfrm>
        </p:spPr>
        <p:txBody>
          <a:bodyPr/>
          <a:lstStyle/>
          <a:p>
            <a:pPr marL="0" indent="0">
              <a:buNone/>
            </a:pPr>
            <a:endParaRPr lang="fr-FR" sz="1800" b="1" dirty="0">
              <a:effectLst/>
              <a:latin typeface="Times New Roman" panose="02020603050405020304" pitchFamily="18" charset="0"/>
              <a:ea typeface="Times New Roman" panose="02020603050405020304" pitchFamily="18" charset="0"/>
            </a:endParaRPr>
          </a:p>
          <a:p>
            <a:pPr marL="0" indent="0">
              <a:buNone/>
            </a:pPr>
            <a:endParaRPr lang="fr-FR" sz="1800" b="1" dirty="0">
              <a:latin typeface="Times New Roman" panose="02020603050405020304" pitchFamily="18" charset="0"/>
              <a:ea typeface="Times New Roman" panose="02020603050405020304" pitchFamily="18" charset="0"/>
            </a:endParaRPr>
          </a:p>
          <a:p>
            <a:pPr marL="0" indent="0">
              <a:buNone/>
            </a:pPr>
            <a:endParaRPr lang="fr-FR" sz="1800" b="1" dirty="0">
              <a:effectLst/>
              <a:latin typeface="Times New Roman" panose="02020603050405020304" pitchFamily="18" charset="0"/>
              <a:ea typeface="Times New Roman" panose="02020603050405020304" pitchFamily="18" charset="0"/>
            </a:endParaRPr>
          </a:p>
          <a:p>
            <a:pPr marL="0" indent="0">
              <a:buNone/>
            </a:pPr>
            <a:r>
              <a:rPr lang="fr-FR" sz="2400" b="1" dirty="0">
                <a:effectLst/>
                <a:latin typeface="Times New Roman" panose="02020603050405020304" pitchFamily="18" charset="0"/>
                <a:ea typeface="Times New Roman" panose="02020603050405020304" pitchFamily="18" charset="0"/>
              </a:rPr>
              <a:t>	Il y a   plusieurs chaise</a:t>
            </a:r>
            <a:r>
              <a:rPr lang="fr-FR" sz="2400" b="1" dirty="0">
                <a:solidFill>
                  <a:srgbClr val="00B050"/>
                </a:solidFill>
                <a:effectLst/>
                <a:latin typeface="Times New Roman" panose="02020603050405020304" pitchFamily="18" charset="0"/>
                <a:ea typeface="Times New Roman" panose="02020603050405020304" pitchFamily="18" charset="0"/>
              </a:rPr>
              <a:t>s</a:t>
            </a:r>
            <a:r>
              <a:rPr lang="fr-FR" sz="2400" b="1" dirty="0">
                <a:effectLst/>
                <a:latin typeface="Times New Roman" panose="02020603050405020304" pitchFamily="18" charset="0"/>
                <a:ea typeface="Times New Roman" panose="02020603050405020304" pitchFamily="18" charset="0"/>
              </a:rPr>
              <a:t> </a:t>
            </a:r>
            <a:r>
              <a:rPr lang="fr-FR" sz="2400" b="1" dirty="0">
                <a:solidFill>
                  <a:srgbClr val="000000"/>
                </a:solidFill>
                <a:effectLst/>
                <a:latin typeface="Times New Roman" panose="02020603050405020304" pitchFamily="18" charset="0"/>
                <a:ea typeface="Times New Roman" panose="02020603050405020304" pitchFamily="18" charset="0"/>
              </a:rPr>
              <a:t>confortable</a:t>
            </a:r>
            <a:r>
              <a:rPr lang="fr-FR" sz="2400" b="1" dirty="0">
                <a:solidFill>
                  <a:srgbClr val="00B050"/>
                </a:solidFill>
                <a:effectLst/>
                <a:latin typeface="Times New Roman" panose="02020603050405020304" pitchFamily="18" charset="0"/>
                <a:ea typeface="Times New Roman" panose="02020603050405020304" pitchFamily="18" charset="0"/>
              </a:rPr>
              <a:t>s</a:t>
            </a:r>
            <a:endParaRPr lang="fr-FR" sz="2400" dirty="0">
              <a:effectLst/>
              <a:latin typeface="Times New Roman" panose="02020603050405020304" pitchFamily="18" charset="0"/>
              <a:ea typeface="Times New Roman" panose="02020603050405020304" pitchFamily="18" charset="0"/>
            </a:endParaRPr>
          </a:p>
          <a:p>
            <a:pPr marL="0" indent="0">
              <a:buNone/>
            </a:pPr>
            <a:r>
              <a:rPr lang="fr-FR" sz="2400" dirty="0">
                <a:effectLst/>
                <a:latin typeface="Times New Roman" panose="02020603050405020304" pitchFamily="18" charset="0"/>
                <a:ea typeface="Times New Roman" panose="02020603050405020304" pitchFamily="18" charset="0"/>
              </a:rPr>
              <a:t> </a:t>
            </a:r>
          </a:p>
          <a:p>
            <a:pPr marL="0" indent="0">
              <a:buNone/>
            </a:pPr>
            <a:r>
              <a:rPr lang="fr-FR" sz="2400" b="1" dirty="0">
                <a:effectLst/>
                <a:latin typeface="Times New Roman" panose="02020603050405020304" pitchFamily="18" charset="0"/>
                <a:ea typeface="Times New Roman" panose="02020603050405020304" pitchFamily="18" charset="0"/>
              </a:rPr>
              <a:t>	Il y a   beaucoup </a:t>
            </a:r>
            <a:r>
              <a:rPr lang="fr-FR" sz="2400" b="1" dirty="0">
                <a:solidFill>
                  <a:srgbClr val="000000"/>
                </a:solidFill>
                <a:effectLst/>
                <a:latin typeface="Times New Roman" panose="02020603050405020304" pitchFamily="18" charset="0"/>
                <a:ea typeface="Times New Roman" panose="02020603050405020304" pitchFamily="18" charset="0"/>
              </a:rPr>
              <a:t>d’étagère</a:t>
            </a:r>
            <a:r>
              <a:rPr lang="fr-FR" sz="2400" b="1" dirty="0">
                <a:solidFill>
                  <a:srgbClr val="00B050"/>
                </a:solidFill>
                <a:effectLst/>
                <a:latin typeface="Times New Roman" panose="02020603050405020304" pitchFamily="18" charset="0"/>
                <a:ea typeface="Times New Roman" panose="02020603050405020304" pitchFamily="18" charset="0"/>
              </a:rPr>
              <a:t>s</a:t>
            </a:r>
            <a:r>
              <a:rPr lang="fr-FR" sz="2400" b="1" dirty="0">
                <a:solidFill>
                  <a:srgbClr val="000000"/>
                </a:solidFill>
                <a:effectLst/>
                <a:latin typeface="Times New Roman" panose="02020603050405020304" pitchFamily="18" charset="0"/>
                <a:ea typeface="Times New Roman" panose="02020603050405020304" pitchFamily="18" charset="0"/>
              </a:rPr>
              <a:t> qui plie</a:t>
            </a:r>
            <a:r>
              <a:rPr lang="fr-FR" sz="2400" b="1" dirty="0">
                <a:solidFill>
                  <a:srgbClr val="00B0F0"/>
                </a:solidFill>
                <a:effectLst/>
                <a:latin typeface="Times New Roman" panose="02020603050405020304" pitchFamily="18" charset="0"/>
                <a:ea typeface="Times New Roman" panose="02020603050405020304" pitchFamily="18" charset="0"/>
              </a:rPr>
              <a:t>nt </a:t>
            </a:r>
            <a:r>
              <a:rPr lang="fr-FR" sz="2400" b="1" dirty="0">
                <a:effectLst/>
                <a:latin typeface="Times New Roman" panose="02020603050405020304" pitchFamily="18" charset="0"/>
                <a:ea typeface="Times New Roman" panose="02020603050405020304" pitchFamily="18" charset="0"/>
              </a:rPr>
              <a:t>sous le poids des livres</a:t>
            </a:r>
            <a:endParaRPr lang="fr-FR" sz="2400" dirty="0">
              <a:effectLst/>
              <a:latin typeface="Times New Roman" panose="02020603050405020304" pitchFamily="18" charset="0"/>
              <a:ea typeface="Times New Roman" panose="02020603050405020304" pitchFamily="18" charset="0"/>
            </a:endParaRPr>
          </a:p>
          <a:p>
            <a:pPr marL="0" indent="0" algn="just">
              <a:buNone/>
            </a:pPr>
            <a:endParaRPr lang="fr-FR" dirty="0"/>
          </a:p>
        </p:txBody>
      </p:sp>
      <p:sp>
        <p:nvSpPr>
          <p:cNvPr id="4" name="Rectangle 3">
            <a:extLst>
              <a:ext uri="{FF2B5EF4-FFF2-40B4-BE49-F238E27FC236}">
                <a16:creationId xmlns:a16="http://schemas.microsoft.com/office/drawing/2014/main" id="{77FBD4D0-2548-A580-B8B0-29F38F8DC4B7}"/>
              </a:ext>
            </a:extLst>
          </p:cNvPr>
          <p:cNvSpPr/>
          <p:nvPr/>
        </p:nvSpPr>
        <p:spPr>
          <a:xfrm>
            <a:off x="2549236" y="2022764"/>
            <a:ext cx="4156364" cy="637309"/>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0E313B15-1394-3497-565C-F01F980069CD}"/>
              </a:ext>
            </a:extLst>
          </p:cNvPr>
          <p:cNvSpPr/>
          <p:nvPr/>
        </p:nvSpPr>
        <p:spPr>
          <a:xfrm>
            <a:off x="2549236" y="2811823"/>
            <a:ext cx="7259782" cy="873486"/>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969150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38F9BD-7C8B-58CF-7E4C-17745151FF95}"/>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2719A672-4887-1E82-07F9-2FB6FE0D7CDE}"/>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r>
              <a:rPr lang="fr-FR" sz="3600" i="1" dirty="0">
                <a:solidFill>
                  <a:srgbClr val="FF0000"/>
                </a:solidFill>
              </a:rPr>
              <a:t>		Pour aller plus loin</a:t>
            </a:r>
          </a:p>
        </p:txBody>
      </p:sp>
    </p:spTree>
    <p:extLst>
      <p:ext uri="{BB962C8B-B14F-4D97-AF65-F5344CB8AC3E}">
        <p14:creationId xmlns:p14="http://schemas.microsoft.com/office/powerpoint/2010/main" val="2875034902"/>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696</TotalTime>
  <Words>2293</Words>
  <Application>Microsoft Macintosh PowerPoint</Application>
  <PresentationFormat>Grand écran</PresentationFormat>
  <Paragraphs>207</Paragraphs>
  <Slides>16</Slides>
  <Notes>16</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16</vt:i4>
      </vt:variant>
    </vt:vector>
  </HeadingPairs>
  <TitlesOfParts>
    <vt:vector size="23" baseType="lpstr">
      <vt:lpstr>Arial</vt:lpstr>
      <vt:lpstr>Calibri</vt:lpstr>
      <vt:lpstr>Calibri Light</vt:lpstr>
      <vt:lpstr>SignPainter-HouseScript</vt:lpstr>
      <vt:lpstr>Times New Roman</vt:lpstr>
      <vt:lpstr>Wingdings 3</vt:lpstr>
      <vt:lpstr>Thème Office</vt:lpstr>
      <vt:lpstr>Il y a</vt:lpstr>
      <vt:lpstr> </vt:lpstr>
      <vt:lpstr>Présentation PowerPoint</vt:lpstr>
      <vt:lpstr>Présentation PowerPoint</vt:lpstr>
      <vt:lpstr> </vt:lpstr>
      <vt:lpstr>Présentation PowerPoint</vt:lpstr>
      <vt:lpstr>Présentation PowerPoint</vt:lpstr>
      <vt:lpstr>Présentation PowerPoint</vt:lpstr>
      <vt:lpstr>Présentation PowerPoint</vt:lpstr>
      <vt:lpstr>Présentation PowerPoint</vt:lpstr>
      <vt:lpstr>Présentation PowerPoint</vt:lpstr>
      <vt:lpstr>- Il faut fabriquer des groupes du nom. - Il faut un déterminant et un nom avec parfois une ou plusieurs expansions. - Il y a trois sortes d’expansions : l’adjectif, le complément du nom et la proposition relative. - Il faut accorder les mots dans le groupe du nom (le déterminant et l’adjectif avec le nom).</vt:lpstr>
      <vt:lpstr> </vt:lpstr>
      <vt:lpstr> </vt:lpstr>
      <vt:lpstr> </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J’écris</dc:title>
  <dc:creator>Pierre Seve</dc:creator>
  <cp:lastModifiedBy>Pierre Seve</cp:lastModifiedBy>
  <cp:revision>17</cp:revision>
  <dcterms:created xsi:type="dcterms:W3CDTF">2024-02-08T18:08:53Z</dcterms:created>
  <dcterms:modified xsi:type="dcterms:W3CDTF">2025-07-23T07:16:37Z</dcterms:modified>
</cp:coreProperties>
</file>