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6" r:id="rId2"/>
    <p:sldId id="257" r:id="rId3"/>
    <p:sldId id="258" r:id="rId4"/>
    <p:sldId id="270" r:id="rId5"/>
    <p:sldId id="271" r:id="rId6"/>
    <p:sldId id="260" r:id="rId7"/>
    <p:sldId id="261" r:id="rId8"/>
    <p:sldId id="262" r:id="rId9"/>
    <p:sldId id="272" r:id="rId10"/>
    <p:sldId id="263" r:id="rId11"/>
    <p:sldId id="273" r:id="rId12"/>
    <p:sldId id="266" r:id="rId13"/>
    <p:sldId id="274" r:id="rId14"/>
    <p:sldId id="268" r:id="rId1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758"/>
    <p:restoredTop sz="54515"/>
  </p:normalViewPr>
  <p:slideViewPr>
    <p:cSldViewPr snapToGrid="0">
      <p:cViewPr varScale="1">
        <p:scale>
          <a:sx n="52" d="100"/>
          <a:sy n="52" d="100"/>
        </p:scale>
        <p:origin x="214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F9AF73-F1C0-174D-BB40-076CE192C660}" type="datetimeFigureOut">
              <a:rPr lang="fr-FR" smtClean="0"/>
              <a:t>23/07/2025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CA88E0-613B-8D4C-B0F0-6319101FEB23}" type="slidenum">
              <a:rPr lang="fr-FR" smtClean="0"/>
              <a:t>‹N°›</a:t>
            </a:fld>
            <a:endParaRPr lang="fr-FR"/>
          </a:p>
        </p:txBody>
      </p:sp>
    </p:spTree>
    <p:extLst>
      <p:ext uri="{BB962C8B-B14F-4D97-AF65-F5344CB8AC3E}">
        <p14:creationId xmlns:p14="http://schemas.microsoft.com/office/powerpoint/2010/main" val="11640816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i="1" dirty="0">
                <a:solidFill>
                  <a:schemeClr val="tx1"/>
                </a:solidFill>
                <a:latin typeface="+mn-lt"/>
              </a:rPr>
              <a:t>Cette situation d’écriture peut être proposée après la leçon CM1-12 </a:t>
            </a:r>
            <a:r>
              <a:rPr lang="fr-FR" sz="1200" i="0" dirty="0">
                <a:solidFill>
                  <a:schemeClr val="tx1"/>
                </a:solidFill>
                <a:latin typeface="+mn-lt"/>
              </a:rPr>
              <a:t>Histoire en peu de mots</a:t>
            </a:r>
          </a:p>
          <a:p>
            <a:endParaRPr lang="fr-FR" sz="1200" i="1" dirty="0">
              <a:solidFill>
                <a:schemeClr val="tx1"/>
              </a:solidFill>
              <a:latin typeface="+mn-lt"/>
            </a:endParaRPr>
          </a:p>
          <a:p>
            <a:pPr algn="l"/>
            <a:r>
              <a:rPr lang="fr-FR" sz="1200" b="1" i="0" u="none" strike="noStrike" baseline="0" dirty="0">
                <a:solidFill>
                  <a:schemeClr val="tx1"/>
                </a:solidFill>
                <a:latin typeface="+mn-lt"/>
              </a:rPr>
              <a:t>Objectif langagier </a:t>
            </a:r>
            <a:r>
              <a:rPr lang="fr-FR" sz="1200" b="0" i="0" u="none" strike="noStrike" baseline="0" dirty="0">
                <a:solidFill>
                  <a:schemeClr val="tx1"/>
                </a:solidFill>
                <a:latin typeface="+mn-lt"/>
              </a:rPr>
              <a:t>: Écrire un script narratif</a:t>
            </a:r>
          </a:p>
          <a:p>
            <a:pPr algn="l"/>
            <a:r>
              <a:rPr lang="fr-FR" sz="1200" b="1" i="0" u="none" strike="noStrike" baseline="0" dirty="0">
                <a:solidFill>
                  <a:schemeClr val="tx1"/>
                </a:solidFill>
                <a:latin typeface="+mn-lt"/>
              </a:rPr>
              <a:t>Objectif grammatical </a:t>
            </a:r>
            <a:r>
              <a:rPr lang="fr-FR" sz="1200" b="0" i="0" u="none" strike="noStrike" baseline="0" dirty="0">
                <a:solidFill>
                  <a:schemeClr val="tx1"/>
                </a:solidFill>
                <a:latin typeface="+mn-lt"/>
              </a:rPr>
              <a:t>: Mobiliser les connaissances sur la valeur verbale impersonnelle et programmatique de l’infinitif ; distinguer infinitif et participe passé (verbes en –</a:t>
            </a:r>
            <a:r>
              <a:rPr lang="fr-FR" sz="1200" b="0" i="1" u="none" strike="noStrike" baseline="0" dirty="0">
                <a:solidFill>
                  <a:schemeClr val="tx1"/>
                </a:solidFill>
                <a:latin typeface="+mn-lt"/>
              </a:rPr>
              <a:t>er</a:t>
            </a:r>
            <a:r>
              <a:rPr lang="fr-FR" sz="1200" b="0" i="0" u="none" strike="noStrike" baseline="0" dirty="0">
                <a:solidFill>
                  <a:schemeClr val="tx1"/>
                </a:solidFill>
                <a:latin typeface="+mn-lt"/>
              </a:rPr>
              <a:t>)</a:t>
            </a:r>
            <a:endParaRPr lang="fr-FR" sz="1200" i="0" dirty="0">
              <a:solidFill>
                <a:schemeClr val="tx1"/>
              </a:solidFill>
              <a:latin typeface="+mn-lt"/>
            </a:endParaRPr>
          </a:p>
          <a:p>
            <a:endParaRPr lang="fr-FR" sz="1200" dirty="0">
              <a:solidFill>
                <a:schemeClr val="tx1"/>
              </a:solidFill>
              <a:latin typeface="+mn-lt"/>
            </a:endParaRPr>
          </a:p>
          <a:p>
            <a:r>
              <a:rPr lang="fr-FR" sz="1200" i="1" dirty="0">
                <a:solidFill>
                  <a:schemeClr val="tx1"/>
                </a:solidFill>
                <a:effectLst/>
                <a:latin typeface="+mn-lt"/>
                <a:ea typeface="Calibri" panose="020F0502020204030204" pitchFamily="34" charset="0"/>
              </a:rPr>
              <a:t>Certaines diapositives ont été dupliquées afin de scinder le commentaire du mode présentateur en deux parties lorsque le propos est long. Cela vous permettra de poursuivre vos explications de manière plus fluide</a:t>
            </a:r>
            <a:endParaRPr lang="fr-FR" sz="1200" dirty="0">
              <a:solidFill>
                <a:schemeClr val="tx1"/>
              </a:solidFill>
              <a:latin typeface="+mn-lt"/>
            </a:endParaRP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1</a:t>
            </a:fld>
            <a:endParaRPr lang="fr-FR"/>
          </a:p>
        </p:txBody>
      </p:sp>
    </p:spTree>
    <p:extLst>
      <p:ext uri="{BB962C8B-B14F-4D97-AF65-F5344CB8AC3E}">
        <p14:creationId xmlns:p14="http://schemas.microsoft.com/office/powerpoint/2010/main" val="7631524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u="sng" dirty="0">
                <a:solidFill>
                  <a:schemeClr val="tx1"/>
                </a:solidFill>
                <a:effectLst/>
                <a:latin typeface="+mn-lt"/>
                <a:ea typeface="Times New Roman" panose="02020603050405020304" pitchFamily="18" charset="0"/>
              </a:rPr>
              <a:t>SÉANCE 1</a:t>
            </a:r>
            <a:r>
              <a:rPr lang="fr-FR" sz="1200" b="1" u="none" dirty="0">
                <a:solidFill>
                  <a:schemeClr val="tx1"/>
                </a:solidFill>
                <a:effectLst/>
                <a:latin typeface="+mn-lt"/>
                <a:ea typeface="Times New Roman" panose="02020603050405020304" pitchFamily="18" charset="0"/>
              </a:rPr>
              <a:t> : LANCEMENT DE LA SITUATION</a:t>
            </a:r>
            <a:endParaRPr lang="fr-FR" sz="1200" b="1" u="none" dirty="0">
              <a:solidFill>
                <a:schemeClr val="tx1"/>
              </a:solidFill>
              <a:effectLst/>
              <a:highlight>
                <a:srgbClr val="D3D3D3"/>
              </a:highlight>
              <a:latin typeface="+mn-l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dirty="0">
              <a:solidFill>
                <a:schemeClr val="tx1"/>
              </a:solidFill>
              <a:effectLst/>
              <a:highlight>
                <a:srgbClr val="D3D3D3"/>
              </a:highlight>
              <a:latin typeface="+mn-l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highlight>
                  <a:srgbClr val="D3D3D3"/>
                </a:highlight>
                <a:latin typeface="+mn-lt"/>
                <a:ea typeface="Times New Roman" panose="02020603050405020304" pitchFamily="18" charset="0"/>
              </a:rPr>
              <a:t>PHASE 1</a:t>
            </a:r>
            <a:r>
              <a:rPr lang="fr-FR" sz="1200" b="1" dirty="0">
                <a:solidFill>
                  <a:schemeClr val="tx1"/>
                </a:solidFill>
                <a:effectLst/>
                <a:latin typeface="+mn-lt"/>
                <a:ea typeface="Times New Roman" panose="02020603050405020304" pitchFamily="18" charset="0"/>
              </a:rPr>
              <a:t> : </a:t>
            </a:r>
            <a:r>
              <a:rPr lang="fr-FR" sz="1200" b="1" i="1" dirty="0">
                <a:solidFill>
                  <a:schemeClr val="tx1"/>
                </a:solidFill>
                <a:effectLst/>
                <a:latin typeface="+mn-lt"/>
                <a:ea typeface="Times New Roman" panose="02020603050405020304" pitchFamily="18" charset="0"/>
              </a:rPr>
              <a:t>Découvrir la situation d’écriture</a:t>
            </a:r>
            <a:endParaRPr lang="fr-FR" sz="1200" b="1" i="1" dirty="0">
              <a:solidFill>
                <a:schemeClr val="tx1"/>
              </a:solidFill>
              <a:effectLst/>
              <a:latin typeface="+mn-lt"/>
              <a:ea typeface="Calibri" panose="020F0502020204030204" pitchFamily="34" charset="0"/>
              <a:cs typeface="Calibri" panose="020F0502020204030204" pitchFamily="34" charset="0"/>
              <a:sym typeface="Wingdings 3"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dirty="0">
              <a:solidFill>
                <a:schemeClr val="tx1"/>
              </a:solidFill>
              <a:effectLst/>
              <a:latin typeface="+mn-lt"/>
              <a:ea typeface="Calibri" panose="020F0502020204030204" pitchFamily="34" charset="0"/>
              <a:cs typeface="Calibri" panose="020F0502020204030204" pitchFamily="34" charset="0"/>
              <a:sym typeface="Wingdings 3"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rPr>
              <a:t>Lire</a:t>
            </a:r>
            <a:r>
              <a:rPr lang="fr-FR" sz="1200" dirty="0">
                <a:solidFill>
                  <a:schemeClr val="tx1"/>
                </a:solidFill>
                <a:effectLst/>
                <a:latin typeface="+mn-lt"/>
                <a:ea typeface="Times New Roman" panose="02020603050405020304" pitchFamily="18" charset="0"/>
              </a:rPr>
              <a:t> ou </a:t>
            </a:r>
            <a:r>
              <a:rPr lang="fr-FR" sz="1200" b="1" dirty="0">
                <a:solidFill>
                  <a:schemeClr val="tx1"/>
                </a:solidFill>
                <a:effectLst/>
                <a:latin typeface="+mn-lt"/>
                <a:ea typeface="Times New Roman" panose="02020603050405020304" pitchFamily="18" charset="0"/>
              </a:rPr>
              <a:t>faire lire</a:t>
            </a:r>
            <a:r>
              <a:rPr lang="fr-FR" sz="1200" dirty="0">
                <a:solidFill>
                  <a:schemeClr val="tx1"/>
                </a:solidFill>
                <a:effectLst/>
                <a:latin typeface="+mn-lt"/>
                <a:ea typeface="Times New Roman" panose="02020603050405020304" pitchFamily="18" charset="0"/>
              </a:rPr>
              <a:t> le texte.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Arial" panose="020B0604020202020204" pitchFamily="34" charset="0"/>
              </a:rPr>
              <a:t>Demander</a:t>
            </a:r>
            <a:r>
              <a:rPr lang="fr-FR" sz="1200" dirty="0">
                <a:solidFill>
                  <a:schemeClr val="tx1"/>
                </a:solidFill>
                <a:effectLst/>
                <a:latin typeface="+mn-lt"/>
                <a:ea typeface="Calibri" panose="020F0502020204030204" pitchFamily="34" charset="0"/>
                <a:cs typeface="Arial" panose="020B0604020202020204" pitchFamily="34" charset="0"/>
              </a:rPr>
              <a:t> : « </a:t>
            </a:r>
            <a:r>
              <a:rPr lang="fr-FR" sz="1200" dirty="0">
                <a:solidFill>
                  <a:schemeClr val="tx1"/>
                </a:solidFill>
                <a:effectLst/>
                <a:latin typeface="+mn-lt"/>
                <a:ea typeface="Calibri" panose="020F0502020204030204" pitchFamily="34" charset="0"/>
              </a:rPr>
              <a:t>Reconnaissez-vous ce type de texte ? Quelle est la particularité de ce texte ? Qui parle ? </a:t>
            </a:r>
            <a:r>
              <a:rPr lang="fr-FR" sz="1200" dirty="0">
                <a:solidFill>
                  <a:schemeClr val="tx1"/>
                </a:solidFill>
                <a:effectLst/>
                <a:latin typeface="+mn-lt"/>
                <a:ea typeface="Calibri" panose="020F0502020204030204" pitchFamily="34" charset="0"/>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u="sng" dirty="0">
                <a:solidFill>
                  <a:schemeClr val="tx1"/>
                </a:solidFill>
                <a:effectLst/>
                <a:latin typeface="+mn-lt"/>
                <a:ea typeface="Calibri" panose="020F0502020204030204" pitchFamily="34" charset="0"/>
                <a:cs typeface="Arial" panose="020B0604020202020204" pitchFamily="34" charset="0"/>
              </a:rPr>
              <a:t>Réponses attendues </a:t>
            </a:r>
            <a:r>
              <a:rPr lang="fr-FR" sz="1200" dirty="0">
                <a:solidFill>
                  <a:schemeClr val="tx1"/>
                </a:solidFill>
                <a:effectLst/>
                <a:latin typeface="+mn-lt"/>
                <a:ea typeface="Calibri" panose="020F0502020204030204" pitchFamily="34" charset="0"/>
                <a:cs typeface="Arial" panose="020B0604020202020204" pitchFamily="34" charset="0"/>
              </a:rPr>
              <a:t>:</a:t>
            </a:r>
          </a:p>
          <a:p>
            <a:pPr algn="just"/>
            <a:r>
              <a:rPr lang="fr-FR" sz="1200" dirty="0">
                <a:solidFill>
                  <a:schemeClr val="tx1"/>
                </a:solidFill>
                <a:effectLst/>
                <a:latin typeface="+mn-lt"/>
                <a:ea typeface="Times New Roman" panose="02020603050405020304" pitchFamily="18" charset="0"/>
              </a:rPr>
              <a:t>C’est une histoire, un récit. L’histoire d’une journée de promenade.</a:t>
            </a:r>
          </a:p>
          <a:p>
            <a:pPr algn="just"/>
            <a:r>
              <a:rPr lang="fr-FR" sz="1200" dirty="0">
                <a:solidFill>
                  <a:schemeClr val="tx1"/>
                </a:solidFill>
                <a:effectLst/>
                <a:latin typeface="+mn-lt"/>
                <a:ea typeface="Times New Roman" panose="02020603050405020304" pitchFamily="18" charset="0"/>
              </a:rPr>
              <a:t>Il n’y a aucun verbe conjugué, que des verbes à l’infinitif.</a:t>
            </a:r>
          </a:p>
          <a:p>
            <a:pPr algn="just"/>
            <a:r>
              <a:rPr lang="fr-FR" sz="1200" dirty="0">
                <a:solidFill>
                  <a:schemeClr val="tx1"/>
                </a:solidFill>
                <a:effectLst/>
                <a:latin typeface="+mn-lt"/>
                <a:ea typeface="Times New Roman" panose="02020603050405020304" pitchFamily="18" charset="0"/>
              </a:rPr>
              <a:t>Ce n’est pas un personnage qui parle. On ne sait pas qui parle. C’est très général, ça peut valoir pour tout le monde.</a:t>
            </a:r>
          </a:p>
          <a:p>
            <a:pPr algn="just"/>
            <a:r>
              <a:rPr lang="fr-FR" sz="1200" dirty="0">
                <a:solidFill>
                  <a:schemeClr val="tx1"/>
                </a:solidFill>
                <a:effectLst/>
                <a:latin typeface="+mn-lt"/>
                <a:ea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Arial" panose="020B0604020202020204" pitchFamily="34" charset="0"/>
              </a:rPr>
              <a:t>Demander</a:t>
            </a:r>
            <a:r>
              <a:rPr lang="fr-FR" sz="1200" dirty="0">
                <a:solidFill>
                  <a:schemeClr val="tx1"/>
                </a:solidFill>
                <a:effectLst/>
                <a:latin typeface="+mn-lt"/>
                <a:ea typeface="Calibri" panose="020F0502020204030204" pitchFamily="34" charset="0"/>
                <a:cs typeface="Arial" panose="020B0604020202020204" pitchFamily="34" charset="0"/>
              </a:rPr>
              <a:t> un rappel de texte pour s’assurer de la compréhension globale.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a typeface="Calibri" panose="020F0502020204030204" pitchFamily="34" charset="0"/>
              <a:cs typeface="Arial" panose="020B0604020202020204" pitchFamily="34" charset="0"/>
            </a:endParaRPr>
          </a:p>
          <a:p>
            <a:pPr marL="0" lvl="0" indent="0">
              <a:lnSpc>
                <a:spcPct val="107000"/>
              </a:lnSpc>
              <a:buClr>
                <a:srgbClr val="2EAC68"/>
              </a:buClr>
              <a:buFont typeface="Wingdings 3" panose="05040102010807070707" pitchFamily="18" charset="2"/>
              <a:buNone/>
            </a:pPr>
            <a:r>
              <a:rPr lang="fr-FR" sz="1200" b="1" dirty="0">
                <a:solidFill>
                  <a:schemeClr val="tx1"/>
                </a:solidFill>
                <a:effectLst/>
                <a:latin typeface="+mn-lt"/>
                <a:ea typeface="Calibri" panose="020F0502020204030204" pitchFamily="34" charset="0"/>
                <a:cs typeface="Arial" panose="020B0604020202020204" pitchFamily="34" charset="0"/>
              </a:rPr>
              <a:t>Relire</a:t>
            </a:r>
            <a:r>
              <a:rPr lang="fr-FR" sz="1200" dirty="0">
                <a:solidFill>
                  <a:schemeClr val="tx1"/>
                </a:solidFill>
                <a:effectLst/>
                <a:latin typeface="+mn-lt"/>
                <a:ea typeface="Calibri" panose="020F0502020204030204" pitchFamily="34" charset="0"/>
                <a:cs typeface="Arial" panose="020B0604020202020204" pitchFamily="34" charset="0"/>
              </a:rPr>
              <a:t> le texte si nécessaire.</a:t>
            </a: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2</a:t>
            </a:fld>
            <a:endParaRPr lang="fr-FR"/>
          </a:p>
        </p:txBody>
      </p:sp>
    </p:spTree>
    <p:extLst>
      <p:ext uri="{BB962C8B-B14F-4D97-AF65-F5344CB8AC3E}">
        <p14:creationId xmlns:p14="http://schemas.microsoft.com/office/powerpoint/2010/main" val="20930719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Lire</a:t>
            </a:r>
            <a:r>
              <a:rPr lang="fr-FR" dirty="0"/>
              <a:t> la consigne d’écriture.</a:t>
            </a: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3</a:t>
            </a:fld>
            <a:endParaRPr lang="fr-FR"/>
          </a:p>
        </p:txBody>
      </p:sp>
    </p:spTree>
    <p:extLst>
      <p:ext uri="{BB962C8B-B14F-4D97-AF65-F5344CB8AC3E}">
        <p14:creationId xmlns:p14="http://schemas.microsoft.com/office/powerpoint/2010/main" val="17608763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FD0D95-2BF7-416C-5FB6-519DE57CBC4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DFBC90F-3D45-DCFE-7DCF-F23163EB6E7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3F2CF17-E5EC-DBA3-861C-37AC82135600}"/>
              </a:ext>
            </a:extLst>
          </p:cNvPr>
          <p:cNvSpPr>
            <a:spLocks noGrp="1"/>
          </p:cNvSpPr>
          <p:nvPr>
            <p:ph type="body" idx="1"/>
          </p:nvPr>
        </p:nvSpPr>
        <p:spPr/>
        <p:txBody>
          <a:bodyPr/>
          <a:lstStyle/>
          <a:p>
            <a:r>
              <a:rPr lang="fr-FR" sz="1200" b="1" dirty="0">
                <a:solidFill>
                  <a:schemeClr val="tx1"/>
                </a:solidFill>
                <a:latin typeface="+mn-lt"/>
              </a:rPr>
              <a:t>PHASE 2 </a:t>
            </a:r>
            <a:r>
              <a:rPr lang="fr-FR" sz="1200" b="1" i="1" dirty="0">
                <a:solidFill>
                  <a:schemeClr val="tx1"/>
                </a:solidFill>
                <a:latin typeface="+mn-lt"/>
              </a:rPr>
              <a:t>Préparation de l’écriture</a:t>
            </a:r>
          </a:p>
          <a:p>
            <a:endParaRPr lang="fr-FR" sz="1200" b="1" dirty="0">
              <a:solidFill>
                <a:schemeClr val="tx1"/>
              </a:solidFill>
              <a:latin typeface="+mn-lt"/>
            </a:endParaRPr>
          </a:p>
          <a:p>
            <a:r>
              <a:rPr lang="fr-FR" sz="1200" b="1" dirty="0">
                <a:solidFill>
                  <a:schemeClr val="tx1"/>
                </a:solidFill>
                <a:latin typeface="+mn-lt"/>
              </a:rPr>
              <a:t>Annoncer</a:t>
            </a:r>
            <a:r>
              <a:rPr lang="fr-FR" sz="1200" dirty="0">
                <a:solidFill>
                  <a:schemeClr val="tx1"/>
                </a:solidFill>
                <a:latin typeface="+mn-lt"/>
              </a:rPr>
              <a:t> : « On va relire le début du texte qui peut servir de modèle. On va voir s’il peut nous aider. »</a:t>
            </a:r>
          </a:p>
          <a:p>
            <a:endParaRPr lang="fr-FR" sz="1200" dirty="0">
              <a:solidFill>
                <a:schemeClr val="tx1"/>
              </a:solidFill>
              <a:latin typeface="+mn-lt"/>
            </a:endParaRPr>
          </a:p>
          <a:p>
            <a:r>
              <a:rPr lang="fr-FR" sz="1200" b="1" dirty="0">
                <a:solidFill>
                  <a:schemeClr val="tx1"/>
                </a:solidFill>
                <a:latin typeface="+mn-lt"/>
              </a:rPr>
              <a:t>Demander</a:t>
            </a:r>
            <a:r>
              <a:rPr lang="fr-FR" sz="1200" dirty="0">
                <a:solidFill>
                  <a:schemeClr val="tx1"/>
                </a:solidFill>
                <a:latin typeface="+mn-lt"/>
              </a:rPr>
              <a:t> : </a:t>
            </a:r>
            <a:r>
              <a:rPr lang="fr-FR" sz="1200" dirty="0">
                <a:solidFill>
                  <a:schemeClr val="tx1"/>
                </a:solidFill>
                <a:effectLst/>
                <a:latin typeface="+mn-lt"/>
                <a:ea typeface="Times New Roman" panose="02020603050405020304" pitchFamily="18" charset="0"/>
              </a:rPr>
              <a:t>« À quoi va-t-il falloir faire attention pour bien écrire un texte qu’avec des infinitifs ? Qu’est-ce qu’on peut mettre ? »</a:t>
            </a:r>
          </a:p>
          <a:p>
            <a:r>
              <a:rPr lang="fr-FR" sz="1200" u="sng" dirty="0">
                <a:solidFill>
                  <a:schemeClr val="tx1"/>
                </a:solidFill>
                <a:effectLst/>
                <a:latin typeface="+mn-lt"/>
              </a:rPr>
              <a:t>Réponse attendue </a:t>
            </a:r>
            <a:r>
              <a:rPr lang="fr-FR" sz="1200" dirty="0">
                <a:solidFill>
                  <a:schemeClr val="tx1"/>
                </a:solidFill>
                <a:effectLst/>
                <a:latin typeface="+mn-lt"/>
              </a:rPr>
              <a:t>:</a:t>
            </a:r>
          </a:p>
          <a:p>
            <a:r>
              <a:rPr lang="fr-FR" sz="1200" dirty="0">
                <a:solidFill>
                  <a:schemeClr val="tx1"/>
                </a:solidFill>
                <a:effectLst/>
                <a:latin typeface="+mn-lt"/>
              </a:rPr>
              <a:t>[voir diapositive suivante] </a:t>
            </a:r>
            <a:endParaRPr lang="fr-FR" sz="1200" dirty="0">
              <a:solidFill>
                <a:schemeClr val="tx1"/>
              </a:solidFill>
              <a:latin typeface="+mn-lt"/>
            </a:endParaRPr>
          </a:p>
        </p:txBody>
      </p:sp>
      <p:sp>
        <p:nvSpPr>
          <p:cNvPr id="4" name="Espace réservé du numéro de diapositive 3">
            <a:extLst>
              <a:ext uri="{FF2B5EF4-FFF2-40B4-BE49-F238E27FC236}">
                <a16:creationId xmlns:a16="http://schemas.microsoft.com/office/drawing/2014/main" id="{88B9FAEB-851A-C1C0-D311-1ED2D58C477F}"/>
              </a:ext>
            </a:extLst>
          </p:cNvPr>
          <p:cNvSpPr>
            <a:spLocks noGrp="1"/>
          </p:cNvSpPr>
          <p:nvPr>
            <p:ph type="sldNum" sz="quarter" idx="5"/>
          </p:nvPr>
        </p:nvSpPr>
        <p:spPr/>
        <p:txBody>
          <a:bodyPr/>
          <a:lstStyle/>
          <a:p>
            <a:fld id="{CCCA88E0-613B-8D4C-B0F0-6319101FEB23}" type="slidenum">
              <a:rPr lang="fr-FR" smtClean="0"/>
              <a:t>4</a:t>
            </a:fld>
            <a:endParaRPr lang="fr-FR"/>
          </a:p>
        </p:txBody>
      </p:sp>
    </p:spTree>
    <p:extLst>
      <p:ext uri="{BB962C8B-B14F-4D97-AF65-F5344CB8AC3E}">
        <p14:creationId xmlns:p14="http://schemas.microsoft.com/office/powerpoint/2010/main" val="34671192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9A95BD-4925-C906-590D-4CCE8D30BA8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95DF136-8FAF-F88D-F2B9-6A02115EBB1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29812EB-8A99-1180-7A12-0762C0961651}"/>
              </a:ext>
            </a:extLst>
          </p:cNvPr>
          <p:cNvSpPr>
            <a:spLocks noGrp="1"/>
          </p:cNvSpPr>
          <p:nvPr>
            <p:ph type="body" idx="1"/>
          </p:nvPr>
        </p:nvSpPr>
        <p:spPr/>
        <p:txBody>
          <a:bodyPr/>
          <a:lstStyle/>
          <a:p>
            <a:r>
              <a:rPr lang="fr-FR" sz="1200" dirty="0">
                <a:solidFill>
                  <a:schemeClr val="tx1"/>
                </a:solidFill>
                <a:effectLst/>
                <a:latin typeface="+mn-lt"/>
                <a:ea typeface="Times New Roman" panose="02020603050405020304" pitchFamily="18" charset="0"/>
              </a:rPr>
              <a:t>Réponses possibles : </a:t>
            </a:r>
          </a:p>
          <a:p>
            <a:r>
              <a:rPr lang="fr-FR" sz="1200" dirty="0">
                <a:solidFill>
                  <a:schemeClr val="tx1"/>
                </a:solidFill>
                <a:effectLst/>
                <a:latin typeface="+mn-lt"/>
                <a:ea typeface="Times New Roman" panose="02020603050405020304" pitchFamily="18" charset="0"/>
              </a:rPr>
              <a:t>- On ne doit mettre aucun verbe conjugué, donc aucun sujet, aucune brique-sujet.</a:t>
            </a:r>
          </a:p>
          <a:p>
            <a:r>
              <a:rPr lang="fr-FR" sz="1200" dirty="0">
                <a:solidFill>
                  <a:schemeClr val="tx1"/>
                </a:solidFill>
                <a:effectLst/>
                <a:latin typeface="+mn-lt"/>
                <a:ea typeface="Times New Roman" panose="02020603050405020304" pitchFamily="18" charset="0"/>
              </a:rPr>
              <a:t>- On peut mettre des compléments du verbe </a:t>
            </a:r>
            <a:r>
              <a:rPr lang="fr-FR" sz="1200" u="none" dirty="0">
                <a:solidFill>
                  <a:schemeClr val="tx1"/>
                </a:solidFill>
                <a:effectLst/>
                <a:latin typeface="+mn-lt"/>
                <a:ea typeface="Times New Roman" panose="02020603050405020304" pitchFamily="18" charset="0"/>
              </a:rPr>
              <a:t>(décider </a:t>
            </a:r>
            <a:r>
              <a:rPr lang="fr-FR" sz="1200" i="1" u="none" dirty="0">
                <a:solidFill>
                  <a:schemeClr val="tx1"/>
                </a:solidFill>
                <a:effectLst/>
                <a:latin typeface="+mn-lt"/>
                <a:ea typeface="Times New Roman" panose="02020603050405020304" pitchFamily="18" charset="0"/>
              </a:rPr>
              <a:t>de partir, </a:t>
            </a:r>
            <a:r>
              <a:rPr lang="fr-FR" sz="1200" u="none" dirty="0">
                <a:solidFill>
                  <a:schemeClr val="tx1"/>
                </a:solidFill>
                <a:effectLst/>
                <a:latin typeface="+mn-lt"/>
                <a:ea typeface="Times New Roman" panose="02020603050405020304" pitchFamily="18" charset="0"/>
              </a:rPr>
              <a:t>respirer</a:t>
            </a:r>
            <a:r>
              <a:rPr lang="fr-FR" sz="1200" i="1" u="none" dirty="0">
                <a:solidFill>
                  <a:schemeClr val="tx1"/>
                </a:solidFill>
                <a:effectLst/>
                <a:latin typeface="+mn-lt"/>
                <a:ea typeface="Times New Roman" panose="02020603050405020304" pitchFamily="18" charset="0"/>
              </a:rPr>
              <a:t> l’air frais…</a:t>
            </a:r>
            <a:r>
              <a:rPr lang="fr-FR" sz="1200" u="none" dirty="0">
                <a:solidFill>
                  <a:schemeClr val="tx1"/>
                </a:solidFill>
                <a:effectLst/>
                <a:latin typeface="+mn-lt"/>
                <a:ea typeface="Times New Roman" panose="02020603050405020304" pitchFamily="18" charset="0"/>
              </a:rPr>
              <a:t>).</a:t>
            </a:r>
          </a:p>
          <a:p>
            <a:r>
              <a:rPr lang="fr-FR" sz="1200" u="none" dirty="0">
                <a:solidFill>
                  <a:schemeClr val="tx1"/>
                </a:solidFill>
                <a:effectLst/>
                <a:latin typeface="+mn-lt"/>
                <a:ea typeface="Times New Roman" panose="02020603050405020304" pitchFamily="18" charset="0"/>
              </a:rPr>
              <a:t>- On peut mettre des troisièmes briques, des </a:t>
            </a:r>
            <a:r>
              <a:rPr lang="fr-FR" sz="1200" dirty="0">
                <a:solidFill>
                  <a:schemeClr val="tx1"/>
                </a:solidFill>
                <a:effectLst/>
                <a:latin typeface="+mn-lt"/>
                <a:ea typeface="Times New Roman" panose="02020603050405020304" pitchFamily="18" charset="0"/>
              </a:rPr>
              <a:t>compléments circonstanciels (</a:t>
            </a:r>
            <a:r>
              <a:rPr lang="fr-FR" sz="1200" i="1" dirty="0">
                <a:solidFill>
                  <a:schemeClr val="tx1"/>
                </a:solidFill>
                <a:effectLst/>
                <a:latin typeface="+mn-lt"/>
                <a:ea typeface="Times New Roman" panose="02020603050405020304" pitchFamily="18" charset="0"/>
              </a:rPr>
              <a:t>autour, sans but…).</a:t>
            </a:r>
            <a:endParaRPr lang="fr-FR" sz="1200" dirty="0">
              <a:solidFill>
                <a:schemeClr val="tx1"/>
              </a:solidFill>
              <a:effectLst/>
              <a:latin typeface="+mn-lt"/>
              <a:ea typeface="Times New Roman" panose="02020603050405020304" pitchFamily="18" charset="0"/>
            </a:endParaRPr>
          </a:p>
          <a:p>
            <a:r>
              <a:rPr lang="fr-FR" sz="1200" i="1" dirty="0">
                <a:solidFill>
                  <a:schemeClr val="tx1"/>
                </a:solidFill>
                <a:effectLst/>
                <a:latin typeface="+mn-lt"/>
                <a:ea typeface="Times New Roman" panose="02020603050405020304" pitchFamily="18" charset="0"/>
              </a:rPr>
              <a:t>- </a:t>
            </a:r>
            <a:r>
              <a:rPr lang="fr-FR" sz="1200" dirty="0">
                <a:solidFill>
                  <a:schemeClr val="tx1"/>
                </a:solidFill>
                <a:effectLst/>
                <a:latin typeface="+mn-lt"/>
                <a:ea typeface="Times New Roman" panose="02020603050405020304" pitchFamily="18" charset="0"/>
              </a:rPr>
              <a:t>On peut mettre des négations (</a:t>
            </a:r>
            <a:r>
              <a:rPr lang="fr-FR" sz="1200" i="1" dirty="0">
                <a:solidFill>
                  <a:schemeClr val="tx1"/>
                </a:solidFill>
                <a:effectLst/>
                <a:latin typeface="+mn-lt"/>
                <a:ea typeface="Times New Roman" panose="02020603050405020304" pitchFamily="18" charset="0"/>
              </a:rPr>
              <a:t>ne rien </a:t>
            </a:r>
            <a:r>
              <a:rPr lang="fr-FR" sz="1200" i="0" dirty="0">
                <a:solidFill>
                  <a:schemeClr val="tx1"/>
                </a:solidFill>
                <a:effectLst/>
                <a:latin typeface="+mn-lt"/>
                <a:ea typeface="Times New Roman" panose="02020603050405020304" pitchFamily="18" charset="0"/>
              </a:rPr>
              <a:t>prévoir)</a:t>
            </a:r>
            <a:r>
              <a:rPr lang="fr-FR" sz="1200" i="1" dirty="0">
                <a:solidFill>
                  <a:schemeClr val="tx1"/>
                </a:solidFill>
                <a:effectLst/>
                <a:latin typeface="+mn-lt"/>
                <a:ea typeface="Times New Roman" panose="02020603050405020304" pitchFamily="18" charset="0"/>
              </a:rPr>
              <a:t>.</a:t>
            </a:r>
            <a:endParaRPr lang="fr-FR" sz="1200" dirty="0">
              <a:solidFill>
                <a:schemeClr val="tx1"/>
              </a:solidFill>
              <a:effectLst/>
              <a:latin typeface="+mn-lt"/>
              <a:ea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93D21EF5-428C-2411-1945-49B37389993C}"/>
              </a:ext>
            </a:extLst>
          </p:cNvPr>
          <p:cNvSpPr>
            <a:spLocks noGrp="1"/>
          </p:cNvSpPr>
          <p:nvPr>
            <p:ph type="sldNum" sz="quarter" idx="5"/>
          </p:nvPr>
        </p:nvSpPr>
        <p:spPr/>
        <p:txBody>
          <a:bodyPr/>
          <a:lstStyle/>
          <a:p>
            <a:fld id="{CCCA88E0-613B-8D4C-B0F0-6319101FEB23}" type="slidenum">
              <a:rPr lang="fr-FR" smtClean="0"/>
              <a:t>5</a:t>
            </a:fld>
            <a:endParaRPr lang="fr-FR"/>
          </a:p>
        </p:txBody>
      </p:sp>
    </p:spTree>
    <p:extLst>
      <p:ext uri="{BB962C8B-B14F-4D97-AF65-F5344CB8AC3E}">
        <p14:creationId xmlns:p14="http://schemas.microsoft.com/office/powerpoint/2010/main" val="32384429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rPr>
              <a:t>Lire</a:t>
            </a:r>
            <a:r>
              <a:rPr lang="fr-FR" sz="1200" dirty="0">
                <a:solidFill>
                  <a:schemeClr val="tx1"/>
                </a:solidFill>
                <a:effectLst/>
                <a:latin typeface="+mn-lt"/>
                <a:ea typeface="Times New Roman" panose="02020603050405020304" pitchFamily="18" charset="0"/>
              </a:rPr>
              <a:t> les contraintes d’écriture.</a:t>
            </a:r>
            <a:endParaRPr lang="fr-FR" sz="1200" dirty="0">
              <a:solidFill>
                <a:schemeClr val="tx1"/>
              </a:solidFill>
              <a:latin typeface="+mn-lt"/>
            </a:endParaRPr>
          </a:p>
          <a:p>
            <a:endParaRPr lang="fr-FR" sz="1200" dirty="0">
              <a:solidFill>
                <a:schemeClr val="tx1"/>
              </a:solidFill>
              <a:latin typeface="+mn-lt"/>
            </a:endParaRPr>
          </a:p>
          <a:p>
            <a:pPr marL="0" lvl="0" indent="0">
              <a:lnSpc>
                <a:spcPct val="107000"/>
              </a:lnSpc>
              <a:buClr>
                <a:srgbClr val="2EAC68"/>
              </a:buClr>
              <a:buFont typeface="Wingdings 3" panose="05040102010807070707" pitchFamily="18" charset="2"/>
              <a:buNone/>
            </a:pPr>
            <a:r>
              <a:rPr lang="fr-FR" sz="1200" b="1" dirty="0">
                <a:solidFill>
                  <a:schemeClr val="tx1"/>
                </a:solidFill>
                <a:effectLst/>
                <a:latin typeface="+mn-lt"/>
                <a:ea typeface="Calibri" panose="020F0502020204030204" pitchFamily="34" charset="0"/>
                <a:cs typeface="Calibri" panose="020F0502020204030204" pitchFamily="34" charset="0"/>
                <a:sym typeface="Wingdings 3" pitchFamily="2" charset="2"/>
              </a:rPr>
              <a:t>Chercher avec les élèves </a:t>
            </a:r>
            <a:r>
              <a:rPr lang="fr-FR" sz="1200" b="0" dirty="0">
                <a:solidFill>
                  <a:schemeClr val="tx1"/>
                </a:solidFill>
                <a:effectLst/>
                <a:latin typeface="+mn-lt"/>
                <a:ea typeface="Calibri" panose="020F0502020204030204" pitchFamily="34" charset="0"/>
                <a:cs typeface="Calibri" panose="020F0502020204030204" pitchFamily="34" charset="0"/>
                <a:sym typeface="Wingdings 3" pitchFamily="2" charset="2"/>
              </a:rPr>
              <a:t>des idées (Qu’est-ce qu’on peut raconter ?)</a:t>
            </a:r>
          </a:p>
          <a:p>
            <a:pPr>
              <a:spcAft>
                <a:spcPts val="800"/>
              </a:spcAft>
            </a:pPr>
            <a:r>
              <a:rPr lang="fr-FR" sz="1200" u="sng" dirty="0">
                <a:solidFill>
                  <a:schemeClr val="tx1"/>
                </a:solidFill>
                <a:effectLst/>
                <a:latin typeface="+mn-lt"/>
                <a:ea typeface="Calibri" panose="020F0502020204030204" pitchFamily="34" charset="0"/>
                <a:cs typeface="Times New Roman" panose="02020603050405020304" pitchFamily="18" charset="0"/>
              </a:rPr>
              <a:t>Réponses possibles </a:t>
            </a:r>
            <a:r>
              <a:rPr lang="fr-FR" sz="1200" u="none" dirty="0">
                <a:solidFill>
                  <a:schemeClr val="tx1"/>
                </a:solidFill>
                <a:effectLst/>
                <a:latin typeface="+mn-lt"/>
                <a:ea typeface="Calibri" panose="020F0502020204030204" pitchFamily="34" charset="0"/>
                <a:cs typeface="Times New Roman" panose="02020603050405020304" pitchFamily="18" charset="0"/>
              </a:rPr>
              <a:t>:</a:t>
            </a:r>
          </a:p>
          <a:p>
            <a:pPr>
              <a:spcAft>
                <a:spcPts val="800"/>
              </a:spcAft>
            </a:pPr>
            <a:r>
              <a:rPr lang="fr-FR" sz="1200" u="none" dirty="0">
                <a:solidFill>
                  <a:schemeClr val="tx1"/>
                </a:solidFill>
                <a:effectLst/>
                <a:latin typeface="+mn-lt"/>
                <a:ea typeface="Calibri" panose="020F0502020204030204" pitchFamily="34" charset="0"/>
                <a:cs typeface="Times New Roman" panose="02020603050405020304" pitchFamily="18" charset="0"/>
              </a:rPr>
              <a:t>Aller faire des courses dans un supermarché</a:t>
            </a:r>
          </a:p>
          <a:p>
            <a:pPr>
              <a:spcAft>
                <a:spcPts val="800"/>
              </a:spcAft>
            </a:pPr>
            <a:r>
              <a:rPr lang="fr-FR" sz="1200" u="none" dirty="0">
                <a:solidFill>
                  <a:schemeClr val="tx1"/>
                </a:solidFill>
                <a:effectLst/>
                <a:latin typeface="+mn-lt"/>
                <a:ea typeface="Calibri" panose="020F0502020204030204" pitchFamily="34" charset="0"/>
                <a:cs typeface="Times New Roman" panose="02020603050405020304" pitchFamily="18" charset="0"/>
              </a:rPr>
              <a:t>Aller à la boulangerie chercher le pain</a:t>
            </a:r>
          </a:p>
          <a:p>
            <a:pPr>
              <a:spcAft>
                <a:spcPts val="800"/>
              </a:spcAft>
            </a:pPr>
            <a:r>
              <a:rPr lang="fr-FR" sz="1200" u="none" dirty="0">
                <a:solidFill>
                  <a:schemeClr val="tx1"/>
                </a:solidFill>
                <a:effectLst/>
                <a:latin typeface="+mn-lt"/>
                <a:ea typeface="Calibri" panose="020F0502020204030204" pitchFamily="34" charset="0"/>
                <a:cs typeface="Times New Roman" panose="02020603050405020304" pitchFamily="18" charset="0"/>
              </a:rPr>
              <a:t>Passer une journée à l’école</a:t>
            </a:r>
          </a:p>
          <a:p>
            <a:pPr>
              <a:spcAft>
                <a:spcPts val="800"/>
              </a:spcAft>
            </a:pPr>
            <a:r>
              <a:rPr lang="fr-FR" sz="1200" u="none" dirty="0">
                <a:solidFill>
                  <a:schemeClr val="tx1"/>
                </a:solidFill>
                <a:effectLst/>
                <a:latin typeface="+mn-lt"/>
                <a:ea typeface="Calibri" panose="020F0502020204030204" pitchFamily="34" charset="0"/>
                <a:cs typeface="Times New Roman" panose="02020603050405020304" pitchFamily="18" charset="0"/>
              </a:rPr>
              <a:t>Aller manger chez ses grands-parents</a:t>
            </a:r>
          </a:p>
          <a:p>
            <a:pPr>
              <a:spcAft>
                <a:spcPts val="800"/>
              </a:spcAft>
            </a:pPr>
            <a:r>
              <a:rPr lang="fr-FR" sz="1200" u="none" dirty="0">
                <a:solidFill>
                  <a:schemeClr val="tx1"/>
                </a:solidFill>
                <a:effectLst/>
                <a:latin typeface="+mn-lt"/>
                <a:ea typeface="Calibri" panose="020F0502020204030204" pitchFamily="34" charset="0"/>
                <a:cs typeface="Times New Roman" panose="02020603050405020304" pitchFamily="18" charset="0"/>
              </a:rPr>
              <a:t>Aller à son club de sport…</a:t>
            </a:r>
          </a:p>
          <a:p>
            <a:pPr>
              <a:spcAft>
                <a:spcPts val="800"/>
              </a:spcAft>
            </a:pPr>
            <a:r>
              <a:rPr lang="fr-FR" sz="1200" u="none" dirty="0">
                <a:solidFill>
                  <a:schemeClr val="tx1"/>
                </a:solidFill>
                <a:effectLst/>
                <a:latin typeface="+mn-lt"/>
                <a:ea typeface="Calibri" panose="020F0502020204030204" pitchFamily="34" charset="0"/>
                <a:cs typeface="Times New Roman" panose="02020603050405020304" pitchFamily="18" charset="0"/>
              </a:rPr>
              <a:t>Aller à la piscine</a:t>
            </a:r>
          </a:p>
          <a:p>
            <a:pPr marL="0" lvl="0" indent="0">
              <a:lnSpc>
                <a:spcPct val="107000"/>
              </a:lnSpc>
              <a:buClr>
                <a:srgbClr val="2EAC68"/>
              </a:buClr>
              <a:buFont typeface="Wingdings 3" panose="05040102010807070707" pitchFamily="18" charset="2"/>
              <a:buNone/>
            </a:pPr>
            <a:endParaRPr lang="fr-FR" sz="1200" dirty="0">
              <a:solidFill>
                <a:schemeClr val="tx1"/>
              </a:solidFill>
              <a:effectLst/>
              <a:latin typeface="+mn-lt"/>
              <a:ea typeface="Calibri" panose="020F0502020204030204" pitchFamily="34" charset="0"/>
              <a:cs typeface="Arial" panose="020B0604020202020204" pitchFamily="34" charset="0"/>
            </a:endParaRPr>
          </a:p>
          <a:p>
            <a:r>
              <a:rPr lang="fr-FR" sz="1200" b="1" dirty="0">
                <a:solidFill>
                  <a:schemeClr val="tx1"/>
                </a:solidFill>
                <a:effectLst/>
                <a:latin typeface="+mn-lt"/>
                <a:ea typeface="Times New Roman" panose="02020603050405020304" pitchFamily="18" charset="0"/>
              </a:rPr>
              <a:t>Différenciation :</a:t>
            </a:r>
            <a:r>
              <a:rPr lang="fr-FR" sz="1200" b="0" dirty="0">
                <a:solidFill>
                  <a:schemeClr val="tx1"/>
                </a:solidFill>
                <a:effectLst/>
                <a:latin typeface="+mn-lt"/>
                <a:ea typeface="Times New Roman" panose="02020603050405020304" pitchFamily="18" charset="0"/>
              </a:rPr>
              <a:t> pour </a:t>
            </a:r>
            <a:r>
              <a:rPr lang="fr-FR" sz="1200" dirty="0">
                <a:solidFill>
                  <a:schemeClr val="tx1"/>
                </a:solidFill>
                <a:effectLst/>
                <a:latin typeface="+mn-lt"/>
                <a:ea typeface="Times New Roman" panose="02020603050405020304" pitchFamily="18" charset="0"/>
              </a:rPr>
              <a:t>les élèves en difficulté, les regrouper et écrire sur leur feuille les mots qui leur manqueraient (dans la marge ou là où le mot doit s’insérer). Il est aussi possible de leur distribuer l’aide proposée </a:t>
            </a:r>
            <a:r>
              <a:rPr lang="fr-FR" sz="1200" i="1" dirty="0">
                <a:solidFill>
                  <a:schemeClr val="tx1"/>
                </a:solidFill>
                <a:effectLst/>
                <a:latin typeface="+mn-lt"/>
                <a:ea typeface="Times New Roman" panose="02020603050405020304" pitchFamily="18" charset="0"/>
              </a:rPr>
              <a:t>(</a:t>
            </a:r>
            <a:r>
              <a:rPr lang="fr-FR" sz="1200" i="0" dirty="0">
                <a:solidFill>
                  <a:schemeClr val="tx1"/>
                </a:solidFill>
                <a:effectLst/>
                <a:latin typeface="+mn-lt"/>
                <a:ea typeface="Times New Roman" panose="02020603050405020304" pitchFamily="18" charset="0"/>
              </a:rPr>
              <a:t>cf. </a:t>
            </a:r>
            <a:r>
              <a:rPr lang="fr-FR" sz="1200" i="1" u="none" dirty="0">
                <a:solidFill>
                  <a:schemeClr val="tx1"/>
                </a:solidFill>
                <a:effectLst/>
                <a:latin typeface="+mn-lt"/>
                <a:ea typeface="Times New Roman" panose="02020603050405020304" pitchFamily="18" charset="0"/>
              </a:rPr>
              <a:t>Fiche photocopiable</a:t>
            </a:r>
            <a:r>
              <a:rPr lang="fr-FR" sz="1200" i="1" dirty="0">
                <a:solidFill>
                  <a:schemeClr val="tx1"/>
                </a:solidFill>
                <a:effectLst/>
                <a:latin typeface="+mn-lt"/>
                <a:ea typeface="Times New Roman" panose="02020603050405020304" pitchFamily="18" charset="0"/>
              </a:rPr>
              <a:t>)</a:t>
            </a:r>
            <a:r>
              <a:rPr lang="fr-FR" sz="1200" dirty="0">
                <a:solidFill>
                  <a:schemeClr val="tx1"/>
                </a:solidFill>
                <a:effectLst/>
                <a:latin typeface="+mn-lt"/>
                <a:ea typeface="Times New Roman" panose="02020603050405020304" pitchFamily="18" charset="0"/>
              </a:rPr>
              <a:t>.</a:t>
            </a: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6</a:t>
            </a:fld>
            <a:endParaRPr lang="fr-FR"/>
          </a:p>
        </p:txBody>
      </p:sp>
    </p:spTree>
    <p:extLst>
      <p:ext uri="{BB962C8B-B14F-4D97-AF65-F5344CB8AC3E}">
        <p14:creationId xmlns:p14="http://schemas.microsoft.com/office/powerpoint/2010/main" val="20917588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highlight>
                  <a:srgbClr val="D3D3D3"/>
                </a:highlight>
                <a:latin typeface="+mn-lt"/>
                <a:ea typeface="Times New Roman" panose="02020603050405020304" pitchFamily="18" charset="0"/>
              </a:rPr>
              <a:t>PHASE 3 :</a:t>
            </a:r>
            <a:r>
              <a:rPr lang="fr-FR" sz="1200" b="1" dirty="0">
                <a:solidFill>
                  <a:schemeClr val="tx1"/>
                </a:solidFill>
                <a:effectLst/>
                <a:latin typeface="+mn-lt"/>
                <a:ea typeface="Times New Roman" panose="02020603050405020304" pitchFamily="18" charset="0"/>
              </a:rPr>
              <a:t> </a:t>
            </a:r>
            <a:r>
              <a:rPr lang="fr-FR" sz="1200" b="1" i="1" dirty="0">
                <a:solidFill>
                  <a:schemeClr val="tx1"/>
                </a:solidFill>
                <a:effectLst/>
                <a:latin typeface="+mn-lt"/>
                <a:ea typeface="Times New Roman" panose="02020603050405020304" pitchFamily="18" charset="0"/>
              </a:rPr>
              <a:t>Écrire le texte</a:t>
            </a:r>
          </a:p>
          <a:p>
            <a:endParaRPr lang="fr-FR" dirty="0">
              <a:solidFill>
                <a:schemeClr val="tx1"/>
              </a:solidFill>
              <a:latin typeface="+mn-lt"/>
            </a:endParaRPr>
          </a:p>
          <a:p>
            <a:pPr marL="0" lvl="0" indent="0">
              <a:lnSpc>
                <a:spcPct val="107000"/>
              </a:lnSpc>
              <a:spcAft>
                <a:spcPts val="800"/>
              </a:spcAft>
              <a:buClr>
                <a:srgbClr val="2EAC68"/>
              </a:buClr>
              <a:buFont typeface="Wingdings 3" panose="05040102010807070707" pitchFamily="18" charset="2"/>
              <a:buNone/>
            </a:pPr>
            <a:r>
              <a:rPr lang="fr-FR" sz="1200" i="1" dirty="0">
                <a:solidFill>
                  <a:schemeClr val="tx1"/>
                </a:solidFill>
                <a:effectLst/>
                <a:latin typeface="+mn-lt"/>
                <a:ea typeface="Calibri" panose="020F0502020204030204" pitchFamily="34" charset="0"/>
                <a:cs typeface="Arial" panose="020B0604020202020204" pitchFamily="34" charset="0"/>
              </a:rPr>
              <a:t>Les élèves peuvent soit dicter leur texte à l’adulte, soit l’écrire seul, soit par deux.</a:t>
            </a:r>
          </a:p>
          <a:p>
            <a:pPr marL="0" lvl="0" indent="0">
              <a:lnSpc>
                <a:spcPct val="107000"/>
              </a:lnSpc>
              <a:spcAft>
                <a:spcPts val="800"/>
              </a:spcAft>
              <a:buClr>
                <a:srgbClr val="2EAC68"/>
              </a:buClr>
              <a:buFont typeface="Wingdings 3" panose="05040102010807070707" pitchFamily="18" charset="2"/>
              <a:buNone/>
            </a:pPr>
            <a:endParaRPr lang="fr-FR" sz="1200" i="1" dirty="0">
              <a:solidFill>
                <a:schemeClr val="tx1"/>
              </a:solidFill>
              <a:effectLst/>
              <a:latin typeface="+mn-lt"/>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800"/>
              </a:spcAft>
              <a:buClr>
                <a:srgbClr val="2EAC68"/>
              </a:buClr>
              <a:buSzTx/>
              <a:buFont typeface="Wingdings 3" panose="05040102010807070707" pitchFamily="18" charset="2"/>
              <a:buNone/>
              <a:tabLst/>
              <a:defRPr/>
            </a:pPr>
            <a:r>
              <a:rPr lang="fr-FR" sz="1200" b="1" dirty="0">
                <a:solidFill>
                  <a:schemeClr val="tx1"/>
                </a:solidFill>
                <a:effectLst/>
                <a:latin typeface="+mn-lt"/>
                <a:ea typeface="Calibri" panose="020F0502020204030204" pitchFamily="34" charset="0"/>
                <a:cs typeface="Arial" panose="020B0604020202020204" pitchFamily="34" charset="0"/>
              </a:rPr>
              <a:t>À la fin de cette 1</a:t>
            </a:r>
            <a:r>
              <a:rPr lang="fr-FR" sz="1200" b="1" baseline="30000" dirty="0">
                <a:solidFill>
                  <a:schemeClr val="tx1"/>
                </a:solidFill>
                <a:effectLst/>
                <a:latin typeface="+mn-lt"/>
                <a:ea typeface="Calibri" panose="020F0502020204030204" pitchFamily="34" charset="0"/>
                <a:cs typeface="Arial" panose="020B0604020202020204" pitchFamily="34" charset="0"/>
              </a:rPr>
              <a:t>re</a:t>
            </a:r>
            <a:r>
              <a:rPr lang="fr-FR" sz="1200" b="1" dirty="0">
                <a:solidFill>
                  <a:schemeClr val="tx1"/>
                </a:solidFill>
                <a:effectLst/>
                <a:latin typeface="+mn-lt"/>
                <a:ea typeface="Calibri" panose="020F0502020204030204" pitchFamily="34" charset="0"/>
                <a:cs typeface="Arial" panose="020B0604020202020204" pitchFamily="34" charset="0"/>
              </a:rPr>
              <a:t> séance, </a:t>
            </a:r>
            <a:r>
              <a:rPr lang="fr-FR" sz="1200" b="0" dirty="0">
                <a:solidFill>
                  <a:schemeClr val="tx1"/>
                </a:solidFill>
                <a:effectLst/>
                <a:latin typeface="+mn-lt"/>
                <a:ea typeface="Calibri" panose="020F0502020204030204" pitchFamily="34" charset="0"/>
                <a:cs typeface="Arial" panose="020B0604020202020204" pitchFamily="34" charset="0"/>
              </a:rPr>
              <a:t>ramasser les </a:t>
            </a:r>
            <a:r>
              <a:rPr lang="fr-FR" sz="1200" dirty="0">
                <a:solidFill>
                  <a:schemeClr val="tx1"/>
                </a:solidFill>
                <a:effectLst/>
                <a:latin typeface="+mn-lt"/>
                <a:ea typeface="Calibri" panose="020F0502020204030204" pitchFamily="34" charset="0"/>
                <a:cs typeface="Arial" panose="020B0604020202020204" pitchFamily="34" charset="0"/>
              </a:rPr>
              <a:t>livrets pour prendre connaissance des compétences et des maladresses. Entourer les mots qui présentent des erreurs correspondant à l’objectif, corriger les autres.</a:t>
            </a: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7</a:t>
            </a:fld>
            <a:endParaRPr lang="fr-FR"/>
          </a:p>
        </p:txBody>
      </p:sp>
    </p:spTree>
    <p:extLst>
      <p:ext uri="{BB962C8B-B14F-4D97-AF65-F5344CB8AC3E}">
        <p14:creationId xmlns:p14="http://schemas.microsoft.com/office/powerpoint/2010/main" val="6070163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u="sng" dirty="0">
                <a:solidFill>
                  <a:schemeClr val="tx1"/>
                </a:solidFill>
                <a:effectLst/>
                <a:latin typeface="+mn-lt"/>
                <a:ea typeface="Times New Roman" panose="02020603050405020304" pitchFamily="18" charset="0"/>
              </a:rPr>
              <a:t>SÉANCE 2</a:t>
            </a:r>
            <a:r>
              <a:rPr lang="fr-FR" sz="1200" b="1" u="none" dirty="0">
                <a:solidFill>
                  <a:schemeClr val="tx1"/>
                </a:solidFill>
                <a:effectLst/>
                <a:latin typeface="+mn-lt"/>
                <a:ea typeface="Times New Roman" panose="02020603050405020304" pitchFamily="18" charset="0"/>
              </a:rPr>
              <a:t> : RÉVISION DE TEXTE</a:t>
            </a:r>
            <a:endParaRPr lang="fr-FR" sz="1200" b="1" u="none" dirty="0">
              <a:solidFill>
                <a:schemeClr val="tx1"/>
              </a:solidFill>
              <a:effectLst/>
              <a:highlight>
                <a:srgbClr val="D3D3D3"/>
              </a:highlight>
              <a:latin typeface="+mn-l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dirty="0">
              <a:solidFill>
                <a:schemeClr val="tx1"/>
              </a:solidFill>
              <a:effectLst/>
              <a:highlight>
                <a:srgbClr val="D3D3D3"/>
              </a:highlight>
              <a:latin typeface="+mn-l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highlight>
                  <a:srgbClr val="D3D3D3"/>
                </a:highlight>
                <a:latin typeface="+mn-lt"/>
                <a:ea typeface="Times New Roman" panose="02020603050405020304" pitchFamily="18" charset="0"/>
              </a:rPr>
              <a:t>PHASE 1</a:t>
            </a:r>
            <a:r>
              <a:rPr lang="fr-FR" sz="1200" b="1" dirty="0">
                <a:solidFill>
                  <a:schemeClr val="tx1"/>
                </a:solidFill>
                <a:effectLst/>
                <a:latin typeface="+mn-lt"/>
                <a:ea typeface="Times New Roman" panose="02020603050405020304" pitchFamily="18" charset="0"/>
              </a:rPr>
              <a:t> : </a:t>
            </a:r>
            <a:r>
              <a:rPr lang="fr-FR" sz="1200" b="1" i="1" dirty="0">
                <a:solidFill>
                  <a:schemeClr val="tx1"/>
                </a:solidFill>
                <a:effectLst/>
                <a:latin typeface="+mn-lt"/>
                <a:ea typeface="Times New Roman" panose="02020603050405020304" pitchFamily="18" charset="0"/>
              </a:rPr>
              <a:t>Analyser le texte d’Aristobule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dirty="0">
              <a:solidFill>
                <a:schemeClr val="tx1"/>
              </a:solidFill>
              <a:effectLs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Arial" panose="020B0604020202020204" pitchFamily="34" charset="0"/>
              </a:rPr>
              <a:t>Rappeler </a:t>
            </a:r>
            <a:r>
              <a:rPr lang="fr-FR" sz="1200" dirty="0">
                <a:solidFill>
                  <a:schemeClr val="tx1"/>
                </a:solidFill>
                <a:effectLst/>
                <a:latin typeface="+mn-lt"/>
                <a:ea typeface="Calibri" panose="020F0502020204030204" pitchFamily="34" charset="0"/>
                <a:cs typeface="Arial" panose="020B0604020202020204" pitchFamily="34" charset="0"/>
              </a:rPr>
              <a:t>la consigne d’écriture.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u="none" dirty="0">
              <a:solidFill>
                <a:schemeClr val="tx1"/>
              </a:solidFill>
              <a:effectLst/>
              <a:latin typeface="Times New Roman" panose="02020603050405020304" pitchFamily="18"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a typeface="Calibri" panose="020F0502020204030204" pitchFamily="34" charset="0"/>
              <a:cs typeface="Arial" panose="020B0604020202020204" pitchFamily="34" charset="0"/>
            </a:endParaRP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8</a:t>
            </a:fld>
            <a:endParaRPr lang="fr-FR"/>
          </a:p>
        </p:txBody>
      </p:sp>
    </p:spTree>
    <p:extLst>
      <p:ext uri="{BB962C8B-B14F-4D97-AF65-F5344CB8AC3E}">
        <p14:creationId xmlns:p14="http://schemas.microsoft.com/office/powerpoint/2010/main" val="2441079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63729D-088B-5264-C1E7-C10E28DDF57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D68CDCA-7C4D-4835-7E88-C04EAA4BC09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B006A42-04DB-3F89-BC9F-993B9FB8E14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rPr>
              <a:t>Lire</a:t>
            </a:r>
            <a:r>
              <a:rPr lang="fr-FR" sz="1200" dirty="0">
                <a:solidFill>
                  <a:schemeClr val="tx1"/>
                </a:solidFill>
                <a:effectLst/>
                <a:latin typeface="+mn-lt"/>
                <a:ea typeface="Times New Roman" panose="02020603050405020304" pitchFamily="18" charset="0"/>
              </a:rPr>
              <a:t> sans le montrer le texte d’Aristobule confronté à la même situation d’écriture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u="none" dirty="0">
              <a:solidFill>
                <a:schemeClr val="tx1"/>
              </a:solidFill>
              <a:effectLst/>
              <a:latin typeface="+mn-lt"/>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u="none" dirty="0">
                <a:solidFill>
                  <a:schemeClr val="tx1"/>
                </a:solidFill>
                <a:effectLst/>
                <a:latin typeface="+mn-lt"/>
                <a:ea typeface="Times New Roman" panose="02020603050405020304" pitchFamily="18" charset="0"/>
              </a:rPr>
              <a:t>Se lever tôt, prendre le bus, j'arrive à l'école. Écouter le professeur, je comprends bien. Écouté. Écrire. Répondre. Écouté. Écrire. Répondre. Finir les devoirs, avoir bien travaillé, suis content. Je parle avec mes amis, rigoler beaucoup, rentrer chez moi. Il faut apprendre mes leçons. Dormir. Recommencer le lendemain.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a typeface="Calibri" panose="020F0502020204030204" pitchFamily="34" charset="0"/>
              <a:cs typeface="Arial" panose="020B0604020202020204" pitchFamily="34" charset="0"/>
            </a:endParaRPr>
          </a:p>
          <a:p>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 « Qu’est-ce que vous trouvez bien dans le texte du récit d’Aristobule ? »</a:t>
            </a:r>
          </a:p>
          <a:p>
            <a:r>
              <a:rPr lang="fr-FR" sz="1200" dirty="0">
                <a:solidFill>
                  <a:schemeClr val="tx1"/>
                </a:solidFill>
                <a:effectLst/>
                <a:latin typeface="+mn-lt"/>
                <a:ea typeface="Times New Roman" panose="02020603050405020304" pitchFamily="18" charset="0"/>
              </a:rPr>
              <a:t>Et recueillir les réponses et les préciser ou corriger si nécessaire.</a:t>
            </a:r>
          </a:p>
          <a:p>
            <a:r>
              <a:rPr lang="fr-FR" sz="1200" u="sng" dirty="0">
                <a:solidFill>
                  <a:schemeClr val="tx1"/>
                </a:solidFill>
                <a:effectLst/>
                <a:latin typeface="+mn-lt"/>
                <a:ea typeface="Times New Roman" panose="02020603050405020304" pitchFamily="18" charset="0"/>
              </a:rPr>
              <a:t>Réponses possibles </a:t>
            </a:r>
            <a:r>
              <a:rPr lang="fr-FR" sz="1200" dirty="0">
                <a:solidFill>
                  <a:schemeClr val="tx1"/>
                </a:solidFill>
                <a:effectLst/>
                <a:latin typeface="+mn-lt"/>
                <a:ea typeface="Times New Roman" panose="02020603050405020304" pitchFamily="18" charset="0"/>
              </a:rPr>
              <a:t>:</a:t>
            </a:r>
          </a:p>
          <a:p>
            <a:r>
              <a:rPr lang="fr-FR" sz="1200" dirty="0">
                <a:solidFill>
                  <a:schemeClr val="tx1"/>
                </a:solidFill>
                <a:effectLst/>
                <a:latin typeface="+mn-lt"/>
                <a:ea typeface="Times New Roman" panose="02020603050405020304" pitchFamily="18" charset="0"/>
              </a:rPr>
              <a:t>Réponses possibles : </a:t>
            </a:r>
          </a:p>
          <a:p>
            <a:r>
              <a:rPr lang="fr-FR" sz="1200" u="none" dirty="0">
                <a:solidFill>
                  <a:schemeClr val="tx1"/>
                </a:solidFill>
                <a:effectLst/>
                <a:latin typeface="+mn-lt"/>
                <a:ea typeface="Times New Roman" panose="02020603050405020304" pitchFamily="18" charset="0"/>
              </a:rPr>
              <a:t>- Ça raconte bien une journée d’école</a:t>
            </a:r>
            <a:r>
              <a:rPr lang="fr-FR" sz="1200" u="none" strike="sngStrike" dirty="0">
                <a:solidFill>
                  <a:schemeClr val="tx1"/>
                </a:solidFill>
                <a:effectLst/>
                <a:latin typeface="+mn-lt"/>
                <a:ea typeface="Times New Roman" panose="02020603050405020304" pitchFamily="18" charset="0"/>
              </a:rPr>
              <a:t>.</a:t>
            </a:r>
            <a:endParaRPr lang="fr-FR" sz="1200" u="none" dirty="0">
              <a:solidFill>
                <a:schemeClr val="tx1"/>
              </a:solidFill>
              <a:effectLst/>
              <a:latin typeface="+mn-lt"/>
              <a:ea typeface="Times New Roman" panose="02020603050405020304" pitchFamily="18" charset="0"/>
            </a:endParaRPr>
          </a:p>
          <a:p>
            <a:r>
              <a:rPr lang="fr-FR" sz="1200" u="none" dirty="0">
                <a:solidFill>
                  <a:schemeClr val="tx1"/>
                </a:solidFill>
                <a:effectLst/>
                <a:latin typeface="+mn-lt"/>
                <a:ea typeface="Times New Roman" panose="02020603050405020304" pitchFamily="18" charset="0"/>
              </a:rPr>
              <a:t>- Il a utilisé beaucoup d’infinitifs, des compléments du verbe (</a:t>
            </a:r>
            <a:r>
              <a:rPr lang="fr-FR" sz="1200" i="1" u="none" dirty="0">
                <a:solidFill>
                  <a:schemeClr val="tx1"/>
                </a:solidFill>
                <a:effectLst/>
                <a:latin typeface="+mn-lt"/>
                <a:ea typeface="Times New Roman" panose="02020603050405020304" pitchFamily="18" charset="0"/>
              </a:rPr>
              <a:t>le bus, le professeur…)</a:t>
            </a:r>
            <a:r>
              <a:rPr lang="fr-FR" sz="1200" u="none" dirty="0">
                <a:solidFill>
                  <a:schemeClr val="tx1"/>
                </a:solidFill>
                <a:effectLst/>
                <a:latin typeface="+mn-lt"/>
                <a:ea typeface="Times New Roman" panose="02020603050405020304" pitchFamily="18" charset="0"/>
              </a:rPr>
              <a:t> et des compléments circonstanciels (</a:t>
            </a:r>
            <a:r>
              <a:rPr lang="fr-FR" sz="1200" i="1" u="none" dirty="0">
                <a:solidFill>
                  <a:schemeClr val="tx1"/>
                </a:solidFill>
                <a:effectLst/>
                <a:latin typeface="+mn-lt"/>
                <a:ea typeface="Times New Roman" panose="02020603050405020304" pitchFamily="18" charset="0"/>
              </a:rPr>
              <a:t>tôt, bien…).</a:t>
            </a:r>
            <a:endParaRPr lang="fr-FR" sz="1200" u="none" dirty="0">
              <a:solidFill>
                <a:schemeClr val="tx1"/>
              </a:solidFill>
              <a:effectLst/>
              <a:latin typeface="+mn-lt"/>
              <a:ea typeface="Times New Roman" panose="02020603050405020304" pitchFamily="18" charset="0"/>
            </a:endParaRPr>
          </a:p>
          <a:p>
            <a:r>
              <a:rPr lang="fr-FR" sz="1200" i="1" u="none" dirty="0">
                <a:solidFill>
                  <a:schemeClr val="tx1"/>
                </a:solidFill>
                <a:effectLst/>
                <a:latin typeface="+mn-lt"/>
                <a:ea typeface="Times New Roman" panose="02020603050405020304" pitchFamily="18" charset="0"/>
              </a:rPr>
              <a:t>- </a:t>
            </a:r>
            <a:r>
              <a:rPr lang="fr-FR" sz="1200" u="none" dirty="0">
                <a:solidFill>
                  <a:schemeClr val="tx1"/>
                </a:solidFill>
                <a:effectLst/>
                <a:latin typeface="+mn-lt"/>
                <a:ea typeface="Times New Roman" panose="02020603050405020304" pitchFamily="18" charset="0"/>
              </a:rPr>
              <a:t>La répétition </a:t>
            </a:r>
            <a:r>
              <a:rPr lang="fr-FR" sz="1200" i="1" u="none" dirty="0">
                <a:solidFill>
                  <a:schemeClr val="tx1"/>
                </a:solidFill>
                <a:effectLst/>
                <a:latin typeface="+mn-lt"/>
                <a:ea typeface="Times New Roman" panose="02020603050405020304" pitchFamily="18" charset="0"/>
              </a:rPr>
              <a:t>Écouté. Écrire. Répondre. Écouté. Écrire. Répondre. </a:t>
            </a:r>
            <a:r>
              <a:rPr lang="fr-FR" sz="1200" u="none" dirty="0">
                <a:solidFill>
                  <a:schemeClr val="tx1"/>
                </a:solidFill>
                <a:effectLst/>
                <a:latin typeface="+mn-lt"/>
                <a:ea typeface="Times New Roman" panose="02020603050405020304" pitchFamily="18" charset="0"/>
              </a:rPr>
              <a:t>montre bien qu’on passe son temps à faire ça à l’école.</a:t>
            </a:r>
          </a:p>
          <a:p>
            <a:endParaRPr lang="fr-FR" sz="1800" dirty="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a typeface="Calibri" panose="020F0502020204030204" pitchFamily="34" charset="0"/>
              <a:cs typeface="Arial" panose="020B0604020202020204" pitchFamily="34" charset="0"/>
            </a:endParaRPr>
          </a:p>
          <a:p>
            <a:endParaRPr lang="fr-FR" dirty="0"/>
          </a:p>
        </p:txBody>
      </p:sp>
      <p:sp>
        <p:nvSpPr>
          <p:cNvPr id="4" name="Espace réservé du numéro de diapositive 3">
            <a:extLst>
              <a:ext uri="{FF2B5EF4-FFF2-40B4-BE49-F238E27FC236}">
                <a16:creationId xmlns:a16="http://schemas.microsoft.com/office/drawing/2014/main" id="{72BE7C2A-33C2-5703-1478-EB3E566C3750}"/>
              </a:ext>
            </a:extLst>
          </p:cNvPr>
          <p:cNvSpPr>
            <a:spLocks noGrp="1"/>
          </p:cNvSpPr>
          <p:nvPr>
            <p:ph type="sldNum" sz="quarter" idx="5"/>
          </p:nvPr>
        </p:nvSpPr>
        <p:spPr/>
        <p:txBody>
          <a:bodyPr/>
          <a:lstStyle/>
          <a:p>
            <a:fld id="{CCCA88E0-613B-8D4C-B0F0-6319101FEB23}" type="slidenum">
              <a:rPr lang="fr-FR" smtClean="0"/>
              <a:t>9</a:t>
            </a:fld>
            <a:endParaRPr lang="fr-FR"/>
          </a:p>
        </p:txBody>
      </p:sp>
    </p:spTree>
    <p:extLst>
      <p:ext uri="{BB962C8B-B14F-4D97-AF65-F5344CB8AC3E}">
        <p14:creationId xmlns:p14="http://schemas.microsoft.com/office/powerpoint/2010/main" val="39348530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u="none" dirty="0">
                <a:solidFill>
                  <a:schemeClr val="tx1"/>
                </a:solidFill>
                <a:effectLst/>
                <a:latin typeface="+mn-lt"/>
                <a:ea typeface="Times New Roman" panose="02020603050405020304" pitchFamily="18" charset="0"/>
              </a:rPr>
              <a:t>Demander</a:t>
            </a:r>
            <a:r>
              <a:rPr lang="fr-FR" sz="1200" u="none" dirty="0">
                <a:solidFill>
                  <a:schemeClr val="tx1"/>
                </a:solidFill>
                <a:effectLst/>
                <a:latin typeface="+mn-lt"/>
                <a:ea typeface="Times New Roman" panose="02020603050405020304" pitchFamily="18" charset="0"/>
              </a:rPr>
              <a:t> : « Qu’est-ce qu’Aristobule a bien réussi ? »</a:t>
            </a:r>
          </a:p>
          <a:p>
            <a:r>
              <a:rPr lang="fr-FR" sz="1200" b="1" u="none" dirty="0">
                <a:solidFill>
                  <a:schemeClr val="tx1"/>
                </a:solidFill>
                <a:effectLst/>
                <a:latin typeface="+mn-lt"/>
                <a:ea typeface="Times New Roman" panose="02020603050405020304" pitchFamily="18" charset="0"/>
              </a:rPr>
              <a:t>Recueillir</a:t>
            </a:r>
            <a:r>
              <a:rPr lang="fr-FR" sz="1200" u="none" dirty="0">
                <a:solidFill>
                  <a:schemeClr val="tx1"/>
                </a:solidFill>
                <a:effectLst/>
                <a:latin typeface="+mn-lt"/>
                <a:ea typeface="Times New Roman" panose="02020603050405020304" pitchFamily="18" charset="0"/>
              </a:rPr>
              <a:t> les commentaires.</a:t>
            </a:r>
          </a:p>
          <a:p>
            <a:r>
              <a:rPr lang="fr-FR" sz="1200" u="none" dirty="0">
                <a:solidFill>
                  <a:schemeClr val="tx1"/>
                </a:solidFill>
                <a:effectLst/>
                <a:latin typeface="+mn-lt"/>
                <a:ea typeface="Times New Roman" panose="02020603050405020304" pitchFamily="18" charset="0"/>
              </a:rPr>
              <a:t> </a:t>
            </a:r>
          </a:p>
          <a:p>
            <a:r>
              <a:rPr lang="fr-FR" sz="1200" b="1" u="none" dirty="0">
                <a:solidFill>
                  <a:schemeClr val="tx1"/>
                </a:solidFill>
                <a:effectLst/>
                <a:latin typeface="+mn-lt"/>
                <a:ea typeface="Times New Roman" panose="02020603050405020304" pitchFamily="18" charset="0"/>
              </a:rPr>
              <a:t>Demander</a:t>
            </a:r>
            <a:r>
              <a:rPr lang="fr-FR" sz="1200" u="none" dirty="0">
                <a:solidFill>
                  <a:schemeClr val="tx1"/>
                </a:solidFill>
                <a:effectLst/>
                <a:latin typeface="+mn-lt"/>
                <a:ea typeface="Times New Roman" panose="02020603050405020304" pitchFamily="18" charset="0"/>
              </a:rPr>
              <a:t> : « Qu’est-ce qui ne va pas dans le texte d’Aristobule en grammaire ? »</a:t>
            </a:r>
          </a:p>
          <a:p>
            <a:r>
              <a:rPr lang="fr-FR" sz="1200" u="sng" dirty="0">
                <a:solidFill>
                  <a:schemeClr val="tx1"/>
                </a:solidFill>
                <a:effectLst/>
                <a:latin typeface="+mn-lt"/>
                <a:ea typeface="Times New Roman" panose="02020603050405020304" pitchFamily="18" charset="0"/>
              </a:rPr>
              <a:t>Réponses attendues </a:t>
            </a:r>
            <a:r>
              <a:rPr lang="fr-FR" sz="1200" u="none" dirty="0">
                <a:solidFill>
                  <a:schemeClr val="tx1"/>
                </a:solidFill>
                <a:effectLst/>
                <a:latin typeface="+mn-lt"/>
                <a:ea typeface="Times New Roman" panose="02020603050405020304" pitchFamily="18" charset="0"/>
              </a:rPr>
              <a:t>: </a:t>
            </a:r>
          </a:p>
          <a:p>
            <a:pPr>
              <a:buFontTx/>
              <a:buNone/>
            </a:pPr>
            <a:r>
              <a:rPr lang="fr-FR" sz="1200" u="none" dirty="0">
                <a:solidFill>
                  <a:schemeClr val="tx1"/>
                </a:solidFill>
                <a:effectLst/>
                <a:latin typeface="+mn-lt"/>
                <a:ea typeface="Times New Roman" panose="02020603050405020304" pitchFamily="18" charset="0"/>
              </a:rPr>
              <a:t>- Il a laissé des briques-sujets (</a:t>
            </a:r>
            <a:r>
              <a:rPr lang="fr-FR" sz="1200" i="1" u="none" dirty="0">
                <a:solidFill>
                  <a:schemeClr val="tx1"/>
                </a:solidFill>
                <a:effectLst/>
                <a:latin typeface="+mn-lt"/>
                <a:ea typeface="Times New Roman" panose="02020603050405020304" pitchFamily="18" charset="0"/>
              </a:rPr>
              <a:t>j’, je</a:t>
            </a:r>
            <a:r>
              <a:rPr lang="fr-FR" sz="1200" u="none" dirty="0">
                <a:solidFill>
                  <a:schemeClr val="tx1"/>
                </a:solidFill>
                <a:effectLst/>
                <a:latin typeface="+mn-lt"/>
                <a:ea typeface="Times New Roman" panose="02020603050405020304" pitchFamily="18" charset="0"/>
              </a:rPr>
              <a:t>) et donc des verbes conjugués (</a:t>
            </a:r>
            <a:r>
              <a:rPr lang="fr-FR" sz="1200" i="1" u="none" dirty="0">
                <a:solidFill>
                  <a:schemeClr val="tx1"/>
                </a:solidFill>
                <a:effectLst/>
                <a:latin typeface="+mn-lt"/>
                <a:ea typeface="Times New Roman" panose="02020603050405020304" pitchFamily="18" charset="0"/>
              </a:rPr>
              <a:t>arrive, comprends</a:t>
            </a:r>
            <a:r>
              <a:rPr lang="fr-FR" sz="1200" u="none" dirty="0">
                <a:solidFill>
                  <a:schemeClr val="tx1"/>
                </a:solidFill>
                <a:effectLst/>
                <a:latin typeface="+mn-lt"/>
                <a:ea typeface="Times New Roman" panose="02020603050405020304" pitchFamily="18" charset="0"/>
              </a:rPr>
              <a:t>).</a:t>
            </a:r>
          </a:p>
          <a:p>
            <a:pPr>
              <a:buFontTx/>
              <a:buNone/>
            </a:pPr>
            <a:r>
              <a:rPr lang="fr-FR" sz="1200" u="none" dirty="0">
                <a:solidFill>
                  <a:schemeClr val="tx1"/>
                </a:solidFill>
                <a:effectLst/>
                <a:latin typeface="+mn-lt"/>
                <a:ea typeface="Times New Roman" panose="02020603050405020304" pitchFamily="18" charset="0"/>
              </a:rPr>
              <a:t>- Il y a un verbe qu’il a mal écrit à l’infinitif. Sa marque, c’est -</a:t>
            </a:r>
            <a:r>
              <a:rPr lang="fr-FR" sz="1200" i="1" u="none" dirty="0">
                <a:solidFill>
                  <a:schemeClr val="tx1"/>
                </a:solidFill>
                <a:effectLst/>
                <a:latin typeface="+mn-lt"/>
                <a:ea typeface="Times New Roman" panose="02020603050405020304" pitchFamily="18" charset="0"/>
              </a:rPr>
              <a:t>er</a:t>
            </a:r>
            <a:r>
              <a:rPr lang="fr-FR" sz="1200" u="none" dirty="0">
                <a:solidFill>
                  <a:schemeClr val="tx1"/>
                </a:solidFill>
                <a:effectLst/>
                <a:latin typeface="+mn-lt"/>
                <a:ea typeface="Times New Roman" panose="02020603050405020304" pitchFamily="18" charset="0"/>
              </a:rPr>
              <a:t> (</a:t>
            </a:r>
            <a:r>
              <a:rPr lang="fr-FR" sz="1200" i="1" u="none" dirty="0">
                <a:solidFill>
                  <a:schemeClr val="tx1"/>
                </a:solidFill>
                <a:effectLst/>
                <a:latin typeface="+mn-lt"/>
                <a:ea typeface="Times New Roman" panose="02020603050405020304" pitchFamily="18" charset="0"/>
              </a:rPr>
              <a:t>arriver</a:t>
            </a:r>
            <a:r>
              <a:rPr lang="fr-FR" sz="1200" u="none" dirty="0">
                <a:solidFill>
                  <a:schemeClr val="tx1"/>
                </a:solidFill>
                <a:effectLst/>
                <a:latin typeface="+mn-lt"/>
                <a:ea typeface="Times New Roman" panose="02020603050405020304" pitchFamily="18" charset="0"/>
              </a:rPr>
              <a:t>).</a:t>
            </a:r>
          </a:p>
          <a:p>
            <a:pPr>
              <a:buFontTx/>
              <a:buNone/>
            </a:pPr>
            <a:r>
              <a:rPr lang="fr-FR" sz="1200" u="none" dirty="0">
                <a:solidFill>
                  <a:schemeClr val="tx1"/>
                </a:solidFill>
                <a:effectLst/>
                <a:latin typeface="+mn-lt"/>
                <a:ea typeface="Times New Roman" panose="02020603050405020304" pitchFamily="18" charset="0"/>
              </a:rPr>
              <a:t>- Il y a le participe passé </a:t>
            </a:r>
            <a:r>
              <a:rPr lang="fr-FR" sz="1200" i="1" u="none" dirty="0">
                <a:solidFill>
                  <a:schemeClr val="tx1"/>
                </a:solidFill>
                <a:effectLst/>
                <a:latin typeface="+mn-lt"/>
                <a:ea typeface="Times New Roman" panose="02020603050405020304" pitchFamily="18" charset="0"/>
              </a:rPr>
              <a:t>travaillé</a:t>
            </a:r>
            <a:r>
              <a:rPr lang="fr-FR" sz="1200" u="none" dirty="0">
                <a:solidFill>
                  <a:schemeClr val="tx1"/>
                </a:solidFill>
                <a:effectLst/>
                <a:latin typeface="+mn-lt"/>
                <a:ea typeface="Times New Roman" panose="02020603050405020304" pitchFamily="18" charset="0"/>
              </a:rPr>
              <a:t>, ce n’est pas le verbe à l’infinitif.</a:t>
            </a:r>
          </a:p>
          <a:p>
            <a:pPr marL="0" indent="0">
              <a:buFontTx/>
              <a:buNone/>
            </a:pPr>
            <a:r>
              <a:rPr lang="fr-FR" sz="1200" u="none" dirty="0">
                <a:solidFill>
                  <a:schemeClr val="tx1"/>
                </a:solidFill>
                <a:effectLst/>
                <a:latin typeface="+mn-lt"/>
                <a:ea typeface="Times New Roman" panose="02020603050405020304" pitchFamily="18" charset="0"/>
              </a:rPr>
              <a:t>- Il a enlevé la brique-sujet </a:t>
            </a:r>
            <a:r>
              <a:rPr lang="fr-FR" sz="1200" i="1" u="none" dirty="0">
                <a:solidFill>
                  <a:schemeClr val="tx1"/>
                </a:solidFill>
                <a:effectLst/>
                <a:latin typeface="+mn-lt"/>
                <a:ea typeface="Times New Roman" panose="02020603050405020304" pitchFamily="18" charset="0"/>
              </a:rPr>
              <a:t>je</a:t>
            </a:r>
            <a:r>
              <a:rPr lang="fr-FR" sz="1200" u="none" dirty="0">
                <a:solidFill>
                  <a:schemeClr val="tx1"/>
                </a:solidFill>
                <a:effectLst/>
                <a:latin typeface="+mn-lt"/>
                <a:ea typeface="Times New Roman" panose="02020603050405020304" pitchFamily="18" charset="0"/>
              </a:rPr>
              <a:t> devant </a:t>
            </a:r>
            <a:r>
              <a:rPr lang="fr-FR" sz="1200" i="1" u="none" dirty="0">
                <a:solidFill>
                  <a:schemeClr val="tx1"/>
                </a:solidFill>
                <a:effectLst/>
                <a:latin typeface="+mn-lt"/>
                <a:ea typeface="Times New Roman" panose="02020603050405020304" pitchFamily="18" charset="0"/>
              </a:rPr>
              <a:t>suis content, </a:t>
            </a:r>
            <a:r>
              <a:rPr lang="fr-FR" sz="1200" u="none" dirty="0">
                <a:solidFill>
                  <a:schemeClr val="tx1"/>
                </a:solidFill>
                <a:effectLst/>
                <a:latin typeface="+mn-lt"/>
                <a:ea typeface="Times New Roman" panose="02020603050405020304" pitchFamily="18" charset="0"/>
              </a:rPr>
              <a:t>mais il a laissé le verbe </a:t>
            </a:r>
            <a:r>
              <a:rPr lang="fr-FR" sz="1200" i="1" u="none" dirty="0">
                <a:solidFill>
                  <a:schemeClr val="tx1"/>
                </a:solidFill>
                <a:effectLst/>
                <a:latin typeface="+mn-lt"/>
                <a:ea typeface="Times New Roman" panose="02020603050405020304" pitchFamily="18" charset="0"/>
              </a:rPr>
              <a:t>être</a:t>
            </a:r>
            <a:r>
              <a:rPr lang="fr-FR" sz="1200" u="none" dirty="0">
                <a:solidFill>
                  <a:schemeClr val="tx1"/>
                </a:solidFill>
                <a:effectLst/>
                <a:latin typeface="+mn-lt"/>
                <a:ea typeface="Times New Roman" panose="02020603050405020304" pitchFamily="18" charset="0"/>
              </a:rPr>
              <a:t> conjugué.</a:t>
            </a:r>
          </a:p>
          <a:p>
            <a:pPr marL="0" indent="0">
              <a:buFontTx/>
              <a:buNone/>
            </a:pPr>
            <a:r>
              <a:rPr lang="fr-FR" sz="1200" u="none" dirty="0">
                <a:solidFill>
                  <a:schemeClr val="tx1"/>
                </a:solidFill>
                <a:effectLst/>
                <a:latin typeface="+mn-lt"/>
                <a:ea typeface="Times New Roman" panose="02020603050405020304" pitchFamily="18" charset="0"/>
              </a:rPr>
              <a:t>- On ne sait pas bien si </a:t>
            </a:r>
            <a:r>
              <a:rPr lang="fr-FR" sz="1200" i="1" u="none" dirty="0">
                <a:solidFill>
                  <a:schemeClr val="tx1"/>
                </a:solidFill>
                <a:effectLst/>
                <a:latin typeface="+mn-lt"/>
                <a:ea typeface="Times New Roman" panose="02020603050405020304" pitchFamily="18" charset="0"/>
              </a:rPr>
              <a:t>il faut</a:t>
            </a:r>
            <a:r>
              <a:rPr lang="fr-FR" sz="1200" u="none" dirty="0">
                <a:solidFill>
                  <a:schemeClr val="tx1"/>
                </a:solidFill>
                <a:effectLst/>
                <a:latin typeface="+mn-lt"/>
                <a:ea typeface="Times New Roman" panose="02020603050405020304" pitchFamily="18" charset="0"/>
              </a:rPr>
              <a:t> c’est un verbe conjugué ou pas.</a:t>
            </a:r>
          </a:p>
          <a:p>
            <a:pPr marL="285750" indent="-285750">
              <a:buFontTx/>
              <a:buChar char="-"/>
            </a:pPr>
            <a:endParaRPr lang="fr-FR" sz="1200" b="1" u="none" dirty="0">
              <a:solidFill>
                <a:schemeClr val="tx1"/>
              </a:solidFill>
              <a:effectLst/>
              <a:latin typeface="+mn-lt"/>
              <a:ea typeface="Times New Roman" panose="02020603050405020304" pitchFamily="18" charset="0"/>
            </a:endParaRPr>
          </a:p>
          <a:p>
            <a:pPr marL="0" indent="0">
              <a:buFontTx/>
              <a:buNone/>
            </a:pPr>
            <a:r>
              <a:rPr lang="fr-FR" sz="1200" b="1" dirty="0">
                <a:solidFill>
                  <a:schemeClr val="tx1"/>
                </a:solidFill>
                <a:effectLst/>
                <a:latin typeface="+mn-lt"/>
                <a:ea typeface="Times New Roman" panose="02020603050405020304" pitchFamily="18" charset="0"/>
              </a:rPr>
              <a:t>Commenter</a:t>
            </a:r>
            <a:r>
              <a:rPr lang="fr-FR" sz="1200" dirty="0">
                <a:solidFill>
                  <a:schemeClr val="tx1"/>
                </a:solidFill>
                <a:effectLst/>
                <a:latin typeface="+mn-lt"/>
                <a:ea typeface="Times New Roman" panose="02020603050405020304" pitchFamily="18" charset="0"/>
              </a:rPr>
              <a:t> ou faire commenter les version corrigée [voir dispositive suivante]</a:t>
            </a:r>
          </a:p>
          <a:p>
            <a:pPr marL="285750" indent="-285750">
              <a:buFontTx/>
              <a:buChar char="-"/>
            </a:pPr>
            <a:endParaRPr lang="fr-FR" sz="1800" u="none" dirty="0">
              <a:effectLst/>
              <a:latin typeface="Times New Roman" panose="02020603050405020304" pitchFamily="18" charset="0"/>
              <a:ea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10</a:t>
            </a:fld>
            <a:endParaRPr lang="fr-FR"/>
          </a:p>
        </p:txBody>
      </p:sp>
    </p:spTree>
    <p:extLst>
      <p:ext uri="{BB962C8B-B14F-4D97-AF65-F5344CB8AC3E}">
        <p14:creationId xmlns:p14="http://schemas.microsoft.com/office/powerpoint/2010/main" val="10077675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u="none" dirty="0">
                <a:solidFill>
                  <a:schemeClr val="tx1"/>
                </a:solidFill>
                <a:effectLst/>
                <a:latin typeface="+mn-lt"/>
                <a:ea typeface="Times New Roman" panose="02020603050405020304" pitchFamily="18" charset="0"/>
              </a:rPr>
              <a:t>Demander</a:t>
            </a:r>
            <a:r>
              <a:rPr lang="fr-FR" sz="1200" u="none" dirty="0">
                <a:solidFill>
                  <a:schemeClr val="tx1"/>
                </a:solidFill>
                <a:effectLst/>
                <a:latin typeface="+mn-lt"/>
                <a:ea typeface="Times New Roman" panose="02020603050405020304" pitchFamily="18" charset="0"/>
              </a:rPr>
              <a:t> : « Pourquoi s’est-il trompé, d’après vous ? »</a:t>
            </a:r>
          </a:p>
          <a:p>
            <a:r>
              <a:rPr lang="fr-FR" sz="1200" u="sng" dirty="0">
                <a:solidFill>
                  <a:schemeClr val="tx1"/>
                </a:solidFill>
                <a:effectLst/>
                <a:latin typeface="+mn-lt"/>
                <a:ea typeface="Times New Roman" panose="02020603050405020304" pitchFamily="18" charset="0"/>
              </a:rPr>
              <a:t>Réponses attendues </a:t>
            </a:r>
            <a:r>
              <a:rPr lang="fr-FR" sz="1200" u="none" dirty="0">
                <a:solidFill>
                  <a:schemeClr val="tx1"/>
                </a:solidFill>
                <a:effectLst/>
                <a:latin typeface="+mn-lt"/>
                <a:ea typeface="Times New Roman" panose="02020603050405020304" pitchFamily="18" charset="0"/>
              </a:rPr>
              <a:t>: </a:t>
            </a:r>
          </a:p>
          <a:p>
            <a:r>
              <a:rPr lang="fr-FR" sz="1200" u="none" dirty="0">
                <a:solidFill>
                  <a:schemeClr val="tx1"/>
                </a:solidFill>
                <a:effectLst/>
                <a:latin typeface="+mn-lt"/>
                <a:ea typeface="Times New Roman" panose="02020603050405020304" pitchFamily="18" charset="0"/>
              </a:rPr>
              <a:t>- Il a oublié les marques de l’infinitif (-</a:t>
            </a:r>
            <a:r>
              <a:rPr lang="fr-FR" sz="1200" i="1" u="none" dirty="0">
                <a:solidFill>
                  <a:schemeClr val="tx1"/>
                </a:solidFill>
                <a:effectLst/>
                <a:latin typeface="+mn-lt"/>
                <a:ea typeface="Times New Roman" panose="02020603050405020304" pitchFamily="18" charset="0"/>
              </a:rPr>
              <a:t>er</a:t>
            </a:r>
            <a:r>
              <a:rPr lang="fr-FR" sz="1200" u="none" dirty="0">
                <a:solidFill>
                  <a:schemeClr val="tx1"/>
                </a:solidFill>
                <a:effectLst/>
                <a:latin typeface="+mn-lt"/>
                <a:ea typeface="Times New Roman" panose="02020603050405020304" pitchFamily="18" charset="0"/>
              </a:rPr>
              <a:t>). Il a confondu infinitif et participe passé.</a:t>
            </a:r>
          </a:p>
          <a:p>
            <a:r>
              <a:rPr lang="fr-FR" sz="1200" u="none" dirty="0">
                <a:solidFill>
                  <a:schemeClr val="tx1"/>
                </a:solidFill>
                <a:effectLst/>
                <a:latin typeface="+mn-lt"/>
                <a:ea typeface="Times New Roman" panose="02020603050405020304" pitchFamily="18" charset="0"/>
              </a:rPr>
              <a:t>- Il a parfois enlevé la brique-sujet mais a oublié de mettre le verbe à l’infinitif.</a:t>
            </a:r>
          </a:p>
          <a:p>
            <a:r>
              <a:rPr lang="fr-FR" sz="1200" u="none" dirty="0">
                <a:solidFill>
                  <a:schemeClr val="tx1"/>
                </a:solidFill>
                <a:effectLst/>
                <a:latin typeface="+mn-lt"/>
                <a:ea typeface="Times New Roman" panose="02020603050405020304" pitchFamily="18" charset="0"/>
              </a:rPr>
              <a:t>- Il ne savait pas que </a:t>
            </a:r>
            <a:r>
              <a:rPr lang="fr-FR" sz="1200" i="1" u="none" dirty="0">
                <a:solidFill>
                  <a:schemeClr val="tx1"/>
                </a:solidFill>
                <a:effectLst/>
                <a:latin typeface="+mn-lt"/>
                <a:ea typeface="Times New Roman" panose="02020603050405020304" pitchFamily="18" charset="0"/>
              </a:rPr>
              <a:t>il faut</a:t>
            </a:r>
            <a:r>
              <a:rPr lang="fr-FR" sz="1200" u="none" dirty="0">
                <a:solidFill>
                  <a:schemeClr val="tx1"/>
                </a:solidFill>
                <a:effectLst/>
                <a:latin typeface="+mn-lt"/>
                <a:ea typeface="Times New Roman" panose="02020603050405020304" pitchFamily="18" charset="0"/>
              </a:rPr>
              <a:t> était un verbe conjugué.</a:t>
            </a:r>
          </a:p>
          <a:p>
            <a:r>
              <a:rPr lang="fr-FR" sz="1200" u="none" dirty="0">
                <a:solidFill>
                  <a:schemeClr val="tx1"/>
                </a:solidFill>
                <a:effectLst/>
                <a:latin typeface="+mn-lt"/>
                <a:ea typeface="Times New Roman" panose="02020603050405020304" pitchFamily="18" charset="0"/>
              </a:rPr>
              <a:t>- Il a oublié que tout le texte devait être impersonnel, qu’il fallait enlever toutes les indications de personne.</a:t>
            </a:r>
          </a:p>
          <a:p>
            <a:r>
              <a:rPr lang="fr-FR" sz="1200" u="none" dirty="0">
                <a:solidFill>
                  <a:schemeClr val="tx1"/>
                </a:solidFill>
                <a:effectLst/>
                <a:latin typeface="+mn-lt"/>
                <a:ea typeface="Times New Roman" panose="02020603050405020304" pitchFamily="18" charset="0"/>
              </a:rPr>
              <a:t>- Il n’a pas relu son texte.</a:t>
            </a:r>
          </a:p>
          <a:p>
            <a:r>
              <a:rPr lang="fr-FR" sz="1200" u="none" dirty="0">
                <a:solidFill>
                  <a:schemeClr val="tx1"/>
                </a:solidFill>
                <a:effectLst/>
                <a:latin typeface="+mn-lt"/>
                <a:ea typeface="Times New Roman" panose="02020603050405020304" pitchFamily="18" charset="0"/>
              </a:rPr>
              <a:t> </a:t>
            </a:r>
          </a:p>
          <a:p>
            <a:r>
              <a:rPr lang="fr-FR" sz="1200" b="1" u="none" dirty="0">
                <a:solidFill>
                  <a:schemeClr val="tx1"/>
                </a:solidFill>
                <a:effectLst/>
                <a:latin typeface="+mn-lt"/>
                <a:ea typeface="Times New Roman" panose="02020603050405020304" pitchFamily="18" charset="0"/>
              </a:rPr>
              <a:t>Préciser la recherche </a:t>
            </a:r>
            <a:r>
              <a:rPr lang="fr-FR" sz="1200" u="none" dirty="0">
                <a:solidFill>
                  <a:schemeClr val="tx1"/>
                </a:solidFill>
                <a:effectLst/>
                <a:latin typeface="+mn-lt"/>
                <a:ea typeface="Times New Roman" panose="02020603050405020304" pitchFamily="18" charset="0"/>
              </a:rPr>
              <a:t>: « Qu’est-ce que vous conseilleriez à Aristobule en grammaire ? »</a:t>
            </a:r>
          </a:p>
          <a:p>
            <a:r>
              <a:rPr lang="fr-FR" sz="1200" u="sng" dirty="0">
                <a:solidFill>
                  <a:schemeClr val="tx1"/>
                </a:solidFill>
                <a:effectLst/>
                <a:latin typeface="+mn-lt"/>
                <a:ea typeface="Times New Roman" panose="02020603050405020304" pitchFamily="18" charset="0"/>
              </a:rPr>
              <a:t>Réponse attendue </a:t>
            </a:r>
            <a:r>
              <a:rPr lang="fr-FR" sz="1200" u="none" dirty="0">
                <a:solidFill>
                  <a:schemeClr val="tx1"/>
                </a:solidFill>
                <a:effectLst/>
                <a:latin typeface="+mn-lt"/>
                <a:ea typeface="Times New Roman" panose="02020603050405020304" pitchFamily="18" charset="0"/>
              </a:rPr>
              <a:t>: </a:t>
            </a:r>
          </a:p>
          <a:p>
            <a:r>
              <a:rPr lang="fr-FR" sz="1200" u="none" dirty="0">
                <a:solidFill>
                  <a:schemeClr val="tx1"/>
                </a:solidFill>
                <a:effectLst/>
                <a:latin typeface="+mn-lt"/>
                <a:ea typeface="Times New Roman" panose="02020603050405020304" pitchFamily="18" charset="0"/>
              </a:rPr>
              <a:t>- De bien se demander si la fin de son verbe est une marque de l’infinitif ou pas.</a:t>
            </a:r>
          </a:p>
          <a:p>
            <a:r>
              <a:rPr lang="fr-FR" sz="1200" u="none" dirty="0">
                <a:solidFill>
                  <a:schemeClr val="tx1"/>
                </a:solidFill>
                <a:effectLst/>
                <a:latin typeface="+mn-lt"/>
                <a:ea typeface="Times New Roman" panose="02020603050405020304" pitchFamily="18" charset="0"/>
              </a:rPr>
              <a:t>- De faire attention aux participes passés.</a:t>
            </a:r>
          </a:p>
          <a:p>
            <a:r>
              <a:rPr lang="fr-FR" sz="1200" u="none" dirty="0">
                <a:solidFill>
                  <a:schemeClr val="tx1"/>
                </a:solidFill>
                <a:effectLst/>
                <a:latin typeface="+mn-lt"/>
                <a:ea typeface="Times New Roman" panose="02020603050405020304" pitchFamily="18" charset="0"/>
              </a:rPr>
              <a:t>- De ne pas seulement enlever les briques-sujets pour faire une phrase à l’infinitif.</a:t>
            </a: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11</a:t>
            </a:fld>
            <a:endParaRPr lang="fr-FR"/>
          </a:p>
        </p:txBody>
      </p:sp>
    </p:spTree>
    <p:extLst>
      <p:ext uri="{BB962C8B-B14F-4D97-AF65-F5344CB8AC3E}">
        <p14:creationId xmlns:p14="http://schemas.microsoft.com/office/powerpoint/2010/main" val="7237261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dirty="0">
                <a:solidFill>
                  <a:schemeClr val="tx1"/>
                </a:solidFill>
                <a:effectLst/>
                <a:latin typeface="+mn-lt"/>
                <a:ea typeface="Calibri" panose="020F0502020204030204" pitchFamily="34" charset="0"/>
                <a:cs typeface="Calibri" panose="020F0502020204030204" pitchFamily="34" charset="0"/>
                <a:sym typeface="Wingdings 3" pitchFamily="2" charset="2"/>
              </a:rPr>
              <a:t>Demander : « D’après vous, qu</a:t>
            </a:r>
            <a:r>
              <a:rPr lang="fr-FR" sz="1200" b="0" dirty="0">
                <a:solidFill>
                  <a:schemeClr val="tx1"/>
                </a:solidFill>
                <a:effectLst/>
                <a:latin typeface="+mn-lt"/>
                <a:ea typeface="Times New Roman" panose="02020603050405020304" pitchFamily="18" charset="0"/>
              </a:rPr>
              <a:t>elle </a:t>
            </a:r>
            <a:r>
              <a:rPr lang="fr-FR" sz="1200" dirty="0">
                <a:solidFill>
                  <a:schemeClr val="tx1"/>
                </a:solidFill>
                <a:effectLst/>
                <a:latin typeface="+mn-lt"/>
                <a:ea typeface="Times New Roman" panose="02020603050405020304" pitchFamily="18" charset="0"/>
              </a:rPr>
              <a:t>est l’aide apportée dans cette aide grammaticale ? »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u="sng" dirty="0">
                <a:solidFill>
                  <a:schemeClr val="tx1"/>
                </a:solidFill>
                <a:effectLst/>
                <a:latin typeface="+mn-lt"/>
              </a:rPr>
              <a:t>Réponse attendue </a:t>
            </a:r>
            <a:r>
              <a:rPr lang="fr-FR" sz="1200" dirty="0">
                <a:solidFill>
                  <a:schemeClr val="tx1"/>
                </a:solidFill>
                <a:effectLst/>
                <a:latin typeface="+mn-lt"/>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u="none" dirty="0">
                <a:solidFill>
                  <a:schemeClr val="tx1"/>
                </a:solidFill>
                <a:effectLst/>
                <a:latin typeface="+mn-lt"/>
                <a:ea typeface="Times New Roman" panose="02020603050405020304" pitchFamily="18" charset="0"/>
              </a:rPr>
              <a:t>C’est pour penser à bien mettre les verbes à l’infinitif, à ne pas confondre infinitif et participe passé, et à ne pas utiliser certaines choses.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latin typeface="+mn-lt"/>
            </a:endParaRPr>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12</a:t>
            </a:fld>
            <a:endParaRPr lang="fr-FR"/>
          </a:p>
        </p:txBody>
      </p:sp>
    </p:spTree>
    <p:extLst>
      <p:ext uri="{BB962C8B-B14F-4D97-AF65-F5344CB8AC3E}">
        <p14:creationId xmlns:p14="http://schemas.microsoft.com/office/powerpoint/2010/main" val="4963545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84B623-2F08-0557-C870-CD349982EA7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D9DA05B-24E7-2D29-AC08-F0B8EAF5737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192DCD9-8113-9058-36C2-3BD543F9C9A2}"/>
              </a:ext>
            </a:extLst>
          </p:cNvPr>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0"/>
              </a:spcAft>
              <a:buClr>
                <a:srgbClr val="2EAC68"/>
              </a:buClr>
              <a:buSzTx/>
              <a:buFont typeface="Wingdings 3" panose="05040102010807070707" pitchFamily="18" charset="2"/>
              <a:buNone/>
              <a:tabLst/>
              <a:defRPr/>
            </a:pPr>
            <a:r>
              <a:rPr lang="fr-FR" sz="1200" b="1" dirty="0">
                <a:solidFill>
                  <a:schemeClr val="tx1"/>
                </a:solidFill>
                <a:effectLst/>
                <a:highlight>
                  <a:srgbClr val="D3D3D3"/>
                </a:highlight>
                <a:latin typeface="+mn-lt"/>
                <a:ea typeface="Times New Roman" panose="02020603050405020304" pitchFamily="18" charset="0"/>
              </a:rPr>
              <a:t>PHASE 2</a:t>
            </a:r>
            <a:r>
              <a:rPr lang="fr-FR" sz="1200" b="1" dirty="0">
                <a:solidFill>
                  <a:schemeClr val="tx1"/>
                </a:solidFill>
                <a:effectLst/>
                <a:latin typeface="+mn-lt"/>
                <a:ea typeface="Times New Roman" panose="02020603050405020304" pitchFamily="18" charset="0"/>
              </a:rPr>
              <a:t> : </a:t>
            </a:r>
            <a:r>
              <a:rPr lang="fr-FR" sz="1200" b="1" i="1" dirty="0">
                <a:solidFill>
                  <a:schemeClr val="tx1"/>
                </a:solidFill>
                <a:effectLst/>
                <a:latin typeface="+mn-lt"/>
                <a:ea typeface="Times New Roman" panose="02020603050405020304" pitchFamily="18" charset="0"/>
              </a:rPr>
              <a:t>Relire son texte et le réécrire</a:t>
            </a:r>
            <a:endParaRPr lang="fr-FR" sz="1200" b="1" i="1" dirty="0">
              <a:solidFill>
                <a:schemeClr val="tx1"/>
              </a:solidFill>
              <a:effectLst/>
              <a:latin typeface="+mn-lt"/>
              <a:ea typeface="Calibri" panose="020F0502020204030204" pitchFamily="34" charset="0"/>
              <a:cs typeface="Calibri" panose="020F0502020204030204" pitchFamily="34" charset="0"/>
              <a:sym typeface="Wingdings 3" pitchFamily="2" charset="2"/>
            </a:endParaRPr>
          </a:p>
          <a:p>
            <a:pPr marL="0" lvl="0" indent="0">
              <a:lnSpc>
                <a:spcPct val="107000"/>
              </a:lnSpc>
              <a:buClr>
                <a:srgbClr val="2EAC68"/>
              </a:buClr>
              <a:buFont typeface="Wingdings 3" panose="05040102010807070707" pitchFamily="18" charset="2"/>
              <a:buNone/>
            </a:pPr>
            <a:endParaRPr lang="fr-FR" sz="1200" b="1" dirty="0">
              <a:solidFill>
                <a:schemeClr val="tx1"/>
              </a:solidFill>
              <a:effectLst/>
              <a:latin typeface="+mn-lt"/>
              <a:ea typeface="Calibri" panose="020F0502020204030204" pitchFamily="34" charset="0"/>
              <a:cs typeface="Calibri" panose="020F0502020204030204" pitchFamily="34" charset="0"/>
              <a:sym typeface="Wingdings 3" pitchFamily="2" charset="2"/>
            </a:endParaRPr>
          </a:p>
          <a:p>
            <a:pPr marL="0" lvl="0" indent="0">
              <a:lnSpc>
                <a:spcPct val="107000"/>
              </a:lnSpc>
              <a:buClr>
                <a:srgbClr val="2EAC68"/>
              </a:buClr>
              <a:buFont typeface="Wingdings 3" panose="05040102010807070707" pitchFamily="18" charset="2"/>
              <a:buNone/>
            </a:pPr>
            <a:r>
              <a:rPr lang="fr-FR" sz="1200" b="1" dirty="0">
                <a:solidFill>
                  <a:schemeClr val="tx1"/>
                </a:solidFill>
                <a:effectLst/>
                <a:latin typeface="+mn-lt"/>
                <a:ea typeface="Calibri" panose="020F0502020204030204" pitchFamily="34" charset="0"/>
                <a:cs typeface="Arial" panose="020B0604020202020204" pitchFamily="34" charset="0"/>
              </a:rPr>
              <a:t>Rendre </a:t>
            </a:r>
            <a:r>
              <a:rPr lang="fr-FR" sz="1200" dirty="0">
                <a:solidFill>
                  <a:schemeClr val="tx1"/>
                </a:solidFill>
                <a:effectLst/>
                <a:latin typeface="+mn-lt"/>
                <a:ea typeface="Calibri" panose="020F0502020204030204" pitchFamily="34" charset="0"/>
                <a:cs typeface="Arial" panose="020B0604020202020204" pitchFamily="34" charset="0"/>
              </a:rPr>
              <a:t>les textes corrigés et annotés. </a:t>
            </a:r>
          </a:p>
          <a:p>
            <a:pPr marL="0" lvl="0" indent="0">
              <a:lnSpc>
                <a:spcPct val="107000"/>
              </a:lnSpc>
              <a:buClr>
                <a:srgbClr val="2EAC68"/>
              </a:buClr>
              <a:buFont typeface="Wingdings 3" panose="05040102010807070707" pitchFamily="18" charset="2"/>
              <a:buNone/>
            </a:pPr>
            <a:r>
              <a:rPr lang="fr-FR" sz="1200" dirty="0">
                <a:solidFill>
                  <a:schemeClr val="tx1"/>
                </a:solidFill>
                <a:effectLst/>
                <a:latin typeface="+mn-lt"/>
                <a:ea typeface="Calibri" panose="020F0502020204030204" pitchFamily="34" charset="0"/>
                <a:cs typeface="Arial" panose="020B0604020202020204" pitchFamily="34" charset="0"/>
              </a:rPr>
              <a:t>    À noter : les erreurs que l’élève doit corriger seul ont été entourées.</a:t>
            </a:r>
          </a:p>
          <a:p>
            <a:pPr marL="0" lvl="0" indent="0">
              <a:lnSpc>
                <a:spcPct val="107000"/>
              </a:lnSpc>
              <a:buClr>
                <a:srgbClr val="2EAC68"/>
              </a:buClr>
              <a:buFont typeface="Wingdings 3" panose="05040102010807070707" pitchFamily="18" charset="2"/>
              <a:buNone/>
            </a:pPr>
            <a:endParaRPr lang="fr-FR" sz="1200" dirty="0">
              <a:solidFill>
                <a:schemeClr val="tx1"/>
              </a:solidFill>
              <a:effectLst/>
              <a:latin typeface="+mn-lt"/>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0"/>
              </a:spcAft>
              <a:buClr>
                <a:srgbClr val="2EAC68"/>
              </a:buClr>
              <a:buSzTx/>
              <a:buFont typeface="Wingdings 3" panose="05040102010807070707" pitchFamily="18" charset="2"/>
              <a:buNone/>
              <a:tabLst/>
              <a:defRPr/>
            </a:pPr>
            <a:r>
              <a:rPr lang="fr-FR" sz="1200" b="1" dirty="0">
                <a:solidFill>
                  <a:schemeClr val="tx1"/>
                </a:solidFill>
                <a:effectLst/>
                <a:latin typeface="+mn-lt"/>
                <a:ea typeface="Times New Roman" panose="02020603050405020304" pitchFamily="18" charset="0"/>
              </a:rPr>
              <a:t>Engager</a:t>
            </a:r>
            <a:r>
              <a:rPr lang="fr-FR" sz="1200" dirty="0">
                <a:solidFill>
                  <a:schemeClr val="tx1"/>
                </a:solidFill>
                <a:effectLst/>
                <a:latin typeface="+mn-lt"/>
                <a:ea typeface="Times New Roman" panose="02020603050405020304" pitchFamily="18" charset="0"/>
              </a:rPr>
              <a:t> les élèves à reprendre les mots qui ont été signalés. </a:t>
            </a:r>
          </a:p>
          <a:p>
            <a:pPr marL="0" lvl="0" indent="0">
              <a:lnSpc>
                <a:spcPct val="107000"/>
              </a:lnSpc>
              <a:buClr>
                <a:srgbClr val="2EAC68"/>
              </a:buClr>
              <a:buFont typeface="Wingdings 3" panose="05040102010807070707" pitchFamily="18" charset="2"/>
              <a:buNone/>
            </a:pPr>
            <a:endParaRPr lang="fr-FR" sz="1200" dirty="0">
              <a:solidFill>
                <a:schemeClr val="tx1"/>
              </a:solidFill>
              <a:effectLst/>
              <a:latin typeface="+mn-lt"/>
              <a:ea typeface="Calibri" panose="020F0502020204030204" pitchFamily="34" charset="0"/>
              <a:cs typeface="Arial" panose="020B0604020202020204" pitchFamily="34" charset="0"/>
            </a:endParaRPr>
          </a:p>
        </p:txBody>
      </p:sp>
      <p:sp>
        <p:nvSpPr>
          <p:cNvPr id="4" name="Espace réservé du numéro de diapositive 3">
            <a:extLst>
              <a:ext uri="{FF2B5EF4-FFF2-40B4-BE49-F238E27FC236}">
                <a16:creationId xmlns:a16="http://schemas.microsoft.com/office/drawing/2014/main" id="{47E7FA24-CFB1-A92E-1B97-E01877F6BEF0}"/>
              </a:ext>
            </a:extLst>
          </p:cNvPr>
          <p:cNvSpPr>
            <a:spLocks noGrp="1"/>
          </p:cNvSpPr>
          <p:nvPr>
            <p:ph type="sldNum" sz="quarter" idx="5"/>
          </p:nvPr>
        </p:nvSpPr>
        <p:spPr/>
        <p:txBody>
          <a:bodyPr/>
          <a:lstStyle/>
          <a:p>
            <a:fld id="{CCCA88E0-613B-8D4C-B0F0-6319101FEB23}" type="slidenum">
              <a:rPr lang="fr-FR" smtClean="0"/>
              <a:t>13</a:t>
            </a:fld>
            <a:endParaRPr lang="fr-FR"/>
          </a:p>
        </p:txBody>
      </p:sp>
    </p:spTree>
    <p:extLst>
      <p:ext uri="{BB962C8B-B14F-4D97-AF65-F5344CB8AC3E}">
        <p14:creationId xmlns:p14="http://schemas.microsoft.com/office/powerpoint/2010/main" val="25580657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cs typeface="Arial" panose="020B0604020202020204" pitchFamily="34" charset="0"/>
              </a:rPr>
              <a:t>Prolongements possibles</a:t>
            </a:r>
          </a:p>
          <a:p>
            <a:endParaRPr lang="fr-FR" sz="1200" b="1" i="0" dirty="0">
              <a:solidFill>
                <a:schemeClr val="tx1"/>
              </a:solidFill>
              <a:effectLst/>
              <a:latin typeface="+mn-lt"/>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i="0" dirty="0">
                <a:solidFill>
                  <a:schemeClr val="tx1"/>
                </a:solidFill>
                <a:effectLst/>
                <a:latin typeface="+mn-lt"/>
                <a:ea typeface="Times New Roman" panose="02020603050405020304" pitchFamily="18" charset="0"/>
              </a:rPr>
              <a:t>- Les élèves peuvent réécrire des passages de leur texte pour l’améliorer.</a:t>
            </a:r>
            <a:endParaRPr lang="fr-FR" sz="1200" b="1" i="0" dirty="0">
              <a:solidFill>
                <a:schemeClr val="tx1"/>
              </a:solidFill>
              <a:effectLst/>
              <a:latin typeface="+mn-lt"/>
              <a:ea typeface="Calibri" panose="020F0502020204030204" pitchFamily="34" charset="0"/>
              <a:cs typeface="Arial" panose="020B0604020202020204" pitchFamily="34" charset="0"/>
            </a:endParaRPr>
          </a:p>
          <a:p>
            <a:r>
              <a:rPr lang="fr-FR" sz="1200" i="0" dirty="0">
                <a:solidFill>
                  <a:schemeClr val="tx1"/>
                </a:solidFill>
                <a:effectLst/>
                <a:latin typeface="+mn-lt"/>
                <a:ea typeface="Calibri" panose="020F0502020204030204" pitchFamily="34" charset="0"/>
                <a:cs typeface="Arial" panose="020B0604020202020204" pitchFamily="34" charset="0"/>
              </a:rPr>
              <a:t>- Les élèves s’entrainent à lire leur texte à voix haute. La classe commente ce qui est réussi.</a:t>
            </a:r>
          </a:p>
          <a:p>
            <a:r>
              <a:rPr lang="fr-FR" sz="1200" i="0" dirty="0">
                <a:solidFill>
                  <a:schemeClr val="tx1"/>
                </a:solidFill>
                <a:effectLst/>
                <a:latin typeface="+mn-lt"/>
                <a:ea typeface="Calibri" panose="020F0502020204030204" pitchFamily="34" charset="0"/>
                <a:cs typeface="Arial" panose="020B0604020202020204" pitchFamily="34" charset="0"/>
              </a:rPr>
              <a:t>- Les textes de la classe sont rassemblés dans un classeur mis à disposition pour être lus par d’autres élèves.</a:t>
            </a: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14</a:t>
            </a:fld>
            <a:endParaRPr lang="fr-FR"/>
          </a:p>
        </p:txBody>
      </p:sp>
    </p:spTree>
    <p:extLst>
      <p:ext uri="{BB962C8B-B14F-4D97-AF65-F5344CB8AC3E}">
        <p14:creationId xmlns:p14="http://schemas.microsoft.com/office/powerpoint/2010/main" val="9158199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F98277-4D0E-4F29-17D3-E0DC072CDF65}"/>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AAEE59EA-6BD8-627D-F41E-8999590149C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457B4232-BB6D-6323-63CB-DA9849D16D7A}"/>
              </a:ext>
            </a:extLst>
          </p:cNvPr>
          <p:cNvSpPr>
            <a:spLocks noGrp="1"/>
          </p:cNvSpPr>
          <p:nvPr>
            <p:ph type="dt" sz="half" idx="10"/>
          </p:nvPr>
        </p:nvSpPr>
        <p:spPr/>
        <p:txBody>
          <a:bodyPr/>
          <a:lstStyle/>
          <a:p>
            <a:fld id="{47A4F2FC-9F6D-7C4A-81D5-465266D8D53C}" type="datetimeFigureOut">
              <a:rPr lang="fr-FR" smtClean="0"/>
              <a:t>23/07/2025</a:t>
            </a:fld>
            <a:endParaRPr lang="fr-FR"/>
          </a:p>
        </p:txBody>
      </p:sp>
      <p:sp>
        <p:nvSpPr>
          <p:cNvPr id="5" name="Espace réservé du pied de page 4">
            <a:extLst>
              <a:ext uri="{FF2B5EF4-FFF2-40B4-BE49-F238E27FC236}">
                <a16:creationId xmlns:a16="http://schemas.microsoft.com/office/drawing/2014/main" id="{D450454D-F8A1-B0C0-DC34-126F339B4A7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FF19BFF-57DE-7FE3-2E5B-1348FDCCCB06}"/>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26106333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4C8143-9D90-D307-6112-5C0E0FF9EF6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DCEBFD38-C04A-06A9-74FD-BD42310C0E2C}"/>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B0EF7E4-C910-89BA-EEDB-759D9B289670}"/>
              </a:ext>
            </a:extLst>
          </p:cNvPr>
          <p:cNvSpPr>
            <a:spLocks noGrp="1"/>
          </p:cNvSpPr>
          <p:nvPr>
            <p:ph type="dt" sz="half" idx="10"/>
          </p:nvPr>
        </p:nvSpPr>
        <p:spPr/>
        <p:txBody>
          <a:bodyPr/>
          <a:lstStyle/>
          <a:p>
            <a:fld id="{47A4F2FC-9F6D-7C4A-81D5-465266D8D53C}" type="datetimeFigureOut">
              <a:rPr lang="fr-FR" smtClean="0"/>
              <a:t>23/07/2025</a:t>
            </a:fld>
            <a:endParaRPr lang="fr-FR"/>
          </a:p>
        </p:txBody>
      </p:sp>
      <p:sp>
        <p:nvSpPr>
          <p:cNvPr id="5" name="Espace réservé du pied de page 4">
            <a:extLst>
              <a:ext uri="{FF2B5EF4-FFF2-40B4-BE49-F238E27FC236}">
                <a16:creationId xmlns:a16="http://schemas.microsoft.com/office/drawing/2014/main" id="{A0157662-22A4-34BC-888A-59C43645EF3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ED9C61A-7809-EEB1-C46F-D1282D6992AD}"/>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11993180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BC4894-92E7-1952-262F-B4AF8EA65081}"/>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D77300F1-208C-B0A2-56EF-5D247A82550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90FE104F-7BAB-634D-B369-4494C9BFB8FB}"/>
              </a:ext>
            </a:extLst>
          </p:cNvPr>
          <p:cNvSpPr>
            <a:spLocks noGrp="1"/>
          </p:cNvSpPr>
          <p:nvPr>
            <p:ph type="dt" sz="half" idx="10"/>
          </p:nvPr>
        </p:nvSpPr>
        <p:spPr/>
        <p:txBody>
          <a:bodyPr/>
          <a:lstStyle/>
          <a:p>
            <a:fld id="{47A4F2FC-9F6D-7C4A-81D5-465266D8D53C}" type="datetimeFigureOut">
              <a:rPr lang="fr-FR" smtClean="0"/>
              <a:t>23/07/2025</a:t>
            </a:fld>
            <a:endParaRPr lang="fr-FR"/>
          </a:p>
        </p:txBody>
      </p:sp>
      <p:sp>
        <p:nvSpPr>
          <p:cNvPr id="5" name="Espace réservé du pied de page 4">
            <a:extLst>
              <a:ext uri="{FF2B5EF4-FFF2-40B4-BE49-F238E27FC236}">
                <a16:creationId xmlns:a16="http://schemas.microsoft.com/office/drawing/2014/main" id="{0BB3459A-7C16-2852-7040-50F93C5AEB7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19F73AA-7A0C-46BC-F27A-2553A1511841}"/>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32671383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498D3AC-3619-63F6-DDD0-75034359066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C8A9219-AC73-7286-B7D6-740AAB75BDBD}"/>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F53C3926-B2CC-2CA7-90D5-F65226614030}"/>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A4CFA026-7A9E-5AF7-1A6D-151B9175441F}"/>
              </a:ext>
            </a:extLst>
          </p:cNvPr>
          <p:cNvSpPr>
            <a:spLocks noGrp="1"/>
          </p:cNvSpPr>
          <p:nvPr>
            <p:ph type="dt" sz="half" idx="10"/>
          </p:nvPr>
        </p:nvSpPr>
        <p:spPr/>
        <p:txBody>
          <a:bodyPr/>
          <a:lstStyle/>
          <a:p>
            <a:fld id="{47A4F2FC-9F6D-7C4A-81D5-465266D8D53C}" type="datetimeFigureOut">
              <a:rPr lang="fr-FR" smtClean="0"/>
              <a:t>23/07/2025</a:t>
            </a:fld>
            <a:endParaRPr lang="fr-FR"/>
          </a:p>
        </p:txBody>
      </p:sp>
      <p:sp>
        <p:nvSpPr>
          <p:cNvPr id="6" name="Espace réservé du pied de page 5">
            <a:extLst>
              <a:ext uri="{FF2B5EF4-FFF2-40B4-BE49-F238E27FC236}">
                <a16:creationId xmlns:a16="http://schemas.microsoft.com/office/drawing/2014/main" id="{8EF1179D-42DE-96C7-FE20-A5D070E4D7A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212672A-F85B-B219-BF5C-190773EA1A46}"/>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34385768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C93D95E-D100-DEB8-DBDD-780C182DE949}"/>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7999453-C5C8-127E-D720-31F330A1360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906D254E-1391-1B83-9934-2C9DAFEC9906}"/>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C955DAD1-FB7A-444B-A41A-24B19C3C24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7EACEC13-E603-6B44-591E-70D80FFFF9DE}"/>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96BDECA-F7D1-CD6F-70BE-07CD9B244BA1}"/>
              </a:ext>
            </a:extLst>
          </p:cNvPr>
          <p:cNvSpPr>
            <a:spLocks noGrp="1"/>
          </p:cNvSpPr>
          <p:nvPr>
            <p:ph type="dt" sz="half" idx="10"/>
          </p:nvPr>
        </p:nvSpPr>
        <p:spPr/>
        <p:txBody>
          <a:bodyPr/>
          <a:lstStyle/>
          <a:p>
            <a:fld id="{47A4F2FC-9F6D-7C4A-81D5-465266D8D53C}" type="datetimeFigureOut">
              <a:rPr lang="fr-FR" smtClean="0"/>
              <a:t>23/07/2025</a:t>
            </a:fld>
            <a:endParaRPr lang="fr-FR"/>
          </a:p>
        </p:txBody>
      </p:sp>
      <p:sp>
        <p:nvSpPr>
          <p:cNvPr id="8" name="Espace réservé du pied de page 7">
            <a:extLst>
              <a:ext uri="{FF2B5EF4-FFF2-40B4-BE49-F238E27FC236}">
                <a16:creationId xmlns:a16="http://schemas.microsoft.com/office/drawing/2014/main" id="{4FD884C4-3900-F226-6FC8-E4906D753A03}"/>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654ADB15-7874-AF6D-CCF7-1A81E678F8AE}"/>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135592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F9B8A8-DF92-788F-BB77-10F4294058D5}"/>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CE7D4991-2845-A457-724E-992187E850BE}"/>
              </a:ext>
            </a:extLst>
          </p:cNvPr>
          <p:cNvSpPr>
            <a:spLocks noGrp="1"/>
          </p:cNvSpPr>
          <p:nvPr>
            <p:ph type="dt" sz="half" idx="10"/>
          </p:nvPr>
        </p:nvSpPr>
        <p:spPr/>
        <p:txBody>
          <a:bodyPr/>
          <a:lstStyle/>
          <a:p>
            <a:fld id="{47A4F2FC-9F6D-7C4A-81D5-465266D8D53C}" type="datetimeFigureOut">
              <a:rPr lang="fr-FR" smtClean="0"/>
              <a:t>23/07/2025</a:t>
            </a:fld>
            <a:endParaRPr lang="fr-FR"/>
          </a:p>
        </p:txBody>
      </p:sp>
      <p:sp>
        <p:nvSpPr>
          <p:cNvPr id="4" name="Espace réservé du pied de page 3">
            <a:extLst>
              <a:ext uri="{FF2B5EF4-FFF2-40B4-BE49-F238E27FC236}">
                <a16:creationId xmlns:a16="http://schemas.microsoft.com/office/drawing/2014/main" id="{6361229F-6743-3BF4-F075-38D9F44E6ED7}"/>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99DCFDE2-4F8E-63BE-DE9F-FFCFB68B94A6}"/>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18826962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51E14582-6BBD-E559-225A-BC416B2DB8D9}"/>
              </a:ext>
            </a:extLst>
          </p:cNvPr>
          <p:cNvSpPr>
            <a:spLocks noGrp="1"/>
          </p:cNvSpPr>
          <p:nvPr>
            <p:ph type="dt" sz="half" idx="10"/>
          </p:nvPr>
        </p:nvSpPr>
        <p:spPr/>
        <p:txBody>
          <a:bodyPr/>
          <a:lstStyle/>
          <a:p>
            <a:fld id="{47A4F2FC-9F6D-7C4A-81D5-465266D8D53C}" type="datetimeFigureOut">
              <a:rPr lang="fr-FR" smtClean="0"/>
              <a:t>23/07/2025</a:t>
            </a:fld>
            <a:endParaRPr lang="fr-FR"/>
          </a:p>
        </p:txBody>
      </p:sp>
      <p:sp>
        <p:nvSpPr>
          <p:cNvPr id="3" name="Espace réservé du pied de page 2">
            <a:extLst>
              <a:ext uri="{FF2B5EF4-FFF2-40B4-BE49-F238E27FC236}">
                <a16:creationId xmlns:a16="http://schemas.microsoft.com/office/drawing/2014/main" id="{6FCECB09-A8DC-2FC4-B75F-EF76B07526E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AEB3BCCD-9A31-76C0-6A17-525E9F038D14}"/>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24953756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E9B609-4750-EA2C-4392-7EDDA81E7E2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31FD769B-1A00-FB1B-26EF-26CB2D6B73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81D0BB0E-DDCA-91E5-6EDC-3430DD6C9C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0282112-FD4B-9510-0F99-47959A9D4728}"/>
              </a:ext>
            </a:extLst>
          </p:cNvPr>
          <p:cNvSpPr>
            <a:spLocks noGrp="1"/>
          </p:cNvSpPr>
          <p:nvPr>
            <p:ph type="dt" sz="half" idx="10"/>
          </p:nvPr>
        </p:nvSpPr>
        <p:spPr/>
        <p:txBody>
          <a:bodyPr/>
          <a:lstStyle/>
          <a:p>
            <a:fld id="{47A4F2FC-9F6D-7C4A-81D5-465266D8D53C}" type="datetimeFigureOut">
              <a:rPr lang="fr-FR" smtClean="0"/>
              <a:t>23/07/2025</a:t>
            </a:fld>
            <a:endParaRPr lang="fr-FR"/>
          </a:p>
        </p:txBody>
      </p:sp>
      <p:sp>
        <p:nvSpPr>
          <p:cNvPr id="6" name="Espace réservé du pied de page 5">
            <a:extLst>
              <a:ext uri="{FF2B5EF4-FFF2-40B4-BE49-F238E27FC236}">
                <a16:creationId xmlns:a16="http://schemas.microsoft.com/office/drawing/2014/main" id="{83594FF7-4E21-C9F4-01CB-F77CEDFC52D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9AB9A2D-B580-8DE7-5AB1-C0029F699412}"/>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1021231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07505C9-0656-0EF5-2E6A-AAAFDD4539C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05792C1F-EAB0-9F46-430C-463FBD07E5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63E59035-06B0-8693-EB54-3B61A83343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A990A6D-3BA6-98AB-ACCE-E5BC14EFEDC6}"/>
              </a:ext>
            </a:extLst>
          </p:cNvPr>
          <p:cNvSpPr>
            <a:spLocks noGrp="1"/>
          </p:cNvSpPr>
          <p:nvPr>
            <p:ph type="dt" sz="half" idx="10"/>
          </p:nvPr>
        </p:nvSpPr>
        <p:spPr/>
        <p:txBody>
          <a:bodyPr/>
          <a:lstStyle/>
          <a:p>
            <a:fld id="{47A4F2FC-9F6D-7C4A-81D5-465266D8D53C}" type="datetimeFigureOut">
              <a:rPr lang="fr-FR" smtClean="0"/>
              <a:t>23/07/2025</a:t>
            </a:fld>
            <a:endParaRPr lang="fr-FR"/>
          </a:p>
        </p:txBody>
      </p:sp>
      <p:sp>
        <p:nvSpPr>
          <p:cNvPr id="6" name="Espace réservé du pied de page 5">
            <a:extLst>
              <a:ext uri="{FF2B5EF4-FFF2-40B4-BE49-F238E27FC236}">
                <a16:creationId xmlns:a16="http://schemas.microsoft.com/office/drawing/2014/main" id="{3405D42B-5169-0942-F467-5E7F0BA06C3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854FE3F-C776-3F73-A3F0-B1DFFCE67D12}"/>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33171801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D0FA6DD-CA4D-A1AB-3A7B-5A88939B85FD}"/>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239FCEB6-2778-C8C2-28DE-073193EF6BCE}"/>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FA000C3-311F-827F-27C2-617261257E52}"/>
              </a:ext>
            </a:extLst>
          </p:cNvPr>
          <p:cNvSpPr>
            <a:spLocks noGrp="1"/>
          </p:cNvSpPr>
          <p:nvPr>
            <p:ph type="dt" sz="half" idx="10"/>
          </p:nvPr>
        </p:nvSpPr>
        <p:spPr/>
        <p:txBody>
          <a:bodyPr/>
          <a:lstStyle/>
          <a:p>
            <a:fld id="{47A4F2FC-9F6D-7C4A-81D5-465266D8D53C}" type="datetimeFigureOut">
              <a:rPr lang="fr-FR" smtClean="0"/>
              <a:t>23/07/2025</a:t>
            </a:fld>
            <a:endParaRPr lang="fr-FR"/>
          </a:p>
        </p:txBody>
      </p:sp>
      <p:sp>
        <p:nvSpPr>
          <p:cNvPr id="5" name="Espace réservé du pied de page 4">
            <a:extLst>
              <a:ext uri="{FF2B5EF4-FFF2-40B4-BE49-F238E27FC236}">
                <a16:creationId xmlns:a16="http://schemas.microsoft.com/office/drawing/2014/main" id="{5617E3DF-A06D-DDA7-1B5F-B698A7D8018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52B9F09-3042-D905-80FC-CF75951DAECA}"/>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42678065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071D934-ACA5-D2BC-3522-CEA0281C1332}"/>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54EC8E96-8FD6-9D77-B870-322B8F8D45E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BBD2717-A10B-4F4A-5777-DB1D3695BCB9}"/>
              </a:ext>
            </a:extLst>
          </p:cNvPr>
          <p:cNvSpPr>
            <a:spLocks noGrp="1"/>
          </p:cNvSpPr>
          <p:nvPr>
            <p:ph type="dt" sz="half" idx="10"/>
          </p:nvPr>
        </p:nvSpPr>
        <p:spPr/>
        <p:txBody>
          <a:bodyPr/>
          <a:lstStyle/>
          <a:p>
            <a:fld id="{47A4F2FC-9F6D-7C4A-81D5-465266D8D53C}" type="datetimeFigureOut">
              <a:rPr lang="fr-FR" smtClean="0"/>
              <a:t>23/07/2025</a:t>
            </a:fld>
            <a:endParaRPr lang="fr-FR"/>
          </a:p>
        </p:txBody>
      </p:sp>
      <p:sp>
        <p:nvSpPr>
          <p:cNvPr id="5" name="Espace réservé du pied de page 4">
            <a:extLst>
              <a:ext uri="{FF2B5EF4-FFF2-40B4-BE49-F238E27FC236}">
                <a16:creationId xmlns:a16="http://schemas.microsoft.com/office/drawing/2014/main" id="{9544A8B6-CF43-E393-380E-24345D48474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8C000DF-73C1-0B58-DB7C-1503F3A307B7}"/>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30021167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83933A0-E2B6-37B6-08A4-BA92B861E7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55A9B2A5-1EBA-7AF4-AECB-E4F91FB5CB3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482A0FF-1A3C-7DBA-1DC4-9E2817509D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A4F2FC-9F6D-7C4A-81D5-465266D8D53C}" type="datetimeFigureOut">
              <a:rPr lang="fr-FR" smtClean="0"/>
              <a:t>23/07/2025</a:t>
            </a:fld>
            <a:endParaRPr lang="fr-FR"/>
          </a:p>
        </p:txBody>
      </p:sp>
      <p:sp>
        <p:nvSpPr>
          <p:cNvPr id="5" name="Espace réservé du pied de page 4">
            <a:extLst>
              <a:ext uri="{FF2B5EF4-FFF2-40B4-BE49-F238E27FC236}">
                <a16:creationId xmlns:a16="http://schemas.microsoft.com/office/drawing/2014/main" id="{2C84736D-3385-A609-C90F-49E45F5622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28152070-9758-BF76-FFF7-216F2B79C15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CE60BA-F6AA-C745-B55D-9AA72D6FA60E}" type="slidenum">
              <a:rPr lang="fr-FR" smtClean="0"/>
              <a:t>‹N°›</a:t>
            </a:fld>
            <a:endParaRPr lang="fr-FR"/>
          </a:p>
        </p:txBody>
      </p:sp>
    </p:spTree>
    <p:extLst>
      <p:ext uri="{BB962C8B-B14F-4D97-AF65-F5344CB8AC3E}">
        <p14:creationId xmlns:p14="http://schemas.microsoft.com/office/powerpoint/2010/main" val="1079745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765939-12AE-AD17-9322-AE44A0360D8B}"/>
              </a:ext>
            </a:extLst>
          </p:cNvPr>
          <p:cNvSpPr>
            <a:spLocks noGrp="1"/>
          </p:cNvSpPr>
          <p:nvPr>
            <p:ph type="ctrTitle"/>
          </p:nvPr>
        </p:nvSpPr>
        <p:spPr/>
        <p:txBody>
          <a:bodyPr/>
          <a:lstStyle/>
          <a:p>
            <a:r>
              <a:rPr lang="fr-FR"/>
              <a:t>Histoire en peu de mots</a:t>
            </a:r>
            <a:endParaRPr lang="fr-FR" dirty="0"/>
          </a:p>
        </p:txBody>
      </p:sp>
      <p:sp>
        <p:nvSpPr>
          <p:cNvPr id="3" name="Sous-titre 2">
            <a:extLst>
              <a:ext uri="{FF2B5EF4-FFF2-40B4-BE49-F238E27FC236}">
                <a16:creationId xmlns:a16="http://schemas.microsoft.com/office/drawing/2014/main" id="{AF07FAA0-D4AF-82F8-AF03-FF329C8E0694}"/>
              </a:ext>
            </a:extLst>
          </p:cNvPr>
          <p:cNvSpPr>
            <a:spLocks noGrp="1"/>
          </p:cNvSpPr>
          <p:nvPr>
            <p:ph type="subTitle" idx="1"/>
          </p:nvPr>
        </p:nvSpPr>
        <p:spPr/>
        <p:txBody>
          <a:bodyPr/>
          <a:lstStyle/>
          <a:p>
            <a:endParaRPr lang="fr-FR"/>
          </a:p>
        </p:txBody>
      </p:sp>
      <p:sp>
        <p:nvSpPr>
          <p:cNvPr id="4" name="ZoneTexte 3">
            <a:extLst>
              <a:ext uri="{FF2B5EF4-FFF2-40B4-BE49-F238E27FC236}">
                <a16:creationId xmlns:a16="http://schemas.microsoft.com/office/drawing/2014/main" id="{459F34B4-D099-4DD6-2C0B-FA3BBF03512A}"/>
              </a:ext>
            </a:extLst>
          </p:cNvPr>
          <p:cNvSpPr txBox="1"/>
          <p:nvPr/>
        </p:nvSpPr>
        <p:spPr>
          <a:xfrm>
            <a:off x="1524000" y="1122363"/>
            <a:ext cx="3234690" cy="1207770"/>
          </a:xfrm>
          <a:prstGeom prst="rect">
            <a:avLst/>
          </a:prstGeom>
          <a:noFill/>
        </p:spPr>
        <p:txBody>
          <a:bodyPr wrap="none" rtlCol="0">
            <a:spAutoFit/>
          </a:bodyPr>
          <a:lstStyle/>
          <a:p>
            <a:pPr algn="just"/>
            <a:r>
              <a:rPr lang="fr-FR" sz="1800" b="1"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 petite fabrique de grammaire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 Ansart</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 Dégeorges</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 Sève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216147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DD067E-6A05-09AB-942C-FBB2A44ABDCF}"/>
              </a:ext>
            </a:extLst>
          </p:cNvPr>
          <p:cNvSpPr>
            <a:spLocks noGrp="1"/>
          </p:cNvSpPr>
          <p:nvPr>
            <p:ph type="title"/>
          </p:nvPr>
        </p:nvSpPr>
        <p:spPr/>
        <p:txBody>
          <a:bodyPr/>
          <a:lstStyle/>
          <a:p>
            <a:r>
              <a:rPr lang="fr-FR" dirty="0"/>
              <a:t> </a:t>
            </a:r>
          </a:p>
        </p:txBody>
      </p:sp>
      <p:sp>
        <p:nvSpPr>
          <p:cNvPr id="6" name="Espace réservé du contenu 5">
            <a:extLst>
              <a:ext uri="{FF2B5EF4-FFF2-40B4-BE49-F238E27FC236}">
                <a16:creationId xmlns:a16="http://schemas.microsoft.com/office/drawing/2014/main" id="{3ECEDA89-9226-F780-3B00-4A911BB8C464}"/>
              </a:ext>
            </a:extLst>
          </p:cNvPr>
          <p:cNvSpPr>
            <a:spLocks noGrp="1"/>
          </p:cNvSpPr>
          <p:nvPr>
            <p:ph idx="1"/>
          </p:nvPr>
        </p:nvSpPr>
        <p:spPr/>
        <p:txBody>
          <a:bodyPr>
            <a:normAutofit/>
          </a:bodyPr>
          <a:lstStyle/>
          <a:p>
            <a:pPr marL="0" indent="0">
              <a:buNone/>
            </a:pPr>
            <a:r>
              <a:rPr lang="fr-FR" sz="2000" dirty="0"/>
              <a:t>Se lever. S’étirer. Regarder autour. Décider de partir. Ne rien prévoir.</a:t>
            </a:r>
          </a:p>
          <a:p>
            <a:pPr marL="0" indent="0">
              <a:buNone/>
            </a:pPr>
            <a:r>
              <a:rPr lang="fr-FR" sz="2000" dirty="0">
                <a:solidFill>
                  <a:srgbClr val="000000"/>
                </a:solidFill>
                <a:effectLst/>
                <a:latin typeface="Times New Roman" panose="02020603050405020304" pitchFamily="18" charset="0"/>
                <a:ea typeface="Times New Roman" panose="02020603050405020304" pitchFamily="18" charset="0"/>
              </a:rPr>
              <a:t>Marcher sans but. Respirer l'air frais. Écouter les oiseaux. Ignorer le temps. </a:t>
            </a:r>
            <a:endParaRPr lang="fr-FR" sz="2000" dirty="0">
              <a:effectLst/>
              <a:latin typeface="Times New Roman" panose="02020603050405020304" pitchFamily="18" charset="0"/>
              <a:ea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Times New Roman" panose="02020603050405020304" pitchFamily="18" charset="0"/>
              </a:rPr>
              <a:t>Traverser les bois. Éviter les racines. Glisser sur les feuilles. Se relever. Rire un peu. </a:t>
            </a:r>
            <a:endParaRPr lang="fr-FR" sz="2000" dirty="0">
              <a:effectLst/>
              <a:latin typeface="Times New Roman" panose="02020603050405020304" pitchFamily="18" charset="0"/>
              <a:ea typeface="Times New Roman" panose="02020603050405020304" pitchFamily="18" charset="0"/>
            </a:endParaRPr>
          </a:p>
          <a:p>
            <a:pPr marL="0" indent="0">
              <a:buNone/>
            </a:pPr>
            <a:r>
              <a:rPr lang="fr-FR" sz="2000" dirty="0"/>
              <a:t>Atteindre la colline. S’arrêter. Observer l’horizon. Fermer les yeux. Se souvenir. Sourire.</a:t>
            </a:r>
          </a:p>
        </p:txBody>
      </p:sp>
    </p:spTree>
    <p:extLst>
      <p:ext uri="{BB962C8B-B14F-4D97-AF65-F5344CB8AC3E}">
        <p14:creationId xmlns:p14="http://schemas.microsoft.com/office/powerpoint/2010/main" val="26854576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CF88D31-865C-7EE6-1B27-392C6FD090BF}"/>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232271C7-AF21-4056-D463-E1E39B7E0525}"/>
              </a:ext>
            </a:extLst>
          </p:cNvPr>
          <p:cNvSpPr>
            <a:spLocks noGrp="1"/>
          </p:cNvSpPr>
          <p:nvPr>
            <p:ph idx="1"/>
          </p:nvPr>
        </p:nvSpPr>
        <p:spPr/>
        <p:txBody>
          <a:bodyPr/>
          <a:lstStyle/>
          <a:p>
            <a:pPr marL="0" indent="0">
              <a:buNone/>
            </a:pPr>
            <a:endParaRPr lang="fr-FR" dirty="0"/>
          </a:p>
          <a:p>
            <a:pPr marL="0" indent="0">
              <a:buNone/>
            </a:pPr>
            <a:r>
              <a:rPr lang="fr-FR" sz="2400" kern="1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Écris une petite histoire rien qu’avec des verbes à l’infinitif..</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3376210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48C67B-7226-E274-541C-56D999065B1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FA5F091-7450-8906-4F08-A2FEAD809426}"/>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CEB42040-368E-C85C-35BA-89A8749A6B91}"/>
              </a:ext>
            </a:extLst>
          </p:cNvPr>
          <p:cNvSpPr>
            <a:spLocks noGrp="1"/>
          </p:cNvSpPr>
          <p:nvPr>
            <p:ph idx="1"/>
          </p:nvPr>
        </p:nvSpPr>
        <p:spPr/>
        <p:txBody>
          <a:bodyPr/>
          <a:lstStyle/>
          <a:p>
            <a:pPr marL="0" indent="0">
              <a:buNone/>
            </a:pPr>
            <a:endParaRPr lang="fr-FR" dirty="0"/>
          </a:p>
          <a:p>
            <a:pPr marL="0" indent="0">
              <a:buNone/>
            </a:pPr>
            <a:r>
              <a:rPr lang="fr-FR" sz="2400" dirty="0"/>
              <a:t>Se lever. S’étirer. Regarder autour. Décider de partir. Ne rien prévoir.</a:t>
            </a:r>
          </a:p>
          <a:p>
            <a:pPr marL="0" indent="0">
              <a:buNone/>
            </a:pPr>
            <a:r>
              <a:rPr lang="fr-FR" sz="2400" kern="1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9652663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DFC130-06AC-9D34-6879-CB70C5BC0BE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1D722F8-961F-5776-8516-F1AEF6CF66FE}"/>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A66E148B-E0EF-CBFB-97C1-1801CC5F1BF7}"/>
              </a:ext>
            </a:extLst>
          </p:cNvPr>
          <p:cNvSpPr>
            <a:spLocks noGrp="1"/>
          </p:cNvSpPr>
          <p:nvPr>
            <p:ph idx="1"/>
          </p:nvPr>
        </p:nvSpPr>
        <p:spPr/>
        <p:txBody>
          <a:bodyPr/>
          <a:lstStyle/>
          <a:p>
            <a:pPr marL="0" indent="0">
              <a:buNone/>
            </a:pPr>
            <a:endParaRPr lang="fr-FR" dirty="0"/>
          </a:p>
          <a:p>
            <a:pPr marL="0" indent="0">
              <a:buNone/>
            </a:pPr>
            <a:r>
              <a:rPr lang="fr-FR" sz="2400" dirty="0"/>
              <a:t>Se lever. S’étirer. Regarder autour. Décider de partir.    Ne rien prévoir.</a:t>
            </a:r>
          </a:p>
          <a:p>
            <a:pPr marL="0" indent="0">
              <a:buNone/>
            </a:pPr>
            <a:r>
              <a:rPr lang="fr-FR" sz="2400" dirty="0"/>
              <a:t>Marcher sans but. Respirer l’air frais. </a:t>
            </a:r>
          </a:p>
          <a:p>
            <a:pPr marL="0" indent="0">
              <a:buNone/>
            </a:pPr>
            <a:r>
              <a:rPr lang="fr-FR" sz="2400" kern="1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
        <p:nvSpPr>
          <p:cNvPr id="4" name="Rectangle 3">
            <a:extLst>
              <a:ext uri="{FF2B5EF4-FFF2-40B4-BE49-F238E27FC236}">
                <a16:creationId xmlns:a16="http://schemas.microsoft.com/office/drawing/2014/main" id="{628A01A9-1109-30F8-BF82-B3738B8BDD74}"/>
              </a:ext>
            </a:extLst>
          </p:cNvPr>
          <p:cNvSpPr/>
          <p:nvPr/>
        </p:nvSpPr>
        <p:spPr>
          <a:xfrm>
            <a:off x="7467600" y="2390273"/>
            <a:ext cx="1034716" cy="336884"/>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34F3DB41-113D-99D3-61AF-62D82B876C6D}"/>
              </a:ext>
            </a:extLst>
          </p:cNvPr>
          <p:cNvSpPr/>
          <p:nvPr/>
        </p:nvSpPr>
        <p:spPr>
          <a:xfrm>
            <a:off x="4279232" y="2797927"/>
            <a:ext cx="1034716" cy="336884"/>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7E4C8C18-A65F-9CA6-D94A-077B5883E178}"/>
              </a:ext>
            </a:extLst>
          </p:cNvPr>
          <p:cNvSpPr/>
          <p:nvPr/>
        </p:nvSpPr>
        <p:spPr>
          <a:xfrm>
            <a:off x="2029327" y="2839452"/>
            <a:ext cx="1034715" cy="336884"/>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DACDCFFA-CC62-4B89-4279-09CF69DD08EC}"/>
              </a:ext>
            </a:extLst>
          </p:cNvPr>
          <p:cNvSpPr/>
          <p:nvPr/>
        </p:nvSpPr>
        <p:spPr>
          <a:xfrm>
            <a:off x="6095999" y="2390273"/>
            <a:ext cx="1243263" cy="407654"/>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3919C157-085C-B707-5E88-3F32F1571ED1}"/>
              </a:ext>
            </a:extLst>
          </p:cNvPr>
          <p:cNvSpPr/>
          <p:nvPr/>
        </p:nvSpPr>
        <p:spPr>
          <a:xfrm>
            <a:off x="4152900" y="2390273"/>
            <a:ext cx="1034716" cy="336884"/>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8930429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1FBF422-971E-A29E-5F64-D407A5F27330}"/>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B5A66537-2756-0747-F028-16AB0BB20CFB}"/>
              </a:ext>
            </a:extLst>
          </p:cNvPr>
          <p:cNvSpPr>
            <a:spLocks noGrp="1"/>
          </p:cNvSpPr>
          <p:nvPr>
            <p:ph idx="1"/>
          </p:nvPr>
        </p:nvSpPr>
        <p:spPr/>
        <p:txBody>
          <a:bodyPr/>
          <a:lstStyle/>
          <a:p>
            <a:pPr marL="0" indent="0">
              <a:buNone/>
            </a:pPr>
            <a:r>
              <a:rPr lang="fr-FR" sz="2800" dirty="0">
                <a:effectLst/>
                <a:latin typeface="Times New Roman" panose="02020603050405020304" pitchFamily="18" charset="0"/>
                <a:ea typeface="Times New Roman" panose="02020603050405020304" pitchFamily="18" charset="0"/>
              </a:rPr>
              <a:t>- On ne doit mettre aucun verbe conjugué, donc aucun sujet, aucune brique-sujet.</a:t>
            </a:r>
          </a:p>
          <a:p>
            <a:pPr marL="0" indent="0">
              <a:buNone/>
            </a:pPr>
            <a:r>
              <a:rPr lang="fr-FR" sz="2800" dirty="0">
                <a:effectLst/>
                <a:latin typeface="Times New Roman" panose="02020603050405020304" pitchFamily="18" charset="0"/>
                <a:ea typeface="Times New Roman" panose="02020603050405020304" pitchFamily="18" charset="0"/>
              </a:rPr>
              <a:t>- On peut mettre des compléments du verbe </a:t>
            </a:r>
            <a:r>
              <a:rPr lang="fr-FR" sz="2800" u="none" dirty="0">
                <a:effectLst/>
                <a:latin typeface="Times New Roman" panose="02020603050405020304" pitchFamily="18" charset="0"/>
                <a:ea typeface="Times New Roman" panose="02020603050405020304" pitchFamily="18" charset="0"/>
              </a:rPr>
              <a:t>(décider </a:t>
            </a:r>
            <a:r>
              <a:rPr lang="fr-FR" sz="2800" i="1" u="none" dirty="0">
                <a:effectLst/>
                <a:latin typeface="Times New Roman" panose="02020603050405020304" pitchFamily="18" charset="0"/>
                <a:ea typeface="Times New Roman" panose="02020603050405020304" pitchFamily="18" charset="0"/>
              </a:rPr>
              <a:t>de partir, </a:t>
            </a:r>
            <a:r>
              <a:rPr lang="fr-FR" sz="2800" u="none" dirty="0">
                <a:effectLst/>
                <a:latin typeface="Times New Roman" panose="02020603050405020304" pitchFamily="18" charset="0"/>
                <a:ea typeface="Times New Roman" panose="02020603050405020304" pitchFamily="18" charset="0"/>
              </a:rPr>
              <a:t>respirer</a:t>
            </a:r>
            <a:r>
              <a:rPr lang="fr-FR" sz="2800" i="1" u="none" dirty="0">
                <a:effectLst/>
                <a:latin typeface="Times New Roman" panose="02020603050405020304" pitchFamily="18" charset="0"/>
                <a:ea typeface="Times New Roman" panose="02020603050405020304" pitchFamily="18" charset="0"/>
              </a:rPr>
              <a:t> l’air frais…</a:t>
            </a:r>
            <a:r>
              <a:rPr lang="fr-FR" sz="2800" u="none" dirty="0">
                <a:effectLst/>
                <a:latin typeface="Times New Roman" panose="02020603050405020304" pitchFamily="18" charset="0"/>
                <a:ea typeface="Times New Roman" panose="02020603050405020304" pitchFamily="18" charset="0"/>
              </a:rPr>
              <a:t>).</a:t>
            </a:r>
          </a:p>
          <a:p>
            <a:pPr marL="0" indent="0">
              <a:buNone/>
            </a:pPr>
            <a:r>
              <a:rPr lang="fr-FR" sz="2800" u="none" dirty="0">
                <a:effectLst/>
                <a:latin typeface="Times New Roman" panose="02020603050405020304" pitchFamily="18" charset="0"/>
                <a:ea typeface="Times New Roman" panose="02020603050405020304" pitchFamily="18" charset="0"/>
              </a:rPr>
              <a:t>- On peut mettre des troisièmes briques, des </a:t>
            </a:r>
            <a:r>
              <a:rPr lang="fr-FR" sz="2800" dirty="0">
                <a:effectLst/>
                <a:latin typeface="Times New Roman" panose="02020603050405020304" pitchFamily="18" charset="0"/>
                <a:ea typeface="Times New Roman" panose="02020603050405020304" pitchFamily="18" charset="0"/>
              </a:rPr>
              <a:t>compléments circonstanciels (</a:t>
            </a:r>
            <a:r>
              <a:rPr lang="fr-FR" sz="2800" i="1" dirty="0">
                <a:effectLst/>
                <a:latin typeface="Times New Roman" panose="02020603050405020304" pitchFamily="18" charset="0"/>
                <a:ea typeface="Times New Roman" panose="02020603050405020304" pitchFamily="18" charset="0"/>
              </a:rPr>
              <a:t>autour, sans but…).</a:t>
            </a:r>
            <a:endParaRPr lang="fr-FR" sz="2800" dirty="0">
              <a:effectLst/>
              <a:latin typeface="Times New Roman" panose="02020603050405020304" pitchFamily="18" charset="0"/>
              <a:ea typeface="Times New Roman" panose="02020603050405020304" pitchFamily="18" charset="0"/>
            </a:endParaRPr>
          </a:p>
          <a:p>
            <a:pPr marL="0" indent="0">
              <a:buNone/>
            </a:pPr>
            <a:r>
              <a:rPr lang="fr-FR" sz="2800" i="1" dirty="0">
                <a:effectLst/>
                <a:latin typeface="Times New Roman" panose="02020603050405020304" pitchFamily="18" charset="0"/>
                <a:ea typeface="Times New Roman" panose="02020603050405020304" pitchFamily="18" charset="0"/>
              </a:rPr>
              <a:t>- </a:t>
            </a:r>
            <a:r>
              <a:rPr lang="fr-FR" sz="2800" dirty="0">
                <a:effectLst/>
                <a:latin typeface="Times New Roman" panose="02020603050405020304" pitchFamily="18" charset="0"/>
                <a:ea typeface="Times New Roman" panose="02020603050405020304" pitchFamily="18" charset="0"/>
              </a:rPr>
              <a:t>On peut mettre des négations (</a:t>
            </a:r>
            <a:r>
              <a:rPr lang="fr-FR" sz="2800" i="1" dirty="0">
                <a:effectLst/>
                <a:latin typeface="Times New Roman" panose="02020603050405020304" pitchFamily="18" charset="0"/>
                <a:ea typeface="Times New Roman" panose="02020603050405020304" pitchFamily="18" charset="0"/>
              </a:rPr>
              <a:t>ne rien </a:t>
            </a:r>
            <a:r>
              <a:rPr lang="fr-FR" sz="2800" i="0" dirty="0">
                <a:effectLst/>
                <a:latin typeface="Times New Roman" panose="02020603050405020304" pitchFamily="18" charset="0"/>
                <a:ea typeface="Times New Roman" panose="02020603050405020304" pitchFamily="18" charset="0"/>
              </a:rPr>
              <a:t>prévoir)</a:t>
            </a:r>
            <a:r>
              <a:rPr lang="fr-FR" sz="2800" i="1" dirty="0">
                <a:effectLst/>
                <a:latin typeface="Times New Roman" panose="02020603050405020304" pitchFamily="18" charset="0"/>
                <a:ea typeface="Times New Roman" panose="02020603050405020304" pitchFamily="18" charset="0"/>
              </a:rPr>
              <a:t>.</a:t>
            </a:r>
            <a:endParaRPr lang="fr-FR" sz="2800" dirty="0">
              <a:effectLst/>
              <a:latin typeface="Times New Roman" panose="02020603050405020304" pitchFamily="18" charset="0"/>
              <a:ea typeface="Times New Roman" panose="02020603050405020304" pitchFamily="18" charset="0"/>
            </a:endParaRPr>
          </a:p>
          <a:p>
            <a:pPr marL="0" indent="0">
              <a:buNone/>
            </a:pPr>
            <a:endParaRPr lang="fr-FR" b="1" dirty="0"/>
          </a:p>
        </p:txBody>
      </p:sp>
    </p:spTree>
    <p:extLst>
      <p:ext uri="{BB962C8B-B14F-4D97-AF65-F5344CB8AC3E}">
        <p14:creationId xmlns:p14="http://schemas.microsoft.com/office/powerpoint/2010/main" val="18964360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BBBB9F4-2098-A044-E1DF-7271B03BFAF4}"/>
              </a:ext>
            </a:extLst>
          </p:cNvPr>
          <p:cNvSpPr>
            <a:spLocks noGrp="1"/>
          </p:cNvSpPr>
          <p:nvPr>
            <p:ph type="title"/>
          </p:nvPr>
        </p:nvSpPr>
        <p:spPr/>
        <p:txBody>
          <a:bodyPr/>
          <a:lstStyle/>
          <a:p>
            <a:endParaRPr lang="fr-FR"/>
          </a:p>
        </p:txBody>
      </p:sp>
      <p:pic>
        <p:nvPicPr>
          <p:cNvPr id="5" name="Espace réservé du contenu 4" descr="Livre ouvert avec stylo sur bureau">
            <a:extLst>
              <a:ext uri="{FF2B5EF4-FFF2-40B4-BE49-F238E27FC236}">
                <a16:creationId xmlns:a16="http://schemas.microsoft.com/office/drawing/2014/main" id="{EB9A185E-2D1D-EBD4-58E4-F2ED2268AB52}"/>
              </a:ext>
            </a:extLst>
          </p:cNvPr>
          <p:cNvPicPr>
            <a:picLocks noGrp="1" noChangeAspect="1"/>
          </p:cNvPicPr>
          <p:nvPr>
            <p:ph idx="1"/>
          </p:nvPr>
        </p:nvPicPr>
        <p:blipFill>
          <a:blip r:embed="rId3"/>
          <a:stretch>
            <a:fillRect/>
          </a:stretch>
        </p:blipFill>
        <p:spPr>
          <a:xfrm>
            <a:off x="2824509" y="868695"/>
            <a:ext cx="6542981" cy="4351338"/>
          </a:xfrm>
        </p:spPr>
      </p:pic>
    </p:spTree>
    <p:extLst>
      <p:ext uri="{BB962C8B-B14F-4D97-AF65-F5344CB8AC3E}">
        <p14:creationId xmlns:p14="http://schemas.microsoft.com/office/powerpoint/2010/main" val="40949471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202D75-BBA4-4E1C-B4E2-0E73B4A80197}"/>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0FF24423-2A55-2DC1-D6E9-71DD7F6A885B}"/>
              </a:ext>
            </a:extLst>
          </p:cNvPr>
          <p:cNvSpPr>
            <a:spLocks noGrp="1"/>
          </p:cNvSpPr>
          <p:nvPr>
            <p:ph idx="1"/>
          </p:nvPr>
        </p:nvSpPr>
        <p:spPr/>
        <p:txBody>
          <a:bodyPr>
            <a:normAutofit/>
          </a:bodyPr>
          <a:lstStyle/>
          <a:p>
            <a:pPr marL="0" indent="0">
              <a:buNone/>
            </a:pPr>
            <a:r>
              <a:rPr lang="fr-FR" sz="2400" kern="1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Écris </a:t>
            </a:r>
            <a:r>
              <a:rPr lang="fr-FR" sz="2400" kern="1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une petite histoi</a:t>
            </a:r>
            <a:r>
              <a:rPr lang="fr-FR" sz="2400" kern="1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re rien qu’avec des verbes à l’infinitif.</a:t>
            </a: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429374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A791C-EFCD-F265-4F78-6E7B1B12455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4877F45-59C0-992D-0F5C-5C7AC99C08CB}"/>
              </a:ext>
            </a:extLst>
          </p:cNvPr>
          <p:cNvSpPr>
            <a:spLocks noGrp="1"/>
          </p:cNvSpPr>
          <p:nvPr>
            <p:ph type="title"/>
          </p:nvPr>
        </p:nvSpPr>
        <p:spPr/>
        <p:txBody>
          <a:bodyPr/>
          <a:lstStyle/>
          <a:p>
            <a:endParaRPr lang="fr-FR"/>
          </a:p>
        </p:txBody>
      </p:sp>
      <p:pic>
        <p:nvPicPr>
          <p:cNvPr id="4" name="Espace réservé du contenu 3" descr="Une image contenant croquis, dessin, Dessin d’enfant, Dessin au trait&#10;&#10;Description générée automatiquement">
            <a:extLst>
              <a:ext uri="{FF2B5EF4-FFF2-40B4-BE49-F238E27FC236}">
                <a16:creationId xmlns:a16="http://schemas.microsoft.com/office/drawing/2014/main" id="{5F228248-BB0E-DC7D-2A9B-203B9255BAB1}"/>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715376" y="1690688"/>
            <a:ext cx="2262939" cy="2849627"/>
          </a:xfrm>
          <a:prstGeom prst="rect">
            <a:avLst/>
          </a:prstGeom>
        </p:spPr>
      </p:pic>
    </p:spTree>
    <p:extLst>
      <p:ext uri="{BB962C8B-B14F-4D97-AF65-F5344CB8AC3E}">
        <p14:creationId xmlns:p14="http://schemas.microsoft.com/office/powerpoint/2010/main" val="1044126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CAB1C7F-C371-52D8-BDDE-2F070F46151B}"/>
              </a:ext>
            </a:extLst>
          </p:cNvPr>
          <p:cNvSpPr>
            <a:spLocks noGrp="1"/>
          </p:cNvSpPr>
          <p:nvPr>
            <p:ph type="title"/>
          </p:nvPr>
        </p:nvSpPr>
        <p:spPr>
          <a:xfrm>
            <a:off x="838200" y="365125"/>
            <a:ext cx="10515600" cy="1752433"/>
          </a:xfrm>
        </p:spPr>
        <p:txBody>
          <a:bodyPr>
            <a:normAutofit/>
          </a:bodyPr>
          <a:lstStyle/>
          <a:p>
            <a:pPr marL="0" indent="0"/>
            <a:r>
              <a:rPr lang="fr-FR" sz="2000" dirty="0">
                <a:solidFill>
                  <a:schemeClr val="accent1"/>
                </a:solidFill>
                <a:effectLst/>
                <a:latin typeface="Times New Roman" panose="02020603050405020304" pitchFamily="18" charset="0"/>
                <a:ea typeface="Times New Roman" panose="02020603050405020304" pitchFamily="18" charset="0"/>
              </a:rPr>
              <a:t>- On ne doit mettre aucun verbe conjugué, donc aucun sujet, aucune brique-sujet.</a:t>
            </a:r>
            <a:br>
              <a:rPr lang="fr-FR" sz="2000" dirty="0">
                <a:solidFill>
                  <a:schemeClr val="accent1"/>
                </a:solidFill>
                <a:effectLst/>
                <a:latin typeface="Times New Roman" panose="02020603050405020304" pitchFamily="18" charset="0"/>
                <a:ea typeface="Times New Roman" panose="02020603050405020304" pitchFamily="18" charset="0"/>
              </a:rPr>
            </a:br>
            <a:r>
              <a:rPr lang="fr-FR" sz="2000" dirty="0">
                <a:solidFill>
                  <a:schemeClr val="accent1"/>
                </a:solidFill>
                <a:effectLst/>
                <a:latin typeface="Times New Roman" panose="02020603050405020304" pitchFamily="18" charset="0"/>
                <a:ea typeface="Times New Roman" panose="02020603050405020304" pitchFamily="18" charset="0"/>
              </a:rPr>
              <a:t>- On peut mettre des compléments du verbe </a:t>
            </a:r>
            <a:r>
              <a:rPr lang="fr-FR" sz="2000" u="none" dirty="0">
                <a:solidFill>
                  <a:schemeClr val="accent1"/>
                </a:solidFill>
                <a:effectLst/>
                <a:latin typeface="Times New Roman" panose="02020603050405020304" pitchFamily="18" charset="0"/>
                <a:ea typeface="Times New Roman" panose="02020603050405020304" pitchFamily="18" charset="0"/>
              </a:rPr>
              <a:t>(décider </a:t>
            </a:r>
            <a:r>
              <a:rPr lang="fr-FR" sz="2000" i="1" u="none" dirty="0">
                <a:solidFill>
                  <a:schemeClr val="accent1"/>
                </a:solidFill>
                <a:effectLst/>
                <a:latin typeface="Times New Roman" panose="02020603050405020304" pitchFamily="18" charset="0"/>
                <a:ea typeface="Times New Roman" panose="02020603050405020304" pitchFamily="18" charset="0"/>
              </a:rPr>
              <a:t>de partir, </a:t>
            </a:r>
            <a:r>
              <a:rPr lang="fr-FR" sz="2000" u="none" dirty="0">
                <a:solidFill>
                  <a:schemeClr val="accent1"/>
                </a:solidFill>
                <a:effectLst/>
                <a:latin typeface="Times New Roman" panose="02020603050405020304" pitchFamily="18" charset="0"/>
                <a:ea typeface="Times New Roman" panose="02020603050405020304" pitchFamily="18" charset="0"/>
              </a:rPr>
              <a:t>respirer</a:t>
            </a:r>
            <a:r>
              <a:rPr lang="fr-FR" sz="2000" i="1" u="none" dirty="0">
                <a:solidFill>
                  <a:schemeClr val="accent1"/>
                </a:solidFill>
                <a:effectLst/>
                <a:latin typeface="Times New Roman" panose="02020603050405020304" pitchFamily="18" charset="0"/>
                <a:ea typeface="Times New Roman" panose="02020603050405020304" pitchFamily="18" charset="0"/>
              </a:rPr>
              <a:t> l’air frais…</a:t>
            </a:r>
            <a:r>
              <a:rPr lang="fr-FR" sz="2000" u="none" dirty="0">
                <a:solidFill>
                  <a:schemeClr val="accent1"/>
                </a:solidFill>
                <a:effectLst/>
                <a:latin typeface="Times New Roman" panose="02020603050405020304" pitchFamily="18" charset="0"/>
                <a:ea typeface="Times New Roman" panose="02020603050405020304" pitchFamily="18" charset="0"/>
              </a:rPr>
              <a:t>).</a:t>
            </a:r>
            <a:br>
              <a:rPr lang="fr-FR" sz="2000" u="none" dirty="0">
                <a:solidFill>
                  <a:schemeClr val="accent1"/>
                </a:solidFill>
                <a:effectLst/>
                <a:latin typeface="Times New Roman" panose="02020603050405020304" pitchFamily="18" charset="0"/>
                <a:ea typeface="Times New Roman" panose="02020603050405020304" pitchFamily="18" charset="0"/>
              </a:rPr>
            </a:br>
            <a:r>
              <a:rPr lang="fr-FR" sz="2000" u="none" dirty="0">
                <a:solidFill>
                  <a:schemeClr val="accent1"/>
                </a:solidFill>
                <a:effectLst/>
                <a:latin typeface="Times New Roman" panose="02020603050405020304" pitchFamily="18" charset="0"/>
                <a:ea typeface="Times New Roman" panose="02020603050405020304" pitchFamily="18" charset="0"/>
              </a:rPr>
              <a:t>- On peut mettre des troisièmes briques, des </a:t>
            </a:r>
            <a:r>
              <a:rPr lang="fr-FR" sz="2000" dirty="0">
                <a:solidFill>
                  <a:schemeClr val="accent1"/>
                </a:solidFill>
                <a:effectLst/>
                <a:latin typeface="Times New Roman" panose="02020603050405020304" pitchFamily="18" charset="0"/>
                <a:ea typeface="Times New Roman" panose="02020603050405020304" pitchFamily="18" charset="0"/>
              </a:rPr>
              <a:t>compléments circonstanciels (</a:t>
            </a:r>
            <a:r>
              <a:rPr lang="fr-FR" sz="2000" i="1" dirty="0">
                <a:solidFill>
                  <a:schemeClr val="accent1"/>
                </a:solidFill>
                <a:effectLst/>
                <a:latin typeface="Times New Roman" panose="02020603050405020304" pitchFamily="18" charset="0"/>
                <a:ea typeface="Times New Roman" panose="02020603050405020304" pitchFamily="18" charset="0"/>
              </a:rPr>
              <a:t>autour, sans but…).</a:t>
            </a:r>
            <a:br>
              <a:rPr lang="fr-FR" sz="2000" dirty="0">
                <a:solidFill>
                  <a:schemeClr val="accent1"/>
                </a:solidFill>
                <a:effectLst/>
                <a:latin typeface="Times New Roman" panose="02020603050405020304" pitchFamily="18" charset="0"/>
                <a:ea typeface="Times New Roman" panose="02020603050405020304" pitchFamily="18" charset="0"/>
              </a:rPr>
            </a:br>
            <a:r>
              <a:rPr lang="fr-FR" sz="2000" i="1" dirty="0">
                <a:solidFill>
                  <a:schemeClr val="accent1"/>
                </a:solidFill>
                <a:effectLst/>
                <a:latin typeface="Times New Roman" panose="02020603050405020304" pitchFamily="18" charset="0"/>
                <a:ea typeface="Times New Roman" panose="02020603050405020304" pitchFamily="18" charset="0"/>
              </a:rPr>
              <a:t>- </a:t>
            </a:r>
            <a:r>
              <a:rPr lang="fr-FR" sz="2000" dirty="0">
                <a:solidFill>
                  <a:schemeClr val="accent1"/>
                </a:solidFill>
                <a:effectLst/>
                <a:latin typeface="Times New Roman" panose="02020603050405020304" pitchFamily="18" charset="0"/>
                <a:ea typeface="Times New Roman" panose="02020603050405020304" pitchFamily="18" charset="0"/>
              </a:rPr>
              <a:t>On peut mettre des négations (</a:t>
            </a:r>
            <a:r>
              <a:rPr lang="fr-FR" sz="2000" i="1" dirty="0">
                <a:solidFill>
                  <a:schemeClr val="accent1"/>
                </a:solidFill>
                <a:effectLst/>
                <a:latin typeface="Times New Roman" panose="02020603050405020304" pitchFamily="18" charset="0"/>
                <a:ea typeface="Times New Roman" panose="02020603050405020304" pitchFamily="18" charset="0"/>
              </a:rPr>
              <a:t>ne </a:t>
            </a:r>
            <a:r>
              <a:rPr lang="fr-FR" sz="1800" i="1" dirty="0">
                <a:solidFill>
                  <a:schemeClr val="accent1"/>
                </a:solidFill>
                <a:effectLst/>
                <a:latin typeface="Times New Roman" panose="02020603050405020304" pitchFamily="18" charset="0"/>
                <a:ea typeface="Times New Roman" panose="02020603050405020304" pitchFamily="18" charset="0"/>
              </a:rPr>
              <a:t>rien </a:t>
            </a:r>
            <a:r>
              <a:rPr lang="fr-FR" sz="1800" i="0" dirty="0">
                <a:solidFill>
                  <a:schemeClr val="accent1"/>
                </a:solidFill>
                <a:effectLst/>
                <a:latin typeface="Times New Roman" panose="02020603050405020304" pitchFamily="18" charset="0"/>
                <a:ea typeface="Times New Roman" panose="02020603050405020304" pitchFamily="18" charset="0"/>
              </a:rPr>
              <a:t>prévoir)</a:t>
            </a:r>
            <a:r>
              <a:rPr lang="fr-FR" sz="1800" i="1" dirty="0">
                <a:solidFill>
                  <a:schemeClr val="accent1"/>
                </a:solidFill>
                <a:effectLst/>
                <a:latin typeface="Times New Roman" panose="02020603050405020304" pitchFamily="18" charset="0"/>
                <a:ea typeface="Times New Roman" panose="02020603050405020304" pitchFamily="18" charset="0"/>
              </a:rPr>
              <a:t>.</a:t>
            </a:r>
            <a:endParaRPr lang="fr-FR" dirty="0">
              <a:solidFill>
                <a:schemeClr val="accent1"/>
              </a:solidFill>
            </a:endParaRPr>
          </a:p>
        </p:txBody>
      </p:sp>
      <p:sp>
        <p:nvSpPr>
          <p:cNvPr id="3" name="Espace réservé du contenu 2">
            <a:extLst>
              <a:ext uri="{FF2B5EF4-FFF2-40B4-BE49-F238E27FC236}">
                <a16:creationId xmlns:a16="http://schemas.microsoft.com/office/drawing/2014/main" id="{B527EDEA-6770-E41D-B133-1BD699345741}"/>
              </a:ext>
            </a:extLst>
          </p:cNvPr>
          <p:cNvSpPr>
            <a:spLocks noGrp="1"/>
          </p:cNvSpPr>
          <p:nvPr>
            <p:ph idx="1"/>
          </p:nvPr>
        </p:nvSpPr>
        <p:spPr>
          <a:xfrm>
            <a:off x="838200" y="2749467"/>
            <a:ext cx="10515600" cy="3427496"/>
          </a:xfrm>
        </p:spPr>
        <p:txBody>
          <a:bodyPr>
            <a:normAutofit/>
          </a:bodyPr>
          <a:lstStyle/>
          <a:p>
            <a:pPr marL="0" indent="0" algn="just">
              <a:buNone/>
            </a:pPr>
            <a:r>
              <a:rPr lang="fr-FR" kern="100" dirty="0">
                <a:solidFill>
                  <a:srgbClr val="000000"/>
                </a:solidFill>
                <a:latin typeface="SignPainter-HouseScript" panose="02000006070000020004" pitchFamily="2" charset="0"/>
                <a:ea typeface="Calibri" panose="020F0502020204030204" pitchFamily="34" charset="0"/>
                <a:cs typeface="Times New Roman" panose="02020603050405020304" pitchFamily="18" charset="0"/>
              </a:rPr>
              <a:t>Se lever tôt, prendre le bus, j’arrive à l’école. </a:t>
            </a:r>
          </a:p>
          <a:p>
            <a:pPr marL="0" indent="0" algn="just">
              <a:buNone/>
            </a:pPr>
            <a:r>
              <a:rPr lang="fr-FR" kern="100" dirty="0">
                <a:solidFill>
                  <a:srgbClr val="000000"/>
                </a:solidFill>
                <a:latin typeface="SignPainter-HouseScript" panose="02000006070000020004" pitchFamily="2" charset="0"/>
                <a:ea typeface="Calibri" panose="020F0502020204030204" pitchFamily="34" charset="0"/>
                <a:cs typeface="Times New Roman" panose="02020603050405020304" pitchFamily="18" charset="0"/>
              </a:rPr>
              <a:t>Écouter le professeur, je comprends bien. Écouté. Écrire. </a:t>
            </a:r>
          </a:p>
          <a:p>
            <a:pPr marL="0" indent="0" algn="just">
              <a:buNone/>
            </a:pPr>
            <a:r>
              <a:rPr lang="fr-FR" kern="100" dirty="0">
                <a:solidFill>
                  <a:srgbClr val="000000"/>
                </a:solidFill>
                <a:latin typeface="SignPainter-HouseScript" panose="02000006070000020004" pitchFamily="2" charset="0"/>
                <a:ea typeface="Calibri" panose="020F0502020204030204" pitchFamily="34" charset="0"/>
                <a:cs typeface="Times New Roman" panose="02020603050405020304" pitchFamily="18" charset="0"/>
              </a:rPr>
              <a:t>Répondre.</a:t>
            </a:r>
          </a:p>
          <a:p>
            <a:pPr marL="0" indent="0" algn="just">
              <a:buNone/>
            </a:pPr>
            <a:r>
              <a:rPr lang="fr-FR" kern="100" dirty="0">
                <a:solidFill>
                  <a:srgbClr val="000000"/>
                </a:solidFill>
                <a:effectLst/>
                <a:latin typeface="SignPainter-HouseScript" panose="02000006070000020004" pitchFamily="2" charset="0"/>
                <a:ea typeface="Calibri" panose="020F0502020204030204" pitchFamily="34" charset="0"/>
                <a:cs typeface="Times New Roman" panose="02020603050405020304" pitchFamily="18" charset="0"/>
              </a:rPr>
              <a:t>… Finir les devoirs, avoir bien travaillé, suis content.</a:t>
            </a:r>
          </a:p>
          <a:p>
            <a:pPr marL="0" indent="0" algn="just">
              <a:buNone/>
            </a:pPr>
            <a:r>
              <a:rPr lang="fr-FR" kern="100" dirty="0">
                <a:solidFill>
                  <a:srgbClr val="000000"/>
                </a:solidFill>
                <a:latin typeface="SignPainter-HouseScript" panose="02000006070000020004" pitchFamily="2" charset="0"/>
                <a:ea typeface="Calibri" panose="020F0502020204030204" pitchFamily="34" charset="0"/>
                <a:cs typeface="Times New Roman" panose="02020603050405020304" pitchFamily="18" charset="0"/>
              </a:rPr>
              <a:t>… Il faut apprendre mes leçons. Dormir. Recommencer le lendemain.</a:t>
            </a:r>
            <a:endParaRPr lang="fr-FR" kern="100" dirty="0">
              <a:effectLst/>
              <a:latin typeface="SignPainter-HouseScript" panose="02000006070000020004" pitchFamily="2" charset="0"/>
              <a:ea typeface="Calibri" panose="020F0502020204030204" pitchFamily="34" charset="0"/>
              <a:cs typeface="Times New Roman" panose="02020603050405020304" pitchFamily="18" charset="0"/>
            </a:endParaRPr>
          </a:p>
        </p:txBody>
      </p:sp>
      <p:pic>
        <p:nvPicPr>
          <p:cNvPr id="4" name="Image 3" descr="Une image contenant clipart, poupée&#10;&#10;Description générée automatiquement">
            <a:extLst>
              <a:ext uri="{FF2B5EF4-FFF2-40B4-BE49-F238E27FC236}">
                <a16:creationId xmlns:a16="http://schemas.microsoft.com/office/drawing/2014/main" id="{6646631C-BA48-CC6D-05DD-CAAE6916BC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 r="82809"/>
          <a:stretch/>
        </p:blipFill>
        <p:spPr bwMode="auto">
          <a:xfrm>
            <a:off x="8701755" y="2749466"/>
            <a:ext cx="2296227" cy="3200302"/>
          </a:xfrm>
          <a:prstGeom prst="rect">
            <a:avLst/>
          </a:prstGeom>
          <a:noFill/>
          <a:ln>
            <a:noFill/>
          </a:ln>
          <a:effectLst>
            <a:outerShdw blurRad="50800" dist="38100" dir="5400000" algn="t" rotWithShape="0">
              <a:prstClr val="black">
                <a:alpha val="40000"/>
              </a:prstClr>
            </a:outerShdw>
          </a:effectLst>
          <a:extLst>
            <a:ext uri="{53640926-AAD7-44D8-BBD7-CCE9431645EC}">
              <a14:shadowObscured xmlns:a14="http://schemas.microsoft.com/office/drawing/2010/main"/>
            </a:ext>
          </a:extLst>
        </p:spPr>
      </p:pic>
      <p:sp>
        <p:nvSpPr>
          <p:cNvPr id="6" name="Rectangle 5">
            <a:extLst>
              <a:ext uri="{FF2B5EF4-FFF2-40B4-BE49-F238E27FC236}">
                <a16:creationId xmlns:a16="http://schemas.microsoft.com/office/drawing/2014/main" id="{ADBD904C-ABA4-94A3-0AE4-B115F7F8C9DE}"/>
              </a:ext>
            </a:extLst>
          </p:cNvPr>
          <p:cNvSpPr/>
          <p:nvPr/>
        </p:nvSpPr>
        <p:spPr>
          <a:xfrm>
            <a:off x="838200" y="681037"/>
            <a:ext cx="10159782" cy="1244016"/>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9528600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BB084E8-5FA4-2ABE-C4DA-16FC84AD9FF1}"/>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1D1C7C7B-3733-640A-835F-75C7F636E2D6}"/>
              </a:ext>
            </a:extLst>
          </p:cNvPr>
          <p:cNvSpPr>
            <a:spLocks noGrp="1"/>
          </p:cNvSpPr>
          <p:nvPr>
            <p:ph idx="1"/>
          </p:nvPr>
        </p:nvSpPr>
        <p:spPr/>
        <p:txBody>
          <a:bodyPr/>
          <a:lstStyle/>
          <a:p>
            <a:pPr marL="0" indent="0">
              <a:buNone/>
            </a:pPr>
            <a:r>
              <a:rPr lang="fr-FR" dirty="0"/>
              <a:t>Se lever tôt, prendre le bus, </a:t>
            </a:r>
            <a:r>
              <a:rPr lang="fr-FR" dirty="0">
                <a:solidFill>
                  <a:schemeClr val="accent2"/>
                </a:solidFill>
              </a:rPr>
              <a:t>arriver</a:t>
            </a:r>
            <a:r>
              <a:rPr lang="fr-FR" dirty="0"/>
              <a:t> à l’école. Écouter le professeur, </a:t>
            </a:r>
            <a:r>
              <a:rPr lang="fr-FR" dirty="0">
                <a:solidFill>
                  <a:schemeClr val="accent2"/>
                </a:solidFill>
              </a:rPr>
              <a:t>bien comprendre</a:t>
            </a:r>
            <a:r>
              <a:rPr lang="fr-FR" dirty="0"/>
              <a:t>. Écout</a:t>
            </a:r>
            <a:r>
              <a:rPr lang="fr-FR" dirty="0">
                <a:solidFill>
                  <a:schemeClr val="accent2"/>
                </a:solidFill>
              </a:rPr>
              <a:t>er</a:t>
            </a:r>
            <a:r>
              <a:rPr lang="fr-FR" dirty="0"/>
              <a:t>. Écrire. Répondre. Écouter. Écrire. Répondre. Finir les devoirs, avoir bien travaillé, </a:t>
            </a:r>
            <a:r>
              <a:rPr lang="fr-FR" dirty="0">
                <a:solidFill>
                  <a:schemeClr val="accent2"/>
                </a:solidFill>
              </a:rPr>
              <a:t>être</a:t>
            </a:r>
            <a:r>
              <a:rPr lang="fr-FR" dirty="0"/>
              <a:t> content. Parler avec ses amis, rigoler beaucoup, rentrer chez soi. </a:t>
            </a:r>
            <a:r>
              <a:rPr lang="fr-FR" dirty="0">
                <a:solidFill>
                  <a:schemeClr val="accent2"/>
                </a:solidFill>
              </a:rPr>
              <a:t>Apprendre</a:t>
            </a:r>
            <a:r>
              <a:rPr lang="fr-FR" dirty="0"/>
              <a:t> </a:t>
            </a:r>
            <a:r>
              <a:rPr lang="fr-FR" dirty="0">
                <a:solidFill>
                  <a:schemeClr val="accent2"/>
                </a:solidFill>
              </a:rPr>
              <a:t>ses</a:t>
            </a:r>
            <a:r>
              <a:rPr lang="fr-FR" dirty="0"/>
              <a:t> leçons. Dormir. Recommencer le lendemain.</a:t>
            </a:r>
          </a:p>
        </p:txBody>
      </p:sp>
    </p:spTree>
    <p:extLst>
      <p:ext uri="{BB962C8B-B14F-4D97-AF65-F5344CB8AC3E}">
        <p14:creationId xmlns:p14="http://schemas.microsoft.com/office/powerpoint/2010/main" val="13210370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DE78C26-BE17-A7EA-F1C8-4D36EC366DFD}"/>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4C2A713F-F6E7-6C2A-25C5-18D672979321}"/>
              </a:ext>
            </a:extLst>
          </p:cNvPr>
          <p:cNvSpPr>
            <a:spLocks noGrp="1"/>
          </p:cNvSpPr>
          <p:nvPr>
            <p:ph idx="1"/>
          </p:nvPr>
        </p:nvSpPr>
        <p:spPr/>
        <p:txBody>
          <a:bodyPr/>
          <a:lstStyle/>
          <a:p>
            <a:pPr marL="0" indent="0" algn="just">
              <a:buNone/>
            </a:pPr>
            <a:r>
              <a:rPr lang="fr-FR" kern="100" dirty="0">
                <a:effectLst/>
                <a:latin typeface="Times New Roman" panose="02020603050405020304" pitchFamily="18" charset="0"/>
                <a:ea typeface="Calibri" panose="020F0502020204030204" pitchFamily="34" charset="0"/>
                <a:cs typeface="Times New Roman" panose="02020603050405020304" pitchFamily="18" charset="0"/>
              </a:rPr>
              <a:t>manger	mangé / langer.       </a:t>
            </a:r>
            <a:r>
              <a:rPr lang="fr-FR"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Ne pas utiliser </a:t>
            </a:r>
            <a:r>
              <a:rPr lang="fr-FR"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trike="sngStrike"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il faut</a:t>
            </a:r>
          </a:p>
          <a:p>
            <a:pPr marL="0" indent="0">
              <a:buNone/>
            </a:pPr>
            <a:r>
              <a:rPr lang="fr-FR" dirty="0"/>
              <a:t>partir		parti / partir				       apprendre </a:t>
            </a:r>
            <a:r>
              <a:rPr lang="fr-FR" strike="sngStrike" dirty="0">
                <a:solidFill>
                  <a:srgbClr val="FF0000"/>
                </a:solidFill>
              </a:rPr>
              <a:t>mes</a:t>
            </a:r>
            <a:r>
              <a:rPr lang="fr-FR" dirty="0"/>
              <a:t> leçons	</a:t>
            </a:r>
          </a:p>
          <a:p>
            <a:pPr marL="0" indent="0">
              <a:buNone/>
            </a:pPr>
            <a:r>
              <a:rPr lang="fr-FR" dirty="0"/>
              <a:t>voir</a:t>
            </a:r>
          </a:p>
          <a:p>
            <a:pPr marL="0" indent="0">
              <a:buNone/>
            </a:pPr>
            <a:r>
              <a:rPr lang="fr-FR" dirty="0"/>
              <a:t>écrire</a:t>
            </a:r>
          </a:p>
          <a:p>
            <a:pPr marL="0" indent="0">
              <a:buNone/>
            </a:pPr>
            <a:r>
              <a:rPr lang="fr-FR" dirty="0"/>
              <a:t>prendre</a:t>
            </a:r>
          </a:p>
          <a:p>
            <a:pPr marL="0" indent="0">
              <a:buNone/>
            </a:pPr>
            <a:r>
              <a:rPr lang="fr-FR" dirty="0"/>
              <a:t>recevoir</a:t>
            </a:r>
          </a:p>
          <a:p>
            <a:pPr marL="0" indent="0">
              <a:buNone/>
            </a:pPr>
            <a:r>
              <a:rPr lang="fr-FR" dirty="0"/>
              <a:t>connaitre</a:t>
            </a:r>
          </a:p>
        </p:txBody>
      </p:sp>
    </p:spTree>
    <p:extLst>
      <p:ext uri="{BB962C8B-B14F-4D97-AF65-F5344CB8AC3E}">
        <p14:creationId xmlns:p14="http://schemas.microsoft.com/office/powerpoint/2010/main" val="29123614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4CEAD-A90D-077E-5B17-CFB92ACF351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C7E0018-D468-8F8A-C7BF-8B2ABCE94EA9}"/>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3C5487A0-F8AD-CC64-B0C5-4AF7A333A416}"/>
              </a:ext>
            </a:extLst>
          </p:cNvPr>
          <p:cNvSpPr>
            <a:spLocks noGrp="1"/>
          </p:cNvSpPr>
          <p:nvPr>
            <p:ph idx="1"/>
          </p:nvPr>
        </p:nvSpPr>
        <p:spPr/>
        <p:txBody>
          <a:bodyPr/>
          <a:lstStyle/>
          <a:p>
            <a:pPr marL="0" indent="0" algn="just">
              <a:buNone/>
            </a:pPr>
            <a:r>
              <a:rPr lang="fr-FR" kern="100" dirty="0">
                <a:effectLst/>
                <a:latin typeface="Times New Roman" panose="02020603050405020304" pitchFamily="18" charset="0"/>
                <a:ea typeface="Calibri" panose="020F0502020204030204" pitchFamily="34" charset="0"/>
                <a:cs typeface="Times New Roman" panose="02020603050405020304" pitchFamily="18" charset="0"/>
              </a:rPr>
              <a:t>manger	mangé / langer.       </a:t>
            </a:r>
            <a:r>
              <a:rPr lang="fr-FR"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Ne pas utiliser </a:t>
            </a:r>
            <a:r>
              <a:rPr lang="fr-FR"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trike="sngStrike"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il faut</a:t>
            </a:r>
          </a:p>
          <a:p>
            <a:pPr marL="0" indent="0">
              <a:buNone/>
            </a:pPr>
            <a:r>
              <a:rPr lang="fr-FR" dirty="0"/>
              <a:t>partir		parti / partir				       apprendre </a:t>
            </a:r>
            <a:r>
              <a:rPr lang="fr-FR" strike="sngStrike" dirty="0">
                <a:solidFill>
                  <a:srgbClr val="FF0000"/>
                </a:solidFill>
              </a:rPr>
              <a:t>mes</a:t>
            </a:r>
            <a:r>
              <a:rPr lang="fr-FR" dirty="0"/>
              <a:t> leçons	</a:t>
            </a:r>
          </a:p>
          <a:p>
            <a:pPr marL="0" indent="0">
              <a:buNone/>
            </a:pPr>
            <a:r>
              <a:rPr lang="fr-FR" dirty="0"/>
              <a:t>voir</a:t>
            </a:r>
          </a:p>
          <a:p>
            <a:pPr marL="0" indent="0">
              <a:buNone/>
            </a:pPr>
            <a:r>
              <a:rPr lang="fr-FR" dirty="0"/>
              <a:t>écrire</a:t>
            </a:r>
          </a:p>
          <a:p>
            <a:pPr marL="0" indent="0">
              <a:buNone/>
            </a:pPr>
            <a:r>
              <a:rPr lang="fr-FR" dirty="0"/>
              <a:t>prendre</a:t>
            </a:r>
          </a:p>
          <a:p>
            <a:pPr marL="0" indent="0">
              <a:buNone/>
            </a:pPr>
            <a:r>
              <a:rPr lang="fr-FR" dirty="0"/>
              <a:t>recevoir</a:t>
            </a:r>
          </a:p>
          <a:p>
            <a:pPr marL="0" indent="0">
              <a:buNone/>
            </a:pPr>
            <a:r>
              <a:rPr lang="fr-FR" dirty="0"/>
              <a:t>connaitre</a:t>
            </a:r>
          </a:p>
        </p:txBody>
      </p:sp>
    </p:spTree>
    <p:extLst>
      <p:ext uri="{BB962C8B-B14F-4D97-AF65-F5344CB8AC3E}">
        <p14:creationId xmlns:p14="http://schemas.microsoft.com/office/powerpoint/2010/main" val="7302185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38F9BD-7C8B-58CF-7E4C-17745151FF95}"/>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2719A672-4887-1E82-07F9-2FB6FE0D7CDE}"/>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sz="3600" i="1" dirty="0">
                <a:solidFill>
                  <a:srgbClr val="FF0000"/>
                </a:solidFill>
              </a:rPr>
              <a:t>		Pour aller plus loin</a:t>
            </a:r>
          </a:p>
        </p:txBody>
      </p:sp>
    </p:spTree>
    <p:extLst>
      <p:ext uri="{BB962C8B-B14F-4D97-AF65-F5344CB8AC3E}">
        <p14:creationId xmlns:p14="http://schemas.microsoft.com/office/powerpoint/2010/main" val="2875034902"/>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461</TotalTime>
  <Words>1605</Words>
  <Application>Microsoft Macintosh PowerPoint</Application>
  <PresentationFormat>Grand écran</PresentationFormat>
  <Paragraphs>169</Paragraphs>
  <Slides>14</Slides>
  <Notes>14</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14</vt:i4>
      </vt:variant>
    </vt:vector>
  </HeadingPairs>
  <TitlesOfParts>
    <vt:vector size="21" baseType="lpstr">
      <vt:lpstr>Arial</vt:lpstr>
      <vt:lpstr>Calibri</vt:lpstr>
      <vt:lpstr>Calibri Light</vt:lpstr>
      <vt:lpstr>SignPainter-HouseScript</vt:lpstr>
      <vt:lpstr>Times New Roman</vt:lpstr>
      <vt:lpstr>Wingdings 3</vt:lpstr>
      <vt:lpstr>Thème Office</vt:lpstr>
      <vt:lpstr>Histoire en peu de mots</vt:lpstr>
      <vt:lpstr>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 On ne doit mettre aucun verbe conjugué, donc aucun sujet, aucune brique-sujet. - On peut mettre des compléments du verbe (décider de partir, respirer l’air frais…). - On peut mettre des troisièmes briques, des compléments circonstanciels (autour, sans but…). - On peut mettre des négations (ne rien prévoir).</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J’écris</dc:title>
  <dc:creator>Pierre Seve</dc:creator>
  <cp:lastModifiedBy>Pierre Seve</cp:lastModifiedBy>
  <cp:revision>15</cp:revision>
  <cp:lastPrinted>2025-07-23T06:21:36Z</cp:lastPrinted>
  <dcterms:created xsi:type="dcterms:W3CDTF">2024-02-08T18:08:53Z</dcterms:created>
  <dcterms:modified xsi:type="dcterms:W3CDTF">2025-07-23T06:21:39Z</dcterms:modified>
</cp:coreProperties>
</file>