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0"/>
  </p:notesMasterIdLst>
  <p:sldIdLst>
    <p:sldId id="256" r:id="rId2"/>
    <p:sldId id="257" r:id="rId3"/>
    <p:sldId id="258" r:id="rId4"/>
    <p:sldId id="295" r:id="rId5"/>
    <p:sldId id="260" r:id="rId6"/>
    <p:sldId id="261" r:id="rId7"/>
    <p:sldId id="259" r:id="rId8"/>
    <p:sldId id="263" r:id="rId9"/>
    <p:sldId id="264" r:id="rId10"/>
    <p:sldId id="265" r:id="rId11"/>
    <p:sldId id="262" r:id="rId12"/>
    <p:sldId id="267" r:id="rId13"/>
    <p:sldId id="268"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96" r:id="rId31"/>
    <p:sldId id="287" r:id="rId32"/>
    <p:sldId id="288" r:id="rId33"/>
    <p:sldId id="289" r:id="rId34"/>
    <p:sldId id="290" r:id="rId35"/>
    <p:sldId id="292" r:id="rId36"/>
    <p:sldId id="291" r:id="rId37"/>
    <p:sldId id="293" r:id="rId38"/>
    <p:sldId id="294" r:id="rId3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49"/>
    <p:restoredTop sz="75915"/>
  </p:normalViewPr>
  <p:slideViewPr>
    <p:cSldViewPr snapToGrid="0">
      <p:cViewPr varScale="1">
        <p:scale>
          <a:sx n="92" d="100"/>
          <a:sy n="92" d="100"/>
        </p:scale>
        <p:origin x="118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431DC9-745D-FA41-8EE2-7B3624FB2D1C}" type="datetimeFigureOut">
              <a:rPr lang="fr-FR" smtClean="0"/>
              <a:t>14/06/2025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F12B48-F96C-D942-9E3B-208A1C8D546A}" type="slidenum">
              <a:rPr lang="fr-FR" smtClean="0"/>
              <a:t>‹N°›</a:t>
            </a:fld>
            <a:endParaRPr lang="fr-FR"/>
          </a:p>
        </p:txBody>
      </p:sp>
    </p:spTree>
    <p:extLst>
      <p:ext uri="{BB962C8B-B14F-4D97-AF65-F5344CB8AC3E}">
        <p14:creationId xmlns:p14="http://schemas.microsoft.com/office/powerpoint/2010/main" val="3697559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rPr>
              <a:t>QUI PARLE ? À QUI ? DE QUOI ? </a:t>
            </a:r>
            <a:r>
              <a:rPr lang="fr-FR" dirty="0">
                <a:solidFill>
                  <a:schemeClr val="tx1"/>
                </a:solidFill>
              </a:rPr>
              <a:t>– valeur des temps</a:t>
            </a:r>
          </a:p>
          <a:p>
            <a:r>
              <a:rPr lang="fr-FR" dirty="0">
                <a:solidFill>
                  <a:schemeClr val="tx1"/>
                </a:solidFill>
              </a:rPr>
              <a:t>CM1 – 30. Comment exprimer le passé du passé ? le passé du futur ?</a:t>
            </a:r>
          </a:p>
        </p:txBody>
      </p:sp>
      <p:sp>
        <p:nvSpPr>
          <p:cNvPr id="4" name="Espace réservé du numéro de diapositive 3"/>
          <p:cNvSpPr>
            <a:spLocks noGrp="1"/>
          </p:cNvSpPr>
          <p:nvPr>
            <p:ph type="sldNum" sz="quarter" idx="5"/>
          </p:nvPr>
        </p:nvSpPr>
        <p:spPr/>
        <p:txBody>
          <a:bodyPr/>
          <a:lstStyle/>
          <a:p>
            <a:fld id="{E7F12B48-F96C-D942-9E3B-208A1C8D546A}" type="slidenum">
              <a:rPr lang="fr-FR" smtClean="0"/>
              <a:t>1</a:t>
            </a:fld>
            <a:endParaRPr lang="fr-FR"/>
          </a:p>
        </p:txBody>
      </p:sp>
    </p:spTree>
    <p:extLst>
      <p:ext uri="{BB962C8B-B14F-4D97-AF65-F5344CB8AC3E}">
        <p14:creationId xmlns:p14="http://schemas.microsoft.com/office/powerpoint/2010/main" val="7681476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1 – Enrôlement</a:t>
            </a:r>
          </a:p>
          <a:p>
            <a:endParaRPr lang="fr-FR" sz="1200" b="1" dirty="0">
              <a:solidFill>
                <a:schemeClr val="tx1"/>
              </a:solidFill>
              <a:latin typeface="+mn-lt"/>
            </a:endParaRPr>
          </a:p>
          <a:p>
            <a:r>
              <a:rPr lang="fr-FR" sz="1200" b="1" dirty="0">
                <a:solidFill>
                  <a:schemeClr val="tx1"/>
                </a:solidFill>
                <a:latin typeface="+mn-lt"/>
              </a:rPr>
              <a:t>Demander </a:t>
            </a:r>
            <a:r>
              <a:rPr lang="fr-FR" sz="1200" b="0" dirty="0">
                <a:solidFill>
                  <a:schemeClr val="tx1"/>
                </a:solidFill>
                <a:latin typeface="+mn-lt"/>
              </a:rPr>
              <a:t>: « Qu’est-ce que j’affiche ? »</a:t>
            </a:r>
          </a:p>
          <a:p>
            <a:r>
              <a:rPr lang="fr-FR" sz="1200" b="0" u="sng" dirty="0">
                <a:solidFill>
                  <a:schemeClr val="tx1"/>
                </a:solidFill>
                <a:latin typeface="+mn-lt"/>
              </a:rPr>
              <a:t>Réponse attendue </a:t>
            </a:r>
            <a:r>
              <a:rPr lang="fr-FR" sz="1200" b="0" dirty="0">
                <a:solidFill>
                  <a:schemeClr val="tx1"/>
                </a:solidFill>
                <a:latin typeface="+mn-l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Sur les images, on voit un écureuil qui boit, et l’écureuil qui mange une noisette.</a:t>
            </a:r>
          </a:p>
          <a:p>
            <a:endParaRPr lang="fr-FR" b="0" dirty="0">
              <a:solidFill>
                <a:schemeClr val="tx1"/>
              </a:solidFill>
            </a:endParaRPr>
          </a:p>
        </p:txBody>
      </p:sp>
      <p:sp>
        <p:nvSpPr>
          <p:cNvPr id="4" name="Espace réservé du numéro de diapositive 3"/>
          <p:cNvSpPr>
            <a:spLocks noGrp="1"/>
          </p:cNvSpPr>
          <p:nvPr>
            <p:ph type="sldNum" sz="quarter" idx="5"/>
          </p:nvPr>
        </p:nvSpPr>
        <p:spPr/>
        <p:txBody>
          <a:bodyPr/>
          <a:lstStyle/>
          <a:p>
            <a:fld id="{E7F12B48-F96C-D942-9E3B-208A1C8D546A}" type="slidenum">
              <a:rPr lang="fr-FR" smtClean="0"/>
              <a:t>2</a:t>
            </a:fld>
            <a:endParaRPr lang="fr-FR"/>
          </a:p>
        </p:txBody>
      </p:sp>
    </p:spTree>
    <p:extLst>
      <p:ext uri="{BB962C8B-B14F-4D97-AF65-F5344CB8AC3E}">
        <p14:creationId xmlns:p14="http://schemas.microsoft.com/office/powerpoint/2010/main" val="35320842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0" dirty="0">
                <a:solidFill>
                  <a:schemeClr val="tx1"/>
                </a:solidFill>
                <a:effectLst/>
                <a:latin typeface="+mn-lt"/>
                <a:ea typeface="Calibri" panose="020F0502020204030204" pitchFamily="34" charset="0"/>
              </a:rPr>
              <a:t>Demander</a:t>
            </a:r>
            <a:r>
              <a:rPr lang="fr-FR" sz="1200" kern="0" dirty="0">
                <a:solidFill>
                  <a:schemeClr val="tx1"/>
                </a:solidFill>
                <a:effectLst/>
                <a:latin typeface="+mn-lt"/>
                <a:ea typeface="Calibri" panose="020F0502020204030204" pitchFamily="34" charset="0"/>
              </a:rPr>
              <a:t> : « Qu’est-ce que peut dire celui qui parle ? Quels temps utilise-t-il ? »</a:t>
            </a:r>
            <a:r>
              <a:rPr lang="fr-FR" sz="1200" dirty="0">
                <a:solidFill>
                  <a:schemeClr val="tx1"/>
                </a:solidFill>
                <a:effectLst/>
                <a:latin typeface="+mn-lt"/>
              </a:rPr>
              <a:t>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probable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i="1" dirty="0">
                <a:solidFill>
                  <a:schemeClr val="tx1"/>
                </a:solidFill>
                <a:effectLst/>
                <a:latin typeface="+mn-lt"/>
                <a:ea typeface="Calibri" panose="020F0502020204030204" pitchFamily="34" charset="0"/>
                <a:cs typeface="Times New Roman" panose="02020603050405020304" pitchFamily="18" charset="0"/>
              </a:rPr>
              <a:t>L’écureuil mange une noisettes,</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Il a utilisé le présent pour exprimer ce qui se passe en même temps.</a:t>
            </a:r>
          </a:p>
          <a:p>
            <a:endParaRPr lang="fr-FR" sz="120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On sait donc exprimer un fait qui s’est déroulé dans le passé par rapport à un fait qui s’est déroulé dans le présent. Le passé composé </a:t>
            </a:r>
            <a:r>
              <a:rPr lang="fr-FR" sz="1200" i="1" dirty="0">
                <a:solidFill>
                  <a:schemeClr val="tx1"/>
                </a:solidFill>
                <a:effectLst/>
                <a:latin typeface="+mn-lt"/>
                <a:ea typeface="Calibri" panose="020F0502020204030204" pitchFamily="34" charset="0"/>
                <a:cs typeface="Times New Roman" panose="02020603050405020304" pitchFamily="18" charset="0"/>
              </a:rPr>
              <a:t>a bu</a:t>
            </a:r>
            <a:r>
              <a:rPr lang="fr-FR" sz="1200" dirty="0">
                <a:solidFill>
                  <a:schemeClr val="tx1"/>
                </a:solidFill>
                <a:effectLst/>
                <a:latin typeface="+mn-lt"/>
                <a:ea typeface="Calibri" panose="020F0502020204030204" pitchFamily="34" charset="0"/>
                <a:cs typeface="Times New Roman" panose="02020603050405020304" pitchFamily="18" charset="0"/>
              </a:rPr>
              <a:t> s’oppose bien au présent </a:t>
            </a:r>
            <a:r>
              <a:rPr lang="fr-FR" sz="1200" i="1" dirty="0">
                <a:solidFill>
                  <a:schemeClr val="tx1"/>
                </a:solidFill>
                <a:effectLst/>
                <a:latin typeface="+mn-lt"/>
                <a:ea typeface="Calibri" panose="020F0502020204030204" pitchFamily="34" charset="0"/>
                <a:cs typeface="Times New Roman" panose="02020603050405020304" pitchFamily="18" charset="0"/>
              </a:rPr>
              <a:t>mange</a:t>
            </a:r>
            <a:r>
              <a:rPr lang="fr-FR" sz="1200" dirty="0">
                <a:solidFill>
                  <a:schemeClr val="tx1"/>
                </a:solidFill>
                <a:effectLst/>
                <a:latin typeface="+mn-lt"/>
                <a:ea typeface="Calibri" panose="020F0502020204030204" pitchFamily="34" charset="0"/>
                <a:cs typeface="Times New Roman" panose="02020603050405020304" pitchFamily="18" charset="0"/>
              </a:rPr>
              <a:t> ; ça montre bien l’ordre des faits. »</a:t>
            </a:r>
          </a:p>
          <a:p>
            <a:endParaRPr lang="fr-FR" dirty="0"/>
          </a:p>
        </p:txBody>
      </p:sp>
      <p:sp>
        <p:nvSpPr>
          <p:cNvPr id="4" name="Espace réservé du numéro de diapositive 3"/>
          <p:cNvSpPr>
            <a:spLocks noGrp="1"/>
          </p:cNvSpPr>
          <p:nvPr>
            <p:ph type="sldNum" sz="quarter" idx="5"/>
          </p:nvPr>
        </p:nvSpPr>
        <p:spPr/>
        <p:txBody>
          <a:bodyPr/>
          <a:lstStyle/>
          <a:p>
            <a:fld id="{E7F12B48-F96C-D942-9E3B-208A1C8D546A}" type="slidenum">
              <a:rPr lang="fr-FR" smtClean="0"/>
              <a:t>3</a:t>
            </a:fld>
            <a:endParaRPr lang="fr-FR"/>
          </a:p>
        </p:txBody>
      </p:sp>
    </p:spTree>
    <p:extLst>
      <p:ext uri="{BB962C8B-B14F-4D97-AF65-F5344CB8AC3E}">
        <p14:creationId xmlns:p14="http://schemas.microsoft.com/office/powerpoint/2010/main" val="40825435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9B854-A8E6-6C80-9FEF-F76CC75D5B1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EF2AFC2-FBDE-35EA-072B-B6F9BF06C2A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9339764-1C8D-FFF3-9834-47AD894457AC}"/>
              </a:ext>
            </a:extLst>
          </p:cNvPr>
          <p:cNvSpPr>
            <a:spLocks noGrp="1"/>
          </p:cNvSpPr>
          <p:nvPr>
            <p:ph type="body" idx="1"/>
          </p:nvPr>
        </p:nvSpPr>
        <p:spPr/>
        <p:txBody>
          <a:bodyPr/>
          <a:lstStyle/>
          <a:p>
            <a:r>
              <a:rPr lang="fr-FR" sz="1200" b="1" kern="0" dirty="0">
                <a:solidFill>
                  <a:schemeClr val="tx1"/>
                </a:solidFill>
                <a:effectLst/>
                <a:latin typeface="+mn-lt"/>
                <a:ea typeface="Calibri" panose="020F0502020204030204" pitchFamily="34" charset="0"/>
              </a:rPr>
              <a:t>Demander</a:t>
            </a:r>
            <a:r>
              <a:rPr lang="fr-FR" sz="1200" kern="0" dirty="0">
                <a:solidFill>
                  <a:schemeClr val="tx1"/>
                </a:solidFill>
                <a:effectLst/>
                <a:latin typeface="+mn-lt"/>
                <a:ea typeface="Calibri" panose="020F0502020204030204" pitchFamily="34" charset="0"/>
              </a:rPr>
              <a:t> : « Qu’est-ce que peut dire celui qui parle pour dire que l’écureuil mange maintenant des noisettes après avoir bu ? Quels temps utilise-t-il ? »</a:t>
            </a:r>
            <a:r>
              <a:rPr lang="fr-FR" sz="1200" dirty="0">
                <a:solidFill>
                  <a:schemeClr val="tx1"/>
                </a:solidFill>
                <a:effectLst/>
                <a:latin typeface="+mn-lt"/>
              </a:rPr>
              <a:t>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probable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i="1" dirty="0">
                <a:solidFill>
                  <a:schemeClr val="tx1"/>
                </a:solidFill>
                <a:effectLst/>
                <a:latin typeface="+mn-lt"/>
                <a:ea typeface="Calibri" panose="020F0502020204030204" pitchFamily="34" charset="0"/>
                <a:cs typeface="Times New Roman" panose="02020603050405020304" pitchFamily="18" charset="0"/>
              </a:rPr>
              <a:t>L’écureuil a bu, maintenant il mange des noisettes,</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Il a utilisé le passé composé pour exprimer ce qui s’est passé avant.</a:t>
            </a:r>
          </a:p>
          <a:p>
            <a:endParaRPr lang="fr-FR" sz="120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On sait donc exprimer un fait qui s’est déroulé dans le passé par rapport à un fait qui s’est déroulé dans le présent. Le passé composé </a:t>
            </a:r>
            <a:r>
              <a:rPr lang="fr-FR" sz="1200" i="1" dirty="0">
                <a:solidFill>
                  <a:schemeClr val="tx1"/>
                </a:solidFill>
                <a:effectLst/>
                <a:latin typeface="+mn-lt"/>
                <a:ea typeface="Calibri" panose="020F0502020204030204" pitchFamily="34" charset="0"/>
                <a:cs typeface="Times New Roman" panose="02020603050405020304" pitchFamily="18" charset="0"/>
              </a:rPr>
              <a:t>a bu</a:t>
            </a:r>
            <a:r>
              <a:rPr lang="fr-FR" sz="1200" dirty="0">
                <a:solidFill>
                  <a:schemeClr val="tx1"/>
                </a:solidFill>
                <a:effectLst/>
                <a:latin typeface="+mn-lt"/>
                <a:ea typeface="Calibri" panose="020F0502020204030204" pitchFamily="34" charset="0"/>
                <a:cs typeface="Times New Roman" panose="02020603050405020304" pitchFamily="18" charset="0"/>
              </a:rPr>
              <a:t> s’oppose bien au présent </a:t>
            </a:r>
            <a:r>
              <a:rPr lang="fr-FR" sz="1200" i="1" dirty="0">
                <a:solidFill>
                  <a:schemeClr val="tx1"/>
                </a:solidFill>
                <a:effectLst/>
                <a:latin typeface="+mn-lt"/>
                <a:ea typeface="Calibri" panose="020F0502020204030204" pitchFamily="34" charset="0"/>
                <a:cs typeface="Times New Roman" panose="02020603050405020304" pitchFamily="18" charset="0"/>
              </a:rPr>
              <a:t>mange</a:t>
            </a:r>
            <a:r>
              <a:rPr lang="fr-FR" sz="1200" dirty="0">
                <a:solidFill>
                  <a:schemeClr val="tx1"/>
                </a:solidFill>
                <a:effectLst/>
                <a:latin typeface="+mn-lt"/>
                <a:ea typeface="Calibri" panose="020F0502020204030204" pitchFamily="34" charset="0"/>
                <a:cs typeface="Times New Roman" panose="02020603050405020304" pitchFamily="18" charset="0"/>
              </a:rPr>
              <a:t> ; ça montre bien l’ordre des faits. »</a:t>
            </a:r>
          </a:p>
          <a:p>
            <a:endParaRPr lang="fr-FR" dirty="0"/>
          </a:p>
        </p:txBody>
      </p:sp>
      <p:sp>
        <p:nvSpPr>
          <p:cNvPr id="4" name="Espace réservé du numéro de diapositive 3">
            <a:extLst>
              <a:ext uri="{FF2B5EF4-FFF2-40B4-BE49-F238E27FC236}">
                <a16:creationId xmlns:a16="http://schemas.microsoft.com/office/drawing/2014/main" id="{3D558BBE-8273-2912-B1A4-2891EF09E92E}"/>
              </a:ext>
            </a:extLst>
          </p:cNvPr>
          <p:cNvSpPr>
            <a:spLocks noGrp="1"/>
          </p:cNvSpPr>
          <p:nvPr>
            <p:ph type="sldNum" sz="quarter" idx="5"/>
          </p:nvPr>
        </p:nvSpPr>
        <p:spPr/>
        <p:txBody>
          <a:bodyPr/>
          <a:lstStyle/>
          <a:p>
            <a:fld id="{E7F12B48-F96C-D942-9E3B-208A1C8D546A}" type="slidenum">
              <a:rPr lang="fr-FR" smtClean="0"/>
              <a:t>4</a:t>
            </a:fld>
            <a:endParaRPr lang="fr-FR"/>
          </a:p>
        </p:txBody>
      </p:sp>
    </p:spTree>
    <p:extLst>
      <p:ext uri="{BB962C8B-B14F-4D97-AF65-F5344CB8AC3E}">
        <p14:creationId xmlns:p14="http://schemas.microsoft.com/office/powerpoint/2010/main" val="2947776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7BA12-FB8C-4E3E-C22E-F282320A875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245A91A-CF6C-9B60-97B4-AB8E75EAAF6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EDC20BA-A340-0CCB-6217-D4228F60D02C}"/>
              </a:ext>
            </a:extLst>
          </p:cNvPr>
          <p:cNvSpPr>
            <a:spLocks noGrp="1"/>
          </p:cNvSpPr>
          <p:nvPr>
            <p:ph type="body" idx="1"/>
          </p:nvPr>
        </p:nvSpPr>
        <p:spPr/>
        <p:txBody>
          <a:bodyPr/>
          <a:lstStyle/>
          <a:p>
            <a:r>
              <a:rPr lang="fr-FR" sz="1200" b="1" kern="0" dirty="0">
                <a:solidFill>
                  <a:schemeClr val="tx1"/>
                </a:solidFill>
                <a:effectLst/>
                <a:latin typeface="+mn-lt"/>
                <a:ea typeface="Calibri" panose="020F0502020204030204" pitchFamily="34" charset="0"/>
              </a:rPr>
              <a:t>Demander</a:t>
            </a:r>
            <a:r>
              <a:rPr lang="fr-FR" sz="1200" kern="0" dirty="0">
                <a:solidFill>
                  <a:schemeClr val="tx1"/>
                </a:solidFill>
                <a:effectLst/>
                <a:latin typeface="+mn-lt"/>
                <a:ea typeface="Calibri" panose="020F0502020204030204" pitchFamily="34" charset="0"/>
              </a:rPr>
              <a:t> : « Qu’est-ce que peut dire celui qui parle pour dire que l’écureuil a mangé des noisettes et qu’avant, il a bu ? Quels temps utilise-t-il ?»</a:t>
            </a:r>
            <a:r>
              <a:rPr lang="fr-FR" sz="1200" dirty="0">
                <a:solidFill>
                  <a:schemeClr val="tx1"/>
                </a:solidFill>
                <a:effectLst/>
                <a:latin typeface="+mn-lt"/>
              </a:rPr>
              <a:t>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Réponses possibles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i="1" dirty="0">
                <a:solidFill>
                  <a:schemeClr val="tx1"/>
                </a:solidFill>
                <a:effectLst/>
                <a:latin typeface="+mn-lt"/>
                <a:ea typeface="Calibri" panose="020F0502020204030204" pitchFamily="34" charset="0"/>
                <a:cs typeface="Times New Roman" panose="02020603050405020304" pitchFamily="18" charset="0"/>
              </a:rPr>
              <a:t>L’écureuil a mangé des noisettes après avoir bu.</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i="1" dirty="0">
                <a:solidFill>
                  <a:schemeClr val="tx1"/>
                </a:solidFill>
                <a:effectLst/>
                <a:latin typeface="+mn-lt"/>
                <a:ea typeface="Calibri" panose="020F0502020204030204" pitchFamily="34" charset="0"/>
                <a:cs typeface="Times New Roman" panose="02020603050405020304" pitchFamily="18" charset="0"/>
              </a:rPr>
              <a:t>L’écureuil a bu puis il a mangé des noisettes.</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Il a utilisé le passé composé pour exprimer ce qui s’est passé avant.</a:t>
            </a:r>
          </a:p>
          <a:p>
            <a:endParaRPr lang="fr-FR" sz="120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On a donc exprimé un fait qui s’est déroulé dans le passé d’un autre fait, qui lui aussi s’est déroulé dans le passé.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Annoncer</a:t>
            </a:r>
            <a:r>
              <a:rPr lang="fr-FR" sz="1200" dirty="0">
                <a:solidFill>
                  <a:schemeClr val="tx1"/>
                </a:solidFill>
                <a:effectLst/>
                <a:latin typeface="+mn-lt"/>
                <a:ea typeface="Calibri" panose="020F0502020204030204" pitchFamily="34" charset="0"/>
                <a:cs typeface="Times New Roman" panose="02020603050405020304" pitchFamily="18" charset="0"/>
              </a:rPr>
              <a:t> : « Aujourd’hui, on va découvrir une autre manière d’exprimer un fait qui s’est déroulé dans le passé d’un autre fait, qui lui aussi s’est déroulé dans le passé. Cela nous permettra de découvrir deux temps que nous ne connaissons pas encore.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50E9B662-B86E-39DE-D4CF-FF966199749D}"/>
              </a:ext>
            </a:extLst>
          </p:cNvPr>
          <p:cNvSpPr>
            <a:spLocks noGrp="1"/>
          </p:cNvSpPr>
          <p:nvPr>
            <p:ph type="sldNum" sz="quarter" idx="5"/>
          </p:nvPr>
        </p:nvSpPr>
        <p:spPr/>
        <p:txBody>
          <a:bodyPr/>
          <a:lstStyle/>
          <a:p>
            <a:fld id="{E7F12B48-F96C-D942-9E3B-208A1C8D546A}" type="slidenum">
              <a:rPr lang="fr-FR" smtClean="0"/>
              <a:t>5</a:t>
            </a:fld>
            <a:endParaRPr lang="fr-FR"/>
          </a:p>
        </p:txBody>
      </p:sp>
    </p:spTree>
    <p:extLst>
      <p:ext uri="{BB962C8B-B14F-4D97-AF65-F5344CB8AC3E}">
        <p14:creationId xmlns:p14="http://schemas.microsoft.com/office/powerpoint/2010/main" val="21941621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2 – </a:t>
            </a:r>
            <a:r>
              <a:rPr lang="fr-FR" sz="1200" b="1" i="1" dirty="0">
                <a:solidFill>
                  <a:schemeClr val="tx1"/>
                </a:solidFill>
                <a:effectLst/>
                <a:highlight>
                  <a:srgbClr val="D3D3D3"/>
                </a:highlight>
                <a:latin typeface="+mn-lt"/>
                <a:ea typeface="Calibri" panose="020F0502020204030204" pitchFamily="34" charset="0"/>
                <a:cs typeface="Times New Roman" panose="02020603050405020304" pitchFamily="18" charset="0"/>
              </a:rPr>
              <a:t>Observation</a:t>
            </a:r>
            <a:r>
              <a:rPr lang="fr-FR" sz="1200" b="1" dirty="0">
                <a:solidFill>
                  <a:schemeClr val="tx1"/>
                </a:solidFill>
                <a:effectLst/>
                <a:latin typeface="+mn-lt"/>
                <a:ea typeface="Calibri" panose="020F0502020204030204" pitchFamily="34" charset="0"/>
                <a:cs typeface="Times New Roman" panose="02020603050405020304" pitchFamily="18" charset="0"/>
              </a:rPr>
              <a:t> - Percevoir la valeur d’antériorité des temps composés</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sz="1200" dirty="0">
              <a:solidFill>
                <a:schemeClr val="tx1"/>
              </a:solidFill>
              <a:latin typeface="+mn-lt"/>
            </a:endParaRPr>
          </a:p>
          <a:p>
            <a:r>
              <a:rPr lang="fr-FR" sz="1200" b="1" dirty="0">
                <a:solidFill>
                  <a:schemeClr val="tx1"/>
                </a:solidFill>
                <a:latin typeface="+mn-lt"/>
              </a:rPr>
              <a:t>Demander </a:t>
            </a:r>
            <a:r>
              <a:rPr lang="fr-FR" sz="1200" b="0" dirty="0">
                <a:solidFill>
                  <a:schemeClr val="tx1"/>
                </a:solidFill>
                <a:latin typeface="+mn-lt"/>
              </a:rPr>
              <a:t>: « Qu’est-ce que j’affiche ? »</a:t>
            </a:r>
          </a:p>
          <a:p>
            <a:r>
              <a:rPr lang="fr-FR" sz="1200" b="0" u="sng" dirty="0">
                <a:solidFill>
                  <a:schemeClr val="tx1"/>
                </a:solidFill>
                <a:latin typeface="+mn-lt"/>
              </a:rPr>
              <a:t>Réponse attendue </a:t>
            </a:r>
            <a:r>
              <a:rPr lang="fr-FR" sz="1200" b="0" dirty="0">
                <a:solidFill>
                  <a:schemeClr val="tx1"/>
                </a:solidFill>
                <a:latin typeface="+mn-l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Sur les images, on voit un homme qui tond la pelouse, et l’homme qui taille un arbre.</a:t>
            </a:r>
          </a:p>
          <a:p>
            <a:endParaRPr lang="fr-FR" dirty="0"/>
          </a:p>
        </p:txBody>
      </p:sp>
      <p:sp>
        <p:nvSpPr>
          <p:cNvPr id="4" name="Espace réservé du numéro de diapositive 3"/>
          <p:cNvSpPr>
            <a:spLocks noGrp="1"/>
          </p:cNvSpPr>
          <p:nvPr>
            <p:ph type="sldNum" sz="quarter" idx="5"/>
          </p:nvPr>
        </p:nvSpPr>
        <p:spPr/>
        <p:txBody>
          <a:bodyPr/>
          <a:lstStyle/>
          <a:p>
            <a:fld id="{E7F12B48-F96C-D942-9E3B-208A1C8D546A}" type="slidenum">
              <a:rPr lang="fr-FR" smtClean="0"/>
              <a:t>6</a:t>
            </a:fld>
            <a:endParaRPr lang="fr-FR"/>
          </a:p>
        </p:txBody>
      </p:sp>
    </p:spTree>
    <p:extLst>
      <p:ext uri="{BB962C8B-B14F-4D97-AF65-F5344CB8AC3E}">
        <p14:creationId xmlns:p14="http://schemas.microsoft.com/office/powerpoint/2010/main" val="18285419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Distribuer</a:t>
            </a:r>
            <a:r>
              <a:rPr lang="fr-FR" sz="1200" dirty="0">
                <a:solidFill>
                  <a:schemeClr val="tx1"/>
                </a:solidFill>
                <a:effectLst/>
                <a:latin typeface="+mn-lt"/>
                <a:ea typeface="Calibri" panose="020F0502020204030204" pitchFamily="34" charset="0"/>
                <a:cs typeface="Times New Roman" panose="02020603050405020304" pitchFamily="18" charset="0"/>
              </a:rPr>
              <a:t> le schéma de la flèche du temps, l’image de celui qui parle et les deux illustrations à chaque binôme (cf. </a:t>
            </a:r>
            <a:r>
              <a:rPr lang="fr-FR" sz="1200" i="1" dirty="0">
                <a:solidFill>
                  <a:schemeClr val="tx1"/>
                </a:solidFill>
                <a:effectLst/>
                <a:latin typeface="+mn-lt"/>
                <a:ea typeface="Calibri" panose="020F0502020204030204" pitchFamily="34" charset="0"/>
                <a:cs typeface="Times New Roman" panose="02020603050405020304" pitchFamily="18" charset="0"/>
              </a:rPr>
              <a:t>Fiche photocopiable</a:t>
            </a:r>
            <a:r>
              <a:rPr lang="fr-FR" sz="1200" dirty="0">
                <a:solidFill>
                  <a:schemeClr val="tx1"/>
                </a:solidFill>
                <a:effectLst/>
                <a:latin typeface="+mn-lt"/>
                <a:ea typeface="Calibri" panose="020F0502020204030204" pitchFamily="34" charset="0"/>
                <a:cs typeface="Times New Roman" panose="02020603050405020304" pitchFamily="18" charset="0"/>
              </a:rPr>
              <a:t>). Puis </a:t>
            </a:r>
            <a:r>
              <a:rPr lang="fr-FR" sz="1200" b="1" dirty="0">
                <a:solidFill>
                  <a:schemeClr val="tx1"/>
                </a:solidFill>
                <a:effectLst/>
                <a:latin typeface="+mn-lt"/>
                <a:ea typeface="Calibri" panose="020F0502020204030204" pitchFamily="34" charset="0"/>
                <a:cs typeface="Times New Roman" panose="02020603050405020304" pitchFamily="18" charset="0"/>
              </a:rPr>
              <a:t>donner la consigne </a:t>
            </a:r>
            <a:r>
              <a:rPr lang="fr-FR" sz="1200" dirty="0">
                <a:solidFill>
                  <a:schemeClr val="tx1"/>
                </a:solidFill>
                <a:effectLst/>
                <a:latin typeface="+mn-lt"/>
                <a:ea typeface="Calibri" panose="020F0502020204030204" pitchFamily="34" charset="0"/>
                <a:cs typeface="Times New Roman" panose="02020603050405020304" pitchFamily="18" charset="0"/>
              </a:rPr>
              <a:t>: « Placez l’image de celui qui parle et les deux illustrations au bon endroit sur l’axe du temps. Justifiez. »</a:t>
            </a:r>
          </a:p>
          <a:p>
            <a:r>
              <a:rPr lang="fr-FR" sz="1200" u="sng" dirty="0">
                <a:solidFill>
                  <a:schemeClr val="tx1"/>
                </a:solidFill>
                <a:latin typeface="+mn-lt"/>
              </a:rPr>
              <a:t>Réponses attendues </a:t>
            </a:r>
            <a:r>
              <a:rPr lang="fr-FR" sz="1200" dirty="0">
                <a:solidFill>
                  <a:schemeClr val="tx1"/>
                </a:solidFill>
                <a:latin typeface="+mn-lt"/>
              </a:rPr>
              <a:t>[voir diapositive suivante]</a:t>
            </a:r>
          </a:p>
        </p:txBody>
      </p:sp>
      <p:sp>
        <p:nvSpPr>
          <p:cNvPr id="4" name="Espace réservé du numéro de diapositive 3"/>
          <p:cNvSpPr>
            <a:spLocks noGrp="1"/>
          </p:cNvSpPr>
          <p:nvPr>
            <p:ph type="sldNum" sz="quarter" idx="5"/>
          </p:nvPr>
        </p:nvSpPr>
        <p:spPr/>
        <p:txBody>
          <a:bodyPr/>
          <a:lstStyle/>
          <a:p>
            <a:fld id="{E7F12B48-F96C-D942-9E3B-208A1C8D546A}" type="slidenum">
              <a:rPr lang="fr-FR" smtClean="0"/>
              <a:t>7</a:t>
            </a:fld>
            <a:endParaRPr lang="fr-FR"/>
          </a:p>
        </p:txBody>
      </p:sp>
    </p:spTree>
    <p:extLst>
      <p:ext uri="{BB962C8B-B14F-4D97-AF65-F5344CB8AC3E}">
        <p14:creationId xmlns:p14="http://schemas.microsoft.com/office/powerpoint/2010/main" val="3721169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14657-8C5C-8A78-EE8C-45B70F70298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A87A853-E0C7-983C-6CA9-FBEFAF052A4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9CBD9CD-43B7-5A9F-8E7F-E52C6999A030}"/>
              </a:ext>
            </a:extLst>
          </p:cNvPr>
          <p:cNvSpPr>
            <a:spLocks noGrp="1"/>
          </p:cNvSpPr>
          <p:nvPr>
            <p:ph type="body" idx="1"/>
          </p:nvPr>
        </p:nvSpPr>
        <p:spPr/>
        <p:txBody>
          <a:bodyPr/>
          <a:lstStyle/>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Réponses attendues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Les verbes sont au passé, donc il faut placer l’image de celui qui parle à droite.</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On ne sait pas si Luc a d’abord taillé les arbres puis tondu la pelouse ou si c’est l’inverse. Les deux sont possibles.</a:t>
            </a:r>
          </a:p>
          <a:p>
            <a:endParaRPr lang="fr-FR" dirty="0"/>
          </a:p>
        </p:txBody>
      </p:sp>
      <p:sp>
        <p:nvSpPr>
          <p:cNvPr id="4" name="Espace réservé du numéro de diapositive 3">
            <a:extLst>
              <a:ext uri="{FF2B5EF4-FFF2-40B4-BE49-F238E27FC236}">
                <a16:creationId xmlns:a16="http://schemas.microsoft.com/office/drawing/2014/main" id="{C3E1C817-5F88-FC57-C031-BB15F2C6BA30}"/>
              </a:ext>
            </a:extLst>
          </p:cNvPr>
          <p:cNvSpPr>
            <a:spLocks noGrp="1"/>
          </p:cNvSpPr>
          <p:nvPr>
            <p:ph type="sldNum" sz="quarter" idx="5"/>
          </p:nvPr>
        </p:nvSpPr>
        <p:spPr/>
        <p:txBody>
          <a:bodyPr/>
          <a:lstStyle/>
          <a:p>
            <a:fld id="{E7F12B48-F96C-D942-9E3B-208A1C8D546A}" type="slidenum">
              <a:rPr lang="fr-FR" smtClean="0"/>
              <a:t>8</a:t>
            </a:fld>
            <a:endParaRPr lang="fr-FR"/>
          </a:p>
        </p:txBody>
      </p:sp>
    </p:spTree>
    <p:extLst>
      <p:ext uri="{BB962C8B-B14F-4D97-AF65-F5344CB8AC3E}">
        <p14:creationId xmlns:p14="http://schemas.microsoft.com/office/powerpoint/2010/main" val="34046660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7BA27-BDA2-78AF-9A5D-26039AF303A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E906F22-CD4C-9C9C-C2F2-FC4CE688E83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5A48CE0-49CE-E72C-0E16-344B3A1B7F4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0" dirty="0">
                <a:solidFill>
                  <a:schemeClr val="tx1"/>
                </a:solidFill>
                <a:effectLst/>
                <a:latin typeface="+mn-lt"/>
                <a:ea typeface="Calibri" panose="020F0502020204030204" pitchFamily="34" charset="0"/>
              </a:rPr>
              <a:t>Donner la même consigne </a:t>
            </a:r>
            <a:r>
              <a:rPr lang="fr-FR" sz="1200" kern="0" dirty="0">
                <a:solidFill>
                  <a:schemeClr val="tx1"/>
                </a:solidFill>
                <a:effectLst/>
                <a:latin typeface="+mn-lt"/>
                <a:ea typeface="Calibri" panose="020F0502020204030204" pitchFamily="34" charset="0"/>
              </a:rPr>
              <a:t>: « Avec cette nouvelle phrase, placez l’image de celui qui parle et les deux illustrations au bon endroit sur l’axe du temps. Justifiez. »</a:t>
            </a:r>
            <a:r>
              <a:rPr lang="fr-FR" sz="1200" dirty="0">
                <a:solidFill>
                  <a:schemeClr val="tx1"/>
                </a:solidFill>
                <a:effectLst/>
                <a:latin typeface="+mn-l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dirty="0">
                <a:solidFill>
                  <a:schemeClr val="tx1"/>
                </a:solidFill>
                <a:latin typeface="+mn-lt"/>
              </a:rPr>
              <a:t>Réponses attendues </a:t>
            </a:r>
            <a:r>
              <a:rPr lang="fr-FR" sz="1200" dirty="0">
                <a:solidFill>
                  <a:schemeClr val="tx1"/>
                </a:solidFill>
                <a:latin typeface="+mn-lt"/>
              </a:rPr>
              <a:t>[voir diapositive suivante]</a:t>
            </a:r>
          </a:p>
        </p:txBody>
      </p:sp>
      <p:sp>
        <p:nvSpPr>
          <p:cNvPr id="4" name="Espace réservé du numéro de diapositive 3">
            <a:extLst>
              <a:ext uri="{FF2B5EF4-FFF2-40B4-BE49-F238E27FC236}">
                <a16:creationId xmlns:a16="http://schemas.microsoft.com/office/drawing/2014/main" id="{4DFAE01B-B44F-DF6F-0529-A9E6A2372A1A}"/>
              </a:ext>
            </a:extLst>
          </p:cNvPr>
          <p:cNvSpPr>
            <a:spLocks noGrp="1"/>
          </p:cNvSpPr>
          <p:nvPr>
            <p:ph type="sldNum" sz="quarter" idx="5"/>
          </p:nvPr>
        </p:nvSpPr>
        <p:spPr/>
        <p:txBody>
          <a:bodyPr/>
          <a:lstStyle/>
          <a:p>
            <a:fld id="{E7F12B48-F96C-D942-9E3B-208A1C8D546A}" type="slidenum">
              <a:rPr lang="fr-FR" smtClean="0"/>
              <a:t>9</a:t>
            </a:fld>
            <a:endParaRPr lang="fr-FR"/>
          </a:p>
        </p:txBody>
      </p:sp>
    </p:spTree>
    <p:extLst>
      <p:ext uri="{BB962C8B-B14F-4D97-AF65-F5344CB8AC3E}">
        <p14:creationId xmlns:p14="http://schemas.microsoft.com/office/powerpoint/2010/main" val="13891192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3153B-FCC9-72CF-A361-43B5C7FAD26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7061FDC-D9E8-B30A-963D-1A7DA8118D2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CC3A8D1-8F01-CD46-BACD-E470C5F66E2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dirty="0">
                <a:solidFill>
                  <a:schemeClr val="tx1"/>
                </a:solidFill>
                <a:latin typeface="+mn-lt"/>
              </a:rPr>
              <a:t>Réponses attendues</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Les verbes sont au passé, donc il faut placer l’image de celui qui parle à droite.</a:t>
            </a:r>
          </a:p>
          <a:p>
            <a:r>
              <a:rPr lang="fr-FR" sz="1200" kern="0" dirty="0">
                <a:solidFill>
                  <a:schemeClr val="tx1"/>
                </a:solidFill>
                <a:effectLst/>
                <a:latin typeface="+mn-lt"/>
                <a:ea typeface="Calibri" panose="020F0502020204030204" pitchFamily="34" charset="0"/>
              </a:rPr>
              <a:t>Luc a taillé les arbres et on comprend qu’avant, il avait déjà tondu la pelouse.</a:t>
            </a:r>
          </a:p>
          <a:p>
            <a:endParaRPr lang="fr-FR" sz="1200" kern="0" dirty="0">
              <a:solidFill>
                <a:schemeClr val="tx1"/>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On peut cette fois situer la tonte par rapport à la taille. C’est les mots </a:t>
            </a:r>
            <a:r>
              <a:rPr lang="fr-FR" sz="1200" i="1" dirty="0">
                <a:solidFill>
                  <a:schemeClr val="tx1"/>
                </a:solidFill>
                <a:effectLst/>
                <a:latin typeface="+mn-lt"/>
                <a:ea typeface="Calibri" panose="020F0502020204030204" pitchFamily="34" charset="0"/>
                <a:cs typeface="Times New Roman" panose="02020603050405020304" pitchFamily="18" charset="0"/>
              </a:rPr>
              <a:t>avait tondu </a:t>
            </a:r>
            <a:r>
              <a:rPr lang="fr-FR" sz="1200" dirty="0">
                <a:solidFill>
                  <a:schemeClr val="tx1"/>
                </a:solidFill>
                <a:effectLst/>
                <a:latin typeface="+mn-lt"/>
                <a:ea typeface="Calibri" panose="020F0502020204030204" pitchFamily="34" charset="0"/>
                <a:cs typeface="Times New Roman" panose="02020603050405020304" pitchFamily="18" charset="0"/>
              </a:rPr>
              <a:t>qui nous donnent cette information. Ils situent la tonte par rapport à la taille : la tonte était antérieure à la taille, elle a eu lieu avant la taille. »</a:t>
            </a:r>
          </a:p>
          <a:p>
            <a:endParaRPr lang="fr-FR" dirty="0"/>
          </a:p>
        </p:txBody>
      </p:sp>
      <p:sp>
        <p:nvSpPr>
          <p:cNvPr id="4" name="Espace réservé du numéro de diapositive 3">
            <a:extLst>
              <a:ext uri="{FF2B5EF4-FFF2-40B4-BE49-F238E27FC236}">
                <a16:creationId xmlns:a16="http://schemas.microsoft.com/office/drawing/2014/main" id="{AFF78E04-17A8-FAC8-B0F2-443A2BEE192E}"/>
              </a:ext>
            </a:extLst>
          </p:cNvPr>
          <p:cNvSpPr>
            <a:spLocks noGrp="1"/>
          </p:cNvSpPr>
          <p:nvPr>
            <p:ph type="sldNum" sz="quarter" idx="5"/>
          </p:nvPr>
        </p:nvSpPr>
        <p:spPr/>
        <p:txBody>
          <a:bodyPr/>
          <a:lstStyle/>
          <a:p>
            <a:fld id="{E7F12B48-F96C-D942-9E3B-208A1C8D546A}" type="slidenum">
              <a:rPr lang="fr-FR" smtClean="0"/>
              <a:t>10</a:t>
            </a:fld>
            <a:endParaRPr lang="fr-FR"/>
          </a:p>
        </p:txBody>
      </p:sp>
    </p:spTree>
    <p:extLst>
      <p:ext uri="{BB962C8B-B14F-4D97-AF65-F5344CB8AC3E}">
        <p14:creationId xmlns:p14="http://schemas.microsoft.com/office/powerpoint/2010/main" val="42460037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Donner la consigne </a:t>
            </a:r>
            <a:r>
              <a:rPr lang="fr-FR" sz="1200" dirty="0">
                <a:solidFill>
                  <a:schemeClr val="tx1"/>
                </a:solidFill>
                <a:effectLst/>
                <a:latin typeface="+mn-lt"/>
                <a:ea typeface="Calibri" panose="020F0502020204030204" pitchFamily="34" charset="0"/>
                <a:cs typeface="Times New Roman" panose="02020603050405020304" pitchFamily="18" charset="0"/>
              </a:rPr>
              <a:t>: « Placez l’image de celui qui parle et les deux illustrations au bon endroit sur l’axe du temps. Justifiez. »</a:t>
            </a:r>
          </a:p>
          <a:p>
            <a:r>
              <a:rPr lang="fr-FR" u="sng" dirty="0">
                <a:solidFill>
                  <a:schemeClr val="tx1"/>
                </a:solidFill>
                <a:latin typeface="+mn-lt"/>
              </a:rPr>
              <a:t>Réponses attendues </a:t>
            </a:r>
            <a:r>
              <a:rPr lang="fr-FR" dirty="0">
                <a:solidFill>
                  <a:schemeClr val="tx1"/>
                </a:solidFill>
                <a:latin typeface="+mn-lt"/>
              </a:rPr>
              <a:t>[voir diapositive suivante]</a:t>
            </a:r>
          </a:p>
        </p:txBody>
      </p:sp>
      <p:sp>
        <p:nvSpPr>
          <p:cNvPr id="4" name="Espace réservé du numéro de diapositive 3"/>
          <p:cNvSpPr>
            <a:spLocks noGrp="1"/>
          </p:cNvSpPr>
          <p:nvPr>
            <p:ph type="sldNum" sz="quarter" idx="5"/>
          </p:nvPr>
        </p:nvSpPr>
        <p:spPr/>
        <p:txBody>
          <a:bodyPr/>
          <a:lstStyle/>
          <a:p>
            <a:fld id="{E7F12B48-F96C-D942-9E3B-208A1C8D546A}" type="slidenum">
              <a:rPr lang="fr-FR" smtClean="0"/>
              <a:t>11</a:t>
            </a:fld>
            <a:endParaRPr lang="fr-FR"/>
          </a:p>
        </p:txBody>
      </p:sp>
    </p:spTree>
    <p:extLst>
      <p:ext uri="{BB962C8B-B14F-4D97-AF65-F5344CB8AC3E}">
        <p14:creationId xmlns:p14="http://schemas.microsoft.com/office/powerpoint/2010/main" val="19987755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1C4EB-D599-B6D9-8DF6-1D69E60DE91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5F240F0-BFB7-6D6F-52A2-528ADF238F5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53D423B-A77A-0FB4-D8FC-73B0065A6447}"/>
              </a:ext>
            </a:extLst>
          </p:cNvPr>
          <p:cNvSpPr>
            <a:spLocks noGrp="1"/>
          </p:cNvSpPr>
          <p:nvPr>
            <p:ph type="body" idx="1"/>
          </p:nvPr>
        </p:nvSpPr>
        <p:spPr/>
        <p:txBody>
          <a:bodyPr/>
          <a:lstStyle/>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Réponses attendues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Les verbes sont au futur, donc il faut placer l’image de celui qui parle à gauche.</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On ne sait pas dans quel ordre le voisin fera la taille et la tonte.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a:extLst>
              <a:ext uri="{FF2B5EF4-FFF2-40B4-BE49-F238E27FC236}">
                <a16:creationId xmlns:a16="http://schemas.microsoft.com/office/drawing/2014/main" id="{3AFE7EE8-B90A-BFD2-A020-F97894B35292}"/>
              </a:ext>
            </a:extLst>
          </p:cNvPr>
          <p:cNvSpPr>
            <a:spLocks noGrp="1"/>
          </p:cNvSpPr>
          <p:nvPr>
            <p:ph type="sldNum" sz="quarter" idx="5"/>
          </p:nvPr>
        </p:nvSpPr>
        <p:spPr/>
        <p:txBody>
          <a:bodyPr/>
          <a:lstStyle/>
          <a:p>
            <a:fld id="{E7F12B48-F96C-D942-9E3B-208A1C8D546A}" type="slidenum">
              <a:rPr lang="fr-FR" smtClean="0"/>
              <a:t>12</a:t>
            </a:fld>
            <a:endParaRPr lang="fr-FR"/>
          </a:p>
        </p:txBody>
      </p:sp>
    </p:spTree>
    <p:extLst>
      <p:ext uri="{BB962C8B-B14F-4D97-AF65-F5344CB8AC3E}">
        <p14:creationId xmlns:p14="http://schemas.microsoft.com/office/powerpoint/2010/main" val="7426662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75F3F0-D249-EF05-506F-24FB762BD21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F928DFC-54C0-ED1A-86C8-954EE1171E4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905F8E0-9C90-2BB8-706B-0E8482EA7B5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0" dirty="0">
                <a:solidFill>
                  <a:schemeClr val="tx1"/>
                </a:solidFill>
                <a:effectLst/>
                <a:latin typeface="+mn-lt"/>
                <a:ea typeface="Calibri" panose="020F0502020204030204" pitchFamily="34" charset="0"/>
              </a:rPr>
              <a:t>Donner la même consigne </a:t>
            </a:r>
            <a:r>
              <a:rPr lang="fr-FR" sz="1200" kern="0" dirty="0">
                <a:solidFill>
                  <a:schemeClr val="tx1"/>
                </a:solidFill>
                <a:effectLst/>
                <a:latin typeface="+mn-lt"/>
                <a:ea typeface="Calibri" panose="020F0502020204030204" pitchFamily="34" charset="0"/>
              </a:rPr>
              <a:t>: « Avec cette nouvelle phrase, placez l’image de celui qui parle et les deux illustrations au bon endroit sur l’axe du temps. Justifiez. »</a:t>
            </a:r>
            <a:r>
              <a:rPr lang="fr-FR" sz="1200" dirty="0">
                <a:solidFill>
                  <a:schemeClr val="tx1"/>
                </a:solidFill>
                <a:effectLst/>
                <a:latin typeface="+mn-l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dirty="0">
                <a:solidFill>
                  <a:schemeClr val="tx1"/>
                </a:solidFill>
                <a:latin typeface="+mn-lt"/>
              </a:rPr>
              <a:t>Réponses attendues </a:t>
            </a:r>
            <a:r>
              <a:rPr lang="fr-FR" sz="1200" dirty="0">
                <a:solidFill>
                  <a:schemeClr val="tx1"/>
                </a:solidFill>
                <a:latin typeface="+mn-lt"/>
              </a:rPr>
              <a:t>[voir diapositive suivante]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a:extLst>
              <a:ext uri="{FF2B5EF4-FFF2-40B4-BE49-F238E27FC236}">
                <a16:creationId xmlns:a16="http://schemas.microsoft.com/office/drawing/2014/main" id="{F8CB9721-5509-E4C4-3A64-80780D28EB39}"/>
              </a:ext>
            </a:extLst>
          </p:cNvPr>
          <p:cNvSpPr>
            <a:spLocks noGrp="1"/>
          </p:cNvSpPr>
          <p:nvPr>
            <p:ph type="sldNum" sz="quarter" idx="5"/>
          </p:nvPr>
        </p:nvSpPr>
        <p:spPr/>
        <p:txBody>
          <a:bodyPr/>
          <a:lstStyle/>
          <a:p>
            <a:fld id="{E7F12B48-F96C-D942-9E3B-208A1C8D546A}" type="slidenum">
              <a:rPr lang="fr-FR" smtClean="0"/>
              <a:t>13</a:t>
            </a:fld>
            <a:endParaRPr lang="fr-FR"/>
          </a:p>
        </p:txBody>
      </p:sp>
    </p:spTree>
    <p:extLst>
      <p:ext uri="{BB962C8B-B14F-4D97-AF65-F5344CB8AC3E}">
        <p14:creationId xmlns:p14="http://schemas.microsoft.com/office/powerpoint/2010/main" val="2275930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52613-8FD7-998E-7A7C-974153AE4CD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B727E29-F391-A8CF-ED2F-41ABECA2DB0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1001A83-64B5-346E-6FEF-362F10A2875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dirty="0">
                <a:solidFill>
                  <a:schemeClr val="tx1"/>
                </a:solidFill>
                <a:latin typeface="+mn-lt"/>
              </a:rPr>
              <a:t>Réponses attendues</a:t>
            </a:r>
          </a:p>
          <a:p>
            <a:r>
              <a:rPr lang="fr-FR" sz="1200" kern="0" dirty="0">
                <a:solidFill>
                  <a:schemeClr val="tx1"/>
                </a:solidFill>
                <a:effectLst/>
                <a:latin typeface="+mn-lt"/>
                <a:ea typeface="Calibri" panose="020F0502020204030204" pitchFamily="34" charset="0"/>
              </a:rPr>
              <a:t>Le voisin taillera les arbres et on comprend qu’avant, il aura déjà tondu la pelouse.</a:t>
            </a:r>
          </a:p>
          <a:p>
            <a:endParaRPr lang="fr-FR" sz="1200" kern="0" dirty="0">
              <a:solidFill>
                <a:schemeClr val="tx1"/>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On peut cette fois situer la tonte par rapport à la taille. C’est les mots </a:t>
            </a:r>
            <a:r>
              <a:rPr lang="fr-FR" sz="1200" i="1" dirty="0">
                <a:solidFill>
                  <a:schemeClr val="tx1"/>
                </a:solidFill>
                <a:effectLst/>
                <a:latin typeface="+mn-lt"/>
                <a:ea typeface="Calibri" panose="020F0502020204030204" pitchFamily="34" charset="0"/>
                <a:cs typeface="Times New Roman" panose="02020603050405020304" pitchFamily="18" charset="0"/>
              </a:rPr>
              <a:t>aura tondu </a:t>
            </a:r>
            <a:r>
              <a:rPr lang="fr-FR" sz="1200" dirty="0">
                <a:solidFill>
                  <a:schemeClr val="tx1"/>
                </a:solidFill>
                <a:effectLst/>
                <a:latin typeface="+mn-lt"/>
                <a:ea typeface="Calibri" panose="020F0502020204030204" pitchFamily="34" charset="0"/>
                <a:cs typeface="Times New Roman" panose="02020603050405020304" pitchFamily="18" charset="0"/>
              </a:rPr>
              <a:t>qui nous donnent cette information. Ils situent la tonte par rapport à la taille : la tonte était antérieure à la taille, elle aura lieu avant la taille. »</a:t>
            </a:r>
          </a:p>
          <a:p>
            <a:pPr algn="just"/>
            <a:r>
              <a:rPr lang="fr-FR" sz="1800" kern="0" dirty="0">
                <a:effectLst/>
                <a:latin typeface="Times New Roman" panose="02020603050405020304" pitchFamily="18" charset="0"/>
                <a:ea typeface="Calibri" panose="020F0502020204030204" pitchFamily="34" charset="0"/>
              </a:rPr>
              <a:t>	</a:t>
            </a:r>
            <a:r>
              <a:rPr lang="fr-FR" dirty="0">
                <a:effectLst/>
              </a:rPr>
              <a:t> </a:t>
            </a:r>
            <a:endParaRPr lang="fr-FR" dirty="0"/>
          </a:p>
        </p:txBody>
      </p:sp>
      <p:sp>
        <p:nvSpPr>
          <p:cNvPr id="4" name="Espace réservé du numéro de diapositive 3">
            <a:extLst>
              <a:ext uri="{FF2B5EF4-FFF2-40B4-BE49-F238E27FC236}">
                <a16:creationId xmlns:a16="http://schemas.microsoft.com/office/drawing/2014/main" id="{308DCDD9-2FC6-31B3-9640-C94CDDCB0EA5}"/>
              </a:ext>
            </a:extLst>
          </p:cNvPr>
          <p:cNvSpPr>
            <a:spLocks noGrp="1"/>
          </p:cNvSpPr>
          <p:nvPr>
            <p:ph type="sldNum" sz="quarter" idx="5"/>
          </p:nvPr>
        </p:nvSpPr>
        <p:spPr/>
        <p:txBody>
          <a:bodyPr/>
          <a:lstStyle/>
          <a:p>
            <a:fld id="{E7F12B48-F96C-D942-9E3B-208A1C8D546A}" type="slidenum">
              <a:rPr lang="fr-FR" smtClean="0"/>
              <a:t>14</a:t>
            </a:fld>
            <a:endParaRPr lang="fr-FR"/>
          </a:p>
        </p:txBody>
      </p:sp>
    </p:spTree>
    <p:extLst>
      <p:ext uri="{BB962C8B-B14F-4D97-AF65-F5344CB8AC3E}">
        <p14:creationId xmlns:p14="http://schemas.microsoft.com/office/powerpoint/2010/main" val="3336681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7AA6D-7F6E-6158-D743-6293DD11AE1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44510B2-09E1-04C6-71D5-DE706F4C5A5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ED2064B-37C2-7333-6A7A-0C1B826000A2}"/>
              </a:ext>
            </a:extLst>
          </p:cNvPr>
          <p:cNvSpPr>
            <a:spLocks noGrp="1"/>
          </p:cNvSpPr>
          <p:nvPr>
            <p:ph type="body" idx="1"/>
          </p:nvPr>
        </p:nvSpPr>
        <p:spPr/>
        <p:txBody>
          <a:bodyPr/>
          <a:lstStyle/>
          <a:p>
            <a:r>
              <a:rPr lang="fr-FR" sz="1200" b="1" kern="0" dirty="0">
                <a:solidFill>
                  <a:schemeClr val="tx1"/>
                </a:solidFill>
                <a:effectLst/>
                <a:latin typeface="+mn-lt"/>
                <a:ea typeface="Calibri" panose="020F0502020204030204" pitchFamily="34" charset="0"/>
              </a:rPr>
              <a:t>3 – </a:t>
            </a:r>
            <a:r>
              <a:rPr lang="fr-FR" sz="1200" b="1" i="1" kern="0" dirty="0">
                <a:solidFill>
                  <a:schemeClr val="tx1"/>
                </a:solidFill>
                <a:effectLst/>
                <a:highlight>
                  <a:srgbClr val="D3D3D3"/>
                </a:highlight>
                <a:latin typeface="+mn-lt"/>
                <a:ea typeface="Calibri" panose="020F0502020204030204" pitchFamily="34" charset="0"/>
              </a:rPr>
              <a:t>Observation</a:t>
            </a:r>
            <a:r>
              <a:rPr lang="fr-FR" sz="1200" b="1" kern="0" dirty="0">
                <a:solidFill>
                  <a:schemeClr val="tx1"/>
                </a:solidFill>
                <a:effectLst/>
                <a:latin typeface="+mn-lt"/>
                <a:ea typeface="Calibri" panose="020F0502020204030204" pitchFamily="34" charset="0"/>
              </a:rPr>
              <a:t> – Établir des éléments pour définir les formes composées </a:t>
            </a:r>
          </a:p>
          <a:p>
            <a:endParaRPr lang="fr-FR" sz="1200" b="1" kern="0" dirty="0">
              <a:solidFill>
                <a:schemeClr val="tx1"/>
              </a:solidFill>
              <a:effectLst/>
              <a:latin typeface="+mn-lt"/>
            </a:endParaRP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Regardez la phrase. J’ai mis un verbe en vert et un verbe en bleu. Que signifie le verbe vert ? Que signifie le verbe bleu ? Quels temps utilise-t-on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Réponses attendues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Le verbe en vert dit ce qui se passe dans le présent de celui qui parle : Victor taille.</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Le verbe en vert est au présent.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Le verbe en bleu dit ce qui se passe avant la taille : avant de tailler, Victor a tondu la pelouse.</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Le verbe en bleu est en deux mots : un auxiliaire et un participe passé. Il est au passé composé.</a:t>
            </a:r>
          </a:p>
          <a:p>
            <a:endParaRPr lang="fr-FR" dirty="0"/>
          </a:p>
        </p:txBody>
      </p:sp>
      <p:sp>
        <p:nvSpPr>
          <p:cNvPr id="4" name="Espace réservé du numéro de diapositive 3">
            <a:extLst>
              <a:ext uri="{FF2B5EF4-FFF2-40B4-BE49-F238E27FC236}">
                <a16:creationId xmlns:a16="http://schemas.microsoft.com/office/drawing/2014/main" id="{13A855EA-3BFA-97B3-E8E8-02CA80D9343E}"/>
              </a:ext>
            </a:extLst>
          </p:cNvPr>
          <p:cNvSpPr>
            <a:spLocks noGrp="1"/>
          </p:cNvSpPr>
          <p:nvPr>
            <p:ph type="sldNum" sz="quarter" idx="5"/>
          </p:nvPr>
        </p:nvSpPr>
        <p:spPr/>
        <p:txBody>
          <a:bodyPr/>
          <a:lstStyle/>
          <a:p>
            <a:fld id="{E7F12B48-F96C-D942-9E3B-208A1C8D546A}" type="slidenum">
              <a:rPr lang="fr-FR" smtClean="0"/>
              <a:t>15</a:t>
            </a:fld>
            <a:endParaRPr lang="fr-FR"/>
          </a:p>
        </p:txBody>
      </p:sp>
    </p:spTree>
    <p:extLst>
      <p:ext uri="{BB962C8B-B14F-4D97-AF65-F5344CB8AC3E}">
        <p14:creationId xmlns:p14="http://schemas.microsoft.com/office/powerpoint/2010/main" val="8229712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1A44D-DCE7-BD2F-BDEE-7F1E3C945AB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5C2084D-1F24-D70D-000F-6799746B842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D9A401E-80BE-D8C5-CF15-63D7C17F0479}"/>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Regardez la phrase. J’ai mis un verbe en vert et un verbe en bleu. Que signifie le verbe vert ? Que signifie le verbe bleu ? Quels temps utilise-t-on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Réponses attendues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Le verbe en vert dit ce qui se passe dans le passé de celui qui parle : Luc a taillé les arbres.</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Le verbe en vert est en deux mots : un auxiliaire et un participe passé. Il est au passé composé.</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Le verbe en bleu dit ce qui se passe avant la taille : avant de tailler, Luc avait tondu la pelouse.</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Le verbe en bleu est en deux mots : un auxiliaire et un participe passé. On ne connait pas ce temps.</a:t>
            </a:r>
          </a:p>
          <a:p>
            <a:pPr algn="just"/>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Maintenant, regardez l’auxiliaire </a:t>
            </a:r>
            <a:r>
              <a:rPr lang="fr-FR" sz="1200" i="1" dirty="0">
                <a:solidFill>
                  <a:schemeClr val="tx1"/>
                </a:solidFill>
                <a:effectLst/>
                <a:latin typeface="+mn-lt"/>
                <a:ea typeface="Calibri" panose="020F0502020204030204" pitchFamily="34" charset="0"/>
                <a:cs typeface="Times New Roman" panose="02020603050405020304" pitchFamily="18" charset="0"/>
              </a:rPr>
              <a:t>avait</a:t>
            </a:r>
            <a:r>
              <a:rPr lang="fr-FR" sz="1200" dirty="0">
                <a:solidFill>
                  <a:schemeClr val="tx1"/>
                </a:solidFill>
                <a:effectLst/>
                <a:latin typeface="+mn-lt"/>
                <a:ea typeface="Calibri" panose="020F0502020204030204" pitchFamily="34" charset="0"/>
                <a:cs typeface="Times New Roman" panose="02020603050405020304" pitchFamily="18" charset="0"/>
              </a:rPr>
              <a:t>. C’est quel temps, </a:t>
            </a:r>
            <a:r>
              <a:rPr lang="fr-FR" sz="1200" i="1" dirty="0">
                <a:solidFill>
                  <a:schemeClr val="tx1"/>
                </a:solidFill>
                <a:effectLst/>
                <a:latin typeface="+mn-lt"/>
                <a:ea typeface="Calibri" panose="020F0502020204030204" pitchFamily="34" charset="0"/>
                <a:cs typeface="Times New Roman" panose="02020603050405020304" pitchFamily="18" charset="0"/>
              </a:rPr>
              <a:t>avait</a:t>
            </a:r>
            <a:r>
              <a:rPr lang="fr-FR" sz="1200" dirty="0">
                <a:solidFill>
                  <a:schemeClr val="tx1"/>
                </a:solidFill>
                <a:effectLst/>
                <a:latin typeface="+mn-lt"/>
                <a:ea typeface="Calibri" panose="020F0502020204030204" pitchFamily="34" charset="0"/>
                <a:cs typeface="Times New Roman" panose="02020603050405020304" pitchFamily="18" charset="0"/>
              </a:rPr>
              <a:t> ? Un temps du passé, du présent ou du futur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C’est l’imparfait, un temps du passé.</a:t>
            </a:r>
          </a:p>
          <a:p>
            <a:pPr algn="just"/>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A409EAA0-292C-6234-2F20-CAA86D7156A1}"/>
              </a:ext>
            </a:extLst>
          </p:cNvPr>
          <p:cNvSpPr>
            <a:spLocks noGrp="1"/>
          </p:cNvSpPr>
          <p:nvPr>
            <p:ph type="sldNum" sz="quarter" idx="5"/>
          </p:nvPr>
        </p:nvSpPr>
        <p:spPr/>
        <p:txBody>
          <a:bodyPr/>
          <a:lstStyle/>
          <a:p>
            <a:fld id="{E7F12B48-F96C-D942-9E3B-208A1C8D546A}" type="slidenum">
              <a:rPr lang="fr-FR" smtClean="0"/>
              <a:t>16</a:t>
            </a:fld>
            <a:endParaRPr lang="fr-FR"/>
          </a:p>
        </p:txBody>
      </p:sp>
    </p:spTree>
    <p:extLst>
      <p:ext uri="{BB962C8B-B14F-4D97-AF65-F5344CB8AC3E}">
        <p14:creationId xmlns:p14="http://schemas.microsoft.com/office/powerpoint/2010/main" val="38455843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0FFA4-B367-32BA-1CD5-EDFAB83F73D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AFC344D-7C3F-A972-5D24-83897EC74AC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DEDB5F0-17B7-BA84-C25B-FCED2390FD9D}"/>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Regardez la phrase. J’ai mis un verbe en vert et un verbe en bleu. Que signifie le verbe vert ? Que signifie le verbe bleu ? Quels temps utilise-t-on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Réponses attendues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Le verbe en vert dit ce qui se passe dans le futur de celui qui parle : son voisin taillera.</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Le verbe en vert est au futur.</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Le verbe en bleu dit ce qui se passe avant la taille : avant de tailler, son voisin aura tondu la pelouse.</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Le verbe en bleu est en deux mots : un auxiliaire et un participe passé. On ne connait pas ce temps.</a:t>
            </a:r>
          </a:p>
          <a:p>
            <a:pPr algn="just"/>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Maintenant, regardez l’auxiliaire </a:t>
            </a:r>
            <a:r>
              <a:rPr lang="fr-FR" sz="1200" i="1" dirty="0">
                <a:solidFill>
                  <a:schemeClr val="tx1"/>
                </a:solidFill>
                <a:effectLst/>
                <a:latin typeface="+mn-lt"/>
                <a:ea typeface="Calibri" panose="020F0502020204030204" pitchFamily="34" charset="0"/>
                <a:cs typeface="Times New Roman" panose="02020603050405020304" pitchFamily="18" charset="0"/>
              </a:rPr>
              <a:t>aura</a:t>
            </a:r>
            <a:r>
              <a:rPr lang="fr-FR" sz="1200" dirty="0">
                <a:solidFill>
                  <a:schemeClr val="tx1"/>
                </a:solidFill>
                <a:effectLst/>
                <a:latin typeface="+mn-lt"/>
                <a:ea typeface="Calibri" panose="020F0502020204030204" pitchFamily="34" charset="0"/>
                <a:cs typeface="Times New Roman" panose="02020603050405020304" pitchFamily="18" charset="0"/>
              </a:rPr>
              <a:t>. C’est quel temps, </a:t>
            </a:r>
            <a:r>
              <a:rPr lang="fr-FR" sz="1200" i="1" dirty="0">
                <a:solidFill>
                  <a:schemeClr val="tx1"/>
                </a:solidFill>
                <a:effectLst/>
                <a:latin typeface="+mn-lt"/>
                <a:ea typeface="Calibri" panose="020F0502020204030204" pitchFamily="34" charset="0"/>
                <a:cs typeface="Times New Roman" panose="02020603050405020304" pitchFamily="18" charset="0"/>
              </a:rPr>
              <a:t>aura</a:t>
            </a:r>
            <a:r>
              <a:rPr lang="fr-FR" sz="1200" dirty="0">
                <a:solidFill>
                  <a:schemeClr val="tx1"/>
                </a:solidFill>
                <a:effectLst/>
                <a:latin typeface="+mn-lt"/>
                <a:ea typeface="Calibri" panose="020F0502020204030204" pitchFamily="34" charset="0"/>
                <a:cs typeface="Times New Roman" panose="02020603050405020304" pitchFamily="18" charset="0"/>
              </a:rPr>
              <a:t> ? Un temps du passé, du présent ou du futur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C’est le futur.</a:t>
            </a:r>
          </a:p>
          <a:p>
            <a:pPr algn="just"/>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2A3BF4EC-E3D7-EE52-58EA-42933B805B81}"/>
              </a:ext>
            </a:extLst>
          </p:cNvPr>
          <p:cNvSpPr>
            <a:spLocks noGrp="1"/>
          </p:cNvSpPr>
          <p:nvPr>
            <p:ph type="sldNum" sz="quarter" idx="5"/>
          </p:nvPr>
        </p:nvSpPr>
        <p:spPr/>
        <p:txBody>
          <a:bodyPr/>
          <a:lstStyle/>
          <a:p>
            <a:fld id="{E7F12B48-F96C-D942-9E3B-208A1C8D546A}" type="slidenum">
              <a:rPr lang="fr-FR" smtClean="0"/>
              <a:t>17</a:t>
            </a:fld>
            <a:endParaRPr lang="fr-FR"/>
          </a:p>
        </p:txBody>
      </p:sp>
    </p:spTree>
    <p:extLst>
      <p:ext uri="{BB962C8B-B14F-4D97-AF65-F5344CB8AC3E}">
        <p14:creationId xmlns:p14="http://schemas.microsoft.com/office/powerpoint/2010/main" val="7572526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743BD-8C75-9026-171B-FF018F031D7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EEEC276-7846-9345-BEE9-341BD9D7188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5839FCE-8FA3-7DD6-A550-754BCF2FAEFB}"/>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Les verbes en vert, ils nous permettent de comprendre si celui qui parle est avant, en même temps ou après ce qu’il raconte. Ce sont les verbes ‘repères’. Les verbes en bleu, ils nous disent ce qui s’est passé avant ce qui est raconté par les verbes en vert.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Pour chaque temps du passé, du présent et du futur, il y a un temps qui dit ce qui s’est passé avant, avec l’auxiliaire qui est au temps correspondant.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Au présent </a:t>
            </a:r>
            <a:r>
              <a:rPr lang="fr-FR" sz="1200" i="1" dirty="0">
                <a:solidFill>
                  <a:schemeClr val="tx1"/>
                </a:solidFill>
                <a:effectLst/>
                <a:latin typeface="+mn-lt"/>
                <a:ea typeface="Calibri" panose="020F0502020204030204" pitchFamily="34" charset="0"/>
                <a:cs typeface="Times New Roman" panose="02020603050405020304" pitchFamily="18" charset="0"/>
              </a:rPr>
              <a:t>taille</a:t>
            </a:r>
            <a:r>
              <a:rPr lang="fr-FR" sz="1200" dirty="0">
                <a:solidFill>
                  <a:schemeClr val="tx1"/>
                </a:solidFill>
                <a:effectLst/>
                <a:latin typeface="+mn-lt"/>
                <a:ea typeface="Calibri" panose="020F0502020204030204" pitchFamily="34" charset="0"/>
                <a:cs typeface="Times New Roman" panose="02020603050405020304" pitchFamily="18" charset="0"/>
              </a:rPr>
              <a:t> correspond </a:t>
            </a:r>
            <a:r>
              <a:rPr lang="fr-FR" sz="1200" i="1" dirty="0">
                <a:solidFill>
                  <a:schemeClr val="tx1"/>
                </a:solidFill>
                <a:effectLst/>
                <a:latin typeface="+mn-lt"/>
                <a:ea typeface="Calibri" panose="020F0502020204030204" pitchFamily="34" charset="0"/>
                <a:cs typeface="Times New Roman" panose="02020603050405020304" pitchFamily="18" charset="0"/>
              </a:rPr>
              <a:t>il a tondu.</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Au passé </a:t>
            </a:r>
            <a:r>
              <a:rPr lang="fr-FR" sz="1200" i="1" dirty="0">
                <a:solidFill>
                  <a:schemeClr val="tx1"/>
                </a:solidFill>
                <a:effectLst/>
                <a:latin typeface="+mn-lt"/>
                <a:ea typeface="Calibri" panose="020F0502020204030204" pitchFamily="34" charset="0"/>
                <a:cs typeface="Times New Roman" panose="02020603050405020304" pitchFamily="18" charset="0"/>
              </a:rPr>
              <a:t>il a taillé</a:t>
            </a:r>
            <a:r>
              <a:rPr lang="fr-FR" sz="1200" dirty="0">
                <a:solidFill>
                  <a:schemeClr val="tx1"/>
                </a:solidFill>
                <a:effectLst/>
                <a:latin typeface="+mn-lt"/>
                <a:ea typeface="Calibri" panose="020F0502020204030204" pitchFamily="34" charset="0"/>
                <a:cs typeface="Times New Roman" panose="02020603050405020304" pitchFamily="18" charset="0"/>
              </a:rPr>
              <a:t> correspond </a:t>
            </a:r>
            <a:r>
              <a:rPr lang="fr-FR" sz="1200" i="1" dirty="0">
                <a:solidFill>
                  <a:schemeClr val="tx1"/>
                </a:solidFill>
                <a:effectLst/>
                <a:latin typeface="+mn-lt"/>
                <a:ea typeface="Calibri" panose="020F0502020204030204" pitchFamily="34" charset="0"/>
                <a:cs typeface="Times New Roman" panose="02020603050405020304" pitchFamily="18" charset="0"/>
              </a:rPr>
              <a:t>il avait tondu.</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Au futur </a:t>
            </a:r>
            <a:r>
              <a:rPr lang="fr-FR" sz="1200" i="1" dirty="0">
                <a:solidFill>
                  <a:schemeClr val="tx1"/>
                </a:solidFill>
                <a:effectLst/>
                <a:latin typeface="+mn-lt"/>
                <a:ea typeface="Calibri" panose="020F0502020204030204" pitchFamily="34" charset="0"/>
                <a:cs typeface="Times New Roman" panose="02020603050405020304" pitchFamily="18" charset="0"/>
              </a:rPr>
              <a:t>il taillera</a:t>
            </a:r>
            <a:r>
              <a:rPr lang="fr-FR" sz="1200" dirty="0">
                <a:solidFill>
                  <a:schemeClr val="tx1"/>
                </a:solidFill>
                <a:effectLst/>
                <a:latin typeface="+mn-lt"/>
                <a:ea typeface="Calibri" panose="020F0502020204030204" pitchFamily="34" charset="0"/>
                <a:cs typeface="Times New Roman" panose="02020603050405020304" pitchFamily="18" charset="0"/>
              </a:rPr>
              <a:t> correspond </a:t>
            </a:r>
            <a:r>
              <a:rPr lang="fr-FR" sz="1200" i="1" dirty="0">
                <a:solidFill>
                  <a:schemeClr val="tx1"/>
                </a:solidFill>
                <a:effectLst/>
                <a:latin typeface="+mn-lt"/>
                <a:ea typeface="Calibri" panose="020F0502020204030204" pitchFamily="34" charset="0"/>
                <a:cs typeface="Times New Roman" panose="02020603050405020304" pitchFamily="18" charset="0"/>
              </a:rPr>
              <a:t>il aura tondu.</a:t>
            </a:r>
          </a:p>
          <a:p>
            <a:pPr algn="just"/>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36C35CAE-65F2-5DE7-C30A-8B9545690466}"/>
              </a:ext>
            </a:extLst>
          </p:cNvPr>
          <p:cNvSpPr>
            <a:spLocks noGrp="1"/>
          </p:cNvSpPr>
          <p:nvPr>
            <p:ph type="sldNum" sz="quarter" idx="5"/>
          </p:nvPr>
        </p:nvSpPr>
        <p:spPr/>
        <p:txBody>
          <a:bodyPr/>
          <a:lstStyle/>
          <a:p>
            <a:fld id="{E7F12B48-F96C-D942-9E3B-208A1C8D546A}" type="slidenum">
              <a:rPr lang="fr-FR" smtClean="0"/>
              <a:t>18</a:t>
            </a:fld>
            <a:endParaRPr lang="fr-FR"/>
          </a:p>
        </p:txBody>
      </p:sp>
    </p:spTree>
    <p:extLst>
      <p:ext uri="{BB962C8B-B14F-4D97-AF65-F5344CB8AC3E}">
        <p14:creationId xmlns:p14="http://schemas.microsoft.com/office/powerpoint/2010/main" val="21512293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736AF-B3CB-FCA0-EC78-2A6E6FEDA84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BB4B776-82FC-8BB5-B922-785D5FB3F75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974712B-6AEA-7FC8-44AB-9E26425B7012}"/>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Expliquer encore</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 « </a:t>
            </a:r>
            <a:r>
              <a:rPr lang="fr-FR" sz="1200" dirty="0">
                <a:solidFill>
                  <a:schemeClr val="tx1"/>
                </a:solidFill>
                <a:effectLst/>
                <a:latin typeface="+mn-lt"/>
                <a:ea typeface="Calibri" panose="020F0502020204030204" pitchFamily="34" charset="0"/>
                <a:cs typeface="Times New Roman" panose="02020603050405020304" pitchFamily="18" charset="0"/>
              </a:rPr>
              <a:t>Il y a un de ces temps composés qu’on connait déjà, c’est le passé composé.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Les autres ont un nom compliqué :</a:t>
            </a:r>
          </a:p>
          <a:p>
            <a:pPr algn="just"/>
            <a:r>
              <a:rPr lang="fr-FR" sz="1200" i="1" dirty="0">
                <a:solidFill>
                  <a:schemeClr val="tx1"/>
                </a:solidFill>
                <a:effectLst/>
                <a:latin typeface="+mn-lt"/>
                <a:ea typeface="Calibri" panose="020F0502020204030204" pitchFamily="34" charset="0"/>
                <a:cs typeface="Times New Roman" panose="02020603050405020304" pitchFamily="18" charset="0"/>
              </a:rPr>
              <a:t>- Il avait tondu</a:t>
            </a:r>
            <a:r>
              <a:rPr lang="fr-FR" sz="1200" dirty="0">
                <a:solidFill>
                  <a:schemeClr val="tx1"/>
                </a:solidFill>
                <a:effectLst/>
                <a:latin typeface="+mn-lt"/>
                <a:ea typeface="Calibri" panose="020F0502020204030204" pitchFamily="34" charset="0"/>
                <a:cs typeface="Times New Roman" panose="02020603050405020304" pitchFamily="18" charset="0"/>
              </a:rPr>
              <a:t> est un ‘plus-que-parfait’. ‘Parfait’, ici, ça ne veut pas dire ‘qui n’a pas de défaut’, ça veut dire ‘qui est fait jusqu’au bout, on n’y touche plus, c’est fini’. ‘Plus-que-parfait’, ça veut donc dire : ‘qui est fini et plus que fini, terminé’. Lorsque Luc a taillé les arbres, la tonte de la pelouse était ‘plus que finie’, ‘plus que terminée’.</a:t>
            </a:r>
          </a:p>
          <a:p>
            <a:pPr algn="just"/>
            <a:r>
              <a:rPr lang="fr-FR" sz="1200" i="1" dirty="0">
                <a:solidFill>
                  <a:schemeClr val="tx1"/>
                </a:solidFill>
                <a:effectLst/>
                <a:latin typeface="+mn-lt"/>
                <a:ea typeface="Calibri" panose="020F0502020204030204" pitchFamily="34" charset="0"/>
                <a:cs typeface="Times New Roman" panose="02020603050405020304" pitchFamily="18" charset="0"/>
              </a:rPr>
              <a:t>- Il aura taillé</a:t>
            </a:r>
            <a:r>
              <a:rPr lang="fr-FR" sz="1200" dirty="0">
                <a:solidFill>
                  <a:schemeClr val="tx1"/>
                </a:solidFill>
                <a:effectLst/>
                <a:latin typeface="+mn-lt"/>
                <a:ea typeface="Calibri" panose="020F0502020204030204" pitchFamily="34" charset="0"/>
                <a:cs typeface="Times New Roman" panose="02020603050405020304" pitchFamily="18" charset="0"/>
              </a:rPr>
              <a:t> est un ‘futur antérieur’. ‘Antérieur’, vous connaissez peut-être ce mot. Il veut dire ‘avant’. On parle par exemple des pattes antérieures d’un cheval (celles de devant) par opposition aux pattes postérieures (celles de derrière). Alors le ‘futur antérieur’ parle de quelque chose qui n’est pas encore-là pour celui qui parle, mais qui se passera avant une autre. Le voisin n’a pas encore tondu mais il tondra avant de tailler les arbres. »</a:t>
            </a:r>
          </a:p>
          <a:p>
            <a:pPr algn="just"/>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C42A3EBB-2849-836A-DC42-C46B2F693183}"/>
              </a:ext>
            </a:extLst>
          </p:cNvPr>
          <p:cNvSpPr>
            <a:spLocks noGrp="1"/>
          </p:cNvSpPr>
          <p:nvPr>
            <p:ph type="sldNum" sz="quarter" idx="5"/>
          </p:nvPr>
        </p:nvSpPr>
        <p:spPr/>
        <p:txBody>
          <a:bodyPr/>
          <a:lstStyle/>
          <a:p>
            <a:fld id="{E7F12B48-F96C-D942-9E3B-208A1C8D546A}" type="slidenum">
              <a:rPr lang="fr-FR" smtClean="0"/>
              <a:t>19</a:t>
            </a:fld>
            <a:endParaRPr lang="fr-FR"/>
          </a:p>
        </p:txBody>
      </p:sp>
    </p:spTree>
    <p:extLst>
      <p:ext uri="{BB962C8B-B14F-4D97-AF65-F5344CB8AC3E}">
        <p14:creationId xmlns:p14="http://schemas.microsoft.com/office/powerpoint/2010/main" val="22903796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4 – </a:t>
            </a:r>
            <a:r>
              <a:rPr lang="fr-FR" sz="1200" b="1" i="1" dirty="0">
                <a:solidFill>
                  <a:schemeClr val="tx1"/>
                </a:solidFill>
                <a:effectLst/>
                <a:highlight>
                  <a:srgbClr val="D3D3D3"/>
                </a:highlight>
                <a:latin typeface="+mn-lt"/>
                <a:ea typeface="Calibri" panose="020F0502020204030204" pitchFamily="34" charset="0"/>
                <a:cs typeface="Times New Roman" panose="02020603050405020304" pitchFamily="18" charset="0"/>
              </a:rPr>
              <a:t>Mise en œuvre</a:t>
            </a:r>
            <a:r>
              <a:rPr lang="fr-FR" sz="1200" b="1" i="1" dirty="0">
                <a:solidFill>
                  <a:schemeClr val="tx1"/>
                </a:solidFill>
                <a:effectLst/>
                <a:latin typeface="+mn-lt"/>
                <a:ea typeface="Calibri" panose="020F0502020204030204" pitchFamily="34" charset="0"/>
                <a:cs typeface="Times New Roman" panose="02020603050405020304" pitchFamily="18" charset="0"/>
              </a:rPr>
              <a:t> </a:t>
            </a:r>
            <a:r>
              <a:rPr lang="fr-FR" sz="1200" b="1" dirty="0">
                <a:solidFill>
                  <a:schemeClr val="tx1"/>
                </a:solidFill>
                <a:effectLst/>
                <a:latin typeface="+mn-lt"/>
                <a:ea typeface="Calibri" panose="020F0502020204030204" pitchFamily="34" charset="0"/>
                <a:cs typeface="Times New Roman" panose="02020603050405020304" pitchFamily="18" charset="0"/>
              </a:rPr>
              <a:t>- Situer l’énonciateur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sz="120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Distribuer</a:t>
            </a:r>
            <a:r>
              <a:rPr lang="fr-FR" sz="1200" dirty="0">
                <a:solidFill>
                  <a:schemeClr val="tx1"/>
                </a:solidFill>
                <a:effectLst/>
                <a:latin typeface="+mn-lt"/>
                <a:ea typeface="Calibri" panose="020F0502020204030204" pitchFamily="34" charset="0"/>
                <a:cs typeface="Times New Roman" panose="02020603050405020304" pitchFamily="18" charset="0"/>
              </a:rPr>
              <a:t> les phrases à étudier et les étiquettes de la série 2 (voir </a:t>
            </a:r>
            <a:r>
              <a:rPr lang="fr-FR" sz="1200" i="1" dirty="0">
                <a:solidFill>
                  <a:schemeClr val="tx1"/>
                </a:solidFill>
                <a:effectLst/>
                <a:latin typeface="+mn-lt"/>
                <a:ea typeface="Calibri" panose="020F0502020204030204" pitchFamily="34" charset="0"/>
                <a:cs typeface="Times New Roman" panose="02020603050405020304" pitchFamily="18" charset="0"/>
              </a:rPr>
              <a:t>Fiche photocopiable</a:t>
            </a:r>
            <a:r>
              <a:rPr lang="fr-FR" sz="1200" dirty="0">
                <a:solidFill>
                  <a:schemeClr val="tx1"/>
                </a:solidFill>
                <a:effectLst/>
                <a:latin typeface="+mn-lt"/>
                <a:ea typeface="Calibri" panose="020F0502020204030204" pitchFamily="34" charset="0"/>
                <a:cs typeface="Times New Roman" panose="02020603050405020304" pitchFamily="18" charset="0"/>
              </a:rPr>
              <a:t>) puis </a:t>
            </a:r>
            <a:r>
              <a:rPr lang="fr-FR" sz="1200" b="1" dirty="0">
                <a:solidFill>
                  <a:schemeClr val="tx1"/>
                </a:solidFill>
                <a:effectLst/>
                <a:latin typeface="+mn-lt"/>
                <a:ea typeface="Calibri" panose="020F0502020204030204" pitchFamily="34" charset="0"/>
                <a:cs typeface="Times New Roman" panose="02020603050405020304" pitchFamily="18" charset="0"/>
              </a:rPr>
              <a:t>donner la consigne </a:t>
            </a:r>
            <a:r>
              <a:rPr lang="fr-FR" sz="1200" dirty="0">
                <a:solidFill>
                  <a:schemeClr val="tx1"/>
                </a:solidFill>
                <a:effectLst/>
                <a:latin typeface="+mn-lt"/>
                <a:ea typeface="Calibri" panose="020F0502020204030204" pitchFamily="34" charset="0"/>
                <a:cs typeface="Times New Roman" panose="02020603050405020304" pitchFamily="18" charset="0"/>
              </a:rPr>
              <a:t>: « Lis les phrases, place les verbes ou locutions verbales sur la flèche du temps et situe où se trouve celui qui parle. »</a:t>
            </a:r>
          </a:p>
          <a:p>
            <a:endParaRPr lang="fr-FR" dirty="0"/>
          </a:p>
        </p:txBody>
      </p:sp>
      <p:sp>
        <p:nvSpPr>
          <p:cNvPr id="4" name="Espace réservé du numéro de diapositive 3"/>
          <p:cNvSpPr>
            <a:spLocks noGrp="1"/>
          </p:cNvSpPr>
          <p:nvPr>
            <p:ph type="sldNum" sz="quarter" idx="5"/>
          </p:nvPr>
        </p:nvSpPr>
        <p:spPr/>
        <p:txBody>
          <a:bodyPr/>
          <a:lstStyle/>
          <a:p>
            <a:fld id="{E7F12B48-F96C-D942-9E3B-208A1C8D546A}" type="slidenum">
              <a:rPr lang="fr-FR" smtClean="0"/>
              <a:t>20</a:t>
            </a:fld>
            <a:endParaRPr lang="fr-FR"/>
          </a:p>
        </p:txBody>
      </p:sp>
    </p:spTree>
    <p:extLst>
      <p:ext uri="{BB962C8B-B14F-4D97-AF65-F5344CB8AC3E}">
        <p14:creationId xmlns:p14="http://schemas.microsoft.com/office/powerpoint/2010/main" val="39664762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5379C6-84E0-2EE1-12E0-24E1E49CDD6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B13E910-8C0C-5B8E-5B96-1B958172FBE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D3574C5-5CF1-0059-AF4E-5D7E8E9C02CB}"/>
              </a:ext>
            </a:extLst>
          </p:cNvPr>
          <p:cNvSpPr>
            <a:spLocks noGrp="1"/>
          </p:cNvSpPr>
          <p:nvPr>
            <p:ph type="body" idx="1"/>
          </p:nvPr>
        </p:nvSpPr>
        <p:spPr/>
        <p:txBody>
          <a:bodyPr/>
          <a:lstStyle/>
          <a:p>
            <a:r>
              <a:rPr lang="fr-FR" u="sng" dirty="0">
                <a:solidFill>
                  <a:schemeClr val="tx1"/>
                </a:solidFill>
              </a:rPr>
              <a:t>Réponse attendue a)</a:t>
            </a:r>
          </a:p>
        </p:txBody>
      </p:sp>
      <p:sp>
        <p:nvSpPr>
          <p:cNvPr id="4" name="Espace réservé du numéro de diapositive 3">
            <a:extLst>
              <a:ext uri="{FF2B5EF4-FFF2-40B4-BE49-F238E27FC236}">
                <a16:creationId xmlns:a16="http://schemas.microsoft.com/office/drawing/2014/main" id="{BFF3D301-62D6-B2F9-1519-F0E5B4916F73}"/>
              </a:ext>
            </a:extLst>
          </p:cNvPr>
          <p:cNvSpPr>
            <a:spLocks noGrp="1"/>
          </p:cNvSpPr>
          <p:nvPr>
            <p:ph type="sldNum" sz="quarter" idx="5"/>
          </p:nvPr>
        </p:nvSpPr>
        <p:spPr/>
        <p:txBody>
          <a:bodyPr/>
          <a:lstStyle/>
          <a:p>
            <a:fld id="{E7F12B48-F96C-D942-9E3B-208A1C8D546A}" type="slidenum">
              <a:rPr lang="fr-FR" smtClean="0"/>
              <a:t>21</a:t>
            </a:fld>
            <a:endParaRPr lang="fr-FR"/>
          </a:p>
        </p:txBody>
      </p:sp>
    </p:spTree>
    <p:extLst>
      <p:ext uri="{BB962C8B-B14F-4D97-AF65-F5344CB8AC3E}">
        <p14:creationId xmlns:p14="http://schemas.microsoft.com/office/powerpoint/2010/main" val="21005739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10333B-7ADA-E12C-BAB2-798A9689518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9DA74B5-68B4-D264-638C-08F42B933F9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2356AD1-68A8-738F-70CC-BC537DADE67E}"/>
              </a:ext>
            </a:extLst>
          </p:cNvPr>
          <p:cNvSpPr>
            <a:spLocks noGrp="1"/>
          </p:cNvSpPr>
          <p:nvPr>
            <p:ph type="body" idx="1"/>
          </p:nvPr>
        </p:nvSpPr>
        <p:spPr/>
        <p:txBody>
          <a:bodyPr/>
          <a:lstStyle/>
          <a:p>
            <a:r>
              <a:rPr lang="fr-FR" u="sng" dirty="0">
                <a:solidFill>
                  <a:schemeClr val="tx1"/>
                </a:solidFill>
              </a:rPr>
              <a:t>Réponse attendue b</a:t>
            </a:r>
          </a:p>
        </p:txBody>
      </p:sp>
      <p:sp>
        <p:nvSpPr>
          <p:cNvPr id="4" name="Espace réservé du numéro de diapositive 3">
            <a:extLst>
              <a:ext uri="{FF2B5EF4-FFF2-40B4-BE49-F238E27FC236}">
                <a16:creationId xmlns:a16="http://schemas.microsoft.com/office/drawing/2014/main" id="{644BF597-5F3F-C053-13DA-D59A31162638}"/>
              </a:ext>
            </a:extLst>
          </p:cNvPr>
          <p:cNvSpPr>
            <a:spLocks noGrp="1"/>
          </p:cNvSpPr>
          <p:nvPr>
            <p:ph type="sldNum" sz="quarter" idx="5"/>
          </p:nvPr>
        </p:nvSpPr>
        <p:spPr/>
        <p:txBody>
          <a:bodyPr/>
          <a:lstStyle/>
          <a:p>
            <a:fld id="{E7F12B48-F96C-D942-9E3B-208A1C8D546A}" type="slidenum">
              <a:rPr lang="fr-FR" smtClean="0"/>
              <a:t>22</a:t>
            </a:fld>
            <a:endParaRPr lang="fr-FR"/>
          </a:p>
        </p:txBody>
      </p:sp>
    </p:spTree>
    <p:extLst>
      <p:ext uri="{BB962C8B-B14F-4D97-AF65-F5344CB8AC3E}">
        <p14:creationId xmlns:p14="http://schemas.microsoft.com/office/powerpoint/2010/main" val="13888131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D1AC73-867E-9249-F941-90615C49B9B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9A6E02B-5A4E-54A9-8FB2-5B58EA689EC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924EC2E-5D86-EDF7-2ED9-ED14FC070D9B}"/>
              </a:ext>
            </a:extLst>
          </p:cNvPr>
          <p:cNvSpPr>
            <a:spLocks noGrp="1"/>
          </p:cNvSpPr>
          <p:nvPr>
            <p:ph type="body" idx="1"/>
          </p:nvPr>
        </p:nvSpPr>
        <p:spPr/>
        <p:txBody>
          <a:bodyPr/>
          <a:lstStyle/>
          <a:p>
            <a:r>
              <a:rPr lang="fr-FR" u="sng" dirty="0"/>
              <a:t>Réponse attendue c</a:t>
            </a:r>
          </a:p>
        </p:txBody>
      </p:sp>
      <p:sp>
        <p:nvSpPr>
          <p:cNvPr id="4" name="Espace réservé du numéro de diapositive 3">
            <a:extLst>
              <a:ext uri="{FF2B5EF4-FFF2-40B4-BE49-F238E27FC236}">
                <a16:creationId xmlns:a16="http://schemas.microsoft.com/office/drawing/2014/main" id="{820F4EF2-CC55-5D89-15BB-638106EEAA79}"/>
              </a:ext>
            </a:extLst>
          </p:cNvPr>
          <p:cNvSpPr>
            <a:spLocks noGrp="1"/>
          </p:cNvSpPr>
          <p:nvPr>
            <p:ph type="sldNum" sz="quarter" idx="5"/>
          </p:nvPr>
        </p:nvSpPr>
        <p:spPr/>
        <p:txBody>
          <a:bodyPr/>
          <a:lstStyle/>
          <a:p>
            <a:fld id="{E7F12B48-F96C-D942-9E3B-208A1C8D546A}" type="slidenum">
              <a:rPr lang="fr-FR" smtClean="0"/>
              <a:t>23</a:t>
            </a:fld>
            <a:endParaRPr lang="fr-FR"/>
          </a:p>
        </p:txBody>
      </p:sp>
    </p:spTree>
    <p:extLst>
      <p:ext uri="{BB962C8B-B14F-4D97-AF65-F5344CB8AC3E}">
        <p14:creationId xmlns:p14="http://schemas.microsoft.com/office/powerpoint/2010/main" val="9092884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Reformuler </a:t>
            </a:r>
            <a:r>
              <a:rPr lang="fr-FR" sz="1200" dirty="0">
                <a:solidFill>
                  <a:schemeClr val="tx1"/>
                </a:solidFill>
                <a:effectLst/>
                <a:latin typeface="+mn-lt"/>
                <a:ea typeface="Calibri" panose="020F0502020204030204" pitchFamily="34" charset="0"/>
                <a:cs typeface="Times New Roman" panose="02020603050405020304" pitchFamily="18" charset="0"/>
              </a:rPr>
              <a:t>avec les élèves ce qu’on a appris.</a:t>
            </a:r>
          </a:p>
          <a:p>
            <a:endParaRPr lang="fr-FR" sz="1200" dirty="0">
              <a:solidFill>
                <a:schemeClr val="tx1"/>
              </a:solidFill>
              <a:latin typeface="+mn-lt"/>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Comment exprimer un fait qui s’est déroulé dans le passé d’un autre fait, qui lui aussi s’est déroulé dans le passé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Plus généralement, comment exprimer un fait qui s’est déroulé dans le passé d’un autre fait,  que ce dernier fait se soit déroulé dans le présent, le passé ou le futur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Dans cette leçon, on a appris qu’aux temps qu’on connaissait (passé composé, présent, futur), pour dire ce qui s’est passé avant, on utilise des temps composés avec un auxiliaire et un participe passé.</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Présent : </a:t>
            </a:r>
            <a:r>
              <a:rPr lang="fr-FR" sz="1200" i="1" dirty="0">
                <a:solidFill>
                  <a:schemeClr val="tx1"/>
                </a:solidFill>
                <a:effectLst/>
                <a:latin typeface="+mn-lt"/>
                <a:ea typeface="Calibri" panose="020F0502020204030204" pitchFamily="34" charset="0"/>
                <a:cs typeface="Times New Roman" panose="02020603050405020304" pitchFamily="18" charset="0"/>
              </a:rPr>
              <a:t>Victor taille les arbres après qu'il a tondu la pelouse.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i="1" dirty="0">
                <a:solidFill>
                  <a:schemeClr val="tx1"/>
                </a:solidFill>
                <a:effectLst/>
                <a:latin typeface="+mn-lt"/>
                <a:ea typeface="Calibri" panose="020F0502020204030204" pitchFamily="34" charset="0"/>
                <a:cs typeface="Times New Roman" panose="02020603050405020304" pitchFamily="18" charset="0"/>
              </a:rPr>
              <a:t>     [a est </a:t>
            </a:r>
            <a:r>
              <a:rPr lang="fr-FR" sz="1200" dirty="0">
                <a:solidFill>
                  <a:schemeClr val="tx1"/>
                </a:solidFill>
                <a:effectLst/>
                <a:latin typeface="+mn-lt"/>
                <a:ea typeface="Calibri" panose="020F0502020204030204" pitchFamily="34" charset="0"/>
                <a:cs typeface="Times New Roman" panose="02020603050405020304" pitchFamily="18" charset="0"/>
              </a:rPr>
              <a:t>au présent comme</a:t>
            </a:r>
            <a:r>
              <a:rPr lang="fr-FR" sz="1200" i="1" dirty="0">
                <a:solidFill>
                  <a:schemeClr val="tx1"/>
                </a:solidFill>
                <a:effectLst/>
                <a:latin typeface="+mn-lt"/>
                <a:ea typeface="Calibri" panose="020F0502020204030204" pitchFamily="34" charset="0"/>
                <a:cs typeface="Times New Roman" panose="02020603050405020304" pitchFamily="18" charset="0"/>
              </a:rPr>
              <a:t> taille], a tondu est </a:t>
            </a:r>
            <a:r>
              <a:rPr lang="fr-FR" sz="1200" dirty="0">
                <a:solidFill>
                  <a:schemeClr val="tx1"/>
                </a:solidFill>
                <a:effectLst/>
                <a:latin typeface="+mn-lt"/>
                <a:ea typeface="Calibri" panose="020F0502020204030204" pitchFamily="34" charset="0"/>
                <a:cs typeface="Times New Roman" panose="02020603050405020304" pitchFamily="18" charset="0"/>
              </a:rPr>
              <a:t>au </a:t>
            </a:r>
            <a:r>
              <a:rPr lang="fr-FR" sz="1200" b="1" dirty="0">
                <a:solidFill>
                  <a:schemeClr val="tx1"/>
                </a:solidFill>
                <a:effectLst/>
                <a:latin typeface="+mn-lt"/>
                <a:ea typeface="Calibri" panose="020F0502020204030204" pitchFamily="34" charset="0"/>
                <a:cs typeface="Times New Roman" panose="02020603050405020304" pitchFamily="18" charset="0"/>
              </a:rPr>
              <a:t>passé composé</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Passé :    </a:t>
            </a:r>
            <a:r>
              <a:rPr lang="fr-FR" sz="1200" i="1" dirty="0">
                <a:solidFill>
                  <a:schemeClr val="tx1"/>
                </a:solidFill>
                <a:effectLst/>
                <a:latin typeface="+mn-lt"/>
                <a:ea typeface="Calibri" panose="020F0502020204030204" pitchFamily="34" charset="0"/>
                <a:cs typeface="Times New Roman" panose="02020603050405020304" pitchFamily="18" charset="0"/>
              </a:rPr>
              <a:t>Luc a taillé les arbres après qu'il avait tondu la pelouse.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i="1" dirty="0">
                <a:solidFill>
                  <a:schemeClr val="tx1"/>
                </a:solidFill>
                <a:effectLst/>
                <a:latin typeface="+mn-lt"/>
                <a:ea typeface="Calibri" panose="020F0502020204030204" pitchFamily="34" charset="0"/>
                <a:cs typeface="Times New Roman" panose="02020603050405020304" pitchFamily="18" charset="0"/>
              </a:rPr>
              <a:t>     [avait </a:t>
            </a:r>
            <a:r>
              <a:rPr lang="fr-FR" sz="1200" dirty="0">
                <a:solidFill>
                  <a:schemeClr val="tx1"/>
                </a:solidFill>
                <a:effectLst/>
                <a:latin typeface="+mn-lt"/>
                <a:ea typeface="Calibri" panose="020F0502020204030204" pitchFamily="34" charset="0"/>
                <a:cs typeface="Times New Roman" panose="02020603050405020304" pitchFamily="18" charset="0"/>
              </a:rPr>
              <a:t>est</a:t>
            </a:r>
            <a:r>
              <a:rPr lang="fr-FR" sz="1200" i="1" dirty="0">
                <a:solidFill>
                  <a:schemeClr val="tx1"/>
                </a:solidFill>
                <a:effectLst/>
                <a:latin typeface="+mn-lt"/>
                <a:ea typeface="Calibri" panose="020F0502020204030204" pitchFamily="34" charset="0"/>
                <a:cs typeface="Times New Roman" panose="02020603050405020304" pitchFamily="18" charset="0"/>
              </a:rPr>
              <a:t> </a:t>
            </a:r>
            <a:r>
              <a:rPr lang="fr-FR" sz="1200" dirty="0">
                <a:solidFill>
                  <a:schemeClr val="tx1"/>
                </a:solidFill>
                <a:effectLst/>
                <a:latin typeface="+mn-lt"/>
                <a:ea typeface="Calibri" panose="020F0502020204030204" pitchFamily="34" charset="0"/>
                <a:cs typeface="Times New Roman" panose="02020603050405020304" pitchFamily="18" charset="0"/>
              </a:rPr>
              <a:t>à un temps du passé comme</a:t>
            </a:r>
            <a:r>
              <a:rPr lang="fr-FR" sz="1200" i="1" dirty="0">
                <a:solidFill>
                  <a:schemeClr val="tx1"/>
                </a:solidFill>
                <a:effectLst/>
                <a:latin typeface="+mn-lt"/>
                <a:ea typeface="Calibri" panose="020F0502020204030204" pitchFamily="34" charset="0"/>
                <a:cs typeface="Times New Roman" panose="02020603050405020304" pitchFamily="18" charset="0"/>
              </a:rPr>
              <a:t> a taillé], avait tondu </a:t>
            </a:r>
            <a:r>
              <a:rPr lang="fr-FR" sz="1200" dirty="0">
                <a:solidFill>
                  <a:schemeClr val="tx1"/>
                </a:solidFill>
                <a:effectLst/>
                <a:latin typeface="+mn-lt"/>
                <a:ea typeface="Calibri" panose="020F0502020204030204" pitchFamily="34" charset="0"/>
                <a:cs typeface="Times New Roman" panose="02020603050405020304" pitchFamily="18" charset="0"/>
              </a:rPr>
              <a:t>est au </a:t>
            </a:r>
            <a:r>
              <a:rPr lang="fr-FR" sz="1200" b="1" dirty="0">
                <a:solidFill>
                  <a:schemeClr val="tx1"/>
                </a:solidFill>
                <a:effectLst/>
                <a:latin typeface="+mn-lt"/>
                <a:ea typeface="Calibri" panose="020F0502020204030204" pitchFamily="34" charset="0"/>
                <a:cs typeface="Times New Roman" panose="02020603050405020304" pitchFamily="18" charset="0"/>
              </a:rPr>
              <a:t>plus-que-parfait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Futur</a:t>
            </a:r>
            <a:r>
              <a:rPr lang="fr-FR" sz="1200" i="1" dirty="0">
                <a:solidFill>
                  <a:schemeClr val="tx1"/>
                </a:solidFill>
                <a:effectLst/>
                <a:latin typeface="+mn-lt"/>
                <a:ea typeface="Calibri" panose="020F0502020204030204" pitchFamily="34" charset="0"/>
                <a:cs typeface="Times New Roman" panose="02020603050405020304" pitchFamily="18" charset="0"/>
              </a:rPr>
              <a:t> :    Son voisin taillera les arbres après qu’il aura tondu la pelouse.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i="1" dirty="0">
                <a:solidFill>
                  <a:schemeClr val="tx1"/>
                </a:solidFill>
                <a:effectLst/>
                <a:latin typeface="+mn-lt"/>
                <a:ea typeface="Calibri" panose="020F0502020204030204" pitchFamily="34" charset="0"/>
                <a:cs typeface="Times New Roman" panose="02020603050405020304" pitchFamily="18" charset="0"/>
              </a:rPr>
              <a:t>     [aura </a:t>
            </a:r>
            <a:r>
              <a:rPr lang="fr-FR" sz="1200" dirty="0">
                <a:solidFill>
                  <a:schemeClr val="tx1"/>
                </a:solidFill>
                <a:effectLst/>
                <a:latin typeface="+mn-lt"/>
                <a:ea typeface="Calibri" panose="020F0502020204030204" pitchFamily="34" charset="0"/>
                <a:cs typeface="Times New Roman" panose="02020603050405020304" pitchFamily="18" charset="0"/>
              </a:rPr>
              <a:t>est au futur comme</a:t>
            </a:r>
            <a:r>
              <a:rPr lang="fr-FR" sz="1200" i="1" dirty="0">
                <a:solidFill>
                  <a:schemeClr val="tx1"/>
                </a:solidFill>
                <a:effectLst/>
                <a:latin typeface="+mn-lt"/>
                <a:ea typeface="Calibri" panose="020F0502020204030204" pitchFamily="34" charset="0"/>
                <a:cs typeface="Times New Roman" panose="02020603050405020304" pitchFamily="18" charset="0"/>
              </a:rPr>
              <a:t> taillera], aura tondu </a:t>
            </a:r>
            <a:r>
              <a:rPr lang="fr-FR" sz="1200" dirty="0">
                <a:solidFill>
                  <a:schemeClr val="tx1"/>
                </a:solidFill>
                <a:effectLst/>
                <a:latin typeface="+mn-lt"/>
                <a:ea typeface="Calibri" panose="020F0502020204030204" pitchFamily="34" charset="0"/>
                <a:cs typeface="Times New Roman" panose="02020603050405020304" pitchFamily="18" charset="0"/>
              </a:rPr>
              <a:t>est au </a:t>
            </a:r>
            <a:r>
              <a:rPr lang="fr-FR" sz="1200" b="1" dirty="0">
                <a:solidFill>
                  <a:schemeClr val="tx1"/>
                </a:solidFill>
                <a:effectLst/>
                <a:latin typeface="+mn-lt"/>
                <a:ea typeface="Calibri" panose="020F0502020204030204" pitchFamily="34" charset="0"/>
                <a:cs typeface="Times New Roman" panose="02020603050405020304" pitchFamily="18" charset="0"/>
              </a:rPr>
              <a:t>futur antérieur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E7F12B48-F96C-D942-9E3B-208A1C8D546A}" type="slidenum">
              <a:rPr lang="fr-FR" smtClean="0"/>
              <a:t>24</a:t>
            </a:fld>
            <a:endParaRPr lang="fr-FR"/>
          </a:p>
        </p:txBody>
      </p:sp>
    </p:spTree>
    <p:extLst>
      <p:ext uri="{BB962C8B-B14F-4D97-AF65-F5344CB8AC3E}">
        <p14:creationId xmlns:p14="http://schemas.microsoft.com/office/powerpoint/2010/main" val="21710044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solidFill>
                  <a:schemeClr val="tx1"/>
                </a:solidFill>
              </a:rPr>
              <a:t>Distribuer</a:t>
            </a:r>
            <a:r>
              <a:rPr lang="fr-FR" dirty="0">
                <a:solidFill>
                  <a:schemeClr val="tx1"/>
                </a:solidFill>
              </a:rPr>
              <a:t> la trace écrite.</a:t>
            </a:r>
          </a:p>
          <a:p>
            <a:endParaRPr lang="fr-FR" dirty="0">
              <a:solidFill>
                <a:schemeClr val="tx1"/>
              </a:solidFill>
            </a:endParaRPr>
          </a:p>
          <a:p>
            <a:r>
              <a:rPr lang="fr-FR" dirty="0">
                <a:solidFill>
                  <a:schemeClr val="tx1"/>
                </a:solidFill>
              </a:rPr>
              <a:t>Avec votre crayon vert, soulignez les verbes repères et le nom des temps concernés ; coloriez légèrement l’étiquette qui en parle.</a:t>
            </a:r>
          </a:p>
          <a:p>
            <a:r>
              <a:rPr lang="fr-FR" dirty="0">
                <a:solidFill>
                  <a:schemeClr val="tx1"/>
                </a:solidFill>
              </a:rPr>
              <a:t>Avec votre crayon bleu, soulignez les verbes composés et le nom des temps concernés – Attention au passé composé qui peut être un verbe repère ou non ; coloriez légèrement l’étiquette. </a:t>
            </a:r>
          </a:p>
        </p:txBody>
      </p:sp>
      <p:sp>
        <p:nvSpPr>
          <p:cNvPr id="4" name="Espace réservé du numéro de diapositive 3"/>
          <p:cNvSpPr>
            <a:spLocks noGrp="1"/>
          </p:cNvSpPr>
          <p:nvPr>
            <p:ph type="sldNum" sz="quarter" idx="5"/>
          </p:nvPr>
        </p:nvSpPr>
        <p:spPr/>
        <p:txBody>
          <a:bodyPr/>
          <a:lstStyle/>
          <a:p>
            <a:fld id="{E7F12B48-F96C-D942-9E3B-208A1C8D546A}" type="slidenum">
              <a:rPr lang="fr-FR" smtClean="0"/>
              <a:t>25</a:t>
            </a:fld>
            <a:endParaRPr lang="fr-FR"/>
          </a:p>
        </p:txBody>
      </p:sp>
    </p:spTree>
    <p:extLst>
      <p:ext uri="{BB962C8B-B14F-4D97-AF65-F5344CB8AC3E}">
        <p14:creationId xmlns:p14="http://schemas.microsoft.com/office/powerpoint/2010/main" val="39399628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E7F12B48-F96C-D942-9E3B-208A1C8D546A}" type="slidenum">
              <a:rPr lang="fr-FR" smtClean="0"/>
              <a:t>26</a:t>
            </a:fld>
            <a:endParaRPr lang="fr-FR"/>
          </a:p>
        </p:txBody>
      </p:sp>
    </p:spTree>
    <p:extLst>
      <p:ext uri="{BB962C8B-B14F-4D97-AF65-F5344CB8AC3E}">
        <p14:creationId xmlns:p14="http://schemas.microsoft.com/office/powerpoint/2010/main" val="134774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7F12B48-F96C-D942-9E3B-208A1C8D546A}" type="slidenum">
              <a:rPr lang="fr-FR" smtClean="0"/>
              <a:t>27</a:t>
            </a:fld>
            <a:endParaRPr lang="fr-FR"/>
          </a:p>
        </p:txBody>
      </p:sp>
    </p:spTree>
    <p:extLst>
      <p:ext uri="{BB962C8B-B14F-4D97-AF65-F5344CB8AC3E}">
        <p14:creationId xmlns:p14="http://schemas.microsoft.com/office/powerpoint/2010/main" val="15279001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dirty="0">
                <a:solidFill>
                  <a:schemeClr val="tx1"/>
                </a:solidFill>
                <a:effectLst/>
                <a:latin typeface="+mn-lt"/>
                <a:ea typeface="Calibri" panose="020F0502020204030204" pitchFamily="34" charset="0"/>
                <a:cs typeface="Times New Roman" panose="02020603050405020304" pitchFamily="18" charset="0"/>
              </a:rPr>
              <a:t>a. </a:t>
            </a:r>
            <a:r>
              <a:rPr lang="fr-FR" sz="1200" i="1" dirty="0">
                <a:solidFill>
                  <a:schemeClr val="tx1"/>
                </a:solidFill>
                <a:effectLst/>
                <a:latin typeface="+mn-lt"/>
                <a:ea typeface="Calibri" panose="020F0502020204030204" pitchFamily="34" charset="0"/>
                <a:cs typeface="Times New Roman" panose="02020603050405020304" pitchFamily="18" charset="0"/>
              </a:rPr>
              <a:t>A </a:t>
            </a:r>
            <a:r>
              <a:rPr lang="fr-FR" sz="1200" dirty="0">
                <a:solidFill>
                  <a:schemeClr val="tx1"/>
                </a:solidFill>
                <a:effectLst/>
                <a:latin typeface="+mn-lt"/>
                <a:ea typeface="Calibri" panose="020F0502020204030204" pitchFamily="34" charset="0"/>
                <a:cs typeface="Times New Roman" panose="02020603050405020304" pitchFamily="18" charset="0"/>
              </a:rPr>
              <a:t>fait partie</a:t>
            </a:r>
            <a:r>
              <a:rPr lang="fr-FR" sz="1200" i="1" dirty="0">
                <a:solidFill>
                  <a:schemeClr val="tx1"/>
                </a:solidFill>
                <a:effectLst/>
                <a:latin typeface="+mn-lt"/>
                <a:ea typeface="Calibri" panose="020F0502020204030204" pitchFamily="34" charset="0"/>
                <a:cs typeface="Times New Roman" panose="02020603050405020304" pitchFamily="18" charset="0"/>
              </a:rPr>
              <a:t> </a:t>
            </a:r>
            <a:r>
              <a:rPr lang="fr-FR" sz="1200" dirty="0">
                <a:solidFill>
                  <a:schemeClr val="tx1"/>
                </a:solidFill>
                <a:effectLst/>
                <a:latin typeface="+mn-lt"/>
                <a:ea typeface="Calibri" panose="020F0502020204030204" pitchFamily="34" charset="0"/>
                <a:cs typeface="Times New Roman" panose="02020603050405020304" pitchFamily="18" charset="0"/>
              </a:rPr>
              <a:t>du verbe </a:t>
            </a:r>
            <a:r>
              <a:rPr lang="fr-FR" sz="1200" i="1" dirty="0">
                <a:solidFill>
                  <a:schemeClr val="tx1"/>
                </a:solidFill>
                <a:effectLst/>
                <a:latin typeface="+mn-lt"/>
                <a:ea typeface="Calibri" panose="020F0502020204030204" pitchFamily="34" charset="0"/>
                <a:cs typeface="Times New Roman" panose="02020603050405020304" pitchFamily="18" charset="0"/>
              </a:rPr>
              <a:t>a rangé</a:t>
            </a:r>
            <a:r>
              <a:rPr lang="fr-FR" sz="1200" dirty="0">
                <a:solidFill>
                  <a:schemeClr val="tx1"/>
                </a:solidFill>
                <a:effectLst/>
                <a:latin typeface="+mn-lt"/>
                <a:ea typeface="Calibri" panose="020F0502020204030204" pitchFamily="34" charset="0"/>
                <a:cs typeface="Times New Roman" panose="02020603050405020304" pitchFamily="18" charset="0"/>
              </a:rPr>
              <a:t>.</a:t>
            </a:r>
            <a:r>
              <a:rPr lang="fr-FR" sz="1200" i="1" dirty="0">
                <a:solidFill>
                  <a:schemeClr val="tx1"/>
                </a:solidFill>
                <a:effectLst/>
                <a:latin typeface="+mn-lt"/>
                <a:ea typeface="Calibri" panose="020F0502020204030204" pitchFamily="34" charset="0"/>
                <a:cs typeface="Times New Roman" panose="02020603050405020304" pitchFamily="18" charset="0"/>
              </a:rPr>
              <a:t> A rangé </a:t>
            </a:r>
            <a:r>
              <a:rPr lang="fr-FR" sz="1200" dirty="0">
                <a:solidFill>
                  <a:schemeClr val="tx1"/>
                </a:solidFill>
                <a:effectLst/>
                <a:latin typeface="+mn-lt"/>
                <a:ea typeface="Calibri" panose="020F0502020204030204" pitchFamily="34" charset="0"/>
                <a:cs typeface="Times New Roman" panose="02020603050405020304" pitchFamily="18" charset="0"/>
              </a:rPr>
              <a:t>est un verbe (dit ce qui se passe, premier mot de la brique du verbe) au passé composé (auxiliaire au présent + participe passé). Il permet de dire ce qui se passe dans le passé de celui qui parle.</a:t>
            </a:r>
          </a:p>
          <a:p>
            <a:pPr algn="just"/>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b. </a:t>
            </a:r>
            <a:r>
              <a:rPr lang="fr-FR" sz="1200" i="1" dirty="0">
                <a:solidFill>
                  <a:schemeClr val="tx1"/>
                </a:solidFill>
                <a:effectLst/>
                <a:latin typeface="+mn-lt"/>
                <a:ea typeface="Calibri" panose="020F0502020204030204" pitchFamily="34" charset="0"/>
                <a:cs typeface="Times New Roman" panose="02020603050405020304" pitchFamily="18" charset="0"/>
              </a:rPr>
              <a:t>Avait </a:t>
            </a:r>
            <a:r>
              <a:rPr lang="fr-FR" sz="1200" dirty="0">
                <a:solidFill>
                  <a:schemeClr val="tx1"/>
                </a:solidFill>
                <a:effectLst/>
                <a:latin typeface="+mn-lt"/>
                <a:ea typeface="Calibri" panose="020F0502020204030204" pitchFamily="34" charset="0"/>
                <a:cs typeface="Times New Roman" panose="02020603050405020304" pitchFamily="18" charset="0"/>
              </a:rPr>
              <a:t>fait partie</a:t>
            </a:r>
            <a:r>
              <a:rPr lang="fr-FR" sz="1200" i="1" dirty="0">
                <a:solidFill>
                  <a:schemeClr val="tx1"/>
                </a:solidFill>
                <a:effectLst/>
                <a:latin typeface="+mn-lt"/>
                <a:ea typeface="Calibri" panose="020F0502020204030204" pitchFamily="34" charset="0"/>
                <a:cs typeface="Times New Roman" panose="02020603050405020304" pitchFamily="18" charset="0"/>
              </a:rPr>
              <a:t> </a:t>
            </a:r>
            <a:r>
              <a:rPr lang="fr-FR" sz="1200" dirty="0">
                <a:solidFill>
                  <a:schemeClr val="tx1"/>
                </a:solidFill>
                <a:effectLst/>
                <a:latin typeface="+mn-lt"/>
                <a:ea typeface="Calibri" panose="020F0502020204030204" pitchFamily="34" charset="0"/>
                <a:cs typeface="Times New Roman" panose="02020603050405020304" pitchFamily="18" charset="0"/>
              </a:rPr>
              <a:t>du verbe </a:t>
            </a:r>
            <a:r>
              <a:rPr lang="fr-FR" sz="1200" i="1" dirty="0">
                <a:solidFill>
                  <a:schemeClr val="tx1"/>
                </a:solidFill>
                <a:effectLst/>
                <a:latin typeface="+mn-lt"/>
                <a:ea typeface="Calibri" panose="020F0502020204030204" pitchFamily="34" charset="0"/>
                <a:cs typeface="Times New Roman" panose="02020603050405020304" pitchFamily="18" charset="0"/>
              </a:rPr>
              <a:t>avait fini</a:t>
            </a:r>
            <a:r>
              <a:rPr lang="fr-FR" sz="1200" dirty="0">
                <a:solidFill>
                  <a:schemeClr val="tx1"/>
                </a:solidFill>
                <a:effectLst/>
                <a:latin typeface="+mn-lt"/>
                <a:ea typeface="Calibri" panose="020F0502020204030204" pitchFamily="34" charset="0"/>
                <a:cs typeface="Times New Roman" panose="02020603050405020304" pitchFamily="18" charset="0"/>
              </a:rPr>
              <a:t>.</a:t>
            </a:r>
            <a:r>
              <a:rPr lang="fr-FR" sz="1200" i="1" dirty="0">
                <a:solidFill>
                  <a:schemeClr val="tx1"/>
                </a:solidFill>
                <a:effectLst/>
                <a:latin typeface="+mn-lt"/>
                <a:ea typeface="Calibri" panose="020F0502020204030204" pitchFamily="34" charset="0"/>
                <a:cs typeface="Times New Roman" panose="02020603050405020304" pitchFamily="18" charset="0"/>
              </a:rPr>
              <a:t> Avait fini </a:t>
            </a:r>
            <a:r>
              <a:rPr lang="fr-FR" sz="1200" dirty="0">
                <a:solidFill>
                  <a:schemeClr val="tx1"/>
                </a:solidFill>
                <a:effectLst/>
                <a:latin typeface="+mn-lt"/>
                <a:ea typeface="Calibri" panose="020F0502020204030204" pitchFamily="34" charset="0"/>
                <a:cs typeface="Times New Roman" panose="02020603050405020304" pitchFamily="18" charset="0"/>
              </a:rPr>
              <a:t>est un verbe (dit ce qui se passe, premier mot de la brique du verbe) au plus-que-parfait (auxiliaire à l’imparfait + participe passé). Il permet de dire ce qui se passe dans le passé du fait '</a:t>
            </a:r>
            <a:r>
              <a:rPr lang="fr-FR" sz="1200" i="1" dirty="0">
                <a:solidFill>
                  <a:schemeClr val="tx1"/>
                </a:solidFill>
                <a:effectLst/>
                <a:latin typeface="+mn-lt"/>
                <a:ea typeface="Calibri" panose="020F0502020204030204" pitchFamily="34" charset="0"/>
                <a:cs typeface="Times New Roman" panose="02020603050405020304" pitchFamily="18" charset="0"/>
              </a:rPr>
              <a:t>a rangé son assiette'</a:t>
            </a:r>
            <a:r>
              <a:rPr lang="fr-FR" sz="1200" dirty="0">
                <a:solidFill>
                  <a:schemeClr val="tx1"/>
                </a:solidFill>
                <a:effectLst/>
                <a:latin typeface="+mn-lt"/>
                <a:ea typeface="Calibri" panose="020F0502020204030204" pitchFamily="34" charset="0"/>
                <a:cs typeface="Times New Roman" panose="02020603050405020304" pitchFamily="18" charset="0"/>
              </a:rPr>
              <a:t>, de dire qu’il avait fini son repas avant de ranger son assiette.</a:t>
            </a:r>
          </a:p>
          <a:p>
            <a:endParaRPr lang="fr-FR" dirty="0"/>
          </a:p>
        </p:txBody>
      </p:sp>
      <p:sp>
        <p:nvSpPr>
          <p:cNvPr id="4" name="Espace réservé du numéro de diapositive 3"/>
          <p:cNvSpPr>
            <a:spLocks noGrp="1"/>
          </p:cNvSpPr>
          <p:nvPr>
            <p:ph type="sldNum" sz="quarter" idx="5"/>
          </p:nvPr>
        </p:nvSpPr>
        <p:spPr/>
        <p:txBody>
          <a:bodyPr/>
          <a:lstStyle/>
          <a:p>
            <a:fld id="{E7F12B48-F96C-D942-9E3B-208A1C8D546A}" type="slidenum">
              <a:rPr lang="fr-FR" smtClean="0"/>
              <a:t>28</a:t>
            </a:fld>
            <a:endParaRPr lang="fr-FR"/>
          </a:p>
        </p:txBody>
      </p:sp>
    </p:spTree>
    <p:extLst>
      <p:ext uri="{BB962C8B-B14F-4D97-AF65-F5344CB8AC3E}">
        <p14:creationId xmlns:p14="http://schemas.microsoft.com/office/powerpoint/2010/main" val="11796498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7F12B48-F96C-D942-9E3B-208A1C8D546A}" type="slidenum">
              <a:rPr lang="fr-FR" smtClean="0"/>
              <a:t>29</a:t>
            </a:fld>
            <a:endParaRPr lang="fr-FR"/>
          </a:p>
        </p:txBody>
      </p:sp>
    </p:spTree>
    <p:extLst>
      <p:ext uri="{BB962C8B-B14F-4D97-AF65-F5344CB8AC3E}">
        <p14:creationId xmlns:p14="http://schemas.microsoft.com/office/powerpoint/2010/main" val="18550937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37449B-0C94-8DDF-1373-369F7A3DF20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92F5C2F-4E82-B6D0-8DB1-56206CA0BD6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BC5058E-91B2-CF86-B36A-C2500A90A135}"/>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E2B5EA1-151D-5261-7485-EDC50F15272A}"/>
              </a:ext>
            </a:extLst>
          </p:cNvPr>
          <p:cNvSpPr>
            <a:spLocks noGrp="1"/>
          </p:cNvSpPr>
          <p:nvPr>
            <p:ph type="sldNum" sz="quarter" idx="5"/>
          </p:nvPr>
        </p:nvSpPr>
        <p:spPr/>
        <p:txBody>
          <a:bodyPr/>
          <a:lstStyle/>
          <a:p>
            <a:fld id="{E7F12B48-F96C-D942-9E3B-208A1C8D546A}" type="slidenum">
              <a:rPr lang="fr-FR" smtClean="0"/>
              <a:t>30</a:t>
            </a:fld>
            <a:endParaRPr lang="fr-FR"/>
          </a:p>
        </p:txBody>
      </p:sp>
    </p:spTree>
    <p:extLst>
      <p:ext uri="{BB962C8B-B14F-4D97-AF65-F5344CB8AC3E}">
        <p14:creationId xmlns:p14="http://schemas.microsoft.com/office/powerpoint/2010/main" val="20822819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E7F12B48-F96C-D942-9E3B-208A1C8D546A}" type="slidenum">
              <a:rPr lang="fr-FR" smtClean="0"/>
              <a:t>31</a:t>
            </a:fld>
            <a:endParaRPr lang="fr-FR"/>
          </a:p>
        </p:txBody>
      </p:sp>
    </p:spTree>
    <p:extLst>
      <p:ext uri="{BB962C8B-B14F-4D97-AF65-F5344CB8AC3E}">
        <p14:creationId xmlns:p14="http://schemas.microsoft.com/office/powerpoint/2010/main" val="5234800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kern="0" dirty="0">
                <a:solidFill>
                  <a:schemeClr val="tx1"/>
                </a:solidFill>
                <a:effectLst/>
                <a:latin typeface="+mn-lt"/>
                <a:ea typeface="Calibri" panose="020F0502020204030204" pitchFamily="34" charset="0"/>
              </a:rPr>
              <a:t>Plusieurs réponses sont possibles : </a:t>
            </a:r>
            <a:r>
              <a:rPr lang="fr-FR" sz="1200" i="1" kern="0" dirty="0">
                <a:solidFill>
                  <a:schemeClr val="tx1"/>
                </a:solidFill>
                <a:effectLst/>
                <a:latin typeface="+mn-lt"/>
                <a:ea typeface="Calibri" panose="020F0502020204030204" pitchFamily="34" charset="0"/>
              </a:rPr>
              <a:t>visiter</a:t>
            </a:r>
            <a:r>
              <a:rPr lang="fr-FR" sz="1200" kern="0" dirty="0">
                <a:solidFill>
                  <a:schemeClr val="tx1"/>
                </a:solidFill>
                <a:effectLst/>
                <a:latin typeface="+mn-lt"/>
                <a:ea typeface="Calibri" panose="020F0502020204030204" pitchFamily="34" charset="0"/>
              </a:rPr>
              <a:t>, </a:t>
            </a:r>
            <a:r>
              <a:rPr lang="fr-FR" sz="1200" i="1" kern="0" dirty="0">
                <a:solidFill>
                  <a:schemeClr val="tx1"/>
                </a:solidFill>
                <a:effectLst/>
                <a:latin typeface="+mn-lt"/>
                <a:ea typeface="Calibri" panose="020F0502020204030204" pitchFamily="34" charset="0"/>
              </a:rPr>
              <a:t>parcourir</a:t>
            </a:r>
            <a:r>
              <a:rPr lang="fr-FR" sz="1200" kern="0" dirty="0">
                <a:solidFill>
                  <a:schemeClr val="tx1"/>
                </a:solidFill>
                <a:effectLst/>
                <a:latin typeface="+mn-lt"/>
                <a:ea typeface="Calibri" panose="020F0502020204030204" pitchFamily="34" charset="0"/>
              </a:rPr>
              <a:t>, </a:t>
            </a:r>
            <a:r>
              <a:rPr lang="fr-FR" sz="1200" i="1" kern="0" dirty="0">
                <a:solidFill>
                  <a:schemeClr val="tx1"/>
                </a:solidFill>
                <a:effectLst/>
                <a:latin typeface="+mn-lt"/>
                <a:ea typeface="Calibri" panose="020F0502020204030204" pitchFamily="34" charset="0"/>
              </a:rPr>
              <a:t>découvrir</a:t>
            </a:r>
            <a:r>
              <a:rPr lang="fr-FR" sz="1200" kern="0" dirty="0">
                <a:solidFill>
                  <a:schemeClr val="tx1"/>
                </a:solidFill>
                <a:effectLst/>
                <a:latin typeface="+mn-lt"/>
                <a:ea typeface="Calibri" panose="020F0502020204030204" pitchFamily="34" charset="0"/>
              </a:rPr>
              <a:t> sont – dans ce contexte – interchangeables.</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E7F12B48-F96C-D942-9E3B-208A1C8D546A}" type="slidenum">
              <a:rPr lang="fr-FR" smtClean="0"/>
              <a:t>32</a:t>
            </a:fld>
            <a:endParaRPr lang="fr-FR"/>
          </a:p>
        </p:txBody>
      </p:sp>
    </p:spTree>
    <p:extLst>
      <p:ext uri="{BB962C8B-B14F-4D97-AF65-F5344CB8AC3E}">
        <p14:creationId xmlns:p14="http://schemas.microsoft.com/office/powerpoint/2010/main" val="14743183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E7F12B48-F96C-D942-9E3B-208A1C8D546A}" type="slidenum">
              <a:rPr lang="fr-FR" smtClean="0"/>
              <a:t>33</a:t>
            </a:fld>
            <a:endParaRPr lang="fr-FR"/>
          </a:p>
        </p:txBody>
      </p:sp>
    </p:spTree>
    <p:extLst>
      <p:ext uri="{BB962C8B-B14F-4D97-AF65-F5344CB8AC3E}">
        <p14:creationId xmlns:p14="http://schemas.microsoft.com/office/powerpoint/2010/main" val="12606506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E7F12B48-F96C-D942-9E3B-208A1C8D546A}" type="slidenum">
              <a:rPr lang="fr-FR" smtClean="0"/>
              <a:t>34</a:t>
            </a:fld>
            <a:endParaRPr lang="fr-FR"/>
          </a:p>
        </p:txBody>
      </p:sp>
    </p:spTree>
    <p:extLst>
      <p:ext uri="{BB962C8B-B14F-4D97-AF65-F5344CB8AC3E}">
        <p14:creationId xmlns:p14="http://schemas.microsoft.com/office/powerpoint/2010/main" val="21010136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E7F12B48-F96C-D942-9E3B-208A1C8D546A}" type="slidenum">
              <a:rPr lang="fr-FR" smtClean="0"/>
              <a:t>35</a:t>
            </a:fld>
            <a:endParaRPr lang="fr-FR"/>
          </a:p>
        </p:txBody>
      </p:sp>
    </p:spTree>
    <p:extLst>
      <p:ext uri="{BB962C8B-B14F-4D97-AF65-F5344CB8AC3E}">
        <p14:creationId xmlns:p14="http://schemas.microsoft.com/office/powerpoint/2010/main" val="24057039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Dans la leçon, le couple imparfait / plus-que-parfait n’a pas été explicitement étudié (c’est le couple passe composé / plus-que-parfait qui l’a été). Cet exercice est l’occasion de l’aborder et de justifier le choix de « temps du passé » dans la trace écrite.</a:t>
            </a:r>
          </a:p>
          <a:p>
            <a:endParaRPr lang="fr-FR" dirty="0"/>
          </a:p>
        </p:txBody>
      </p:sp>
      <p:sp>
        <p:nvSpPr>
          <p:cNvPr id="4" name="Espace réservé du numéro de diapositive 3"/>
          <p:cNvSpPr>
            <a:spLocks noGrp="1"/>
          </p:cNvSpPr>
          <p:nvPr>
            <p:ph type="sldNum" sz="quarter" idx="5"/>
          </p:nvPr>
        </p:nvSpPr>
        <p:spPr/>
        <p:txBody>
          <a:bodyPr/>
          <a:lstStyle/>
          <a:p>
            <a:fld id="{E7F12B48-F96C-D942-9E3B-208A1C8D546A}" type="slidenum">
              <a:rPr lang="fr-FR" smtClean="0"/>
              <a:t>36</a:t>
            </a:fld>
            <a:endParaRPr lang="fr-FR"/>
          </a:p>
        </p:txBody>
      </p:sp>
    </p:spTree>
    <p:extLst>
      <p:ext uri="{BB962C8B-B14F-4D97-AF65-F5344CB8AC3E}">
        <p14:creationId xmlns:p14="http://schemas.microsoft.com/office/powerpoint/2010/main" val="20645037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tab pos="681990" algn="l"/>
              </a:tabLst>
              <a:defRPr/>
            </a:pPr>
            <a:r>
              <a:rPr lang="fr-FR" sz="1200" dirty="0">
                <a:solidFill>
                  <a:schemeClr val="tx1"/>
                </a:solidFill>
                <a:effectLst/>
                <a:latin typeface="+mn-lt"/>
                <a:ea typeface="Calibri" panose="020F0502020204030204" pitchFamily="34" charset="0"/>
                <a:cs typeface="Times New Roman" panose="02020603050405020304" pitchFamily="18" charset="0"/>
              </a:rPr>
              <a:t>Tu mens en disant que tu aimes le sport, alors que tu mets ces baskets très colorées juste pour aller au frigo.</a:t>
            </a:r>
          </a:p>
          <a:p>
            <a:pPr algn="just">
              <a:tabLst>
                <a:tab pos="681990" algn="l"/>
              </a:tabLst>
            </a:pP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tabLst>
                <a:tab pos="681990" algn="l"/>
              </a:tabLst>
            </a:pPr>
            <a:r>
              <a:rPr lang="fr-FR" sz="1200" dirty="0">
                <a:solidFill>
                  <a:schemeClr val="tx1"/>
                </a:solidFill>
                <a:effectLst/>
                <a:latin typeface="+mn-lt"/>
                <a:ea typeface="Calibri" panose="020F0502020204030204" pitchFamily="34" charset="0"/>
                <a:cs typeface="Times New Roman" panose="02020603050405020304" pitchFamily="18" charset="0"/>
              </a:rPr>
              <a:t>Points à traiter à privilégier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accord dans le GN (D/N/A), rupteur entre N et A</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verbes en -e / -s</a:t>
            </a:r>
          </a:p>
          <a:p>
            <a:pPr algn="just">
              <a:tabLst>
                <a:tab pos="2186305" algn="l"/>
              </a:tabLst>
            </a:pPr>
            <a:r>
              <a:rPr lang="fr-FR" sz="1200" dirty="0">
                <a:solidFill>
                  <a:schemeClr val="tx1"/>
                </a:solidFill>
                <a:effectLst/>
                <a:latin typeface="+mn-lt"/>
                <a:ea typeface="Calibri" panose="020F0502020204030204" pitchFamily="34" charset="0"/>
                <a:cs typeface="Times New Roman" panose="02020603050405020304" pitchFamily="18" charset="0"/>
              </a:rPr>
              <a:t>- groupements verbes type</a:t>
            </a:r>
            <a:r>
              <a:rPr lang="fr-FR" sz="1200" i="1" dirty="0">
                <a:solidFill>
                  <a:schemeClr val="tx1"/>
                </a:solidFill>
                <a:effectLst/>
                <a:latin typeface="+mn-lt"/>
                <a:ea typeface="Calibri" panose="020F0502020204030204" pitchFamily="34" charset="0"/>
                <a:cs typeface="Times New Roman" panose="02020603050405020304" pitchFamily="18" charset="0"/>
              </a:rPr>
              <a:t> partir </a:t>
            </a:r>
            <a:r>
              <a:rPr lang="fr-FR" sz="1200" dirty="0">
                <a:solidFill>
                  <a:schemeClr val="tx1"/>
                </a:solidFill>
                <a:effectLst/>
                <a:latin typeface="+mn-lt"/>
                <a:ea typeface="Calibri" panose="020F0502020204030204" pitchFamily="34" charset="0"/>
                <a:cs typeface="Times New Roman" panose="02020603050405020304" pitchFamily="18" charset="0"/>
              </a:rPr>
              <a:t>et verbes type </a:t>
            </a:r>
            <a:r>
              <a:rPr lang="fr-FR" sz="1200" i="1" dirty="0">
                <a:solidFill>
                  <a:schemeClr val="tx1"/>
                </a:solidFill>
                <a:effectLst/>
                <a:latin typeface="+mn-lt"/>
                <a:ea typeface="Calibri" panose="020F0502020204030204" pitchFamily="34" charset="0"/>
                <a:cs typeface="Times New Roman" panose="02020603050405020304" pitchFamily="18" charset="0"/>
              </a:rPr>
              <a:t>mettre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tabLst>
                <a:tab pos="2186305" algn="l"/>
              </a:tabLst>
            </a:pPr>
            <a:r>
              <a:rPr lang="fr-FR" sz="1200" dirty="0">
                <a:solidFill>
                  <a:schemeClr val="tx1"/>
                </a:solidFill>
                <a:effectLst/>
                <a:latin typeface="+mn-lt"/>
                <a:ea typeface="Calibri" panose="020F0502020204030204" pitchFamily="34" charset="0"/>
                <a:cs typeface="Times New Roman" panose="02020603050405020304" pitchFamily="18" charset="0"/>
              </a:rPr>
              <a:t>- accord S/V</a:t>
            </a:r>
          </a:p>
          <a:p>
            <a:pPr algn="just">
              <a:tabLst>
                <a:tab pos="2186305" algn="l"/>
              </a:tabLst>
            </a:pPr>
            <a:r>
              <a:rPr lang="fr-FR" sz="1200" dirty="0">
                <a:solidFill>
                  <a:schemeClr val="tx1"/>
                </a:solidFill>
                <a:effectLst/>
                <a:latin typeface="+mn-lt"/>
                <a:ea typeface="Calibri" panose="020F0502020204030204" pitchFamily="34" charset="0"/>
                <a:cs typeface="Times New Roman" panose="02020603050405020304" pitchFamily="18" charset="0"/>
              </a:rPr>
              <a:t>- verbe à l’infinitif, verbe au participe présent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ces / ses</a:t>
            </a:r>
          </a:p>
          <a:p>
            <a:endParaRPr lang="fr-FR" dirty="0"/>
          </a:p>
        </p:txBody>
      </p:sp>
      <p:sp>
        <p:nvSpPr>
          <p:cNvPr id="4" name="Espace réservé du numéro de diapositive 3"/>
          <p:cNvSpPr>
            <a:spLocks noGrp="1"/>
          </p:cNvSpPr>
          <p:nvPr>
            <p:ph type="sldNum" sz="quarter" idx="5"/>
          </p:nvPr>
        </p:nvSpPr>
        <p:spPr/>
        <p:txBody>
          <a:bodyPr/>
          <a:lstStyle/>
          <a:p>
            <a:fld id="{E7F12B48-F96C-D942-9E3B-208A1C8D546A}" type="slidenum">
              <a:rPr lang="fr-FR" smtClean="0"/>
              <a:t>37</a:t>
            </a:fld>
            <a:endParaRPr lang="fr-FR"/>
          </a:p>
        </p:txBody>
      </p:sp>
    </p:spTree>
    <p:extLst>
      <p:ext uri="{BB962C8B-B14F-4D97-AF65-F5344CB8AC3E}">
        <p14:creationId xmlns:p14="http://schemas.microsoft.com/office/powerpoint/2010/main" val="414810130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6D98D-783F-5C31-2631-361C0342050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2CFD5AE-6114-BBF1-5219-AC72217587C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90BF023-9142-30E7-60B4-995ABBA163A6}"/>
              </a:ext>
            </a:extLst>
          </p:cNvPr>
          <p:cNvSpPr>
            <a:spLocks noGrp="1"/>
          </p:cNvSpPr>
          <p:nvPr>
            <p:ph type="body" idx="1"/>
          </p:nvPr>
        </p:nvSpPr>
        <p:spPr/>
        <p:txBody>
          <a:bodyPr/>
          <a:lstStyle/>
          <a:p>
            <a:pPr algn="just">
              <a:tabLst>
                <a:tab pos="681990" algn="l"/>
              </a:tabLst>
            </a:pPr>
            <a:r>
              <a:rPr lang="fr-FR" sz="1200" dirty="0">
                <a:solidFill>
                  <a:schemeClr val="tx1"/>
                </a:solidFill>
                <a:effectLst/>
                <a:latin typeface="+mn-lt"/>
                <a:ea typeface="Calibri" panose="020F0502020204030204" pitchFamily="34" charset="0"/>
                <a:cs typeface="Times New Roman" panose="02020603050405020304" pitchFamily="18" charset="0"/>
              </a:rPr>
              <a:t>Points à traiter à privilégier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accord dans le GN (D/N/A), rupteur entre N et A</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verbes en -e / -s</a:t>
            </a:r>
          </a:p>
          <a:p>
            <a:pPr algn="just">
              <a:tabLst>
                <a:tab pos="2186305" algn="l"/>
              </a:tabLst>
            </a:pPr>
            <a:r>
              <a:rPr lang="fr-FR" sz="1200" dirty="0">
                <a:solidFill>
                  <a:schemeClr val="tx1"/>
                </a:solidFill>
                <a:effectLst/>
                <a:latin typeface="+mn-lt"/>
                <a:ea typeface="Calibri" panose="020F0502020204030204" pitchFamily="34" charset="0"/>
                <a:cs typeface="Times New Roman" panose="02020603050405020304" pitchFamily="18" charset="0"/>
              </a:rPr>
              <a:t>- groupements verbes type</a:t>
            </a:r>
            <a:r>
              <a:rPr lang="fr-FR" sz="1200" i="1" dirty="0">
                <a:solidFill>
                  <a:schemeClr val="tx1"/>
                </a:solidFill>
                <a:effectLst/>
                <a:latin typeface="+mn-lt"/>
                <a:ea typeface="Calibri" panose="020F0502020204030204" pitchFamily="34" charset="0"/>
                <a:cs typeface="Times New Roman" panose="02020603050405020304" pitchFamily="18" charset="0"/>
              </a:rPr>
              <a:t> partir </a:t>
            </a:r>
            <a:r>
              <a:rPr lang="fr-FR" sz="1200" dirty="0">
                <a:solidFill>
                  <a:schemeClr val="tx1"/>
                </a:solidFill>
                <a:effectLst/>
                <a:latin typeface="+mn-lt"/>
                <a:ea typeface="Calibri" panose="020F0502020204030204" pitchFamily="34" charset="0"/>
                <a:cs typeface="Times New Roman" panose="02020603050405020304" pitchFamily="18" charset="0"/>
              </a:rPr>
              <a:t>et verbes type </a:t>
            </a:r>
            <a:r>
              <a:rPr lang="fr-FR" sz="1200" i="1" dirty="0">
                <a:solidFill>
                  <a:schemeClr val="tx1"/>
                </a:solidFill>
                <a:effectLst/>
                <a:latin typeface="+mn-lt"/>
                <a:ea typeface="Calibri" panose="020F0502020204030204" pitchFamily="34" charset="0"/>
                <a:cs typeface="Times New Roman" panose="02020603050405020304" pitchFamily="18" charset="0"/>
              </a:rPr>
              <a:t>mettre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tabLst>
                <a:tab pos="2186305" algn="l"/>
              </a:tabLst>
            </a:pPr>
            <a:r>
              <a:rPr lang="fr-FR" sz="1200" dirty="0">
                <a:solidFill>
                  <a:schemeClr val="tx1"/>
                </a:solidFill>
                <a:effectLst/>
                <a:latin typeface="+mn-lt"/>
                <a:ea typeface="Calibri" panose="020F0502020204030204" pitchFamily="34" charset="0"/>
                <a:cs typeface="Times New Roman" panose="02020603050405020304" pitchFamily="18" charset="0"/>
              </a:rPr>
              <a:t>- accord S/V</a:t>
            </a:r>
          </a:p>
          <a:p>
            <a:pPr algn="just">
              <a:tabLst>
                <a:tab pos="2186305" algn="l"/>
              </a:tabLst>
            </a:pPr>
            <a:r>
              <a:rPr lang="fr-FR" sz="1200" dirty="0">
                <a:solidFill>
                  <a:schemeClr val="tx1"/>
                </a:solidFill>
                <a:effectLst/>
                <a:latin typeface="+mn-lt"/>
                <a:ea typeface="Calibri" panose="020F0502020204030204" pitchFamily="34" charset="0"/>
                <a:cs typeface="Times New Roman" panose="02020603050405020304" pitchFamily="18" charset="0"/>
              </a:rPr>
              <a:t>- verbe à l’infinitif, verbe au participe présent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ces / ses</a:t>
            </a:r>
          </a:p>
          <a:p>
            <a:endParaRPr lang="fr-FR" dirty="0"/>
          </a:p>
        </p:txBody>
      </p:sp>
      <p:sp>
        <p:nvSpPr>
          <p:cNvPr id="4" name="Espace réservé du numéro de diapositive 3">
            <a:extLst>
              <a:ext uri="{FF2B5EF4-FFF2-40B4-BE49-F238E27FC236}">
                <a16:creationId xmlns:a16="http://schemas.microsoft.com/office/drawing/2014/main" id="{71EE73E9-9680-01AB-AA3A-6876C9A76A4C}"/>
              </a:ext>
            </a:extLst>
          </p:cNvPr>
          <p:cNvSpPr>
            <a:spLocks noGrp="1"/>
          </p:cNvSpPr>
          <p:nvPr>
            <p:ph type="sldNum" sz="quarter" idx="5"/>
          </p:nvPr>
        </p:nvSpPr>
        <p:spPr/>
        <p:txBody>
          <a:bodyPr/>
          <a:lstStyle/>
          <a:p>
            <a:fld id="{E7F12B48-F96C-D942-9E3B-208A1C8D546A}" type="slidenum">
              <a:rPr lang="fr-FR" smtClean="0"/>
              <a:t>38</a:t>
            </a:fld>
            <a:endParaRPr lang="fr-FR"/>
          </a:p>
        </p:txBody>
      </p:sp>
    </p:spTree>
    <p:extLst>
      <p:ext uri="{BB962C8B-B14F-4D97-AF65-F5344CB8AC3E}">
        <p14:creationId xmlns:p14="http://schemas.microsoft.com/office/powerpoint/2010/main" val="11552621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688F0D-74D7-D9BD-51D9-8B47F14C9A49}"/>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2CC5EA2-2B0B-5B0A-6166-0DF3424AB1A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02C993CA-6124-79F0-2212-5EC1D5A6D2B3}"/>
              </a:ext>
            </a:extLst>
          </p:cNvPr>
          <p:cNvSpPr>
            <a:spLocks noGrp="1"/>
          </p:cNvSpPr>
          <p:nvPr>
            <p:ph type="dt" sz="half" idx="10"/>
          </p:nvPr>
        </p:nvSpPr>
        <p:spPr/>
        <p:txBody>
          <a:bodyPr/>
          <a:lstStyle/>
          <a:p>
            <a:fld id="{B0883AFE-63F2-0041-B38D-2467A00D5195}" type="datetimeFigureOut">
              <a:rPr lang="fr-FR" smtClean="0"/>
              <a:t>14/06/2025</a:t>
            </a:fld>
            <a:endParaRPr lang="fr-FR"/>
          </a:p>
        </p:txBody>
      </p:sp>
      <p:sp>
        <p:nvSpPr>
          <p:cNvPr id="5" name="Espace réservé du pied de page 4">
            <a:extLst>
              <a:ext uri="{FF2B5EF4-FFF2-40B4-BE49-F238E27FC236}">
                <a16:creationId xmlns:a16="http://schemas.microsoft.com/office/drawing/2014/main" id="{A7176B03-F0F4-309D-55C3-0BD82C30653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CE6A4B9-9683-3040-D00E-E7C667357D80}"/>
              </a:ext>
            </a:extLst>
          </p:cNvPr>
          <p:cNvSpPr>
            <a:spLocks noGrp="1"/>
          </p:cNvSpPr>
          <p:nvPr>
            <p:ph type="sldNum" sz="quarter" idx="12"/>
          </p:nvPr>
        </p:nvSpPr>
        <p:spPr/>
        <p:txBody>
          <a:bodyPr/>
          <a:lstStyle/>
          <a:p>
            <a:fld id="{605C2713-A1ED-EF4D-9E76-6B9B94CAD073}" type="slidenum">
              <a:rPr lang="fr-FR" smtClean="0"/>
              <a:t>‹N°›</a:t>
            </a:fld>
            <a:endParaRPr lang="fr-FR"/>
          </a:p>
        </p:txBody>
      </p:sp>
    </p:spTree>
    <p:extLst>
      <p:ext uri="{BB962C8B-B14F-4D97-AF65-F5344CB8AC3E}">
        <p14:creationId xmlns:p14="http://schemas.microsoft.com/office/powerpoint/2010/main" val="41443800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AA0FD2-73ED-9291-1760-8C75FDAD2A7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6117320-196D-2FB5-BA4F-7346FEC2A7CF}"/>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3B04778-E7C6-C81F-AB87-E77B2C810A40}"/>
              </a:ext>
            </a:extLst>
          </p:cNvPr>
          <p:cNvSpPr>
            <a:spLocks noGrp="1"/>
          </p:cNvSpPr>
          <p:nvPr>
            <p:ph type="dt" sz="half" idx="10"/>
          </p:nvPr>
        </p:nvSpPr>
        <p:spPr/>
        <p:txBody>
          <a:bodyPr/>
          <a:lstStyle/>
          <a:p>
            <a:fld id="{B0883AFE-63F2-0041-B38D-2467A00D5195}" type="datetimeFigureOut">
              <a:rPr lang="fr-FR" smtClean="0"/>
              <a:t>14/06/2025</a:t>
            </a:fld>
            <a:endParaRPr lang="fr-FR"/>
          </a:p>
        </p:txBody>
      </p:sp>
      <p:sp>
        <p:nvSpPr>
          <p:cNvPr id="5" name="Espace réservé du pied de page 4">
            <a:extLst>
              <a:ext uri="{FF2B5EF4-FFF2-40B4-BE49-F238E27FC236}">
                <a16:creationId xmlns:a16="http://schemas.microsoft.com/office/drawing/2014/main" id="{F2D97F83-12C8-F41E-9CBC-0BF8FCD0AB6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BEDACD6-977F-3068-A47E-C2F11BF991AD}"/>
              </a:ext>
            </a:extLst>
          </p:cNvPr>
          <p:cNvSpPr>
            <a:spLocks noGrp="1"/>
          </p:cNvSpPr>
          <p:nvPr>
            <p:ph type="sldNum" sz="quarter" idx="12"/>
          </p:nvPr>
        </p:nvSpPr>
        <p:spPr/>
        <p:txBody>
          <a:bodyPr/>
          <a:lstStyle/>
          <a:p>
            <a:fld id="{605C2713-A1ED-EF4D-9E76-6B9B94CAD073}" type="slidenum">
              <a:rPr lang="fr-FR" smtClean="0"/>
              <a:t>‹N°›</a:t>
            </a:fld>
            <a:endParaRPr lang="fr-FR"/>
          </a:p>
        </p:txBody>
      </p:sp>
    </p:spTree>
    <p:extLst>
      <p:ext uri="{BB962C8B-B14F-4D97-AF65-F5344CB8AC3E}">
        <p14:creationId xmlns:p14="http://schemas.microsoft.com/office/powerpoint/2010/main" val="32603246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2B9CAC-78C6-AD1F-DFC1-1531715B61EE}"/>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62F00DBA-40FF-7953-DD4B-32D3D3AC08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C9395670-AED3-0C97-790A-C2F2348FF782}"/>
              </a:ext>
            </a:extLst>
          </p:cNvPr>
          <p:cNvSpPr>
            <a:spLocks noGrp="1"/>
          </p:cNvSpPr>
          <p:nvPr>
            <p:ph type="dt" sz="half" idx="10"/>
          </p:nvPr>
        </p:nvSpPr>
        <p:spPr/>
        <p:txBody>
          <a:bodyPr/>
          <a:lstStyle/>
          <a:p>
            <a:fld id="{B0883AFE-63F2-0041-B38D-2467A00D5195}" type="datetimeFigureOut">
              <a:rPr lang="fr-FR" smtClean="0"/>
              <a:t>14/06/2025</a:t>
            </a:fld>
            <a:endParaRPr lang="fr-FR"/>
          </a:p>
        </p:txBody>
      </p:sp>
      <p:sp>
        <p:nvSpPr>
          <p:cNvPr id="5" name="Espace réservé du pied de page 4">
            <a:extLst>
              <a:ext uri="{FF2B5EF4-FFF2-40B4-BE49-F238E27FC236}">
                <a16:creationId xmlns:a16="http://schemas.microsoft.com/office/drawing/2014/main" id="{C632F2A8-4A1C-DE38-4EC8-C2217143DC3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5A76B14-FAC6-84C5-0867-74BE0C6F5F9D}"/>
              </a:ext>
            </a:extLst>
          </p:cNvPr>
          <p:cNvSpPr>
            <a:spLocks noGrp="1"/>
          </p:cNvSpPr>
          <p:nvPr>
            <p:ph type="sldNum" sz="quarter" idx="12"/>
          </p:nvPr>
        </p:nvSpPr>
        <p:spPr/>
        <p:txBody>
          <a:bodyPr/>
          <a:lstStyle/>
          <a:p>
            <a:fld id="{605C2713-A1ED-EF4D-9E76-6B9B94CAD073}" type="slidenum">
              <a:rPr lang="fr-FR" smtClean="0"/>
              <a:t>‹N°›</a:t>
            </a:fld>
            <a:endParaRPr lang="fr-FR"/>
          </a:p>
        </p:txBody>
      </p:sp>
    </p:spTree>
    <p:extLst>
      <p:ext uri="{BB962C8B-B14F-4D97-AF65-F5344CB8AC3E}">
        <p14:creationId xmlns:p14="http://schemas.microsoft.com/office/powerpoint/2010/main" val="13445418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EEBA9C-0E69-5333-C5B2-71559C811C3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1A612738-CF22-2DF8-476A-4F966042B21F}"/>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F05F9723-5572-7DDF-8539-006478671523}"/>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5DE6BE43-268A-E95A-890D-C78373D95D03}"/>
              </a:ext>
            </a:extLst>
          </p:cNvPr>
          <p:cNvSpPr>
            <a:spLocks noGrp="1"/>
          </p:cNvSpPr>
          <p:nvPr>
            <p:ph type="dt" sz="half" idx="10"/>
          </p:nvPr>
        </p:nvSpPr>
        <p:spPr/>
        <p:txBody>
          <a:bodyPr/>
          <a:lstStyle/>
          <a:p>
            <a:fld id="{B0883AFE-63F2-0041-B38D-2467A00D5195}" type="datetimeFigureOut">
              <a:rPr lang="fr-FR" smtClean="0"/>
              <a:t>14/06/2025</a:t>
            </a:fld>
            <a:endParaRPr lang="fr-FR"/>
          </a:p>
        </p:txBody>
      </p:sp>
      <p:sp>
        <p:nvSpPr>
          <p:cNvPr id="6" name="Espace réservé du pied de page 5">
            <a:extLst>
              <a:ext uri="{FF2B5EF4-FFF2-40B4-BE49-F238E27FC236}">
                <a16:creationId xmlns:a16="http://schemas.microsoft.com/office/drawing/2014/main" id="{22A7A26B-1617-4BBE-A96A-D0C964C8D28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A473080-6CB5-A16B-035B-363BAB322B14}"/>
              </a:ext>
            </a:extLst>
          </p:cNvPr>
          <p:cNvSpPr>
            <a:spLocks noGrp="1"/>
          </p:cNvSpPr>
          <p:nvPr>
            <p:ph type="sldNum" sz="quarter" idx="12"/>
          </p:nvPr>
        </p:nvSpPr>
        <p:spPr/>
        <p:txBody>
          <a:bodyPr/>
          <a:lstStyle/>
          <a:p>
            <a:fld id="{605C2713-A1ED-EF4D-9E76-6B9B94CAD073}" type="slidenum">
              <a:rPr lang="fr-FR" smtClean="0"/>
              <a:t>‹N°›</a:t>
            </a:fld>
            <a:endParaRPr lang="fr-FR"/>
          </a:p>
        </p:txBody>
      </p:sp>
    </p:spTree>
    <p:extLst>
      <p:ext uri="{BB962C8B-B14F-4D97-AF65-F5344CB8AC3E}">
        <p14:creationId xmlns:p14="http://schemas.microsoft.com/office/powerpoint/2010/main" val="12373508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E78CE5-196D-6F7B-8915-6273668A6D99}"/>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01FE6DA6-0727-A0B6-21BD-B07944548D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1A8F46D-6B77-2051-4373-43B09E769971}"/>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41B3160D-B1EB-CDEA-46F8-80D1DA52BBB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F5B8B747-A08F-741E-43AA-3081F857A9C6}"/>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E7535968-D02D-741A-D197-6BD410BCF51E}"/>
              </a:ext>
            </a:extLst>
          </p:cNvPr>
          <p:cNvSpPr>
            <a:spLocks noGrp="1"/>
          </p:cNvSpPr>
          <p:nvPr>
            <p:ph type="dt" sz="half" idx="10"/>
          </p:nvPr>
        </p:nvSpPr>
        <p:spPr/>
        <p:txBody>
          <a:bodyPr/>
          <a:lstStyle/>
          <a:p>
            <a:fld id="{B0883AFE-63F2-0041-B38D-2467A00D5195}" type="datetimeFigureOut">
              <a:rPr lang="fr-FR" smtClean="0"/>
              <a:t>14/06/2025</a:t>
            </a:fld>
            <a:endParaRPr lang="fr-FR"/>
          </a:p>
        </p:txBody>
      </p:sp>
      <p:sp>
        <p:nvSpPr>
          <p:cNvPr id="8" name="Espace réservé du pied de page 7">
            <a:extLst>
              <a:ext uri="{FF2B5EF4-FFF2-40B4-BE49-F238E27FC236}">
                <a16:creationId xmlns:a16="http://schemas.microsoft.com/office/drawing/2014/main" id="{74984423-F551-FBE0-9A1F-4C8AFA857005}"/>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DCD93560-DFFC-0050-9456-132B7008D9EC}"/>
              </a:ext>
            </a:extLst>
          </p:cNvPr>
          <p:cNvSpPr>
            <a:spLocks noGrp="1"/>
          </p:cNvSpPr>
          <p:nvPr>
            <p:ph type="sldNum" sz="quarter" idx="12"/>
          </p:nvPr>
        </p:nvSpPr>
        <p:spPr/>
        <p:txBody>
          <a:bodyPr/>
          <a:lstStyle/>
          <a:p>
            <a:fld id="{605C2713-A1ED-EF4D-9E76-6B9B94CAD073}" type="slidenum">
              <a:rPr lang="fr-FR" smtClean="0"/>
              <a:t>‹N°›</a:t>
            </a:fld>
            <a:endParaRPr lang="fr-FR"/>
          </a:p>
        </p:txBody>
      </p:sp>
    </p:spTree>
    <p:extLst>
      <p:ext uri="{BB962C8B-B14F-4D97-AF65-F5344CB8AC3E}">
        <p14:creationId xmlns:p14="http://schemas.microsoft.com/office/powerpoint/2010/main" val="4182789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2BAE141-D1F4-8D7D-2D8F-AB172E61AB4C}"/>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AA3A1FA5-728D-61EB-C502-113BD64C7BEB}"/>
              </a:ext>
            </a:extLst>
          </p:cNvPr>
          <p:cNvSpPr>
            <a:spLocks noGrp="1"/>
          </p:cNvSpPr>
          <p:nvPr>
            <p:ph type="dt" sz="half" idx="10"/>
          </p:nvPr>
        </p:nvSpPr>
        <p:spPr/>
        <p:txBody>
          <a:bodyPr/>
          <a:lstStyle/>
          <a:p>
            <a:fld id="{B0883AFE-63F2-0041-B38D-2467A00D5195}" type="datetimeFigureOut">
              <a:rPr lang="fr-FR" smtClean="0"/>
              <a:t>14/06/2025</a:t>
            </a:fld>
            <a:endParaRPr lang="fr-FR"/>
          </a:p>
        </p:txBody>
      </p:sp>
      <p:sp>
        <p:nvSpPr>
          <p:cNvPr id="4" name="Espace réservé du pied de page 3">
            <a:extLst>
              <a:ext uri="{FF2B5EF4-FFF2-40B4-BE49-F238E27FC236}">
                <a16:creationId xmlns:a16="http://schemas.microsoft.com/office/drawing/2014/main" id="{5058DEC2-6BDC-579E-760F-7EB37AFFC933}"/>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7967A0B6-BB48-420C-5C58-66E1CA623266}"/>
              </a:ext>
            </a:extLst>
          </p:cNvPr>
          <p:cNvSpPr>
            <a:spLocks noGrp="1"/>
          </p:cNvSpPr>
          <p:nvPr>
            <p:ph type="sldNum" sz="quarter" idx="12"/>
          </p:nvPr>
        </p:nvSpPr>
        <p:spPr/>
        <p:txBody>
          <a:bodyPr/>
          <a:lstStyle/>
          <a:p>
            <a:fld id="{605C2713-A1ED-EF4D-9E76-6B9B94CAD073}" type="slidenum">
              <a:rPr lang="fr-FR" smtClean="0"/>
              <a:t>‹N°›</a:t>
            </a:fld>
            <a:endParaRPr lang="fr-FR"/>
          </a:p>
        </p:txBody>
      </p:sp>
    </p:spTree>
    <p:extLst>
      <p:ext uri="{BB962C8B-B14F-4D97-AF65-F5344CB8AC3E}">
        <p14:creationId xmlns:p14="http://schemas.microsoft.com/office/powerpoint/2010/main" val="262671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8946DE6C-66E7-2309-D40E-8555DA9E3314}"/>
              </a:ext>
            </a:extLst>
          </p:cNvPr>
          <p:cNvSpPr>
            <a:spLocks noGrp="1"/>
          </p:cNvSpPr>
          <p:nvPr>
            <p:ph type="dt" sz="half" idx="10"/>
          </p:nvPr>
        </p:nvSpPr>
        <p:spPr/>
        <p:txBody>
          <a:bodyPr/>
          <a:lstStyle/>
          <a:p>
            <a:fld id="{B0883AFE-63F2-0041-B38D-2467A00D5195}" type="datetimeFigureOut">
              <a:rPr lang="fr-FR" smtClean="0"/>
              <a:t>14/06/2025</a:t>
            </a:fld>
            <a:endParaRPr lang="fr-FR"/>
          </a:p>
        </p:txBody>
      </p:sp>
      <p:sp>
        <p:nvSpPr>
          <p:cNvPr id="3" name="Espace réservé du pied de page 2">
            <a:extLst>
              <a:ext uri="{FF2B5EF4-FFF2-40B4-BE49-F238E27FC236}">
                <a16:creationId xmlns:a16="http://schemas.microsoft.com/office/drawing/2014/main" id="{D36755EB-1034-58CE-D2DC-92925695457C}"/>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E231820A-8D78-761B-4EB0-D2CFECBCBB80}"/>
              </a:ext>
            </a:extLst>
          </p:cNvPr>
          <p:cNvSpPr>
            <a:spLocks noGrp="1"/>
          </p:cNvSpPr>
          <p:nvPr>
            <p:ph type="sldNum" sz="quarter" idx="12"/>
          </p:nvPr>
        </p:nvSpPr>
        <p:spPr/>
        <p:txBody>
          <a:bodyPr/>
          <a:lstStyle/>
          <a:p>
            <a:fld id="{605C2713-A1ED-EF4D-9E76-6B9B94CAD073}" type="slidenum">
              <a:rPr lang="fr-FR" smtClean="0"/>
              <a:t>‹N°›</a:t>
            </a:fld>
            <a:endParaRPr lang="fr-FR"/>
          </a:p>
        </p:txBody>
      </p:sp>
    </p:spTree>
    <p:extLst>
      <p:ext uri="{BB962C8B-B14F-4D97-AF65-F5344CB8AC3E}">
        <p14:creationId xmlns:p14="http://schemas.microsoft.com/office/powerpoint/2010/main" val="4118953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2BA093-9F65-B24B-7959-B6F5DB632C1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873DDBE-1496-BDB7-8266-F0D8592704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89D90939-10E9-53FB-1A5B-0475EC6ED0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390386B-E67E-5C72-0318-583D45ACB389}"/>
              </a:ext>
            </a:extLst>
          </p:cNvPr>
          <p:cNvSpPr>
            <a:spLocks noGrp="1"/>
          </p:cNvSpPr>
          <p:nvPr>
            <p:ph type="dt" sz="half" idx="10"/>
          </p:nvPr>
        </p:nvSpPr>
        <p:spPr/>
        <p:txBody>
          <a:bodyPr/>
          <a:lstStyle/>
          <a:p>
            <a:fld id="{B0883AFE-63F2-0041-B38D-2467A00D5195}" type="datetimeFigureOut">
              <a:rPr lang="fr-FR" smtClean="0"/>
              <a:t>14/06/2025</a:t>
            </a:fld>
            <a:endParaRPr lang="fr-FR"/>
          </a:p>
        </p:txBody>
      </p:sp>
      <p:sp>
        <p:nvSpPr>
          <p:cNvPr id="6" name="Espace réservé du pied de page 5">
            <a:extLst>
              <a:ext uri="{FF2B5EF4-FFF2-40B4-BE49-F238E27FC236}">
                <a16:creationId xmlns:a16="http://schemas.microsoft.com/office/drawing/2014/main" id="{CB127676-284A-A18D-2087-8A481BE3559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F8F4B6A-ABBA-C561-CB8C-4C929912682D}"/>
              </a:ext>
            </a:extLst>
          </p:cNvPr>
          <p:cNvSpPr>
            <a:spLocks noGrp="1"/>
          </p:cNvSpPr>
          <p:nvPr>
            <p:ph type="sldNum" sz="quarter" idx="12"/>
          </p:nvPr>
        </p:nvSpPr>
        <p:spPr/>
        <p:txBody>
          <a:bodyPr/>
          <a:lstStyle/>
          <a:p>
            <a:fld id="{605C2713-A1ED-EF4D-9E76-6B9B94CAD073}" type="slidenum">
              <a:rPr lang="fr-FR" smtClean="0"/>
              <a:t>‹N°›</a:t>
            </a:fld>
            <a:endParaRPr lang="fr-FR"/>
          </a:p>
        </p:txBody>
      </p:sp>
    </p:spTree>
    <p:extLst>
      <p:ext uri="{BB962C8B-B14F-4D97-AF65-F5344CB8AC3E}">
        <p14:creationId xmlns:p14="http://schemas.microsoft.com/office/powerpoint/2010/main" val="9896375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224C28-BD5C-E4FB-E398-EE07DF47529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ADF342F3-CE38-D47B-94EE-45E0CDAFAE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3BA627DB-5FB8-00F1-7BE4-679D0C805D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C436993-F399-9990-DD78-1F4E6B653C9A}"/>
              </a:ext>
            </a:extLst>
          </p:cNvPr>
          <p:cNvSpPr>
            <a:spLocks noGrp="1"/>
          </p:cNvSpPr>
          <p:nvPr>
            <p:ph type="dt" sz="half" idx="10"/>
          </p:nvPr>
        </p:nvSpPr>
        <p:spPr/>
        <p:txBody>
          <a:bodyPr/>
          <a:lstStyle/>
          <a:p>
            <a:fld id="{B0883AFE-63F2-0041-B38D-2467A00D5195}" type="datetimeFigureOut">
              <a:rPr lang="fr-FR" smtClean="0"/>
              <a:t>14/06/2025</a:t>
            </a:fld>
            <a:endParaRPr lang="fr-FR"/>
          </a:p>
        </p:txBody>
      </p:sp>
      <p:sp>
        <p:nvSpPr>
          <p:cNvPr id="6" name="Espace réservé du pied de page 5">
            <a:extLst>
              <a:ext uri="{FF2B5EF4-FFF2-40B4-BE49-F238E27FC236}">
                <a16:creationId xmlns:a16="http://schemas.microsoft.com/office/drawing/2014/main" id="{73EA3771-0D99-FB18-4BD6-B0776BA95EC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BA56897-8A79-3100-3D6A-160B40510755}"/>
              </a:ext>
            </a:extLst>
          </p:cNvPr>
          <p:cNvSpPr>
            <a:spLocks noGrp="1"/>
          </p:cNvSpPr>
          <p:nvPr>
            <p:ph type="sldNum" sz="quarter" idx="12"/>
          </p:nvPr>
        </p:nvSpPr>
        <p:spPr/>
        <p:txBody>
          <a:bodyPr/>
          <a:lstStyle/>
          <a:p>
            <a:fld id="{605C2713-A1ED-EF4D-9E76-6B9B94CAD073}" type="slidenum">
              <a:rPr lang="fr-FR" smtClean="0"/>
              <a:t>‹N°›</a:t>
            </a:fld>
            <a:endParaRPr lang="fr-FR"/>
          </a:p>
        </p:txBody>
      </p:sp>
    </p:spTree>
    <p:extLst>
      <p:ext uri="{BB962C8B-B14F-4D97-AF65-F5344CB8AC3E}">
        <p14:creationId xmlns:p14="http://schemas.microsoft.com/office/powerpoint/2010/main" val="39923448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8AE2DD9-C345-49A9-A2B4-781C310122B5}"/>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48F93B6B-5EF4-9252-2BA3-6C6707BB28BD}"/>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2D91023-8441-5D4C-49A5-816DC6B9E9D7}"/>
              </a:ext>
            </a:extLst>
          </p:cNvPr>
          <p:cNvSpPr>
            <a:spLocks noGrp="1"/>
          </p:cNvSpPr>
          <p:nvPr>
            <p:ph type="dt" sz="half" idx="10"/>
          </p:nvPr>
        </p:nvSpPr>
        <p:spPr/>
        <p:txBody>
          <a:bodyPr/>
          <a:lstStyle/>
          <a:p>
            <a:fld id="{B0883AFE-63F2-0041-B38D-2467A00D5195}" type="datetimeFigureOut">
              <a:rPr lang="fr-FR" smtClean="0"/>
              <a:t>14/06/2025</a:t>
            </a:fld>
            <a:endParaRPr lang="fr-FR"/>
          </a:p>
        </p:txBody>
      </p:sp>
      <p:sp>
        <p:nvSpPr>
          <p:cNvPr id="5" name="Espace réservé du pied de page 4">
            <a:extLst>
              <a:ext uri="{FF2B5EF4-FFF2-40B4-BE49-F238E27FC236}">
                <a16:creationId xmlns:a16="http://schemas.microsoft.com/office/drawing/2014/main" id="{67C00031-F05E-067B-BC3B-6EB561ED4DC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E873663-812F-33D7-0703-A68D55859547}"/>
              </a:ext>
            </a:extLst>
          </p:cNvPr>
          <p:cNvSpPr>
            <a:spLocks noGrp="1"/>
          </p:cNvSpPr>
          <p:nvPr>
            <p:ph type="sldNum" sz="quarter" idx="12"/>
          </p:nvPr>
        </p:nvSpPr>
        <p:spPr/>
        <p:txBody>
          <a:bodyPr/>
          <a:lstStyle/>
          <a:p>
            <a:fld id="{605C2713-A1ED-EF4D-9E76-6B9B94CAD073}" type="slidenum">
              <a:rPr lang="fr-FR" smtClean="0"/>
              <a:t>‹N°›</a:t>
            </a:fld>
            <a:endParaRPr lang="fr-FR"/>
          </a:p>
        </p:txBody>
      </p:sp>
    </p:spTree>
    <p:extLst>
      <p:ext uri="{BB962C8B-B14F-4D97-AF65-F5344CB8AC3E}">
        <p14:creationId xmlns:p14="http://schemas.microsoft.com/office/powerpoint/2010/main" val="24302446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4114FA7B-C518-CEA2-C019-ECCD7EA4E7A1}"/>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C501E195-E302-42DC-C4C5-ECA0C978F3F2}"/>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81C39FB-98CF-72F9-0683-9D32F6BDDD46}"/>
              </a:ext>
            </a:extLst>
          </p:cNvPr>
          <p:cNvSpPr>
            <a:spLocks noGrp="1"/>
          </p:cNvSpPr>
          <p:nvPr>
            <p:ph type="dt" sz="half" idx="10"/>
          </p:nvPr>
        </p:nvSpPr>
        <p:spPr/>
        <p:txBody>
          <a:bodyPr/>
          <a:lstStyle/>
          <a:p>
            <a:fld id="{B0883AFE-63F2-0041-B38D-2467A00D5195}" type="datetimeFigureOut">
              <a:rPr lang="fr-FR" smtClean="0"/>
              <a:t>14/06/2025</a:t>
            </a:fld>
            <a:endParaRPr lang="fr-FR"/>
          </a:p>
        </p:txBody>
      </p:sp>
      <p:sp>
        <p:nvSpPr>
          <p:cNvPr id="5" name="Espace réservé du pied de page 4">
            <a:extLst>
              <a:ext uri="{FF2B5EF4-FFF2-40B4-BE49-F238E27FC236}">
                <a16:creationId xmlns:a16="http://schemas.microsoft.com/office/drawing/2014/main" id="{9E22B73A-F850-5041-1DC0-4419A3E217E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92BA88B-0157-A036-7B59-0EE459FC7C28}"/>
              </a:ext>
            </a:extLst>
          </p:cNvPr>
          <p:cNvSpPr>
            <a:spLocks noGrp="1"/>
          </p:cNvSpPr>
          <p:nvPr>
            <p:ph type="sldNum" sz="quarter" idx="12"/>
          </p:nvPr>
        </p:nvSpPr>
        <p:spPr/>
        <p:txBody>
          <a:bodyPr/>
          <a:lstStyle/>
          <a:p>
            <a:fld id="{605C2713-A1ED-EF4D-9E76-6B9B94CAD073}" type="slidenum">
              <a:rPr lang="fr-FR" smtClean="0"/>
              <a:t>‹N°›</a:t>
            </a:fld>
            <a:endParaRPr lang="fr-FR"/>
          </a:p>
        </p:txBody>
      </p:sp>
    </p:spTree>
    <p:extLst>
      <p:ext uri="{BB962C8B-B14F-4D97-AF65-F5344CB8AC3E}">
        <p14:creationId xmlns:p14="http://schemas.microsoft.com/office/powerpoint/2010/main" val="18103977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35F53B2-F3C9-8AFD-E7FF-5031072A30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4501F719-E8BE-90BE-589A-FCCCEA25D6C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C0B1E54-76A4-1CAA-A470-5ACE590A8C6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883AFE-63F2-0041-B38D-2467A00D5195}" type="datetimeFigureOut">
              <a:rPr lang="fr-FR" smtClean="0"/>
              <a:t>14/06/2025</a:t>
            </a:fld>
            <a:endParaRPr lang="fr-FR"/>
          </a:p>
        </p:txBody>
      </p:sp>
      <p:sp>
        <p:nvSpPr>
          <p:cNvPr id="5" name="Espace réservé du pied de page 4">
            <a:extLst>
              <a:ext uri="{FF2B5EF4-FFF2-40B4-BE49-F238E27FC236}">
                <a16:creationId xmlns:a16="http://schemas.microsoft.com/office/drawing/2014/main" id="{E9959EF7-6741-3AF9-9F9A-E9558F0988D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283BA169-D08F-F21B-6BAA-08DBC8D0CB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5C2713-A1ED-EF4D-9E76-6B9B94CAD073}" type="slidenum">
              <a:rPr lang="fr-FR" smtClean="0"/>
              <a:t>‹N°›</a:t>
            </a:fld>
            <a:endParaRPr lang="fr-FR"/>
          </a:p>
        </p:txBody>
      </p:sp>
    </p:spTree>
    <p:extLst>
      <p:ext uri="{BB962C8B-B14F-4D97-AF65-F5344CB8AC3E}">
        <p14:creationId xmlns:p14="http://schemas.microsoft.com/office/powerpoint/2010/main" val="28990223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92CB1A-95B3-9111-9224-A473E8169F74}"/>
              </a:ext>
            </a:extLst>
          </p:cNvPr>
          <p:cNvSpPr>
            <a:spLocks noGrp="1"/>
          </p:cNvSpPr>
          <p:nvPr>
            <p:ph type="ctrTitle"/>
          </p:nvPr>
        </p:nvSpPr>
        <p:spPr>
          <a:xfrm>
            <a:off x="1524000" y="1791574"/>
            <a:ext cx="9144000" cy="2928776"/>
          </a:xfrm>
        </p:spPr>
        <p:txBody>
          <a:bodyPr/>
          <a:lstStyle/>
          <a:p>
            <a:r>
              <a:rPr lang="fr-FR" dirty="0"/>
              <a:t>Les verbes en deux morceaux</a:t>
            </a:r>
          </a:p>
        </p:txBody>
      </p:sp>
      <p:sp>
        <p:nvSpPr>
          <p:cNvPr id="3" name="Sous-titre 2">
            <a:extLst>
              <a:ext uri="{FF2B5EF4-FFF2-40B4-BE49-F238E27FC236}">
                <a16:creationId xmlns:a16="http://schemas.microsoft.com/office/drawing/2014/main" id="{65FBDE6C-BF30-623A-02B4-E6AB2CFB720E}"/>
              </a:ext>
            </a:extLst>
          </p:cNvPr>
          <p:cNvSpPr>
            <a:spLocks noGrp="1"/>
          </p:cNvSpPr>
          <p:nvPr>
            <p:ph type="subTitle" idx="1"/>
          </p:nvPr>
        </p:nvSpPr>
        <p:spPr/>
        <p:txBody>
          <a:bodyPr/>
          <a:lstStyle/>
          <a:p>
            <a:r>
              <a:rPr lang="fr-FR" dirty="0"/>
              <a:t> </a:t>
            </a:r>
          </a:p>
        </p:txBody>
      </p:sp>
      <p:sp>
        <p:nvSpPr>
          <p:cNvPr id="4" name="ZoneTexte 3">
            <a:extLst>
              <a:ext uri="{FF2B5EF4-FFF2-40B4-BE49-F238E27FC236}">
                <a16:creationId xmlns:a16="http://schemas.microsoft.com/office/drawing/2014/main" id="{459F34B4-D099-4DD6-2C0B-FA3BBF03512A}"/>
              </a:ext>
            </a:extLst>
          </p:cNvPr>
          <p:cNvSpPr txBox="1"/>
          <p:nvPr/>
        </p:nvSpPr>
        <p:spPr>
          <a:xfrm>
            <a:off x="1341916" y="996315"/>
            <a:ext cx="3234690" cy="1207770"/>
          </a:xfrm>
          <a:prstGeom prst="rect">
            <a:avLst/>
          </a:prstGeom>
          <a:noFill/>
        </p:spPr>
        <p:txBody>
          <a:bodyPr wrap="none" rtlCol="0">
            <a:spAutoFit/>
          </a:bodyPr>
          <a:lstStyle/>
          <a:p>
            <a:pPr algn="just"/>
            <a:r>
              <a:rPr lang="fr-FR" sz="1800" b="1"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Ansart</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Dégeorges</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486089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1EC395-225B-E572-EE05-32781F74F5C0}"/>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05DCDAB-4DAC-2DD2-D7C0-7F9A1E55BA80}"/>
              </a:ext>
            </a:extLst>
          </p:cNvPr>
          <p:cNvSpPr>
            <a:spLocks noGrp="1"/>
          </p:cNvSpPr>
          <p:nvPr>
            <p:ph idx="1"/>
          </p:nvPr>
        </p:nvSpPr>
        <p:spPr>
          <a:xfrm>
            <a:off x="838200" y="1825625"/>
            <a:ext cx="10515600" cy="4351338"/>
          </a:xfrm>
        </p:spPr>
        <p:txBody>
          <a:bodyPr/>
          <a:lstStyle/>
          <a:p>
            <a:pPr marL="0" indent="0">
              <a:buNone/>
            </a:pPr>
            <a:endParaRPr lang="fr-FR" dirty="0"/>
          </a:p>
          <a:p>
            <a:pPr marL="0" indent="0">
              <a:buNone/>
            </a:pPr>
            <a:endParaRPr lang="fr-FR" dirty="0"/>
          </a:p>
          <a:p>
            <a:pPr marL="0" indent="0">
              <a:buNone/>
            </a:pPr>
            <a:endParaRPr lang="fr-FR" dirty="0"/>
          </a:p>
        </p:txBody>
      </p:sp>
      <p:pic>
        <p:nvPicPr>
          <p:cNvPr id="4" name="Image 3" descr="Une image contenant mammifère, rongeur, écureuil, peinture&#10;&#10;Le contenu généré par l’IA peut être incorrect.">
            <a:extLst>
              <a:ext uri="{FF2B5EF4-FFF2-40B4-BE49-F238E27FC236}">
                <a16:creationId xmlns:a16="http://schemas.microsoft.com/office/drawing/2014/main" id="{AEF53111-47DB-0EAB-83BA-9850AB7023F9}"/>
              </a:ext>
            </a:extLst>
          </p:cNvPr>
          <p:cNvPicPr>
            <a:picLocks noChangeAspect="1"/>
          </p:cNvPicPr>
          <p:nvPr/>
        </p:nvPicPr>
        <p:blipFill>
          <a:blip r:embed="rId3"/>
          <a:stretch>
            <a:fillRect/>
          </a:stretch>
        </p:blipFill>
        <p:spPr>
          <a:xfrm>
            <a:off x="1272540" y="2463879"/>
            <a:ext cx="2913062" cy="1940523"/>
          </a:xfrm>
          <a:prstGeom prst="rect">
            <a:avLst/>
          </a:prstGeom>
        </p:spPr>
      </p:pic>
      <p:pic>
        <p:nvPicPr>
          <p:cNvPr id="7" name="Image 6">
            <a:extLst>
              <a:ext uri="{FF2B5EF4-FFF2-40B4-BE49-F238E27FC236}">
                <a16:creationId xmlns:a16="http://schemas.microsoft.com/office/drawing/2014/main" id="{5D41E34B-185E-062F-6E61-2337A6587CFD}"/>
              </a:ext>
            </a:extLst>
          </p:cNvPr>
          <p:cNvPicPr>
            <a:picLocks noChangeAspect="1"/>
          </p:cNvPicPr>
          <p:nvPr/>
        </p:nvPicPr>
        <p:blipFill>
          <a:blip r:embed="rId4"/>
          <a:stretch>
            <a:fillRect/>
          </a:stretch>
        </p:blipFill>
        <p:spPr>
          <a:xfrm>
            <a:off x="5689599" y="2463879"/>
            <a:ext cx="2949153" cy="1935382"/>
          </a:xfrm>
          <a:prstGeom prst="rect">
            <a:avLst/>
          </a:prstGeom>
        </p:spPr>
      </p:pic>
    </p:spTree>
    <p:extLst>
      <p:ext uri="{BB962C8B-B14F-4D97-AF65-F5344CB8AC3E}">
        <p14:creationId xmlns:p14="http://schemas.microsoft.com/office/powerpoint/2010/main" val="677630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B6CA41-4DAD-6D0D-C7BD-AF8366DDC764}"/>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7822A4B8-C066-3C9F-DA59-9E8D4282BF16}"/>
              </a:ext>
            </a:extLst>
          </p:cNvPr>
          <p:cNvSpPr>
            <a:spLocks noGrp="1"/>
          </p:cNvSpPr>
          <p:nvPr>
            <p:ph idx="1"/>
          </p:nvPr>
        </p:nvSpPr>
        <p:spPr>
          <a:xfrm>
            <a:off x="838200" y="1120140"/>
            <a:ext cx="10515600" cy="5056823"/>
          </a:xfrm>
        </p:spPr>
        <p:txBody>
          <a:bodyPr/>
          <a:lstStyle/>
          <a:p>
            <a:endParaRPr lang="fr-FR" dirty="0"/>
          </a:p>
          <a:p>
            <a:pPr marL="0" indent="0">
              <a:buNone/>
            </a:pPr>
            <a:endParaRPr lang="fr-FR" dirty="0"/>
          </a:p>
        </p:txBody>
      </p:sp>
      <p:sp>
        <p:nvSpPr>
          <p:cNvPr id="4" name="AutoShape 257">
            <a:extLst>
              <a:ext uri="{FF2B5EF4-FFF2-40B4-BE49-F238E27FC236}">
                <a16:creationId xmlns:a16="http://schemas.microsoft.com/office/drawing/2014/main" id="{F7613C5F-DBD6-FA28-8369-6D80645E52C9}"/>
              </a:ext>
            </a:extLst>
          </p:cNvPr>
          <p:cNvSpPr>
            <a:spLocks/>
          </p:cNvSpPr>
          <p:nvPr/>
        </p:nvSpPr>
        <p:spPr bwMode="auto">
          <a:xfrm>
            <a:off x="1501140" y="2372519"/>
            <a:ext cx="9852660" cy="705803"/>
          </a:xfrm>
          <a:prstGeom prst="notchedRightArrow">
            <a:avLst>
              <a:gd name="adj1" fmla="val 50000"/>
              <a:gd name="adj2" fmla="val 49980"/>
            </a:avLst>
          </a:prstGeom>
          <a:solidFill>
            <a:schemeClr val="accent1">
              <a:lumMod val="100000"/>
              <a:lumOff val="0"/>
            </a:schemeClr>
          </a:solidFill>
          <a:ln w="12700">
            <a:solidFill>
              <a:schemeClr val="accent1">
                <a:lumMod val="50000"/>
                <a:lumOff val="0"/>
              </a:schemeClr>
            </a:solidFill>
            <a:miter lim="800000"/>
            <a:headEnd/>
            <a:tailEnd/>
          </a:ln>
        </p:spPr>
        <p:txBody>
          <a:bodyPr rot="0" vert="horz" wrap="square" lIns="91440" tIns="45720" rIns="91440" bIns="45720" anchor="ctr" anchorCtr="0" upright="1">
            <a:noAutofit/>
          </a:bodyPr>
          <a:lstStyle/>
          <a:p>
            <a:endParaRPr lang="fr-FR"/>
          </a:p>
        </p:txBody>
      </p:sp>
      <p:pic>
        <p:nvPicPr>
          <p:cNvPr id="5" name="Image 4">
            <a:extLst>
              <a:ext uri="{FF2B5EF4-FFF2-40B4-BE49-F238E27FC236}">
                <a16:creationId xmlns:a16="http://schemas.microsoft.com/office/drawing/2014/main" id="{0704DEA2-81C1-7121-D190-75B017CF162D}"/>
              </a:ext>
            </a:extLst>
          </p:cNvPr>
          <p:cNvPicPr>
            <a:picLocks noChangeAspect="1"/>
          </p:cNvPicPr>
          <p:nvPr/>
        </p:nvPicPr>
        <p:blipFill>
          <a:blip r:embed="rId3"/>
          <a:stretch>
            <a:fillRect/>
          </a:stretch>
        </p:blipFill>
        <p:spPr>
          <a:xfrm>
            <a:off x="6475295" y="1242856"/>
            <a:ext cx="1541739" cy="997902"/>
          </a:xfrm>
          <a:prstGeom prst="rect">
            <a:avLst/>
          </a:prstGeom>
        </p:spPr>
      </p:pic>
      <p:sp>
        <p:nvSpPr>
          <p:cNvPr id="6" name="AutoShape 255">
            <a:extLst>
              <a:ext uri="{FF2B5EF4-FFF2-40B4-BE49-F238E27FC236}">
                <a16:creationId xmlns:a16="http://schemas.microsoft.com/office/drawing/2014/main" id="{ECF7915D-7766-68D4-C34D-EEA0DBB92B38}"/>
              </a:ext>
            </a:extLst>
          </p:cNvPr>
          <p:cNvSpPr>
            <a:spLocks/>
          </p:cNvSpPr>
          <p:nvPr/>
        </p:nvSpPr>
        <p:spPr bwMode="auto">
          <a:xfrm>
            <a:off x="7196770" y="3078322"/>
            <a:ext cx="498475" cy="664210"/>
          </a:xfrm>
          <a:prstGeom prst="triangle">
            <a:avLst>
              <a:gd name="adj" fmla="val 50000"/>
            </a:avLst>
          </a:prstGeom>
          <a:solidFill>
            <a:schemeClr val="accent2">
              <a:lumMod val="100000"/>
              <a:lumOff val="0"/>
            </a:schemeClr>
          </a:solidFill>
          <a:ln w="12700">
            <a:solidFill>
              <a:schemeClr val="accent2">
                <a:lumMod val="100000"/>
                <a:lumOff val="0"/>
              </a:schemeClr>
            </a:solidFill>
            <a:miter lim="800000"/>
            <a:headEnd/>
            <a:tailEnd/>
          </a:ln>
        </p:spPr>
        <p:txBody>
          <a:bodyPr rot="0" vert="horz" wrap="square" lIns="91440" tIns="45720" rIns="91440" bIns="45720" anchor="ctr" anchorCtr="0" upright="1">
            <a:noAutofit/>
          </a:bodyPr>
          <a:lstStyle/>
          <a:p>
            <a:endParaRPr lang="fr-FR"/>
          </a:p>
        </p:txBody>
      </p:sp>
      <p:pic>
        <p:nvPicPr>
          <p:cNvPr id="8" name="Image 7" descr="Une image contenant mammifère, rongeur, écureuil, croquis&#10;&#10;Le contenu généré par l’IA peut être incorrect.">
            <a:extLst>
              <a:ext uri="{FF2B5EF4-FFF2-40B4-BE49-F238E27FC236}">
                <a16:creationId xmlns:a16="http://schemas.microsoft.com/office/drawing/2014/main" id="{2768FBC5-59A9-BA8D-706B-8AA9B30124DF}"/>
              </a:ext>
            </a:extLst>
          </p:cNvPr>
          <p:cNvPicPr>
            <a:picLocks noChangeAspect="1"/>
          </p:cNvPicPr>
          <p:nvPr/>
        </p:nvPicPr>
        <p:blipFill>
          <a:blip r:embed="rId4"/>
          <a:stretch>
            <a:fillRect/>
          </a:stretch>
        </p:blipFill>
        <p:spPr>
          <a:xfrm>
            <a:off x="6675137" y="4123134"/>
            <a:ext cx="1501027" cy="1001078"/>
          </a:xfrm>
          <a:prstGeom prst="rect">
            <a:avLst/>
          </a:prstGeom>
        </p:spPr>
      </p:pic>
    </p:spTree>
    <p:extLst>
      <p:ext uri="{BB962C8B-B14F-4D97-AF65-F5344CB8AC3E}">
        <p14:creationId xmlns:p14="http://schemas.microsoft.com/office/powerpoint/2010/main" val="197793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C78C1-643C-09F3-C22C-401363623D2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3B53D6C-337C-94FA-9258-0058F56248A5}"/>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13A31CFD-5F0F-33CE-D452-5B88DDA729F1}"/>
              </a:ext>
            </a:extLst>
          </p:cNvPr>
          <p:cNvSpPr>
            <a:spLocks noGrp="1"/>
          </p:cNvSpPr>
          <p:nvPr>
            <p:ph idx="1"/>
          </p:nvPr>
        </p:nvSpPr>
        <p:spPr>
          <a:xfrm>
            <a:off x="838200" y="1120140"/>
            <a:ext cx="10515600" cy="5056823"/>
          </a:xfrm>
        </p:spPr>
        <p:txBody>
          <a:bodyPr/>
          <a:lstStyle/>
          <a:p>
            <a:endParaRPr lang="fr-FR" dirty="0"/>
          </a:p>
          <a:p>
            <a:pPr marL="0" indent="0">
              <a:buNone/>
            </a:pPr>
            <a:endParaRPr lang="fr-FR" dirty="0"/>
          </a:p>
        </p:txBody>
      </p:sp>
      <p:sp>
        <p:nvSpPr>
          <p:cNvPr id="4" name="AutoShape 257">
            <a:extLst>
              <a:ext uri="{FF2B5EF4-FFF2-40B4-BE49-F238E27FC236}">
                <a16:creationId xmlns:a16="http://schemas.microsoft.com/office/drawing/2014/main" id="{683D906A-D4CD-C191-331A-CA5B9AAB578A}"/>
              </a:ext>
            </a:extLst>
          </p:cNvPr>
          <p:cNvSpPr>
            <a:spLocks/>
          </p:cNvSpPr>
          <p:nvPr/>
        </p:nvSpPr>
        <p:spPr bwMode="auto">
          <a:xfrm>
            <a:off x="1501140" y="2372519"/>
            <a:ext cx="9852660" cy="705803"/>
          </a:xfrm>
          <a:prstGeom prst="notchedRightArrow">
            <a:avLst>
              <a:gd name="adj1" fmla="val 50000"/>
              <a:gd name="adj2" fmla="val 49980"/>
            </a:avLst>
          </a:prstGeom>
          <a:solidFill>
            <a:schemeClr val="accent1">
              <a:lumMod val="100000"/>
              <a:lumOff val="0"/>
            </a:schemeClr>
          </a:solidFill>
          <a:ln w="12700">
            <a:solidFill>
              <a:schemeClr val="accent1">
                <a:lumMod val="50000"/>
                <a:lumOff val="0"/>
              </a:schemeClr>
            </a:solidFill>
            <a:miter lim="800000"/>
            <a:headEnd/>
            <a:tailEnd/>
          </a:ln>
        </p:spPr>
        <p:txBody>
          <a:bodyPr rot="0" vert="horz" wrap="square" lIns="91440" tIns="45720" rIns="91440" bIns="45720" anchor="ctr" anchorCtr="0" upright="1">
            <a:noAutofit/>
          </a:bodyPr>
          <a:lstStyle/>
          <a:p>
            <a:endParaRPr lang="fr-FR"/>
          </a:p>
        </p:txBody>
      </p:sp>
      <p:pic>
        <p:nvPicPr>
          <p:cNvPr id="5" name="Image 4">
            <a:extLst>
              <a:ext uri="{FF2B5EF4-FFF2-40B4-BE49-F238E27FC236}">
                <a16:creationId xmlns:a16="http://schemas.microsoft.com/office/drawing/2014/main" id="{BE2D52DC-F505-8EB2-4FE2-562DB59628BE}"/>
              </a:ext>
            </a:extLst>
          </p:cNvPr>
          <p:cNvPicPr>
            <a:picLocks noChangeAspect="1"/>
          </p:cNvPicPr>
          <p:nvPr/>
        </p:nvPicPr>
        <p:blipFill>
          <a:blip r:embed="rId3"/>
          <a:stretch>
            <a:fillRect/>
          </a:stretch>
        </p:blipFill>
        <p:spPr>
          <a:xfrm>
            <a:off x="6675137" y="1317309"/>
            <a:ext cx="1541739" cy="997902"/>
          </a:xfrm>
          <a:prstGeom prst="rect">
            <a:avLst/>
          </a:prstGeom>
        </p:spPr>
      </p:pic>
      <p:sp>
        <p:nvSpPr>
          <p:cNvPr id="6" name="AutoShape 255">
            <a:extLst>
              <a:ext uri="{FF2B5EF4-FFF2-40B4-BE49-F238E27FC236}">
                <a16:creationId xmlns:a16="http://schemas.microsoft.com/office/drawing/2014/main" id="{F1DFE5EC-0705-65F5-B481-9ACDAF6B3713}"/>
              </a:ext>
            </a:extLst>
          </p:cNvPr>
          <p:cNvSpPr>
            <a:spLocks/>
          </p:cNvSpPr>
          <p:nvPr/>
        </p:nvSpPr>
        <p:spPr bwMode="auto">
          <a:xfrm>
            <a:off x="7196770" y="3078322"/>
            <a:ext cx="498475" cy="664210"/>
          </a:xfrm>
          <a:prstGeom prst="triangle">
            <a:avLst>
              <a:gd name="adj" fmla="val 50000"/>
            </a:avLst>
          </a:prstGeom>
          <a:solidFill>
            <a:schemeClr val="accent2">
              <a:lumMod val="100000"/>
              <a:lumOff val="0"/>
            </a:schemeClr>
          </a:solidFill>
          <a:ln w="12700">
            <a:solidFill>
              <a:schemeClr val="accent2">
                <a:lumMod val="100000"/>
                <a:lumOff val="0"/>
              </a:schemeClr>
            </a:solidFill>
            <a:miter lim="800000"/>
            <a:headEnd/>
            <a:tailEnd/>
          </a:ln>
        </p:spPr>
        <p:txBody>
          <a:bodyPr rot="0" vert="horz" wrap="square" lIns="91440" tIns="45720" rIns="91440" bIns="45720" anchor="ctr" anchorCtr="0" upright="1">
            <a:noAutofit/>
          </a:bodyPr>
          <a:lstStyle/>
          <a:p>
            <a:endParaRPr lang="fr-FR"/>
          </a:p>
        </p:txBody>
      </p:sp>
      <p:sp>
        <p:nvSpPr>
          <p:cNvPr id="7" name="AutoShape 255">
            <a:extLst>
              <a:ext uri="{FF2B5EF4-FFF2-40B4-BE49-F238E27FC236}">
                <a16:creationId xmlns:a16="http://schemas.microsoft.com/office/drawing/2014/main" id="{908EE8AE-F07A-3793-E075-FB034F2D1CBE}"/>
              </a:ext>
            </a:extLst>
          </p:cNvPr>
          <p:cNvSpPr>
            <a:spLocks/>
          </p:cNvSpPr>
          <p:nvPr/>
        </p:nvSpPr>
        <p:spPr bwMode="auto">
          <a:xfrm>
            <a:off x="4396430" y="3135630"/>
            <a:ext cx="498475" cy="644049"/>
          </a:xfrm>
          <a:prstGeom prst="triangle">
            <a:avLst>
              <a:gd name="adj" fmla="val 50000"/>
            </a:avLst>
          </a:prstGeom>
          <a:solidFill>
            <a:schemeClr val="accent2">
              <a:lumMod val="100000"/>
              <a:lumOff val="0"/>
            </a:schemeClr>
          </a:solidFill>
          <a:ln w="12700">
            <a:solidFill>
              <a:schemeClr val="accent2">
                <a:lumMod val="100000"/>
                <a:lumOff val="0"/>
              </a:schemeClr>
            </a:solidFill>
            <a:miter lim="800000"/>
            <a:headEnd/>
            <a:tailEnd/>
          </a:ln>
        </p:spPr>
        <p:txBody>
          <a:bodyPr rot="0" vert="horz" wrap="square" lIns="91440" tIns="45720" rIns="91440" bIns="45720" anchor="ctr" anchorCtr="0" upright="1">
            <a:noAutofit/>
          </a:bodyPr>
          <a:lstStyle/>
          <a:p>
            <a:endParaRPr lang="fr-FR"/>
          </a:p>
        </p:txBody>
      </p:sp>
      <p:pic>
        <p:nvPicPr>
          <p:cNvPr id="8" name="Image 7" descr="Une image contenant mammifère, rongeur, écureuil, croquis&#10;&#10;Le contenu généré par l’IA peut être incorrect.">
            <a:extLst>
              <a:ext uri="{FF2B5EF4-FFF2-40B4-BE49-F238E27FC236}">
                <a16:creationId xmlns:a16="http://schemas.microsoft.com/office/drawing/2014/main" id="{D752DB9F-E4E9-FE5C-76F7-82208CA21919}"/>
              </a:ext>
            </a:extLst>
          </p:cNvPr>
          <p:cNvPicPr>
            <a:picLocks noChangeAspect="1"/>
          </p:cNvPicPr>
          <p:nvPr/>
        </p:nvPicPr>
        <p:blipFill>
          <a:blip r:embed="rId4"/>
          <a:stretch>
            <a:fillRect/>
          </a:stretch>
        </p:blipFill>
        <p:spPr>
          <a:xfrm>
            <a:off x="6675137" y="4123134"/>
            <a:ext cx="1501027" cy="1001078"/>
          </a:xfrm>
          <a:prstGeom prst="rect">
            <a:avLst/>
          </a:prstGeom>
        </p:spPr>
      </p:pic>
      <p:pic>
        <p:nvPicPr>
          <p:cNvPr id="9" name="Image 8" descr="Une image contenant mammifère, rongeur, écureuil, peinture&#10;&#10;Le contenu généré par l’IA peut être incorrect.">
            <a:extLst>
              <a:ext uri="{FF2B5EF4-FFF2-40B4-BE49-F238E27FC236}">
                <a16:creationId xmlns:a16="http://schemas.microsoft.com/office/drawing/2014/main" id="{D26EADDD-6BC9-F7AC-6EC6-5177B925BA77}"/>
              </a:ext>
            </a:extLst>
          </p:cNvPr>
          <p:cNvPicPr>
            <a:picLocks noChangeAspect="1"/>
          </p:cNvPicPr>
          <p:nvPr/>
        </p:nvPicPr>
        <p:blipFill>
          <a:blip r:embed="rId5"/>
          <a:stretch>
            <a:fillRect/>
          </a:stretch>
        </p:blipFill>
        <p:spPr>
          <a:xfrm>
            <a:off x="3921618" y="4082693"/>
            <a:ext cx="1448098" cy="964644"/>
          </a:xfrm>
          <a:prstGeom prst="rect">
            <a:avLst/>
          </a:prstGeom>
        </p:spPr>
      </p:pic>
    </p:spTree>
    <p:extLst>
      <p:ext uri="{BB962C8B-B14F-4D97-AF65-F5344CB8AC3E}">
        <p14:creationId xmlns:p14="http://schemas.microsoft.com/office/powerpoint/2010/main" val="27165041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D1682-7EA5-5F88-1C6E-5CECB0A782B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9DDE868-3BF5-DDB6-6EFA-C18496C33239}"/>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3DADA656-EFB8-6DCE-A439-9778DD417DCD}"/>
              </a:ext>
            </a:extLst>
          </p:cNvPr>
          <p:cNvSpPr>
            <a:spLocks noGrp="1"/>
          </p:cNvSpPr>
          <p:nvPr>
            <p:ph idx="1"/>
          </p:nvPr>
        </p:nvSpPr>
        <p:spPr>
          <a:xfrm>
            <a:off x="838200" y="1120140"/>
            <a:ext cx="10515600" cy="5056823"/>
          </a:xfrm>
        </p:spPr>
        <p:txBody>
          <a:bodyPr/>
          <a:lstStyle/>
          <a:p>
            <a:endParaRPr lang="fr-FR" dirty="0"/>
          </a:p>
          <a:p>
            <a:pPr marL="0" indent="0">
              <a:buNone/>
            </a:pPr>
            <a:endParaRPr lang="fr-FR" dirty="0"/>
          </a:p>
        </p:txBody>
      </p:sp>
      <p:sp>
        <p:nvSpPr>
          <p:cNvPr id="4" name="AutoShape 257">
            <a:extLst>
              <a:ext uri="{FF2B5EF4-FFF2-40B4-BE49-F238E27FC236}">
                <a16:creationId xmlns:a16="http://schemas.microsoft.com/office/drawing/2014/main" id="{EED86BA2-E837-8107-DD57-6358807E9881}"/>
              </a:ext>
            </a:extLst>
          </p:cNvPr>
          <p:cNvSpPr>
            <a:spLocks/>
          </p:cNvSpPr>
          <p:nvPr/>
        </p:nvSpPr>
        <p:spPr bwMode="auto">
          <a:xfrm>
            <a:off x="1501140" y="2372519"/>
            <a:ext cx="9852660" cy="705803"/>
          </a:xfrm>
          <a:prstGeom prst="notchedRightArrow">
            <a:avLst>
              <a:gd name="adj1" fmla="val 50000"/>
              <a:gd name="adj2" fmla="val 49980"/>
            </a:avLst>
          </a:prstGeom>
          <a:solidFill>
            <a:schemeClr val="accent1">
              <a:lumMod val="100000"/>
              <a:lumOff val="0"/>
            </a:schemeClr>
          </a:solidFill>
          <a:ln w="12700">
            <a:solidFill>
              <a:schemeClr val="accent1">
                <a:lumMod val="50000"/>
                <a:lumOff val="0"/>
              </a:schemeClr>
            </a:solidFill>
            <a:miter lim="800000"/>
            <a:headEnd/>
            <a:tailEnd/>
          </a:ln>
        </p:spPr>
        <p:txBody>
          <a:bodyPr rot="0" vert="horz" wrap="square" lIns="91440" tIns="45720" rIns="91440" bIns="45720" anchor="ctr" anchorCtr="0" upright="1">
            <a:noAutofit/>
          </a:bodyPr>
          <a:lstStyle/>
          <a:p>
            <a:endParaRPr lang="fr-FR"/>
          </a:p>
        </p:txBody>
      </p:sp>
      <p:pic>
        <p:nvPicPr>
          <p:cNvPr id="5" name="Image 4">
            <a:extLst>
              <a:ext uri="{FF2B5EF4-FFF2-40B4-BE49-F238E27FC236}">
                <a16:creationId xmlns:a16="http://schemas.microsoft.com/office/drawing/2014/main" id="{E2D37364-E84F-ACF1-A3C2-42F734C7FB4D}"/>
              </a:ext>
            </a:extLst>
          </p:cNvPr>
          <p:cNvPicPr>
            <a:picLocks noChangeAspect="1"/>
          </p:cNvPicPr>
          <p:nvPr/>
        </p:nvPicPr>
        <p:blipFill>
          <a:blip r:embed="rId3"/>
          <a:stretch>
            <a:fillRect/>
          </a:stretch>
        </p:blipFill>
        <p:spPr>
          <a:xfrm>
            <a:off x="9030691" y="1374617"/>
            <a:ext cx="1541739" cy="997902"/>
          </a:xfrm>
          <a:prstGeom prst="rect">
            <a:avLst/>
          </a:prstGeom>
        </p:spPr>
      </p:pic>
      <p:sp>
        <p:nvSpPr>
          <p:cNvPr id="6" name="AutoShape 255">
            <a:extLst>
              <a:ext uri="{FF2B5EF4-FFF2-40B4-BE49-F238E27FC236}">
                <a16:creationId xmlns:a16="http://schemas.microsoft.com/office/drawing/2014/main" id="{DF522F19-BBED-8814-593A-7DE914978102}"/>
              </a:ext>
            </a:extLst>
          </p:cNvPr>
          <p:cNvSpPr>
            <a:spLocks/>
          </p:cNvSpPr>
          <p:nvPr/>
        </p:nvSpPr>
        <p:spPr bwMode="auto">
          <a:xfrm>
            <a:off x="7196770" y="3078322"/>
            <a:ext cx="498475" cy="664210"/>
          </a:xfrm>
          <a:prstGeom prst="triangle">
            <a:avLst>
              <a:gd name="adj" fmla="val 50000"/>
            </a:avLst>
          </a:prstGeom>
          <a:solidFill>
            <a:schemeClr val="accent2">
              <a:lumMod val="100000"/>
              <a:lumOff val="0"/>
            </a:schemeClr>
          </a:solidFill>
          <a:ln w="12700">
            <a:solidFill>
              <a:schemeClr val="accent2">
                <a:lumMod val="100000"/>
                <a:lumOff val="0"/>
              </a:schemeClr>
            </a:solidFill>
            <a:miter lim="800000"/>
            <a:headEnd/>
            <a:tailEnd/>
          </a:ln>
        </p:spPr>
        <p:txBody>
          <a:bodyPr rot="0" vert="horz" wrap="square" lIns="91440" tIns="45720" rIns="91440" bIns="45720" anchor="ctr" anchorCtr="0" upright="1">
            <a:noAutofit/>
          </a:bodyPr>
          <a:lstStyle/>
          <a:p>
            <a:endParaRPr lang="fr-FR"/>
          </a:p>
        </p:txBody>
      </p:sp>
      <p:sp>
        <p:nvSpPr>
          <p:cNvPr id="7" name="AutoShape 255">
            <a:extLst>
              <a:ext uri="{FF2B5EF4-FFF2-40B4-BE49-F238E27FC236}">
                <a16:creationId xmlns:a16="http://schemas.microsoft.com/office/drawing/2014/main" id="{DA4D940D-DD49-756B-C1A3-C1137E17B5FE}"/>
              </a:ext>
            </a:extLst>
          </p:cNvPr>
          <p:cNvSpPr>
            <a:spLocks/>
          </p:cNvSpPr>
          <p:nvPr/>
        </p:nvSpPr>
        <p:spPr bwMode="auto">
          <a:xfrm>
            <a:off x="4396430" y="3135630"/>
            <a:ext cx="498475" cy="644049"/>
          </a:xfrm>
          <a:prstGeom prst="triangle">
            <a:avLst>
              <a:gd name="adj" fmla="val 50000"/>
            </a:avLst>
          </a:prstGeom>
          <a:solidFill>
            <a:schemeClr val="accent2">
              <a:lumMod val="100000"/>
              <a:lumOff val="0"/>
            </a:schemeClr>
          </a:solidFill>
          <a:ln w="12700">
            <a:solidFill>
              <a:schemeClr val="accent2">
                <a:lumMod val="100000"/>
                <a:lumOff val="0"/>
              </a:schemeClr>
            </a:solidFill>
            <a:miter lim="800000"/>
            <a:headEnd/>
            <a:tailEnd/>
          </a:ln>
        </p:spPr>
        <p:txBody>
          <a:bodyPr rot="0" vert="horz" wrap="square" lIns="91440" tIns="45720" rIns="91440" bIns="45720" anchor="ctr" anchorCtr="0" upright="1">
            <a:noAutofit/>
          </a:bodyPr>
          <a:lstStyle/>
          <a:p>
            <a:endParaRPr lang="fr-FR"/>
          </a:p>
        </p:txBody>
      </p:sp>
      <p:pic>
        <p:nvPicPr>
          <p:cNvPr id="8" name="Image 7" descr="Une image contenant mammifère, rongeur, écureuil, croquis&#10;&#10;Le contenu généré par l’IA peut être incorrect.">
            <a:extLst>
              <a:ext uri="{FF2B5EF4-FFF2-40B4-BE49-F238E27FC236}">
                <a16:creationId xmlns:a16="http://schemas.microsoft.com/office/drawing/2014/main" id="{1AC918CC-3F7F-5091-9D09-EC5CDA41900A}"/>
              </a:ext>
            </a:extLst>
          </p:cNvPr>
          <p:cNvPicPr>
            <a:picLocks noChangeAspect="1"/>
          </p:cNvPicPr>
          <p:nvPr/>
        </p:nvPicPr>
        <p:blipFill>
          <a:blip r:embed="rId4"/>
          <a:stretch>
            <a:fillRect/>
          </a:stretch>
        </p:blipFill>
        <p:spPr>
          <a:xfrm>
            <a:off x="6675137" y="4123134"/>
            <a:ext cx="1501027" cy="1001078"/>
          </a:xfrm>
          <a:prstGeom prst="rect">
            <a:avLst/>
          </a:prstGeom>
        </p:spPr>
      </p:pic>
      <p:pic>
        <p:nvPicPr>
          <p:cNvPr id="9" name="Image 8" descr="Une image contenant mammifère, rongeur, écureuil, peinture&#10;&#10;Le contenu généré par l’IA peut être incorrect.">
            <a:extLst>
              <a:ext uri="{FF2B5EF4-FFF2-40B4-BE49-F238E27FC236}">
                <a16:creationId xmlns:a16="http://schemas.microsoft.com/office/drawing/2014/main" id="{08F352AE-8EE3-1D65-F827-26D372314C6C}"/>
              </a:ext>
            </a:extLst>
          </p:cNvPr>
          <p:cNvPicPr>
            <a:picLocks noChangeAspect="1"/>
          </p:cNvPicPr>
          <p:nvPr/>
        </p:nvPicPr>
        <p:blipFill>
          <a:blip r:embed="rId5"/>
          <a:stretch>
            <a:fillRect/>
          </a:stretch>
        </p:blipFill>
        <p:spPr>
          <a:xfrm>
            <a:off x="3921618" y="4082693"/>
            <a:ext cx="1448098" cy="964644"/>
          </a:xfrm>
          <a:prstGeom prst="rect">
            <a:avLst/>
          </a:prstGeom>
        </p:spPr>
      </p:pic>
    </p:spTree>
    <p:extLst>
      <p:ext uri="{BB962C8B-B14F-4D97-AF65-F5344CB8AC3E}">
        <p14:creationId xmlns:p14="http://schemas.microsoft.com/office/powerpoint/2010/main" val="13190755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6694AF6-D173-6782-B2AE-BBF2C45C2D34}"/>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E81984D6-4477-8B44-CBEF-136D9A0B4DAC}"/>
              </a:ext>
            </a:extLst>
          </p:cNvPr>
          <p:cNvSpPr>
            <a:spLocks noGrp="1"/>
          </p:cNvSpPr>
          <p:nvPr>
            <p:ph idx="1"/>
          </p:nvPr>
        </p:nvSpPr>
        <p:spPr/>
        <p:txBody>
          <a:bodyPr/>
          <a:lstStyle/>
          <a:p>
            <a:pPr marL="0" indent="0">
              <a:buNone/>
            </a:pPr>
            <a:endParaRPr lang="fr-FR" dirty="0"/>
          </a:p>
          <a:p>
            <a:pPr marL="0" indent="0">
              <a:buNone/>
            </a:pPr>
            <a:endParaRPr lang="fr-FR" dirty="0"/>
          </a:p>
        </p:txBody>
      </p:sp>
      <p:pic>
        <p:nvPicPr>
          <p:cNvPr id="4" name="Image 3">
            <a:extLst>
              <a:ext uri="{FF2B5EF4-FFF2-40B4-BE49-F238E27FC236}">
                <a16:creationId xmlns:a16="http://schemas.microsoft.com/office/drawing/2014/main" id="{C104392A-C569-EFFE-A518-2B9E75119584}"/>
              </a:ext>
            </a:extLst>
          </p:cNvPr>
          <p:cNvPicPr>
            <a:picLocks noChangeAspect="1"/>
          </p:cNvPicPr>
          <p:nvPr/>
        </p:nvPicPr>
        <p:blipFill rotWithShape="1">
          <a:blip r:embed="rId3"/>
          <a:srcRect l="10435" t="37258" r="65899" b="24596"/>
          <a:stretch/>
        </p:blipFill>
        <p:spPr bwMode="auto">
          <a:xfrm>
            <a:off x="1988820" y="2591435"/>
            <a:ext cx="2004060" cy="2153352"/>
          </a:xfrm>
          <a:prstGeom prst="rect">
            <a:avLst/>
          </a:prstGeom>
          <a:ln>
            <a:solidFill>
              <a:schemeClr val="accent1"/>
            </a:solidFill>
          </a:ln>
          <a:extLst>
            <a:ext uri="{53640926-AAD7-44D8-BBD7-CCE9431645EC}">
              <a14:shadowObscured xmlns:a14="http://schemas.microsoft.com/office/drawing/2010/main"/>
            </a:ext>
          </a:extLst>
        </p:spPr>
      </p:pic>
      <p:pic>
        <p:nvPicPr>
          <p:cNvPr id="5" name="Image 4">
            <a:extLst>
              <a:ext uri="{FF2B5EF4-FFF2-40B4-BE49-F238E27FC236}">
                <a16:creationId xmlns:a16="http://schemas.microsoft.com/office/drawing/2014/main" id="{0A4265E3-5019-5EBE-2D58-349E8290C660}"/>
              </a:ext>
            </a:extLst>
          </p:cNvPr>
          <p:cNvPicPr>
            <a:picLocks noChangeAspect="1"/>
          </p:cNvPicPr>
          <p:nvPr/>
        </p:nvPicPr>
        <p:blipFill rotWithShape="1">
          <a:blip r:embed="rId3"/>
          <a:srcRect l="55962" t="37699" r="20372" b="24155"/>
          <a:stretch/>
        </p:blipFill>
        <p:spPr bwMode="auto">
          <a:xfrm>
            <a:off x="5591175" y="2591435"/>
            <a:ext cx="2004059" cy="2152788"/>
          </a:xfrm>
          <a:prstGeom prst="rect">
            <a:avLst/>
          </a:prstGeom>
          <a:ln>
            <a:solidFill>
              <a:schemeClr val="accent1"/>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47715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F095DF-D2E6-ACB6-0B92-8958828D019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454DF78-2A72-F9B3-FC65-86D5871D9C2B}"/>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6A0F0E7E-4A5E-8359-75A4-CEF5EE949F4F}"/>
              </a:ext>
            </a:extLst>
          </p:cNvPr>
          <p:cNvSpPr>
            <a:spLocks noGrp="1"/>
          </p:cNvSpPr>
          <p:nvPr>
            <p:ph idx="1"/>
          </p:nvPr>
        </p:nvSpPr>
        <p:spPr>
          <a:xfrm>
            <a:off x="838200" y="1120140"/>
            <a:ext cx="10515600" cy="5056823"/>
          </a:xfrm>
        </p:spPr>
        <p:txBody>
          <a:bodyPr/>
          <a:lstStyle/>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Luc a taillé les arbres, Luc a tondu la pelouse.</a:t>
            </a:r>
          </a:p>
        </p:txBody>
      </p:sp>
      <p:sp>
        <p:nvSpPr>
          <p:cNvPr id="4" name="AutoShape 257">
            <a:extLst>
              <a:ext uri="{FF2B5EF4-FFF2-40B4-BE49-F238E27FC236}">
                <a16:creationId xmlns:a16="http://schemas.microsoft.com/office/drawing/2014/main" id="{44F72ECE-6A76-CD6B-B9C5-84DF73379AD0}"/>
              </a:ext>
            </a:extLst>
          </p:cNvPr>
          <p:cNvSpPr>
            <a:spLocks/>
          </p:cNvSpPr>
          <p:nvPr/>
        </p:nvSpPr>
        <p:spPr bwMode="auto">
          <a:xfrm>
            <a:off x="1501140" y="2372519"/>
            <a:ext cx="9852660" cy="705803"/>
          </a:xfrm>
          <a:prstGeom prst="notchedRightArrow">
            <a:avLst>
              <a:gd name="adj1" fmla="val 50000"/>
              <a:gd name="adj2" fmla="val 49980"/>
            </a:avLst>
          </a:prstGeom>
          <a:solidFill>
            <a:schemeClr val="accent1">
              <a:lumMod val="100000"/>
              <a:lumOff val="0"/>
            </a:schemeClr>
          </a:solidFill>
          <a:ln w="12700">
            <a:solidFill>
              <a:schemeClr val="accent1">
                <a:lumMod val="50000"/>
                <a:lumOff val="0"/>
              </a:schemeClr>
            </a:solidFill>
            <a:miter lim="800000"/>
            <a:headEnd/>
            <a:tailEnd/>
          </a:ln>
        </p:spPr>
        <p:txBody>
          <a:bodyPr rot="0" vert="horz" wrap="square" lIns="91440" tIns="45720" rIns="91440" bIns="45720" anchor="ctr" anchorCtr="0" upright="1">
            <a:noAutofit/>
          </a:bodyPr>
          <a:lstStyle/>
          <a:p>
            <a:endParaRPr lang="fr-FR"/>
          </a:p>
        </p:txBody>
      </p:sp>
      <p:sp>
        <p:nvSpPr>
          <p:cNvPr id="6" name="AutoShape 255">
            <a:extLst>
              <a:ext uri="{FF2B5EF4-FFF2-40B4-BE49-F238E27FC236}">
                <a16:creationId xmlns:a16="http://schemas.microsoft.com/office/drawing/2014/main" id="{AC033DE4-1A64-BB4D-9307-AB4221C281FD}"/>
              </a:ext>
            </a:extLst>
          </p:cNvPr>
          <p:cNvSpPr>
            <a:spLocks/>
          </p:cNvSpPr>
          <p:nvPr/>
        </p:nvSpPr>
        <p:spPr bwMode="auto">
          <a:xfrm>
            <a:off x="7196770" y="3078322"/>
            <a:ext cx="498475" cy="664210"/>
          </a:xfrm>
          <a:prstGeom prst="triangle">
            <a:avLst>
              <a:gd name="adj" fmla="val 50000"/>
            </a:avLst>
          </a:prstGeom>
          <a:solidFill>
            <a:schemeClr val="accent2">
              <a:lumMod val="100000"/>
              <a:lumOff val="0"/>
            </a:schemeClr>
          </a:solidFill>
          <a:ln w="12700">
            <a:solidFill>
              <a:schemeClr val="accent2">
                <a:lumMod val="100000"/>
                <a:lumOff val="0"/>
              </a:schemeClr>
            </a:solidFill>
            <a:miter lim="800000"/>
            <a:headEnd/>
            <a:tailEnd/>
          </a:ln>
        </p:spPr>
        <p:txBody>
          <a:bodyPr rot="0" vert="horz" wrap="square" lIns="91440" tIns="45720" rIns="91440" bIns="45720" anchor="ctr" anchorCtr="0" upright="1">
            <a:noAutofit/>
          </a:bodyPr>
          <a:lstStyle/>
          <a:p>
            <a:endParaRPr lang="fr-FR"/>
          </a:p>
        </p:txBody>
      </p:sp>
      <p:sp>
        <p:nvSpPr>
          <p:cNvPr id="7" name="AutoShape 255">
            <a:extLst>
              <a:ext uri="{FF2B5EF4-FFF2-40B4-BE49-F238E27FC236}">
                <a16:creationId xmlns:a16="http://schemas.microsoft.com/office/drawing/2014/main" id="{060BF472-05EA-1216-255B-E5E27292A8CA}"/>
              </a:ext>
            </a:extLst>
          </p:cNvPr>
          <p:cNvSpPr>
            <a:spLocks/>
          </p:cNvSpPr>
          <p:nvPr/>
        </p:nvSpPr>
        <p:spPr bwMode="auto">
          <a:xfrm>
            <a:off x="4396430" y="3135630"/>
            <a:ext cx="498475" cy="644049"/>
          </a:xfrm>
          <a:prstGeom prst="triangle">
            <a:avLst>
              <a:gd name="adj" fmla="val 50000"/>
            </a:avLst>
          </a:prstGeom>
          <a:solidFill>
            <a:schemeClr val="accent2">
              <a:lumMod val="100000"/>
              <a:lumOff val="0"/>
            </a:schemeClr>
          </a:solidFill>
          <a:ln w="12700">
            <a:solidFill>
              <a:schemeClr val="accent2">
                <a:lumMod val="100000"/>
                <a:lumOff val="0"/>
              </a:schemeClr>
            </a:solidFill>
            <a:miter lim="800000"/>
            <a:headEnd/>
            <a:tailEnd/>
          </a:ln>
        </p:spPr>
        <p:txBody>
          <a:bodyPr rot="0" vert="horz" wrap="square" lIns="91440" tIns="45720" rIns="91440" bIns="45720" anchor="ctr" anchorCtr="0" upright="1">
            <a:noAutofit/>
          </a:bodyPr>
          <a:lstStyle/>
          <a:p>
            <a:endParaRPr lang="fr-FR"/>
          </a:p>
        </p:txBody>
      </p:sp>
    </p:spTree>
    <p:extLst>
      <p:ext uri="{BB962C8B-B14F-4D97-AF65-F5344CB8AC3E}">
        <p14:creationId xmlns:p14="http://schemas.microsoft.com/office/powerpoint/2010/main" val="27178771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5C234-70E2-8784-ECD4-BD46663F678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17068C7-F5E1-03BE-9F32-01CED78D6FEF}"/>
              </a:ext>
            </a:extLst>
          </p:cNvPr>
          <p:cNvSpPr>
            <a:spLocks noGrp="1"/>
          </p:cNvSpPr>
          <p:nvPr>
            <p:ph type="title"/>
          </p:nvPr>
        </p:nvSpPr>
        <p:spPr>
          <a:xfrm>
            <a:off x="838200" y="611505"/>
            <a:ext cx="10515600" cy="1325563"/>
          </a:xfrm>
        </p:spPr>
        <p:txBody>
          <a:bodyPr/>
          <a:lstStyle/>
          <a:p>
            <a:r>
              <a:rPr lang="fr-FR" dirty="0"/>
              <a:t> </a:t>
            </a:r>
          </a:p>
        </p:txBody>
      </p:sp>
      <p:sp>
        <p:nvSpPr>
          <p:cNvPr id="3" name="Espace réservé du contenu 2">
            <a:extLst>
              <a:ext uri="{FF2B5EF4-FFF2-40B4-BE49-F238E27FC236}">
                <a16:creationId xmlns:a16="http://schemas.microsoft.com/office/drawing/2014/main" id="{57545FB5-87E7-6E52-5345-45BC29FD576F}"/>
              </a:ext>
            </a:extLst>
          </p:cNvPr>
          <p:cNvSpPr>
            <a:spLocks noGrp="1"/>
          </p:cNvSpPr>
          <p:nvPr>
            <p:ph idx="1"/>
          </p:nvPr>
        </p:nvSpPr>
        <p:spPr>
          <a:xfrm>
            <a:off x="838200" y="1120140"/>
            <a:ext cx="10515600" cy="5056823"/>
          </a:xfrm>
        </p:spPr>
        <p:txBody>
          <a:bodyPr/>
          <a:lstStyle/>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Luc a taillé les arbres, Luc a tondu la pelouse.</a:t>
            </a:r>
          </a:p>
        </p:txBody>
      </p:sp>
      <p:sp>
        <p:nvSpPr>
          <p:cNvPr id="4" name="AutoShape 257">
            <a:extLst>
              <a:ext uri="{FF2B5EF4-FFF2-40B4-BE49-F238E27FC236}">
                <a16:creationId xmlns:a16="http://schemas.microsoft.com/office/drawing/2014/main" id="{062786FE-1DFC-B693-2318-603E38EB3BB0}"/>
              </a:ext>
            </a:extLst>
          </p:cNvPr>
          <p:cNvSpPr>
            <a:spLocks/>
          </p:cNvSpPr>
          <p:nvPr/>
        </p:nvSpPr>
        <p:spPr bwMode="auto">
          <a:xfrm>
            <a:off x="1501140" y="2372519"/>
            <a:ext cx="9852660" cy="705803"/>
          </a:xfrm>
          <a:prstGeom prst="notchedRightArrow">
            <a:avLst>
              <a:gd name="adj1" fmla="val 50000"/>
              <a:gd name="adj2" fmla="val 49980"/>
            </a:avLst>
          </a:prstGeom>
          <a:solidFill>
            <a:schemeClr val="accent1">
              <a:lumMod val="100000"/>
              <a:lumOff val="0"/>
            </a:schemeClr>
          </a:solidFill>
          <a:ln w="12700">
            <a:solidFill>
              <a:schemeClr val="accent1">
                <a:lumMod val="50000"/>
                <a:lumOff val="0"/>
              </a:schemeClr>
            </a:solidFill>
            <a:miter lim="800000"/>
            <a:headEnd/>
            <a:tailEnd/>
          </a:ln>
        </p:spPr>
        <p:txBody>
          <a:bodyPr rot="0" vert="horz" wrap="square" lIns="91440" tIns="45720" rIns="91440" bIns="45720" anchor="ctr" anchorCtr="0" upright="1">
            <a:noAutofit/>
          </a:bodyPr>
          <a:lstStyle/>
          <a:p>
            <a:endParaRPr lang="fr-FR"/>
          </a:p>
        </p:txBody>
      </p:sp>
      <p:sp>
        <p:nvSpPr>
          <p:cNvPr id="6" name="AutoShape 255">
            <a:extLst>
              <a:ext uri="{FF2B5EF4-FFF2-40B4-BE49-F238E27FC236}">
                <a16:creationId xmlns:a16="http://schemas.microsoft.com/office/drawing/2014/main" id="{4C8AC1DA-4842-7086-380A-FBEC438F82CC}"/>
              </a:ext>
            </a:extLst>
          </p:cNvPr>
          <p:cNvSpPr>
            <a:spLocks/>
          </p:cNvSpPr>
          <p:nvPr/>
        </p:nvSpPr>
        <p:spPr bwMode="auto">
          <a:xfrm>
            <a:off x="7196770" y="3078322"/>
            <a:ext cx="498475" cy="664210"/>
          </a:xfrm>
          <a:prstGeom prst="triangle">
            <a:avLst>
              <a:gd name="adj" fmla="val 50000"/>
            </a:avLst>
          </a:prstGeom>
          <a:solidFill>
            <a:schemeClr val="accent2">
              <a:lumMod val="100000"/>
              <a:lumOff val="0"/>
            </a:schemeClr>
          </a:solidFill>
          <a:ln w="12700">
            <a:solidFill>
              <a:schemeClr val="accent2">
                <a:lumMod val="100000"/>
                <a:lumOff val="0"/>
              </a:schemeClr>
            </a:solidFill>
            <a:miter lim="800000"/>
            <a:headEnd/>
            <a:tailEnd/>
          </a:ln>
        </p:spPr>
        <p:txBody>
          <a:bodyPr rot="0" vert="horz" wrap="square" lIns="91440" tIns="45720" rIns="91440" bIns="45720" anchor="ctr" anchorCtr="0" upright="1">
            <a:noAutofit/>
          </a:bodyPr>
          <a:lstStyle/>
          <a:p>
            <a:endParaRPr lang="fr-FR"/>
          </a:p>
        </p:txBody>
      </p:sp>
      <p:sp>
        <p:nvSpPr>
          <p:cNvPr id="7" name="AutoShape 255">
            <a:extLst>
              <a:ext uri="{FF2B5EF4-FFF2-40B4-BE49-F238E27FC236}">
                <a16:creationId xmlns:a16="http://schemas.microsoft.com/office/drawing/2014/main" id="{A7F33956-BC2B-ECA0-092B-DA303AF782BE}"/>
              </a:ext>
            </a:extLst>
          </p:cNvPr>
          <p:cNvSpPr>
            <a:spLocks/>
          </p:cNvSpPr>
          <p:nvPr/>
        </p:nvSpPr>
        <p:spPr bwMode="auto">
          <a:xfrm>
            <a:off x="4396430" y="3135630"/>
            <a:ext cx="498475" cy="644049"/>
          </a:xfrm>
          <a:prstGeom prst="triangle">
            <a:avLst>
              <a:gd name="adj" fmla="val 50000"/>
            </a:avLst>
          </a:prstGeom>
          <a:solidFill>
            <a:schemeClr val="accent2">
              <a:lumMod val="100000"/>
              <a:lumOff val="0"/>
            </a:schemeClr>
          </a:solidFill>
          <a:ln w="12700">
            <a:solidFill>
              <a:schemeClr val="accent2">
                <a:lumMod val="100000"/>
                <a:lumOff val="0"/>
              </a:schemeClr>
            </a:solidFill>
            <a:miter lim="800000"/>
            <a:headEnd/>
            <a:tailEnd/>
          </a:ln>
        </p:spPr>
        <p:txBody>
          <a:bodyPr rot="0" vert="horz" wrap="square" lIns="91440" tIns="45720" rIns="91440" bIns="45720" anchor="ctr" anchorCtr="0" upright="1">
            <a:noAutofit/>
          </a:bodyPr>
          <a:lstStyle/>
          <a:p>
            <a:endParaRPr lang="fr-FR"/>
          </a:p>
        </p:txBody>
      </p:sp>
      <p:pic>
        <p:nvPicPr>
          <p:cNvPr id="5" name="Image 4">
            <a:extLst>
              <a:ext uri="{FF2B5EF4-FFF2-40B4-BE49-F238E27FC236}">
                <a16:creationId xmlns:a16="http://schemas.microsoft.com/office/drawing/2014/main" id="{63BCB560-092B-B92F-BFE3-FB67A9A868EF}"/>
              </a:ext>
            </a:extLst>
          </p:cNvPr>
          <p:cNvPicPr>
            <a:picLocks noChangeAspect="1"/>
          </p:cNvPicPr>
          <p:nvPr/>
        </p:nvPicPr>
        <p:blipFill>
          <a:blip r:embed="rId3"/>
          <a:stretch>
            <a:fillRect/>
          </a:stretch>
        </p:blipFill>
        <p:spPr>
          <a:xfrm>
            <a:off x="9171622" y="1374617"/>
            <a:ext cx="1541739" cy="997902"/>
          </a:xfrm>
          <a:prstGeom prst="rect">
            <a:avLst/>
          </a:prstGeom>
        </p:spPr>
      </p:pic>
    </p:spTree>
    <p:extLst>
      <p:ext uri="{BB962C8B-B14F-4D97-AF65-F5344CB8AC3E}">
        <p14:creationId xmlns:p14="http://schemas.microsoft.com/office/powerpoint/2010/main" val="39699512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E40CF-3638-4B4A-6C8D-E453D260967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084D9B0-C84E-EEAA-3581-251515875012}"/>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4B9034D5-A5A3-FD5B-2705-A8D02190CCB8}"/>
              </a:ext>
            </a:extLst>
          </p:cNvPr>
          <p:cNvSpPr>
            <a:spLocks noGrp="1"/>
          </p:cNvSpPr>
          <p:nvPr>
            <p:ph idx="1"/>
          </p:nvPr>
        </p:nvSpPr>
        <p:spPr>
          <a:xfrm>
            <a:off x="838200" y="1120140"/>
            <a:ext cx="10515600" cy="5056823"/>
          </a:xfrm>
        </p:spPr>
        <p:txBody>
          <a:bodyPr/>
          <a:lstStyle/>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Luc a taillé les arbres, il avait tondu aussi la pelouse.</a:t>
            </a:r>
          </a:p>
        </p:txBody>
      </p:sp>
      <p:sp>
        <p:nvSpPr>
          <p:cNvPr id="4" name="AutoShape 257">
            <a:extLst>
              <a:ext uri="{FF2B5EF4-FFF2-40B4-BE49-F238E27FC236}">
                <a16:creationId xmlns:a16="http://schemas.microsoft.com/office/drawing/2014/main" id="{982E99A9-2451-5FA4-71FE-79BECAB64BA6}"/>
              </a:ext>
            </a:extLst>
          </p:cNvPr>
          <p:cNvSpPr>
            <a:spLocks/>
          </p:cNvSpPr>
          <p:nvPr/>
        </p:nvSpPr>
        <p:spPr bwMode="auto">
          <a:xfrm>
            <a:off x="1501140" y="2372519"/>
            <a:ext cx="9852660" cy="705803"/>
          </a:xfrm>
          <a:prstGeom prst="notchedRightArrow">
            <a:avLst>
              <a:gd name="adj1" fmla="val 50000"/>
              <a:gd name="adj2" fmla="val 49980"/>
            </a:avLst>
          </a:prstGeom>
          <a:solidFill>
            <a:schemeClr val="accent1">
              <a:lumMod val="100000"/>
              <a:lumOff val="0"/>
            </a:schemeClr>
          </a:solidFill>
          <a:ln w="12700">
            <a:solidFill>
              <a:schemeClr val="accent1">
                <a:lumMod val="50000"/>
                <a:lumOff val="0"/>
              </a:schemeClr>
            </a:solidFill>
            <a:miter lim="800000"/>
            <a:headEnd/>
            <a:tailEnd/>
          </a:ln>
        </p:spPr>
        <p:txBody>
          <a:bodyPr rot="0" vert="horz" wrap="square" lIns="91440" tIns="45720" rIns="91440" bIns="45720" anchor="ctr" anchorCtr="0" upright="1">
            <a:noAutofit/>
          </a:bodyPr>
          <a:lstStyle/>
          <a:p>
            <a:endParaRPr lang="fr-FR"/>
          </a:p>
        </p:txBody>
      </p:sp>
      <p:sp>
        <p:nvSpPr>
          <p:cNvPr id="6" name="AutoShape 255">
            <a:extLst>
              <a:ext uri="{FF2B5EF4-FFF2-40B4-BE49-F238E27FC236}">
                <a16:creationId xmlns:a16="http://schemas.microsoft.com/office/drawing/2014/main" id="{2180DCD6-A07C-C03A-2CCD-5B2632ED18A4}"/>
              </a:ext>
            </a:extLst>
          </p:cNvPr>
          <p:cNvSpPr>
            <a:spLocks/>
          </p:cNvSpPr>
          <p:nvPr/>
        </p:nvSpPr>
        <p:spPr bwMode="auto">
          <a:xfrm>
            <a:off x="7196770" y="3078322"/>
            <a:ext cx="498475" cy="664210"/>
          </a:xfrm>
          <a:prstGeom prst="triangle">
            <a:avLst>
              <a:gd name="adj" fmla="val 50000"/>
            </a:avLst>
          </a:prstGeom>
          <a:solidFill>
            <a:schemeClr val="accent2">
              <a:lumMod val="100000"/>
              <a:lumOff val="0"/>
            </a:schemeClr>
          </a:solidFill>
          <a:ln w="12700">
            <a:solidFill>
              <a:schemeClr val="accent2">
                <a:lumMod val="100000"/>
                <a:lumOff val="0"/>
              </a:schemeClr>
            </a:solidFill>
            <a:miter lim="800000"/>
            <a:headEnd/>
            <a:tailEnd/>
          </a:ln>
        </p:spPr>
        <p:txBody>
          <a:bodyPr rot="0" vert="horz" wrap="square" lIns="91440" tIns="45720" rIns="91440" bIns="45720" anchor="ctr" anchorCtr="0" upright="1">
            <a:noAutofit/>
          </a:bodyPr>
          <a:lstStyle/>
          <a:p>
            <a:endParaRPr lang="fr-FR"/>
          </a:p>
        </p:txBody>
      </p:sp>
      <p:sp>
        <p:nvSpPr>
          <p:cNvPr id="7" name="AutoShape 255">
            <a:extLst>
              <a:ext uri="{FF2B5EF4-FFF2-40B4-BE49-F238E27FC236}">
                <a16:creationId xmlns:a16="http://schemas.microsoft.com/office/drawing/2014/main" id="{0BD599A1-BA0E-AB77-3EF1-DC197111B3D1}"/>
              </a:ext>
            </a:extLst>
          </p:cNvPr>
          <p:cNvSpPr>
            <a:spLocks/>
          </p:cNvSpPr>
          <p:nvPr/>
        </p:nvSpPr>
        <p:spPr bwMode="auto">
          <a:xfrm>
            <a:off x="4396430" y="3135630"/>
            <a:ext cx="498475" cy="644049"/>
          </a:xfrm>
          <a:prstGeom prst="triangle">
            <a:avLst>
              <a:gd name="adj" fmla="val 50000"/>
            </a:avLst>
          </a:prstGeom>
          <a:solidFill>
            <a:schemeClr val="accent2">
              <a:lumMod val="100000"/>
              <a:lumOff val="0"/>
            </a:schemeClr>
          </a:solidFill>
          <a:ln w="12700">
            <a:solidFill>
              <a:schemeClr val="accent2">
                <a:lumMod val="100000"/>
                <a:lumOff val="0"/>
              </a:schemeClr>
            </a:solidFill>
            <a:miter lim="800000"/>
            <a:headEnd/>
            <a:tailEnd/>
          </a:ln>
        </p:spPr>
        <p:txBody>
          <a:bodyPr rot="0" vert="horz" wrap="square" lIns="91440" tIns="45720" rIns="91440" bIns="45720" anchor="ctr" anchorCtr="0" upright="1">
            <a:noAutofit/>
          </a:bodyPr>
          <a:lstStyle/>
          <a:p>
            <a:endParaRPr lang="fr-FR"/>
          </a:p>
        </p:txBody>
      </p:sp>
    </p:spTree>
    <p:extLst>
      <p:ext uri="{BB962C8B-B14F-4D97-AF65-F5344CB8AC3E}">
        <p14:creationId xmlns:p14="http://schemas.microsoft.com/office/powerpoint/2010/main" val="40450817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F97C2-96BF-AAC0-B0B4-2C440E9FCB7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2AF3EF7-553F-BA9B-66F8-688368C0FBF3}"/>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E696DCEF-993B-320A-751E-BB3046192EFB}"/>
              </a:ext>
            </a:extLst>
          </p:cNvPr>
          <p:cNvSpPr>
            <a:spLocks noGrp="1"/>
          </p:cNvSpPr>
          <p:nvPr>
            <p:ph idx="1"/>
          </p:nvPr>
        </p:nvSpPr>
        <p:spPr>
          <a:xfrm>
            <a:off x="838200" y="1120140"/>
            <a:ext cx="10515600" cy="5056823"/>
          </a:xfrm>
        </p:spPr>
        <p:txBody>
          <a:bodyPr/>
          <a:lstStyle/>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Luc a taillé les arbres, il avait tondu aussi la pelouse.</a:t>
            </a:r>
          </a:p>
        </p:txBody>
      </p:sp>
      <p:sp>
        <p:nvSpPr>
          <p:cNvPr id="4" name="AutoShape 257">
            <a:extLst>
              <a:ext uri="{FF2B5EF4-FFF2-40B4-BE49-F238E27FC236}">
                <a16:creationId xmlns:a16="http://schemas.microsoft.com/office/drawing/2014/main" id="{B66A666D-F5E0-1784-3E31-AAF5A9D238E8}"/>
              </a:ext>
            </a:extLst>
          </p:cNvPr>
          <p:cNvSpPr>
            <a:spLocks/>
          </p:cNvSpPr>
          <p:nvPr/>
        </p:nvSpPr>
        <p:spPr bwMode="auto">
          <a:xfrm>
            <a:off x="1501140" y="2372519"/>
            <a:ext cx="9852660" cy="705803"/>
          </a:xfrm>
          <a:prstGeom prst="notchedRightArrow">
            <a:avLst>
              <a:gd name="adj1" fmla="val 50000"/>
              <a:gd name="adj2" fmla="val 49980"/>
            </a:avLst>
          </a:prstGeom>
          <a:solidFill>
            <a:schemeClr val="accent1">
              <a:lumMod val="100000"/>
              <a:lumOff val="0"/>
            </a:schemeClr>
          </a:solidFill>
          <a:ln w="12700">
            <a:solidFill>
              <a:schemeClr val="accent1">
                <a:lumMod val="50000"/>
                <a:lumOff val="0"/>
              </a:schemeClr>
            </a:solidFill>
            <a:miter lim="800000"/>
            <a:headEnd/>
            <a:tailEnd/>
          </a:ln>
        </p:spPr>
        <p:txBody>
          <a:bodyPr rot="0" vert="horz" wrap="square" lIns="91440" tIns="45720" rIns="91440" bIns="45720" anchor="ctr" anchorCtr="0" upright="1">
            <a:noAutofit/>
          </a:bodyPr>
          <a:lstStyle/>
          <a:p>
            <a:endParaRPr lang="fr-FR"/>
          </a:p>
        </p:txBody>
      </p:sp>
      <p:sp>
        <p:nvSpPr>
          <p:cNvPr id="6" name="AutoShape 255">
            <a:extLst>
              <a:ext uri="{FF2B5EF4-FFF2-40B4-BE49-F238E27FC236}">
                <a16:creationId xmlns:a16="http://schemas.microsoft.com/office/drawing/2014/main" id="{987F6E66-D599-44C2-8591-7829BD82A0C4}"/>
              </a:ext>
            </a:extLst>
          </p:cNvPr>
          <p:cNvSpPr>
            <a:spLocks/>
          </p:cNvSpPr>
          <p:nvPr/>
        </p:nvSpPr>
        <p:spPr bwMode="auto">
          <a:xfrm>
            <a:off x="7196770" y="3078322"/>
            <a:ext cx="498475" cy="664210"/>
          </a:xfrm>
          <a:prstGeom prst="triangle">
            <a:avLst>
              <a:gd name="adj" fmla="val 50000"/>
            </a:avLst>
          </a:prstGeom>
          <a:solidFill>
            <a:schemeClr val="accent2">
              <a:lumMod val="100000"/>
              <a:lumOff val="0"/>
            </a:schemeClr>
          </a:solidFill>
          <a:ln w="12700">
            <a:solidFill>
              <a:schemeClr val="accent2">
                <a:lumMod val="100000"/>
                <a:lumOff val="0"/>
              </a:schemeClr>
            </a:solidFill>
            <a:miter lim="800000"/>
            <a:headEnd/>
            <a:tailEnd/>
          </a:ln>
        </p:spPr>
        <p:txBody>
          <a:bodyPr rot="0" vert="horz" wrap="square" lIns="91440" tIns="45720" rIns="91440" bIns="45720" anchor="ctr" anchorCtr="0" upright="1">
            <a:noAutofit/>
          </a:bodyPr>
          <a:lstStyle/>
          <a:p>
            <a:endParaRPr lang="fr-FR"/>
          </a:p>
        </p:txBody>
      </p:sp>
      <p:sp>
        <p:nvSpPr>
          <p:cNvPr id="7" name="AutoShape 255">
            <a:extLst>
              <a:ext uri="{FF2B5EF4-FFF2-40B4-BE49-F238E27FC236}">
                <a16:creationId xmlns:a16="http://schemas.microsoft.com/office/drawing/2014/main" id="{091655A6-603A-14AB-2779-86E03598FE62}"/>
              </a:ext>
            </a:extLst>
          </p:cNvPr>
          <p:cNvSpPr>
            <a:spLocks/>
          </p:cNvSpPr>
          <p:nvPr/>
        </p:nvSpPr>
        <p:spPr bwMode="auto">
          <a:xfrm>
            <a:off x="4396430" y="3135630"/>
            <a:ext cx="498475" cy="644049"/>
          </a:xfrm>
          <a:prstGeom prst="triangle">
            <a:avLst>
              <a:gd name="adj" fmla="val 50000"/>
            </a:avLst>
          </a:prstGeom>
          <a:solidFill>
            <a:schemeClr val="accent2">
              <a:lumMod val="100000"/>
              <a:lumOff val="0"/>
            </a:schemeClr>
          </a:solidFill>
          <a:ln w="12700">
            <a:solidFill>
              <a:schemeClr val="accent2">
                <a:lumMod val="100000"/>
                <a:lumOff val="0"/>
              </a:schemeClr>
            </a:solidFill>
            <a:miter lim="800000"/>
            <a:headEnd/>
            <a:tailEnd/>
          </a:ln>
        </p:spPr>
        <p:txBody>
          <a:bodyPr rot="0" vert="horz" wrap="square" lIns="91440" tIns="45720" rIns="91440" bIns="45720" anchor="ctr" anchorCtr="0" upright="1">
            <a:noAutofit/>
          </a:bodyPr>
          <a:lstStyle/>
          <a:p>
            <a:endParaRPr lang="fr-FR"/>
          </a:p>
        </p:txBody>
      </p:sp>
      <p:pic>
        <p:nvPicPr>
          <p:cNvPr id="5" name="Image 4">
            <a:extLst>
              <a:ext uri="{FF2B5EF4-FFF2-40B4-BE49-F238E27FC236}">
                <a16:creationId xmlns:a16="http://schemas.microsoft.com/office/drawing/2014/main" id="{6D80D22A-DA2B-D908-A377-B6274ADC9A33}"/>
              </a:ext>
            </a:extLst>
          </p:cNvPr>
          <p:cNvPicPr>
            <a:picLocks noChangeAspect="1"/>
          </p:cNvPicPr>
          <p:nvPr/>
        </p:nvPicPr>
        <p:blipFill>
          <a:blip r:embed="rId3"/>
          <a:stretch>
            <a:fillRect/>
          </a:stretch>
        </p:blipFill>
        <p:spPr>
          <a:xfrm>
            <a:off x="9080182" y="1447165"/>
            <a:ext cx="1341114" cy="868046"/>
          </a:xfrm>
          <a:prstGeom prst="rect">
            <a:avLst/>
          </a:prstGeom>
        </p:spPr>
      </p:pic>
      <p:pic>
        <p:nvPicPr>
          <p:cNvPr id="8" name="Image 7">
            <a:extLst>
              <a:ext uri="{FF2B5EF4-FFF2-40B4-BE49-F238E27FC236}">
                <a16:creationId xmlns:a16="http://schemas.microsoft.com/office/drawing/2014/main" id="{E2F7BD39-83B7-62A0-A2C2-326D01546A11}"/>
              </a:ext>
            </a:extLst>
          </p:cNvPr>
          <p:cNvPicPr>
            <a:picLocks noChangeAspect="1"/>
          </p:cNvPicPr>
          <p:nvPr/>
        </p:nvPicPr>
        <p:blipFill rotWithShape="1">
          <a:blip r:embed="rId4"/>
          <a:srcRect l="10435" t="37258" r="65899" b="24596"/>
          <a:stretch/>
        </p:blipFill>
        <p:spPr bwMode="auto">
          <a:xfrm>
            <a:off x="4025903" y="3868761"/>
            <a:ext cx="1239527" cy="1331866"/>
          </a:xfrm>
          <a:prstGeom prst="rect">
            <a:avLst/>
          </a:prstGeom>
          <a:ln>
            <a:solidFill>
              <a:schemeClr val="accent1"/>
            </a:solidFill>
          </a:ln>
          <a:extLst>
            <a:ext uri="{53640926-AAD7-44D8-BBD7-CCE9431645EC}">
              <a14:shadowObscured xmlns:a14="http://schemas.microsoft.com/office/drawing/2010/main"/>
            </a:ext>
          </a:extLst>
        </p:spPr>
      </p:pic>
      <p:pic>
        <p:nvPicPr>
          <p:cNvPr id="9" name="Image 8">
            <a:extLst>
              <a:ext uri="{FF2B5EF4-FFF2-40B4-BE49-F238E27FC236}">
                <a16:creationId xmlns:a16="http://schemas.microsoft.com/office/drawing/2014/main" id="{6EF9E754-AF8E-68B1-055A-9A3BB2B83B65}"/>
              </a:ext>
            </a:extLst>
          </p:cNvPr>
          <p:cNvPicPr>
            <a:picLocks noChangeAspect="1"/>
          </p:cNvPicPr>
          <p:nvPr/>
        </p:nvPicPr>
        <p:blipFill rotWithShape="1">
          <a:blip r:embed="rId4"/>
          <a:srcRect l="55962" t="37699" r="20372" b="24155"/>
          <a:stretch/>
        </p:blipFill>
        <p:spPr bwMode="auto">
          <a:xfrm>
            <a:off x="6826081" y="3868762"/>
            <a:ext cx="1239851" cy="1331865"/>
          </a:xfrm>
          <a:prstGeom prst="rect">
            <a:avLst/>
          </a:prstGeom>
          <a:ln>
            <a:solidFill>
              <a:schemeClr val="accent1"/>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638347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11ABA-EBF4-6290-AF36-3EBFBFF503C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D004407-E092-BBF8-07DB-8BE78EDE8F11}"/>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D6423FFD-D4F0-35DA-05F8-E3C6F32D3EF5}"/>
              </a:ext>
            </a:extLst>
          </p:cNvPr>
          <p:cNvSpPr>
            <a:spLocks noGrp="1"/>
          </p:cNvSpPr>
          <p:nvPr>
            <p:ph idx="1"/>
          </p:nvPr>
        </p:nvSpPr>
        <p:spPr>
          <a:xfrm>
            <a:off x="838200" y="1120140"/>
            <a:ext cx="10515600" cy="5056823"/>
          </a:xfrm>
        </p:spPr>
        <p:txBody>
          <a:bodyPr/>
          <a:lstStyle/>
          <a:p>
            <a:endParaRPr lang="fr-FR" dirty="0"/>
          </a:p>
          <a:p>
            <a:pPr marL="0" indent="0">
              <a:buNone/>
            </a:pPr>
            <a:endParaRPr lang="fr-FR" dirty="0"/>
          </a:p>
        </p:txBody>
      </p:sp>
      <p:sp>
        <p:nvSpPr>
          <p:cNvPr id="4" name="AutoShape 257">
            <a:extLst>
              <a:ext uri="{FF2B5EF4-FFF2-40B4-BE49-F238E27FC236}">
                <a16:creationId xmlns:a16="http://schemas.microsoft.com/office/drawing/2014/main" id="{680463F2-D82A-6EC7-62A7-6869BBEE31C8}"/>
              </a:ext>
            </a:extLst>
          </p:cNvPr>
          <p:cNvSpPr>
            <a:spLocks/>
          </p:cNvSpPr>
          <p:nvPr/>
        </p:nvSpPr>
        <p:spPr bwMode="auto">
          <a:xfrm>
            <a:off x="1501140" y="2372519"/>
            <a:ext cx="9852660" cy="705803"/>
          </a:xfrm>
          <a:prstGeom prst="notchedRightArrow">
            <a:avLst>
              <a:gd name="adj1" fmla="val 50000"/>
              <a:gd name="adj2" fmla="val 49980"/>
            </a:avLst>
          </a:prstGeom>
          <a:solidFill>
            <a:schemeClr val="accent1">
              <a:lumMod val="100000"/>
              <a:lumOff val="0"/>
            </a:schemeClr>
          </a:solidFill>
          <a:ln w="12700">
            <a:solidFill>
              <a:schemeClr val="accent1">
                <a:lumMod val="50000"/>
                <a:lumOff val="0"/>
              </a:schemeClr>
            </a:solidFill>
            <a:miter lim="800000"/>
            <a:headEnd/>
            <a:tailEnd/>
          </a:ln>
        </p:spPr>
        <p:txBody>
          <a:bodyPr rot="0" vert="horz" wrap="square" lIns="91440" tIns="45720" rIns="91440" bIns="45720" anchor="ctr" anchorCtr="0" upright="1">
            <a:noAutofit/>
          </a:bodyPr>
          <a:lstStyle/>
          <a:p>
            <a:endParaRPr lang="fr-FR"/>
          </a:p>
        </p:txBody>
      </p:sp>
      <p:sp>
        <p:nvSpPr>
          <p:cNvPr id="6" name="AutoShape 255">
            <a:extLst>
              <a:ext uri="{FF2B5EF4-FFF2-40B4-BE49-F238E27FC236}">
                <a16:creationId xmlns:a16="http://schemas.microsoft.com/office/drawing/2014/main" id="{E1CA0F52-A0C3-B7D1-14BE-C8EA3B89889E}"/>
              </a:ext>
            </a:extLst>
          </p:cNvPr>
          <p:cNvSpPr>
            <a:spLocks/>
          </p:cNvSpPr>
          <p:nvPr/>
        </p:nvSpPr>
        <p:spPr bwMode="auto">
          <a:xfrm>
            <a:off x="7196770" y="3078322"/>
            <a:ext cx="498475" cy="664210"/>
          </a:xfrm>
          <a:prstGeom prst="triangle">
            <a:avLst>
              <a:gd name="adj" fmla="val 50000"/>
            </a:avLst>
          </a:prstGeom>
          <a:solidFill>
            <a:schemeClr val="accent2">
              <a:lumMod val="100000"/>
              <a:lumOff val="0"/>
            </a:schemeClr>
          </a:solidFill>
          <a:ln w="12700">
            <a:solidFill>
              <a:schemeClr val="accent2">
                <a:lumMod val="100000"/>
                <a:lumOff val="0"/>
              </a:schemeClr>
            </a:solidFill>
            <a:miter lim="800000"/>
            <a:headEnd/>
            <a:tailEnd/>
          </a:ln>
        </p:spPr>
        <p:txBody>
          <a:bodyPr rot="0" vert="horz" wrap="square" lIns="91440" tIns="45720" rIns="91440" bIns="45720" anchor="ctr" anchorCtr="0" upright="1">
            <a:noAutofit/>
          </a:bodyPr>
          <a:lstStyle/>
          <a:p>
            <a:endParaRPr lang="fr-FR"/>
          </a:p>
        </p:txBody>
      </p:sp>
      <p:sp>
        <p:nvSpPr>
          <p:cNvPr id="7" name="AutoShape 255">
            <a:extLst>
              <a:ext uri="{FF2B5EF4-FFF2-40B4-BE49-F238E27FC236}">
                <a16:creationId xmlns:a16="http://schemas.microsoft.com/office/drawing/2014/main" id="{8E688353-308C-511E-5E4D-B7D7925149B2}"/>
              </a:ext>
            </a:extLst>
          </p:cNvPr>
          <p:cNvSpPr>
            <a:spLocks/>
          </p:cNvSpPr>
          <p:nvPr/>
        </p:nvSpPr>
        <p:spPr bwMode="auto">
          <a:xfrm>
            <a:off x="4396430" y="3135630"/>
            <a:ext cx="498475" cy="644049"/>
          </a:xfrm>
          <a:prstGeom prst="triangle">
            <a:avLst>
              <a:gd name="adj" fmla="val 50000"/>
            </a:avLst>
          </a:prstGeom>
          <a:solidFill>
            <a:schemeClr val="accent2">
              <a:lumMod val="100000"/>
              <a:lumOff val="0"/>
            </a:schemeClr>
          </a:solidFill>
          <a:ln w="12700">
            <a:solidFill>
              <a:schemeClr val="accent2">
                <a:lumMod val="100000"/>
                <a:lumOff val="0"/>
              </a:schemeClr>
            </a:solidFill>
            <a:miter lim="800000"/>
            <a:headEnd/>
            <a:tailEnd/>
          </a:ln>
        </p:spPr>
        <p:txBody>
          <a:bodyPr rot="0" vert="horz" wrap="square" lIns="91440" tIns="45720" rIns="91440" bIns="45720" anchor="ctr" anchorCtr="0" upright="1">
            <a:noAutofit/>
          </a:bodyPr>
          <a:lstStyle/>
          <a:p>
            <a:endParaRPr lang="fr-FR"/>
          </a:p>
        </p:txBody>
      </p:sp>
      <p:sp>
        <p:nvSpPr>
          <p:cNvPr id="8" name="ZoneTexte 7">
            <a:extLst>
              <a:ext uri="{FF2B5EF4-FFF2-40B4-BE49-F238E27FC236}">
                <a16:creationId xmlns:a16="http://schemas.microsoft.com/office/drawing/2014/main" id="{7C11D9BF-177C-2952-CD0D-BBBF7E54426A}"/>
              </a:ext>
            </a:extLst>
          </p:cNvPr>
          <p:cNvSpPr txBox="1"/>
          <p:nvPr/>
        </p:nvSpPr>
        <p:spPr>
          <a:xfrm>
            <a:off x="2955942" y="5383917"/>
            <a:ext cx="6943055" cy="707886"/>
          </a:xfrm>
          <a:prstGeom prst="rect">
            <a:avLst/>
          </a:prstGeom>
          <a:noFill/>
        </p:spPr>
        <p:txBody>
          <a:bodyPr wrap="none" rtlCol="0">
            <a:spAutoFit/>
          </a:bodyPr>
          <a:lstStyle/>
          <a:p>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Demain son voisin taillera aussi les arbres et il tondra la pelouse.</a:t>
            </a:r>
          </a:p>
          <a:p>
            <a:endParaRPr lang="fr-FR" sz="2000" dirty="0"/>
          </a:p>
        </p:txBody>
      </p:sp>
    </p:spTree>
    <p:extLst>
      <p:ext uri="{BB962C8B-B14F-4D97-AF65-F5344CB8AC3E}">
        <p14:creationId xmlns:p14="http://schemas.microsoft.com/office/powerpoint/2010/main" val="34326251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0B3C40-9EF0-E555-D479-E94AC2DD6B5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8491B0-2A5B-CD8A-92E7-286A9B247E74}"/>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2F5CBA2A-67C8-DDCC-5BD2-62221296FDD6}"/>
              </a:ext>
            </a:extLst>
          </p:cNvPr>
          <p:cNvSpPr>
            <a:spLocks noGrp="1"/>
          </p:cNvSpPr>
          <p:nvPr>
            <p:ph idx="1"/>
          </p:nvPr>
        </p:nvSpPr>
        <p:spPr>
          <a:xfrm>
            <a:off x="838200" y="1120140"/>
            <a:ext cx="10515600" cy="5056823"/>
          </a:xfrm>
        </p:spPr>
        <p:txBody>
          <a:bodyPr/>
          <a:lstStyle/>
          <a:p>
            <a:endParaRPr lang="fr-FR" dirty="0"/>
          </a:p>
          <a:p>
            <a:pPr marL="0" indent="0">
              <a:buNone/>
            </a:pPr>
            <a:endParaRPr lang="fr-FR" dirty="0"/>
          </a:p>
        </p:txBody>
      </p:sp>
      <p:sp>
        <p:nvSpPr>
          <p:cNvPr id="4" name="AutoShape 257">
            <a:extLst>
              <a:ext uri="{FF2B5EF4-FFF2-40B4-BE49-F238E27FC236}">
                <a16:creationId xmlns:a16="http://schemas.microsoft.com/office/drawing/2014/main" id="{79E57820-4467-F45C-F2D4-19795C807806}"/>
              </a:ext>
            </a:extLst>
          </p:cNvPr>
          <p:cNvSpPr>
            <a:spLocks/>
          </p:cNvSpPr>
          <p:nvPr/>
        </p:nvSpPr>
        <p:spPr bwMode="auto">
          <a:xfrm>
            <a:off x="1501140" y="2372519"/>
            <a:ext cx="9852660" cy="705803"/>
          </a:xfrm>
          <a:prstGeom prst="notchedRightArrow">
            <a:avLst>
              <a:gd name="adj1" fmla="val 50000"/>
              <a:gd name="adj2" fmla="val 49980"/>
            </a:avLst>
          </a:prstGeom>
          <a:solidFill>
            <a:schemeClr val="accent1">
              <a:lumMod val="100000"/>
              <a:lumOff val="0"/>
            </a:schemeClr>
          </a:solidFill>
          <a:ln w="12700">
            <a:solidFill>
              <a:schemeClr val="accent1">
                <a:lumMod val="50000"/>
                <a:lumOff val="0"/>
              </a:schemeClr>
            </a:solidFill>
            <a:miter lim="800000"/>
            <a:headEnd/>
            <a:tailEnd/>
          </a:ln>
        </p:spPr>
        <p:txBody>
          <a:bodyPr rot="0" vert="horz" wrap="square" lIns="91440" tIns="45720" rIns="91440" bIns="45720" anchor="ctr" anchorCtr="0" upright="1">
            <a:noAutofit/>
          </a:bodyPr>
          <a:lstStyle/>
          <a:p>
            <a:endParaRPr lang="fr-FR"/>
          </a:p>
        </p:txBody>
      </p:sp>
      <p:sp>
        <p:nvSpPr>
          <p:cNvPr id="6" name="AutoShape 255">
            <a:extLst>
              <a:ext uri="{FF2B5EF4-FFF2-40B4-BE49-F238E27FC236}">
                <a16:creationId xmlns:a16="http://schemas.microsoft.com/office/drawing/2014/main" id="{D4EBFD1B-52E9-1FA1-0E5C-F8FA82374C60}"/>
              </a:ext>
            </a:extLst>
          </p:cNvPr>
          <p:cNvSpPr>
            <a:spLocks/>
          </p:cNvSpPr>
          <p:nvPr/>
        </p:nvSpPr>
        <p:spPr bwMode="auto">
          <a:xfrm>
            <a:off x="7196770" y="3078322"/>
            <a:ext cx="498475" cy="664210"/>
          </a:xfrm>
          <a:prstGeom prst="triangle">
            <a:avLst>
              <a:gd name="adj" fmla="val 50000"/>
            </a:avLst>
          </a:prstGeom>
          <a:solidFill>
            <a:schemeClr val="accent2">
              <a:lumMod val="100000"/>
              <a:lumOff val="0"/>
            </a:schemeClr>
          </a:solidFill>
          <a:ln w="12700">
            <a:solidFill>
              <a:schemeClr val="accent2">
                <a:lumMod val="100000"/>
                <a:lumOff val="0"/>
              </a:schemeClr>
            </a:solidFill>
            <a:miter lim="800000"/>
            <a:headEnd/>
            <a:tailEnd/>
          </a:ln>
        </p:spPr>
        <p:txBody>
          <a:bodyPr rot="0" vert="horz" wrap="square" lIns="91440" tIns="45720" rIns="91440" bIns="45720" anchor="ctr" anchorCtr="0" upright="1">
            <a:noAutofit/>
          </a:bodyPr>
          <a:lstStyle/>
          <a:p>
            <a:endParaRPr lang="fr-FR"/>
          </a:p>
        </p:txBody>
      </p:sp>
      <p:sp>
        <p:nvSpPr>
          <p:cNvPr id="7" name="AutoShape 255">
            <a:extLst>
              <a:ext uri="{FF2B5EF4-FFF2-40B4-BE49-F238E27FC236}">
                <a16:creationId xmlns:a16="http://schemas.microsoft.com/office/drawing/2014/main" id="{A9B2E44D-01D0-C56A-5BE2-74594E22305F}"/>
              </a:ext>
            </a:extLst>
          </p:cNvPr>
          <p:cNvSpPr>
            <a:spLocks/>
          </p:cNvSpPr>
          <p:nvPr/>
        </p:nvSpPr>
        <p:spPr bwMode="auto">
          <a:xfrm>
            <a:off x="4396430" y="3135630"/>
            <a:ext cx="498475" cy="644049"/>
          </a:xfrm>
          <a:prstGeom prst="triangle">
            <a:avLst>
              <a:gd name="adj" fmla="val 50000"/>
            </a:avLst>
          </a:prstGeom>
          <a:solidFill>
            <a:schemeClr val="accent2">
              <a:lumMod val="100000"/>
              <a:lumOff val="0"/>
            </a:schemeClr>
          </a:solidFill>
          <a:ln w="12700">
            <a:solidFill>
              <a:schemeClr val="accent2">
                <a:lumMod val="100000"/>
                <a:lumOff val="0"/>
              </a:schemeClr>
            </a:solidFill>
            <a:miter lim="800000"/>
            <a:headEnd/>
            <a:tailEnd/>
          </a:ln>
        </p:spPr>
        <p:txBody>
          <a:bodyPr rot="0" vert="horz" wrap="square" lIns="91440" tIns="45720" rIns="91440" bIns="45720" anchor="ctr" anchorCtr="0" upright="1">
            <a:noAutofit/>
          </a:bodyPr>
          <a:lstStyle/>
          <a:p>
            <a:endParaRPr lang="fr-FR"/>
          </a:p>
        </p:txBody>
      </p:sp>
      <p:sp>
        <p:nvSpPr>
          <p:cNvPr id="8" name="ZoneTexte 7">
            <a:extLst>
              <a:ext uri="{FF2B5EF4-FFF2-40B4-BE49-F238E27FC236}">
                <a16:creationId xmlns:a16="http://schemas.microsoft.com/office/drawing/2014/main" id="{7825D6F5-4DE8-32AF-A800-DEBA0AF97946}"/>
              </a:ext>
            </a:extLst>
          </p:cNvPr>
          <p:cNvSpPr txBox="1"/>
          <p:nvPr/>
        </p:nvSpPr>
        <p:spPr>
          <a:xfrm>
            <a:off x="2955942" y="5383917"/>
            <a:ext cx="6943055" cy="707886"/>
          </a:xfrm>
          <a:prstGeom prst="rect">
            <a:avLst/>
          </a:prstGeom>
          <a:noFill/>
        </p:spPr>
        <p:txBody>
          <a:bodyPr wrap="none" rtlCol="0">
            <a:spAutoFit/>
          </a:bodyPr>
          <a:lstStyle/>
          <a:p>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Demain son voisin taillera aussi les arbres et il tondra la pelouse.</a:t>
            </a:r>
          </a:p>
          <a:p>
            <a:endParaRPr lang="fr-FR" sz="2000" dirty="0"/>
          </a:p>
        </p:txBody>
      </p:sp>
      <p:pic>
        <p:nvPicPr>
          <p:cNvPr id="5" name="Image 4">
            <a:extLst>
              <a:ext uri="{FF2B5EF4-FFF2-40B4-BE49-F238E27FC236}">
                <a16:creationId xmlns:a16="http://schemas.microsoft.com/office/drawing/2014/main" id="{C5229E33-18E2-E10C-6F20-F4F6CC9B3905}"/>
              </a:ext>
            </a:extLst>
          </p:cNvPr>
          <p:cNvPicPr>
            <a:picLocks noChangeAspect="1"/>
          </p:cNvPicPr>
          <p:nvPr/>
        </p:nvPicPr>
        <p:blipFill>
          <a:blip r:embed="rId3"/>
          <a:stretch>
            <a:fillRect/>
          </a:stretch>
        </p:blipFill>
        <p:spPr>
          <a:xfrm>
            <a:off x="1501140" y="1191737"/>
            <a:ext cx="1541739" cy="997902"/>
          </a:xfrm>
          <a:prstGeom prst="rect">
            <a:avLst/>
          </a:prstGeom>
        </p:spPr>
      </p:pic>
    </p:spTree>
    <p:extLst>
      <p:ext uri="{BB962C8B-B14F-4D97-AF65-F5344CB8AC3E}">
        <p14:creationId xmlns:p14="http://schemas.microsoft.com/office/powerpoint/2010/main" val="33439096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A2C9F-06C9-8F97-3885-9D529A37962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621204A-09DB-FE70-FEFA-8115200DB36B}"/>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8AD46BF4-B5FE-64E4-0194-D44090CACF94}"/>
              </a:ext>
            </a:extLst>
          </p:cNvPr>
          <p:cNvSpPr>
            <a:spLocks noGrp="1"/>
          </p:cNvSpPr>
          <p:nvPr>
            <p:ph idx="1"/>
          </p:nvPr>
        </p:nvSpPr>
        <p:spPr>
          <a:xfrm>
            <a:off x="838200" y="1120140"/>
            <a:ext cx="10515600" cy="5056823"/>
          </a:xfrm>
        </p:spPr>
        <p:txBody>
          <a:bodyPr/>
          <a:lstStyle/>
          <a:p>
            <a:endParaRPr lang="fr-FR" dirty="0"/>
          </a:p>
          <a:p>
            <a:pPr marL="0" indent="0">
              <a:buNone/>
            </a:pPr>
            <a:endParaRPr lang="fr-FR" dirty="0"/>
          </a:p>
        </p:txBody>
      </p:sp>
      <p:sp>
        <p:nvSpPr>
          <p:cNvPr id="4" name="AutoShape 257">
            <a:extLst>
              <a:ext uri="{FF2B5EF4-FFF2-40B4-BE49-F238E27FC236}">
                <a16:creationId xmlns:a16="http://schemas.microsoft.com/office/drawing/2014/main" id="{12B89F5A-CD40-41F5-8718-D003B4635D64}"/>
              </a:ext>
            </a:extLst>
          </p:cNvPr>
          <p:cNvSpPr>
            <a:spLocks/>
          </p:cNvSpPr>
          <p:nvPr/>
        </p:nvSpPr>
        <p:spPr bwMode="auto">
          <a:xfrm>
            <a:off x="1501140" y="2372519"/>
            <a:ext cx="9852660" cy="705803"/>
          </a:xfrm>
          <a:prstGeom prst="notchedRightArrow">
            <a:avLst>
              <a:gd name="adj1" fmla="val 50000"/>
              <a:gd name="adj2" fmla="val 49980"/>
            </a:avLst>
          </a:prstGeom>
          <a:solidFill>
            <a:schemeClr val="accent1">
              <a:lumMod val="100000"/>
              <a:lumOff val="0"/>
            </a:schemeClr>
          </a:solidFill>
          <a:ln w="12700">
            <a:solidFill>
              <a:schemeClr val="accent1">
                <a:lumMod val="50000"/>
                <a:lumOff val="0"/>
              </a:schemeClr>
            </a:solidFill>
            <a:miter lim="800000"/>
            <a:headEnd/>
            <a:tailEnd/>
          </a:ln>
        </p:spPr>
        <p:txBody>
          <a:bodyPr rot="0" vert="horz" wrap="square" lIns="91440" tIns="45720" rIns="91440" bIns="45720" anchor="ctr" anchorCtr="0" upright="1">
            <a:noAutofit/>
          </a:bodyPr>
          <a:lstStyle/>
          <a:p>
            <a:endParaRPr lang="fr-FR"/>
          </a:p>
        </p:txBody>
      </p:sp>
      <p:sp>
        <p:nvSpPr>
          <p:cNvPr id="6" name="AutoShape 255">
            <a:extLst>
              <a:ext uri="{FF2B5EF4-FFF2-40B4-BE49-F238E27FC236}">
                <a16:creationId xmlns:a16="http://schemas.microsoft.com/office/drawing/2014/main" id="{7BDC36AF-3DB6-42B9-7006-98CF6F4293D4}"/>
              </a:ext>
            </a:extLst>
          </p:cNvPr>
          <p:cNvSpPr>
            <a:spLocks/>
          </p:cNvSpPr>
          <p:nvPr/>
        </p:nvSpPr>
        <p:spPr bwMode="auto">
          <a:xfrm>
            <a:off x="7196770" y="3078322"/>
            <a:ext cx="498475" cy="664210"/>
          </a:xfrm>
          <a:prstGeom prst="triangle">
            <a:avLst>
              <a:gd name="adj" fmla="val 50000"/>
            </a:avLst>
          </a:prstGeom>
          <a:solidFill>
            <a:schemeClr val="accent2">
              <a:lumMod val="100000"/>
              <a:lumOff val="0"/>
            </a:schemeClr>
          </a:solidFill>
          <a:ln w="12700">
            <a:solidFill>
              <a:schemeClr val="accent2">
                <a:lumMod val="100000"/>
                <a:lumOff val="0"/>
              </a:schemeClr>
            </a:solidFill>
            <a:miter lim="800000"/>
            <a:headEnd/>
            <a:tailEnd/>
          </a:ln>
        </p:spPr>
        <p:txBody>
          <a:bodyPr rot="0" vert="horz" wrap="square" lIns="91440" tIns="45720" rIns="91440" bIns="45720" anchor="ctr" anchorCtr="0" upright="1">
            <a:noAutofit/>
          </a:bodyPr>
          <a:lstStyle/>
          <a:p>
            <a:endParaRPr lang="fr-FR"/>
          </a:p>
        </p:txBody>
      </p:sp>
      <p:sp>
        <p:nvSpPr>
          <p:cNvPr id="7" name="AutoShape 255">
            <a:extLst>
              <a:ext uri="{FF2B5EF4-FFF2-40B4-BE49-F238E27FC236}">
                <a16:creationId xmlns:a16="http://schemas.microsoft.com/office/drawing/2014/main" id="{A4FFD088-4D80-CD40-6164-18BC97D8BE8F}"/>
              </a:ext>
            </a:extLst>
          </p:cNvPr>
          <p:cNvSpPr>
            <a:spLocks/>
          </p:cNvSpPr>
          <p:nvPr/>
        </p:nvSpPr>
        <p:spPr bwMode="auto">
          <a:xfrm>
            <a:off x="4396430" y="3135630"/>
            <a:ext cx="498475" cy="644049"/>
          </a:xfrm>
          <a:prstGeom prst="triangle">
            <a:avLst>
              <a:gd name="adj" fmla="val 50000"/>
            </a:avLst>
          </a:prstGeom>
          <a:solidFill>
            <a:schemeClr val="accent2">
              <a:lumMod val="100000"/>
              <a:lumOff val="0"/>
            </a:schemeClr>
          </a:solidFill>
          <a:ln w="12700">
            <a:solidFill>
              <a:schemeClr val="accent2">
                <a:lumMod val="100000"/>
                <a:lumOff val="0"/>
              </a:schemeClr>
            </a:solidFill>
            <a:miter lim="800000"/>
            <a:headEnd/>
            <a:tailEnd/>
          </a:ln>
        </p:spPr>
        <p:txBody>
          <a:bodyPr rot="0" vert="horz" wrap="square" lIns="91440" tIns="45720" rIns="91440" bIns="45720" anchor="ctr" anchorCtr="0" upright="1">
            <a:noAutofit/>
          </a:bodyPr>
          <a:lstStyle/>
          <a:p>
            <a:endParaRPr lang="fr-FR"/>
          </a:p>
        </p:txBody>
      </p:sp>
      <p:sp>
        <p:nvSpPr>
          <p:cNvPr id="8" name="ZoneTexte 7">
            <a:extLst>
              <a:ext uri="{FF2B5EF4-FFF2-40B4-BE49-F238E27FC236}">
                <a16:creationId xmlns:a16="http://schemas.microsoft.com/office/drawing/2014/main" id="{A853517A-26C9-8A3C-6F83-8D8BBF451DFA}"/>
              </a:ext>
            </a:extLst>
          </p:cNvPr>
          <p:cNvSpPr txBox="1"/>
          <p:nvPr/>
        </p:nvSpPr>
        <p:spPr>
          <a:xfrm>
            <a:off x="2955942" y="5383917"/>
            <a:ext cx="7261924" cy="707886"/>
          </a:xfrm>
          <a:prstGeom prst="rect">
            <a:avLst/>
          </a:prstGeom>
          <a:noFill/>
        </p:spPr>
        <p:txBody>
          <a:bodyPr wrap="none" rtlCol="0">
            <a:spAutoFit/>
          </a:bodyPr>
          <a:lstStyle/>
          <a:p>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Demain son voisin taillera aussi les arbres et il aura tondu la pelouse.</a:t>
            </a:r>
          </a:p>
          <a:p>
            <a:endParaRPr lang="fr-FR" sz="2000" dirty="0"/>
          </a:p>
        </p:txBody>
      </p:sp>
      <p:pic>
        <p:nvPicPr>
          <p:cNvPr id="5" name="Image 4">
            <a:extLst>
              <a:ext uri="{FF2B5EF4-FFF2-40B4-BE49-F238E27FC236}">
                <a16:creationId xmlns:a16="http://schemas.microsoft.com/office/drawing/2014/main" id="{D49B754A-CDD6-A65A-7A00-B128F807D0D5}"/>
              </a:ext>
            </a:extLst>
          </p:cNvPr>
          <p:cNvPicPr>
            <a:picLocks noChangeAspect="1"/>
          </p:cNvPicPr>
          <p:nvPr/>
        </p:nvPicPr>
        <p:blipFill>
          <a:blip r:embed="rId3"/>
          <a:stretch>
            <a:fillRect/>
          </a:stretch>
        </p:blipFill>
        <p:spPr>
          <a:xfrm>
            <a:off x="1501140" y="1191737"/>
            <a:ext cx="1541739" cy="997902"/>
          </a:xfrm>
          <a:prstGeom prst="rect">
            <a:avLst/>
          </a:prstGeom>
        </p:spPr>
      </p:pic>
    </p:spTree>
    <p:extLst>
      <p:ext uri="{BB962C8B-B14F-4D97-AF65-F5344CB8AC3E}">
        <p14:creationId xmlns:p14="http://schemas.microsoft.com/office/powerpoint/2010/main" val="9266293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61BD06-44D4-9A1F-24ED-795AF07CDE4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6C131B7-8A39-4A8E-93AF-77AF2B3C9EBD}"/>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91606204-5315-0C43-61FE-781615845C2D}"/>
              </a:ext>
            </a:extLst>
          </p:cNvPr>
          <p:cNvSpPr>
            <a:spLocks noGrp="1"/>
          </p:cNvSpPr>
          <p:nvPr>
            <p:ph idx="1"/>
          </p:nvPr>
        </p:nvSpPr>
        <p:spPr>
          <a:xfrm>
            <a:off x="838200" y="1120140"/>
            <a:ext cx="10515600" cy="5056823"/>
          </a:xfrm>
        </p:spPr>
        <p:txBody>
          <a:bodyPr/>
          <a:lstStyle/>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p>
        </p:txBody>
      </p:sp>
      <p:sp>
        <p:nvSpPr>
          <p:cNvPr id="4" name="AutoShape 257">
            <a:extLst>
              <a:ext uri="{FF2B5EF4-FFF2-40B4-BE49-F238E27FC236}">
                <a16:creationId xmlns:a16="http://schemas.microsoft.com/office/drawing/2014/main" id="{4A559157-4E79-419D-72E7-7C5DCBCD7BD8}"/>
              </a:ext>
            </a:extLst>
          </p:cNvPr>
          <p:cNvSpPr>
            <a:spLocks/>
          </p:cNvSpPr>
          <p:nvPr/>
        </p:nvSpPr>
        <p:spPr bwMode="auto">
          <a:xfrm>
            <a:off x="1501140" y="2372519"/>
            <a:ext cx="9852660" cy="705803"/>
          </a:xfrm>
          <a:prstGeom prst="notchedRightArrow">
            <a:avLst>
              <a:gd name="adj1" fmla="val 50000"/>
              <a:gd name="adj2" fmla="val 49980"/>
            </a:avLst>
          </a:prstGeom>
          <a:solidFill>
            <a:schemeClr val="accent1">
              <a:lumMod val="100000"/>
              <a:lumOff val="0"/>
            </a:schemeClr>
          </a:solidFill>
          <a:ln w="12700">
            <a:solidFill>
              <a:schemeClr val="accent1">
                <a:lumMod val="50000"/>
                <a:lumOff val="0"/>
              </a:schemeClr>
            </a:solidFill>
            <a:miter lim="800000"/>
            <a:headEnd/>
            <a:tailEnd/>
          </a:ln>
        </p:spPr>
        <p:txBody>
          <a:bodyPr rot="0" vert="horz" wrap="square" lIns="91440" tIns="45720" rIns="91440" bIns="45720" anchor="ctr" anchorCtr="0" upright="1">
            <a:noAutofit/>
          </a:bodyPr>
          <a:lstStyle/>
          <a:p>
            <a:endParaRPr lang="fr-FR"/>
          </a:p>
        </p:txBody>
      </p:sp>
      <p:sp>
        <p:nvSpPr>
          <p:cNvPr id="6" name="AutoShape 255">
            <a:extLst>
              <a:ext uri="{FF2B5EF4-FFF2-40B4-BE49-F238E27FC236}">
                <a16:creationId xmlns:a16="http://schemas.microsoft.com/office/drawing/2014/main" id="{5050B0D5-28D0-B673-5166-BD7B930C3718}"/>
              </a:ext>
            </a:extLst>
          </p:cNvPr>
          <p:cNvSpPr>
            <a:spLocks/>
          </p:cNvSpPr>
          <p:nvPr/>
        </p:nvSpPr>
        <p:spPr bwMode="auto">
          <a:xfrm>
            <a:off x="7196770" y="3078322"/>
            <a:ext cx="498475" cy="664210"/>
          </a:xfrm>
          <a:prstGeom prst="triangle">
            <a:avLst>
              <a:gd name="adj" fmla="val 50000"/>
            </a:avLst>
          </a:prstGeom>
          <a:solidFill>
            <a:schemeClr val="accent2">
              <a:lumMod val="100000"/>
              <a:lumOff val="0"/>
            </a:schemeClr>
          </a:solidFill>
          <a:ln w="12700">
            <a:solidFill>
              <a:schemeClr val="accent2">
                <a:lumMod val="100000"/>
                <a:lumOff val="0"/>
              </a:schemeClr>
            </a:solidFill>
            <a:miter lim="800000"/>
            <a:headEnd/>
            <a:tailEnd/>
          </a:ln>
        </p:spPr>
        <p:txBody>
          <a:bodyPr rot="0" vert="horz" wrap="square" lIns="91440" tIns="45720" rIns="91440" bIns="45720" anchor="ctr" anchorCtr="0" upright="1">
            <a:noAutofit/>
          </a:bodyPr>
          <a:lstStyle/>
          <a:p>
            <a:endParaRPr lang="fr-FR"/>
          </a:p>
        </p:txBody>
      </p:sp>
      <p:sp>
        <p:nvSpPr>
          <p:cNvPr id="7" name="AutoShape 255">
            <a:extLst>
              <a:ext uri="{FF2B5EF4-FFF2-40B4-BE49-F238E27FC236}">
                <a16:creationId xmlns:a16="http://schemas.microsoft.com/office/drawing/2014/main" id="{C092B92F-3C41-BE95-789F-54DA54B469DD}"/>
              </a:ext>
            </a:extLst>
          </p:cNvPr>
          <p:cNvSpPr>
            <a:spLocks/>
          </p:cNvSpPr>
          <p:nvPr/>
        </p:nvSpPr>
        <p:spPr bwMode="auto">
          <a:xfrm>
            <a:off x="4396430" y="3135630"/>
            <a:ext cx="498475" cy="644049"/>
          </a:xfrm>
          <a:prstGeom prst="triangle">
            <a:avLst>
              <a:gd name="adj" fmla="val 50000"/>
            </a:avLst>
          </a:prstGeom>
          <a:solidFill>
            <a:schemeClr val="accent2">
              <a:lumMod val="100000"/>
              <a:lumOff val="0"/>
            </a:schemeClr>
          </a:solidFill>
          <a:ln w="12700">
            <a:solidFill>
              <a:schemeClr val="accent2">
                <a:lumMod val="100000"/>
                <a:lumOff val="0"/>
              </a:schemeClr>
            </a:solidFill>
            <a:miter lim="800000"/>
            <a:headEnd/>
            <a:tailEnd/>
          </a:ln>
        </p:spPr>
        <p:txBody>
          <a:bodyPr rot="0" vert="horz" wrap="square" lIns="91440" tIns="45720" rIns="91440" bIns="45720" anchor="ctr" anchorCtr="0" upright="1">
            <a:noAutofit/>
          </a:bodyPr>
          <a:lstStyle/>
          <a:p>
            <a:endParaRPr lang="fr-FR"/>
          </a:p>
        </p:txBody>
      </p:sp>
      <p:pic>
        <p:nvPicPr>
          <p:cNvPr id="5" name="Image 4">
            <a:extLst>
              <a:ext uri="{FF2B5EF4-FFF2-40B4-BE49-F238E27FC236}">
                <a16:creationId xmlns:a16="http://schemas.microsoft.com/office/drawing/2014/main" id="{7B94697B-3944-F322-FDC2-E339E52EA0AC}"/>
              </a:ext>
            </a:extLst>
          </p:cNvPr>
          <p:cNvPicPr>
            <a:picLocks noChangeAspect="1"/>
          </p:cNvPicPr>
          <p:nvPr/>
        </p:nvPicPr>
        <p:blipFill>
          <a:blip r:embed="rId3"/>
          <a:stretch>
            <a:fillRect/>
          </a:stretch>
        </p:blipFill>
        <p:spPr>
          <a:xfrm>
            <a:off x="1501140" y="1377633"/>
            <a:ext cx="1341114" cy="868046"/>
          </a:xfrm>
          <a:prstGeom prst="rect">
            <a:avLst/>
          </a:prstGeom>
        </p:spPr>
      </p:pic>
      <p:pic>
        <p:nvPicPr>
          <p:cNvPr id="8" name="Image 7">
            <a:extLst>
              <a:ext uri="{FF2B5EF4-FFF2-40B4-BE49-F238E27FC236}">
                <a16:creationId xmlns:a16="http://schemas.microsoft.com/office/drawing/2014/main" id="{A2155D61-2392-2E03-4D2F-C84CAA362C58}"/>
              </a:ext>
            </a:extLst>
          </p:cNvPr>
          <p:cNvPicPr>
            <a:picLocks noChangeAspect="1"/>
          </p:cNvPicPr>
          <p:nvPr/>
        </p:nvPicPr>
        <p:blipFill rotWithShape="1">
          <a:blip r:embed="rId4"/>
          <a:srcRect l="10435" t="37258" r="65899" b="24596"/>
          <a:stretch/>
        </p:blipFill>
        <p:spPr bwMode="auto">
          <a:xfrm>
            <a:off x="4025903" y="3868761"/>
            <a:ext cx="1239527" cy="1331866"/>
          </a:xfrm>
          <a:prstGeom prst="rect">
            <a:avLst/>
          </a:prstGeom>
          <a:ln>
            <a:solidFill>
              <a:schemeClr val="accent1"/>
            </a:solidFill>
          </a:ln>
          <a:extLst>
            <a:ext uri="{53640926-AAD7-44D8-BBD7-CCE9431645EC}">
              <a14:shadowObscured xmlns:a14="http://schemas.microsoft.com/office/drawing/2010/main"/>
            </a:ext>
          </a:extLst>
        </p:spPr>
      </p:pic>
      <p:pic>
        <p:nvPicPr>
          <p:cNvPr id="9" name="Image 8">
            <a:extLst>
              <a:ext uri="{FF2B5EF4-FFF2-40B4-BE49-F238E27FC236}">
                <a16:creationId xmlns:a16="http://schemas.microsoft.com/office/drawing/2014/main" id="{A74165A1-48D5-1F51-35C6-8A3F0F4C1F0A}"/>
              </a:ext>
            </a:extLst>
          </p:cNvPr>
          <p:cNvPicPr>
            <a:picLocks noChangeAspect="1"/>
          </p:cNvPicPr>
          <p:nvPr/>
        </p:nvPicPr>
        <p:blipFill rotWithShape="1">
          <a:blip r:embed="rId4"/>
          <a:srcRect l="55962" t="37699" r="20372" b="24155"/>
          <a:stretch/>
        </p:blipFill>
        <p:spPr bwMode="auto">
          <a:xfrm>
            <a:off x="6826081" y="3868762"/>
            <a:ext cx="1239851" cy="1331865"/>
          </a:xfrm>
          <a:prstGeom prst="rect">
            <a:avLst/>
          </a:prstGeom>
          <a:ln>
            <a:solidFill>
              <a:schemeClr val="accent1"/>
            </a:solidFill>
          </a:ln>
          <a:extLst>
            <a:ext uri="{53640926-AAD7-44D8-BBD7-CCE9431645EC}">
              <a14:shadowObscured xmlns:a14="http://schemas.microsoft.com/office/drawing/2010/main"/>
            </a:ext>
          </a:extLst>
        </p:spPr>
      </p:pic>
      <p:sp>
        <p:nvSpPr>
          <p:cNvPr id="10" name="ZoneTexte 9">
            <a:extLst>
              <a:ext uri="{FF2B5EF4-FFF2-40B4-BE49-F238E27FC236}">
                <a16:creationId xmlns:a16="http://schemas.microsoft.com/office/drawing/2014/main" id="{BA5C15A9-BC20-DB3E-9BD4-7F31FFD91EE2}"/>
              </a:ext>
            </a:extLst>
          </p:cNvPr>
          <p:cNvSpPr txBox="1"/>
          <p:nvPr/>
        </p:nvSpPr>
        <p:spPr>
          <a:xfrm>
            <a:off x="2955942" y="5383917"/>
            <a:ext cx="7261924" cy="707886"/>
          </a:xfrm>
          <a:prstGeom prst="rect">
            <a:avLst/>
          </a:prstGeom>
          <a:noFill/>
        </p:spPr>
        <p:txBody>
          <a:bodyPr wrap="none" rtlCol="0">
            <a:spAutoFit/>
          </a:bodyPr>
          <a:lstStyle/>
          <a:p>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Demain son voisin taillera aussi les arbres et il aura tondu la pelouse.</a:t>
            </a:r>
          </a:p>
          <a:p>
            <a:endParaRPr lang="fr-FR" sz="2000" dirty="0"/>
          </a:p>
        </p:txBody>
      </p:sp>
    </p:spTree>
    <p:extLst>
      <p:ext uri="{BB962C8B-B14F-4D97-AF65-F5344CB8AC3E}">
        <p14:creationId xmlns:p14="http://schemas.microsoft.com/office/powerpoint/2010/main" val="34204745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398E4-EE09-6407-C100-32AAADB5369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902B2FE-035D-3224-45A9-2283CD9C9BAD}"/>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4F74221A-BA6B-D74F-5497-E478656A646C}"/>
              </a:ext>
            </a:extLst>
          </p:cNvPr>
          <p:cNvSpPr>
            <a:spLocks noGrp="1"/>
          </p:cNvSpPr>
          <p:nvPr>
            <p:ph idx="1"/>
          </p:nvPr>
        </p:nvSpPr>
        <p:spPr>
          <a:xfrm>
            <a:off x="838200" y="685800"/>
            <a:ext cx="10515600" cy="5491163"/>
          </a:xfrm>
        </p:spPr>
        <p:txBody>
          <a:bodyPr/>
          <a:lstStyle/>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Victor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taille</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les arbre après qu’il </a:t>
            </a:r>
            <a:r>
              <a:rPr lang="fr-FR" sz="20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 tondu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la pelouse.</a:t>
            </a: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 tondu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taille</a:t>
            </a:r>
          </a:p>
        </p:txBody>
      </p:sp>
      <p:sp>
        <p:nvSpPr>
          <p:cNvPr id="4" name="AutoShape 257">
            <a:extLst>
              <a:ext uri="{FF2B5EF4-FFF2-40B4-BE49-F238E27FC236}">
                <a16:creationId xmlns:a16="http://schemas.microsoft.com/office/drawing/2014/main" id="{06C44BF7-2D9B-323F-2D3D-D8778F3E0F90}"/>
              </a:ext>
            </a:extLst>
          </p:cNvPr>
          <p:cNvSpPr>
            <a:spLocks/>
          </p:cNvSpPr>
          <p:nvPr/>
        </p:nvSpPr>
        <p:spPr bwMode="auto">
          <a:xfrm>
            <a:off x="1501140" y="2488498"/>
            <a:ext cx="9852660" cy="705803"/>
          </a:xfrm>
          <a:prstGeom prst="notchedRightArrow">
            <a:avLst>
              <a:gd name="adj1" fmla="val 50000"/>
              <a:gd name="adj2" fmla="val 49980"/>
            </a:avLst>
          </a:prstGeom>
          <a:solidFill>
            <a:schemeClr val="accent1">
              <a:lumMod val="100000"/>
              <a:lumOff val="0"/>
            </a:schemeClr>
          </a:solidFill>
          <a:ln w="12700">
            <a:solidFill>
              <a:schemeClr val="accent1">
                <a:lumMod val="50000"/>
                <a:lumOff val="0"/>
              </a:schemeClr>
            </a:solidFill>
            <a:miter lim="800000"/>
            <a:headEnd/>
            <a:tailEnd/>
          </a:ln>
        </p:spPr>
        <p:txBody>
          <a:bodyPr rot="0" vert="horz" wrap="square" lIns="91440" tIns="45720" rIns="91440" bIns="45720" anchor="ctr" anchorCtr="0" upright="1">
            <a:noAutofit/>
          </a:bodyPr>
          <a:lstStyle/>
          <a:p>
            <a:endParaRPr lang="fr-FR"/>
          </a:p>
        </p:txBody>
      </p:sp>
      <p:sp>
        <p:nvSpPr>
          <p:cNvPr id="6" name="AutoShape 255">
            <a:extLst>
              <a:ext uri="{FF2B5EF4-FFF2-40B4-BE49-F238E27FC236}">
                <a16:creationId xmlns:a16="http://schemas.microsoft.com/office/drawing/2014/main" id="{4AA1331D-5397-73A6-128D-B42D1AB109AF}"/>
              </a:ext>
            </a:extLst>
          </p:cNvPr>
          <p:cNvSpPr>
            <a:spLocks/>
          </p:cNvSpPr>
          <p:nvPr/>
        </p:nvSpPr>
        <p:spPr bwMode="auto">
          <a:xfrm>
            <a:off x="7196770" y="3078322"/>
            <a:ext cx="498475" cy="664210"/>
          </a:xfrm>
          <a:prstGeom prst="triangle">
            <a:avLst>
              <a:gd name="adj" fmla="val 50000"/>
            </a:avLst>
          </a:prstGeom>
          <a:solidFill>
            <a:schemeClr val="accent2">
              <a:lumMod val="100000"/>
              <a:lumOff val="0"/>
            </a:schemeClr>
          </a:solidFill>
          <a:ln w="12700">
            <a:solidFill>
              <a:schemeClr val="accent2">
                <a:lumMod val="100000"/>
                <a:lumOff val="0"/>
              </a:schemeClr>
            </a:solidFill>
            <a:miter lim="800000"/>
            <a:headEnd/>
            <a:tailEnd/>
          </a:ln>
        </p:spPr>
        <p:txBody>
          <a:bodyPr rot="0" vert="horz" wrap="square" lIns="91440" tIns="45720" rIns="91440" bIns="45720" anchor="ctr" anchorCtr="0" upright="1">
            <a:noAutofit/>
          </a:bodyPr>
          <a:lstStyle/>
          <a:p>
            <a:endParaRPr lang="fr-FR"/>
          </a:p>
        </p:txBody>
      </p:sp>
      <p:sp>
        <p:nvSpPr>
          <p:cNvPr id="7" name="AutoShape 255">
            <a:extLst>
              <a:ext uri="{FF2B5EF4-FFF2-40B4-BE49-F238E27FC236}">
                <a16:creationId xmlns:a16="http://schemas.microsoft.com/office/drawing/2014/main" id="{0EFB2B63-4EBA-72A3-31FA-09EA4AAEA098}"/>
              </a:ext>
            </a:extLst>
          </p:cNvPr>
          <p:cNvSpPr>
            <a:spLocks/>
          </p:cNvSpPr>
          <p:nvPr/>
        </p:nvSpPr>
        <p:spPr bwMode="auto">
          <a:xfrm>
            <a:off x="4396430" y="3135630"/>
            <a:ext cx="498475" cy="644049"/>
          </a:xfrm>
          <a:prstGeom prst="triangle">
            <a:avLst>
              <a:gd name="adj" fmla="val 50000"/>
            </a:avLst>
          </a:prstGeom>
          <a:solidFill>
            <a:schemeClr val="accent2">
              <a:lumMod val="100000"/>
              <a:lumOff val="0"/>
            </a:schemeClr>
          </a:solidFill>
          <a:ln w="12700">
            <a:solidFill>
              <a:schemeClr val="accent2">
                <a:lumMod val="100000"/>
                <a:lumOff val="0"/>
              </a:schemeClr>
            </a:solidFill>
            <a:miter lim="800000"/>
            <a:headEnd/>
            <a:tailEnd/>
          </a:ln>
        </p:spPr>
        <p:txBody>
          <a:bodyPr rot="0" vert="horz" wrap="square" lIns="91440" tIns="45720" rIns="91440" bIns="45720" anchor="ctr" anchorCtr="0" upright="1">
            <a:noAutofit/>
          </a:bodyPr>
          <a:lstStyle/>
          <a:p>
            <a:endParaRPr lang="fr-FR"/>
          </a:p>
        </p:txBody>
      </p:sp>
      <p:pic>
        <p:nvPicPr>
          <p:cNvPr id="5" name="Image 4">
            <a:extLst>
              <a:ext uri="{FF2B5EF4-FFF2-40B4-BE49-F238E27FC236}">
                <a16:creationId xmlns:a16="http://schemas.microsoft.com/office/drawing/2014/main" id="{D3C25CCA-BC7C-962E-B6E7-471A2BD243A3}"/>
              </a:ext>
            </a:extLst>
          </p:cNvPr>
          <p:cNvPicPr>
            <a:picLocks noChangeAspect="1"/>
          </p:cNvPicPr>
          <p:nvPr/>
        </p:nvPicPr>
        <p:blipFill>
          <a:blip r:embed="rId3"/>
          <a:stretch>
            <a:fillRect/>
          </a:stretch>
        </p:blipFill>
        <p:spPr>
          <a:xfrm>
            <a:off x="6724818" y="1747690"/>
            <a:ext cx="1341114" cy="868046"/>
          </a:xfrm>
          <a:prstGeom prst="rect">
            <a:avLst/>
          </a:prstGeom>
        </p:spPr>
      </p:pic>
      <p:pic>
        <p:nvPicPr>
          <p:cNvPr id="8" name="Image 7">
            <a:extLst>
              <a:ext uri="{FF2B5EF4-FFF2-40B4-BE49-F238E27FC236}">
                <a16:creationId xmlns:a16="http://schemas.microsoft.com/office/drawing/2014/main" id="{99D58758-1024-A2F2-02E6-A8FE80AA3E96}"/>
              </a:ext>
            </a:extLst>
          </p:cNvPr>
          <p:cNvPicPr>
            <a:picLocks noChangeAspect="1"/>
          </p:cNvPicPr>
          <p:nvPr/>
        </p:nvPicPr>
        <p:blipFill rotWithShape="1">
          <a:blip r:embed="rId4"/>
          <a:srcRect l="10435" t="37258" r="65899" b="24596"/>
          <a:stretch/>
        </p:blipFill>
        <p:spPr bwMode="auto">
          <a:xfrm>
            <a:off x="4024070" y="3920663"/>
            <a:ext cx="1239527" cy="1331866"/>
          </a:xfrm>
          <a:prstGeom prst="rect">
            <a:avLst/>
          </a:prstGeom>
          <a:ln>
            <a:solidFill>
              <a:schemeClr val="accent1"/>
            </a:solidFill>
          </a:ln>
          <a:extLst>
            <a:ext uri="{53640926-AAD7-44D8-BBD7-CCE9431645EC}">
              <a14:shadowObscured xmlns:a14="http://schemas.microsoft.com/office/drawing/2010/main"/>
            </a:ext>
          </a:extLst>
        </p:spPr>
      </p:pic>
      <p:pic>
        <p:nvPicPr>
          <p:cNvPr id="9" name="Image 8">
            <a:extLst>
              <a:ext uri="{FF2B5EF4-FFF2-40B4-BE49-F238E27FC236}">
                <a16:creationId xmlns:a16="http://schemas.microsoft.com/office/drawing/2014/main" id="{16673602-0219-BA30-C1D0-697F54837076}"/>
              </a:ext>
            </a:extLst>
          </p:cNvPr>
          <p:cNvPicPr>
            <a:picLocks noChangeAspect="1"/>
          </p:cNvPicPr>
          <p:nvPr/>
        </p:nvPicPr>
        <p:blipFill rotWithShape="1">
          <a:blip r:embed="rId4"/>
          <a:srcRect l="55962" t="37699" r="20372" b="24155"/>
          <a:stretch/>
        </p:blipFill>
        <p:spPr bwMode="auto">
          <a:xfrm>
            <a:off x="6826081" y="3868762"/>
            <a:ext cx="1239851" cy="1331865"/>
          </a:xfrm>
          <a:prstGeom prst="rect">
            <a:avLst/>
          </a:prstGeom>
          <a:ln>
            <a:solidFill>
              <a:schemeClr val="accent1"/>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083712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1DA96-7E84-C93D-1275-A46F42AB695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00326F4-82FE-124E-DD6F-C90D95815AD8}"/>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4C04A264-2F72-297B-A539-6EC673048088}"/>
              </a:ext>
            </a:extLst>
          </p:cNvPr>
          <p:cNvSpPr>
            <a:spLocks noGrp="1"/>
          </p:cNvSpPr>
          <p:nvPr>
            <p:ph idx="1"/>
          </p:nvPr>
        </p:nvSpPr>
        <p:spPr>
          <a:xfrm>
            <a:off x="838200" y="685800"/>
            <a:ext cx="10515600" cy="5491163"/>
          </a:xfrm>
        </p:spPr>
        <p:txBody>
          <a:bodyPr/>
          <a:lstStyle/>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Victor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taille</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les arbre après qu’il </a:t>
            </a:r>
            <a:r>
              <a:rPr lang="fr-FR" sz="20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 tondu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la pelouse.</a:t>
            </a:r>
          </a:p>
          <a:p>
            <a:pPr marL="0" indent="0" algn="just">
              <a:buNone/>
            </a:pPr>
            <a:r>
              <a:rPr lang="fr-FR" sz="2000" dirty="0">
                <a:latin typeface="Times New Roman" panose="02020603050405020304" pitchFamily="18" charset="0"/>
                <a:ea typeface="Calibri" panose="020F0502020204030204" pitchFamily="34" charset="0"/>
                <a:cs typeface="Times New Roman" panose="02020603050405020304" pitchFamily="18" charset="0"/>
              </a:rPr>
              <a:t>Luc  </a:t>
            </a:r>
            <a:r>
              <a:rPr lang="fr-FR" sz="2000"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a taillé </a:t>
            </a:r>
            <a:r>
              <a:rPr lang="fr-FR" sz="2000" dirty="0">
                <a:latin typeface="Times New Roman" panose="02020603050405020304" pitchFamily="18" charset="0"/>
                <a:ea typeface="Calibri" panose="020F0502020204030204" pitchFamily="34" charset="0"/>
                <a:cs typeface="Times New Roman" panose="02020603050405020304" pitchFamily="18" charset="0"/>
              </a:rPr>
              <a:t>les arbres,  il </a:t>
            </a:r>
            <a:r>
              <a:rPr lang="fr-FR" sz="2000"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avait</a:t>
            </a:r>
            <a:r>
              <a:rPr lang="fr-FR" sz="2000" dirty="0">
                <a:latin typeface="Times New Roman" panose="02020603050405020304" pitchFamily="18" charset="0"/>
                <a:ea typeface="Calibri" panose="020F0502020204030204" pitchFamily="34" charset="0"/>
                <a:cs typeface="Times New Roman" panose="02020603050405020304" pitchFamily="18" charset="0"/>
              </a:rPr>
              <a:t> aussi </a:t>
            </a:r>
            <a:r>
              <a:rPr lang="fr-FR" sz="2000"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tondu</a:t>
            </a:r>
            <a:r>
              <a:rPr lang="fr-FR" sz="2000" dirty="0">
                <a:latin typeface="Times New Roman" panose="02020603050405020304" pitchFamily="18" charset="0"/>
                <a:ea typeface="Calibri" panose="020F0502020204030204" pitchFamily="34" charset="0"/>
                <a:cs typeface="Times New Roman" panose="02020603050405020304" pitchFamily="18" charset="0"/>
              </a:rPr>
              <a:t> la pelouse.</a:t>
            </a:r>
          </a:p>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avait tondu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a taillé</a:t>
            </a:r>
          </a:p>
        </p:txBody>
      </p:sp>
      <p:sp>
        <p:nvSpPr>
          <p:cNvPr id="4" name="AutoShape 257">
            <a:extLst>
              <a:ext uri="{FF2B5EF4-FFF2-40B4-BE49-F238E27FC236}">
                <a16:creationId xmlns:a16="http://schemas.microsoft.com/office/drawing/2014/main" id="{8E21D109-D3A3-F912-8CD1-6CE25F51D4F4}"/>
              </a:ext>
            </a:extLst>
          </p:cNvPr>
          <p:cNvSpPr>
            <a:spLocks/>
          </p:cNvSpPr>
          <p:nvPr/>
        </p:nvSpPr>
        <p:spPr bwMode="auto">
          <a:xfrm>
            <a:off x="1501140" y="2488498"/>
            <a:ext cx="9852660" cy="705803"/>
          </a:xfrm>
          <a:prstGeom prst="notchedRightArrow">
            <a:avLst>
              <a:gd name="adj1" fmla="val 50000"/>
              <a:gd name="adj2" fmla="val 49980"/>
            </a:avLst>
          </a:prstGeom>
          <a:solidFill>
            <a:schemeClr val="accent1">
              <a:lumMod val="100000"/>
              <a:lumOff val="0"/>
            </a:schemeClr>
          </a:solidFill>
          <a:ln w="12700">
            <a:solidFill>
              <a:schemeClr val="accent1">
                <a:lumMod val="50000"/>
                <a:lumOff val="0"/>
              </a:schemeClr>
            </a:solidFill>
            <a:miter lim="800000"/>
            <a:headEnd/>
            <a:tailEnd/>
          </a:ln>
        </p:spPr>
        <p:txBody>
          <a:bodyPr rot="0" vert="horz" wrap="square" lIns="91440" tIns="45720" rIns="91440" bIns="45720" anchor="ctr" anchorCtr="0" upright="1">
            <a:noAutofit/>
          </a:bodyPr>
          <a:lstStyle/>
          <a:p>
            <a:endParaRPr lang="fr-FR"/>
          </a:p>
        </p:txBody>
      </p:sp>
      <p:sp>
        <p:nvSpPr>
          <p:cNvPr id="6" name="AutoShape 255">
            <a:extLst>
              <a:ext uri="{FF2B5EF4-FFF2-40B4-BE49-F238E27FC236}">
                <a16:creationId xmlns:a16="http://schemas.microsoft.com/office/drawing/2014/main" id="{EE144D60-2B25-3376-A17C-95E0D79F6579}"/>
              </a:ext>
            </a:extLst>
          </p:cNvPr>
          <p:cNvSpPr>
            <a:spLocks/>
          </p:cNvSpPr>
          <p:nvPr/>
        </p:nvSpPr>
        <p:spPr bwMode="auto">
          <a:xfrm>
            <a:off x="7196770" y="3078322"/>
            <a:ext cx="498475" cy="664210"/>
          </a:xfrm>
          <a:prstGeom prst="triangle">
            <a:avLst>
              <a:gd name="adj" fmla="val 50000"/>
            </a:avLst>
          </a:prstGeom>
          <a:solidFill>
            <a:schemeClr val="accent2">
              <a:lumMod val="100000"/>
              <a:lumOff val="0"/>
            </a:schemeClr>
          </a:solidFill>
          <a:ln w="12700">
            <a:solidFill>
              <a:schemeClr val="accent2">
                <a:lumMod val="100000"/>
                <a:lumOff val="0"/>
              </a:schemeClr>
            </a:solidFill>
            <a:miter lim="800000"/>
            <a:headEnd/>
            <a:tailEnd/>
          </a:ln>
        </p:spPr>
        <p:txBody>
          <a:bodyPr rot="0" vert="horz" wrap="square" lIns="91440" tIns="45720" rIns="91440" bIns="45720" anchor="ctr" anchorCtr="0" upright="1">
            <a:noAutofit/>
          </a:bodyPr>
          <a:lstStyle/>
          <a:p>
            <a:endParaRPr lang="fr-FR"/>
          </a:p>
        </p:txBody>
      </p:sp>
      <p:sp>
        <p:nvSpPr>
          <p:cNvPr id="7" name="AutoShape 255">
            <a:extLst>
              <a:ext uri="{FF2B5EF4-FFF2-40B4-BE49-F238E27FC236}">
                <a16:creationId xmlns:a16="http://schemas.microsoft.com/office/drawing/2014/main" id="{0D741CA0-8464-4D32-5EAA-E1BFA167B2B8}"/>
              </a:ext>
            </a:extLst>
          </p:cNvPr>
          <p:cNvSpPr>
            <a:spLocks/>
          </p:cNvSpPr>
          <p:nvPr/>
        </p:nvSpPr>
        <p:spPr bwMode="auto">
          <a:xfrm>
            <a:off x="4396430" y="3135630"/>
            <a:ext cx="498475" cy="644049"/>
          </a:xfrm>
          <a:prstGeom prst="triangle">
            <a:avLst>
              <a:gd name="adj" fmla="val 50000"/>
            </a:avLst>
          </a:prstGeom>
          <a:solidFill>
            <a:schemeClr val="accent2">
              <a:lumMod val="100000"/>
              <a:lumOff val="0"/>
            </a:schemeClr>
          </a:solidFill>
          <a:ln w="12700">
            <a:solidFill>
              <a:schemeClr val="accent2">
                <a:lumMod val="100000"/>
                <a:lumOff val="0"/>
              </a:schemeClr>
            </a:solidFill>
            <a:miter lim="800000"/>
            <a:headEnd/>
            <a:tailEnd/>
          </a:ln>
        </p:spPr>
        <p:txBody>
          <a:bodyPr rot="0" vert="horz" wrap="square" lIns="91440" tIns="45720" rIns="91440" bIns="45720" anchor="ctr" anchorCtr="0" upright="1">
            <a:noAutofit/>
          </a:bodyPr>
          <a:lstStyle/>
          <a:p>
            <a:endParaRPr lang="fr-FR"/>
          </a:p>
        </p:txBody>
      </p:sp>
      <p:pic>
        <p:nvPicPr>
          <p:cNvPr id="5" name="Image 4">
            <a:extLst>
              <a:ext uri="{FF2B5EF4-FFF2-40B4-BE49-F238E27FC236}">
                <a16:creationId xmlns:a16="http://schemas.microsoft.com/office/drawing/2014/main" id="{C0A9C7D6-6851-CFF5-639D-9651F11C0EB4}"/>
              </a:ext>
            </a:extLst>
          </p:cNvPr>
          <p:cNvPicPr>
            <a:picLocks noChangeAspect="1"/>
          </p:cNvPicPr>
          <p:nvPr/>
        </p:nvPicPr>
        <p:blipFill>
          <a:blip r:embed="rId3"/>
          <a:stretch>
            <a:fillRect/>
          </a:stretch>
        </p:blipFill>
        <p:spPr>
          <a:xfrm>
            <a:off x="9010818" y="1750673"/>
            <a:ext cx="1341114" cy="868046"/>
          </a:xfrm>
          <a:prstGeom prst="rect">
            <a:avLst/>
          </a:prstGeom>
        </p:spPr>
      </p:pic>
      <p:pic>
        <p:nvPicPr>
          <p:cNvPr id="8" name="Image 7">
            <a:extLst>
              <a:ext uri="{FF2B5EF4-FFF2-40B4-BE49-F238E27FC236}">
                <a16:creationId xmlns:a16="http://schemas.microsoft.com/office/drawing/2014/main" id="{F904B9C6-4F73-E50C-1075-255CEDB3502C}"/>
              </a:ext>
            </a:extLst>
          </p:cNvPr>
          <p:cNvPicPr>
            <a:picLocks noChangeAspect="1"/>
          </p:cNvPicPr>
          <p:nvPr/>
        </p:nvPicPr>
        <p:blipFill rotWithShape="1">
          <a:blip r:embed="rId4"/>
          <a:srcRect l="10435" t="37258" r="65899" b="24596"/>
          <a:stretch/>
        </p:blipFill>
        <p:spPr bwMode="auto">
          <a:xfrm>
            <a:off x="4025903" y="3868762"/>
            <a:ext cx="1239527" cy="1331866"/>
          </a:xfrm>
          <a:prstGeom prst="rect">
            <a:avLst/>
          </a:prstGeom>
          <a:ln>
            <a:solidFill>
              <a:schemeClr val="accent1"/>
            </a:solidFill>
          </a:ln>
          <a:extLst>
            <a:ext uri="{53640926-AAD7-44D8-BBD7-CCE9431645EC}">
              <a14:shadowObscured xmlns:a14="http://schemas.microsoft.com/office/drawing/2010/main"/>
            </a:ext>
          </a:extLst>
        </p:spPr>
      </p:pic>
      <p:pic>
        <p:nvPicPr>
          <p:cNvPr id="9" name="Image 8">
            <a:extLst>
              <a:ext uri="{FF2B5EF4-FFF2-40B4-BE49-F238E27FC236}">
                <a16:creationId xmlns:a16="http://schemas.microsoft.com/office/drawing/2014/main" id="{10B30F60-0E52-0411-7D25-96C65CF5FEDE}"/>
              </a:ext>
            </a:extLst>
          </p:cNvPr>
          <p:cNvPicPr>
            <a:picLocks noChangeAspect="1"/>
          </p:cNvPicPr>
          <p:nvPr/>
        </p:nvPicPr>
        <p:blipFill rotWithShape="1">
          <a:blip r:embed="rId4"/>
          <a:srcRect l="55962" t="37699" r="20372" b="24155"/>
          <a:stretch/>
        </p:blipFill>
        <p:spPr bwMode="auto">
          <a:xfrm>
            <a:off x="6826081" y="3868762"/>
            <a:ext cx="1239851" cy="1331865"/>
          </a:xfrm>
          <a:prstGeom prst="rect">
            <a:avLst/>
          </a:prstGeom>
          <a:ln>
            <a:solidFill>
              <a:schemeClr val="accent1"/>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849605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274D3-6FD5-6E10-FCFB-4548FD510EE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1F2FCEE-0D55-CE66-6F2E-690B3C84815A}"/>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B8AC20C7-9688-2A52-A619-2DAEF8497025}"/>
              </a:ext>
            </a:extLst>
          </p:cNvPr>
          <p:cNvSpPr>
            <a:spLocks noGrp="1"/>
          </p:cNvSpPr>
          <p:nvPr>
            <p:ph idx="1"/>
          </p:nvPr>
        </p:nvSpPr>
        <p:spPr>
          <a:xfrm>
            <a:off x="838200" y="685800"/>
            <a:ext cx="10515600" cy="5491163"/>
          </a:xfrm>
        </p:spPr>
        <p:txBody>
          <a:bodyPr/>
          <a:lstStyle/>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Victor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taille</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les arbre après qu’il </a:t>
            </a:r>
            <a:r>
              <a:rPr lang="fr-FR" sz="20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 tondu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la pelouse.</a:t>
            </a:r>
          </a:p>
          <a:p>
            <a:pPr marL="0" indent="0" algn="just">
              <a:buNone/>
            </a:pPr>
            <a:r>
              <a:rPr lang="fr-FR" sz="2000" dirty="0">
                <a:latin typeface="Times New Roman" panose="02020603050405020304" pitchFamily="18" charset="0"/>
                <a:ea typeface="Calibri" panose="020F0502020204030204" pitchFamily="34" charset="0"/>
                <a:cs typeface="Times New Roman" panose="02020603050405020304" pitchFamily="18" charset="0"/>
              </a:rPr>
              <a:t>Luc  </a:t>
            </a:r>
            <a:r>
              <a:rPr lang="fr-FR" sz="2000"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a taillé </a:t>
            </a:r>
            <a:r>
              <a:rPr lang="fr-FR" sz="2000" dirty="0">
                <a:latin typeface="Times New Roman" panose="02020603050405020304" pitchFamily="18" charset="0"/>
                <a:ea typeface="Calibri" panose="020F0502020204030204" pitchFamily="34" charset="0"/>
                <a:cs typeface="Times New Roman" panose="02020603050405020304" pitchFamily="18" charset="0"/>
              </a:rPr>
              <a:t>les arbres,  il </a:t>
            </a:r>
            <a:r>
              <a:rPr lang="fr-FR" sz="2000"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avait</a:t>
            </a:r>
            <a:r>
              <a:rPr lang="fr-FR" sz="2000" dirty="0">
                <a:latin typeface="Times New Roman" panose="02020603050405020304" pitchFamily="18" charset="0"/>
                <a:ea typeface="Calibri" panose="020F0502020204030204" pitchFamily="34" charset="0"/>
                <a:cs typeface="Times New Roman" panose="02020603050405020304" pitchFamily="18" charset="0"/>
              </a:rPr>
              <a:t> aussi </a:t>
            </a:r>
            <a:r>
              <a:rPr lang="fr-FR" sz="2000"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tondu</a:t>
            </a:r>
            <a:r>
              <a:rPr lang="fr-FR" sz="2000" dirty="0">
                <a:latin typeface="Times New Roman" panose="02020603050405020304" pitchFamily="18" charset="0"/>
                <a:ea typeface="Calibri" panose="020F0502020204030204" pitchFamily="34" charset="0"/>
                <a:cs typeface="Times New Roman" panose="02020603050405020304" pitchFamily="18" charset="0"/>
              </a:rPr>
              <a:t> la pelouse.</a:t>
            </a: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Son voisin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taillera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aussi les arbres quand il </a:t>
            </a:r>
            <a:r>
              <a:rPr lang="fr-FR" sz="20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aura tondu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la pelouse</a:t>
            </a:r>
            <a:r>
              <a:rPr lang="fr-FR" sz="2000" dirty="0">
                <a:latin typeface="Times New Roman" panose="02020603050405020304" pitchFamily="18" charset="0"/>
                <a:ea typeface="Calibri" panose="020F0502020204030204" pitchFamily="34" charset="0"/>
                <a:cs typeface="Times New Roman" panose="02020603050405020304" pitchFamily="18" charset="0"/>
              </a:rPr>
              <a:t>.</a:t>
            </a: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AutoShape 257">
            <a:extLst>
              <a:ext uri="{FF2B5EF4-FFF2-40B4-BE49-F238E27FC236}">
                <a16:creationId xmlns:a16="http://schemas.microsoft.com/office/drawing/2014/main" id="{61BB06BE-D948-0A0D-A461-9C69E98A1855}"/>
              </a:ext>
            </a:extLst>
          </p:cNvPr>
          <p:cNvSpPr>
            <a:spLocks/>
          </p:cNvSpPr>
          <p:nvPr/>
        </p:nvSpPr>
        <p:spPr bwMode="auto">
          <a:xfrm>
            <a:off x="1501140" y="2488498"/>
            <a:ext cx="9852660" cy="705803"/>
          </a:xfrm>
          <a:prstGeom prst="notchedRightArrow">
            <a:avLst>
              <a:gd name="adj1" fmla="val 50000"/>
              <a:gd name="adj2" fmla="val 49980"/>
            </a:avLst>
          </a:prstGeom>
          <a:solidFill>
            <a:schemeClr val="accent1">
              <a:lumMod val="100000"/>
              <a:lumOff val="0"/>
            </a:schemeClr>
          </a:solidFill>
          <a:ln w="12700">
            <a:solidFill>
              <a:schemeClr val="accent1">
                <a:lumMod val="50000"/>
                <a:lumOff val="0"/>
              </a:schemeClr>
            </a:solidFill>
            <a:miter lim="800000"/>
            <a:headEnd/>
            <a:tailEnd/>
          </a:ln>
        </p:spPr>
        <p:txBody>
          <a:bodyPr rot="0" vert="horz" wrap="square" lIns="91440" tIns="45720" rIns="91440" bIns="45720" anchor="ctr" anchorCtr="0" upright="1">
            <a:noAutofit/>
          </a:bodyPr>
          <a:lstStyle/>
          <a:p>
            <a:endParaRPr lang="fr-FR"/>
          </a:p>
        </p:txBody>
      </p:sp>
      <p:sp>
        <p:nvSpPr>
          <p:cNvPr id="6" name="AutoShape 255">
            <a:extLst>
              <a:ext uri="{FF2B5EF4-FFF2-40B4-BE49-F238E27FC236}">
                <a16:creationId xmlns:a16="http://schemas.microsoft.com/office/drawing/2014/main" id="{7568DDA7-2E59-29F1-A226-A81802064213}"/>
              </a:ext>
            </a:extLst>
          </p:cNvPr>
          <p:cNvSpPr>
            <a:spLocks/>
          </p:cNvSpPr>
          <p:nvPr/>
        </p:nvSpPr>
        <p:spPr bwMode="auto">
          <a:xfrm>
            <a:off x="7196770" y="3078322"/>
            <a:ext cx="498475" cy="664210"/>
          </a:xfrm>
          <a:prstGeom prst="triangle">
            <a:avLst>
              <a:gd name="adj" fmla="val 50000"/>
            </a:avLst>
          </a:prstGeom>
          <a:solidFill>
            <a:schemeClr val="accent2">
              <a:lumMod val="100000"/>
              <a:lumOff val="0"/>
            </a:schemeClr>
          </a:solidFill>
          <a:ln w="12700">
            <a:solidFill>
              <a:schemeClr val="accent2">
                <a:lumMod val="100000"/>
                <a:lumOff val="0"/>
              </a:schemeClr>
            </a:solidFill>
            <a:miter lim="800000"/>
            <a:headEnd/>
            <a:tailEnd/>
          </a:ln>
        </p:spPr>
        <p:txBody>
          <a:bodyPr rot="0" vert="horz" wrap="square" lIns="91440" tIns="45720" rIns="91440" bIns="45720" anchor="ctr" anchorCtr="0" upright="1">
            <a:noAutofit/>
          </a:bodyPr>
          <a:lstStyle/>
          <a:p>
            <a:endParaRPr lang="fr-FR"/>
          </a:p>
        </p:txBody>
      </p:sp>
      <p:sp>
        <p:nvSpPr>
          <p:cNvPr id="7" name="AutoShape 255">
            <a:extLst>
              <a:ext uri="{FF2B5EF4-FFF2-40B4-BE49-F238E27FC236}">
                <a16:creationId xmlns:a16="http://schemas.microsoft.com/office/drawing/2014/main" id="{F2BEAC49-1A3D-564A-46BD-34519A63D276}"/>
              </a:ext>
            </a:extLst>
          </p:cNvPr>
          <p:cNvSpPr>
            <a:spLocks/>
          </p:cNvSpPr>
          <p:nvPr/>
        </p:nvSpPr>
        <p:spPr bwMode="auto">
          <a:xfrm>
            <a:off x="4396430" y="3135630"/>
            <a:ext cx="498475" cy="644049"/>
          </a:xfrm>
          <a:prstGeom prst="triangle">
            <a:avLst>
              <a:gd name="adj" fmla="val 50000"/>
            </a:avLst>
          </a:prstGeom>
          <a:solidFill>
            <a:schemeClr val="accent2">
              <a:lumMod val="100000"/>
              <a:lumOff val="0"/>
            </a:schemeClr>
          </a:solidFill>
          <a:ln w="12700">
            <a:solidFill>
              <a:schemeClr val="accent2">
                <a:lumMod val="100000"/>
                <a:lumOff val="0"/>
              </a:schemeClr>
            </a:solidFill>
            <a:miter lim="800000"/>
            <a:headEnd/>
            <a:tailEnd/>
          </a:ln>
        </p:spPr>
        <p:txBody>
          <a:bodyPr rot="0" vert="horz" wrap="square" lIns="91440" tIns="45720" rIns="91440" bIns="45720" anchor="ctr" anchorCtr="0" upright="1">
            <a:noAutofit/>
          </a:bodyPr>
          <a:lstStyle/>
          <a:p>
            <a:endParaRPr lang="fr-FR"/>
          </a:p>
        </p:txBody>
      </p:sp>
      <p:pic>
        <p:nvPicPr>
          <p:cNvPr id="5" name="Image 4">
            <a:extLst>
              <a:ext uri="{FF2B5EF4-FFF2-40B4-BE49-F238E27FC236}">
                <a16:creationId xmlns:a16="http://schemas.microsoft.com/office/drawing/2014/main" id="{9930C5CC-0319-FD5E-5BC3-CFE70E1090BB}"/>
              </a:ext>
            </a:extLst>
          </p:cNvPr>
          <p:cNvPicPr>
            <a:picLocks noChangeAspect="1"/>
          </p:cNvPicPr>
          <p:nvPr/>
        </p:nvPicPr>
        <p:blipFill>
          <a:blip r:embed="rId3"/>
          <a:stretch>
            <a:fillRect/>
          </a:stretch>
        </p:blipFill>
        <p:spPr>
          <a:xfrm>
            <a:off x="2015658" y="1814037"/>
            <a:ext cx="1341114" cy="868046"/>
          </a:xfrm>
          <a:prstGeom prst="rect">
            <a:avLst/>
          </a:prstGeom>
        </p:spPr>
      </p:pic>
      <p:pic>
        <p:nvPicPr>
          <p:cNvPr id="8" name="Image 7">
            <a:extLst>
              <a:ext uri="{FF2B5EF4-FFF2-40B4-BE49-F238E27FC236}">
                <a16:creationId xmlns:a16="http://schemas.microsoft.com/office/drawing/2014/main" id="{903D5A25-14A4-CB17-F4BD-AF52365A4411}"/>
              </a:ext>
            </a:extLst>
          </p:cNvPr>
          <p:cNvPicPr>
            <a:picLocks noChangeAspect="1"/>
          </p:cNvPicPr>
          <p:nvPr/>
        </p:nvPicPr>
        <p:blipFill rotWithShape="1">
          <a:blip r:embed="rId4"/>
          <a:srcRect l="10435" t="37258" r="65899" b="24596"/>
          <a:stretch/>
        </p:blipFill>
        <p:spPr bwMode="auto">
          <a:xfrm>
            <a:off x="4025903" y="3929586"/>
            <a:ext cx="1239527" cy="1331866"/>
          </a:xfrm>
          <a:prstGeom prst="rect">
            <a:avLst/>
          </a:prstGeom>
          <a:ln>
            <a:solidFill>
              <a:schemeClr val="accent1"/>
            </a:solidFill>
          </a:ln>
          <a:extLst>
            <a:ext uri="{53640926-AAD7-44D8-BBD7-CCE9431645EC}">
              <a14:shadowObscured xmlns:a14="http://schemas.microsoft.com/office/drawing/2010/main"/>
            </a:ext>
          </a:extLst>
        </p:spPr>
      </p:pic>
      <p:pic>
        <p:nvPicPr>
          <p:cNvPr id="9" name="Image 8">
            <a:extLst>
              <a:ext uri="{FF2B5EF4-FFF2-40B4-BE49-F238E27FC236}">
                <a16:creationId xmlns:a16="http://schemas.microsoft.com/office/drawing/2014/main" id="{82CFC898-0521-CBF4-7DA1-97AFFB27D976}"/>
              </a:ext>
            </a:extLst>
          </p:cNvPr>
          <p:cNvPicPr>
            <a:picLocks noChangeAspect="1"/>
          </p:cNvPicPr>
          <p:nvPr/>
        </p:nvPicPr>
        <p:blipFill rotWithShape="1">
          <a:blip r:embed="rId4"/>
          <a:srcRect l="55962" t="37699" r="20372" b="24155"/>
          <a:stretch/>
        </p:blipFill>
        <p:spPr bwMode="auto">
          <a:xfrm>
            <a:off x="6826081" y="3868762"/>
            <a:ext cx="1239851" cy="1331865"/>
          </a:xfrm>
          <a:prstGeom prst="rect">
            <a:avLst/>
          </a:prstGeom>
          <a:ln>
            <a:solidFill>
              <a:schemeClr val="accent1"/>
            </a:solidFill>
          </a:ln>
          <a:extLst>
            <a:ext uri="{53640926-AAD7-44D8-BBD7-CCE9431645EC}">
              <a14:shadowObscured xmlns:a14="http://schemas.microsoft.com/office/drawing/2010/main"/>
            </a:ext>
          </a:extLst>
        </p:spPr>
      </p:pic>
      <p:sp>
        <p:nvSpPr>
          <p:cNvPr id="10" name="ZoneTexte 9">
            <a:extLst>
              <a:ext uri="{FF2B5EF4-FFF2-40B4-BE49-F238E27FC236}">
                <a16:creationId xmlns:a16="http://schemas.microsoft.com/office/drawing/2014/main" id="{7F5D6FA4-7026-8C17-DE42-75773DE8029C}"/>
              </a:ext>
            </a:extLst>
          </p:cNvPr>
          <p:cNvSpPr txBox="1"/>
          <p:nvPr/>
        </p:nvSpPr>
        <p:spPr>
          <a:xfrm>
            <a:off x="4025903" y="5298758"/>
            <a:ext cx="3925947" cy="369332"/>
          </a:xfrm>
          <a:prstGeom prst="rect">
            <a:avLst/>
          </a:prstGeom>
          <a:noFill/>
        </p:spPr>
        <p:txBody>
          <a:bodyPr wrap="none" rtlCol="0">
            <a:spAutoFit/>
          </a:bodyPr>
          <a:lstStyle/>
          <a:p>
            <a:r>
              <a:rPr lang="fr-FR" dirty="0">
                <a:solidFill>
                  <a:srgbClr val="00B0F0"/>
                </a:solidFill>
              </a:rPr>
              <a:t>aura tondu                                       </a:t>
            </a:r>
            <a:r>
              <a:rPr lang="fr-FR" dirty="0">
                <a:solidFill>
                  <a:srgbClr val="00B050"/>
                </a:solidFill>
              </a:rPr>
              <a:t>taillera</a:t>
            </a:r>
          </a:p>
        </p:txBody>
      </p:sp>
    </p:spTree>
    <p:extLst>
      <p:ext uri="{BB962C8B-B14F-4D97-AF65-F5344CB8AC3E}">
        <p14:creationId xmlns:p14="http://schemas.microsoft.com/office/powerpoint/2010/main" val="25238637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C43394-92F6-9482-5E56-6A6F5C8B326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0080B54-6188-C8B5-7787-1D7DEC0E5081}"/>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38DC48A2-0F5C-71CA-48A0-EF6FDBA5F72F}"/>
              </a:ext>
            </a:extLst>
          </p:cNvPr>
          <p:cNvSpPr>
            <a:spLocks noGrp="1"/>
          </p:cNvSpPr>
          <p:nvPr>
            <p:ph idx="1"/>
          </p:nvPr>
        </p:nvSpPr>
        <p:spPr>
          <a:xfrm>
            <a:off x="838200" y="685800"/>
            <a:ext cx="10515600" cy="5491163"/>
          </a:xfrm>
        </p:spPr>
        <p:txBody>
          <a:bodyPr/>
          <a:lstStyle/>
          <a:p>
            <a:pPr marL="0" indent="0" algn="just">
              <a:buNone/>
            </a:pP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0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200" dirty="0">
                <a:latin typeface="Times New Roman" panose="02020603050405020304" pitchFamily="18" charset="0"/>
                <a:ea typeface="Calibri" panose="020F0502020204030204" pitchFamily="34" charset="0"/>
                <a:cs typeface="Times New Roman" panose="02020603050405020304" pitchFamily="18" charset="0"/>
              </a:rPr>
              <a:t>	</a:t>
            </a: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Victor </a:t>
            </a:r>
            <a:r>
              <a:rPr lang="fr-FR" sz="22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taille</a:t>
            </a: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 les arbre après qu’il </a:t>
            </a:r>
            <a:r>
              <a:rPr lang="fr-FR" sz="22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 tondu </a:t>
            </a: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la pelouse.</a:t>
            </a:r>
          </a:p>
          <a:p>
            <a:pPr marL="0" indent="0" algn="just">
              <a:buNone/>
            </a:pPr>
            <a:r>
              <a:rPr lang="fr-FR" sz="2200" dirty="0">
                <a:latin typeface="Times New Roman" panose="02020603050405020304" pitchFamily="18" charset="0"/>
                <a:ea typeface="Calibri" panose="020F0502020204030204" pitchFamily="34" charset="0"/>
                <a:cs typeface="Times New Roman" panose="02020603050405020304" pitchFamily="18" charset="0"/>
              </a:rPr>
              <a:t>	Luc  </a:t>
            </a:r>
            <a:r>
              <a:rPr lang="fr-FR" sz="2200"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a taillé </a:t>
            </a:r>
            <a:r>
              <a:rPr lang="fr-FR" sz="2200" dirty="0">
                <a:latin typeface="Times New Roman" panose="02020603050405020304" pitchFamily="18" charset="0"/>
                <a:ea typeface="Calibri" panose="020F0502020204030204" pitchFamily="34" charset="0"/>
                <a:cs typeface="Times New Roman" panose="02020603050405020304" pitchFamily="18" charset="0"/>
              </a:rPr>
              <a:t>les arbres,  il </a:t>
            </a:r>
            <a:r>
              <a:rPr lang="fr-FR" sz="2200"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avait</a:t>
            </a:r>
            <a:r>
              <a:rPr lang="fr-FR" sz="2200" dirty="0">
                <a:latin typeface="Times New Roman" panose="02020603050405020304" pitchFamily="18" charset="0"/>
                <a:ea typeface="Calibri" panose="020F0502020204030204" pitchFamily="34" charset="0"/>
                <a:cs typeface="Times New Roman" panose="02020603050405020304" pitchFamily="18" charset="0"/>
              </a:rPr>
              <a:t> aussi </a:t>
            </a:r>
            <a:r>
              <a:rPr lang="fr-FR" sz="2200"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tondu</a:t>
            </a:r>
            <a:r>
              <a:rPr lang="fr-FR" sz="2200" dirty="0">
                <a:latin typeface="Times New Roman" panose="02020603050405020304" pitchFamily="18" charset="0"/>
                <a:ea typeface="Calibri" panose="020F0502020204030204" pitchFamily="34" charset="0"/>
                <a:cs typeface="Times New Roman" panose="02020603050405020304" pitchFamily="18" charset="0"/>
              </a:rPr>
              <a:t> la pelouse.</a:t>
            </a:r>
          </a:p>
          <a:p>
            <a:pPr marL="0" indent="0" algn="just">
              <a:buNone/>
            </a:pP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	Son voisin </a:t>
            </a:r>
            <a:r>
              <a:rPr lang="fr-FR" sz="22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taillera </a:t>
            </a: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aussi les arbres quand il </a:t>
            </a:r>
            <a:r>
              <a:rPr lang="fr-FR" sz="22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aura tondu </a:t>
            </a: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la pelouse</a:t>
            </a:r>
            <a:r>
              <a:rPr lang="fr-FR" sz="2000" dirty="0">
                <a:latin typeface="Times New Roman" panose="02020603050405020304" pitchFamily="18" charset="0"/>
                <a:ea typeface="Calibri" panose="020F0502020204030204" pitchFamily="34" charset="0"/>
                <a:cs typeface="Times New Roman" panose="02020603050405020304" pitchFamily="18" charset="0"/>
              </a:rPr>
              <a:t>.</a:t>
            </a: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182542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94B10F-8599-17CC-9C7A-3EEF00C0687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A43E301-A052-B5F3-2D56-24085881264F}"/>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D9A6BA9C-260E-9AE2-2856-7F722208E9A3}"/>
              </a:ext>
            </a:extLst>
          </p:cNvPr>
          <p:cNvSpPr>
            <a:spLocks noGrp="1"/>
          </p:cNvSpPr>
          <p:nvPr>
            <p:ph idx="1"/>
          </p:nvPr>
        </p:nvSpPr>
        <p:spPr>
          <a:xfrm>
            <a:off x="838200" y="685800"/>
            <a:ext cx="10515600" cy="5491163"/>
          </a:xfrm>
        </p:spPr>
        <p:txBody>
          <a:bodyPr/>
          <a:lstStyle/>
          <a:p>
            <a:pPr marL="0" indent="0" algn="just">
              <a:buNone/>
            </a:pP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0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200" dirty="0">
                <a:latin typeface="Times New Roman" panose="02020603050405020304" pitchFamily="18" charset="0"/>
                <a:ea typeface="Calibri" panose="020F0502020204030204" pitchFamily="34" charset="0"/>
                <a:cs typeface="Times New Roman" panose="02020603050405020304" pitchFamily="18" charset="0"/>
              </a:rPr>
              <a:t>	</a:t>
            </a: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Victor </a:t>
            </a:r>
            <a:r>
              <a:rPr lang="fr-FR" sz="22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taille</a:t>
            </a: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 les arbre après qu’il </a:t>
            </a:r>
            <a:r>
              <a:rPr lang="fr-FR" sz="22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 tondu </a:t>
            </a: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la pelouse.</a:t>
            </a:r>
          </a:p>
          <a:p>
            <a:pPr marL="0" indent="0" algn="just">
              <a:buNone/>
            </a:pPr>
            <a:r>
              <a:rPr lang="fr-FR" sz="2200" dirty="0">
                <a:latin typeface="Times New Roman" panose="02020603050405020304" pitchFamily="18" charset="0"/>
                <a:ea typeface="Calibri" panose="020F0502020204030204" pitchFamily="34" charset="0"/>
                <a:cs typeface="Times New Roman" panose="02020603050405020304" pitchFamily="18" charset="0"/>
              </a:rPr>
              <a:t>	Luc  </a:t>
            </a:r>
            <a:r>
              <a:rPr lang="fr-FR" sz="2200"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a taillé </a:t>
            </a:r>
            <a:r>
              <a:rPr lang="fr-FR" sz="2200" dirty="0">
                <a:latin typeface="Times New Roman" panose="02020603050405020304" pitchFamily="18" charset="0"/>
                <a:ea typeface="Calibri" panose="020F0502020204030204" pitchFamily="34" charset="0"/>
                <a:cs typeface="Times New Roman" panose="02020603050405020304" pitchFamily="18" charset="0"/>
              </a:rPr>
              <a:t>les arbres,  il </a:t>
            </a:r>
            <a:r>
              <a:rPr lang="fr-FR" sz="2200"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avait</a:t>
            </a:r>
            <a:r>
              <a:rPr lang="fr-FR" sz="2200" dirty="0">
                <a:latin typeface="Times New Roman" panose="02020603050405020304" pitchFamily="18" charset="0"/>
                <a:ea typeface="Calibri" panose="020F0502020204030204" pitchFamily="34" charset="0"/>
                <a:cs typeface="Times New Roman" panose="02020603050405020304" pitchFamily="18" charset="0"/>
              </a:rPr>
              <a:t> aussi </a:t>
            </a:r>
            <a:r>
              <a:rPr lang="fr-FR" sz="2200"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tondu</a:t>
            </a:r>
            <a:r>
              <a:rPr lang="fr-FR" sz="2200" dirty="0">
                <a:latin typeface="Times New Roman" panose="02020603050405020304" pitchFamily="18" charset="0"/>
                <a:ea typeface="Calibri" panose="020F0502020204030204" pitchFamily="34" charset="0"/>
                <a:cs typeface="Times New Roman" panose="02020603050405020304" pitchFamily="18" charset="0"/>
              </a:rPr>
              <a:t> la pelouse.</a:t>
            </a:r>
          </a:p>
          <a:p>
            <a:pPr marL="0" indent="0" algn="just">
              <a:buNone/>
            </a:pP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	Son voisin </a:t>
            </a:r>
            <a:r>
              <a:rPr lang="fr-FR" sz="22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taillera </a:t>
            </a: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aussi les arbres quand il </a:t>
            </a:r>
            <a:r>
              <a:rPr lang="fr-FR" sz="22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aura tondu </a:t>
            </a: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la pelouse</a:t>
            </a:r>
            <a:r>
              <a:rPr lang="fr-FR" sz="2200" dirty="0">
                <a:latin typeface="Times New Roman" panose="02020603050405020304" pitchFamily="18" charset="0"/>
                <a:ea typeface="Calibri" panose="020F0502020204030204" pitchFamily="34" charset="0"/>
                <a:cs typeface="Times New Roman" panose="02020603050405020304" pitchFamily="18" charset="0"/>
              </a:rPr>
              <a:t>.</a:t>
            </a:r>
            <a:endParaRPr lang="fr-FR" sz="22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i="1"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071930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54B9F2-BD6E-B770-0AE5-19D1EC61CFB2}"/>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6897DFD1-8F34-A9AF-B5F5-FCA8B5384DA8}"/>
              </a:ext>
            </a:extLst>
          </p:cNvPr>
          <p:cNvSpPr>
            <a:spLocks noGrp="1"/>
          </p:cNvSpPr>
          <p:nvPr>
            <p:ph idx="1"/>
          </p:nvPr>
        </p:nvSpPr>
        <p:spPr/>
        <p:txBody>
          <a:bodyPr/>
          <a:lstStyle/>
          <a:p>
            <a:pPr marL="0" indent="0">
              <a:buNone/>
            </a:pPr>
            <a:endParaRPr lang="fr-FR" dirty="0"/>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 Le cuisinier a mis les légumes à cuire après que son aide les avait épluchés.</a:t>
            </a: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b) Il fait assez chaud. Quand il aura plu, les champignons pousseront en abondance.</a:t>
            </a: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c) La grand-mère somnole. Elle a trop mangé.</a:t>
            </a:r>
          </a:p>
          <a:p>
            <a:pPr marL="0" indent="0">
              <a:buNone/>
            </a:pPr>
            <a:endParaRPr lang="fr-FR" dirty="0"/>
          </a:p>
        </p:txBody>
      </p:sp>
    </p:spTree>
    <p:extLst>
      <p:ext uri="{BB962C8B-B14F-4D97-AF65-F5344CB8AC3E}">
        <p14:creationId xmlns:p14="http://schemas.microsoft.com/office/powerpoint/2010/main" val="27733257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90739F-B9C1-3927-0216-2B59BAC2DC4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E2C65E5-1A26-0660-2138-9630E548789D}"/>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BBB8E4AF-DD82-F959-F05E-0154EB90943E}"/>
              </a:ext>
            </a:extLst>
          </p:cNvPr>
          <p:cNvSpPr>
            <a:spLocks noGrp="1"/>
          </p:cNvSpPr>
          <p:nvPr>
            <p:ph idx="1"/>
          </p:nvPr>
        </p:nvSpPr>
        <p:spPr/>
        <p:txBody>
          <a:bodyPr/>
          <a:lstStyle/>
          <a:p>
            <a:pPr marL="0" indent="0">
              <a:buNone/>
            </a:pPr>
            <a:endParaRPr lang="fr-FR" dirty="0"/>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 Le cuisinier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a mis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les légumes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à cuire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après que son aide les </a:t>
            </a:r>
            <a:r>
              <a:rPr lang="fr-FR" sz="20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avait épluchés</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r>
              <a:rPr lang="fr-FR" sz="2000" dirty="0"/>
              <a:t>                                             </a:t>
            </a:r>
            <a:r>
              <a:rPr lang="fr-FR" sz="2000" dirty="0">
                <a:solidFill>
                  <a:srgbClr val="00B0F0"/>
                </a:solidFill>
              </a:rPr>
              <a:t>avait épluchés                           </a:t>
            </a:r>
            <a:r>
              <a:rPr lang="fr-FR" sz="2000" dirty="0">
                <a:solidFill>
                  <a:srgbClr val="00B050"/>
                </a:solidFill>
              </a:rPr>
              <a:t>a mis à cuire</a:t>
            </a:r>
          </a:p>
        </p:txBody>
      </p:sp>
      <p:sp>
        <p:nvSpPr>
          <p:cNvPr id="4" name="AutoShape 257">
            <a:extLst>
              <a:ext uri="{FF2B5EF4-FFF2-40B4-BE49-F238E27FC236}">
                <a16:creationId xmlns:a16="http://schemas.microsoft.com/office/drawing/2014/main" id="{2B49F52C-3CD2-B142-FF43-ACE41316D2D5}"/>
              </a:ext>
            </a:extLst>
          </p:cNvPr>
          <p:cNvSpPr>
            <a:spLocks/>
          </p:cNvSpPr>
          <p:nvPr/>
        </p:nvSpPr>
        <p:spPr bwMode="auto">
          <a:xfrm>
            <a:off x="1129030" y="3755549"/>
            <a:ext cx="10049510" cy="382111"/>
          </a:xfrm>
          <a:prstGeom prst="notchedRightArrow">
            <a:avLst>
              <a:gd name="adj1" fmla="val 50000"/>
              <a:gd name="adj2" fmla="val 49980"/>
            </a:avLst>
          </a:prstGeom>
          <a:solidFill>
            <a:schemeClr val="accent1">
              <a:lumMod val="100000"/>
              <a:lumOff val="0"/>
            </a:schemeClr>
          </a:solidFill>
          <a:ln w="12700">
            <a:solidFill>
              <a:schemeClr val="accent1">
                <a:lumMod val="50000"/>
                <a:lumOff val="0"/>
              </a:schemeClr>
            </a:solidFill>
            <a:miter lim="800000"/>
            <a:headEnd/>
            <a:tailEnd/>
          </a:ln>
        </p:spPr>
        <p:txBody>
          <a:bodyPr rot="0" vert="horz" wrap="square" lIns="91440" tIns="45720" rIns="91440" bIns="45720" anchor="ctr" anchorCtr="0" upright="1">
            <a:noAutofit/>
          </a:bodyPr>
          <a:lstStyle/>
          <a:p>
            <a:endParaRPr lang="fr-FR"/>
          </a:p>
        </p:txBody>
      </p:sp>
      <p:pic>
        <p:nvPicPr>
          <p:cNvPr id="5" name="Image 4">
            <a:extLst>
              <a:ext uri="{FF2B5EF4-FFF2-40B4-BE49-F238E27FC236}">
                <a16:creationId xmlns:a16="http://schemas.microsoft.com/office/drawing/2014/main" id="{7E802135-C0DC-7B39-61B4-E339FE494CAD}"/>
              </a:ext>
            </a:extLst>
          </p:cNvPr>
          <p:cNvPicPr>
            <a:picLocks noChangeAspect="1"/>
          </p:cNvPicPr>
          <p:nvPr/>
        </p:nvPicPr>
        <p:blipFill>
          <a:blip r:embed="rId3"/>
          <a:stretch>
            <a:fillRect/>
          </a:stretch>
        </p:blipFill>
        <p:spPr>
          <a:xfrm>
            <a:off x="8417242" y="2941955"/>
            <a:ext cx="1048512" cy="678657"/>
          </a:xfrm>
          <a:prstGeom prst="rect">
            <a:avLst/>
          </a:prstGeom>
        </p:spPr>
      </p:pic>
      <p:sp>
        <p:nvSpPr>
          <p:cNvPr id="6" name="AutoShape 255">
            <a:extLst>
              <a:ext uri="{FF2B5EF4-FFF2-40B4-BE49-F238E27FC236}">
                <a16:creationId xmlns:a16="http://schemas.microsoft.com/office/drawing/2014/main" id="{207C00D9-697A-74C7-E035-3D9F53167A45}"/>
              </a:ext>
            </a:extLst>
          </p:cNvPr>
          <p:cNvSpPr>
            <a:spLocks/>
          </p:cNvSpPr>
          <p:nvPr/>
        </p:nvSpPr>
        <p:spPr bwMode="auto">
          <a:xfrm>
            <a:off x="4007811" y="4272597"/>
            <a:ext cx="427030" cy="573723"/>
          </a:xfrm>
          <a:prstGeom prst="triangle">
            <a:avLst>
              <a:gd name="adj" fmla="val 50000"/>
            </a:avLst>
          </a:prstGeom>
          <a:solidFill>
            <a:schemeClr val="accent2">
              <a:lumMod val="100000"/>
              <a:lumOff val="0"/>
            </a:schemeClr>
          </a:solidFill>
          <a:ln w="12700">
            <a:solidFill>
              <a:schemeClr val="accent2">
                <a:lumMod val="100000"/>
                <a:lumOff val="0"/>
              </a:schemeClr>
            </a:solidFill>
            <a:miter lim="800000"/>
            <a:headEnd/>
            <a:tailEnd/>
          </a:ln>
        </p:spPr>
        <p:txBody>
          <a:bodyPr rot="0" vert="horz" wrap="square" lIns="91440" tIns="45720" rIns="91440" bIns="45720" anchor="ctr" anchorCtr="0" upright="1">
            <a:noAutofit/>
          </a:bodyPr>
          <a:lstStyle/>
          <a:p>
            <a:endParaRPr lang="fr-FR"/>
          </a:p>
        </p:txBody>
      </p:sp>
      <p:sp>
        <p:nvSpPr>
          <p:cNvPr id="7" name="AutoShape 255">
            <a:extLst>
              <a:ext uri="{FF2B5EF4-FFF2-40B4-BE49-F238E27FC236}">
                <a16:creationId xmlns:a16="http://schemas.microsoft.com/office/drawing/2014/main" id="{A6D7F02D-2B5B-2DBC-E74F-ABA86981C3D8}"/>
              </a:ext>
            </a:extLst>
          </p:cNvPr>
          <p:cNvSpPr>
            <a:spLocks/>
          </p:cNvSpPr>
          <p:nvPr/>
        </p:nvSpPr>
        <p:spPr bwMode="auto">
          <a:xfrm>
            <a:off x="6880551" y="4296727"/>
            <a:ext cx="427030" cy="573723"/>
          </a:xfrm>
          <a:prstGeom prst="triangle">
            <a:avLst>
              <a:gd name="adj" fmla="val 50000"/>
            </a:avLst>
          </a:prstGeom>
          <a:solidFill>
            <a:schemeClr val="accent2">
              <a:lumMod val="100000"/>
              <a:lumOff val="0"/>
            </a:schemeClr>
          </a:solidFill>
          <a:ln w="12700">
            <a:solidFill>
              <a:schemeClr val="accent2">
                <a:lumMod val="100000"/>
                <a:lumOff val="0"/>
              </a:schemeClr>
            </a:solidFill>
            <a:miter lim="800000"/>
            <a:headEnd/>
            <a:tailEnd/>
          </a:ln>
        </p:spPr>
        <p:txBody>
          <a:bodyPr rot="0" vert="horz" wrap="square" lIns="91440" tIns="45720" rIns="91440" bIns="45720" anchor="ctr" anchorCtr="0" upright="1">
            <a:noAutofit/>
          </a:bodyPr>
          <a:lstStyle/>
          <a:p>
            <a:endParaRPr lang="fr-FR"/>
          </a:p>
        </p:txBody>
      </p:sp>
    </p:spTree>
    <p:extLst>
      <p:ext uri="{BB962C8B-B14F-4D97-AF65-F5344CB8AC3E}">
        <p14:creationId xmlns:p14="http://schemas.microsoft.com/office/powerpoint/2010/main" val="22625820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69948-2321-5C55-2884-4530DDF6A29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5BEEC16-60C4-C6CA-ED47-CD3BBE9048E0}"/>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B2A3DF48-A9E4-9B2B-B68D-32908229CA51}"/>
              </a:ext>
            </a:extLst>
          </p:cNvPr>
          <p:cNvSpPr>
            <a:spLocks noGrp="1"/>
          </p:cNvSpPr>
          <p:nvPr>
            <p:ph idx="1"/>
          </p:nvPr>
        </p:nvSpPr>
        <p:spPr/>
        <p:txBody>
          <a:bodyPr/>
          <a:lstStyle/>
          <a:p>
            <a:pPr marL="0" indent="0">
              <a:buNone/>
            </a:pPr>
            <a:endParaRPr lang="fr-FR" dirty="0"/>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b) Il fait chaud. Quand il </a:t>
            </a:r>
            <a:r>
              <a:rPr lang="fr-FR" sz="20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aura plu</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les champignons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pousseront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en abondance.</a:t>
            </a:r>
          </a:p>
          <a:p>
            <a:pPr marL="0" indent="0" algn="just">
              <a:buNone/>
            </a:pP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r>
              <a:rPr lang="fr-FR" sz="2000" dirty="0"/>
              <a:t>                              il fait chaud                             </a:t>
            </a:r>
            <a:r>
              <a:rPr lang="fr-FR" sz="2000" dirty="0">
                <a:solidFill>
                  <a:srgbClr val="00B0F0"/>
                </a:solidFill>
              </a:rPr>
              <a:t>aura plu                                </a:t>
            </a:r>
            <a:r>
              <a:rPr lang="fr-FR" sz="2000" dirty="0">
                <a:solidFill>
                  <a:srgbClr val="00B050"/>
                </a:solidFill>
              </a:rPr>
              <a:t>pousseront</a:t>
            </a:r>
          </a:p>
        </p:txBody>
      </p:sp>
      <p:sp>
        <p:nvSpPr>
          <p:cNvPr id="4" name="AutoShape 257">
            <a:extLst>
              <a:ext uri="{FF2B5EF4-FFF2-40B4-BE49-F238E27FC236}">
                <a16:creationId xmlns:a16="http://schemas.microsoft.com/office/drawing/2014/main" id="{9775A311-32B9-0ED6-09F6-3AC866148276}"/>
              </a:ext>
            </a:extLst>
          </p:cNvPr>
          <p:cNvSpPr>
            <a:spLocks/>
          </p:cNvSpPr>
          <p:nvPr/>
        </p:nvSpPr>
        <p:spPr bwMode="auto">
          <a:xfrm>
            <a:off x="1129030" y="3755549"/>
            <a:ext cx="10049510" cy="382111"/>
          </a:xfrm>
          <a:prstGeom prst="notchedRightArrow">
            <a:avLst>
              <a:gd name="adj1" fmla="val 50000"/>
              <a:gd name="adj2" fmla="val 49980"/>
            </a:avLst>
          </a:prstGeom>
          <a:solidFill>
            <a:schemeClr val="accent1">
              <a:lumMod val="100000"/>
              <a:lumOff val="0"/>
            </a:schemeClr>
          </a:solidFill>
          <a:ln w="12700">
            <a:solidFill>
              <a:schemeClr val="accent1">
                <a:lumMod val="50000"/>
                <a:lumOff val="0"/>
              </a:schemeClr>
            </a:solidFill>
            <a:miter lim="800000"/>
            <a:headEnd/>
            <a:tailEnd/>
          </a:ln>
        </p:spPr>
        <p:txBody>
          <a:bodyPr rot="0" vert="horz" wrap="square" lIns="91440" tIns="45720" rIns="91440" bIns="45720" anchor="ctr" anchorCtr="0" upright="1">
            <a:noAutofit/>
          </a:bodyPr>
          <a:lstStyle/>
          <a:p>
            <a:endParaRPr lang="fr-FR"/>
          </a:p>
        </p:txBody>
      </p:sp>
      <p:pic>
        <p:nvPicPr>
          <p:cNvPr id="5" name="Image 4">
            <a:extLst>
              <a:ext uri="{FF2B5EF4-FFF2-40B4-BE49-F238E27FC236}">
                <a16:creationId xmlns:a16="http://schemas.microsoft.com/office/drawing/2014/main" id="{ABB5C26F-4D41-04AF-0B56-2948952D8DE0}"/>
              </a:ext>
            </a:extLst>
          </p:cNvPr>
          <p:cNvPicPr>
            <a:picLocks noChangeAspect="1"/>
          </p:cNvPicPr>
          <p:nvPr/>
        </p:nvPicPr>
        <p:blipFill>
          <a:blip r:embed="rId3"/>
          <a:stretch>
            <a:fillRect/>
          </a:stretch>
        </p:blipFill>
        <p:spPr>
          <a:xfrm>
            <a:off x="2599790" y="2965530"/>
            <a:ext cx="1048512" cy="678657"/>
          </a:xfrm>
          <a:prstGeom prst="rect">
            <a:avLst/>
          </a:prstGeom>
        </p:spPr>
      </p:pic>
      <p:sp>
        <p:nvSpPr>
          <p:cNvPr id="6" name="AutoShape 255">
            <a:extLst>
              <a:ext uri="{FF2B5EF4-FFF2-40B4-BE49-F238E27FC236}">
                <a16:creationId xmlns:a16="http://schemas.microsoft.com/office/drawing/2014/main" id="{8CD86363-E4ED-9936-7821-DE8F80864ABF}"/>
              </a:ext>
            </a:extLst>
          </p:cNvPr>
          <p:cNvSpPr>
            <a:spLocks/>
          </p:cNvSpPr>
          <p:nvPr/>
        </p:nvSpPr>
        <p:spPr bwMode="auto">
          <a:xfrm>
            <a:off x="2910531" y="4261325"/>
            <a:ext cx="427030" cy="573723"/>
          </a:xfrm>
          <a:prstGeom prst="triangle">
            <a:avLst>
              <a:gd name="adj" fmla="val 50000"/>
            </a:avLst>
          </a:prstGeom>
          <a:solidFill>
            <a:schemeClr val="accent2">
              <a:lumMod val="100000"/>
              <a:lumOff val="0"/>
            </a:schemeClr>
          </a:solidFill>
          <a:ln w="12700">
            <a:solidFill>
              <a:schemeClr val="accent2">
                <a:lumMod val="100000"/>
                <a:lumOff val="0"/>
              </a:schemeClr>
            </a:solidFill>
            <a:miter lim="800000"/>
            <a:headEnd/>
            <a:tailEnd/>
          </a:ln>
        </p:spPr>
        <p:txBody>
          <a:bodyPr rot="0" vert="horz" wrap="square" lIns="91440" tIns="45720" rIns="91440" bIns="45720" anchor="ctr" anchorCtr="0" upright="1">
            <a:noAutofit/>
          </a:bodyPr>
          <a:lstStyle/>
          <a:p>
            <a:endParaRPr lang="fr-FR"/>
          </a:p>
        </p:txBody>
      </p:sp>
      <p:sp>
        <p:nvSpPr>
          <p:cNvPr id="7" name="AutoShape 255">
            <a:extLst>
              <a:ext uri="{FF2B5EF4-FFF2-40B4-BE49-F238E27FC236}">
                <a16:creationId xmlns:a16="http://schemas.microsoft.com/office/drawing/2014/main" id="{BC500C04-A412-3DA4-2EC2-95C960A38CBB}"/>
              </a:ext>
            </a:extLst>
          </p:cNvPr>
          <p:cNvSpPr>
            <a:spLocks/>
          </p:cNvSpPr>
          <p:nvPr/>
        </p:nvSpPr>
        <p:spPr bwMode="auto">
          <a:xfrm>
            <a:off x="8514468" y="4296727"/>
            <a:ext cx="427030" cy="573723"/>
          </a:xfrm>
          <a:prstGeom prst="triangle">
            <a:avLst>
              <a:gd name="adj" fmla="val 50000"/>
            </a:avLst>
          </a:prstGeom>
          <a:solidFill>
            <a:schemeClr val="accent2">
              <a:lumMod val="100000"/>
              <a:lumOff val="0"/>
            </a:schemeClr>
          </a:solidFill>
          <a:ln w="12700">
            <a:solidFill>
              <a:schemeClr val="accent2">
                <a:lumMod val="100000"/>
                <a:lumOff val="0"/>
              </a:schemeClr>
            </a:solidFill>
            <a:miter lim="800000"/>
            <a:headEnd/>
            <a:tailEnd/>
          </a:ln>
        </p:spPr>
        <p:txBody>
          <a:bodyPr rot="0" vert="horz" wrap="square" lIns="91440" tIns="45720" rIns="91440" bIns="45720" anchor="ctr" anchorCtr="0" upright="1">
            <a:noAutofit/>
          </a:bodyPr>
          <a:lstStyle/>
          <a:p>
            <a:endParaRPr lang="fr-FR"/>
          </a:p>
        </p:txBody>
      </p:sp>
      <p:sp>
        <p:nvSpPr>
          <p:cNvPr id="8" name="AutoShape 255">
            <a:extLst>
              <a:ext uri="{FF2B5EF4-FFF2-40B4-BE49-F238E27FC236}">
                <a16:creationId xmlns:a16="http://schemas.microsoft.com/office/drawing/2014/main" id="{223E1C05-0444-F84F-62F2-18E5790A4960}"/>
              </a:ext>
            </a:extLst>
          </p:cNvPr>
          <p:cNvSpPr>
            <a:spLocks/>
          </p:cNvSpPr>
          <p:nvPr/>
        </p:nvSpPr>
        <p:spPr bwMode="auto">
          <a:xfrm>
            <a:off x="5668970" y="4307045"/>
            <a:ext cx="427030" cy="573723"/>
          </a:xfrm>
          <a:prstGeom prst="triangle">
            <a:avLst>
              <a:gd name="adj" fmla="val 50000"/>
            </a:avLst>
          </a:prstGeom>
          <a:solidFill>
            <a:schemeClr val="accent2">
              <a:lumMod val="100000"/>
              <a:lumOff val="0"/>
            </a:schemeClr>
          </a:solidFill>
          <a:ln w="12700">
            <a:solidFill>
              <a:schemeClr val="accent2">
                <a:lumMod val="100000"/>
                <a:lumOff val="0"/>
              </a:schemeClr>
            </a:solidFill>
            <a:miter lim="800000"/>
            <a:headEnd/>
            <a:tailEnd/>
          </a:ln>
        </p:spPr>
        <p:txBody>
          <a:bodyPr rot="0" vert="horz" wrap="square" lIns="91440" tIns="45720" rIns="91440" bIns="45720" anchor="ctr" anchorCtr="0" upright="1">
            <a:noAutofit/>
          </a:bodyPr>
          <a:lstStyle/>
          <a:p>
            <a:endParaRPr lang="fr-FR"/>
          </a:p>
        </p:txBody>
      </p:sp>
    </p:spTree>
    <p:extLst>
      <p:ext uri="{BB962C8B-B14F-4D97-AF65-F5344CB8AC3E}">
        <p14:creationId xmlns:p14="http://schemas.microsoft.com/office/powerpoint/2010/main" val="3504277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693B3-84F6-195E-EDC9-1599B1548BE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58670A5-F7F8-8799-7372-C4A079913796}"/>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3168B39-09A6-8C99-053E-12C249E97A4C}"/>
              </a:ext>
            </a:extLst>
          </p:cNvPr>
          <p:cNvSpPr>
            <a:spLocks noGrp="1"/>
          </p:cNvSpPr>
          <p:nvPr>
            <p:ph idx="1"/>
          </p:nvPr>
        </p:nvSpPr>
        <p:spPr/>
        <p:txBody>
          <a:bodyPr/>
          <a:lstStyle/>
          <a:p>
            <a:pPr marL="0" indent="0">
              <a:buNone/>
            </a:pPr>
            <a:endParaRPr lang="fr-FR" dirty="0"/>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 La grand-mère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somnole</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Elle </a:t>
            </a:r>
            <a:r>
              <a:rPr lang="fr-FR" sz="20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trop </a:t>
            </a:r>
            <a:r>
              <a:rPr lang="fr-FR" sz="20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mangé</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r>
              <a:rPr lang="fr-FR" sz="2000" dirty="0"/>
              <a:t>                                             </a:t>
            </a:r>
            <a:r>
              <a:rPr lang="fr-FR" sz="2000" dirty="0">
                <a:solidFill>
                  <a:srgbClr val="00B0F0"/>
                </a:solidFill>
              </a:rPr>
              <a:t>a mangé                                        </a:t>
            </a:r>
            <a:r>
              <a:rPr lang="fr-FR" sz="2000" dirty="0">
                <a:solidFill>
                  <a:srgbClr val="00B050"/>
                </a:solidFill>
              </a:rPr>
              <a:t>somnole</a:t>
            </a:r>
          </a:p>
        </p:txBody>
      </p:sp>
      <p:sp>
        <p:nvSpPr>
          <p:cNvPr id="4" name="AutoShape 257">
            <a:extLst>
              <a:ext uri="{FF2B5EF4-FFF2-40B4-BE49-F238E27FC236}">
                <a16:creationId xmlns:a16="http://schemas.microsoft.com/office/drawing/2014/main" id="{074BD0DB-25FD-1758-7DE6-57779CE8FAFA}"/>
              </a:ext>
            </a:extLst>
          </p:cNvPr>
          <p:cNvSpPr>
            <a:spLocks/>
          </p:cNvSpPr>
          <p:nvPr/>
        </p:nvSpPr>
        <p:spPr bwMode="auto">
          <a:xfrm>
            <a:off x="1129030" y="3755549"/>
            <a:ext cx="10049510" cy="382111"/>
          </a:xfrm>
          <a:prstGeom prst="notchedRightArrow">
            <a:avLst>
              <a:gd name="adj1" fmla="val 50000"/>
              <a:gd name="adj2" fmla="val 49980"/>
            </a:avLst>
          </a:prstGeom>
          <a:solidFill>
            <a:schemeClr val="accent1">
              <a:lumMod val="100000"/>
              <a:lumOff val="0"/>
            </a:schemeClr>
          </a:solidFill>
          <a:ln w="12700">
            <a:solidFill>
              <a:schemeClr val="accent1">
                <a:lumMod val="50000"/>
                <a:lumOff val="0"/>
              </a:schemeClr>
            </a:solidFill>
            <a:miter lim="800000"/>
            <a:headEnd/>
            <a:tailEnd/>
          </a:ln>
        </p:spPr>
        <p:txBody>
          <a:bodyPr rot="0" vert="horz" wrap="square" lIns="91440" tIns="45720" rIns="91440" bIns="45720" anchor="ctr" anchorCtr="0" upright="1">
            <a:noAutofit/>
          </a:bodyPr>
          <a:lstStyle/>
          <a:p>
            <a:endParaRPr lang="fr-FR"/>
          </a:p>
        </p:txBody>
      </p:sp>
      <p:pic>
        <p:nvPicPr>
          <p:cNvPr id="5" name="Image 4">
            <a:extLst>
              <a:ext uri="{FF2B5EF4-FFF2-40B4-BE49-F238E27FC236}">
                <a16:creationId xmlns:a16="http://schemas.microsoft.com/office/drawing/2014/main" id="{4D72DD88-8DFA-4549-F45D-4DA2402B9C93}"/>
              </a:ext>
            </a:extLst>
          </p:cNvPr>
          <p:cNvPicPr>
            <a:picLocks noChangeAspect="1"/>
          </p:cNvPicPr>
          <p:nvPr/>
        </p:nvPicPr>
        <p:blipFill>
          <a:blip r:embed="rId3"/>
          <a:stretch>
            <a:fillRect/>
          </a:stretch>
        </p:blipFill>
        <p:spPr>
          <a:xfrm>
            <a:off x="6569810" y="2917825"/>
            <a:ext cx="1048512" cy="678657"/>
          </a:xfrm>
          <a:prstGeom prst="rect">
            <a:avLst/>
          </a:prstGeom>
        </p:spPr>
      </p:pic>
      <p:sp>
        <p:nvSpPr>
          <p:cNvPr id="6" name="AutoShape 255">
            <a:extLst>
              <a:ext uri="{FF2B5EF4-FFF2-40B4-BE49-F238E27FC236}">
                <a16:creationId xmlns:a16="http://schemas.microsoft.com/office/drawing/2014/main" id="{037E994A-E3B4-33C3-23E3-FFE4993AF26F}"/>
              </a:ext>
            </a:extLst>
          </p:cNvPr>
          <p:cNvSpPr>
            <a:spLocks/>
          </p:cNvSpPr>
          <p:nvPr/>
        </p:nvSpPr>
        <p:spPr bwMode="auto">
          <a:xfrm>
            <a:off x="4007811" y="4272597"/>
            <a:ext cx="427030" cy="573723"/>
          </a:xfrm>
          <a:prstGeom prst="triangle">
            <a:avLst>
              <a:gd name="adj" fmla="val 50000"/>
            </a:avLst>
          </a:prstGeom>
          <a:solidFill>
            <a:schemeClr val="accent2">
              <a:lumMod val="100000"/>
              <a:lumOff val="0"/>
            </a:schemeClr>
          </a:solidFill>
          <a:ln w="12700">
            <a:solidFill>
              <a:schemeClr val="accent2">
                <a:lumMod val="100000"/>
                <a:lumOff val="0"/>
              </a:schemeClr>
            </a:solidFill>
            <a:miter lim="800000"/>
            <a:headEnd/>
            <a:tailEnd/>
          </a:ln>
        </p:spPr>
        <p:txBody>
          <a:bodyPr rot="0" vert="horz" wrap="square" lIns="91440" tIns="45720" rIns="91440" bIns="45720" anchor="ctr" anchorCtr="0" upright="1">
            <a:noAutofit/>
          </a:bodyPr>
          <a:lstStyle/>
          <a:p>
            <a:endParaRPr lang="fr-FR"/>
          </a:p>
        </p:txBody>
      </p:sp>
      <p:sp>
        <p:nvSpPr>
          <p:cNvPr id="7" name="AutoShape 255">
            <a:extLst>
              <a:ext uri="{FF2B5EF4-FFF2-40B4-BE49-F238E27FC236}">
                <a16:creationId xmlns:a16="http://schemas.microsoft.com/office/drawing/2014/main" id="{A2575255-0C1E-D135-266A-1DEF34162596}"/>
              </a:ext>
            </a:extLst>
          </p:cNvPr>
          <p:cNvSpPr>
            <a:spLocks/>
          </p:cNvSpPr>
          <p:nvPr/>
        </p:nvSpPr>
        <p:spPr bwMode="auto">
          <a:xfrm>
            <a:off x="6880551" y="4296727"/>
            <a:ext cx="427030" cy="573723"/>
          </a:xfrm>
          <a:prstGeom prst="triangle">
            <a:avLst>
              <a:gd name="adj" fmla="val 50000"/>
            </a:avLst>
          </a:prstGeom>
          <a:solidFill>
            <a:schemeClr val="accent2">
              <a:lumMod val="100000"/>
              <a:lumOff val="0"/>
            </a:schemeClr>
          </a:solidFill>
          <a:ln w="12700">
            <a:solidFill>
              <a:schemeClr val="accent2">
                <a:lumMod val="100000"/>
                <a:lumOff val="0"/>
              </a:schemeClr>
            </a:solidFill>
            <a:miter lim="800000"/>
            <a:headEnd/>
            <a:tailEnd/>
          </a:ln>
        </p:spPr>
        <p:txBody>
          <a:bodyPr rot="0" vert="horz" wrap="square" lIns="91440" tIns="45720" rIns="91440" bIns="45720" anchor="ctr" anchorCtr="0" upright="1">
            <a:noAutofit/>
          </a:bodyPr>
          <a:lstStyle/>
          <a:p>
            <a:endParaRPr lang="fr-FR"/>
          </a:p>
        </p:txBody>
      </p:sp>
    </p:spTree>
    <p:extLst>
      <p:ext uri="{BB962C8B-B14F-4D97-AF65-F5344CB8AC3E}">
        <p14:creationId xmlns:p14="http://schemas.microsoft.com/office/powerpoint/2010/main" val="38569690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B428A9-139C-259A-5CC0-D858A5681BA4}"/>
              </a:ext>
            </a:extLst>
          </p:cNvPr>
          <p:cNvSpPr>
            <a:spLocks noGrp="1"/>
          </p:cNvSpPr>
          <p:nvPr>
            <p:ph type="title"/>
          </p:nvPr>
        </p:nvSpPr>
        <p:spPr/>
        <p:txBody>
          <a:bodyPr/>
          <a:lstStyle/>
          <a:p>
            <a:r>
              <a:rPr lang="fr-FR" dirty="0"/>
              <a:t> </a:t>
            </a:r>
          </a:p>
        </p:txBody>
      </p:sp>
      <p:pic>
        <p:nvPicPr>
          <p:cNvPr id="4" name="Espace réservé du contenu 3" descr="Une image contenant croquis, dessin, illustration, Dessin d’enfant&#10;&#10;Description générée automatiquement">
            <a:extLst>
              <a:ext uri="{FF2B5EF4-FFF2-40B4-BE49-F238E27FC236}">
                <a16:creationId xmlns:a16="http://schemas.microsoft.com/office/drawing/2014/main" id="{546732FD-F840-D1DD-1468-B62F79F3CCF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732655" y="1855460"/>
            <a:ext cx="2726690" cy="3532842"/>
          </a:xfrm>
          <a:prstGeom prst="rect">
            <a:avLst/>
          </a:prstGeom>
        </p:spPr>
      </p:pic>
    </p:spTree>
    <p:extLst>
      <p:ext uri="{BB962C8B-B14F-4D97-AF65-F5344CB8AC3E}">
        <p14:creationId xmlns:p14="http://schemas.microsoft.com/office/powerpoint/2010/main" val="25696121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CD4586-4D80-D16D-1984-E2A2040FC111}"/>
              </a:ext>
            </a:extLst>
          </p:cNvPr>
          <p:cNvSpPr>
            <a:spLocks noGrp="1"/>
          </p:cNvSpPr>
          <p:nvPr>
            <p:ph type="title"/>
          </p:nvPr>
        </p:nvSpPr>
        <p:spPr/>
        <p:txBody>
          <a:bodyPr/>
          <a:lstStyle/>
          <a:p>
            <a:r>
              <a:rPr lang="fr-FR" dirty="0"/>
              <a:t> </a:t>
            </a:r>
          </a:p>
        </p:txBody>
      </p:sp>
      <p:pic>
        <p:nvPicPr>
          <p:cNvPr id="9" name="Espace réservé du contenu 8">
            <a:extLst>
              <a:ext uri="{FF2B5EF4-FFF2-40B4-BE49-F238E27FC236}">
                <a16:creationId xmlns:a16="http://schemas.microsoft.com/office/drawing/2014/main" id="{B14CE7DD-56B4-5321-76C3-030A45ECFEFC}"/>
              </a:ext>
            </a:extLst>
          </p:cNvPr>
          <p:cNvPicPr>
            <a:picLocks noGrp="1" noChangeAspect="1"/>
          </p:cNvPicPr>
          <p:nvPr>
            <p:ph idx="1"/>
          </p:nvPr>
        </p:nvPicPr>
        <p:blipFill>
          <a:blip r:embed="rId3"/>
          <a:stretch>
            <a:fillRect/>
          </a:stretch>
        </p:blipFill>
        <p:spPr>
          <a:xfrm>
            <a:off x="3131820" y="671988"/>
            <a:ext cx="6103721" cy="5701470"/>
          </a:xfrm>
        </p:spPr>
      </p:pic>
    </p:spTree>
    <p:extLst>
      <p:ext uri="{BB962C8B-B14F-4D97-AF65-F5344CB8AC3E}">
        <p14:creationId xmlns:p14="http://schemas.microsoft.com/office/powerpoint/2010/main" val="5528905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AB5F67-9137-1F89-77E7-6F17B7063CA6}"/>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0DE87508-EE98-AE25-4F3A-D8C8BAA02B08}"/>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r>
              <a:rPr lang="fr-FR" sz="3200" b="1" dirty="0" err="1">
                <a:solidFill>
                  <a:schemeClr val="accent2"/>
                </a:solidFill>
              </a:rPr>
              <a:t>As-tu</a:t>
            </a:r>
            <a:r>
              <a:rPr lang="fr-FR" sz="3200" b="1" dirty="0">
                <a:solidFill>
                  <a:schemeClr val="accent2"/>
                </a:solidFill>
              </a:rPr>
              <a:t> bien compris ?</a:t>
            </a:r>
          </a:p>
        </p:txBody>
      </p:sp>
    </p:spTree>
    <p:extLst>
      <p:ext uri="{BB962C8B-B14F-4D97-AF65-F5344CB8AC3E}">
        <p14:creationId xmlns:p14="http://schemas.microsoft.com/office/powerpoint/2010/main" val="31026496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F45FC1-D8B3-D9B7-FA2B-AEAD9777C20D}"/>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B1EA8B8C-0E30-94D9-282A-DAA342F68A51}"/>
              </a:ext>
            </a:extLst>
          </p:cNvPr>
          <p:cNvPicPr>
            <a:picLocks noGrp="1" noChangeAspect="1"/>
          </p:cNvPicPr>
          <p:nvPr>
            <p:ph idx="1"/>
          </p:nvPr>
        </p:nvPicPr>
        <p:blipFill>
          <a:blip r:embed="rId3"/>
          <a:stretch>
            <a:fillRect/>
          </a:stretch>
        </p:blipFill>
        <p:spPr>
          <a:xfrm>
            <a:off x="956352" y="1520190"/>
            <a:ext cx="10279295" cy="3817620"/>
          </a:xfrm>
        </p:spPr>
      </p:pic>
    </p:spTree>
    <p:extLst>
      <p:ext uri="{BB962C8B-B14F-4D97-AF65-F5344CB8AC3E}">
        <p14:creationId xmlns:p14="http://schemas.microsoft.com/office/powerpoint/2010/main" val="27987823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9E4C8C-64FC-6781-3BB7-AB12DD14085D}"/>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48A72E2B-71AC-C448-8569-267779320419}"/>
              </a:ext>
            </a:extLst>
          </p:cNvPr>
          <p:cNvPicPr>
            <a:picLocks noGrp="1" noChangeAspect="1"/>
          </p:cNvPicPr>
          <p:nvPr>
            <p:ph idx="1"/>
          </p:nvPr>
        </p:nvPicPr>
        <p:blipFill>
          <a:blip r:embed="rId3"/>
          <a:stretch>
            <a:fillRect/>
          </a:stretch>
        </p:blipFill>
        <p:spPr>
          <a:xfrm>
            <a:off x="951409" y="1690688"/>
            <a:ext cx="10448037" cy="4092892"/>
          </a:xfrm>
        </p:spPr>
      </p:pic>
    </p:spTree>
    <p:extLst>
      <p:ext uri="{BB962C8B-B14F-4D97-AF65-F5344CB8AC3E}">
        <p14:creationId xmlns:p14="http://schemas.microsoft.com/office/powerpoint/2010/main" val="18697970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443B6C-4121-09D4-7FFE-EECABF0874E0}"/>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3804D541-1B8D-3AC3-716D-09CE969F9C74}"/>
              </a:ext>
            </a:extLst>
          </p:cNvPr>
          <p:cNvSpPr>
            <a:spLocks noGrp="1"/>
          </p:cNvSpPr>
          <p:nvPr>
            <p:ph idx="1"/>
          </p:nvPr>
        </p:nvSpPr>
        <p:spPr>
          <a:xfrm>
            <a:off x="838200" y="548640"/>
            <a:ext cx="10515600" cy="5628323"/>
          </a:xfrm>
        </p:spPr>
        <p:txBody>
          <a:bodyPr>
            <a:normAutofit/>
          </a:bodyPr>
          <a:lstStyle/>
          <a:p>
            <a:pPr marL="0" indent="0" algn="just">
              <a:buNone/>
            </a:pPr>
            <a:r>
              <a:rPr lang="fr-FR"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 Lis le texte suivant :</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Il y a une semaine, tous les enfants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jouaient</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dans la neige qui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était tombée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toute la nuit.  Maintenant que la neige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a fondu</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ils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guettent</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le regard un peu triste, l'arrivée des prochains flocons dans un ciel tout gris.  Mais, dans moins d'un mois, nous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profiterons</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à nouveau de la neige et du ski puisque nous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serons arrivés</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à la station de ski.</a:t>
            </a:r>
          </a:p>
          <a:p>
            <a:pPr marL="0" indent="0" algn="just">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b="1" dirty="0">
                <a:latin typeface="Times New Roman" panose="02020603050405020304" pitchFamily="18" charset="0"/>
                <a:ea typeface="Calibri" panose="020F0502020204030204" pitchFamily="34" charset="0"/>
                <a:cs typeface="Times New Roman" panose="02020603050405020304" pitchFamily="18" charset="0"/>
              </a:rPr>
              <a:t>a. Ordonne sur l’axe du temps les différents faits :</a:t>
            </a:r>
            <a:endParaRPr lang="fr-FR"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fr-FR" sz="1800" dirty="0">
                <a:latin typeface="Times New Roman" panose="02020603050405020304" pitchFamily="18" charset="0"/>
                <a:ea typeface="Calibri" panose="020F0502020204030204" pitchFamily="34" charset="0"/>
                <a:cs typeface="Times New Roman" panose="02020603050405020304" pitchFamily="18" charset="0"/>
              </a:rPr>
              <a:t>- les enfants jouaient dans la neige		- ils guettent 	 </a:t>
            </a:r>
          </a:p>
          <a:p>
            <a:pPr marL="0" indent="0" algn="just">
              <a:spcBef>
                <a:spcPts val="0"/>
              </a:spcBef>
              <a:buNone/>
            </a:pPr>
            <a:r>
              <a:rPr lang="fr-FR" sz="1800" dirty="0">
                <a:latin typeface="Times New Roman" panose="02020603050405020304" pitchFamily="18" charset="0"/>
                <a:ea typeface="Calibri" panose="020F0502020204030204" pitchFamily="34" charset="0"/>
                <a:cs typeface="Times New Roman" panose="02020603050405020304" pitchFamily="18" charset="0"/>
              </a:rPr>
              <a:t>- la neige qui était tombée toute la nuit 	- nous profiterons de la neige		 </a:t>
            </a:r>
          </a:p>
          <a:p>
            <a:pPr marL="0" indent="0" algn="just">
              <a:spcBef>
                <a:spcPts val="0"/>
              </a:spcBef>
              <a:buNone/>
            </a:pPr>
            <a:r>
              <a:rPr lang="fr-FR" sz="1800" dirty="0">
                <a:latin typeface="Times New Roman" panose="02020603050405020304" pitchFamily="18" charset="0"/>
                <a:ea typeface="Calibri" panose="020F0502020204030204" pitchFamily="34" charset="0"/>
                <a:cs typeface="Times New Roman" panose="02020603050405020304" pitchFamily="18" charset="0"/>
              </a:rPr>
              <a:t>- la neige a fondu 				- nous serons arrivés à la station de ski</a:t>
            </a:r>
          </a:p>
          <a:p>
            <a:pPr marL="0" indent="0" algn="just">
              <a:buNone/>
            </a:pP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b. Indique en dessous les temps utilisés.</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a:p>
            <a:pPr marL="0" indent="0">
              <a:buNone/>
            </a:pPr>
            <a:endParaRPr lang="fr-FR" dirty="0"/>
          </a:p>
        </p:txBody>
      </p:sp>
      <p:pic>
        <p:nvPicPr>
          <p:cNvPr id="6" name="Image 5">
            <a:extLst>
              <a:ext uri="{FF2B5EF4-FFF2-40B4-BE49-F238E27FC236}">
                <a16:creationId xmlns:a16="http://schemas.microsoft.com/office/drawing/2014/main" id="{59A025A2-7115-1D21-AC90-2A868AAE958D}"/>
              </a:ext>
            </a:extLst>
          </p:cNvPr>
          <p:cNvPicPr>
            <a:picLocks noChangeAspect="1"/>
          </p:cNvPicPr>
          <p:nvPr/>
        </p:nvPicPr>
        <p:blipFill>
          <a:blip r:embed="rId3"/>
          <a:stretch>
            <a:fillRect/>
          </a:stretch>
        </p:blipFill>
        <p:spPr>
          <a:xfrm>
            <a:off x="992909" y="3934114"/>
            <a:ext cx="9828308" cy="1898650"/>
          </a:xfrm>
          <a:prstGeom prst="rect">
            <a:avLst/>
          </a:prstGeom>
        </p:spPr>
      </p:pic>
    </p:spTree>
    <p:extLst>
      <p:ext uri="{BB962C8B-B14F-4D97-AF65-F5344CB8AC3E}">
        <p14:creationId xmlns:p14="http://schemas.microsoft.com/office/powerpoint/2010/main" val="3863859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88453-6C56-3AA5-9623-7C7F6CA6E25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7AA591D-75E9-C796-0B22-B18BB5E6BA47}"/>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665B715C-2DFC-65EA-379A-388CD078A263}"/>
              </a:ext>
            </a:extLst>
          </p:cNvPr>
          <p:cNvSpPr>
            <a:spLocks noGrp="1"/>
          </p:cNvSpPr>
          <p:nvPr>
            <p:ph idx="1"/>
          </p:nvPr>
        </p:nvSpPr>
        <p:spPr>
          <a:xfrm>
            <a:off x="838200" y="548640"/>
            <a:ext cx="10515600" cy="5628323"/>
          </a:xfrm>
        </p:spPr>
        <p:txBody>
          <a:bodyPr>
            <a:normAutofit/>
          </a:bodyPr>
          <a:lstStyle/>
          <a:p>
            <a:pPr marL="0" indent="0" algn="just">
              <a:buNone/>
            </a:pPr>
            <a:r>
              <a:rPr lang="fr-FR"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 Lis le texte suivant :</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Il y a une semaine, tous les enfants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jouaient</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dans la neige qui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était tombée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toute la nuit.  Maintenant que la neige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a fondu</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ils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guettent</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le regard un peu triste, l'arrivée des prochains flocons dans un ciel tout gris.  Mais, dans moins d'un mois, nous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profiterons</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à nouveau de la neige et du ski puisque nous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serons arrivés</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à la station de ski.</a:t>
            </a:r>
          </a:p>
          <a:p>
            <a:pPr marL="0" indent="0" algn="just">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b="1" dirty="0">
                <a:latin typeface="Times New Roman" panose="02020603050405020304" pitchFamily="18" charset="0"/>
                <a:ea typeface="Calibri" panose="020F0502020204030204" pitchFamily="34" charset="0"/>
                <a:cs typeface="Times New Roman" panose="02020603050405020304" pitchFamily="18" charset="0"/>
              </a:rPr>
              <a:t>a. Ordonne sur l’axe du temps les différents faits :</a:t>
            </a:r>
            <a:endParaRPr lang="fr-FR"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fr-FR" sz="1800" dirty="0">
                <a:latin typeface="Times New Roman" panose="02020603050405020304" pitchFamily="18" charset="0"/>
                <a:ea typeface="Calibri" panose="020F0502020204030204" pitchFamily="34" charset="0"/>
                <a:cs typeface="Times New Roman" panose="02020603050405020304" pitchFamily="18" charset="0"/>
              </a:rPr>
              <a:t>- les enfants jouaient dans la neige		- ils guettent 	 </a:t>
            </a:r>
          </a:p>
          <a:p>
            <a:pPr marL="0" indent="0" algn="just">
              <a:spcBef>
                <a:spcPts val="0"/>
              </a:spcBef>
              <a:buNone/>
            </a:pPr>
            <a:r>
              <a:rPr lang="fr-FR" sz="1800" dirty="0">
                <a:latin typeface="Times New Roman" panose="02020603050405020304" pitchFamily="18" charset="0"/>
                <a:ea typeface="Calibri" panose="020F0502020204030204" pitchFamily="34" charset="0"/>
                <a:cs typeface="Times New Roman" panose="02020603050405020304" pitchFamily="18" charset="0"/>
              </a:rPr>
              <a:t>- la neige qui était tombée toute la nuit 	- nous profiterons de la neige		 </a:t>
            </a:r>
          </a:p>
          <a:p>
            <a:pPr marL="0" indent="0" algn="just">
              <a:spcBef>
                <a:spcPts val="0"/>
              </a:spcBef>
              <a:buNone/>
            </a:pPr>
            <a:r>
              <a:rPr lang="fr-FR" sz="1800" dirty="0">
                <a:latin typeface="Times New Roman" panose="02020603050405020304" pitchFamily="18" charset="0"/>
                <a:ea typeface="Calibri" panose="020F0502020204030204" pitchFamily="34" charset="0"/>
                <a:cs typeface="Times New Roman" panose="02020603050405020304" pitchFamily="18" charset="0"/>
              </a:rPr>
              <a:t>- la neige a fondu 				- nous serons arrivés à la station de ski</a:t>
            </a:r>
          </a:p>
          <a:p>
            <a:pPr marL="0" indent="0" algn="just">
              <a:buNone/>
            </a:pP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b. Indique en dessous les temps utilisés.</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a:p>
            <a:pPr marL="0" indent="0">
              <a:buNone/>
            </a:pPr>
            <a:endParaRPr lang="fr-FR" dirty="0"/>
          </a:p>
        </p:txBody>
      </p:sp>
      <p:pic>
        <p:nvPicPr>
          <p:cNvPr id="5" name="Image 4">
            <a:extLst>
              <a:ext uri="{FF2B5EF4-FFF2-40B4-BE49-F238E27FC236}">
                <a16:creationId xmlns:a16="http://schemas.microsoft.com/office/drawing/2014/main" id="{33C9EB06-D689-93AF-3EFA-A02C5E18871F}"/>
              </a:ext>
            </a:extLst>
          </p:cNvPr>
          <p:cNvPicPr>
            <a:picLocks noChangeAspect="1"/>
          </p:cNvPicPr>
          <p:nvPr/>
        </p:nvPicPr>
        <p:blipFill>
          <a:blip r:embed="rId3"/>
          <a:stretch>
            <a:fillRect/>
          </a:stretch>
        </p:blipFill>
        <p:spPr>
          <a:xfrm>
            <a:off x="838200" y="3961246"/>
            <a:ext cx="10171286" cy="2348114"/>
          </a:xfrm>
          <a:prstGeom prst="rect">
            <a:avLst/>
          </a:prstGeom>
        </p:spPr>
      </p:pic>
    </p:spTree>
    <p:extLst>
      <p:ext uri="{BB962C8B-B14F-4D97-AF65-F5344CB8AC3E}">
        <p14:creationId xmlns:p14="http://schemas.microsoft.com/office/powerpoint/2010/main" val="5748845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DE2CDA-7279-0614-F096-0FADE1376162}"/>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3B054F43-2516-72A0-9A71-0689E2000FDC}"/>
              </a:ext>
            </a:extLst>
          </p:cNvPr>
          <p:cNvSpPr>
            <a:spLocks noGrp="1"/>
          </p:cNvSpPr>
          <p:nvPr>
            <p:ph idx="1"/>
          </p:nvPr>
        </p:nvSpPr>
        <p:spPr/>
        <p:txBody>
          <a:bodyPr/>
          <a:lstStyle/>
          <a:p>
            <a:pPr marL="0" indent="0" algn="just">
              <a:buNone/>
            </a:pP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3. Lis le texte puis remplis les trous en choisissant le bon temps.</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Utilise les verbes suivants : parcourir, visiter, passer, découvrir, rester.</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L’année dernière, nous ………………………. l’Italie. Auparavant, nous ………………………. l’Espagne. Cette année, nous ………………………. en France. L’année prochaine, nous ………………………. l’Allemagne après que ………………………. la Belgique.</a:t>
            </a:r>
          </a:p>
          <a:p>
            <a:pPr marL="0" indent="0">
              <a:buNone/>
            </a:pPr>
            <a:endParaRPr lang="fr-FR" dirty="0"/>
          </a:p>
        </p:txBody>
      </p:sp>
    </p:spTree>
    <p:extLst>
      <p:ext uri="{BB962C8B-B14F-4D97-AF65-F5344CB8AC3E}">
        <p14:creationId xmlns:p14="http://schemas.microsoft.com/office/powerpoint/2010/main" val="3387839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EB97A4-98D7-D88A-3748-9A334C0D0AC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AD4A13F-622C-4195-0ADB-EACA12FD9235}"/>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15598080-4B32-2245-3E15-B2B0F1226B4C}"/>
              </a:ext>
            </a:extLst>
          </p:cNvPr>
          <p:cNvSpPr>
            <a:spLocks noGrp="1"/>
          </p:cNvSpPr>
          <p:nvPr>
            <p:ph idx="1"/>
          </p:nvPr>
        </p:nvSpPr>
        <p:spPr/>
        <p:txBody>
          <a:bodyPr/>
          <a:lstStyle/>
          <a:p>
            <a:pPr marL="0" indent="0" algn="just">
              <a:buNone/>
            </a:pP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3. Lis le texte puis remplis les trous en choisissant le bon temps.</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Utilise les verbes suivants : parcourir, visiter, passer, découvrir, rester.</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L’année dernière, nous </a:t>
            </a:r>
            <a:r>
              <a:rPr lang="fr-FR" sz="20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avons visité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l’Italie. Auparavant, nous </a:t>
            </a:r>
            <a:r>
              <a:rPr lang="fr-FR" sz="20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avions parcouru</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l’Espagne. Cette année, nous </a:t>
            </a:r>
            <a:r>
              <a:rPr lang="fr-FR" sz="20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restons</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en France. L’année prochaine, nous </a:t>
            </a:r>
            <a:r>
              <a:rPr lang="fr-FR" sz="20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découvrirons</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l’Allemagne après que nous </a:t>
            </a:r>
            <a:r>
              <a:rPr lang="fr-FR" sz="20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aurons visité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la Belgique.</a:t>
            </a:r>
          </a:p>
          <a:p>
            <a:pPr marL="0" indent="0">
              <a:buNone/>
            </a:pPr>
            <a:endParaRPr lang="fr-FR" dirty="0"/>
          </a:p>
        </p:txBody>
      </p:sp>
    </p:spTree>
    <p:extLst>
      <p:ext uri="{BB962C8B-B14F-4D97-AF65-F5344CB8AC3E}">
        <p14:creationId xmlns:p14="http://schemas.microsoft.com/office/powerpoint/2010/main" val="23155781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348E3A-9813-4079-563C-E674CF27E652}"/>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F4121B0D-FD2B-21F6-25DE-FF79F85A5FEF}"/>
              </a:ext>
            </a:extLst>
          </p:cNvPr>
          <p:cNvSpPr>
            <a:spLocks noGrp="1"/>
          </p:cNvSpPr>
          <p:nvPr>
            <p:ph idx="1"/>
          </p:nvPr>
        </p:nvSpPr>
        <p:spPr>
          <a:xfrm>
            <a:off x="838200" y="685800"/>
            <a:ext cx="10515600" cy="5491163"/>
          </a:xfrm>
        </p:spPr>
        <p:txBody>
          <a:bodyPr>
            <a:normAutofit/>
          </a:bodyPr>
          <a:lstStyle/>
          <a:p>
            <a:pPr marL="0" indent="0" algn="just">
              <a:buNone/>
            </a:pP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4. Ces trois textes racontent à peu près la même histoire. Lis-les puis remplis les trous en choisissant le bon temps.</a:t>
            </a:r>
          </a:p>
          <a:p>
            <a:pPr marL="0" indent="0" algn="just">
              <a:buNone/>
            </a:pP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 Dans cette famille, quand les enfants ……… leur assiette, ils sortent de table. Mais leur mère ne les autorise pas à jouer tout de suite : ils ne ……………… que lorsqu'ils ont balayé la cuisine. Quand ils ……………… le balai, ils peuvent se reposer un peu. À ce moment, leur mère, après qu'elle a regardé leur travail, les ……………… pour les féliciter ou les gronder, selon ce qu'elle ………….</a:t>
            </a:r>
          </a:p>
          <a:p>
            <a:pPr marL="0" indent="0" algn="just">
              <a:buNone/>
            </a:pP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b. Dans cette famille, quand les enfants auront fini leur assiette, ils ………… de table. Mais souvent, leur mère ne les autorisera pas à aller jouer tout de suite : ils ne joueront que lorsqu'ils ………………… la cuisine. Quand ils auront rangé le balai, ils …………… se reposer un peu. À ce moment, leur mère, après qu'elle ………………… leur travail, les rappellera pour les féliciter ou les gronder, selon ce qu'elle aura vu.</a:t>
            </a:r>
          </a:p>
          <a:p>
            <a:pPr marL="0" indent="0" algn="just">
              <a:buNone/>
            </a:pP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c. Dans cette famille, quand les enfants avaient fini leur assiette, ils ………… de table. Mais souvent, leur mère ne les autorisait pas à aller jouer tout de suite : ils ne jouaient que lorsqu'ils ………………… la cuisine. Quand ils avaient rangé le balai, ils …………… se reposer un peu. À ce moment, leur mère, après qu'elle ………………… leur travail, les rappelait pour les féliciter ou les gronder, selon ce qu'elle avait vu.</a:t>
            </a:r>
          </a:p>
          <a:p>
            <a:pPr marL="0" indent="0">
              <a:buNone/>
            </a:pPr>
            <a:endParaRPr lang="fr-FR" dirty="0"/>
          </a:p>
        </p:txBody>
      </p:sp>
    </p:spTree>
    <p:extLst>
      <p:ext uri="{BB962C8B-B14F-4D97-AF65-F5344CB8AC3E}">
        <p14:creationId xmlns:p14="http://schemas.microsoft.com/office/powerpoint/2010/main" val="10902126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7433A7-469F-53BA-82CF-F84E40C84A40}"/>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B63E2769-94B5-C3D1-BAD1-8FA8F4B3ABCC}"/>
              </a:ext>
            </a:extLst>
          </p:cNvPr>
          <p:cNvSpPr>
            <a:spLocks noGrp="1"/>
          </p:cNvSpPr>
          <p:nvPr>
            <p:ph idx="1"/>
          </p:nvPr>
        </p:nvSpPr>
        <p:spPr>
          <a:xfrm>
            <a:off x="838200" y="845820"/>
            <a:ext cx="10515600" cy="5331143"/>
          </a:xfrm>
        </p:spPr>
        <p:txBody>
          <a:bodyPr>
            <a:normAutofit/>
          </a:bodyPr>
          <a:lstStyle/>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 Dans cette famille, quand les enfants </a:t>
            </a:r>
            <a:r>
              <a:rPr lang="fr-FR" sz="20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ont fini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leur assiette, ils sortent de table. Mais leur mère ne les autorise pas à jouer tout de suite : ils ne</a:t>
            </a:r>
            <a:r>
              <a:rPr lang="fr-FR" sz="20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 jouent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que lorsqu'ils ont balayé la cuisine. Quand ils </a:t>
            </a:r>
            <a:r>
              <a:rPr lang="fr-FR" sz="20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ont rangé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le balai, ils peuvent se reposer un peu. À ce moment, leur mère, après qu'elle a regardé leur travail, les </a:t>
            </a:r>
            <a:r>
              <a:rPr lang="fr-FR" sz="20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rappelle</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pour les féliciter ou les gronder, selon ce qu'elle </a:t>
            </a:r>
            <a:r>
              <a:rPr lang="fr-FR" sz="20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a vu</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5973679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4B5473-DFB9-622C-0B5D-CA81296C096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D8BFD0F-A7B8-E3AC-AC48-9180B0B602A5}"/>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89C38D83-6384-F851-BEC6-B9F21A635406}"/>
              </a:ext>
            </a:extLst>
          </p:cNvPr>
          <p:cNvSpPr>
            <a:spLocks noGrp="1"/>
          </p:cNvSpPr>
          <p:nvPr>
            <p:ph idx="1"/>
          </p:nvPr>
        </p:nvSpPr>
        <p:spPr>
          <a:xfrm>
            <a:off x="838200" y="845820"/>
            <a:ext cx="10515600" cy="5331143"/>
          </a:xfrm>
        </p:spPr>
        <p:txBody>
          <a:bodyPr>
            <a:normAutofit/>
          </a:bodyPr>
          <a:lstStyle/>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 Dans cette famille, quand les enfants </a:t>
            </a:r>
            <a:r>
              <a:rPr lang="fr-FR" sz="20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ont fini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leur assiette, ils sortent de table. Mais leur mère ne les autorise pas à jouer tout de suite : ils ne</a:t>
            </a:r>
            <a:r>
              <a:rPr lang="fr-FR" sz="20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 jouent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que lorsqu'ils ont balayé la cuisine. Quand ils </a:t>
            </a:r>
            <a:r>
              <a:rPr lang="fr-FR" sz="20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ont rangé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le balai, ils peuvent se reposer un peu. À ce moment, leur mère, après qu'elle a regardé leur travail, les </a:t>
            </a:r>
            <a:r>
              <a:rPr lang="fr-FR" sz="20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rappelle</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pour les féliciter ou les gronder, selon ce qu'elle </a:t>
            </a:r>
            <a:r>
              <a:rPr lang="fr-FR" sz="20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a vu</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b. Dans cette famille, quand les enfants auront fini leur assiette, ils </a:t>
            </a:r>
            <a:r>
              <a:rPr lang="fr-FR" sz="20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sortiront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de table. Mais souvent, leur mère ne les autorisera pas à aller jouer tout de suite : ils ne joueront que lorsqu'ils </a:t>
            </a:r>
            <a:r>
              <a:rPr lang="fr-FR" sz="20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auront balayé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la cuisine. Quand ils auront rangé le balai, ils </a:t>
            </a:r>
            <a:r>
              <a:rPr lang="fr-FR" sz="20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pourront</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se reposer un peu. À ce moment, leur mère, après qu'elle </a:t>
            </a:r>
            <a:r>
              <a:rPr lang="fr-FR" sz="20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aura regardé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leur travail, les rappellera pour les féliciter ou les gronder, selon ce qu'elle aura vu.</a:t>
            </a:r>
          </a:p>
          <a:p>
            <a:pPr marL="0" indent="0" algn="just">
              <a:buNone/>
            </a:pP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8328509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F410BA-9FAF-AE9B-9D0B-8D1E3A67209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10977D8-F27C-0EE4-8043-39D66A36C195}"/>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9A7396FA-6A2B-3F2B-FE0B-B36407750756}"/>
              </a:ext>
            </a:extLst>
          </p:cNvPr>
          <p:cNvSpPr>
            <a:spLocks noGrp="1"/>
          </p:cNvSpPr>
          <p:nvPr>
            <p:ph idx="1"/>
          </p:nvPr>
        </p:nvSpPr>
        <p:spPr>
          <a:xfrm>
            <a:off x="838200" y="845820"/>
            <a:ext cx="10515600" cy="5331143"/>
          </a:xfrm>
        </p:spPr>
        <p:txBody>
          <a:bodyPr>
            <a:normAutofit/>
          </a:bodyPr>
          <a:lstStyle/>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 Dans cette famille, quand les enfants </a:t>
            </a:r>
            <a:r>
              <a:rPr lang="fr-FR" sz="20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ont fini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leur assiette, ils sortent de table. Mais leur mère ne les autorise pas à jouer tout de suite : ils ne</a:t>
            </a:r>
            <a:r>
              <a:rPr lang="fr-FR" sz="20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 jouent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que lorsqu'ils ont balayé la cuisine. Quand ils </a:t>
            </a:r>
            <a:r>
              <a:rPr lang="fr-FR" sz="20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ont rangé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le balai, ils peuvent se reposer un peu. À ce moment, leur mère, après qu'elle a regardé leur travail, les </a:t>
            </a:r>
            <a:r>
              <a:rPr lang="fr-FR" sz="20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rappelle</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pour les féliciter ou les gronder, selon ce qu'elle </a:t>
            </a:r>
            <a:r>
              <a:rPr lang="fr-FR" sz="20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a vu</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b. Dans cette famille, quand les enfants auront fini leur assiette, ils </a:t>
            </a:r>
            <a:r>
              <a:rPr lang="fr-FR" sz="20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sortiront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de table. Mais souvent, leur mère ne les autorisera pas à aller jouer tout de suite : ils ne joueront que lorsqu'ils </a:t>
            </a:r>
            <a:r>
              <a:rPr lang="fr-FR" sz="20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auront balayé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la cuisine. Quand ils auront rangé le balai, ils </a:t>
            </a:r>
            <a:r>
              <a:rPr lang="fr-FR" sz="20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pourront</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se reposer un peu. À ce moment, leur mère, après qu'elle </a:t>
            </a:r>
            <a:r>
              <a:rPr lang="fr-FR" sz="20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aura regardé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leur travail, les rappellera pour les féliciter ou les gronder, selon ce qu'elle aura vu.</a:t>
            </a:r>
          </a:p>
          <a:p>
            <a:pPr marL="0" indent="0" algn="just">
              <a:buNone/>
            </a:pP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c.  Dans cette famille, quand les enfants avaient fini leur assiette, ils </a:t>
            </a:r>
            <a:r>
              <a:rPr lang="fr-FR" sz="20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sortaient</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de table. Mais souvent, leur mère ne les autorisait pas à aller jouer tout de suite : ils ne jouaient que lorsqu'ils </a:t>
            </a:r>
            <a:r>
              <a:rPr lang="fr-FR" sz="20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avaient balayé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la cuisine. Quand ils avaient rangé le balai, ils </a:t>
            </a:r>
            <a:r>
              <a:rPr lang="fr-FR" sz="20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pouvaient</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se reposer un peu. À ce moment, leur mère, après qu'elle </a:t>
            </a:r>
            <a:r>
              <a:rPr lang="fr-FR" sz="20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avait regardé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leur travail, les rappelait pour les féliciter ou les gronder, selon ce qu'elle </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avait vu</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endParaRPr lang="fr-FR" dirty="0"/>
          </a:p>
        </p:txBody>
      </p:sp>
    </p:spTree>
    <p:extLst>
      <p:ext uri="{BB962C8B-B14F-4D97-AF65-F5344CB8AC3E}">
        <p14:creationId xmlns:p14="http://schemas.microsoft.com/office/powerpoint/2010/main" val="23078860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3790D2-A0B4-5426-3F76-4305E491A44E}"/>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0823D0A5-0A34-DB03-F37B-67522CE7A392}"/>
              </a:ext>
            </a:extLst>
          </p:cNvPr>
          <p:cNvSpPr>
            <a:spLocks noGrp="1"/>
          </p:cNvSpPr>
          <p:nvPr>
            <p:ph idx="1"/>
          </p:nvPr>
        </p:nvSpPr>
        <p:spPr/>
        <p:txBody>
          <a:bodyPr/>
          <a:lstStyle/>
          <a:p>
            <a:pPr marL="0" indent="0">
              <a:buNone/>
            </a:pPr>
            <a:r>
              <a:rPr lang="fr-FR" sz="2000" dirty="0"/>
              <a:t>Dictée</a:t>
            </a:r>
          </a:p>
          <a:p>
            <a:pPr marL="0" indent="0">
              <a:buNone/>
            </a:pPr>
            <a:r>
              <a:rPr lang="fr-FR" dirty="0"/>
              <a:t>…………………………………………………………………………………………………………………………………………………………………………………………………………………………</a:t>
            </a:r>
          </a:p>
        </p:txBody>
      </p:sp>
    </p:spTree>
    <p:extLst>
      <p:ext uri="{BB962C8B-B14F-4D97-AF65-F5344CB8AC3E}">
        <p14:creationId xmlns:p14="http://schemas.microsoft.com/office/powerpoint/2010/main" val="29150551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B3D80C-D409-E31B-38CC-69860962DD9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83D3ED5-B175-8B8B-08E0-1725BF3E7290}"/>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7BC8ECA-4829-AD14-4638-9CC65C13E098}"/>
              </a:ext>
            </a:extLst>
          </p:cNvPr>
          <p:cNvSpPr>
            <a:spLocks noGrp="1"/>
          </p:cNvSpPr>
          <p:nvPr>
            <p:ph idx="1"/>
          </p:nvPr>
        </p:nvSpPr>
        <p:spPr/>
        <p:txBody>
          <a:bodyPr/>
          <a:lstStyle/>
          <a:p>
            <a:pPr marL="0" indent="0">
              <a:buNone/>
            </a:pPr>
            <a:r>
              <a:rPr lang="fr-FR" sz="2000" dirty="0"/>
              <a:t>Dictée</a:t>
            </a:r>
          </a:p>
          <a:p>
            <a:pPr marL="0" indent="0">
              <a:buNone/>
            </a:pPr>
            <a:endParaRPr lang="fr-FR" sz="2000" dirty="0"/>
          </a:p>
          <a:p>
            <a:pPr marL="0" marR="0" lvl="0" indent="0" algn="just" defTabSz="914400" rtl="0" eaLnBrk="1" fontAlgn="auto" latinLnBrk="0" hangingPunct="1">
              <a:lnSpc>
                <a:spcPct val="100000"/>
              </a:lnSpc>
              <a:spcBef>
                <a:spcPts val="0"/>
              </a:spcBef>
              <a:spcAft>
                <a:spcPts val="0"/>
              </a:spcAft>
              <a:buClrTx/>
              <a:buSzTx/>
              <a:buFontTx/>
              <a:buNone/>
              <a:tabLst>
                <a:tab pos="681990" algn="l"/>
              </a:tabLst>
              <a:defRPr/>
            </a:pP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Tu mens en disant que tu aimes le sport, alors que tu mets ces baskets très colorées juste pour aller au frigo.</a:t>
            </a:r>
          </a:p>
        </p:txBody>
      </p:sp>
    </p:spTree>
    <p:extLst>
      <p:ext uri="{BB962C8B-B14F-4D97-AF65-F5344CB8AC3E}">
        <p14:creationId xmlns:p14="http://schemas.microsoft.com/office/powerpoint/2010/main" val="2667639216"/>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532</TotalTime>
  <Words>4038</Words>
  <Application>Microsoft Macintosh PowerPoint</Application>
  <PresentationFormat>Grand écran</PresentationFormat>
  <Paragraphs>419</Paragraphs>
  <Slides>38</Slides>
  <Notes>38</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38</vt:i4>
      </vt:variant>
    </vt:vector>
  </HeadingPairs>
  <TitlesOfParts>
    <vt:vector size="43" baseType="lpstr">
      <vt:lpstr>Arial</vt:lpstr>
      <vt:lpstr>Calibri</vt:lpstr>
      <vt:lpstr>Calibri Light</vt:lpstr>
      <vt:lpstr>Times New Roman</vt:lpstr>
      <vt:lpstr>Thème Office</vt:lpstr>
      <vt:lpstr>Les verbes en deux morceaux</vt:lpstr>
      <vt:lpstr>Présentation PowerPoint</vt:lpstr>
      <vt:lpstr> </vt:lpstr>
      <vt:lpstr> </vt:lpstr>
      <vt:lpstr> </vt:lpstr>
      <vt:lpstr>Présentation PowerPoint</vt:lpstr>
      <vt:lpstr> </vt:lpstr>
      <vt:lpstr> </vt:lpstr>
      <vt:lpstr> </vt:lpstr>
      <vt:lpstr> </vt:lpstr>
      <vt:lpstr> </vt:lpstr>
      <vt:lpstr> </vt:lpstr>
      <vt:lpstr> </vt:lpstr>
      <vt:lpstr> </vt:lpstr>
      <vt:lpstr> </vt:lpstr>
      <vt:lpstr> </vt:lpstr>
      <vt:lpstr> </vt:lpstr>
      <vt:lpstr> </vt:lpstr>
      <vt:lpstr> </vt:lpstr>
      <vt:lpstr>Présentation PowerPoint</vt:lpstr>
      <vt:lpstr>Présentation PowerPoint</vt:lpstr>
      <vt:lpstr>Présentation PowerPoint</vt:lpstr>
      <vt:lpstr>Présentation PowerPoint</vt:lpstr>
      <vt:lpstr> </vt:lpstr>
      <vt:lpstr> </vt:lpstr>
      <vt:lpstr>Présentation PowerPoint</vt:lpstr>
      <vt:lpstr> </vt:lpstr>
      <vt:lpstr> </vt:lpstr>
      <vt:lpstr> </vt:lpstr>
      <vt:lpstr> </vt:lpstr>
      <vt:lpstr> </vt:lpstr>
      <vt:lpstr> </vt:lpstr>
      <vt:lpstr> </vt:lpstr>
      <vt:lpstr> </vt:lpstr>
      <vt:lpstr> </vt:lpstr>
      <vt:lpstr> </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Pierre Seve</dc:creator>
  <cp:lastModifiedBy>Pierre Seve</cp:lastModifiedBy>
  <cp:revision>10</cp:revision>
  <cp:lastPrinted>2025-05-18T18:39:31Z</cp:lastPrinted>
  <dcterms:created xsi:type="dcterms:W3CDTF">2025-05-18T13:23:56Z</dcterms:created>
  <dcterms:modified xsi:type="dcterms:W3CDTF">2025-06-14T13:52:02Z</dcterms:modified>
</cp:coreProperties>
</file>