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82" r:id="rId10"/>
    <p:sldId id="265" r:id="rId11"/>
    <p:sldId id="264" r:id="rId12"/>
    <p:sldId id="266" r:id="rId13"/>
    <p:sldId id="267" r:id="rId14"/>
    <p:sldId id="268" r:id="rId15"/>
    <p:sldId id="269" r:id="rId16"/>
    <p:sldId id="270" r:id="rId17"/>
    <p:sldId id="283" r:id="rId18"/>
    <p:sldId id="271" r:id="rId19"/>
    <p:sldId id="272" r:id="rId20"/>
    <p:sldId id="273" r:id="rId21"/>
    <p:sldId id="274" r:id="rId22"/>
    <p:sldId id="275" r:id="rId23"/>
    <p:sldId id="276" r:id="rId24"/>
    <p:sldId id="278" r:id="rId25"/>
    <p:sldId id="277" r:id="rId26"/>
    <p:sldId id="279" r:id="rId27"/>
    <p:sldId id="280" r:id="rId28"/>
    <p:sldId id="281" r:id="rId2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62113"/>
  </p:normalViewPr>
  <p:slideViewPr>
    <p:cSldViewPr snapToGrid="0">
      <p:cViewPr varScale="1">
        <p:scale>
          <a:sx n="74" d="100"/>
          <a:sy n="74" d="100"/>
        </p:scale>
        <p:origin x="201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AD6DA0-6B53-3C47-96DB-315B2A7B7498}" type="datetimeFigureOut">
              <a:rPr lang="fr-FR" smtClean="0"/>
              <a:t>09/06/2025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41AB24-F73F-4D4F-949E-3F407B357DB8}" type="slidenum">
              <a:rPr lang="fr-FR" smtClean="0"/>
              <a:t>‹N°›</a:t>
            </a:fld>
            <a:endParaRPr lang="fr-FR"/>
          </a:p>
        </p:txBody>
      </p:sp>
    </p:spTree>
    <p:extLst>
      <p:ext uri="{BB962C8B-B14F-4D97-AF65-F5344CB8AC3E}">
        <p14:creationId xmlns:p14="http://schemas.microsoft.com/office/powerpoint/2010/main" val="1724037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i="1" dirty="0">
                <a:solidFill>
                  <a:schemeClr val="tx1"/>
                </a:solidFill>
                <a:latin typeface="+mn-lt"/>
              </a:rPr>
              <a:t>CONJUGAISON – </a:t>
            </a:r>
            <a:r>
              <a:rPr lang="fr-FR" sz="1200" b="0" i="1" dirty="0">
                <a:solidFill>
                  <a:schemeClr val="tx1"/>
                </a:solidFill>
                <a:latin typeface="+mn-lt"/>
              </a:rPr>
              <a:t>L’auxiliaire </a:t>
            </a:r>
            <a:r>
              <a:rPr lang="fr-FR" sz="1200" b="0" i="0" dirty="0">
                <a:solidFill>
                  <a:schemeClr val="tx1"/>
                </a:solidFill>
                <a:latin typeface="+mn-lt"/>
              </a:rPr>
              <a:t>être</a:t>
            </a:r>
          </a:p>
          <a:p>
            <a:r>
              <a:rPr lang="fr-FR" sz="1200" b="1" i="1" dirty="0">
                <a:solidFill>
                  <a:schemeClr val="tx1"/>
                </a:solidFill>
                <a:latin typeface="+mn-lt"/>
              </a:rPr>
              <a:t>CM1 – 35 - Est-ce qu’il n’y a qu’un seul verbe qui peut servir d’auxiliaire ?</a:t>
            </a:r>
          </a:p>
          <a:p>
            <a:endParaRPr lang="fr-FR" sz="1200" b="1" i="1"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b="1" i="1" dirty="0"/>
          </a:p>
        </p:txBody>
      </p:sp>
      <p:sp>
        <p:nvSpPr>
          <p:cNvPr id="4" name="Espace réservé du numéro de diapositive 3"/>
          <p:cNvSpPr>
            <a:spLocks noGrp="1"/>
          </p:cNvSpPr>
          <p:nvPr>
            <p:ph type="sldNum" sz="quarter" idx="5"/>
          </p:nvPr>
        </p:nvSpPr>
        <p:spPr/>
        <p:txBody>
          <a:bodyPr/>
          <a:lstStyle/>
          <a:p>
            <a:fld id="{BE41AB24-F73F-4D4F-949E-3F407B357DB8}" type="slidenum">
              <a:rPr lang="fr-FR" smtClean="0"/>
              <a:t>1</a:t>
            </a:fld>
            <a:endParaRPr lang="fr-FR"/>
          </a:p>
        </p:txBody>
      </p:sp>
    </p:spTree>
    <p:extLst>
      <p:ext uri="{BB962C8B-B14F-4D97-AF65-F5344CB8AC3E}">
        <p14:creationId xmlns:p14="http://schemas.microsoft.com/office/powerpoint/2010/main" val="22492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1 – Enrôlement</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Donner la consigne </a:t>
            </a:r>
            <a:r>
              <a:rPr lang="fr-FR" sz="1200" dirty="0">
                <a:solidFill>
                  <a:schemeClr val="tx1"/>
                </a:solidFill>
                <a:latin typeface="+mn-lt"/>
              </a:rPr>
              <a:t>: </a:t>
            </a:r>
            <a:r>
              <a:rPr lang="fr-FR" sz="1200" kern="100" dirty="0">
                <a:solidFill>
                  <a:schemeClr val="tx1"/>
                </a:solidFill>
                <a:effectLst/>
                <a:latin typeface="+mn-lt"/>
                <a:ea typeface="Calibri" panose="020F0502020204030204" pitchFamily="34" charset="0"/>
                <a:cs typeface="Calibri" panose="020F0502020204030204" pitchFamily="34" charset="0"/>
              </a:rPr>
              <a:t>« Prenez vos ardoises. Écrivez cette phrase au passé composé. Comment conjuguez-vous les verbes au passé composé ? Par exemple, les verbes </a:t>
            </a:r>
            <a:r>
              <a:rPr lang="fr-FR" sz="1200" i="1" kern="100" dirty="0">
                <a:solidFill>
                  <a:schemeClr val="tx1"/>
                </a:solidFill>
                <a:effectLst/>
                <a:latin typeface="+mn-lt"/>
                <a:ea typeface="Calibri" panose="020F0502020204030204" pitchFamily="34" charset="0"/>
                <a:cs typeface="Calibri" panose="020F0502020204030204" pitchFamily="34" charset="0"/>
              </a:rPr>
              <a:t>manger</a:t>
            </a:r>
            <a:r>
              <a:rPr lang="fr-FR" sz="1200" kern="100" dirty="0">
                <a:solidFill>
                  <a:schemeClr val="tx1"/>
                </a:solidFill>
                <a:effectLst/>
                <a:latin typeface="+mn-lt"/>
                <a:ea typeface="Calibri" panose="020F0502020204030204" pitchFamily="34" charset="0"/>
                <a:cs typeface="Calibri" panose="020F0502020204030204" pitchFamily="34" charset="0"/>
              </a:rPr>
              <a:t> et </a:t>
            </a:r>
            <a:r>
              <a:rPr lang="fr-FR" sz="1200" i="1" kern="100" dirty="0">
                <a:solidFill>
                  <a:schemeClr val="tx1"/>
                </a:solidFill>
                <a:effectLst/>
                <a:latin typeface="+mn-lt"/>
                <a:ea typeface="Calibri" panose="020F0502020204030204" pitchFamily="34" charset="0"/>
                <a:cs typeface="Calibri" panose="020F0502020204030204" pitchFamily="34" charset="0"/>
              </a:rPr>
              <a:t>regretter</a:t>
            </a:r>
            <a:r>
              <a:rPr lang="fr-FR" sz="1200" kern="100" dirty="0">
                <a:solidFill>
                  <a:schemeClr val="tx1"/>
                </a:solidFill>
                <a:effectLst/>
                <a:latin typeface="+mn-lt"/>
                <a:ea typeface="Calibri" panose="020F0502020204030204" pitchFamily="34" charset="0"/>
                <a:cs typeface="Calibri" panose="020F0502020204030204" pitchFamily="34" charset="0"/>
              </a:rPr>
              <a:t> dans la phrase suivante ? »</a:t>
            </a:r>
            <a:endParaRPr lang="fr-FR" sz="1200" dirty="0">
              <a:solidFill>
                <a:schemeClr val="tx1"/>
              </a:solidFill>
              <a:latin typeface="+mn-lt"/>
            </a:endParaRPr>
          </a:p>
          <a:p>
            <a:r>
              <a:rPr lang="fr-FR" sz="1200" u="sng" dirty="0">
                <a:solidFill>
                  <a:schemeClr val="tx1"/>
                </a:solidFill>
                <a:latin typeface="+mn-lt"/>
              </a:rPr>
              <a:t>Réponse attendue </a:t>
            </a:r>
            <a:r>
              <a:rPr lang="fr-FR" sz="1200" dirty="0">
                <a:solidFill>
                  <a:schemeClr val="tx1"/>
                </a:solidFill>
                <a:latin typeface="+mn-lt"/>
              </a:rPr>
              <a:t>:</a:t>
            </a:r>
          </a:p>
          <a:p>
            <a:pPr algn="just"/>
            <a:r>
              <a:rPr lang="fr-FR" sz="1200" i="1" kern="100" dirty="0">
                <a:solidFill>
                  <a:schemeClr val="tx1"/>
                </a:solidFill>
                <a:effectLst/>
                <a:latin typeface="+mn-lt"/>
                <a:ea typeface="Calibri" panose="020F0502020204030204" pitchFamily="34" charset="0"/>
                <a:cs typeface="Calibri" panose="020F0502020204030204" pitchFamily="34" charset="0"/>
              </a:rPr>
              <a:t>Tu as mangé des escargots mais tu l’as regretté !</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Le premier morceau est l’auxiliaire </a:t>
            </a:r>
            <a:r>
              <a:rPr lang="fr-FR" sz="1200" i="1" kern="100" dirty="0">
                <a:solidFill>
                  <a:schemeClr val="tx1"/>
                </a:solidFill>
                <a:effectLst/>
                <a:latin typeface="+mn-lt"/>
                <a:ea typeface="Calibri" panose="020F0502020204030204" pitchFamily="34" charset="0"/>
                <a:cs typeface="Times New Roman" panose="02020603050405020304" pitchFamily="18" charset="0"/>
              </a:rPr>
              <a:t>avoir</a:t>
            </a:r>
            <a:r>
              <a:rPr lang="fr-FR" sz="1200" kern="100" dirty="0">
                <a:solidFill>
                  <a:schemeClr val="tx1"/>
                </a:solidFill>
                <a:effectLst/>
                <a:latin typeface="+mn-lt"/>
                <a:ea typeface="Calibri" panose="020F0502020204030204" pitchFamily="34" charset="0"/>
                <a:cs typeface="Times New Roman" panose="02020603050405020304" pitchFamily="18" charset="0"/>
              </a:rPr>
              <a:t>, le second morceau est le participe passé du verbe conjugué.</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BE41AB24-F73F-4D4F-949E-3F407B357DB8}" type="slidenum">
              <a:rPr lang="fr-FR" smtClean="0"/>
              <a:t>2</a:t>
            </a:fld>
            <a:endParaRPr lang="fr-FR"/>
          </a:p>
        </p:txBody>
      </p:sp>
    </p:spTree>
    <p:extLst>
      <p:ext uri="{BB962C8B-B14F-4D97-AF65-F5344CB8AC3E}">
        <p14:creationId xmlns:p14="http://schemas.microsoft.com/office/powerpoint/2010/main" val="420851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340A0-D24A-896A-278E-81EDFE3958E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3C46284-0F08-F307-3403-26C024AB8F6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1835EB0-B3A1-101A-4887-78C0BF1DC994}"/>
              </a:ext>
            </a:extLst>
          </p:cNvPr>
          <p:cNvSpPr>
            <a:spLocks noGrp="1"/>
          </p:cNvSpPr>
          <p:nvPr>
            <p:ph type="body" idx="1"/>
          </p:nvPr>
        </p:nvSpPr>
        <p:spPr/>
        <p:txBody>
          <a:bodyPr/>
          <a:lstStyle/>
          <a:p>
            <a:r>
              <a:rPr lang="fr-FR" dirty="0">
                <a:solidFill>
                  <a:schemeClr val="tx1"/>
                </a:solidFill>
              </a:rPr>
              <a:t>Rappeler la leçon 32 </a:t>
            </a:r>
            <a:r>
              <a:rPr lang="fr-FR" i="1" dirty="0">
                <a:solidFill>
                  <a:schemeClr val="tx1"/>
                </a:solidFill>
              </a:rPr>
              <a:t>Le grand mécano de la conjugaison </a:t>
            </a:r>
            <a:r>
              <a:rPr lang="fr-FR" dirty="0">
                <a:solidFill>
                  <a:schemeClr val="tx1"/>
                </a:solidFill>
              </a:rPr>
              <a:t>: « Oui, le passé composé est fabriqué avec le participe passé. »</a:t>
            </a:r>
          </a:p>
        </p:txBody>
      </p:sp>
      <p:sp>
        <p:nvSpPr>
          <p:cNvPr id="4" name="Espace réservé du numéro de diapositive 3">
            <a:extLst>
              <a:ext uri="{FF2B5EF4-FFF2-40B4-BE49-F238E27FC236}">
                <a16:creationId xmlns:a16="http://schemas.microsoft.com/office/drawing/2014/main" id="{35E18B42-8EDF-1D12-E0C9-6416D93463F0}"/>
              </a:ext>
            </a:extLst>
          </p:cNvPr>
          <p:cNvSpPr>
            <a:spLocks noGrp="1"/>
          </p:cNvSpPr>
          <p:nvPr>
            <p:ph type="sldNum" sz="quarter" idx="5"/>
          </p:nvPr>
        </p:nvSpPr>
        <p:spPr/>
        <p:txBody>
          <a:bodyPr/>
          <a:lstStyle/>
          <a:p>
            <a:fld id="{BE41AB24-F73F-4D4F-949E-3F407B357DB8}" type="slidenum">
              <a:rPr lang="fr-FR" smtClean="0"/>
              <a:t>3</a:t>
            </a:fld>
            <a:endParaRPr lang="fr-FR"/>
          </a:p>
        </p:txBody>
      </p:sp>
    </p:spTree>
    <p:extLst>
      <p:ext uri="{BB962C8B-B14F-4D97-AF65-F5344CB8AC3E}">
        <p14:creationId xmlns:p14="http://schemas.microsoft.com/office/powerpoint/2010/main" val="2114326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Calibri" panose="020F0502020204030204" pitchFamily="34" charset="0"/>
              </a:rPr>
              <a:t>Donner la consigne </a:t>
            </a:r>
            <a:r>
              <a:rPr lang="fr-FR" sz="1200" kern="100" dirty="0">
                <a:solidFill>
                  <a:schemeClr val="tx1"/>
                </a:solidFill>
                <a:effectLst/>
                <a:latin typeface="+mn-lt"/>
                <a:ea typeface="Calibri" panose="020F0502020204030204" pitchFamily="34" charset="0"/>
                <a:cs typeface="Calibri" panose="020F0502020204030204" pitchFamily="34" charset="0"/>
              </a:rPr>
              <a:t>: « Récrivez cette phrase au passé composé. Comment conjuguez-vous les verbes </a:t>
            </a:r>
            <a:r>
              <a:rPr lang="fr-FR" sz="1200" i="1" kern="100" dirty="0">
                <a:solidFill>
                  <a:schemeClr val="tx1"/>
                </a:solidFill>
                <a:effectLst/>
                <a:latin typeface="+mn-lt"/>
                <a:ea typeface="Calibri" panose="020F0502020204030204" pitchFamily="34" charset="0"/>
                <a:cs typeface="Calibri" panose="020F0502020204030204" pitchFamily="34" charset="0"/>
              </a:rPr>
              <a:t>dépasser</a:t>
            </a:r>
            <a:r>
              <a:rPr lang="fr-FR" sz="1200" kern="100" dirty="0">
                <a:solidFill>
                  <a:schemeClr val="tx1"/>
                </a:solidFill>
                <a:effectLst/>
                <a:latin typeface="+mn-lt"/>
                <a:ea typeface="Calibri" panose="020F0502020204030204" pitchFamily="34" charset="0"/>
                <a:cs typeface="Calibri" panose="020F0502020204030204" pitchFamily="34" charset="0"/>
              </a:rPr>
              <a:t> et </a:t>
            </a:r>
            <a:r>
              <a:rPr lang="fr-FR" sz="1200" i="1" kern="100" dirty="0">
                <a:solidFill>
                  <a:schemeClr val="tx1"/>
                </a:solidFill>
                <a:effectLst/>
                <a:latin typeface="+mn-lt"/>
                <a:ea typeface="Calibri" panose="020F0502020204030204" pitchFamily="34" charset="0"/>
                <a:cs typeface="Calibri" panose="020F0502020204030204" pitchFamily="34" charset="0"/>
              </a:rPr>
              <a:t>arriver</a:t>
            </a:r>
            <a:r>
              <a:rPr lang="fr-FR" sz="1200" kern="100" dirty="0">
                <a:solidFill>
                  <a:schemeClr val="tx1"/>
                </a:solidFill>
                <a:effectLst/>
                <a:latin typeface="+mn-lt"/>
                <a:ea typeface="Calibri" panose="020F0502020204030204" pitchFamily="34" charset="0"/>
                <a:cs typeface="Calibri" panose="020F0502020204030204" pitchFamily="34" charset="0"/>
              </a:rPr>
              <a:t> au passé composé dans la phrase suivante ? »</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r>
              <a:rPr lang="fr-FR" sz="1200" u="sng" dirty="0">
                <a:solidFill>
                  <a:schemeClr val="tx1"/>
                </a:solidFill>
                <a:latin typeface="+mn-lt"/>
              </a:rPr>
              <a:t>Réponse attendue </a:t>
            </a:r>
            <a:r>
              <a:rPr lang="fr-FR" sz="1200" dirty="0">
                <a:solidFill>
                  <a:schemeClr val="tx1"/>
                </a:solidFill>
                <a:latin typeface="+mn-lt"/>
              </a:rPr>
              <a:t>:</a:t>
            </a:r>
          </a:p>
          <a:p>
            <a:pPr algn="just"/>
            <a:r>
              <a:rPr lang="fr-FR" sz="1200" kern="100" dirty="0">
                <a:solidFill>
                  <a:schemeClr val="tx1"/>
                </a:solidFill>
                <a:effectLst/>
                <a:latin typeface="+mn-lt"/>
                <a:ea typeface="Calibri" panose="020F0502020204030204" pitchFamily="34" charset="0"/>
                <a:cs typeface="Calibri" panose="020F0502020204030204" pitchFamily="34" charset="0"/>
              </a:rPr>
              <a:t>Pour </a:t>
            </a:r>
            <a:r>
              <a:rPr lang="fr-FR" sz="1200" i="1" kern="100" dirty="0">
                <a:solidFill>
                  <a:schemeClr val="tx1"/>
                </a:solidFill>
                <a:effectLst/>
                <a:latin typeface="+mn-lt"/>
                <a:ea typeface="Calibri" panose="020F0502020204030204" pitchFamily="34" charset="0"/>
                <a:cs typeface="Calibri" panose="020F0502020204030204" pitchFamily="34" charset="0"/>
              </a:rPr>
              <a:t>dépasser</a:t>
            </a:r>
            <a:r>
              <a:rPr lang="fr-FR" sz="1200" kern="100" dirty="0">
                <a:solidFill>
                  <a:schemeClr val="tx1"/>
                </a:solidFill>
                <a:effectLst/>
                <a:latin typeface="+mn-lt"/>
                <a:ea typeface="Calibri" panose="020F0502020204030204" pitchFamily="34" charset="0"/>
                <a:cs typeface="Calibri" panose="020F0502020204030204" pitchFamily="34" charset="0"/>
              </a:rPr>
              <a:t>, </a:t>
            </a:r>
            <a:r>
              <a:rPr lang="fr-FR" sz="1200" kern="100" dirty="0">
                <a:solidFill>
                  <a:schemeClr val="tx1"/>
                </a:solidFill>
                <a:effectLst/>
                <a:latin typeface="+mn-lt"/>
                <a:ea typeface="Calibri" panose="020F0502020204030204" pitchFamily="34" charset="0"/>
                <a:cs typeface="Times New Roman" panose="02020603050405020304" pitchFamily="18" charset="0"/>
              </a:rPr>
              <a:t>le premier morceau est l’auxiliaire </a:t>
            </a:r>
            <a:r>
              <a:rPr lang="fr-FR" sz="1200" i="1" kern="100" dirty="0">
                <a:solidFill>
                  <a:schemeClr val="tx1"/>
                </a:solidFill>
                <a:effectLst/>
                <a:latin typeface="+mn-lt"/>
                <a:ea typeface="Calibri" panose="020F0502020204030204" pitchFamily="34" charset="0"/>
                <a:cs typeface="Times New Roman" panose="02020603050405020304" pitchFamily="18" charset="0"/>
              </a:rPr>
              <a:t>avoir</a:t>
            </a:r>
            <a:r>
              <a:rPr lang="fr-FR" sz="1200" kern="100" dirty="0">
                <a:solidFill>
                  <a:schemeClr val="tx1"/>
                </a:solidFill>
                <a:effectLst/>
                <a:latin typeface="+mn-lt"/>
                <a:ea typeface="Calibri" panose="020F0502020204030204" pitchFamily="34" charset="0"/>
                <a:cs typeface="Times New Roman" panose="02020603050405020304" pitchFamily="18" charset="0"/>
              </a:rPr>
              <a:t>, le second morceau est le participe passé du verbe conjugué.</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Pour </a:t>
            </a:r>
            <a:r>
              <a:rPr lang="fr-FR" sz="1200" i="1" kern="100" dirty="0">
                <a:solidFill>
                  <a:schemeClr val="tx1"/>
                </a:solidFill>
                <a:effectLst/>
                <a:latin typeface="+mn-lt"/>
                <a:ea typeface="Calibri" panose="020F0502020204030204" pitchFamily="34" charset="0"/>
                <a:cs typeface="Times New Roman" panose="02020603050405020304" pitchFamily="18" charset="0"/>
              </a:rPr>
              <a:t>arriver</a:t>
            </a:r>
            <a:r>
              <a:rPr lang="fr-FR" sz="1200" kern="100" dirty="0">
                <a:solidFill>
                  <a:schemeClr val="tx1"/>
                </a:solidFill>
                <a:effectLst/>
                <a:latin typeface="+mn-lt"/>
                <a:ea typeface="Calibri" panose="020F0502020204030204" pitchFamily="34" charset="0"/>
                <a:cs typeface="Times New Roman" panose="02020603050405020304" pitchFamily="18" charset="0"/>
              </a:rPr>
              <a:t>, c’est un peu différent : le premier morceau n’est pas l’auxiliaire </a:t>
            </a:r>
            <a:r>
              <a:rPr lang="fr-FR" sz="1200" i="1" kern="100" dirty="0">
                <a:solidFill>
                  <a:schemeClr val="tx1"/>
                </a:solidFill>
                <a:effectLst/>
                <a:latin typeface="+mn-lt"/>
                <a:ea typeface="Calibri" panose="020F0502020204030204" pitchFamily="34" charset="0"/>
                <a:cs typeface="Times New Roman" panose="02020603050405020304" pitchFamily="18" charset="0"/>
              </a:rPr>
              <a:t>avoir</a:t>
            </a:r>
            <a:r>
              <a:rPr lang="fr-FR" sz="1200" kern="100" dirty="0">
                <a:solidFill>
                  <a:schemeClr val="tx1"/>
                </a:solidFill>
                <a:effectLst/>
                <a:latin typeface="+mn-lt"/>
                <a:ea typeface="Calibri" panose="020F0502020204030204" pitchFamily="34" charset="0"/>
                <a:cs typeface="Times New Roman" panose="02020603050405020304" pitchFamily="18" charset="0"/>
              </a:rPr>
              <a:t>, le second morceau est bien le participe passé du verbe conjugué. </a:t>
            </a:r>
          </a:p>
          <a:p>
            <a:pPr algn="just"/>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Certains élèves devraient vouloir accorder le participe passé avec le pronom </a:t>
            </a:r>
            <a:r>
              <a:rPr lang="fr-FR" sz="1200" i="1" kern="100" dirty="0">
                <a:solidFill>
                  <a:schemeClr val="tx1"/>
                </a:solidFill>
                <a:effectLst/>
                <a:latin typeface="+mn-lt"/>
                <a:ea typeface="Calibri" panose="020F0502020204030204" pitchFamily="34" charset="0"/>
                <a:cs typeface="Times New Roman" panose="02020603050405020304" pitchFamily="18" charset="0"/>
              </a:rPr>
              <a:t>elle</a:t>
            </a:r>
            <a:r>
              <a:rPr lang="fr-FR" sz="1200" kern="100" dirty="0">
                <a:solidFill>
                  <a:schemeClr val="tx1"/>
                </a:solidFill>
                <a:effectLst/>
                <a:latin typeface="+mn-lt"/>
                <a:ea typeface="Calibri" panose="020F0502020204030204" pitchFamily="34" charset="0"/>
                <a:cs typeface="Times New Roman" panose="02020603050405020304" pitchFamily="18" charset="0"/>
              </a:rPr>
              <a:t> en s’appuyant sur la notion d’attribut. Pour </a:t>
            </a:r>
            <a:r>
              <a:rPr lang="fr-FR" sz="1200" b="1" kern="100" dirty="0">
                <a:solidFill>
                  <a:schemeClr val="tx1"/>
                </a:solidFill>
                <a:effectLst/>
                <a:latin typeface="+mn-lt"/>
                <a:ea typeface="Calibri" panose="020F0502020204030204" pitchFamily="34" charset="0"/>
                <a:cs typeface="Times New Roman" panose="02020603050405020304" pitchFamily="18" charset="0"/>
              </a:rPr>
              <a:t>étayer ce raisonnement, revenir</a:t>
            </a:r>
            <a:r>
              <a:rPr lang="fr-FR" sz="1200" kern="100" dirty="0">
                <a:solidFill>
                  <a:schemeClr val="tx1"/>
                </a:solidFill>
                <a:effectLst/>
                <a:latin typeface="+mn-lt"/>
                <a:ea typeface="Calibri" panose="020F0502020204030204" pitchFamily="34" charset="0"/>
                <a:cs typeface="Times New Roman" panose="02020603050405020304" pitchFamily="18" charset="0"/>
              </a:rPr>
              <a:t> sur la dictée de la leçon 29 et l’accord de l’adjectif attribut : </a:t>
            </a: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La résistance des acheteurs n’est pas justifiée</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Elle est injustifiée</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BE41AB24-F73F-4D4F-949E-3F407B357DB8}" type="slidenum">
              <a:rPr lang="fr-FR" smtClean="0"/>
              <a:t>4</a:t>
            </a:fld>
            <a:endParaRPr lang="fr-FR"/>
          </a:p>
        </p:txBody>
      </p:sp>
    </p:spTree>
    <p:extLst>
      <p:ext uri="{BB962C8B-B14F-4D97-AF65-F5344CB8AC3E}">
        <p14:creationId xmlns:p14="http://schemas.microsoft.com/office/powerpoint/2010/main" val="1699918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8A5F6-B590-5854-DFDD-BDBD5C7D4BC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0172675-D907-E479-BE7D-92D7A885C68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7724F0A-C170-C04B-8BAA-4F56B3C88208}"/>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Calibri" panose="020F0502020204030204" pitchFamily="34" charset="0"/>
              </a:rPr>
              <a:t>A</a:t>
            </a:r>
            <a:r>
              <a:rPr lang="fr-FR" sz="1200" b="1" dirty="0">
                <a:solidFill>
                  <a:schemeClr val="tx1"/>
                </a:solidFill>
                <a:effectLst/>
                <a:latin typeface="+mn-lt"/>
                <a:ea typeface="Calibri" panose="020F0502020204030204" pitchFamily="34" charset="0"/>
              </a:rPr>
              <a:t>nnoncer</a:t>
            </a:r>
            <a:r>
              <a:rPr lang="fr-FR" sz="1200" dirty="0">
                <a:solidFill>
                  <a:schemeClr val="tx1"/>
                </a:solidFill>
                <a:effectLst/>
                <a:latin typeface="+mn-lt"/>
                <a:ea typeface="Calibri" panose="020F0502020204030204" pitchFamily="34" charset="0"/>
              </a:rPr>
              <a:t> : « On va s’intéresser à la conjugaison du passé composé. On va voir que l’on utilise parfois un autre auxiliaire qu’</a:t>
            </a:r>
            <a:r>
              <a:rPr lang="fr-FR" sz="1200" i="1" dirty="0">
                <a:solidFill>
                  <a:schemeClr val="tx1"/>
                </a:solidFill>
                <a:effectLst/>
                <a:latin typeface="+mn-lt"/>
                <a:ea typeface="Calibri" panose="020F0502020204030204" pitchFamily="34" charset="0"/>
              </a:rPr>
              <a:t>avoir</a:t>
            </a:r>
            <a:r>
              <a:rPr lang="fr-FR" sz="1200" dirty="0">
                <a:solidFill>
                  <a:schemeClr val="tx1"/>
                </a:solidFill>
                <a:effectLst/>
                <a:latin typeface="+mn-lt"/>
                <a:ea typeface="Calibri" panose="020F0502020204030204" pitchFamily="34" charset="0"/>
              </a:rPr>
              <a:t>. On s’intéressera aussi à ce participe passé qu’on aurait parfois envie d’accorder avec la brique-sujet.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CC4DA4B7-86A4-9B6F-AE73-0CF7A92D8EC1}"/>
              </a:ext>
            </a:extLst>
          </p:cNvPr>
          <p:cNvSpPr>
            <a:spLocks noGrp="1"/>
          </p:cNvSpPr>
          <p:nvPr>
            <p:ph type="sldNum" sz="quarter" idx="5"/>
          </p:nvPr>
        </p:nvSpPr>
        <p:spPr/>
        <p:txBody>
          <a:bodyPr/>
          <a:lstStyle/>
          <a:p>
            <a:fld id="{BE41AB24-F73F-4D4F-949E-3F407B357DB8}" type="slidenum">
              <a:rPr lang="fr-FR" smtClean="0"/>
              <a:t>5</a:t>
            </a:fld>
            <a:endParaRPr lang="fr-FR"/>
          </a:p>
        </p:txBody>
      </p:sp>
    </p:spTree>
    <p:extLst>
      <p:ext uri="{BB962C8B-B14F-4D97-AF65-F5344CB8AC3E}">
        <p14:creationId xmlns:p14="http://schemas.microsoft.com/office/powerpoint/2010/main" val="3856530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2 – </a:t>
            </a:r>
            <a:r>
              <a:rPr lang="fr-FR" sz="1200" b="1" i="1" kern="100" dirty="0">
                <a:solidFill>
                  <a:schemeClr val="tx1"/>
                </a:solidFill>
                <a:effectLst/>
                <a:highlight>
                  <a:srgbClr val="D3D3D3"/>
                </a:highlight>
                <a:latin typeface="+mn-lt"/>
                <a:ea typeface="Calibri" panose="020F0502020204030204" pitchFamily="34" charset="0"/>
                <a:cs typeface="Times New Roman" panose="02020603050405020304" pitchFamily="18" charset="0"/>
              </a:rPr>
              <a:t>Variation</a:t>
            </a:r>
            <a:r>
              <a:rPr lang="fr-FR" sz="1200" b="1" kern="100" dirty="0">
                <a:solidFill>
                  <a:schemeClr val="tx1"/>
                </a:solidFill>
                <a:effectLst/>
                <a:latin typeface="+mn-lt"/>
                <a:ea typeface="Calibri" panose="020F0502020204030204" pitchFamily="34" charset="0"/>
                <a:cs typeface="Times New Roman" panose="02020603050405020304" pitchFamily="18" charset="0"/>
              </a:rPr>
              <a:t>– Constater que certains verbes se conjuguent avec l’auxiliaire </a:t>
            </a:r>
            <a:r>
              <a:rPr lang="fr-FR" sz="1200" b="1" i="1" kern="100" dirty="0">
                <a:solidFill>
                  <a:schemeClr val="tx1"/>
                </a:solidFill>
                <a:effectLst/>
                <a:latin typeface="+mn-lt"/>
                <a:ea typeface="Calibri" panose="020F0502020204030204" pitchFamily="34" charset="0"/>
                <a:cs typeface="Times New Roman" panose="02020603050405020304" pitchFamily="18" charset="0"/>
              </a:rPr>
              <a:t>être</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endParaRPr lang="fr-FR" sz="1200" b="1" dirty="0">
              <a:solidFill>
                <a:schemeClr val="tx1"/>
              </a:solidFill>
              <a:latin typeface="+mn-lt"/>
            </a:endParaRPr>
          </a:p>
          <a:p>
            <a:r>
              <a:rPr lang="fr-FR" sz="1200" b="1" dirty="0">
                <a:solidFill>
                  <a:schemeClr val="tx1"/>
                </a:solidFill>
                <a:effectLst/>
                <a:latin typeface="+mn-lt"/>
                <a:ea typeface="Calibri" panose="020F0502020204030204" pitchFamily="34" charset="0"/>
              </a:rPr>
              <a:t>Donner les consignes </a:t>
            </a:r>
            <a:r>
              <a:rPr lang="fr-FR" sz="1200" dirty="0">
                <a:solidFill>
                  <a:schemeClr val="tx1"/>
                </a:solidFill>
                <a:effectLst/>
                <a:latin typeface="+mn-lt"/>
                <a:ea typeface="Calibri" panose="020F0502020204030204" pitchFamily="34" charset="0"/>
              </a:rPr>
              <a:t>: « Trouvez les briques des phrases. Ensuite, trouvez les verbes. À quel temps sont-ils ? »</a:t>
            </a:r>
            <a:r>
              <a:rPr lang="fr-FR" sz="1200" dirty="0">
                <a:solidFill>
                  <a:schemeClr val="tx1"/>
                </a:solidFill>
                <a:effectLst/>
                <a:latin typeface="+mn-lt"/>
              </a:rPr>
              <a:t> </a:t>
            </a:r>
          </a:p>
          <a:p>
            <a:r>
              <a:rPr lang="fr-FR" sz="1200"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rPr>
              <a:t>[Voir diapositive suivante]</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BE41AB24-F73F-4D4F-949E-3F407B357DB8}" type="slidenum">
              <a:rPr lang="fr-FR" smtClean="0"/>
              <a:t>6</a:t>
            </a:fld>
            <a:endParaRPr lang="fr-FR"/>
          </a:p>
        </p:txBody>
      </p:sp>
    </p:spTree>
    <p:extLst>
      <p:ext uri="{BB962C8B-B14F-4D97-AF65-F5344CB8AC3E}">
        <p14:creationId xmlns:p14="http://schemas.microsoft.com/office/powerpoint/2010/main" val="1493121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E8AB9-5DDE-7FAE-BE66-7C55AAE7B74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63322F6-3018-D709-D22A-5814F770112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D25DBCF-4E72-8E6A-1D66-D0769190293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b="0" kern="1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kern="100" dirty="0">
                <a:solidFill>
                  <a:schemeClr val="tx1"/>
                </a:solidFill>
                <a:effectLst/>
                <a:latin typeface="+mn-lt"/>
                <a:ea typeface="Calibri" panose="020F0502020204030204" pitchFamily="34" charset="0"/>
                <a:cs typeface="Times New Roman" panose="02020603050405020304" pitchFamily="18" charset="0"/>
              </a:rPr>
              <a:t>Les verbes sont au présent, ça se passe en même temps qu’on le raconte.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kern="1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Distribuer</a:t>
            </a:r>
            <a:r>
              <a:rPr lang="fr-FR" sz="1200" kern="100" dirty="0">
                <a:solidFill>
                  <a:schemeClr val="tx1"/>
                </a:solidFill>
                <a:effectLst/>
                <a:latin typeface="+mn-lt"/>
                <a:ea typeface="Calibri" panose="020F0502020204030204" pitchFamily="34" charset="0"/>
                <a:cs typeface="Times New Roman" panose="02020603050405020304" pitchFamily="18" charset="0"/>
              </a:rPr>
              <a:t> le texte à trou et le tableau à compléter (cf. </a:t>
            </a:r>
            <a:r>
              <a:rPr lang="fr-FR" sz="1200" i="1" kern="100" dirty="0">
                <a:solidFill>
                  <a:schemeClr val="tx1"/>
                </a:solidFill>
                <a:effectLst/>
                <a:latin typeface="+mn-lt"/>
                <a:ea typeface="Calibri" panose="020F0502020204030204" pitchFamily="34" charset="0"/>
                <a:cs typeface="Times New Roman" panose="02020603050405020304" pitchFamily="18" charset="0"/>
              </a:rPr>
              <a:t>Fiche photocopiable</a:t>
            </a:r>
            <a:r>
              <a:rPr lang="fr-FR" sz="1200" kern="100" dirty="0">
                <a:solidFill>
                  <a:schemeClr val="tx1"/>
                </a:solidFill>
                <a:effectLst/>
                <a:latin typeface="+mn-lt"/>
                <a:ea typeface="Calibri" panose="020F0502020204030204" pitchFamily="34" charset="0"/>
                <a:cs typeface="Times New Roman" panose="02020603050405020304" pitchFamily="18" charset="0"/>
              </a:rPr>
              <a:t>) puis </a:t>
            </a:r>
            <a:r>
              <a:rPr lang="fr-FR" sz="1200" b="1" kern="100" dirty="0">
                <a:solidFill>
                  <a:schemeClr val="tx1"/>
                </a:solidFill>
                <a:effectLst/>
                <a:latin typeface="+mn-lt"/>
                <a:ea typeface="Calibri" panose="020F0502020204030204" pitchFamily="34" charset="0"/>
                <a:cs typeface="Times New Roman" panose="02020603050405020304" pitchFamily="18" charset="0"/>
              </a:rPr>
              <a:t>donner les consignes </a:t>
            </a:r>
            <a:r>
              <a:rPr lang="fr-FR" sz="1200" kern="100" dirty="0">
                <a:solidFill>
                  <a:schemeClr val="tx1"/>
                </a:solidFill>
                <a:effectLst/>
                <a:latin typeface="+mn-lt"/>
                <a:ea typeface="Calibri" panose="020F0502020204030204" pitchFamily="34" charset="0"/>
                <a:cs typeface="Times New Roman" panose="02020603050405020304" pitchFamily="18" charset="0"/>
              </a:rPr>
              <a:t>: « Réécrivez le texte au passé composé. Puis complétez le tableau. Qu’est-ce que vous avez remarqué ?</a:t>
            </a:r>
            <a:r>
              <a:rPr lang="fr-FR" sz="1200" strike="sngStrike" kern="100" dirty="0">
                <a:solidFill>
                  <a:schemeClr val="tx1"/>
                </a:solidFill>
                <a:effectLst/>
                <a:latin typeface="+mn-lt"/>
                <a:ea typeface="Calibri" panose="020F0502020204030204" pitchFamily="34" charset="0"/>
                <a:cs typeface="Times New Roman" panose="02020603050405020304" pitchFamily="18" charset="0"/>
              </a:rPr>
              <a:t>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b="0" kern="1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kern="100" dirty="0">
                <a:solidFill>
                  <a:schemeClr val="tx1"/>
                </a:solidFill>
                <a:effectLst/>
                <a:latin typeface="+mn-lt"/>
                <a:ea typeface="Calibri" panose="020F0502020204030204" pitchFamily="34" charset="0"/>
                <a:cs typeface="Times New Roman" panose="02020603050405020304" pitchFamily="18" charset="0"/>
              </a:rPr>
              <a:t>[voir diapositive suivante]</a:t>
            </a:r>
          </a:p>
        </p:txBody>
      </p:sp>
      <p:sp>
        <p:nvSpPr>
          <p:cNvPr id="4" name="Espace réservé du numéro de diapositive 3">
            <a:extLst>
              <a:ext uri="{FF2B5EF4-FFF2-40B4-BE49-F238E27FC236}">
                <a16:creationId xmlns:a16="http://schemas.microsoft.com/office/drawing/2014/main" id="{6B54E43C-BB7C-6EAD-DC6D-82AC0C41F0B8}"/>
              </a:ext>
            </a:extLst>
          </p:cNvPr>
          <p:cNvSpPr>
            <a:spLocks noGrp="1"/>
          </p:cNvSpPr>
          <p:nvPr>
            <p:ph type="sldNum" sz="quarter" idx="5"/>
          </p:nvPr>
        </p:nvSpPr>
        <p:spPr/>
        <p:txBody>
          <a:bodyPr/>
          <a:lstStyle/>
          <a:p>
            <a:fld id="{BE41AB24-F73F-4D4F-949E-3F407B357DB8}" type="slidenum">
              <a:rPr lang="fr-FR" smtClean="0"/>
              <a:t>7</a:t>
            </a:fld>
            <a:endParaRPr lang="fr-FR"/>
          </a:p>
        </p:txBody>
      </p:sp>
    </p:spTree>
    <p:extLst>
      <p:ext uri="{BB962C8B-B14F-4D97-AF65-F5344CB8AC3E}">
        <p14:creationId xmlns:p14="http://schemas.microsoft.com/office/powerpoint/2010/main" val="1989871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3495B-B92A-A79B-9B6A-71D9B835B89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3B40536-7B18-449C-C64B-DE576A03183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5A77782-C4EE-8F91-937A-3761C459313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b="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Il y a parfois des mots entre l’auxiliaire et le participe passé : </a:t>
            </a:r>
            <a:r>
              <a:rPr lang="fr-FR" sz="1200" u="sng" kern="100" dirty="0">
                <a:solidFill>
                  <a:schemeClr val="tx1"/>
                </a:solidFill>
                <a:effectLst/>
                <a:latin typeface="+mn-lt"/>
                <a:ea typeface="Calibri" panose="020F0502020204030204" pitchFamily="34" charset="0"/>
                <a:cs typeface="Times New Roman" panose="02020603050405020304" pitchFamily="18" charset="0"/>
              </a:rPr>
              <a:t>ai tout raconté</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u="sng" kern="100" dirty="0">
                <a:solidFill>
                  <a:schemeClr val="tx1"/>
                </a:solidFill>
                <a:effectLst/>
                <a:latin typeface="+mn-lt"/>
                <a:ea typeface="Calibri" panose="020F0502020204030204" pitchFamily="34" charset="0"/>
                <a:cs typeface="Times New Roman" panose="02020603050405020304" pitchFamily="18" charset="0"/>
              </a:rPr>
              <a:t>n’ai pas pardonné</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 n’est pas toujours l’auxiliaire </a:t>
            </a:r>
            <a:r>
              <a:rPr lang="fr-FR" sz="1200" i="1" kern="100" dirty="0">
                <a:solidFill>
                  <a:schemeClr val="tx1"/>
                </a:solidFill>
                <a:effectLst/>
                <a:latin typeface="+mn-lt"/>
                <a:ea typeface="Calibri" panose="020F0502020204030204" pitchFamily="34" charset="0"/>
                <a:cs typeface="Times New Roman" panose="02020603050405020304" pitchFamily="18" charset="0"/>
              </a:rPr>
              <a:t>avoir</a:t>
            </a:r>
            <a:r>
              <a:rPr lang="fr-FR" sz="1200" kern="100" dirty="0">
                <a:solidFill>
                  <a:schemeClr val="tx1"/>
                </a:solidFill>
                <a:effectLst/>
                <a:latin typeface="+mn-lt"/>
                <a:ea typeface="Calibri" panose="020F0502020204030204" pitchFamily="34" charset="0"/>
                <a:cs typeface="Times New Roman" panose="02020603050405020304" pitchFamily="18" charset="0"/>
              </a:rPr>
              <a:t>, parfois c’est </a:t>
            </a:r>
            <a:r>
              <a:rPr lang="fr-FR" sz="1200" i="1" kern="100" dirty="0">
                <a:solidFill>
                  <a:schemeClr val="tx1"/>
                </a:solidFill>
                <a:effectLst/>
                <a:latin typeface="+mn-lt"/>
                <a:ea typeface="Calibri" panose="020F0502020204030204" pitchFamily="34" charset="0"/>
                <a:cs typeface="Times New Roman" panose="02020603050405020304" pitchFamily="18" charset="0"/>
              </a:rPr>
              <a:t>être</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DE7FFAA8-18F1-6336-7C04-BA9CD06EF570}"/>
              </a:ext>
            </a:extLst>
          </p:cNvPr>
          <p:cNvSpPr>
            <a:spLocks noGrp="1"/>
          </p:cNvSpPr>
          <p:nvPr>
            <p:ph type="sldNum" sz="quarter" idx="5"/>
          </p:nvPr>
        </p:nvSpPr>
        <p:spPr/>
        <p:txBody>
          <a:bodyPr/>
          <a:lstStyle/>
          <a:p>
            <a:fld id="{BE41AB24-F73F-4D4F-949E-3F407B357DB8}" type="slidenum">
              <a:rPr lang="fr-FR" smtClean="0"/>
              <a:t>8</a:t>
            </a:fld>
            <a:endParaRPr lang="fr-FR"/>
          </a:p>
        </p:txBody>
      </p:sp>
    </p:spTree>
    <p:extLst>
      <p:ext uri="{BB962C8B-B14F-4D97-AF65-F5344CB8AC3E}">
        <p14:creationId xmlns:p14="http://schemas.microsoft.com/office/powerpoint/2010/main" val="1859286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86359-7AA9-4ED1-96B5-5D1CC1A3FEF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B93A465-4030-4F4B-90B1-5414E3F4610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8ECCAA8-9F8C-177A-F03D-DCF08A8A035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u="sng" kern="100" dirty="0">
                <a:solidFill>
                  <a:schemeClr val="tx1"/>
                </a:solidFill>
                <a:effectLst/>
                <a:latin typeface="+mn-lt"/>
                <a:ea typeface="Calibri" panose="020F0502020204030204" pitchFamily="34" charset="0"/>
                <a:cs typeface="Times New Roman" panose="02020603050405020304" pitchFamily="18" charset="0"/>
              </a:rPr>
              <a:t> </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9B20C4B1-A110-74FB-532D-797F746F4D75}"/>
              </a:ext>
            </a:extLst>
          </p:cNvPr>
          <p:cNvSpPr>
            <a:spLocks noGrp="1"/>
          </p:cNvSpPr>
          <p:nvPr>
            <p:ph type="sldNum" sz="quarter" idx="5"/>
          </p:nvPr>
        </p:nvSpPr>
        <p:spPr/>
        <p:txBody>
          <a:bodyPr/>
          <a:lstStyle/>
          <a:p>
            <a:fld id="{BE41AB24-F73F-4D4F-949E-3F407B357DB8}" type="slidenum">
              <a:rPr lang="fr-FR" smtClean="0"/>
              <a:t>9</a:t>
            </a:fld>
            <a:endParaRPr lang="fr-FR"/>
          </a:p>
        </p:txBody>
      </p:sp>
    </p:spTree>
    <p:extLst>
      <p:ext uri="{BB962C8B-B14F-4D97-AF65-F5344CB8AC3E}">
        <p14:creationId xmlns:p14="http://schemas.microsoft.com/office/powerpoint/2010/main" val="3499178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53839-4F0A-2262-81FB-A11A8E9720B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2461DAC-84CF-2B48-0732-4E0EF91C787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F47CC2A-03C4-4D0C-475F-8904DC696A4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Est-ce qu’il y a quelque chose de commun aux verbes qui se conjuguent avec l’auxiliaire </a:t>
            </a:r>
            <a:r>
              <a:rPr lang="fr-FR" sz="1200" i="1" dirty="0">
                <a:solidFill>
                  <a:schemeClr val="tx1"/>
                </a:solidFill>
                <a:effectLst/>
                <a:latin typeface="+mn-lt"/>
                <a:ea typeface="Calibri" panose="020F0502020204030204" pitchFamily="34" charset="0"/>
              </a:rPr>
              <a:t>être</a:t>
            </a:r>
            <a:r>
              <a:rPr lang="fr-FR" sz="1200" dirty="0">
                <a:solidFill>
                  <a:schemeClr val="tx1"/>
                </a:solidFill>
                <a:effectLst/>
                <a:latin typeface="+mn-lt"/>
                <a:ea typeface="Calibri" panose="020F0502020204030204" pitchFamily="34" charset="0"/>
              </a:rPr>
              <a:t> ? Qu’est-ce que racontent ces verbes ? »</a:t>
            </a:r>
            <a:r>
              <a:rPr lang="fr-FR" sz="1200" dirty="0">
                <a:solidFill>
                  <a:schemeClr val="tx1"/>
                </a:solidFill>
                <a:effectLst/>
                <a:latin typeface="+mn-lt"/>
              </a:rPr>
              <a:t> </a:t>
            </a:r>
            <a:endParaRPr lang="fr-FR" sz="1200" b="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Ces verbes racontent comment le personnage se déplace.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Certains verbes, en particulier les verbes qui indiquent un déplacement mais aussi certains verbes qui disent un changement comme </a:t>
            </a:r>
            <a:r>
              <a:rPr lang="fr-FR" sz="1200" i="1" kern="100" dirty="0">
                <a:solidFill>
                  <a:schemeClr val="tx1"/>
                </a:solidFill>
                <a:effectLst/>
                <a:latin typeface="+mn-lt"/>
                <a:ea typeface="Calibri" panose="020F0502020204030204" pitchFamily="34" charset="0"/>
                <a:cs typeface="Times New Roman" panose="02020603050405020304" pitchFamily="18" charset="0"/>
              </a:rPr>
              <a:t>naitre</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mourir</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devenir</a:t>
            </a:r>
            <a:r>
              <a:rPr lang="fr-FR" sz="1200" kern="100" dirty="0">
                <a:solidFill>
                  <a:schemeClr val="tx1"/>
                </a:solidFill>
                <a:effectLst/>
                <a:latin typeface="+mn-lt"/>
                <a:ea typeface="Calibri" panose="020F0502020204030204" pitchFamily="34" charset="0"/>
                <a:cs typeface="Times New Roman" panose="02020603050405020304" pitchFamily="18" charset="0"/>
              </a:rPr>
              <a:t>…, n’ont pas un passé composé fabriqué avec l’auxiliaire </a:t>
            </a:r>
            <a:r>
              <a:rPr lang="fr-FR" sz="1200" i="1" kern="100" dirty="0">
                <a:solidFill>
                  <a:schemeClr val="tx1"/>
                </a:solidFill>
                <a:effectLst/>
                <a:latin typeface="+mn-lt"/>
                <a:ea typeface="Calibri" panose="020F0502020204030204" pitchFamily="34" charset="0"/>
                <a:cs typeface="Times New Roman" panose="02020603050405020304" pitchFamily="18" charset="0"/>
              </a:rPr>
              <a:t>avoir</a:t>
            </a:r>
            <a:r>
              <a:rPr lang="fr-FR" sz="1200" kern="100" dirty="0">
                <a:solidFill>
                  <a:schemeClr val="tx1"/>
                </a:solidFill>
                <a:effectLst/>
                <a:latin typeface="+mn-lt"/>
                <a:ea typeface="Calibri" panose="020F0502020204030204" pitchFamily="34" charset="0"/>
                <a:cs typeface="Times New Roman" panose="02020603050405020304" pitchFamily="18" charset="0"/>
              </a:rPr>
              <a:t>. Ils se conjuguent avec l’auxiliaire </a:t>
            </a:r>
            <a:r>
              <a:rPr lang="fr-FR" sz="1200" i="1" kern="100" dirty="0">
                <a:solidFill>
                  <a:schemeClr val="tx1"/>
                </a:solidFill>
                <a:effectLst/>
                <a:latin typeface="+mn-lt"/>
                <a:ea typeface="Calibri" panose="020F0502020204030204" pitchFamily="34" charset="0"/>
                <a:cs typeface="Times New Roman" panose="02020603050405020304" pitchFamily="18" charset="0"/>
              </a:rPr>
              <a:t>être</a:t>
            </a:r>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F072FAF1-6660-CAFA-3A10-3D47B763875C}"/>
              </a:ext>
            </a:extLst>
          </p:cNvPr>
          <p:cNvSpPr>
            <a:spLocks noGrp="1"/>
          </p:cNvSpPr>
          <p:nvPr>
            <p:ph type="sldNum" sz="quarter" idx="5"/>
          </p:nvPr>
        </p:nvSpPr>
        <p:spPr/>
        <p:txBody>
          <a:bodyPr/>
          <a:lstStyle/>
          <a:p>
            <a:fld id="{BE41AB24-F73F-4D4F-949E-3F407B357DB8}" type="slidenum">
              <a:rPr lang="fr-FR" smtClean="0"/>
              <a:t>10</a:t>
            </a:fld>
            <a:endParaRPr lang="fr-FR"/>
          </a:p>
        </p:txBody>
      </p:sp>
    </p:spTree>
    <p:extLst>
      <p:ext uri="{BB962C8B-B14F-4D97-AF65-F5344CB8AC3E}">
        <p14:creationId xmlns:p14="http://schemas.microsoft.com/office/powerpoint/2010/main" val="3796034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3 – </a:t>
            </a:r>
            <a:r>
              <a:rPr lang="fr-FR" sz="1200" b="1" i="1" kern="100"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kern="100" dirty="0">
                <a:solidFill>
                  <a:schemeClr val="tx1"/>
                </a:solidFill>
                <a:effectLst/>
                <a:latin typeface="+mn-lt"/>
                <a:ea typeface="Calibri" panose="020F0502020204030204" pitchFamily="34" charset="0"/>
                <a:cs typeface="Times New Roman" panose="02020603050405020304" pitchFamily="18" charset="0"/>
              </a:rPr>
              <a:t> – Repérer l’accord du participe avec l’auxiliaire </a:t>
            </a:r>
            <a:r>
              <a:rPr lang="fr-FR" sz="1200" b="1" i="1" kern="100" dirty="0">
                <a:solidFill>
                  <a:schemeClr val="tx1"/>
                </a:solidFill>
                <a:effectLst/>
                <a:latin typeface="+mn-lt"/>
                <a:ea typeface="Calibri" panose="020F0502020204030204" pitchFamily="34" charset="0"/>
                <a:cs typeface="Times New Roman" panose="02020603050405020304" pitchFamily="18" charset="0"/>
              </a:rPr>
              <a:t>être</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Est-ce que le personnage qui se dispute avec son grand frère est un garçon ou une fille ? Comment le savez-vous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Discussion possible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Il faut regarder les adjectifs, s’ils sont au féminin.</a:t>
            </a: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 </a:t>
            </a:r>
            <a:r>
              <a:rPr lang="fr-FR" sz="1200" i="0" kern="100" dirty="0">
                <a:solidFill>
                  <a:schemeClr val="tx1"/>
                </a:solidFill>
                <a:effectLst/>
                <a:latin typeface="+mn-lt"/>
                <a:ea typeface="Calibri" panose="020F0502020204030204" pitchFamily="34" charset="0"/>
                <a:cs typeface="Times New Roman" panose="02020603050405020304" pitchFamily="18" charset="0"/>
              </a:rPr>
              <a:t>Il y avait </a:t>
            </a:r>
            <a:r>
              <a:rPr lang="fr-FR" sz="1200" i="1" kern="100" dirty="0">
                <a:solidFill>
                  <a:schemeClr val="tx1"/>
                </a:solidFill>
                <a:effectLst/>
                <a:latin typeface="+mn-lt"/>
                <a:ea typeface="Calibri" panose="020F0502020204030204" pitchFamily="34" charset="0"/>
                <a:cs typeface="Times New Roman" panose="02020603050405020304" pitchFamily="18" charset="0"/>
              </a:rPr>
              <a:t>: Je suis parti</a:t>
            </a:r>
            <a:r>
              <a:rPr lang="fr-FR" sz="1200" kern="100" dirty="0">
                <a:solidFill>
                  <a:schemeClr val="tx1"/>
                </a:solidFill>
                <a:effectLst/>
                <a:latin typeface="+mn-lt"/>
                <a:ea typeface="Calibri" panose="020F0502020204030204" pitchFamily="34" charset="0"/>
                <a:cs typeface="Times New Roman" panose="02020603050405020304" pitchFamily="18" charset="0"/>
              </a:rPr>
              <a:t> : il n’y a pas de -</a:t>
            </a:r>
            <a:r>
              <a:rPr lang="fr-FR" sz="1200" i="1" kern="100" dirty="0">
                <a:solidFill>
                  <a:schemeClr val="tx1"/>
                </a:solidFill>
                <a:effectLst/>
                <a:latin typeface="+mn-lt"/>
                <a:ea typeface="Calibri" panose="020F0502020204030204" pitchFamily="34" charset="0"/>
                <a:cs typeface="Times New Roman" panose="02020603050405020304" pitchFamily="18" charset="0"/>
              </a:rPr>
              <a:t>e</a:t>
            </a:r>
            <a:r>
              <a:rPr lang="fr-FR" sz="1200" kern="100" dirty="0">
                <a:solidFill>
                  <a:schemeClr val="tx1"/>
                </a:solidFill>
                <a:effectLst/>
                <a:latin typeface="+mn-lt"/>
                <a:ea typeface="Calibri" panose="020F0502020204030204" pitchFamily="34" charset="0"/>
                <a:cs typeface="Times New Roman" panose="02020603050405020304" pitchFamily="18" charset="0"/>
              </a:rPr>
              <a:t>, donc c’est un garçon.</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Parti</a:t>
            </a:r>
            <a:r>
              <a:rPr lang="fr-FR" sz="1200" kern="100" dirty="0">
                <a:solidFill>
                  <a:schemeClr val="tx1"/>
                </a:solidFill>
                <a:effectLst/>
                <a:latin typeface="+mn-lt"/>
                <a:ea typeface="Calibri" panose="020F0502020204030204" pitchFamily="34" charset="0"/>
                <a:cs typeface="Times New Roman" panose="02020603050405020304" pitchFamily="18" charset="0"/>
              </a:rPr>
              <a:t> n’est pas un adjectif, c’est un participe passé dans un passé composé, donc on ne peut pas savoir.</a:t>
            </a:r>
          </a:p>
          <a:p>
            <a:endParaRPr lang="fr-FR" dirty="0"/>
          </a:p>
        </p:txBody>
      </p:sp>
      <p:sp>
        <p:nvSpPr>
          <p:cNvPr id="4" name="Espace réservé du numéro de diapositive 3"/>
          <p:cNvSpPr>
            <a:spLocks noGrp="1"/>
          </p:cNvSpPr>
          <p:nvPr>
            <p:ph type="sldNum" sz="quarter" idx="5"/>
          </p:nvPr>
        </p:nvSpPr>
        <p:spPr/>
        <p:txBody>
          <a:bodyPr/>
          <a:lstStyle/>
          <a:p>
            <a:fld id="{BE41AB24-F73F-4D4F-949E-3F407B357DB8}" type="slidenum">
              <a:rPr lang="fr-FR" smtClean="0"/>
              <a:t>11</a:t>
            </a:fld>
            <a:endParaRPr lang="fr-FR"/>
          </a:p>
        </p:txBody>
      </p:sp>
    </p:spTree>
    <p:extLst>
      <p:ext uri="{BB962C8B-B14F-4D97-AF65-F5344CB8AC3E}">
        <p14:creationId xmlns:p14="http://schemas.microsoft.com/office/powerpoint/2010/main" val="965264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Est-ce que vous savez, maintenant ? »</a:t>
            </a:r>
            <a:r>
              <a:rPr lang="fr-FR" sz="1200" dirty="0">
                <a:solidFill>
                  <a:schemeClr val="tx1"/>
                </a:solidFill>
                <a:effectLst/>
                <a:latin typeface="+mn-lt"/>
              </a:rPr>
              <a:t>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Oui, maintenant, on sait, c’est un garçon.</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Dans </a:t>
            </a:r>
            <a:r>
              <a:rPr lang="fr-FR" sz="1200" i="1" kern="100" dirty="0">
                <a:solidFill>
                  <a:schemeClr val="tx1"/>
                </a:solidFill>
                <a:effectLst/>
                <a:latin typeface="+mn-lt"/>
                <a:ea typeface="Calibri" panose="020F0502020204030204" pitchFamily="34" charset="0"/>
                <a:cs typeface="Times New Roman" panose="02020603050405020304" pitchFamily="18" charset="0"/>
              </a:rPr>
              <a:t>Je suis parti</a:t>
            </a:r>
            <a:r>
              <a:rPr lang="fr-FR" sz="1200" kern="100" dirty="0">
                <a:solidFill>
                  <a:schemeClr val="tx1"/>
                </a:solidFill>
                <a:effectLst/>
                <a:latin typeface="+mn-lt"/>
                <a:ea typeface="Calibri" panose="020F0502020204030204" pitchFamily="34" charset="0"/>
                <a:cs typeface="Times New Roman" panose="02020603050405020304" pitchFamily="18" charset="0"/>
              </a:rPr>
              <a:t>, vous avez raison : </a:t>
            </a:r>
            <a:r>
              <a:rPr lang="fr-FR" sz="1200" i="1" kern="100" dirty="0">
                <a:solidFill>
                  <a:schemeClr val="tx1"/>
                </a:solidFill>
                <a:effectLst/>
                <a:latin typeface="+mn-lt"/>
                <a:ea typeface="Calibri" panose="020F0502020204030204" pitchFamily="34" charset="0"/>
                <a:cs typeface="Times New Roman" panose="02020603050405020304" pitchFamily="18" charset="0"/>
              </a:rPr>
              <a:t>parti</a:t>
            </a:r>
            <a:r>
              <a:rPr lang="fr-FR" sz="1200" kern="100" dirty="0">
                <a:solidFill>
                  <a:schemeClr val="tx1"/>
                </a:solidFill>
                <a:effectLst/>
                <a:latin typeface="+mn-lt"/>
                <a:ea typeface="Calibri" panose="020F0502020204030204" pitchFamily="34" charset="0"/>
                <a:cs typeface="Times New Roman" panose="02020603050405020304" pitchFamily="18" charset="0"/>
              </a:rPr>
              <a:t> n’est pas un adjectif, c’est un participe, c’est un morceau du passé composé. Mais on fait ‘comme si’.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Dans </a:t>
            </a:r>
            <a:r>
              <a:rPr lang="fr-FR" sz="1200" i="1" kern="100" dirty="0">
                <a:solidFill>
                  <a:schemeClr val="tx1"/>
                </a:solidFill>
                <a:effectLst/>
                <a:latin typeface="+mn-lt"/>
                <a:ea typeface="Calibri" panose="020F0502020204030204" pitchFamily="34" charset="0"/>
                <a:cs typeface="Times New Roman" panose="02020603050405020304" pitchFamily="18" charset="0"/>
              </a:rPr>
              <a:t>Je suis petit</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petit</a:t>
            </a:r>
            <a:r>
              <a:rPr lang="fr-FR" sz="1200" kern="100" dirty="0">
                <a:solidFill>
                  <a:schemeClr val="tx1"/>
                </a:solidFill>
                <a:effectLst/>
                <a:latin typeface="+mn-lt"/>
                <a:ea typeface="Calibri" panose="020F0502020204030204" pitchFamily="34" charset="0"/>
                <a:cs typeface="Times New Roman" panose="02020603050405020304" pitchFamily="18" charset="0"/>
              </a:rPr>
              <a:t> parle de la même personne que </a:t>
            </a:r>
            <a:r>
              <a:rPr lang="fr-FR" sz="1200" i="1" kern="100" dirty="0">
                <a:solidFill>
                  <a:schemeClr val="tx1"/>
                </a:solidFill>
                <a:effectLst/>
                <a:latin typeface="+mn-lt"/>
                <a:ea typeface="Calibri" panose="020F0502020204030204" pitchFamily="34" charset="0"/>
                <a:cs typeface="Times New Roman" panose="02020603050405020304" pitchFamily="18" charset="0"/>
              </a:rPr>
              <a:t>Je</a:t>
            </a:r>
            <a:r>
              <a:rPr lang="fr-FR" sz="1200" kern="100" dirty="0">
                <a:solidFill>
                  <a:schemeClr val="tx1"/>
                </a:solidFill>
                <a:effectLst/>
                <a:latin typeface="+mn-lt"/>
                <a:ea typeface="Calibri" panose="020F0502020204030204" pitchFamily="34" charset="0"/>
                <a:cs typeface="Times New Roman" panose="02020603050405020304" pitchFamily="18" charset="0"/>
              </a:rPr>
              <a:t> : c’est un attribut et on accorde. Alors, dans </a:t>
            </a:r>
            <a:r>
              <a:rPr lang="fr-FR" sz="1200" i="1" kern="100" dirty="0">
                <a:solidFill>
                  <a:schemeClr val="tx1"/>
                </a:solidFill>
                <a:effectLst/>
                <a:latin typeface="+mn-lt"/>
                <a:ea typeface="Calibri" panose="020F0502020204030204" pitchFamily="34" charset="0"/>
                <a:cs typeface="Times New Roman" panose="02020603050405020304" pitchFamily="18" charset="0"/>
              </a:rPr>
              <a:t>Je suis parti</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parti</a:t>
            </a:r>
            <a:r>
              <a:rPr lang="fr-FR" sz="1200" kern="100" dirty="0">
                <a:solidFill>
                  <a:schemeClr val="tx1"/>
                </a:solidFill>
                <a:effectLst/>
                <a:latin typeface="+mn-lt"/>
                <a:ea typeface="Calibri" panose="020F0502020204030204" pitchFamily="34" charset="0"/>
                <a:cs typeface="Times New Roman" panose="02020603050405020304" pitchFamily="18" charset="0"/>
              </a:rPr>
              <a:t> parle de la même personne que </a:t>
            </a:r>
            <a:r>
              <a:rPr lang="fr-FR" sz="1200" i="1" kern="100" dirty="0">
                <a:solidFill>
                  <a:schemeClr val="tx1"/>
                </a:solidFill>
                <a:effectLst/>
                <a:latin typeface="+mn-lt"/>
                <a:ea typeface="Calibri" panose="020F0502020204030204" pitchFamily="34" charset="0"/>
                <a:cs typeface="Times New Roman" panose="02020603050405020304" pitchFamily="18" charset="0"/>
              </a:rPr>
              <a:t>Je</a:t>
            </a:r>
            <a:r>
              <a:rPr lang="fr-FR" sz="1200" kern="100" dirty="0">
                <a:solidFill>
                  <a:schemeClr val="tx1"/>
                </a:solidFill>
                <a:effectLst/>
                <a:latin typeface="+mn-lt"/>
                <a:ea typeface="Calibri" panose="020F0502020204030204" pitchFamily="34" charset="0"/>
                <a:cs typeface="Times New Roman" panose="02020603050405020304" pitchFamily="18" charset="0"/>
              </a:rPr>
              <a:t> : c’est </a:t>
            </a:r>
            <a:r>
              <a:rPr lang="fr-FR" sz="1200" b="1" i="1" kern="100" dirty="0">
                <a:solidFill>
                  <a:schemeClr val="tx1"/>
                </a:solidFill>
                <a:effectLst/>
                <a:latin typeface="+mn-lt"/>
                <a:ea typeface="Calibri" panose="020F0502020204030204" pitchFamily="34" charset="0"/>
                <a:cs typeface="Times New Roman" panose="02020603050405020304" pitchFamily="18" charset="0"/>
              </a:rPr>
              <a:t>comme</a:t>
            </a:r>
            <a:r>
              <a:rPr lang="fr-FR" sz="1200" kern="100" dirty="0">
                <a:solidFill>
                  <a:schemeClr val="tx1"/>
                </a:solidFill>
                <a:effectLst/>
                <a:latin typeface="+mn-lt"/>
                <a:ea typeface="Calibri" panose="020F0502020204030204" pitchFamily="34" charset="0"/>
                <a:cs typeface="Times New Roman" panose="02020603050405020304" pitchFamily="18" charset="0"/>
              </a:rPr>
              <a:t> un attribut. Alors on fait ‘comme si’, et on accorde. »</a:t>
            </a:r>
          </a:p>
          <a:p>
            <a:endParaRPr lang="fr-FR" dirty="0"/>
          </a:p>
        </p:txBody>
      </p:sp>
      <p:sp>
        <p:nvSpPr>
          <p:cNvPr id="4" name="Espace réservé du numéro de diapositive 3"/>
          <p:cNvSpPr>
            <a:spLocks noGrp="1"/>
          </p:cNvSpPr>
          <p:nvPr>
            <p:ph type="sldNum" sz="quarter" idx="5"/>
          </p:nvPr>
        </p:nvSpPr>
        <p:spPr/>
        <p:txBody>
          <a:bodyPr/>
          <a:lstStyle/>
          <a:p>
            <a:fld id="{BE41AB24-F73F-4D4F-949E-3F407B357DB8}" type="slidenum">
              <a:rPr lang="fr-FR" smtClean="0"/>
              <a:t>12</a:t>
            </a:fld>
            <a:endParaRPr lang="fr-FR"/>
          </a:p>
        </p:txBody>
      </p:sp>
    </p:spTree>
    <p:extLst>
      <p:ext uri="{BB962C8B-B14F-4D97-AF65-F5344CB8AC3E}">
        <p14:creationId xmlns:p14="http://schemas.microsoft.com/office/powerpoint/2010/main" val="376015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Donner la consigne </a:t>
            </a:r>
            <a:r>
              <a:rPr lang="fr-FR" dirty="0">
                <a:solidFill>
                  <a:schemeClr val="tx1"/>
                </a:solidFill>
              </a:rPr>
              <a:t>: « Trouvez les briques de la première phrase, et celles de la phrase </a:t>
            </a:r>
            <a:r>
              <a:rPr lang="fr-FR" i="1" dirty="0">
                <a:solidFill>
                  <a:schemeClr val="tx1"/>
                </a:solidFill>
              </a:rPr>
              <a:t>Elle est injustifiée</a:t>
            </a:r>
            <a:r>
              <a:rPr lang="fr-FR" dirty="0">
                <a:solidFill>
                  <a:schemeClr val="tx1"/>
                </a:solidFill>
              </a:rPr>
              <a:t>. »</a:t>
            </a:r>
          </a:p>
          <a:p>
            <a:r>
              <a:rPr lang="fr-FR" u="sng" dirty="0">
                <a:solidFill>
                  <a:schemeClr val="tx1"/>
                </a:solidFill>
              </a:rPr>
              <a:t>Réponse attendue </a:t>
            </a:r>
            <a:r>
              <a:rPr lang="fr-FR" dirty="0">
                <a:solidFill>
                  <a:schemeClr val="tx1"/>
                </a:solidFill>
              </a:rPr>
              <a:t>:</a:t>
            </a:r>
          </a:p>
          <a:p>
            <a:r>
              <a:rPr lang="fr-FR" dirty="0">
                <a:solidFill>
                  <a:schemeClr val="tx1"/>
                </a:solidFill>
              </a:rPr>
              <a:t>[Voir diapositive suivante]</a:t>
            </a:r>
          </a:p>
        </p:txBody>
      </p:sp>
      <p:sp>
        <p:nvSpPr>
          <p:cNvPr id="4" name="Espace réservé du numéro de diapositive 3"/>
          <p:cNvSpPr>
            <a:spLocks noGrp="1"/>
          </p:cNvSpPr>
          <p:nvPr>
            <p:ph type="sldNum" sz="quarter" idx="5"/>
          </p:nvPr>
        </p:nvSpPr>
        <p:spPr/>
        <p:txBody>
          <a:bodyPr/>
          <a:lstStyle/>
          <a:p>
            <a:fld id="{BE41AB24-F73F-4D4F-949E-3F407B357DB8}" type="slidenum">
              <a:rPr lang="fr-FR" smtClean="0"/>
              <a:t>13</a:t>
            </a:fld>
            <a:endParaRPr lang="fr-FR"/>
          </a:p>
        </p:txBody>
      </p:sp>
    </p:spTree>
    <p:extLst>
      <p:ext uri="{BB962C8B-B14F-4D97-AF65-F5344CB8AC3E}">
        <p14:creationId xmlns:p14="http://schemas.microsoft.com/office/powerpoint/2010/main" val="38304988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2C3A2-F78E-677A-379B-3B2934CE608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F1B97F3-200E-2EB9-2CAA-E0920F706A3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D40AEC7-176E-827C-E120-1D19C993C9BB}"/>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À quoi sert le mot </a:t>
            </a:r>
            <a:r>
              <a:rPr lang="fr-FR" sz="1200" i="1" kern="100" dirty="0">
                <a:solidFill>
                  <a:schemeClr val="tx1"/>
                </a:solidFill>
                <a:effectLst/>
                <a:latin typeface="+mn-lt"/>
                <a:ea typeface="Calibri" panose="020F0502020204030204" pitchFamily="34" charset="0"/>
                <a:cs typeface="Times New Roman" panose="02020603050405020304" pitchFamily="18" charset="0"/>
              </a:rPr>
              <a:t>injustifiée</a:t>
            </a:r>
            <a:r>
              <a:rPr lang="fr-FR" sz="1200" kern="100" dirty="0">
                <a:solidFill>
                  <a:schemeClr val="tx1"/>
                </a:solidFill>
                <a:effectLst/>
                <a:latin typeface="+mn-lt"/>
                <a:ea typeface="Calibri" panose="020F0502020204030204" pitchFamily="34" charset="0"/>
                <a:cs typeface="Times New Roman" panose="02020603050405020304" pitchFamily="18" charset="0"/>
              </a:rPr>
              <a:t> ? À quelle classe grammaticale appartient-il ?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Réponse attendue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Il sert à dire comment est la résistance des acheteurs. C’est un adjectif.</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kern="100" dirty="0">
                <a:solidFill>
                  <a:schemeClr val="tx1"/>
                </a:solidFill>
                <a:effectLst/>
                <a:latin typeface="+mn-lt"/>
                <a:ea typeface="Calibri" panose="020F0502020204030204" pitchFamily="34" charset="0"/>
                <a:cs typeface="Calibri" panose="020F0502020204030204" pitchFamily="34" charset="0"/>
                <a:sym typeface="Wingdings 3" pitchFamily="2" charset="2"/>
              </a:rPr>
              <a:t></a:t>
            </a:r>
            <a:r>
              <a:rPr lang="fr-FR" sz="1200" b="1" kern="100" dirty="0">
                <a:solidFill>
                  <a:schemeClr val="tx1"/>
                </a:solidFill>
                <a:effectLst/>
                <a:latin typeface="+mn-lt"/>
                <a:ea typeface="Calibri" panose="020F0502020204030204" pitchFamily="34" charset="0"/>
                <a:cs typeface="Calibri" panose="020F0502020204030204" pitchFamily="34" charset="0"/>
              </a:rPr>
              <a:t> </a:t>
            </a:r>
            <a:r>
              <a:rPr lang="fr-FR" sz="1200" kern="100" dirty="0">
                <a:solidFill>
                  <a:schemeClr val="tx1"/>
                </a:solidFill>
                <a:effectLst/>
                <a:latin typeface="+mn-lt"/>
                <a:ea typeface="Calibri" panose="020F0502020204030204" pitchFamily="34" charset="0"/>
                <a:cs typeface="Times New Roman" panose="02020603050405020304" pitchFamily="18" charset="0"/>
              </a:rPr>
              <a:t>Demander : « Est-ce que le mot </a:t>
            </a:r>
            <a:r>
              <a:rPr lang="fr-FR" sz="1200" i="1" kern="100" dirty="0">
                <a:solidFill>
                  <a:schemeClr val="tx1"/>
                </a:solidFill>
                <a:effectLst/>
                <a:latin typeface="+mn-lt"/>
                <a:ea typeface="Calibri" panose="020F0502020204030204" pitchFamily="34" charset="0"/>
                <a:cs typeface="Times New Roman" panose="02020603050405020304" pitchFamily="18" charset="0"/>
              </a:rPr>
              <a:t>arrivée</a:t>
            </a:r>
            <a:r>
              <a:rPr lang="fr-FR" sz="1200" kern="100" dirty="0">
                <a:solidFill>
                  <a:schemeClr val="tx1"/>
                </a:solidFill>
                <a:effectLst/>
                <a:latin typeface="+mn-lt"/>
                <a:ea typeface="Calibri" panose="020F0502020204030204" pitchFamily="34" charset="0"/>
                <a:cs typeface="Times New Roman" panose="02020603050405020304" pitchFamily="18" charset="0"/>
              </a:rPr>
              <a:t> est un adjectif ?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Réponse attendue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Non, c’est le participe passé qui va avec l’auxiliaire pour faire le passé composé.</a:t>
            </a:r>
          </a:p>
          <a:p>
            <a:pPr marR="2879725"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Les participes, c’est un peu comme des adjectifs, on peut facilement confondre. Alors, quand ils sont employés avec l’auxiliaire </a:t>
            </a:r>
            <a:r>
              <a:rPr lang="fr-FR" sz="1200" i="1" kern="100" dirty="0">
                <a:solidFill>
                  <a:schemeClr val="tx1"/>
                </a:solidFill>
                <a:effectLst/>
                <a:latin typeface="+mn-lt"/>
                <a:ea typeface="Calibri" panose="020F0502020204030204" pitchFamily="34" charset="0"/>
                <a:cs typeface="Times New Roman" panose="02020603050405020304" pitchFamily="18" charset="0"/>
              </a:rPr>
              <a:t>être</a:t>
            </a:r>
            <a:r>
              <a:rPr lang="fr-FR" sz="1200" kern="100" dirty="0">
                <a:solidFill>
                  <a:schemeClr val="tx1"/>
                </a:solidFill>
                <a:effectLst/>
                <a:latin typeface="+mn-lt"/>
                <a:ea typeface="Calibri" panose="020F0502020204030204" pitchFamily="34" charset="0"/>
                <a:cs typeface="Times New Roman" panose="02020603050405020304" pitchFamily="18" charset="0"/>
              </a:rPr>
              <a:t> pour les formes composées de certains verbes, on fait comme si les participes étaient des attributs : on les accorde avec le sujet. »</a:t>
            </a:r>
          </a:p>
          <a:p>
            <a:pPr marR="2879725"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0F2B50AD-20BC-C828-0184-931A0E8CECE5}"/>
              </a:ext>
            </a:extLst>
          </p:cNvPr>
          <p:cNvSpPr>
            <a:spLocks noGrp="1"/>
          </p:cNvSpPr>
          <p:nvPr>
            <p:ph type="sldNum" sz="quarter" idx="5"/>
          </p:nvPr>
        </p:nvSpPr>
        <p:spPr/>
        <p:txBody>
          <a:bodyPr/>
          <a:lstStyle/>
          <a:p>
            <a:fld id="{BE41AB24-F73F-4D4F-949E-3F407B357DB8}" type="slidenum">
              <a:rPr lang="fr-FR" smtClean="0"/>
              <a:t>14</a:t>
            </a:fld>
            <a:endParaRPr lang="fr-FR"/>
          </a:p>
        </p:txBody>
      </p:sp>
    </p:spTree>
    <p:extLst>
      <p:ext uri="{BB962C8B-B14F-4D97-AF65-F5344CB8AC3E}">
        <p14:creationId xmlns:p14="http://schemas.microsoft.com/office/powerpoint/2010/main" val="36830963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Reformuler </a:t>
            </a:r>
            <a:r>
              <a:rPr lang="fr-FR" sz="1200" dirty="0">
                <a:solidFill>
                  <a:schemeClr val="tx1"/>
                </a:solidFill>
                <a:effectLst/>
                <a:latin typeface="+mn-lt"/>
                <a:ea typeface="Calibri" panose="020F0502020204030204" pitchFamily="34" charset="0"/>
                <a:cs typeface="Times New Roman" panose="02020603050405020304" pitchFamily="18" charset="0"/>
              </a:rPr>
              <a:t>avec les élèves ce qu’on a appris.</a:t>
            </a:r>
          </a:p>
          <a:p>
            <a:endParaRPr lang="fr-FR" sz="1200" dirty="0">
              <a:solidFill>
                <a:schemeClr val="tx1"/>
              </a:solidFill>
              <a:latin typeface="+mn-lt"/>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Quel l’auxiliaire autre qu’</a:t>
            </a:r>
            <a:r>
              <a:rPr lang="fr-FR" sz="1200" i="1" kern="100" dirty="0">
                <a:solidFill>
                  <a:schemeClr val="tx1"/>
                </a:solidFill>
                <a:effectLst/>
                <a:latin typeface="+mn-lt"/>
                <a:ea typeface="Calibri" panose="020F0502020204030204" pitchFamily="34" charset="0"/>
                <a:cs typeface="Times New Roman" panose="02020603050405020304" pitchFamily="18" charset="0"/>
              </a:rPr>
              <a:t>avoir</a:t>
            </a:r>
            <a:r>
              <a:rPr lang="fr-FR" sz="1200" kern="100" dirty="0">
                <a:solidFill>
                  <a:schemeClr val="tx1"/>
                </a:solidFill>
                <a:effectLst/>
                <a:latin typeface="+mn-lt"/>
                <a:ea typeface="Calibri" panose="020F0502020204030204" pitchFamily="34" charset="0"/>
                <a:cs typeface="Times New Roman" panose="02020603050405020304" pitchFamily="18" charset="0"/>
              </a:rPr>
              <a:t> utilise-t-on au passé composé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Accorde-t-on parfois le participe passé du passé composé avec la brique-sujet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Certains verbes fabriquent leur passé composé avec l’auxiliaire </a:t>
            </a:r>
            <a:r>
              <a:rPr lang="fr-FR" sz="1200" i="1" kern="100" dirty="0">
                <a:solidFill>
                  <a:schemeClr val="tx1"/>
                </a:solidFill>
                <a:effectLst/>
                <a:latin typeface="+mn-lt"/>
                <a:ea typeface="Calibri" panose="020F0502020204030204" pitchFamily="34" charset="0"/>
                <a:cs typeface="Times New Roman" panose="02020603050405020304" pitchFamily="18" charset="0"/>
              </a:rPr>
              <a:t>être</a:t>
            </a:r>
            <a:r>
              <a:rPr lang="fr-FR" sz="1200" kern="100" dirty="0">
                <a:solidFill>
                  <a:schemeClr val="tx1"/>
                </a:solidFill>
                <a:effectLst/>
                <a:latin typeface="+mn-lt"/>
                <a:ea typeface="Calibri" panose="020F0502020204030204" pitchFamily="34" charset="0"/>
                <a:cs typeface="Times New Roman" panose="02020603050405020304" pitchFamily="18" charset="0"/>
              </a:rPr>
              <a:t>, et non pas l’auxiliaire </a:t>
            </a:r>
            <a:r>
              <a:rPr lang="fr-FR" sz="1200" i="1" kern="100" dirty="0">
                <a:solidFill>
                  <a:schemeClr val="tx1"/>
                </a:solidFill>
                <a:effectLst/>
                <a:latin typeface="+mn-lt"/>
                <a:ea typeface="Calibri" panose="020F0502020204030204" pitchFamily="34" charset="0"/>
                <a:cs typeface="Times New Roman" panose="02020603050405020304" pitchFamily="18" charset="0"/>
              </a:rPr>
              <a:t>avoir</a:t>
            </a:r>
            <a:r>
              <a:rPr lang="fr-FR" sz="1200" kern="100" dirty="0">
                <a:solidFill>
                  <a:schemeClr val="tx1"/>
                </a:solidFill>
                <a:effectLst/>
                <a:latin typeface="+mn-lt"/>
                <a:ea typeface="Calibri" panose="020F0502020204030204" pitchFamily="34" charset="0"/>
                <a:cs typeface="Times New Roman" panose="02020603050405020304" pitchFamily="18" charset="0"/>
              </a:rPr>
              <a:t>. C’est souvent le cas pour les verbes qui disent un déplacement ou un changement.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C’est la même chose pour les autres temps fabriqués avec deux morceaux (plus-que-parfait, futur antérieur).</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Avec l’auxiliaire </a:t>
            </a:r>
            <a:r>
              <a:rPr lang="fr-FR" sz="1200" i="1" kern="100" dirty="0">
                <a:solidFill>
                  <a:schemeClr val="tx1"/>
                </a:solidFill>
                <a:effectLst/>
                <a:latin typeface="+mn-lt"/>
                <a:ea typeface="Calibri" panose="020F0502020204030204" pitchFamily="34" charset="0"/>
                <a:cs typeface="Times New Roman" panose="02020603050405020304" pitchFamily="18" charset="0"/>
              </a:rPr>
              <a:t>être</a:t>
            </a:r>
            <a:r>
              <a:rPr lang="fr-FR" sz="1200" kern="100" dirty="0">
                <a:solidFill>
                  <a:schemeClr val="tx1"/>
                </a:solidFill>
                <a:effectLst/>
                <a:latin typeface="+mn-lt"/>
                <a:ea typeface="Calibri" panose="020F0502020204030204" pitchFamily="34" charset="0"/>
                <a:cs typeface="Times New Roman" panose="02020603050405020304" pitchFamily="18" charset="0"/>
              </a:rPr>
              <a:t>, on fait comme si le participe était un adjectif attribut : on l’accorde avec le sujet.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Ma fille est arrivée en tête.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Ses cousins sont arrivés un peu après.</a:t>
            </a:r>
          </a:p>
          <a:p>
            <a:endParaRPr lang="fr-FR" dirty="0"/>
          </a:p>
        </p:txBody>
      </p:sp>
      <p:sp>
        <p:nvSpPr>
          <p:cNvPr id="4" name="Espace réservé du numéro de diapositive 3"/>
          <p:cNvSpPr>
            <a:spLocks noGrp="1"/>
          </p:cNvSpPr>
          <p:nvPr>
            <p:ph type="sldNum" sz="quarter" idx="5"/>
          </p:nvPr>
        </p:nvSpPr>
        <p:spPr/>
        <p:txBody>
          <a:bodyPr/>
          <a:lstStyle/>
          <a:p>
            <a:fld id="{BE41AB24-F73F-4D4F-949E-3F407B357DB8}" type="slidenum">
              <a:rPr lang="fr-FR" smtClean="0"/>
              <a:t>15</a:t>
            </a:fld>
            <a:endParaRPr lang="fr-FR"/>
          </a:p>
        </p:txBody>
      </p:sp>
    </p:spTree>
    <p:extLst>
      <p:ext uri="{BB962C8B-B14F-4D97-AF65-F5344CB8AC3E}">
        <p14:creationId xmlns:p14="http://schemas.microsoft.com/office/powerpoint/2010/main" val="3572492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Distribuer</a:t>
            </a:r>
            <a:r>
              <a:rPr lang="fr-FR" dirty="0">
                <a:solidFill>
                  <a:schemeClr val="tx1"/>
                </a:solidFill>
              </a:rPr>
              <a:t> la trace écrite (cf. </a:t>
            </a:r>
            <a:r>
              <a:rPr lang="fr-FR" i="1" dirty="0">
                <a:solidFill>
                  <a:schemeClr val="tx1"/>
                </a:solidFill>
              </a:rPr>
              <a:t>Fiche photocopiable</a:t>
            </a:r>
            <a:r>
              <a:rPr lang="fr-FR" dirty="0">
                <a:solidFill>
                  <a:schemeClr val="tx1"/>
                </a:solidFill>
              </a:rPr>
              <a:t>)</a:t>
            </a:r>
          </a:p>
          <a:p>
            <a:endParaRPr lang="fr-FR" dirty="0">
              <a:solidFill>
                <a:schemeClr val="tx1"/>
              </a:solidFill>
            </a:endParaRPr>
          </a:p>
          <a:p>
            <a:r>
              <a:rPr lang="fr-FR" dirty="0">
                <a:solidFill>
                  <a:schemeClr val="tx1"/>
                </a:solidFill>
              </a:rPr>
              <a:t>Avec votre crayon vert, soulignez les briques-sujets</a:t>
            </a:r>
          </a:p>
          <a:p>
            <a:r>
              <a:rPr lang="fr-FR" dirty="0">
                <a:solidFill>
                  <a:schemeClr val="tx1"/>
                </a:solidFill>
              </a:rPr>
              <a:t>Avec votre crayon rouge, soulignez les verbes et les bulles qui décrivent le passé composé.</a:t>
            </a:r>
          </a:p>
          <a:p>
            <a:r>
              <a:rPr lang="fr-FR" dirty="0">
                <a:solidFill>
                  <a:schemeClr val="tx1"/>
                </a:solidFill>
              </a:rPr>
              <a:t>Avec votre crayon bleu, entourez la marque du genre et la marque du nombre à la fin des participes passés, repassez les flèches et soulignez la bulle qui explique l’accord.</a:t>
            </a:r>
          </a:p>
        </p:txBody>
      </p:sp>
      <p:sp>
        <p:nvSpPr>
          <p:cNvPr id="4" name="Espace réservé du numéro de diapositive 3"/>
          <p:cNvSpPr>
            <a:spLocks noGrp="1"/>
          </p:cNvSpPr>
          <p:nvPr>
            <p:ph type="sldNum" sz="quarter" idx="5"/>
          </p:nvPr>
        </p:nvSpPr>
        <p:spPr/>
        <p:txBody>
          <a:bodyPr/>
          <a:lstStyle/>
          <a:p>
            <a:fld id="{BE41AB24-F73F-4D4F-949E-3F407B357DB8}" type="slidenum">
              <a:rPr lang="fr-FR" smtClean="0"/>
              <a:t>16</a:t>
            </a:fld>
            <a:endParaRPr lang="fr-FR"/>
          </a:p>
        </p:txBody>
      </p:sp>
    </p:spTree>
    <p:extLst>
      <p:ext uri="{BB962C8B-B14F-4D97-AF65-F5344CB8AC3E}">
        <p14:creationId xmlns:p14="http://schemas.microsoft.com/office/powerpoint/2010/main" val="21703338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 </a:t>
            </a:r>
          </a:p>
        </p:txBody>
      </p:sp>
      <p:sp>
        <p:nvSpPr>
          <p:cNvPr id="4" name="Espace réservé du numéro de diapositive 3"/>
          <p:cNvSpPr>
            <a:spLocks noGrp="1"/>
          </p:cNvSpPr>
          <p:nvPr>
            <p:ph type="sldNum" sz="quarter" idx="5"/>
          </p:nvPr>
        </p:nvSpPr>
        <p:spPr/>
        <p:txBody>
          <a:bodyPr/>
          <a:lstStyle/>
          <a:p>
            <a:fld id="{BE41AB24-F73F-4D4F-949E-3F407B357DB8}" type="slidenum">
              <a:rPr lang="fr-FR" smtClean="0"/>
              <a:t>17</a:t>
            </a:fld>
            <a:endParaRPr lang="fr-FR"/>
          </a:p>
        </p:txBody>
      </p:sp>
    </p:spTree>
    <p:extLst>
      <p:ext uri="{BB962C8B-B14F-4D97-AF65-F5344CB8AC3E}">
        <p14:creationId xmlns:p14="http://schemas.microsoft.com/office/powerpoint/2010/main" val="3023031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E41AB24-F73F-4D4F-949E-3F407B357DB8}" type="slidenum">
              <a:rPr lang="fr-FR" smtClean="0"/>
              <a:t>18</a:t>
            </a:fld>
            <a:endParaRPr lang="fr-FR"/>
          </a:p>
        </p:txBody>
      </p:sp>
    </p:spTree>
    <p:extLst>
      <p:ext uri="{BB962C8B-B14F-4D97-AF65-F5344CB8AC3E}">
        <p14:creationId xmlns:p14="http://schemas.microsoft.com/office/powerpoint/2010/main" val="1512436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Aristobule a raison : </a:t>
            </a:r>
            <a:r>
              <a:rPr lang="fr-FR" sz="1200" i="1" kern="100" dirty="0">
                <a:solidFill>
                  <a:schemeClr val="tx1"/>
                </a:solidFill>
                <a:effectLst/>
                <a:latin typeface="+mn-lt"/>
                <a:ea typeface="Calibri" panose="020F0502020204030204" pitchFamily="34" charset="0"/>
                <a:cs typeface="Times New Roman" panose="02020603050405020304" pitchFamily="18" charset="0"/>
              </a:rPr>
              <a:t>sont devenu</a:t>
            </a:r>
            <a:r>
              <a:rPr lang="fr-FR" sz="1200" kern="100" dirty="0">
                <a:solidFill>
                  <a:schemeClr val="tx1"/>
                </a:solidFill>
                <a:effectLst/>
                <a:latin typeface="+mn-lt"/>
                <a:ea typeface="Calibri" panose="020F0502020204030204" pitchFamily="34" charset="0"/>
                <a:cs typeface="Times New Roman" panose="02020603050405020304" pitchFamily="18" charset="0"/>
              </a:rPr>
              <a:t> est bien le verbe </a:t>
            </a:r>
            <a:r>
              <a:rPr lang="fr-FR" sz="1200" i="1" kern="100" dirty="0">
                <a:solidFill>
                  <a:schemeClr val="tx1"/>
                </a:solidFill>
                <a:effectLst/>
                <a:latin typeface="+mn-lt"/>
                <a:ea typeface="Calibri" panose="020F0502020204030204" pitchFamily="34" charset="0"/>
                <a:cs typeface="Times New Roman" panose="02020603050405020304" pitchFamily="18" charset="0"/>
              </a:rPr>
              <a:t>devenir </a:t>
            </a:r>
            <a:r>
              <a:rPr lang="fr-FR" sz="1200" kern="100" dirty="0">
                <a:solidFill>
                  <a:schemeClr val="tx1"/>
                </a:solidFill>
                <a:effectLst/>
                <a:latin typeface="+mn-lt"/>
                <a:ea typeface="Calibri" panose="020F0502020204030204" pitchFamily="34" charset="0"/>
                <a:cs typeface="Times New Roman" panose="02020603050405020304" pitchFamily="18" charset="0"/>
              </a:rPr>
              <a:t>(dit ce qui se passe, deux premiers mots de la brique du verbe) au passé composé (ça s’est passé avant qu’on le raconte).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Là où Aristobule se trompe, c’est que le passé composé est ici fabriqué avec l’auxiliaire </a:t>
            </a:r>
            <a:r>
              <a:rPr lang="fr-FR" sz="1200" i="1" kern="100" dirty="0">
                <a:solidFill>
                  <a:schemeClr val="tx1"/>
                </a:solidFill>
                <a:effectLst/>
                <a:latin typeface="+mn-lt"/>
                <a:ea typeface="Calibri" panose="020F0502020204030204" pitchFamily="34" charset="0"/>
                <a:cs typeface="Times New Roman" panose="02020603050405020304" pitchFamily="18" charset="0"/>
              </a:rPr>
              <a:t>être</a:t>
            </a:r>
            <a:r>
              <a:rPr lang="fr-FR" sz="1200" kern="100" dirty="0">
                <a:solidFill>
                  <a:schemeClr val="tx1"/>
                </a:solidFill>
                <a:effectLst/>
                <a:latin typeface="+mn-lt"/>
                <a:ea typeface="Calibri" panose="020F0502020204030204" pitchFamily="34" charset="0"/>
                <a:cs typeface="Times New Roman" panose="02020603050405020304" pitchFamily="18" charset="0"/>
              </a:rPr>
              <a:t> et que, dans ce cas, on doit accorder le participe passé avec la brique-sujet. La brique-sujet </a:t>
            </a:r>
            <a:r>
              <a:rPr lang="fr-FR" sz="1200" i="1" kern="100" dirty="0">
                <a:solidFill>
                  <a:schemeClr val="tx1"/>
                </a:solidFill>
                <a:effectLst/>
                <a:latin typeface="+mn-lt"/>
                <a:ea typeface="Calibri" panose="020F0502020204030204" pitchFamily="34" charset="0"/>
                <a:cs typeface="Times New Roman" panose="02020603050405020304" pitchFamily="18" charset="0"/>
              </a:rPr>
              <a:t>les cerises</a:t>
            </a:r>
            <a:r>
              <a:rPr lang="fr-FR" sz="1200" kern="100" dirty="0">
                <a:solidFill>
                  <a:schemeClr val="tx1"/>
                </a:solidFill>
                <a:effectLst/>
                <a:latin typeface="+mn-lt"/>
                <a:ea typeface="Calibri" panose="020F0502020204030204" pitchFamily="34" charset="0"/>
                <a:cs typeface="Times New Roman" panose="02020603050405020304" pitchFamily="18" charset="0"/>
              </a:rPr>
              <a:t> (de quoi on parle) est au féminin (</a:t>
            </a:r>
            <a:r>
              <a:rPr lang="fr-FR" sz="1200" i="1" kern="100" dirty="0">
                <a:solidFill>
                  <a:schemeClr val="tx1"/>
                </a:solidFill>
                <a:effectLst/>
                <a:latin typeface="+mn-lt"/>
                <a:ea typeface="Calibri" panose="020F0502020204030204" pitchFamily="34" charset="0"/>
                <a:cs typeface="Times New Roman" panose="02020603050405020304" pitchFamily="18" charset="0"/>
              </a:rPr>
              <a:t>une</a:t>
            </a:r>
            <a:r>
              <a:rPr lang="fr-FR" sz="1200" kern="100" dirty="0">
                <a:solidFill>
                  <a:schemeClr val="tx1"/>
                </a:solidFill>
                <a:effectLst/>
                <a:latin typeface="+mn-lt"/>
                <a:ea typeface="Calibri" panose="020F0502020204030204" pitchFamily="34" charset="0"/>
                <a:cs typeface="Times New Roman" panose="02020603050405020304" pitchFamily="18" charset="0"/>
              </a:rPr>
              <a:t> cerise) pluriel (le nom </a:t>
            </a:r>
            <a:r>
              <a:rPr lang="fr-FR" sz="1200" i="1" kern="100" dirty="0">
                <a:solidFill>
                  <a:schemeClr val="tx1"/>
                </a:solidFill>
                <a:effectLst/>
                <a:latin typeface="+mn-lt"/>
                <a:ea typeface="Calibri" panose="020F0502020204030204" pitchFamily="34" charset="0"/>
                <a:cs typeface="Times New Roman" panose="02020603050405020304" pitchFamily="18" charset="0"/>
              </a:rPr>
              <a:t>cerise</a:t>
            </a:r>
            <a:r>
              <a:rPr lang="fr-FR" sz="1200" kern="100" dirty="0">
                <a:solidFill>
                  <a:schemeClr val="tx1"/>
                </a:solidFill>
                <a:effectLst/>
                <a:latin typeface="+mn-lt"/>
                <a:ea typeface="Calibri" panose="020F0502020204030204" pitchFamily="34" charset="0"/>
                <a:cs typeface="Times New Roman" panose="02020603050405020304" pitchFamily="18" charset="0"/>
              </a:rPr>
              <a:t>  porte la marque du pluriel </a:t>
            </a:r>
            <a:r>
              <a:rPr lang="fr-FR" sz="1200" i="1" kern="100" dirty="0">
                <a:solidFill>
                  <a:schemeClr val="tx1"/>
                </a:solidFill>
                <a:effectLst/>
                <a:latin typeface="+mn-lt"/>
                <a:ea typeface="Calibri" panose="020F0502020204030204" pitchFamily="34" charset="0"/>
                <a:cs typeface="Times New Roman" panose="02020603050405020304" pitchFamily="18" charset="0"/>
              </a:rPr>
              <a:t>-s</a:t>
            </a:r>
            <a:r>
              <a:rPr lang="fr-FR" sz="1200" kern="100" dirty="0">
                <a:solidFill>
                  <a:schemeClr val="tx1"/>
                </a:solidFill>
                <a:effectLst/>
                <a:latin typeface="+mn-lt"/>
                <a:ea typeface="Calibri" panose="020F0502020204030204" pitchFamily="34" charset="0"/>
                <a:cs typeface="Times New Roman" panose="02020603050405020304" pitchFamily="18" charset="0"/>
              </a:rPr>
              <a:t>), le participe passé doit dont prendre la marque du féminin </a:t>
            </a:r>
            <a:r>
              <a:rPr lang="fr-FR" sz="1200" i="1" kern="100" dirty="0">
                <a:solidFill>
                  <a:schemeClr val="tx1"/>
                </a:solidFill>
                <a:effectLst/>
                <a:latin typeface="+mn-lt"/>
                <a:ea typeface="Calibri" panose="020F0502020204030204" pitchFamily="34" charset="0"/>
                <a:cs typeface="Times New Roman" panose="02020603050405020304" pitchFamily="18" charset="0"/>
              </a:rPr>
              <a:t>-e</a:t>
            </a:r>
            <a:r>
              <a:rPr lang="fr-FR" sz="1200" kern="100" dirty="0">
                <a:solidFill>
                  <a:schemeClr val="tx1"/>
                </a:solidFill>
                <a:effectLst/>
                <a:latin typeface="+mn-lt"/>
                <a:ea typeface="Calibri" panose="020F0502020204030204" pitchFamily="34" charset="0"/>
                <a:cs typeface="Times New Roman" panose="02020603050405020304" pitchFamily="18" charset="0"/>
              </a:rPr>
              <a:t> et la marque du pluriel </a:t>
            </a:r>
            <a:r>
              <a:rPr lang="fr-FR" sz="1200" i="1" kern="100" dirty="0">
                <a:solidFill>
                  <a:schemeClr val="tx1"/>
                </a:solidFill>
                <a:effectLst/>
                <a:latin typeface="+mn-lt"/>
                <a:ea typeface="Calibri" panose="020F0502020204030204" pitchFamily="34" charset="0"/>
                <a:cs typeface="Times New Roman" panose="02020603050405020304" pitchFamily="18" charset="0"/>
              </a:rPr>
              <a:t>-s</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BE41AB24-F73F-4D4F-949E-3F407B357DB8}" type="slidenum">
              <a:rPr lang="fr-FR" smtClean="0"/>
              <a:t>19</a:t>
            </a:fld>
            <a:endParaRPr lang="fr-FR"/>
          </a:p>
        </p:txBody>
      </p:sp>
    </p:spTree>
    <p:extLst>
      <p:ext uri="{BB962C8B-B14F-4D97-AF65-F5344CB8AC3E}">
        <p14:creationId xmlns:p14="http://schemas.microsoft.com/office/powerpoint/2010/main" val="40057506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E41AB24-F73F-4D4F-949E-3F407B357DB8}" type="slidenum">
              <a:rPr lang="fr-FR" smtClean="0"/>
              <a:t>20</a:t>
            </a:fld>
            <a:endParaRPr lang="fr-FR"/>
          </a:p>
        </p:txBody>
      </p:sp>
    </p:spTree>
    <p:extLst>
      <p:ext uri="{BB962C8B-B14F-4D97-AF65-F5344CB8AC3E}">
        <p14:creationId xmlns:p14="http://schemas.microsoft.com/office/powerpoint/2010/main" val="3432932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Aristobule a raison : </a:t>
            </a:r>
            <a:r>
              <a:rPr lang="fr-FR" sz="1200" i="1" kern="100" dirty="0">
                <a:solidFill>
                  <a:schemeClr val="tx1"/>
                </a:solidFill>
                <a:effectLst/>
                <a:latin typeface="+mn-lt"/>
                <a:ea typeface="Calibri" panose="020F0502020204030204" pitchFamily="34" charset="0"/>
                <a:cs typeface="Times New Roman" panose="02020603050405020304" pitchFamily="18" charset="0"/>
              </a:rPr>
              <a:t>partis</a:t>
            </a:r>
            <a:r>
              <a:rPr lang="fr-FR" sz="1200" kern="100" dirty="0">
                <a:solidFill>
                  <a:schemeClr val="tx1"/>
                </a:solidFill>
                <a:effectLst/>
                <a:latin typeface="+mn-lt"/>
                <a:ea typeface="Calibri" panose="020F0502020204030204" pitchFamily="34" charset="0"/>
                <a:cs typeface="Times New Roman" panose="02020603050405020304" pitchFamily="18" charset="0"/>
              </a:rPr>
              <a:t> s’accorde bien avec la brique-sujet </a:t>
            </a:r>
            <a:r>
              <a:rPr lang="fr-FR" sz="1200" i="1" kern="100" dirty="0">
                <a:solidFill>
                  <a:schemeClr val="tx1"/>
                </a:solidFill>
                <a:effectLst/>
                <a:latin typeface="+mn-lt"/>
                <a:ea typeface="Calibri" panose="020F0502020204030204" pitchFamily="34" charset="0"/>
                <a:cs typeface="Times New Roman" panose="02020603050405020304" pitchFamily="18" charset="0"/>
              </a:rPr>
              <a:t>les chatons</a:t>
            </a:r>
            <a:r>
              <a:rPr lang="fr-FR" sz="1200" kern="100" dirty="0">
                <a:solidFill>
                  <a:schemeClr val="tx1"/>
                </a:solidFill>
                <a:effectLst/>
                <a:latin typeface="+mn-lt"/>
                <a:ea typeface="Calibri" panose="020F0502020204030204" pitchFamily="34" charset="0"/>
                <a:cs typeface="Times New Roman" panose="02020603050405020304" pitchFamily="18" charset="0"/>
              </a:rPr>
              <a:t>, au pluriel (le nom </a:t>
            </a:r>
            <a:r>
              <a:rPr lang="fr-FR" sz="1200" i="1" kern="100" dirty="0">
                <a:solidFill>
                  <a:schemeClr val="tx1"/>
                </a:solidFill>
                <a:effectLst/>
                <a:latin typeface="+mn-lt"/>
                <a:ea typeface="Calibri" panose="020F0502020204030204" pitchFamily="34" charset="0"/>
                <a:cs typeface="Times New Roman" panose="02020603050405020304" pitchFamily="18" charset="0"/>
              </a:rPr>
              <a:t>chatons</a:t>
            </a:r>
            <a:r>
              <a:rPr lang="fr-FR" sz="1200" kern="100" dirty="0">
                <a:solidFill>
                  <a:schemeClr val="tx1"/>
                </a:solidFill>
                <a:effectLst/>
                <a:latin typeface="+mn-lt"/>
                <a:ea typeface="Calibri" panose="020F0502020204030204" pitchFamily="34" charset="0"/>
                <a:cs typeface="Times New Roman" panose="02020603050405020304" pitchFamily="18" charset="0"/>
              </a:rPr>
              <a:t> porte la marque du pluriel </a:t>
            </a:r>
            <a:r>
              <a:rPr lang="fr-FR" sz="1200" i="1" kern="100" dirty="0">
                <a:solidFill>
                  <a:schemeClr val="tx1"/>
                </a:solidFill>
                <a:effectLst/>
                <a:latin typeface="+mn-lt"/>
                <a:ea typeface="Calibri" panose="020F0502020204030204" pitchFamily="34" charset="0"/>
                <a:cs typeface="Times New Roman" panose="02020603050405020304" pitchFamily="18" charset="0"/>
              </a:rPr>
              <a:t>-s</a:t>
            </a:r>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Là où Aristobule se trompe, c’est qu’il confond l’adjectif attribut avec le participe passé du passé composé. Ici, </a:t>
            </a:r>
            <a:r>
              <a:rPr lang="fr-FR" sz="1200" i="1" kern="100" dirty="0">
                <a:solidFill>
                  <a:schemeClr val="tx1"/>
                </a:solidFill>
                <a:effectLst/>
                <a:latin typeface="+mn-lt"/>
                <a:ea typeface="Calibri" panose="020F0502020204030204" pitchFamily="34" charset="0"/>
                <a:cs typeface="Times New Roman" panose="02020603050405020304" pitchFamily="18" charset="0"/>
              </a:rPr>
              <a:t>partis</a:t>
            </a:r>
            <a:r>
              <a:rPr lang="fr-FR" sz="1200" kern="100" dirty="0">
                <a:solidFill>
                  <a:schemeClr val="tx1"/>
                </a:solidFill>
                <a:effectLst/>
                <a:latin typeface="+mn-lt"/>
                <a:ea typeface="Calibri" panose="020F0502020204030204" pitchFamily="34" charset="0"/>
                <a:cs typeface="Times New Roman" panose="02020603050405020304" pitchFamily="18" charset="0"/>
              </a:rPr>
              <a:t> est le participe passé du verbe </a:t>
            </a:r>
            <a:r>
              <a:rPr lang="fr-FR" sz="1200" i="1" kern="100" dirty="0">
                <a:solidFill>
                  <a:schemeClr val="tx1"/>
                </a:solidFill>
                <a:effectLst/>
                <a:latin typeface="+mn-lt"/>
                <a:ea typeface="Calibri" panose="020F0502020204030204" pitchFamily="34" charset="0"/>
                <a:cs typeface="Times New Roman" panose="02020603050405020304" pitchFamily="18" charset="0"/>
              </a:rPr>
              <a:t>partir </a:t>
            </a:r>
            <a:r>
              <a:rPr lang="fr-FR" sz="1200" kern="100" dirty="0">
                <a:solidFill>
                  <a:schemeClr val="tx1"/>
                </a:solidFill>
                <a:effectLst/>
                <a:latin typeface="+mn-lt"/>
                <a:ea typeface="Calibri" panose="020F0502020204030204" pitchFamily="34" charset="0"/>
                <a:cs typeface="Times New Roman" panose="02020603050405020304" pitchFamily="18" charset="0"/>
              </a:rPr>
              <a:t>conjugué au passé composé (dit ce qui se passe, deux premiers mots de la brique du verbe, ça s’est passé avant qu’on le raconte). Ici, l’auxiliaire est </a:t>
            </a:r>
            <a:r>
              <a:rPr lang="fr-FR" sz="1200" i="1" kern="100" dirty="0">
                <a:solidFill>
                  <a:schemeClr val="tx1"/>
                </a:solidFill>
                <a:effectLst/>
                <a:latin typeface="+mn-lt"/>
                <a:ea typeface="Calibri" panose="020F0502020204030204" pitchFamily="34" charset="0"/>
                <a:cs typeface="Times New Roman" panose="02020603050405020304" pitchFamily="18" charset="0"/>
              </a:rPr>
              <a:t>être</a:t>
            </a:r>
            <a:r>
              <a:rPr lang="fr-FR" sz="1200" kern="100" dirty="0">
                <a:solidFill>
                  <a:schemeClr val="tx1"/>
                </a:solidFill>
                <a:effectLst/>
                <a:latin typeface="+mn-lt"/>
                <a:ea typeface="Calibri" panose="020F0502020204030204" pitchFamily="34" charset="0"/>
                <a:cs typeface="Times New Roman" panose="02020603050405020304" pitchFamily="18" charset="0"/>
              </a:rPr>
              <a:t>, on doit donc accorder le participe passé avec la brique sujet. En fait, on fait comme si le participe était un adjectif attribut.</a:t>
            </a:r>
          </a:p>
          <a:p>
            <a:endParaRPr lang="fr-FR" dirty="0"/>
          </a:p>
        </p:txBody>
      </p:sp>
      <p:sp>
        <p:nvSpPr>
          <p:cNvPr id="4" name="Espace réservé du numéro de diapositive 3"/>
          <p:cNvSpPr>
            <a:spLocks noGrp="1"/>
          </p:cNvSpPr>
          <p:nvPr>
            <p:ph type="sldNum" sz="quarter" idx="5"/>
          </p:nvPr>
        </p:nvSpPr>
        <p:spPr/>
        <p:txBody>
          <a:bodyPr/>
          <a:lstStyle/>
          <a:p>
            <a:fld id="{BE41AB24-F73F-4D4F-949E-3F407B357DB8}" type="slidenum">
              <a:rPr lang="fr-FR" smtClean="0"/>
              <a:t>21</a:t>
            </a:fld>
            <a:endParaRPr lang="fr-FR"/>
          </a:p>
        </p:txBody>
      </p:sp>
    </p:spTree>
    <p:extLst>
      <p:ext uri="{BB962C8B-B14F-4D97-AF65-F5344CB8AC3E}">
        <p14:creationId xmlns:p14="http://schemas.microsoft.com/office/powerpoint/2010/main" val="26365497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E41AB24-F73F-4D4F-949E-3F407B357DB8}" type="slidenum">
              <a:rPr lang="fr-FR" smtClean="0"/>
              <a:t>22</a:t>
            </a:fld>
            <a:endParaRPr lang="fr-FR"/>
          </a:p>
        </p:txBody>
      </p:sp>
    </p:spTree>
    <p:extLst>
      <p:ext uri="{BB962C8B-B14F-4D97-AF65-F5344CB8AC3E}">
        <p14:creationId xmlns:p14="http://schemas.microsoft.com/office/powerpoint/2010/main" val="12727348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a</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s’est achevée</a:t>
            </a:r>
            <a:r>
              <a:rPr lang="fr-FR" sz="1200" kern="100" dirty="0">
                <a:solidFill>
                  <a:schemeClr val="tx1"/>
                </a:solidFill>
                <a:effectLst/>
                <a:latin typeface="+mn-lt"/>
                <a:ea typeface="Calibri" panose="020F0502020204030204" pitchFamily="34" charset="0"/>
                <a:cs typeface="Times New Roman" panose="02020603050405020304" pitchFamily="18" charset="0"/>
              </a:rPr>
              <a:t> est le verbe </a:t>
            </a:r>
            <a:r>
              <a:rPr lang="fr-FR" sz="1200" i="1" kern="100" dirty="0">
                <a:solidFill>
                  <a:schemeClr val="tx1"/>
                </a:solidFill>
                <a:effectLst/>
                <a:latin typeface="+mn-lt"/>
                <a:ea typeface="Calibri" panose="020F0502020204030204" pitchFamily="34" charset="0"/>
                <a:cs typeface="Times New Roman" panose="02020603050405020304" pitchFamily="18" charset="0"/>
              </a:rPr>
              <a:t>s’achever</a:t>
            </a:r>
            <a:r>
              <a:rPr lang="fr-FR" sz="1200" kern="100" dirty="0">
                <a:solidFill>
                  <a:schemeClr val="tx1"/>
                </a:solidFill>
                <a:effectLst/>
                <a:latin typeface="+mn-lt"/>
                <a:ea typeface="Calibri" panose="020F0502020204030204" pitchFamily="34" charset="0"/>
                <a:cs typeface="Times New Roman" panose="02020603050405020304" pitchFamily="18" charset="0"/>
              </a:rPr>
              <a:t> au passé composé (dit ce qui se passe, deux premiers mots de la brique du verbe, ça s’est passé avant qu’on le raconte). Quand le passé composé est fabriqué avec l’auxiliaire </a:t>
            </a:r>
            <a:r>
              <a:rPr lang="fr-FR" sz="1200" i="1" kern="100" dirty="0">
                <a:solidFill>
                  <a:schemeClr val="tx1"/>
                </a:solidFill>
                <a:effectLst/>
                <a:latin typeface="+mn-lt"/>
                <a:ea typeface="Calibri" panose="020F0502020204030204" pitchFamily="34" charset="0"/>
                <a:cs typeface="Times New Roman" panose="02020603050405020304" pitchFamily="18" charset="0"/>
              </a:rPr>
              <a:t>être</a:t>
            </a:r>
            <a:r>
              <a:rPr lang="fr-FR" sz="1200" kern="100" dirty="0">
                <a:solidFill>
                  <a:schemeClr val="tx1"/>
                </a:solidFill>
                <a:effectLst/>
                <a:latin typeface="+mn-lt"/>
                <a:ea typeface="Calibri" panose="020F0502020204030204" pitchFamily="34" charset="0"/>
                <a:cs typeface="Times New Roman" panose="02020603050405020304" pitchFamily="18" charset="0"/>
              </a:rPr>
              <a:t>, on doit accorder le participe passé avec la brique sujet au féminin (</a:t>
            </a:r>
            <a:r>
              <a:rPr lang="fr-FR" sz="1200" i="1" kern="100" dirty="0">
                <a:solidFill>
                  <a:schemeClr val="tx1"/>
                </a:solidFill>
                <a:effectLst/>
                <a:latin typeface="+mn-lt"/>
                <a:ea typeface="Calibri" panose="020F0502020204030204" pitchFamily="34" charset="0"/>
                <a:cs typeface="Times New Roman" panose="02020603050405020304" pitchFamily="18" charset="0"/>
              </a:rPr>
              <a:t>la</a:t>
            </a:r>
            <a:r>
              <a:rPr lang="fr-FR" sz="1200" kern="100" dirty="0">
                <a:solidFill>
                  <a:schemeClr val="tx1"/>
                </a:solidFill>
                <a:effectLst/>
                <a:latin typeface="+mn-lt"/>
                <a:ea typeface="Calibri" panose="020F0502020204030204" pitchFamily="34" charset="0"/>
                <a:cs typeface="Times New Roman" panose="02020603050405020304" pitchFamily="18" charset="0"/>
              </a:rPr>
              <a:t> course). </a:t>
            </a:r>
            <a:r>
              <a:rPr lang="fr-FR" sz="1200" i="1" kern="100" dirty="0">
                <a:solidFill>
                  <a:schemeClr val="tx1"/>
                </a:solidFill>
                <a:effectLst/>
                <a:latin typeface="+mn-lt"/>
                <a:ea typeface="Calibri" panose="020F0502020204030204" pitchFamily="34" charset="0"/>
                <a:cs typeface="Times New Roman" panose="02020603050405020304" pitchFamily="18" charset="0"/>
              </a:rPr>
              <a:t>Trempée</a:t>
            </a:r>
            <a:r>
              <a:rPr lang="fr-FR" sz="1200" kern="100" dirty="0">
                <a:solidFill>
                  <a:schemeClr val="tx1"/>
                </a:solidFill>
                <a:effectLst/>
                <a:latin typeface="+mn-lt"/>
                <a:ea typeface="Calibri" panose="020F0502020204030204" pitchFamily="34" charset="0"/>
                <a:cs typeface="Times New Roman" panose="02020603050405020304" pitchFamily="18" charset="0"/>
              </a:rPr>
              <a:t> doit donc prendre la marque du féminin </a:t>
            </a:r>
            <a:r>
              <a:rPr lang="fr-FR" sz="1200" i="1" kern="100" dirty="0">
                <a:solidFill>
                  <a:schemeClr val="tx1"/>
                </a:solidFill>
                <a:effectLst/>
                <a:latin typeface="+mn-lt"/>
                <a:ea typeface="Calibri" panose="020F0502020204030204" pitchFamily="34" charset="0"/>
                <a:cs typeface="Times New Roman" panose="02020603050405020304" pitchFamily="18" charset="0"/>
              </a:rPr>
              <a:t>-e</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b</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Trempée</a:t>
            </a:r>
            <a:r>
              <a:rPr lang="fr-FR" sz="1200" kern="100" dirty="0">
                <a:solidFill>
                  <a:schemeClr val="tx1"/>
                </a:solidFill>
                <a:effectLst/>
                <a:latin typeface="+mn-lt"/>
                <a:ea typeface="Calibri" panose="020F0502020204030204" pitchFamily="34" charset="0"/>
                <a:cs typeface="Times New Roman" panose="02020603050405020304" pitchFamily="18" charset="0"/>
              </a:rPr>
              <a:t> est un adjectif (dit comment est la fille) attribut (n’appartient pas au groupe du nom </a:t>
            </a:r>
            <a:r>
              <a:rPr lang="fr-FR" sz="1200" i="1" kern="100" dirty="0">
                <a:solidFill>
                  <a:schemeClr val="tx1"/>
                </a:solidFill>
                <a:effectLst/>
                <a:latin typeface="+mn-lt"/>
                <a:ea typeface="Calibri" panose="020F0502020204030204" pitchFamily="34" charset="0"/>
                <a:cs typeface="Times New Roman" panose="02020603050405020304" pitchFamily="18" charset="0"/>
              </a:rPr>
              <a:t>ma fille </a:t>
            </a:r>
            <a:r>
              <a:rPr lang="fr-FR" sz="1200" i="0" kern="100" dirty="0">
                <a:solidFill>
                  <a:schemeClr val="tx1"/>
                </a:solidFill>
                <a:effectLst/>
                <a:latin typeface="+mn-lt"/>
                <a:ea typeface="Calibri" panose="020F0502020204030204" pitchFamily="34" charset="0"/>
                <a:cs typeface="Times New Roman" panose="02020603050405020304" pitchFamily="18" charset="0"/>
              </a:rPr>
              <a:t>mais parle de la même chose</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Ma fille</a:t>
            </a:r>
            <a:r>
              <a:rPr lang="fr-FR" sz="1200" kern="100" dirty="0">
                <a:solidFill>
                  <a:schemeClr val="tx1"/>
                </a:solidFill>
                <a:effectLst/>
                <a:latin typeface="+mn-lt"/>
                <a:ea typeface="Calibri" panose="020F0502020204030204" pitchFamily="34" charset="0"/>
                <a:cs typeface="Times New Roman" panose="02020603050405020304" pitchFamily="18" charset="0"/>
              </a:rPr>
              <a:t> est un groupe du nom au féminin (</a:t>
            </a:r>
            <a:r>
              <a:rPr lang="fr-FR" sz="1200" i="1" kern="100" dirty="0">
                <a:solidFill>
                  <a:schemeClr val="tx1"/>
                </a:solidFill>
                <a:effectLst/>
                <a:latin typeface="+mn-lt"/>
                <a:ea typeface="Calibri" panose="020F0502020204030204" pitchFamily="34" charset="0"/>
                <a:cs typeface="Times New Roman" panose="02020603050405020304" pitchFamily="18" charset="0"/>
              </a:rPr>
              <a:t>ma</a:t>
            </a:r>
            <a:r>
              <a:rPr lang="fr-FR" sz="1200" kern="100" dirty="0">
                <a:solidFill>
                  <a:schemeClr val="tx1"/>
                </a:solidFill>
                <a:effectLst/>
                <a:latin typeface="+mn-lt"/>
                <a:ea typeface="Calibri" panose="020F0502020204030204" pitchFamily="34" charset="0"/>
                <a:cs typeface="Times New Roman" panose="02020603050405020304" pitchFamily="18" charset="0"/>
              </a:rPr>
              <a:t> fille). L’adjectif doit donc prendre la marque du féminin </a:t>
            </a:r>
            <a:r>
              <a:rPr lang="fr-FR" sz="1200" i="1" kern="100" dirty="0">
                <a:solidFill>
                  <a:schemeClr val="tx1"/>
                </a:solidFill>
                <a:effectLst/>
                <a:latin typeface="+mn-lt"/>
                <a:ea typeface="Calibri" panose="020F0502020204030204" pitchFamily="34" charset="0"/>
                <a:cs typeface="Times New Roman" panose="02020603050405020304" pitchFamily="18" charset="0"/>
              </a:rPr>
              <a:t>-e</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BE41AB24-F73F-4D4F-949E-3F407B357DB8}" type="slidenum">
              <a:rPr lang="fr-FR" smtClean="0"/>
              <a:t>23</a:t>
            </a:fld>
            <a:endParaRPr lang="fr-FR"/>
          </a:p>
        </p:txBody>
      </p:sp>
    </p:spTree>
    <p:extLst>
      <p:ext uri="{BB962C8B-B14F-4D97-AF65-F5344CB8AC3E}">
        <p14:creationId xmlns:p14="http://schemas.microsoft.com/office/powerpoint/2010/main" val="33096869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E41AB24-F73F-4D4F-949E-3F407B357DB8}" type="slidenum">
              <a:rPr lang="fr-FR" smtClean="0"/>
              <a:t>24</a:t>
            </a:fld>
            <a:endParaRPr lang="fr-FR"/>
          </a:p>
        </p:txBody>
      </p:sp>
    </p:spTree>
    <p:extLst>
      <p:ext uri="{BB962C8B-B14F-4D97-AF65-F5344CB8AC3E}">
        <p14:creationId xmlns:p14="http://schemas.microsoft.com/office/powerpoint/2010/main" val="26693172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E41AB24-F73F-4D4F-949E-3F407B357DB8}" type="slidenum">
              <a:rPr lang="fr-FR" smtClean="0"/>
              <a:t>25</a:t>
            </a:fld>
            <a:endParaRPr lang="fr-FR"/>
          </a:p>
        </p:txBody>
      </p:sp>
    </p:spTree>
    <p:extLst>
      <p:ext uri="{BB962C8B-B14F-4D97-AF65-F5344CB8AC3E}">
        <p14:creationId xmlns:p14="http://schemas.microsoft.com/office/powerpoint/2010/main" val="12889035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130F4-E5C1-6A25-2E1E-F9A6B2DCB51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C6A5EF3-0402-BA89-B087-713968A8324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E885315-BB81-D08F-2E31-77A8500C22A3}"/>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AAB09F5A-78BF-A64E-53BD-55A3B663E0A8}"/>
              </a:ext>
            </a:extLst>
          </p:cNvPr>
          <p:cNvSpPr>
            <a:spLocks noGrp="1"/>
          </p:cNvSpPr>
          <p:nvPr>
            <p:ph type="sldNum" sz="quarter" idx="5"/>
          </p:nvPr>
        </p:nvSpPr>
        <p:spPr/>
        <p:txBody>
          <a:bodyPr/>
          <a:lstStyle/>
          <a:p>
            <a:fld id="{BE41AB24-F73F-4D4F-949E-3F407B357DB8}" type="slidenum">
              <a:rPr lang="fr-FR" smtClean="0"/>
              <a:t>26</a:t>
            </a:fld>
            <a:endParaRPr lang="fr-FR"/>
          </a:p>
        </p:txBody>
      </p:sp>
    </p:spTree>
    <p:extLst>
      <p:ext uri="{BB962C8B-B14F-4D97-AF65-F5344CB8AC3E}">
        <p14:creationId xmlns:p14="http://schemas.microsoft.com/office/powerpoint/2010/main" val="10953573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Nous sommes revenues tard dans la soirée. Nous étions heureuses, nous avions remporté le match !</a:t>
            </a:r>
          </a:p>
          <a:p>
            <a:endParaRPr lang="fr-FR" sz="1200" dirty="0">
              <a:solidFill>
                <a:schemeClr val="tx1"/>
              </a:solidFill>
              <a:latin typeface="+mn-lt"/>
            </a:endParaRPr>
          </a:p>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accord de l’adjectif attribut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verbes au passé composé, à l’imparfait, au plus-que-parfait</a:t>
            </a:r>
          </a:p>
          <a:p>
            <a:pPr algn="just">
              <a:tabLst>
                <a:tab pos="1499235"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accord du participe passé (</a:t>
            </a:r>
            <a:r>
              <a:rPr lang="fr-FR" sz="1200" i="1" kern="100" dirty="0">
                <a:solidFill>
                  <a:schemeClr val="tx1"/>
                </a:solidFill>
                <a:effectLst/>
                <a:latin typeface="+mn-lt"/>
                <a:ea typeface="Calibri" panose="020F0502020204030204" pitchFamily="34" charset="0"/>
                <a:cs typeface="Times New Roman" panose="02020603050405020304" pitchFamily="18" charset="0"/>
              </a:rPr>
              <a:t>heureuses</a:t>
            </a:r>
            <a:r>
              <a:rPr lang="fr-FR" sz="1200" kern="100" dirty="0">
                <a:solidFill>
                  <a:schemeClr val="tx1"/>
                </a:solidFill>
                <a:effectLst/>
                <a:latin typeface="+mn-lt"/>
                <a:ea typeface="Calibri" panose="020F0502020204030204" pitchFamily="34" charset="0"/>
                <a:cs typeface="Times New Roman" panose="02020603050405020304" pitchFamily="18" charset="0"/>
              </a:rPr>
              <a:t> est un adjectif attribut au féminin pluriel, donc la brique-sujet </a:t>
            </a:r>
            <a:r>
              <a:rPr lang="fr-FR" sz="1200" i="1" kern="100" dirty="0">
                <a:solidFill>
                  <a:schemeClr val="tx1"/>
                </a:solidFill>
                <a:effectLst/>
                <a:latin typeface="+mn-lt"/>
                <a:ea typeface="Calibri" panose="020F0502020204030204" pitchFamily="34" charset="0"/>
                <a:cs typeface="Times New Roman" panose="02020603050405020304" pitchFamily="18" charset="0"/>
              </a:rPr>
              <a:t>nous</a:t>
            </a:r>
            <a:r>
              <a:rPr lang="fr-FR" sz="1200" kern="100" dirty="0">
                <a:solidFill>
                  <a:schemeClr val="tx1"/>
                </a:solidFill>
                <a:effectLst/>
                <a:latin typeface="+mn-lt"/>
                <a:ea typeface="Calibri" panose="020F0502020204030204" pitchFamily="34" charset="0"/>
                <a:cs typeface="Times New Roman" panose="02020603050405020304" pitchFamily="18" charset="0"/>
              </a:rPr>
              <a:t> désigne un groupe de jeunes filles. Le participe passé </a:t>
            </a:r>
            <a:r>
              <a:rPr lang="fr-FR" sz="1200" i="1" kern="100" dirty="0">
                <a:solidFill>
                  <a:schemeClr val="tx1"/>
                </a:solidFill>
                <a:effectLst/>
                <a:latin typeface="+mn-lt"/>
                <a:ea typeface="Calibri" panose="020F0502020204030204" pitchFamily="34" charset="0"/>
                <a:cs typeface="Times New Roman" panose="02020603050405020304" pitchFamily="18" charset="0"/>
              </a:rPr>
              <a:t>revenues</a:t>
            </a:r>
            <a:r>
              <a:rPr lang="fr-FR" sz="1200" kern="100" dirty="0">
                <a:solidFill>
                  <a:schemeClr val="tx1"/>
                </a:solidFill>
                <a:effectLst/>
                <a:latin typeface="+mn-lt"/>
                <a:ea typeface="Calibri" panose="020F0502020204030204" pitchFamily="34" charset="0"/>
                <a:cs typeface="Times New Roman" panose="02020603050405020304" pitchFamily="18" charset="0"/>
              </a:rPr>
              <a:t> s’accorde donc avec la brique-sujet </a:t>
            </a:r>
            <a:r>
              <a:rPr lang="fr-FR" sz="1200" i="1" kern="100" dirty="0">
                <a:solidFill>
                  <a:schemeClr val="tx1"/>
                </a:solidFill>
                <a:effectLst/>
                <a:latin typeface="+mn-lt"/>
                <a:ea typeface="Calibri" panose="020F0502020204030204" pitchFamily="34" charset="0"/>
                <a:cs typeface="Times New Roman" panose="02020603050405020304" pitchFamily="18" charset="0"/>
              </a:rPr>
              <a:t>nous</a:t>
            </a:r>
            <a:r>
              <a:rPr lang="fr-FR" sz="1200" kern="100" dirty="0">
                <a:solidFill>
                  <a:schemeClr val="tx1"/>
                </a:solidFill>
                <a:effectLst/>
                <a:latin typeface="+mn-lt"/>
                <a:ea typeface="Calibri" panose="020F0502020204030204" pitchFamily="34" charset="0"/>
                <a:cs typeface="Times New Roman" panose="02020603050405020304" pitchFamily="18" charset="0"/>
              </a:rPr>
              <a:t>, au féminin pluriel)</a:t>
            </a:r>
          </a:p>
          <a:p>
            <a:pPr algn="just">
              <a:tabLst>
                <a:tab pos="1499235"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m devant m, b, p</a:t>
            </a:r>
          </a:p>
          <a:p>
            <a:endParaRPr lang="fr-FR" dirty="0"/>
          </a:p>
        </p:txBody>
      </p:sp>
      <p:sp>
        <p:nvSpPr>
          <p:cNvPr id="4" name="Espace réservé du numéro de diapositive 3"/>
          <p:cNvSpPr>
            <a:spLocks noGrp="1"/>
          </p:cNvSpPr>
          <p:nvPr>
            <p:ph type="sldNum" sz="quarter" idx="5"/>
          </p:nvPr>
        </p:nvSpPr>
        <p:spPr/>
        <p:txBody>
          <a:bodyPr/>
          <a:lstStyle/>
          <a:p>
            <a:fld id="{BE41AB24-F73F-4D4F-949E-3F407B357DB8}" type="slidenum">
              <a:rPr lang="fr-FR" smtClean="0"/>
              <a:t>27</a:t>
            </a:fld>
            <a:endParaRPr lang="fr-FR"/>
          </a:p>
        </p:txBody>
      </p:sp>
    </p:spTree>
    <p:extLst>
      <p:ext uri="{BB962C8B-B14F-4D97-AF65-F5344CB8AC3E}">
        <p14:creationId xmlns:p14="http://schemas.microsoft.com/office/powerpoint/2010/main" val="856830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6E9EF-D22C-399F-A994-C2C160273D3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6E69C74-BA83-83FF-06FF-7D97C46BCE9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BC8B8CE-99FC-CA5A-E9FF-A25A17701140}"/>
              </a:ext>
            </a:extLst>
          </p:cNvPr>
          <p:cNvSpPr>
            <a:spLocks noGrp="1"/>
          </p:cNvSpPr>
          <p:nvPr>
            <p:ph type="body" idx="1"/>
          </p:nvPr>
        </p:nvSpPr>
        <p:spPr/>
        <p:txBody>
          <a:bodyPr/>
          <a:lstStyle/>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accord de l’adjectif attribut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verbes au passé composé, à l’imparfait, au plus-que-parfait</a:t>
            </a:r>
          </a:p>
          <a:p>
            <a:pPr algn="just">
              <a:tabLst>
                <a:tab pos="1499235"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accord du participe passé (</a:t>
            </a:r>
            <a:r>
              <a:rPr lang="fr-FR" sz="1200" i="1" kern="100" dirty="0">
                <a:solidFill>
                  <a:schemeClr val="tx1"/>
                </a:solidFill>
                <a:effectLst/>
                <a:latin typeface="+mn-lt"/>
                <a:ea typeface="Calibri" panose="020F0502020204030204" pitchFamily="34" charset="0"/>
                <a:cs typeface="Times New Roman" panose="02020603050405020304" pitchFamily="18" charset="0"/>
              </a:rPr>
              <a:t>heureuses</a:t>
            </a:r>
            <a:r>
              <a:rPr lang="fr-FR" sz="1200" kern="100" dirty="0">
                <a:solidFill>
                  <a:schemeClr val="tx1"/>
                </a:solidFill>
                <a:effectLst/>
                <a:latin typeface="+mn-lt"/>
                <a:ea typeface="Calibri" panose="020F0502020204030204" pitchFamily="34" charset="0"/>
                <a:cs typeface="Times New Roman" panose="02020603050405020304" pitchFamily="18" charset="0"/>
              </a:rPr>
              <a:t> est un adjectif attribut au féminin pluriel, donc la brique-sujet </a:t>
            </a:r>
            <a:r>
              <a:rPr lang="fr-FR" sz="1200" i="1" kern="100" dirty="0">
                <a:solidFill>
                  <a:schemeClr val="tx1"/>
                </a:solidFill>
                <a:effectLst/>
                <a:latin typeface="+mn-lt"/>
                <a:ea typeface="Calibri" panose="020F0502020204030204" pitchFamily="34" charset="0"/>
                <a:cs typeface="Times New Roman" panose="02020603050405020304" pitchFamily="18" charset="0"/>
              </a:rPr>
              <a:t>nous</a:t>
            </a:r>
            <a:r>
              <a:rPr lang="fr-FR" sz="1200" kern="100" dirty="0">
                <a:solidFill>
                  <a:schemeClr val="tx1"/>
                </a:solidFill>
                <a:effectLst/>
                <a:latin typeface="+mn-lt"/>
                <a:ea typeface="Calibri" panose="020F0502020204030204" pitchFamily="34" charset="0"/>
                <a:cs typeface="Times New Roman" panose="02020603050405020304" pitchFamily="18" charset="0"/>
              </a:rPr>
              <a:t> désigne un groupe de jeunes filles. Le participe passé </a:t>
            </a:r>
            <a:r>
              <a:rPr lang="fr-FR" sz="1200" i="1" kern="100" dirty="0">
                <a:solidFill>
                  <a:schemeClr val="tx1"/>
                </a:solidFill>
                <a:effectLst/>
                <a:latin typeface="+mn-lt"/>
                <a:ea typeface="Calibri" panose="020F0502020204030204" pitchFamily="34" charset="0"/>
                <a:cs typeface="Times New Roman" panose="02020603050405020304" pitchFamily="18" charset="0"/>
              </a:rPr>
              <a:t>revenues</a:t>
            </a:r>
            <a:r>
              <a:rPr lang="fr-FR" sz="1200" kern="100" dirty="0">
                <a:solidFill>
                  <a:schemeClr val="tx1"/>
                </a:solidFill>
                <a:effectLst/>
                <a:latin typeface="+mn-lt"/>
                <a:ea typeface="Calibri" panose="020F0502020204030204" pitchFamily="34" charset="0"/>
                <a:cs typeface="Times New Roman" panose="02020603050405020304" pitchFamily="18" charset="0"/>
              </a:rPr>
              <a:t> s’accorde donc avec la brique-sujet </a:t>
            </a:r>
            <a:r>
              <a:rPr lang="fr-FR" sz="1200" i="1" kern="100" dirty="0">
                <a:solidFill>
                  <a:schemeClr val="tx1"/>
                </a:solidFill>
                <a:effectLst/>
                <a:latin typeface="+mn-lt"/>
                <a:ea typeface="Calibri" panose="020F0502020204030204" pitchFamily="34" charset="0"/>
                <a:cs typeface="Times New Roman" panose="02020603050405020304" pitchFamily="18" charset="0"/>
              </a:rPr>
              <a:t>nous</a:t>
            </a:r>
            <a:r>
              <a:rPr lang="fr-FR" sz="1200" kern="100" dirty="0">
                <a:solidFill>
                  <a:schemeClr val="tx1"/>
                </a:solidFill>
                <a:effectLst/>
                <a:latin typeface="+mn-lt"/>
                <a:ea typeface="Calibri" panose="020F0502020204030204" pitchFamily="34" charset="0"/>
                <a:cs typeface="Times New Roman" panose="02020603050405020304" pitchFamily="18" charset="0"/>
              </a:rPr>
              <a:t>, au féminin pluriel)</a:t>
            </a:r>
          </a:p>
          <a:p>
            <a:pPr algn="just">
              <a:tabLst>
                <a:tab pos="1499235"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m devant m, b, p</a:t>
            </a:r>
          </a:p>
          <a:p>
            <a:endParaRPr lang="fr-FR" dirty="0"/>
          </a:p>
        </p:txBody>
      </p:sp>
      <p:sp>
        <p:nvSpPr>
          <p:cNvPr id="4" name="Espace réservé du numéro de diapositive 3">
            <a:extLst>
              <a:ext uri="{FF2B5EF4-FFF2-40B4-BE49-F238E27FC236}">
                <a16:creationId xmlns:a16="http://schemas.microsoft.com/office/drawing/2014/main" id="{47750000-4F40-D2C4-B494-C0D15981675D}"/>
              </a:ext>
            </a:extLst>
          </p:cNvPr>
          <p:cNvSpPr>
            <a:spLocks noGrp="1"/>
          </p:cNvSpPr>
          <p:nvPr>
            <p:ph type="sldNum" sz="quarter" idx="5"/>
          </p:nvPr>
        </p:nvSpPr>
        <p:spPr/>
        <p:txBody>
          <a:bodyPr/>
          <a:lstStyle/>
          <a:p>
            <a:fld id="{BE41AB24-F73F-4D4F-949E-3F407B357DB8}" type="slidenum">
              <a:rPr lang="fr-FR" smtClean="0"/>
              <a:t>28</a:t>
            </a:fld>
            <a:endParaRPr lang="fr-FR"/>
          </a:p>
        </p:txBody>
      </p:sp>
    </p:spTree>
    <p:extLst>
      <p:ext uri="{BB962C8B-B14F-4D97-AF65-F5344CB8AC3E}">
        <p14:creationId xmlns:p14="http://schemas.microsoft.com/office/powerpoint/2010/main" val="2323627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62C752-9C1D-074A-A667-07762F08014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00BC65E5-6F98-0CE2-B542-A0847D8156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772ABCC-3056-70AC-7773-CC6600868760}"/>
              </a:ext>
            </a:extLst>
          </p:cNvPr>
          <p:cNvSpPr>
            <a:spLocks noGrp="1"/>
          </p:cNvSpPr>
          <p:nvPr>
            <p:ph type="dt" sz="half" idx="10"/>
          </p:nvPr>
        </p:nvSpPr>
        <p:spPr/>
        <p:txBody>
          <a:bodyPr/>
          <a:lstStyle/>
          <a:p>
            <a:fld id="{DDBCD20E-68AE-B740-BE29-637A1BF4A317}" type="datetimeFigureOut">
              <a:rPr lang="fr-FR" smtClean="0"/>
              <a:t>09/06/2025</a:t>
            </a:fld>
            <a:endParaRPr lang="fr-FR"/>
          </a:p>
        </p:txBody>
      </p:sp>
      <p:sp>
        <p:nvSpPr>
          <p:cNvPr id="5" name="Espace réservé du pied de page 4">
            <a:extLst>
              <a:ext uri="{FF2B5EF4-FFF2-40B4-BE49-F238E27FC236}">
                <a16:creationId xmlns:a16="http://schemas.microsoft.com/office/drawing/2014/main" id="{A00172CA-E78D-8F9E-F147-07624968E9E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864ECD6-9BD0-4562-C88A-704D146563A4}"/>
              </a:ext>
            </a:extLst>
          </p:cNvPr>
          <p:cNvSpPr>
            <a:spLocks noGrp="1"/>
          </p:cNvSpPr>
          <p:nvPr>
            <p:ph type="sldNum" sz="quarter" idx="12"/>
          </p:nvPr>
        </p:nvSpPr>
        <p:spPr/>
        <p:txBody>
          <a:bodyPr/>
          <a:lstStyle/>
          <a:p>
            <a:fld id="{E21C46FB-32EA-BF48-BA56-E20C39D8BCBF}" type="slidenum">
              <a:rPr lang="fr-FR" smtClean="0"/>
              <a:t>‹N°›</a:t>
            </a:fld>
            <a:endParaRPr lang="fr-FR"/>
          </a:p>
        </p:txBody>
      </p:sp>
    </p:spTree>
    <p:extLst>
      <p:ext uri="{BB962C8B-B14F-4D97-AF65-F5344CB8AC3E}">
        <p14:creationId xmlns:p14="http://schemas.microsoft.com/office/powerpoint/2010/main" val="3549790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EAD249-5396-6B64-5687-05E6D193CD3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53F6B7C-77A8-6CDD-4CFB-A437EA90875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0CE857C-715F-1864-7232-BA673A2373B7}"/>
              </a:ext>
            </a:extLst>
          </p:cNvPr>
          <p:cNvSpPr>
            <a:spLocks noGrp="1"/>
          </p:cNvSpPr>
          <p:nvPr>
            <p:ph type="dt" sz="half" idx="10"/>
          </p:nvPr>
        </p:nvSpPr>
        <p:spPr/>
        <p:txBody>
          <a:bodyPr/>
          <a:lstStyle/>
          <a:p>
            <a:fld id="{DDBCD20E-68AE-B740-BE29-637A1BF4A317}" type="datetimeFigureOut">
              <a:rPr lang="fr-FR" smtClean="0"/>
              <a:t>09/06/2025</a:t>
            </a:fld>
            <a:endParaRPr lang="fr-FR"/>
          </a:p>
        </p:txBody>
      </p:sp>
      <p:sp>
        <p:nvSpPr>
          <p:cNvPr id="5" name="Espace réservé du pied de page 4">
            <a:extLst>
              <a:ext uri="{FF2B5EF4-FFF2-40B4-BE49-F238E27FC236}">
                <a16:creationId xmlns:a16="http://schemas.microsoft.com/office/drawing/2014/main" id="{6DCBF06C-614F-7C84-1DDA-BC9FBAF9E3D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CB741C6-C05C-A257-C79B-DE39E958F14D}"/>
              </a:ext>
            </a:extLst>
          </p:cNvPr>
          <p:cNvSpPr>
            <a:spLocks noGrp="1"/>
          </p:cNvSpPr>
          <p:nvPr>
            <p:ph type="sldNum" sz="quarter" idx="12"/>
          </p:nvPr>
        </p:nvSpPr>
        <p:spPr/>
        <p:txBody>
          <a:bodyPr/>
          <a:lstStyle/>
          <a:p>
            <a:fld id="{E21C46FB-32EA-BF48-BA56-E20C39D8BCBF}" type="slidenum">
              <a:rPr lang="fr-FR" smtClean="0"/>
              <a:t>‹N°›</a:t>
            </a:fld>
            <a:endParaRPr lang="fr-FR"/>
          </a:p>
        </p:txBody>
      </p:sp>
    </p:spTree>
    <p:extLst>
      <p:ext uri="{BB962C8B-B14F-4D97-AF65-F5344CB8AC3E}">
        <p14:creationId xmlns:p14="http://schemas.microsoft.com/office/powerpoint/2010/main" val="893208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51BB2D-3B5E-41E7-7057-3DAC1044D02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4E09B8A-9690-140E-001F-9721A0156F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10D69F7-272F-B95E-C178-3C12999C2CD5}"/>
              </a:ext>
            </a:extLst>
          </p:cNvPr>
          <p:cNvSpPr>
            <a:spLocks noGrp="1"/>
          </p:cNvSpPr>
          <p:nvPr>
            <p:ph type="dt" sz="half" idx="10"/>
          </p:nvPr>
        </p:nvSpPr>
        <p:spPr/>
        <p:txBody>
          <a:bodyPr/>
          <a:lstStyle/>
          <a:p>
            <a:fld id="{DDBCD20E-68AE-B740-BE29-637A1BF4A317}" type="datetimeFigureOut">
              <a:rPr lang="fr-FR" smtClean="0"/>
              <a:t>09/06/2025</a:t>
            </a:fld>
            <a:endParaRPr lang="fr-FR"/>
          </a:p>
        </p:txBody>
      </p:sp>
      <p:sp>
        <p:nvSpPr>
          <p:cNvPr id="5" name="Espace réservé du pied de page 4">
            <a:extLst>
              <a:ext uri="{FF2B5EF4-FFF2-40B4-BE49-F238E27FC236}">
                <a16:creationId xmlns:a16="http://schemas.microsoft.com/office/drawing/2014/main" id="{94F27274-8B7F-8AF4-F3DD-9074454CC58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7774938-F915-9B44-604C-C248E8C5D3FC}"/>
              </a:ext>
            </a:extLst>
          </p:cNvPr>
          <p:cNvSpPr>
            <a:spLocks noGrp="1"/>
          </p:cNvSpPr>
          <p:nvPr>
            <p:ph type="sldNum" sz="quarter" idx="12"/>
          </p:nvPr>
        </p:nvSpPr>
        <p:spPr/>
        <p:txBody>
          <a:bodyPr/>
          <a:lstStyle/>
          <a:p>
            <a:fld id="{E21C46FB-32EA-BF48-BA56-E20C39D8BCBF}" type="slidenum">
              <a:rPr lang="fr-FR" smtClean="0"/>
              <a:t>‹N°›</a:t>
            </a:fld>
            <a:endParaRPr lang="fr-FR"/>
          </a:p>
        </p:txBody>
      </p:sp>
    </p:spTree>
    <p:extLst>
      <p:ext uri="{BB962C8B-B14F-4D97-AF65-F5344CB8AC3E}">
        <p14:creationId xmlns:p14="http://schemas.microsoft.com/office/powerpoint/2010/main" val="3635652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8FE630-099C-270E-ED77-3B414BC173E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775DCBF-F7B6-E365-7A03-7E356A5A29F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1CAD23C-C18D-72E8-76C7-E0AB1742F86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BA1F137-BB65-6E8A-EDF8-15CD5C2D60BF}"/>
              </a:ext>
            </a:extLst>
          </p:cNvPr>
          <p:cNvSpPr>
            <a:spLocks noGrp="1"/>
          </p:cNvSpPr>
          <p:nvPr>
            <p:ph type="dt" sz="half" idx="10"/>
          </p:nvPr>
        </p:nvSpPr>
        <p:spPr/>
        <p:txBody>
          <a:bodyPr/>
          <a:lstStyle/>
          <a:p>
            <a:fld id="{DDBCD20E-68AE-B740-BE29-637A1BF4A317}" type="datetimeFigureOut">
              <a:rPr lang="fr-FR" smtClean="0"/>
              <a:t>09/06/2025</a:t>
            </a:fld>
            <a:endParaRPr lang="fr-FR"/>
          </a:p>
        </p:txBody>
      </p:sp>
      <p:sp>
        <p:nvSpPr>
          <p:cNvPr id="6" name="Espace réservé du pied de page 5">
            <a:extLst>
              <a:ext uri="{FF2B5EF4-FFF2-40B4-BE49-F238E27FC236}">
                <a16:creationId xmlns:a16="http://schemas.microsoft.com/office/drawing/2014/main" id="{04149EFE-8473-575A-CE70-C435DBDD088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0E1C7E7-2D09-AF2B-3146-CE525D2956C5}"/>
              </a:ext>
            </a:extLst>
          </p:cNvPr>
          <p:cNvSpPr>
            <a:spLocks noGrp="1"/>
          </p:cNvSpPr>
          <p:nvPr>
            <p:ph type="sldNum" sz="quarter" idx="12"/>
          </p:nvPr>
        </p:nvSpPr>
        <p:spPr/>
        <p:txBody>
          <a:bodyPr/>
          <a:lstStyle/>
          <a:p>
            <a:fld id="{E21C46FB-32EA-BF48-BA56-E20C39D8BCBF}" type="slidenum">
              <a:rPr lang="fr-FR" smtClean="0"/>
              <a:t>‹N°›</a:t>
            </a:fld>
            <a:endParaRPr lang="fr-FR"/>
          </a:p>
        </p:txBody>
      </p:sp>
    </p:spTree>
    <p:extLst>
      <p:ext uri="{BB962C8B-B14F-4D97-AF65-F5344CB8AC3E}">
        <p14:creationId xmlns:p14="http://schemas.microsoft.com/office/powerpoint/2010/main" val="481004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FB976A-2E75-3058-A87F-D273A9E7878B}"/>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688806A-864C-811E-8434-632167F53B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A039C58-C2EF-A63D-1AD8-7A16C2C3DB8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487BAD7-ACBC-7E51-1202-6EF4006234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617D543-C49F-F04A-EBEA-F8BF3C362A8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C346F5-6B4E-C0D9-FA7A-64D1CD104F86}"/>
              </a:ext>
            </a:extLst>
          </p:cNvPr>
          <p:cNvSpPr>
            <a:spLocks noGrp="1"/>
          </p:cNvSpPr>
          <p:nvPr>
            <p:ph type="dt" sz="half" idx="10"/>
          </p:nvPr>
        </p:nvSpPr>
        <p:spPr/>
        <p:txBody>
          <a:bodyPr/>
          <a:lstStyle/>
          <a:p>
            <a:fld id="{DDBCD20E-68AE-B740-BE29-637A1BF4A317}" type="datetimeFigureOut">
              <a:rPr lang="fr-FR" smtClean="0"/>
              <a:t>09/06/2025</a:t>
            </a:fld>
            <a:endParaRPr lang="fr-FR"/>
          </a:p>
        </p:txBody>
      </p:sp>
      <p:sp>
        <p:nvSpPr>
          <p:cNvPr id="8" name="Espace réservé du pied de page 7">
            <a:extLst>
              <a:ext uri="{FF2B5EF4-FFF2-40B4-BE49-F238E27FC236}">
                <a16:creationId xmlns:a16="http://schemas.microsoft.com/office/drawing/2014/main" id="{2AD117CB-DED9-23C0-CE69-9B4F7040741F}"/>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4BBC628-F42D-D38F-69DF-023B10910054}"/>
              </a:ext>
            </a:extLst>
          </p:cNvPr>
          <p:cNvSpPr>
            <a:spLocks noGrp="1"/>
          </p:cNvSpPr>
          <p:nvPr>
            <p:ph type="sldNum" sz="quarter" idx="12"/>
          </p:nvPr>
        </p:nvSpPr>
        <p:spPr/>
        <p:txBody>
          <a:bodyPr/>
          <a:lstStyle/>
          <a:p>
            <a:fld id="{E21C46FB-32EA-BF48-BA56-E20C39D8BCBF}" type="slidenum">
              <a:rPr lang="fr-FR" smtClean="0"/>
              <a:t>‹N°›</a:t>
            </a:fld>
            <a:endParaRPr lang="fr-FR"/>
          </a:p>
        </p:txBody>
      </p:sp>
    </p:spTree>
    <p:extLst>
      <p:ext uri="{BB962C8B-B14F-4D97-AF65-F5344CB8AC3E}">
        <p14:creationId xmlns:p14="http://schemas.microsoft.com/office/powerpoint/2010/main" val="18886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48DD20-D0C0-9262-DDCA-9FC1AAD4BA09}"/>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070EF1B-14A6-00EF-1B86-D45E848E05B7}"/>
              </a:ext>
            </a:extLst>
          </p:cNvPr>
          <p:cNvSpPr>
            <a:spLocks noGrp="1"/>
          </p:cNvSpPr>
          <p:nvPr>
            <p:ph type="dt" sz="half" idx="10"/>
          </p:nvPr>
        </p:nvSpPr>
        <p:spPr/>
        <p:txBody>
          <a:bodyPr/>
          <a:lstStyle/>
          <a:p>
            <a:fld id="{DDBCD20E-68AE-B740-BE29-637A1BF4A317}" type="datetimeFigureOut">
              <a:rPr lang="fr-FR" smtClean="0"/>
              <a:t>09/06/2025</a:t>
            </a:fld>
            <a:endParaRPr lang="fr-FR"/>
          </a:p>
        </p:txBody>
      </p:sp>
      <p:sp>
        <p:nvSpPr>
          <p:cNvPr id="4" name="Espace réservé du pied de page 3">
            <a:extLst>
              <a:ext uri="{FF2B5EF4-FFF2-40B4-BE49-F238E27FC236}">
                <a16:creationId xmlns:a16="http://schemas.microsoft.com/office/drawing/2014/main" id="{CF04D391-6CC4-F49F-AB51-39B18AB612C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F60CC99-EB02-FF30-1873-97AD2111A582}"/>
              </a:ext>
            </a:extLst>
          </p:cNvPr>
          <p:cNvSpPr>
            <a:spLocks noGrp="1"/>
          </p:cNvSpPr>
          <p:nvPr>
            <p:ph type="sldNum" sz="quarter" idx="12"/>
          </p:nvPr>
        </p:nvSpPr>
        <p:spPr/>
        <p:txBody>
          <a:bodyPr/>
          <a:lstStyle/>
          <a:p>
            <a:fld id="{E21C46FB-32EA-BF48-BA56-E20C39D8BCBF}" type="slidenum">
              <a:rPr lang="fr-FR" smtClean="0"/>
              <a:t>‹N°›</a:t>
            </a:fld>
            <a:endParaRPr lang="fr-FR"/>
          </a:p>
        </p:txBody>
      </p:sp>
    </p:spTree>
    <p:extLst>
      <p:ext uri="{BB962C8B-B14F-4D97-AF65-F5344CB8AC3E}">
        <p14:creationId xmlns:p14="http://schemas.microsoft.com/office/powerpoint/2010/main" val="1590970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81636F4-1F32-9E04-FCA8-4859E8878494}"/>
              </a:ext>
            </a:extLst>
          </p:cNvPr>
          <p:cNvSpPr>
            <a:spLocks noGrp="1"/>
          </p:cNvSpPr>
          <p:nvPr>
            <p:ph type="dt" sz="half" idx="10"/>
          </p:nvPr>
        </p:nvSpPr>
        <p:spPr/>
        <p:txBody>
          <a:bodyPr/>
          <a:lstStyle/>
          <a:p>
            <a:fld id="{DDBCD20E-68AE-B740-BE29-637A1BF4A317}" type="datetimeFigureOut">
              <a:rPr lang="fr-FR" smtClean="0"/>
              <a:t>09/06/2025</a:t>
            </a:fld>
            <a:endParaRPr lang="fr-FR"/>
          </a:p>
        </p:txBody>
      </p:sp>
      <p:sp>
        <p:nvSpPr>
          <p:cNvPr id="3" name="Espace réservé du pied de page 2">
            <a:extLst>
              <a:ext uri="{FF2B5EF4-FFF2-40B4-BE49-F238E27FC236}">
                <a16:creationId xmlns:a16="http://schemas.microsoft.com/office/drawing/2014/main" id="{00B65E19-16D0-EC17-1B7C-729B71ADE60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49732CC3-CC0B-DEC7-4723-70B69EB09F7D}"/>
              </a:ext>
            </a:extLst>
          </p:cNvPr>
          <p:cNvSpPr>
            <a:spLocks noGrp="1"/>
          </p:cNvSpPr>
          <p:nvPr>
            <p:ph type="sldNum" sz="quarter" idx="12"/>
          </p:nvPr>
        </p:nvSpPr>
        <p:spPr/>
        <p:txBody>
          <a:bodyPr/>
          <a:lstStyle/>
          <a:p>
            <a:fld id="{E21C46FB-32EA-BF48-BA56-E20C39D8BCBF}" type="slidenum">
              <a:rPr lang="fr-FR" smtClean="0"/>
              <a:t>‹N°›</a:t>
            </a:fld>
            <a:endParaRPr lang="fr-FR"/>
          </a:p>
        </p:txBody>
      </p:sp>
    </p:spTree>
    <p:extLst>
      <p:ext uri="{BB962C8B-B14F-4D97-AF65-F5344CB8AC3E}">
        <p14:creationId xmlns:p14="http://schemas.microsoft.com/office/powerpoint/2010/main" val="578875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D011D5-D63F-FF8D-AF0D-44E882638E1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8844613-5147-0B9E-FB75-7FD44BCB05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6B1429F-E924-BF41-B2EF-777E5E31C6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A52A48C-9826-62F9-39B8-CBE56C45FB00}"/>
              </a:ext>
            </a:extLst>
          </p:cNvPr>
          <p:cNvSpPr>
            <a:spLocks noGrp="1"/>
          </p:cNvSpPr>
          <p:nvPr>
            <p:ph type="dt" sz="half" idx="10"/>
          </p:nvPr>
        </p:nvSpPr>
        <p:spPr/>
        <p:txBody>
          <a:bodyPr/>
          <a:lstStyle/>
          <a:p>
            <a:fld id="{DDBCD20E-68AE-B740-BE29-637A1BF4A317}" type="datetimeFigureOut">
              <a:rPr lang="fr-FR" smtClean="0"/>
              <a:t>09/06/2025</a:t>
            </a:fld>
            <a:endParaRPr lang="fr-FR"/>
          </a:p>
        </p:txBody>
      </p:sp>
      <p:sp>
        <p:nvSpPr>
          <p:cNvPr id="6" name="Espace réservé du pied de page 5">
            <a:extLst>
              <a:ext uri="{FF2B5EF4-FFF2-40B4-BE49-F238E27FC236}">
                <a16:creationId xmlns:a16="http://schemas.microsoft.com/office/drawing/2014/main" id="{FED383F4-E31B-5DF8-79A8-E79ECCA7A08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FD16E5B-BE2A-22D4-65C6-4C2E3D0897E4}"/>
              </a:ext>
            </a:extLst>
          </p:cNvPr>
          <p:cNvSpPr>
            <a:spLocks noGrp="1"/>
          </p:cNvSpPr>
          <p:nvPr>
            <p:ph type="sldNum" sz="quarter" idx="12"/>
          </p:nvPr>
        </p:nvSpPr>
        <p:spPr/>
        <p:txBody>
          <a:bodyPr/>
          <a:lstStyle/>
          <a:p>
            <a:fld id="{E21C46FB-32EA-BF48-BA56-E20C39D8BCBF}" type="slidenum">
              <a:rPr lang="fr-FR" smtClean="0"/>
              <a:t>‹N°›</a:t>
            </a:fld>
            <a:endParaRPr lang="fr-FR"/>
          </a:p>
        </p:txBody>
      </p:sp>
    </p:spTree>
    <p:extLst>
      <p:ext uri="{BB962C8B-B14F-4D97-AF65-F5344CB8AC3E}">
        <p14:creationId xmlns:p14="http://schemas.microsoft.com/office/powerpoint/2010/main" val="310341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559CCC-B227-00B3-3DB6-3726083DDF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509C60F-C2E2-401A-F6D1-53A9B1E9EE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188471E-0D60-489C-B199-7F8948268F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5BAC4FF-8B5F-64A6-E2CE-6B8DEFBD8A25}"/>
              </a:ext>
            </a:extLst>
          </p:cNvPr>
          <p:cNvSpPr>
            <a:spLocks noGrp="1"/>
          </p:cNvSpPr>
          <p:nvPr>
            <p:ph type="dt" sz="half" idx="10"/>
          </p:nvPr>
        </p:nvSpPr>
        <p:spPr/>
        <p:txBody>
          <a:bodyPr/>
          <a:lstStyle/>
          <a:p>
            <a:fld id="{DDBCD20E-68AE-B740-BE29-637A1BF4A317}" type="datetimeFigureOut">
              <a:rPr lang="fr-FR" smtClean="0"/>
              <a:t>09/06/2025</a:t>
            </a:fld>
            <a:endParaRPr lang="fr-FR"/>
          </a:p>
        </p:txBody>
      </p:sp>
      <p:sp>
        <p:nvSpPr>
          <p:cNvPr id="6" name="Espace réservé du pied de page 5">
            <a:extLst>
              <a:ext uri="{FF2B5EF4-FFF2-40B4-BE49-F238E27FC236}">
                <a16:creationId xmlns:a16="http://schemas.microsoft.com/office/drawing/2014/main" id="{3CA29FAA-A199-3867-4F69-3A25072AC4D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BD84D56-06E3-4DF8-4BC3-940D1160BADE}"/>
              </a:ext>
            </a:extLst>
          </p:cNvPr>
          <p:cNvSpPr>
            <a:spLocks noGrp="1"/>
          </p:cNvSpPr>
          <p:nvPr>
            <p:ph type="sldNum" sz="quarter" idx="12"/>
          </p:nvPr>
        </p:nvSpPr>
        <p:spPr/>
        <p:txBody>
          <a:bodyPr/>
          <a:lstStyle/>
          <a:p>
            <a:fld id="{E21C46FB-32EA-BF48-BA56-E20C39D8BCBF}" type="slidenum">
              <a:rPr lang="fr-FR" smtClean="0"/>
              <a:t>‹N°›</a:t>
            </a:fld>
            <a:endParaRPr lang="fr-FR"/>
          </a:p>
        </p:txBody>
      </p:sp>
    </p:spTree>
    <p:extLst>
      <p:ext uri="{BB962C8B-B14F-4D97-AF65-F5344CB8AC3E}">
        <p14:creationId xmlns:p14="http://schemas.microsoft.com/office/powerpoint/2010/main" val="3550657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DDAACF-86A5-F667-D4B9-BBFF7A83AE2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C1124CF-B61B-FCC5-475E-72823D643A2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EE9B010-89CE-9099-21C1-C7E96BCB64ED}"/>
              </a:ext>
            </a:extLst>
          </p:cNvPr>
          <p:cNvSpPr>
            <a:spLocks noGrp="1"/>
          </p:cNvSpPr>
          <p:nvPr>
            <p:ph type="dt" sz="half" idx="10"/>
          </p:nvPr>
        </p:nvSpPr>
        <p:spPr/>
        <p:txBody>
          <a:bodyPr/>
          <a:lstStyle/>
          <a:p>
            <a:fld id="{DDBCD20E-68AE-B740-BE29-637A1BF4A317}" type="datetimeFigureOut">
              <a:rPr lang="fr-FR" smtClean="0"/>
              <a:t>09/06/2025</a:t>
            </a:fld>
            <a:endParaRPr lang="fr-FR"/>
          </a:p>
        </p:txBody>
      </p:sp>
      <p:sp>
        <p:nvSpPr>
          <p:cNvPr id="5" name="Espace réservé du pied de page 4">
            <a:extLst>
              <a:ext uri="{FF2B5EF4-FFF2-40B4-BE49-F238E27FC236}">
                <a16:creationId xmlns:a16="http://schemas.microsoft.com/office/drawing/2014/main" id="{BA2236DE-1386-68F1-8203-5DFEFA89457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C216BD7-C8F6-A4F8-2A50-45397CA1022B}"/>
              </a:ext>
            </a:extLst>
          </p:cNvPr>
          <p:cNvSpPr>
            <a:spLocks noGrp="1"/>
          </p:cNvSpPr>
          <p:nvPr>
            <p:ph type="sldNum" sz="quarter" idx="12"/>
          </p:nvPr>
        </p:nvSpPr>
        <p:spPr/>
        <p:txBody>
          <a:bodyPr/>
          <a:lstStyle/>
          <a:p>
            <a:fld id="{E21C46FB-32EA-BF48-BA56-E20C39D8BCBF}" type="slidenum">
              <a:rPr lang="fr-FR" smtClean="0"/>
              <a:t>‹N°›</a:t>
            </a:fld>
            <a:endParaRPr lang="fr-FR"/>
          </a:p>
        </p:txBody>
      </p:sp>
    </p:spTree>
    <p:extLst>
      <p:ext uri="{BB962C8B-B14F-4D97-AF65-F5344CB8AC3E}">
        <p14:creationId xmlns:p14="http://schemas.microsoft.com/office/powerpoint/2010/main" val="2391990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7248F5D-FF47-BBA9-F3A2-C79B3579ED2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FE4AB32-871C-5C5D-ED2C-26EEC2A6CDA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283210D-D403-F5E6-DC80-D165542FBCA9}"/>
              </a:ext>
            </a:extLst>
          </p:cNvPr>
          <p:cNvSpPr>
            <a:spLocks noGrp="1"/>
          </p:cNvSpPr>
          <p:nvPr>
            <p:ph type="dt" sz="half" idx="10"/>
          </p:nvPr>
        </p:nvSpPr>
        <p:spPr/>
        <p:txBody>
          <a:bodyPr/>
          <a:lstStyle/>
          <a:p>
            <a:fld id="{DDBCD20E-68AE-B740-BE29-637A1BF4A317}" type="datetimeFigureOut">
              <a:rPr lang="fr-FR" smtClean="0"/>
              <a:t>09/06/2025</a:t>
            </a:fld>
            <a:endParaRPr lang="fr-FR"/>
          </a:p>
        </p:txBody>
      </p:sp>
      <p:sp>
        <p:nvSpPr>
          <p:cNvPr id="5" name="Espace réservé du pied de page 4">
            <a:extLst>
              <a:ext uri="{FF2B5EF4-FFF2-40B4-BE49-F238E27FC236}">
                <a16:creationId xmlns:a16="http://schemas.microsoft.com/office/drawing/2014/main" id="{69822175-543A-C5E5-67D4-142FDA9C570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2F18B43-9A41-1F71-3EAC-23911328965B}"/>
              </a:ext>
            </a:extLst>
          </p:cNvPr>
          <p:cNvSpPr>
            <a:spLocks noGrp="1"/>
          </p:cNvSpPr>
          <p:nvPr>
            <p:ph type="sldNum" sz="quarter" idx="12"/>
          </p:nvPr>
        </p:nvSpPr>
        <p:spPr/>
        <p:txBody>
          <a:bodyPr/>
          <a:lstStyle/>
          <a:p>
            <a:fld id="{E21C46FB-32EA-BF48-BA56-E20C39D8BCBF}" type="slidenum">
              <a:rPr lang="fr-FR" smtClean="0"/>
              <a:t>‹N°›</a:t>
            </a:fld>
            <a:endParaRPr lang="fr-FR"/>
          </a:p>
        </p:txBody>
      </p:sp>
    </p:spTree>
    <p:extLst>
      <p:ext uri="{BB962C8B-B14F-4D97-AF65-F5344CB8AC3E}">
        <p14:creationId xmlns:p14="http://schemas.microsoft.com/office/powerpoint/2010/main" val="2101459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4DB00D7-DDB8-65D7-6FD8-FE79D83328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556B41D-AAB0-34C5-2CA0-548C1807C9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FBC242E-2F55-00C0-4CFB-1888295663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BCD20E-68AE-B740-BE29-637A1BF4A317}" type="datetimeFigureOut">
              <a:rPr lang="fr-FR" smtClean="0"/>
              <a:t>09/06/2025</a:t>
            </a:fld>
            <a:endParaRPr lang="fr-FR"/>
          </a:p>
        </p:txBody>
      </p:sp>
      <p:sp>
        <p:nvSpPr>
          <p:cNvPr id="5" name="Espace réservé du pied de page 4">
            <a:extLst>
              <a:ext uri="{FF2B5EF4-FFF2-40B4-BE49-F238E27FC236}">
                <a16:creationId xmlns:a16="http://schemas.microsoft.com/office/drawing/2014/main" id="{2FACC824-F38A-C35F-B718-0063605932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F5357CD-A114-45D9-26C9-F8281C7A28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1C46FB-32EA-BF48-BA56-E20C39D8BCBF}" type="slidenum">
              <a:rPr lang="fr-FR" smtClean="0"/>
              <a:t>‹N°›</a:t>
            </a:fld>
            <a:endParaRPr lang="fr-FR"/>
          </a:p>
        </p:txBody>
      </p:sp>
    </p:spTree>
    <p:extLst>
      <p:ext uri="{BB962C8B-B14F-4D97-AF65-F5344CB8AC3E}">
        <p14:creationId xmlns:p14="http://schemas.microsoft.com/office/powerpoint/2010/main" val="1192331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2BB4A-B5C3-1623-4BE0-06B12D171C50}"/>
              </a:ext>
            </a:extLst>
          </p:cNvPr>
          <p:cNvSpPr>
            <a:spLocks noGrp="1"/>
          </p:cNvSpPr>
          <p:nvPr>
            <p:ph type="ctrTitle"/>
          </p:nvPr>
        </p:nvSpPr>
        <p:spPr>
          <a:xfrm>
            <a:off x="1524000" y="1122362"/>
            <a:ext cx="9144000" cy="2992438"/>
          </a:xfrm>
        </p:spPr>
        <p:txBody>
          <a:bodyPr/>
          <a:lstStyle/>
          <a:p>
            <a:r>
              <a:rPr lang="fr-FR" i="1" dirty="0"/>
              <a:t>Avoir</a:t>
            </a:r>
            <a:r>
              <a:rPr lang="fr-FR" dirty="0"/>
              <a:t> ne fait pas tout</a:t>
            </a:r>
          </a:p>
        </p:txBody>
      </p:sp>
      <p:sp>
        <p:nvSpPr>
          <p:cNvPr id="3" name="Sous-titre 2">
            <a:extLst>
              <a:ext uri="{FF2B5EF4-FFF2-40B4-BE49-F238E27FC236}">
                <a16:creationId xmlns:a16="http://schemas.microsoft.com/office/drawing/2014/main" id="{E28114C3-6D8F-D36A-9764-FF73A62C1BA8}"/>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3"/>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164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A7BA79-9ACA-8EE7-9356-DF9CFFB7340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21E2B6C-710C-92B0-82FB-A6F8120116C1}"/>
              </a:ext>
            </a:extLst>
          </p:cNvPr>
          <p:cNvSpPr>
            <a:spLocks noGrp="1"/>
          </p:cNvSpPr>
          <p:nvPr>
            <p:ph idx="1"/>
          </p:nvPr>
        </p:nvSpPr>
        <p:spPr/>
        <p:txBody>
          <a:bodyPr/>
          <a:lstStyle/>
          <a:p>
            <a:pPr marL="0" indent="0">
              <a:buNone/>
            </a:pPr>
            <a:endParaRPr lang="fr-FR" dirty="0"/>
          </a:p>
          <a:p>
            <a:pPr marL="0" indent="0">
              <a:buNone/>
            </a:pPr>
            <a:r>
              <a:rPr lang="fr-FR" sz="2000" kern="1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Tu manges des escargots mais tu le regrettes !</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599318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ED4FD-2EC6-FB58-A9DC-3C266516C2D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706767D-F7BD-253F-38FD-866E1FACA846}"/>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F48E01BB-CD66-2F10-61B6-864C086C1D8C}"/>
              </a:ext>
            </a:extLst>
          </p:cNvPr>
          <p:cNvSpPr>
            <a:spLocks noGrp="1"/>
          </p:cNvSpPr>
          <p:nvPr>
            <p:ph idx="1"/>
          </p:nvPr>
        </p:nvSpPr>
        <p:spPr>
          <a:xfrm>
            <a:off x="838200" y="838200"/>
            <a:ext cx="10515600" cy="5338763"/>
          </a:xfrm>
        </p:spPr>
        <p:txBody>
          <a:bodyPr/>
          <a:lstStyle/>
          <a:p>
            <a:pPr marL="0" indent="0">
              <a:buNone/>
            </a:pPr>
            <a:endParaRPr lang="fr-FR" dirty="0"/>
          </a:p>
          <a:p>
            <a:pPr marL="0" indent="0">
              <a:buNone/>
            </a:pPr>
            <a:r>
              <a:rPr lang="fr-FR" sz="2000" kern="1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Tu manges des escargots mais tu le regrettes !</a:t>
            </a:r>
          </a:p>
          <a:p>
            <a:pPr marL="0" indent="0">
              <a:buNone/>
            </a:pPr>
            <a:r>
              <a:rPr lang="fr-FR" sz="2000" kern="100" dirty="0">
                <a:solidFill>
                  <a:srgbClr val="000000"/>
                </a:solidFill>
                <a:latin typeface="Times New Roman" panose="02020603050405020304" pitchFamily="18" charset="0"/>
                <a:ea typeface="Calibri" panose="020F0502020204030204" pitchFamily="34" charset="0"/>
                <a:cs typeface="Calibri" panose="020F0502020204030204" pitchFamily="34" charset="0"/>
              </a:rPr>
              <a:t>		Tu </a:t>
            </a:r>
            <a:r>
              <a:rPr lang="fr-FR" sz="2000" kern="100" dirty="0">
                <a:solidFill>
                  <a:schemeClr val="accent2"/>
                </a:solidFill>
                <a:latin typeface="Times New Roman" panose="02020603050405020304" pitchFamily="18" charset="0"/>
                <a:ea typeface="Calibri" panose="020F0502020204030204" pitchFamily="34" charset="0"/>
                <a:cs typeface="Calibri" panose="020F0502020204030204" pitchFamily="34" charset="0"/>
              </a:rPr>
              <a:t>as mangé </a:t>
            </a:r>
            <a:r>
              <a:rPr lang="fr-FR" sz="2000" kern="100" dirty="0">
                <a:solidFill>
                  <a:srgbClr val="000000"/>
                </a:solidFill>
                <a:latin typeface="Times New Roman" panose="02020603050405020304" pitchFamily="18" charset="0"/>
                <a:ea typeface="Calibri" panose="020F0502020204030204" pitchFamily="34" charset="0"/>
                <a:cs typeface="Calibri" panose="020F0502020204030204" pitchFamily="34" charset="0"/>
              </a:rPr>
              <a:t>des escargots mais tu l’</a:t>
            </a:r>
            <a:r>
              <a:rPr lang="fr-FR" sz="2000" kern="100" dirty="0">
                <a:solidFill>
                  <a:schemeClr val="accent2"/>
                </a:solidFill>
                <a:latin typeface="Times New Roman" panose="02020603050405020304" pitchFamily="18" charset="0"/>
                <a:ea typeface="Calibri" panose="020F0502020204030204" pitchFamily="34" charset="0"/>
                <a:cs typeface="Calibri" panose="020F0502020204030204" pitchFamily="34" charset="0"/>
              </a:rPr>
              <a:t>as regretté </a:t>
            </a:r>
            <a:r>
              <a:rPr lang="fr-FR" sz="2000" kern="100" dirty="0">
                <a:solidFill>
                  <a:srgbClr val="000000"/>
                </a:solidFill>
                <a:latin typeface="Times New Roman" panose="02020603050405020304" pitchFamily="18" charset="0"/>
                <a:ea typeface="Calibri" panose="020F0502020204030204" pitchFamily="34" charset="0"/>
                <a:cs typeface="Calibri" panose="020F0502020204030204" pitchFamily="34" charset="0"/>
              </a:rPr>
              <a: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a:p>
            <a:pPr marL="0" indent="0">
              <a:buNone/>
            </a:pPr>
            <a:endParaRPr lang="fr-FR" dirty="0"/>
          </a:p>
        </p:txBody>
      </p:sp>
      <p:pic>
        <p:nvPicPr>
          <p:cNvPr id="5" name="Image 4">
            <a:extLst>
              <a:ext uri="{FF2B5EF4-FFF2-40B4-BE49-F238E27FC236}">
                <a16:creationId xmlns:a16="http://schemas.microsoft.com/office/drawing/2014/main" id="{6A6092E0-0B8C-7D45-115A-01FFBC517418}"/>
              </a:ext>
            </a:extLst>
          </p:cNvPr>
          <p:cNvPicPr>
            <a:picLocks noChangeAspect="1"/>
          </p:cNvPicPr>
          <p:nvPr/>
        </p:nvPicPr>
        <p:blipFill>
          <a:blip r:embed="rId3"/>
          <a:stretch>
            <a:fillRect/>
          </a:stretch>
        </p:blipFill>
        <p:spPr>
          <a:xfrm>
            <a:off x="3086100" y="3022600"/>
            <a:ext cx="6019800" cy="2387600"/>
          </a:xfrm>
          <a:prstGeom prst="rect">
            <a:avLst/>
          </a:prstGeom>
        </p:spPr>
      </p:pic>
    </p:spTree>
    <p:extLst>
      <p:ext uri="{BB962C8B-B14F-4D97-AF65-F5344CB8AC3E}">
        <p14:creationId xmlns:p14="http://schemas.microsoft.com/office/powerpoint/2010/main" val="357297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A70E5-95A7-DCDC-82DE-5F2ECA1A437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3F03110-3CD0-DF5F-EE72-E3A49E4F349C}"/>
              </a:ext>
            </a:extLst>
          </p:cNvPr>
          <p:cNvSpPr>
            <a:spLocks noGrp="1"/>
          </p:cNvSpPr>
          <p:nvPr>
            <p:ph idx="1"/>
          </p:nvPr>
        </p:nvSpPr>
        <p:spPr/>
        <p:txBody>
          <a:bodyPr/>
          <a:lstStyle/>
          <a:p>
            <a:pPr marL="0" indent="0">
              <a:buNone/>
            </a:pPr>
            <a:endParaRPr lang="fr-FR" dirty="0"/>
          </a:p>
          <a:p>
            <a:pPr marL="0" indent="0">
              <a:buNone/>
            </a:pPr>
            <a:r>
              <a:rPr lang="fr-FR" sz="2000" kern="1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Ma fille dépasse le premier coureur et elle arrive en tête.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328713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C0FD6-F6C4-E1C2-CA15-BE28AD35107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5981D4F-BBA3-2368-FD3C-B77BBBA088B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D7946C7-1B4C-2265-AFD1-785736C70C5F}"/>
              </a:ext>
            </a:extLst>
          </p:cNvPr>
          <p:cNvSpPr>
            <a:spLocks noGrp="1"/>
          </p:cNvSpPr>
          <p:nvPr>
            <p:ph idx="1"/>
          </p:nvPr>
        </p:nvSpPr>
        <p:spPr/>
        <p:txBody>
          <a:bodyPr/>
          <a:lstStyle/>
          <a:p>
            <a:pPr marL="0" indent="0">
              <a:buNone/>
            </a:pPr>
            <a:endParaRPr lang="fr-FR" dirty="0"/>
          </a:p>
          <a:p>
            <a:pPr marL="0" indent="0">
              <a:buNone/>
            </a:pPr>
            <a:r>
              <a:rPr lang="fr-FR" sz="2000" kern="1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Ma fille dépasse le premier coureur et elle arrive en tête.</a:t>
            </a:r>
          </a:p>
          <a:p>
            <a:pPr marL="0" indent="0">
              <a:buNone/>
            </a:pPr>
            <a:r>
              <a:rPr lang="fr-FR" sz="2000" kern="100" dirty="0">
                <a:solidFill>
                  <a:srgbClr val="000000"/>
                </a:solidFill>
                <a:latin typeface="Times New Roman" panose="02020603050405020304" pitchFamily="18" charset="0"/>
                <a:ea typeface="Calibri" panose="020F0502020204030204" pitchFamily="34" charset="0"/>
                <a:cs typeface="Calibri" panose="020F0502020204030204" pitchFamily="34" charset="0"/>
              </a:rPr>
              <a:t>		Ma fille </a:t>
            </a:r>
            <a:r>
              <a:rPr lang="fr-FR" sz="2000" kern="100" dirty="0">
                <a:solidFill>
                  <a:schemeClr val="accent2"/>
                </a:solidFill>
                <a:latin typeface="Times New Roman" panose="02020603050405020304" pitchFamily="18" charset="0"/>
                <a:ea typeface="Calibri" panose="020F0502020204030204" pitchFamily="34" charset="0"/>
                <a:cs typeface="Calibri" panose="020F0502020204030204" pitchFamily="34" charset="0"/>
              </a:rPr>
              <a:t>a dépassé </a:t>
            </a:r>
            <a:r>
              <a:rPr lang="fr-FR" sz="2000" kern="100" dirty="0">
                <a:solidFill>
                  <a:srgbClr val="000000"/>
                </a:solidFill>
                <a:latin typeface="Times New Roman" panose="02020603050405020304" pitchFamily="18" charset="0"/>
                <a:ea typeface="Calibri" panose="020F0502020204030204" pitchFamily="34" charset="0"/>
                <a:cs typeface="Calibri" panose="020F0502020204030204" pitchFamily="34" charset="0"/>
              </a:rPr>
              <a:t>le premier coureur et elle </a:t>
            </a:r>
            <a:r>
              <a:rPr lang="fr-FR" sz="2000" kern="100" dirty="0">
                <a:solidFill>
                  <a:schemeClr val="accent2"/>
                </a:solidFill>
                <a:latin typeface="Times New Roman" panose="02020603050405020304" pitchFamily="18" charset="0"/>
                <a:ea typeface="Calibri" panose="020F0502020204030204" pitchFamily="34" charset="0"/>
                <a:cs typeface="Calibri" panose="020F0502020204030204" pitchFamily="34" charset="0"/>
              </a:rPr>
              <a:t>est arrivée </a:t>
            </a:r>
            <a:r>
              <a:rPr lang="fr-FR" sz="2000" kern="100" dirty="0">
                <a:solidFill>
                  <a:srgbClr val="000000"/>
                </a:solidFill>
                <a:latin typeface="Times New Roman" panose="02020603050405020304" pitchFamily="18" charset="0"/>
                <a:ea typeface="Calibri" panose="020F0502020204030204" pitchFamily="34" charset="0"/>
                <a:cs typeface="Calibri" panose="020F0502020204030204" pitchFamily="34" charset="0"/>
              </a:rPr>
              <a:t>en tête.</a:t>
            </a:r>
          </a:p>
          <a:p>
            <a:pPr marL="0" indent="0">
              <a:buNone/>
            </a:pPr>
            <a:endParaRPr lang="fr-FR" sz="2000" kern="1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marL="0" indent="0">
              <a:buNone/>
            </a:pPr>
            <a:r>
              <a:rPr lang="fr-FR" sz="2000" kern="100" dirty="0">
                <a:solidFill>
                  <a:srgbClr val="000000"/>
                </a:solidFill>
                <a:latin typeface="Times New Roman" panose="02020603050405020304" pitchFamily="18" charset="0"/>
                <a:ea typeface="Calibri" panose="020F0502020204030204" pitchFamily="34" charset="0"/>
                <a:cs typeface="Calibri" panose="020F0502020204030204" pitchFamily="34" charset="0"/>
              </a:rPr>
              <a:t>		La résistance des acheteurs n’est pas justifiée. Elle est injustifiée.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4109579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93CF64-D8D3-AB4D-C6AA-EEB56E95A47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C6A310F-D8E1-7CE0-E8CE-FD64660AD11C}"/>
              </a:ext>
            </a:extLst>
          </p:cNvPr>
          <p:cNvSpPr>
            <a:spLocks noGrp="1"/>
          </p:cNvSpPr>
          <p:nvPr>
            <p:ph idx="1"/>
          </p:nvPr>
        </p:nvSpPr>
        <p:spPr>
          <a:xfrm>
            <a:off x="838200" y="1825625"/>
            <a:ext cx="10226040" cy="4351338"/>
          </a:xfrm>
        </p:spPr>
        <p:txBody>
          <a:bodyPr>
            <a:normAutofit/>
          </a:bodyPr>
          <a:lstStyle/>
          <a:p>
            <a:pPr marL="0" indent="0" algn="just">
              <a:lnSpc>
                <a:spcPct val="150000"/>
              </a:lnSpc>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Mon grand frère   est désagréable.   Je proteste, mais   il   continue.   Alors,  je  pars :   je   descends dans le jardin, passe par le trou de la haie et vais chez les voisins.  Là-bas,  je  raconte tout et on  me console.   Après un moment  je  reviens à la maison.   Mais  je  ne pardonne pas à mon frère ! Pas tout de suite !</a:t>
            </a:r>
          </a:p>
        </p:txBody>
      </p:sp>
    </p:spTree>
    <p:extLst>
      <p:ext uri="{BB962C8B-B14F-4D97-AF65-F5344CB8AC3E}">
        <p14:creationId xmlns:p14="http://schemas.microsoft.com/office/powerpoint/2010/main" val="4265424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27041-11FF-AFB0-A132-C4C9BFC9473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5864208-4218-C8C9-111A-2CF0404B258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4252743-FD0B-F23E-30AE-61E67049989D}"/>
              </a:ext>
            </a:extLst>
          </p:cNvPr>
          <p:cNvSpPr>
            <a:spLocks noGrp="1"/>
          </p:cNvSpPr>
          <p:nvPr>
            <p:ph idx="1"/>
          </p:nvPr>
        </p:nvSpPr>
        <p:spPr>
          <a:xfrm>
            <a:off x="838200" y="1825625"/>
            <a:ext cx="10664952" cy="4351338"/>
          </a:xfrm>
        </p:spPr>
        <p:txBody>
          <a:bodyPr>
            <a:normAutofit/>
          </a:bodyPr>
          <a:lstStyle/>
          <a:p>
            <a:pPr marL="0" indent="0" algn="just">
              <a:lnSpc>
                <a:spcPct val="150000"/>
              </a:lnSpc>
              <a:buNone/>
            </a:pP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Mon grand frère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désagréable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proteste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mais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continue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Alors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pars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descends</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dans le jardin</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passe</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par le trou de la haie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et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vais</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chez les voisins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Là-bas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raconte</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tout</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et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me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console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Après un moment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reviens</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à la maison</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Mais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ne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pardonne</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pas à mon frère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Pas tout de suite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13620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25455-254F-8FD5-7A1E-C57924A2C99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C9BB23F-9ED7-85B3-3DFA-09C42D232FE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0110FF7-7BAD-4705-5DD2-EDDEC92BCF09}"/>
              </a:ext>
            </a:extLst>
          </p:cNvPr>
          <p:cNvSpPr>
            <a:spLocks noGrp="1"/>
          </p:cNvSpPr>
          <p:nvPr>
            <p:ph idx="1"/>
          </p:nvPr>
        </p:nvSpPr>
        <p:spPr>
          <a:xfrm>
            <a:off x="548640" y="556768"/>
            <a:ext cx="11192256" cy="5620195"/>
          </a:xfrm>
        </p:spPr>
        <p:txBody>
          <a:bodyPr>
            <a:normAutofit/>
          </a:bodyPr>
          <a:lstStyle/>
          <a:p>
            <a:pPr marL="0" indent="0" algn="just">
              <a:lnSpc>
                <a:spcPct val="150000"/>
              </a:lnSpc>
              <a:buNone/>
            </a:pP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Mon grand frère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u="sng"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 été</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désagréable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ai protesté</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mais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continué</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Alors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suis</a:t>
            </a:r>
            <a:r>
              <a:rPr lang="fr-FR" sz="2000" u="sng"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parti</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suis descendu</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dans le jardin</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suis passé</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par le trou de la haie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et</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suis allé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chez les voisins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Là-bas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a:t>
            </a:r>
            <a:r>
              <a:rPr lang="fr-FR" sz="2000" kern="100" dirty="0">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ai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tout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raconté</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et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consolé</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Après un moment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suis revenu</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à la maison</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Mais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fr-FR" sz="2000" u="sng"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ai</a:t>
            </a:r>
            <a:r>
              <a:rPr lang="fr-FR" sz="2000"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pas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pardonné</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à mon frère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Pas tout de suite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049488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21390-64F7-DFBD-BC1E-3372ACABB89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E5230F-46BD-F286-C332-8229E53C4F7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082EE45-FC17-6CA6-1C19-6A781568A05C}"/>
              </a:ext>
            </a:extLst>
          </p:cNvPr>
          <p:cNvSpPr>
            <a:spLocks noGrp="1"/>
          </p:cNvSpPr>
          <p:nvPr>
            <p:ph idx="1"/>
          </p:nvPr>
        </p:nvSpPr>
        <p:spPr>
          <a:xfrm>
            <a:off x="548640" y="556768"/>
            <a:ext cx="11192256" cy="5620195"/>
          </a:xfrm>
        </p:spPr>
        <p:txBody>
          <a:bodyPr>
            <a:normAutofit/>
          </a:bodyPr>
          <a:lstStyle/>
          <a:p>
            <a:pPr marL="0" indent="0" algn="just">
              <a:lnSpc>
                <a:spcPct val="150000"/>
              </a:lnSpc>
              <a:buNone/>
            </a:pP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Mon grand frère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u="sng"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 été</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désagréable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ai protesté</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mais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continué</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Alors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suis</a:t>
            </a:r>
            <a:r>
              <a:rPr lang="fr-FR" sz="2000" u="sng"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parti</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suis descendu</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dans le jardin</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suis passé</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par le trou de la haie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et</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suis allé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chez les voisins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Là-bas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a:t>
            </a:r>
            <a:r>
              <a:rPr lang="fr-FR" sz="2000" kern="100" dirty="0">
                <a:latin typeface="Times New Roman" panose="02020603050405020304" pitchFamily="18" charset="0"/>
                <a:ea typeface="Calibri" panose="020F0502020204030204" pitchFamily="34" charset="0"/>
                <a:cs typeface="Times New Roman" panose="02020603050405020304" pitchFamily="18" charset="0"/>
              </a:rPr>
              <a:t>//</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ai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tout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raconté</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et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consolé</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Après un moment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suis revenu</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à la maison</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Mais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fr-FR" sz="2000" u="sng"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ai</a:t>
            </a:r>
            <a:r>
              <a:rPr lang="fr-FR" sz="2000"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pas </a:t>
            </a:r>
            <a:r>
              <a:rPr lang="fr-FR" sz="2000"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pardonné</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à mon frère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Pas tout de suite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p:txBody>
      </p:sp>
      <p:graphicFrame>
        <p:nvGraphicFramePr>
          <p:cNvPr id="4" name="Tableau 3">
            <a:extLst>
              <a:ext uri="{FF2B5EF4-FFF2-40B4-BE49-F238E27FC236}">
                <a16:creationId xmlns:a16="http://schemas.microsoft.com/office/drawing/2014/main" id="{3D8D2FC9-7D1C-8CF6-CF34-5164F27FE48F}"/>
              </a:ext>
            </a:extLst>
          </p:cNvPr>
          <p:cNvGraphicFramePr>
            <a:graphicFrameLocks noGrp="1"/>
          </p:cNvGraphicFramePr>
          <p:nvPr>
            <p:extLst>
              <p:ext uri="{D42A27DB-BD31-4B8C-83A1-F6EECF244321}">
                <p14:modId xmlns:p14="http://schemas.microsoft.com/office/powerpoint/2010/main" val="2274245185"/>
              </p:ext>
            </p:extLst>
          </p:nvPr>
        </p:nvGraphicFramePr>
        <p:xfrm>
          <a:off x="3407664" y="2423795"/>
          <a:ext cx="5961888" cy="3877437"/>
        </p:xfrm>
        <a:graphic>
          <a:graphicData uri="http://schemas.openxmlformats.org/drawingml/2006/table">
            <a:tbl>
              <a:tblPr firstRow="1" bandRow="1">
                <a:tableStyleId>{5940675A-B579-460E-94D1-54222C63F5DA}</a:tableStyleId>
              </a:tblPr>
              <a:tblGrid>
                <a:gridCol w="1571363">
                  <a:extLst>
                    <a:ext uri="{9D8B030D-6E8A-4147-A177-3AD203B41FA5}">
                      <a16:colId xmlns:a16="http://schemas.microsoft.com/office/drawing/2014/main" val="229473050"/>
                    </a:ext>
                  </a:extLst>
                </a:gridCol>
                <a:gridCol w="1787606">
                  <a:extLst>
                    <a:ext uri="{9D8B030D-6E8A-4147-A177-3AD203B41FA5}">
                      <a16:colId xmlns:a16="http://schemas.microsoft.com/office/drawing/2014/main" val="129044530"/>
                    </a:ext>
                  </a:extLst>
                </a:gridCol>
                <a:gridCol w="2602919">
                  <a:extLst>
                    <a:ext uri="{9D8B030D-6E8A-4147-A177-3AD203B41FA5}">
                      <a16:colId xmlns:a16="http://schemas.microsoft.com/office/drawing/2014/main" val="2859542821"/>
                    </a:ext>
                  </a:extLst>
                </a:gridCol>
              </a:tblGrid>
              <a:tr h="370840">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r>
                        <a:rPr lang="fr-FR" sz="1800" kern="100">
                          <a:effectLst/>
                        </a:rPr>
                        <a:t>Présent</a:t>
                      </a:r>
                      <a:endParaRPr lang="fr-FR"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1800" kern="100" dirty="0">
                          <a:effectLst/>
                        </a:rPr>
                        <a:t>Passé composé</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72016254"/>
                  </a:ext>
                </a:extLst>
              </a:tr>
              <a:tr h="301117">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être</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est</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a été</a:t>
                      </a:r>
                    </a:p>
                  </a:txBody>
                  <a:tcPr marL="68580" marR="68580" marT="0" marB="0"/>
                </a:tc>
                <a:extLst>
                  <a:ext uri="{0D108BD9-81ED-4DB2-BD59-A6C34878D82A}">
                    <a16:rowId xmlns:a16="http://schemas.microsoft.com/office/drawing/2014/main" val="2235755753"/>
                  </a:ext>
                </a:extLst>
              </a:tr>
              <a:tr h="310896">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protester</a:t>
                      </a:r>
                    </a:p>
                  </a:txBody>
                  <a:tcPr marL="68580" marR="68580" marT="0" marB="0"/>
                </a:tc>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proteste</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ai protesté</a:t>
                      </a:r>
                    </a:p>
                  </a:txBody>
                  <a:tcPr marL="68580" marR="68580" marT="0" marB="0"/>
                </a:tc>
                <a:extLst>
                  <a:ext uri="{0D108BD9-81ED-4DB2-BD59-A6C34878D82A}">
                    <a16:rowId xmlns:a16="http://schemas.microsoft.com/office/drawing/2014/main" val="3800600470"/>
                  </a:ext>
                </a:extLst>
              </a:tr>
              <a:tr h="329184">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continuer</a:t>
                      </a:r>
                    </a:p>
                  </a:txBody>
                  <a:tcPr marL="68580" marR="68580" marT="0" marB="0"/>
                </a:tc>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continue</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a continué</a:t>
                      </a:r>
                    </a:p>
                  </a:txBody>
                  <a:tcPr marL="68580" marR="68580" marT="0" marB="0"/>
                </a:tc>
                <a:extLst>
                  <a:ext uri="{0D108BD9-81ED-4DB2-BD59-A6C34878D82A}">
                    <a16:rowId xmlns:a16="http://schemas.microsoft.com/office/drawing/2014/main" val="3828253273"/>
                  </a:ext>
                </a:extLst>
              </a:tr>
              <a:tr h="310896">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partir</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part</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suis parti</a:t>
                      </a:r>
                    </a:p>
                  </a:txBody>
                  <a:tcPr marL="68580" marR="68580" marT="0" marB="0"/>
                </a:tc>
                <a:extLst>
                  <a:ext uri="{0D108BD9-81ED-4DB2-BD59-A6C34878D82A}">
                    <a16:rowId xmlns:a16="http://schemas.microsoft.com/office/drawing/2014/main" val="2866931880"/>
                  </a:ext>
                </a:extLst>
              </a:tr>
              <a:tr h="292608">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descendre</a:t>
                      </a:r>
                    </a:p>
                  </a:txBody>
                  <a:tcPr marL="68580" marR="68580" marT="0" marB="0"/>
                </a:tc>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descend</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suis descendu</a:t>
                      </a:r>
                    </a:p>
                  </a:txBody>
                  <a:tcPr marL="68580" marR="68580" marT="0" marB="0"/>
                </a:tc>
                <a:extLst>
                  <a:ext uri="{0D108BD9-81ED-4DB2-BD59-A6C34878D82A}">
                    <a16:rowId xmlns:a16="http://schemas.microsoft.com/office/drawing/2014/main" val="2593584068"/>
                  </a:ext>
                </a:extLst>
              </a:tr>
              <a:tr h="310896">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passer</a:t>
                      </a:r>
                    </a:p>
                  </a:txBody>
                  <a:tcPr marL="68580" marR="68580" marT="0" marB="0"/>
                </a:tc>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passe</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suis passé</a:t>
                      </a:r>
                    </a:p>
                  </a:txBody>
                  <a:tcPr marL="68580" marR="68580" marT="0" marB="0"/>
                </a:tc>
                <a:extLst>
                  <a:ext uri="{0D108BD9-81ED-4DB2-BD59-A6C34878D82A}">
                    <a16:rowId xmlns:a16="http://schemas.microsoft.com/office/drawing/2014/main" val="301028466"/>
                  </a:ext>
                </a:extLst>
              </a:tr>
              <a:tr h="274320">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aller</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vais</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suis allé</a:t>
                      </a:r>
                    </a:p>
                  </a:txBody>
                  <a:tcPr marL="68580" marR="68580" marT="0" marB="0"/>
                </a:tc>
                <a:extLst>
                  <a:ext uri="{0D108BD9-81ED-4DB2-BD59-A6C34878D82A}">
                    <a16:rowId xmlns:a16="http://schemas.microsoft.com/office/drawing/2014/main" val="3944338292"/>
                  </a:ext>
                </a:extLst>
              </a:tr>
              <a:tr h="329184">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raconter</a:t>
                      </a:r>
                    </a:p>
                  </a:txBody>
                  <a:tcPr marL="68580" marR="68580" marT="0" marB="0"/>
                </a:tc>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raconte</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ai raconté</a:t>
                      </a:r>
                    </a:p>
                  </a:txBody>
                  <a:tcPr marL="68580" marR="68580" marT="0" marB="0"/>
                </a:tc>
                <a:extLst>
                  <a:ext uri="{0D108BD9-81ED-4DB2-BD59-A6C34878D82A}">
                    <a16:rowId xmlns:a16="http://schemas.microsoft.com/office/drawing/2014/main" val="2826601161"/>
                  </a:ext>
                </a:extLst>
              </a:tr>
              <a:tr h="370840">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consoler</a:t>
                      </a:r>
                    </a:p>
                  </a:txBody>
                  <a:tcPr marL="68580" marR="68580" marT="0" marB="0"/>
                </a:tc>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console</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a consolé</a:t>
                      </a:r>
                    </a:p>
                  </a:txBody>
                  <a:tcPr marL="68580" marR="68580" marT="0" marB="0"/>
                </a:tc>
                <a:extLst>
                  <a:ext uri="{0D108BD9-81ED-4DB2-BD59-A6C34878D82A}">
                    <a16:rowId xmlns:a16="http://schemas.microsoft.com/office/drawing/2014/main" val="3542176500"/>
                  </a:ext>
                </a:extLst>
              </a:tr>
              <a:tr h="305816">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revenir</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reviens</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suis revenu</a:t>
                      </a:r>
                    </a:p>
                  </a:txBody>
                  <a:tcPr marL="68580" marR="68580" marT="0" marB="0"/>
                </a:tc>
                <a:extLst>
                  <a:ext uri="{0D108BD9-81ED-4DB2-BD59-A6C34878D82A}">
                    <a16:rowId xmlns:a16="http://schemas.microsoft.com/office/drawing/2014/main" val="3728203163"/>
                  </a:ext>
                </a:extLst>
              </a:tr>
              <a:tr h="370840">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pardonner</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pardonne</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ai pardonné</a:t>
                      </a:r>
                    </a:p>
                  </a:txBody>
                  <a:tcPr marL="68580" marR="68580" marT="0" marB="0"/>
                </a:tc>
                <a:extLst>
                  <a:ext uri="{0D108BD9-81ED-4DB2-BD59-A6C34878D82A}">
                    <a16:rowId xmlns:a16="http://schemas.microsoft.com/office/drawing/2014/main" val="535750883"/>
                  </a:ext>
                </a:extLst>
              </a:tr>
            </a:tbl>
          </a:graphicData>
        </a:graphic>
      </p:graphicFrame>
    </p:spTree>
    <p:extLst>
      <p:ext uri="{BB962C8B-B14F-4D97-AF65-F5344CB8AC3E}">
        <p14:creationId xmlns:p14="http://schemas.microsoft.com/office/powerpoint/2010/main" val="2658210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D990E-B415-A930-571A-5F0E98021C6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1ECA645-9ECA-00C0-591C-A0E4E7CE7C5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A367E49-CB83-FA3D-15C9-4C2AA16AE313}"/>
              </a:ext>
            </a:extLst>
          </p:cNvPr>
          <p:cNvSpPr>
            <a:spLocks noGrp="1"/>
          </p:cNvSpPr>
          <p:nvPr>
            <p:ph idx="1"/>
          </p:nvPr>
        </p:nvSpPr>
        <p:spPr>
          <a:xfrm>
            <a:off x="548640" y="786384"/>
            <a:ext cx="11192256" cy="5390579"/>
          </a:xfrm>
        </p:spPr>
        <p:txBody>
          <a:bodyPr>
            <a:normAutofit/>
          </a:bodyPr>
          <a:lstStyle/>
          <a:p>
            <a:pPr marL="0" indent="0" algn="just">
              <a:lnSpc>
                <a:spcPct val="150000"/>
              </a:lnSpc>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graphicFrame>
        <p:nvGraphicFramePr>
          <p:cNvPr id="4" name="Tableau 3">
            <a:extLst>
              <a:ext uri="{FF2B5EF4-FFF2-40B4-BE49-F238E27FC236}">
                <a16:creationId xmlns:a16="http://schemas.microsoft.com/office/drawing/2014/main" id="{772837E9-4EF1-F811-0FC7-92BCD35DF8D8}"/>
              </a:ext>
            </a:extLst>
          </p:cNvPr>
          <p:cNvGraphicFramePr>
            <a:graphicFrameLocks noGrp="1"/>
          </p:cNvGraphicFramePr>
          <p:nvPr>
            <p:extLst>
              <p:ext uri="{D42A27DB-BD31-4B8C-83A1-F6EECF244321}">
                <p14:modId xmlns:p14="http://schemas.microsoft.com/office/powerpoint/2010/main" val="682756643"/>
              </p:ext>
            </p:extLst>
          </p:nvPr>
        </p:nvGraphicFramePr>
        <p:xfrm>
          <a:off x="2346960" y="1421542"/>
          <a:ext cx="6888481" cy="4120261"/>
        </p:xfrm>
        <a:graphic>
          <a:graphicData uri="http://schemas.openxmlformats.org/drawingml/2006/table">
            <a:tbl>
              <a:tblPr firstRow="1" bandRow="1">
                <a:tableStyleId>{5940675A-B579-460E-94D1-54222C63F5DA}</a:tableStyleId>
              </a:tblPr>
              <a:tblGrid>
                <a:gridCol w="1263812">
                  <a:extLst>
                    <a:ext uri="{9D8B030D-6E8A-4147-A177-3AD203B41FA5}">
                      <a16:colId xmlns:a16="http://schemas.microsoft.com/office/drawing/2014/main" val="229473050"/>
                    </a:ext>
                  </a:extLst>
                </a:gridCol>
                <a:gridCol w="1437731">
                  <a:extLst>
                    <a:ext uri="{9D8B030D-6E8A-4147-A177-3AD203B41FA5}">
                      <a16:colId xmlns:a16="http://schemas.microsoft.com/office/drawing/2014/main" val="129044530"/>
                    </a:ext>
                  </a:extLst>
                </a:gridCol>
                <a:gridCol w="2093469">
                  <a:extLst>
                    <a:ext uri="{9D8B030D-6E8A-4147-A177-3AD203B41FA5}">
                      <a16:colId xmlns:a16="http://schemas.microsoft.com/office/drawing/2014/main" val="2859542821"/>
                    </a:ext>
                  </a:extLst>
                </a:gridCol>
                <a:gridCol w="2093469">
                  <a:extLst>
                    <a:ext uri="{9D8B030D-6E8A-4147-A177-3AD203B41FA5}">
                      <a16:colId xmlns:a16="http://schemas.microsoft.com/office/drawing/2014/main" val="3748765714"/>
                    </a:ext>
                  </a:extLst>
                </a:gridCol>
              </a:tblGrid>
              <a:tr h="370840">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r>
                        <a:rPr lang="fr-FR" sz="1800" kern="100">
                          <a:effectLst/>
                        </a:rPr>
                        <a:t>Présent</a:t>
                      </a:r>
                      <a:endParaRPr lang="fr-FR"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1800" kern="100" dirty="0">
                          <a:effectLst/>
                        </a:rPr>
                        <a:t>Passé composé</a:t>
                      </a:r>
                    </a:p>
                    <a:p>
                      <a:pPr algn="ct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avec </a:t>
                      </a:r>
                      <a:r>
                        <a:rPr lang="fr-FR" sz="1800" i="1" kern="100" dirty="0">
                          <a:effectLst/>
                          <a:latin typeface="Times New Roman" panose="02020603050405020304" pitchFamily="18" charset="0"/>
                          <a:ea typeface="Calibri" panose="020F0502020204030204" pitchFamily="34" charset="0"/>
                          <a:cs typeface="Times New Roman" panose="02020603050405020304" pitchFamily="18" charset="0"/>
                        </a:rPr>
                        <a:t>avoir</a:t>
                      </a:r>
                    </a:p>
                  </a:txBody>
                  <a:tcPr marL="68580" marR="68580" marT="0" marB="0"/>
                </a:tc>
                <a:tc>
                  <a:txBody>
                    <a:bodyPr/>
                    <a:lstStyle/>
                    <a:p>
                      <a:pPr algn="ctr"/>
                      <a:r>
                        <a:rPr lang="fr-FR" sz="1800" kern="100" dirty="0">
                          <a:effectLst/>
                        </a:rPr>
                        <a:t>Passé composé</a:t>
                      </a:r>
                    </a:p>
                    <a:p>
                      <a:pPr algn="ct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avec </a:t>
                      </a:r>
                      <a:r>
                        <a:rPr lang="fr-FR" sz="1800" i="1" kern="100" dirty="0">
                          <a:effectLst/>
                          <a:latin typeface="Times New Roman" panose="02020603050405020304" pitchFamily="18" charset="0"/>
                          <a:ea typeface="Calibri" panose="020F0502020204030204" pitchFamily="34" charset="0"/>
                          <a:cs typeface="Times New Roman" panose="02020603050405020304" pitchFamily="18" charset="0"/>
                        </a:rPr>
                        <a:t>être</a:t>
                      </a:r>
                    </a:p>
                  </a:txBody>
                  <a:tcPr marL="68580" marR="68580" marT="0" marB="0"/>
                </a:tc>
                <a:extLst>
                  <a:ext uri="{0D108BD9-81ED-4DB2-BD59-A6C34878D82A}">
                    <a16:rowId xmlns:a16="http://schemas.microsoft.com/office/drawing/2014/main" val="3972016254"/>
                  </a:ext>
                </a:extLst>
              </a:tr>
              <a:tr h="301117">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être</a:t>
                      </a:r>
                    </a:p>
                  </a:txBody>
                  <a:tcPr marL="68580" marR="68580" marT="0" marB="0"/>
                </a:tc>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est</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a été</a:t>
                      </a:r>
                    </a:p>
                  </a:txBody>
                  <a:tcPr marL="68580" marR="68580" marT="0" marB="0"/>
                </a:tc>
                <a:tc>
                  <a:txBody>
                    <a:bodyPr/>
                    <a:lstStyle/>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35755753"/>
                  </a:ext>
                </a:extLst>
              </a:tr>
              <a:tr h="310896">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protester</a:t>
                      </a:r>
                    </a:p>
                  </a:txBody>
                  <a:tcPr marL="68580" marR="68580" marT="0" marB="0"/>
                </a:tc>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proteste</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ai protesté</a:t>
                      </a:r>
                    </a:p>
                  </a:txBody>
                  <a:tcPr marL="68580" marR="68580" marT="0" marB="0"/>
                </a:tc>
                <a:tc>
                  <a:txBody>
                    <a:bodyPr/>
                    <a:lstStyle/>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00600470"/>
                  </a:ext>
                </a:extLst>
              </a:tr>
              <a:tr h="329184">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continuer</a:t>
                      </a:r>
                    </a:p>
                  </a:txBody>
                  <a:tcPr marL="68580" marR="68580" marT="0" marB="0"/>
                </a:tc>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continue</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a continué</a:t>
                      </a:r>
                    </a:p>
                  </a:txBody>
                  <a:tcPr marL="68580" marR="68580" marT="0" marB="0"/>
                </a:tc>
                <a:tc>
                  <a:txBody>
                    <a:bodyPr/>
                    <a:lstStyle/>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28253273"/>
                  </a:ext>
                </a:extLst>
              </a:tr>
              <a:tr h="310896">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partir</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part</a:t>
                      </a:r>
                    </a:p>
                  </a:txBody>
                  <a:tcPr marL="68580" marR="68580" marT="0" marB="0"/>
                </a:tc>
                <a:tc>
                  <a:txBody>
                    <a:bodyPr/>
                    <a:lstStyle/>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suis parti</a:t>
                      </a:r>
                    </a:p>
                  </a:txBody>
                  <a:tcPr marL="68580" marR="68580" marT="0" marB="0"/>
                </a:tc>
                <a:extLst>
                  <a:ext uri="{0D108BD9-81ED-4DB2-BD59-A6C34878D82A}">
                    <a16:rowId xmlns:a16="http://schemas.microsoft.com/office/drawing/2014/main" val="2866931880"/>
                  </a:ext>
                </a:extLst>
              </a:tr>
              <a:tr h="292608">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descendre</a:t>
                      </a:r>
                    </a:p>
                  </a:txBody>
                  <a:tcPr marL="68580" marR="68580" marT="0" marB="0"/>
                </a:tc>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descend</a:t>
                      </a:r>
                    </a:p>
                  </a:txBody>
                  <a:tcPr marL="68580" marR="68580" marT="0" marB="0"/>
                </a:tc>
                <a:tc>
                  <a:txBody>
                    <a:bodyPr/>
                    <a:lstStyle/>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suis descendu</a:t>
                      </a:r>
                    </a:p>
                  </a:txBody>
                  <a:tcPr marL="68580" marR="68580" marT="0" marB="0"/>
                </a:tc>
                <a:extLst>
                  <a:ext uri="{0D108BD9-81ED-4DB2-BD59-A6C34878D82A}">
                    <a16:rowId xmlns:a16="http://schemas.microsoft.com/office/drawing/2014/main" val="2593584068"/>
                  </a:ext>
                </a:extLst>
              </a:tr>
              <a:tr h="310896">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passer</a:t>
                      </a:r>
                    </a:p>
                  </a:txBody>
                  <a:tcPr marL="68580" marR="68580" marT="0" marB="0"/>
                </a:tc>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passe</a:t>
                      </a:r>
                    </a:p>
                  </a:txBody>
                  <a:tcPr marL="68580" marR="68580" marT="0" marB="0"/>
                </a:tc>
                <a:tc>
                  <a:txBody>
                    <a:bodyPr/>
                    <a:lstStyle/>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suis passé</a:t>
                      </a:r>
                    </a:p>
                  </a:txBody>
                  <a:tcPr marL="68580" marR="68580" marT="0" marB="0"/>
                </a:tc>
                <a:extLst>
                  <a:ext uri="{0D108BD9-81ED-4DB2-BD59-A6C34878D82A}">
                    <a16:rowId xmlns:a16="http://schemas.microsoft.com/office/drawing/2014/main" val="301028466"/>
                  </a:ext>
                </a:extLst>
              </a:tr>
              <a:tr h="274320">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aller</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vais</a:t>
                      </a:r>
                    </a:p>
                  </a:txBody>
                  <a:tcPr marL="68580" marR="68580" marT="0" marB="0"/>
                </a:tc>
                <a:tc>
                  <a:txBody>
                    <a:bodyPr/>
                    <a:lstStyle/>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suis allé</a:t>
                      </a:r>
                    </a:p>
                  </a:txBody>
                  <a:tcPr marL="68580" marR="68580" marT="0" marB="0"/>
                </a:tc>
                <a:extLst>
                  <a:ext uri="{0D108BD9-81ED-4DB2-BD59-A6C34878D82A}">
                    <a16:rowId xmlns:a16="http://schemas.microsoft.com/office/drawing/2014/main" val="3944338292"/>
                  </a:ext>
                </a:extLst>
              </a:tr>
              <a:tr h="329184">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raconter</a:t>
                      </a:r>
                    </a:p>
                  </a:txBody>
                  <a:tcPr marL="68580" marR="68580" marT="0" marB="0"/>
                </a:tc>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raconte</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ai raconté</a:t>
                      </a:r>
                    </a:p>
                  </a:txBody>
                  <a:tcPr marL="68580" marR="68580" marT="0" marB="0"/>
                </a:tc>
                <a:tc>
                  <a:txBody>
                    <a:bodyPr/>
                    <a:lstStyle/>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26601161"/>
                  </a:ext>
                </a:extLst>
              </a:tr>
              <a:tr h="370840">
                <a:tc>
                  <a:txBody>
                    <a:bodyPr/>
                    <a:lstStyle/>
                    <a:p>
                      <a:pPr algn="just"/>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consoler</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console</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a consolé</a:t>
                      </a:r>
                    </a:p>
                  </a:txBody>
                  <a:tcPr marL="68580" marR="68580" marT="0" marB="0"/>
                </a:tc>
                <a:tc>
                  <a:txBody>
                    <a:bodyPr/>
                    <a:lstStyle/>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2176500"/>
                  </a:ext>
                </a:extLst>
              </a:tr>
              <a:tr h="370840">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revenir</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reviens</a:t>
                      </a:r>
                    </a:p>
                  </a:txBody>
                  <a:tcPr marL="68580" marR="68580" marT="0" marB="0"/>
                </a:tc>
                <a:tc>
                  <a:txBody>
                    <a:bodyPr/>
                    <a:lstStyle/>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suis revenu</a:t>
                      </a:r>
                    </a:p>
                  </a:txBody>
                  <a:tcPr marL="68580" marR="68580" marT="0" marB="0"/>
                </a:tc>
                <a:extLst>
                  <a:ext uri="{0D108BD9-81ED-4DB2-BD59-A6C34878D82A}">
                    <a16:rowId xmlns:a16="http://schemas.microsoft.com/office/drawing/2014/main" val="1457578496"/>
                  </a:ext>
                </a:extLst>
              </a:tr>
              <a:tr h="370840">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pardonner</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pardonne</a:t>
                      </a:r>
                    </a:p>
                  </a:txBody>
                  <a:tcPr marL="68580" marR="68580" marT="0" marB="0"/>
                </a:tc>
                <a:tc>
                  <a:txBody>
                    <a:bodyPr/>
                    <a:lstStyle/>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ai pardonné</a:t>
                      </a:r>
                    </a:p>
                  </a:txBody>
                  <a:tcPr marL="68580" marR="68580" marT="0" marB="0"/>
                </a:tc>
                <a:tc>
                  <a:txBody>
                    <a:bodyPr/>
                    <a:lstStyle/>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6735197"/>
                  </a:ext>
                </a:extLst>
              </a:tr>
            </a:tbl>
          </a:graphicData>
        </a:graphic>
      </p:graphicFrame>
    </p:spTree>
    <p:extLst>
      <p:ext uri="{BB962C8B-B14F-4D97-AF65-F5344CB8AC3E}">
        <p14:creationId xmlns:p14="http://schemas.microsoft.com/office/powerpoint/2010/main" val="1808974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1BB7E7-1F98-C0AE-05F6-78EE5131C819}"/>
              </a:ext>
            </a:extLst>
          </p:cNvPr>
          <p:cNvSpPr>
            <a:spLocks noGrp="1"/>
          </p:cNvSpPr>
          <p:nvPr>
            <p:ph type="title"/>
          </p:nvPr>
        </p:nvSpPr>
        <p:spPr/>
        <p:txBody>
          <a:bodyPr/>
          <a:lstStyle/>
          <a:p>
            <a:endParaRPr lang="fr-F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11974E21-C48E-DE66-EE3C-974F6DB6A06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394960" y="1690441"/>
            <a:ext cx="1481328" cy="4387010"/>
          </a:xfrm>
          <a:prstGeom prst="rect">
            <a:avLst/>
          </a:prstGeom>
        </p:spPr>
      </p:pic>
    </p:spTree>
    <p:extLst>
      <p:ext uri="{BB962C8B-B14F-4D97-AF65-F5344CB8AC3E}">
        <p14:creationId xmlns:p14="http://schemas.microsoft.com/office/powerpoint/2010/main" val="3490050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45D198-A542-9412-E6EF-E080F9BCCFC8}"/>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ED51D7FD-F456-085E-A567-61CDCC8E7016}"/>
              </a:ext>
            </a:extLst>
          </p:cNvPr>
          <p:cNvGraphicFramePr>
            <a:graphicFrameLocks noGrp="1"/>
          </p:cNvGraphicFramePr>
          <p:nvPr>
            <p:ph idx="1"/>
            <p:extLst>
              <p:ext uri="{D42A27DB-BD31-4B8C-83A1-F6EECF244321}">
                <p14:modId xmlns:p14="http://schemas.microsoft.com/office/powerpoint/2010/main" val="2501296356"/>
              </p:ext>
            </p:extLst>
          </p:nvPr>
        </p:nvGraphicFramePr>
        <p:xfrm>
          <a:off x="838200" y="1825624"/>
          <a:ext cx="10515600" cy="2817588"/>
        </p:xfrm>
        <a:graphic>
          <a:graphicData uri="http://schemas.openxmlformats.org/drawingml/2006/table">
            <a:tbl>
              <a:tblPr firstRow="1" bandRow="1">
                <a:tableStyleId>{5940675A-B579-460E-94D1-54222C63F5DA}</a:tableStyleId>
              </a:tblPr>
              <a:tblGrid>
                <a:gridCol w="5269992">
                  <a:extLst>
                    <a:ext uri="{9D8B030D-6E8A-4147-A177-3AD203B41FA5}">
                      <a16:colId xmlns:a16="http://schemas.microsoft.com/office/drawing/2014/main" val="250956318"/>
                    </a:ext>
                  </a:extLst>
                </a:gridCol>
                <a:gridCol w="5245608">
                  <a:extLst>
                    <a:ext uri="{9D8B030D-6E8A-4147-A177-3AD203B41FA5}">
                      <a16:colId xmlns:a16="http://schemas.microsoft.com/office/drawing/2014/main" val="1147330936"/>
                    </a:ext>
                  </a:extLst>
                </a:gridCol>
              </a:tblGrid>
              <a:tr h="391253">
                <a:tc>
                  <a:txBody>
                    <a:bodyPr/>
                    <a:lstStyle/>
                    <a:p>
                      <a:pPr algn="ctr"/>
                      <a:r>
                        <a:rPr lang="fr-FR" sz="2000" kern="100">
                          <a:solidFill>
                            <a:srgbClr val="000000"/>
                          </a:solidFill>
                          <a:effectLst/>
                        </a:rPr>
                        <a:t>Je = un garçon</a:t>
                      </a:r>
                      <a:endParaRPr lang="fr-F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100" dirty="0">
                          <a:solidFill>
                            <a:srgbClr val="000000"/>
                          </a:solidFill>
                          <a:effectLst/>
                        </a:rPr>
                        <a:t>Je = une fille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46527485"/>
                  </a:ext>
                </a:extLst>
              </a:tr>
              <a:tr h="2025938">
                <a:tc>
                  <a:txBody>
                    <a:bodyPr/>
                    <a:lstStyle/>
                    <a:p>
                      <a:pPr algn="just">
                        <a:lnSpc>
                          <a:spcPct val="150000"/>
                        </a:lnSpc>
                      </a:pPr>
                      <a:r>
                        <a:rPr lang="fr-FR" sz="1800" kern="100" dirty="0">
                          <a:solidFill>
                            <a:srgbClr val="000000"/>
                          </a:solidFill>
                          <a:effectLst/>
                        </a:rPr>
                        <a:t>Mon grand frère a été désagréable. J’ai protesté, mais il a continué. Alors, je suis parti :  je suis descendu  dans le jardin, suis passé par le trou de la haie et suis allé chez les voisins.   Là-bas, j’ai tout raconté.  Après un moment je suis revenu à la maison.   Mais je n’ai pas pardonné pas à mon frère ! Pas tout de suite !</a:t>
                      </a:r>
                      <a:endParaRPr lang="fr-FR" sz="1800" kern="100" dirty="0">
                        <a:effectLst/>
                      </a:endParaRPr>
                    </a:p>
                  </a:txBody>
                  <a:tcPr marL="68580" marR="68580" marT="0" marB="0"/>
                </a:tc>
                <a:tc>
                  <a:txBody>
                    <a:bodyPr/>
                    <a:lstStyle/>
                    <a:p>
                      <a:pPr algn="just">
                        <a:lnSpc>
                          <a:spcPct val="150000"/>
                        </a:lnSpc>
                      </a:pPr>
                      <a:r>
                        <a:rPr lang="fr-FR" sz="1800" kern="100" dirty="0">
                          <a:solidFill>
                            <a:srgbClr val="000000"/>
                          </a:solidFill>
                          <a:effectLst/>
                        </a:rPr>
                        <a:t>Mon grand frère a été désagréable. J’ai protesté, mais il a continué. Alors, je suis partie : je suis descendue dans le jardin, suis passée par le trou de la haie et suis allée chez les voisins. Là-bas, j’ai tout raconté. Après un moment je suis revenue à la maison. Mais je n’ai pas pardonné pas à mon frère ! Pas tout de suite !</a:t>
                      </a:r>
                      <a:endParaRPr lang="fr-FR" sz="1800" kern="100" dirty="0">
                        <a:effectLst/>
                      </a:endParaRPr>
                    </a:p>
                  </a:txBody>
                  <a:tcPr marL="68580" marR="68580" marT="0" marB="0"/>
                </a:tc>
                <a:extLst>
                  <a:ext uri="{0D108BD9-81ED-4DB2-BD59-A6C34878D82A}">
                    <a16:rowId xmlns:a16="http://schemas.microsoft.com/office/drawing/2014/main" val="2701750995"/>
                  </a:ext>
                </a:extLst>
              </a:tr>
            </a:tbl>
          </a:graphicData>
        </a:graphic>
      </p:graphicFrame>
    </p:spTree>
    <p:extLst>
      <p:ext uri="{BB962C8B-B14F-4D97-AF65-F5344CB8AC3E}">
        <p14:creationId xmlns:p14="http://schemas.microsoft.com/office/powerpoint/2010/main" val="3139430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022200-3887-23FD-3E89-F4FC56DFB7C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6BA1315-DEF5-5D2F-6047-7AC278219163}"/>
              </a:ext>
            </a:extLst>
          </p:cNvPr>
          <p:cNvSpPr>
            <a:spLocks noGrp="1"/>
          </p:cNvSpPr>
          <p:nvPr>
            <p:ph idx="1"/>
          </p:nvPr>
        </p:nvSpPr>
        <p:spPr/>
        <p:txBody>
          <a:bodyPr/>
          <a:lstStyle/>
          <a:p>
            <a:pPr marL="0" indent="0">
              <a:buNone/>
            </a:pPr>
            <a:endParaRPr lang="fr-FR" dirty="0"/>
          </a:p>
          <a:p>
            <a:pPr marL="0" indent="0">
              <a:buNone/>
            </a:pPr>
            <a:endParaRPr lang="fr-FR" dirty="0"/>
          </a:p>
          <a:p>
            <a:pPr indent="0" algn="just">
              <a:buNone/>
            </a:pPr>
            <a:r>
              <a:rPr lang="fr-FR" sz="2000" kern="1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Elle est arrivée en tête.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La résistance des acheteurs n’est pas justifiée. Elle est injustifiée.</a:t>
            </a:r>
          </a:p>
          <a:p>
            <a:pPr marL="0" indent="0">
              <a:buNone/>
            </a:pPr>
            <a:endParaRPr lang="fr-FR" dirty="0"/>
          </a:p>
        </p:txBody>
      </p:sp>
    </p:spTree>
    <p:extLst>
      <p:ext uri="{BB962C8B-B14F-4D97-AF65-F5344CB8AC3E}">
        <p14:creationId xmlns:p14="http://schemas.microsoft.com/office/powerpoint/2010/main" val="4093467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32961-AFC6-F45B-0C4A-5F641E392E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3076C31-539E-F270-552F-2DCFFFAA574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9A13D0E-838A-7E15-118D-23B55BC32573}"/>
              </a:ext>
            </a:extLst>
          </p:cNvPr>
          <p:cNvSpPr>
            <a:spLocks noGrp="1"/>
          </p:cNvSpPr>
          <p:nvPr>
            <p:ph idx="1"/>
          </p:nvPr>
        </p:nvSpPr>
        <p:spPr/>
        <p:txBody>
          <a:bodyPr/>
          <a:lstStyle/>
          <a:p>
            <a:pPr marL="0" indent="0">
              <a:buNone/>
            </a:pPr>
            <a:endParaRPr lang="fr-FR" dirty="0"/>
          </a:p>
          <a:p>
            <a:pPr marL="0" indent="0">
              <a:buNone/>
            </a:pPr>
            <a:endParaRPr lang="fr-FR" dirty="0"/>
          </a:p>
          <a:p>
            <a:pPr indent="0" algn="just">
              <a:buNone/>
            </a:pPr>
            <a:r>
              <a:rPr lang="fr-FR" sz="2000" kern="1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r>
              <a:rPr lang="fr-FR" sz="2000" kern="10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Elle</a:t>
            </a:r>
            <a:r>
              <a:rPr lang="fr-FR" sz="2000" kern="1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 </a:t>
            </a:r>
            <a:r>
              <a:rPr lang="fr-FR" sz="2000" kern="1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est arrivé</a:t>
            </a:r>
            <a:r>
              <a:rPr lang="fr-FR" sz="2000" kern="100" dirty="0">
                <a:solidFill>
                  <a:srgbClr val="00B0F0"/>
                </a:solidFill>
                <a:effectLst/>
                <a:latin typeface="Times New Roman" panose="02020603050405020304" pitchFamily="18" charset="0"/>
                <a:ea typeface="Calibri" panose="020F0502020204030204" pitchFamily="34" charset="0"/>
                <a:cs typeface="Calibri" panose="020F0502020204030204" pitchFamily="34" charset="0"/>
              </a:rPr>
              <a:t>e</a:t>
            </a:r>
            <a:r>
              <a:rPr lang="fr-FR" sz="2000" kern="1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en tête</a:t>
            </a:r>
            <a:r>
              <a:rPr lang="fr-FR" sz="2000" kern="1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 injustifié</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dirty="0"/>
          </a:p>
        </p:txBody>
      </p:sp>
    </p:spTree>
    <p:extLst>
      <p:ext uri="{BB962C8B-B14F-4D97-AF65-F5344CB8AC3E}">
        <p14:creationId xmlns:p14="http://schemas.microsoft.com/office/powerpoint/2010/main" val="3239673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68AA50-CCCB-9F78-15C0-C4E8D33E7525}"/>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54880" y="1710787"/>
            <a:ext cx="3108960" cy="4028131"/>
          </a:xfrm>
          <a:prstGeom prst="rect">
            <a:avLst/>
          </a:prstGeom>
        </p:spPr>
      </p:pic>
    </p:spTree>
    <p:extLst>
      <p:ext uri="{BB962C8B-B14F-4D97-AF65-F5344CB8AC3E}">
        <p14:creationId xmlns:p14="http://schemas.microsoft.com/office/powerpoint/2010/main" val="2864331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B4642B-7089-5E07-1681-4DB8CA9C8334}"/>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4D4A9F4-594D-F67D-D4E0-C08022E2C55D}"/>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u="sng" dirty="0">
                <a:solidFill>
                  <a:srgbClr val="00B050"/>
                </a:solidFill>
              </a:rPr>
              <a:t>Ma fille</a:t>
            </a:r>
            <a:r>
              <a:rPr lang="fr-FR" dirty="0">
                <a:solidFill>
                  <a:srgbClr val="00B050"/>
                </a:solidFill>
              </a:rPr>
              <a:t>        </a:t>
            </a:r>
            <a:r>
              <a:rPr lang="fr-FR" dirty="0">
                <a:solidFill>
                  <a:srgbClr val="FF0000"/>
                </a:solidFill>
              </a:rPr>
              <a:t>est  </a:t>
            </a:r>
            <a:r>
              <a:rPr lang="fr-FR" dirty="0"/>
              <a:t> </a:t>
            </a:r>
            <a:r>
              <a:rPr lang="fr-FR" dirty="0">
                <a:solidFill>
                  <a:srgbClr val="FF0000"/>
                </a:solidFill>
              </a:rPr>
              <a:t>arrivé</a:t>
            </a:r>
            <a:r>
              <a:rPr lang="fr-FR" b="1" dirty="0">
                <a:solidFill>
                  <a:srgbClr val="00B0F0"/>
                </a:solidFill>
              </a:rPr>
              <a:t>e</a:t>
            </a:r>
            <a:r>
              <a:rPr lang="fr-FR" dirty="0"/>
              <a:t>   en tête.</a:t>
            </a:r>
          </a:p>
          <a:p>
            <a:pPr marL="0" indent="0">
              <a:buNone/>
            </a:pPr>
            <a:endParaRPr lang="fr-FR" dirty="0"/>
          </a:p>
          <a:p>
            <a:pPr marL="0" indent="0">
              <a:buNone/>
            </a:pPr>
            <a:r>
              <a:rPr lang="fr-FR" dirty="0"/>
              <a:t>		</a:t>
            </a:r>
            <a:r>
              <a:rPr lang="fr-FR" u="sng" dirty="0">
                <a:solidFill>
                  <a:srgbClr val="00B050"/>
                </a:solidFill>
              </a:rPr>
              <a:t>Ses cousins</a:t>
            </a:r>
            <a:r>
              <a:rPr lang="fr-FR" dirty="0">
                <a:solidFill>
                  <a:srgbClr val="00B050"/>
                </a:solidFill>
              </a:rPr>
              <a:t> </a:t>
            </a:r>
            <a:r>
              <a:rPr lang="fr-FR" dirty="0">
                <a:solidFill>
                  <a:srgbClr val="FF0000"/>
                </a:solidFill>
              </a:rPr>
              <a:t>sont</a:t>
            </a:r>
            <a:r>
              <a:rPr lang="fr-FR" dirty="0"/>
              <a:t> </a:t>
            </a:r>
            <a:r>
              <a:rPr lang="fr-FR" dirty="0">
                <a:solidFill>
                  <a:srgbClr val="FF0000"/>
                </a:solidFill>
              </a:rPr>
              <a:t>arrivé</a:t>
            </a:r>
            <a:r>
              <a:rPr lang="fr-FR" b="1" dirty="0">
                <a:solidFill>
                  <a:srgbClr val="00B0F0"/>
                </a:solidFill>
              </a:rPr>
              <a:t>s</a:t>
            </a:r>
            <a:r>
              <a:rPr lang="fr-FR" dirty="0"/>
              <a:t>   un peu après.</a:t>
            </a:r>
          </a:p>
        </p:txBody>
      </p:sp>
      <p:sp>
        <p:nvSpPr>
          <p:cNvPr id="4" name="Bulle rectangulaire 3">
            <a:extLst>
              <a:ext uri="{FF2B5EF4-FFF2-40B4-BE49-F238E27FC236}">
                <a16:creationId xmlns:a16="http://schemas.microsoft.com/office/drawing/2014/main" id="{20895B1A-AA79-B832-4480-B164BF892448}"/>
              </a:ext>
            </a:extLst>
          </p:cNvPr>
          <p:cNvSpPr/>
          <p:nvPr/>
        </p:nvSpPr>
        <p:spPr>
          <a:xfrm>
            <a:off x="2304288" y="1938528"/>
            <a:ext cx="2450592" cy="603504"/>
          </a:xfrm>
          <a:prstGeom prst="wedgeRectCallout">
            <a:avLst>
              <a:gd name="adj1" fmla="val 45255"/>
              <a:gd name="adj2" fmla="val 98863"/>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solidFill>
                  <a:srgbClr val="FF0000"/>
                </a:solidFill>
              </a:rPr>
              <a:t>auxiliaire</a:t>
            </a:r>
            <a:r>
              <a:rPr lang="fr-FR" sz="2000" dirty="0">
                <a:solidFill>
                  <a:sysClr val="windowText" lastClr="000000"/>
                </a:solidFill>
              </a:rPr>
              <a:t> </a:t>
            </a:r>
            <a:r>
              <a:rPr lang="fr-FR" sz="2000" i="1" dirty="0">
                <a:solidFill>
                  <a:srgbClr val="FF0000"/>
                </a:solidFill>
              </a:rPr>
              <a:t>être</a:t>
            </a:r>
          </a:p>
        </p:txBody>
      </p:sp>
      <p:sp>
        <p:nvSpPr>
          <p:cNvPr id="5" name="Bulle rectangulaire 4">
            <a:extLst>
              <a:ext uri="{FF2B5EF4-FFF2-40B4-BE49-F238E27FC236}">
                <a16:creationId xmlns:a16="http://schemas.microsoft.com/office/drawing/2014/main" id="{214DB7A7-F343-BFBA-7139-4B09906BE310}"/>
              </a:ext>
            </a:extLst>
          </p:cNvPr>
          <p:cNvSpPr/>
          <p:nvPr/>
        </p:nvSpPr>
        <p:spPr>
          <a:xfrm>
            <a:off x="5309616" y="1944624"/>
            <a:ext cx="2450592" cy="603504"/>
          </a:xfrm>
          <a:prstGeom prst="wedgeRectCallout">
            <a:avLst>
              <a:gd name="adj1" fmla="val -35342"/>
              <a:gd name="adj2" fmla="val 107954"/>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solidFill>
                  <a:srgbClr val="FF0000"/>
                </a:solidFill>
              </a:rPr>
              <a:t>participe</a:t>
            </a:r>
            <a:r>
              <a:rPr lang="fr-FR" sz="2000" i="1" dirty="0">
                <a:solidFill>
                  <a:srgbClr val="FF0000"/>
                </a:solidFill>
              </a:rPr>
              <a:t> </a:t>
            </a:r>
            <a:r>
              <a:rPr lang="fr-FR" sz="2000" dirty="0">
                <a:solidFill>
                  <a:srgbClr val="FF0000"/>
                </a:solidFill>
              </a:rPr>
              <a:t>passé</a:t>
            </a:r>
          </a:p>
        </p:txBody>
      </p:sp>
      <p:sp>
        <p:nvSpPr>
          <p:cNvPr id="6" name="Bulle rectangulaire 5">
            <a:extLst>
              <a:ext uri="{FF2B5EF4-FFF2-40B4-BE49-F238E27FC236}">
                <a16:creationId xmlns:a16="http://schemas.microsoft.com/office/drawing/2014/main" id="{161B9B5B-0414-3FE7-01CA-D9578712935A}"/>
              </a:ext>
            </a:extLst>
          </p:cNvPr>
          <p:cNvSpPr/>
          <p:nvPr/>
        </p:nvSpPr>
        <p:spPr>
          <a:xfrm>
            <a:off x="6096000" y="4815222"/>
            <a:ext cx="4059936" cy="1121664"/>
          </a:xfrm>
          <a:prstGeom prst="wedgeRectCallout">
            <a:avLst>
              <a:gd name="adj1" fmla="val -48733"/>
              <a:gd name="adj2" fmla="val -96493"/>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solidFill>
                  <a:srgbClr val="00B0F0"/>
                </a:solidFill>
              </a:rPr>
              <a:t>On fait comme si le participe était un attribut : on accorde avec le sujet</a:t>
            </a:r>
          </a:p>
        </p:txBody>
      </p:sp>
      <p:sp>
        <p:nvSpPr>
          <p:cNvPr id="9" name="Demi-tour 8">
            <a:extLst>
              <a:ext uri="{FF2B5EF4-FFF2-40B4-BE49-F238E27FC236}">
                <a16:creationId xmlns:a16="http://schemas.microsoft.com/office/drawing/2014/main" id="{0529C3F3-FFC6-33F1-9499-96888427E79F}"/>
              </a:ext>
            </a:extLst>
          </p:cNvPr>
          <p:cNvSpPr/>
          <p:nvPr/>
        </p:nvSpPr>
        <p:spPr>
          <a:xfrm rot="10800000" flipH="1">
            <a:off x="3448578" y="3274266"/>
            <a:ext cx="2685753" cy="309467"/>
          </a:xfrm>
          <a:prstGeom prst="uturnArrow">
            <a:avLst>
              <a:gd name="adj1" fmla="val 17114"/>
              <a:gd name="adj2" fmla="val 25000"/>
              <a:gd name="adj3" fmla="val 21045"/>
              <a:gd name="adj4" fmla="val 43750"/>
              <a:gd name="adj5" fmla="val 100000"/>
            </a:avLst>
          </a:prstGeom>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0" name="Demi-tour 9">
            <a:extLst>
              <a:ext uri="{FF2B5EF4-FFF2-40B4-BE49-F238E27FC236}">
                <a16:creationId xmlns:a16="http://schemas.microsoft.com/office/drawing/2014/main" id="{45A9D694-F99D-6D44-F582-D1969860115D}"/>
              </a:ext>
            </a:extLst>
          </p:cNvPr>
          <p:cNvSpPr/>
          <p:nvPr/>
        </p:nvSpPr>
        <p:spPr>
          <a:xfrm rot="10800000" flipH="1">
            <a:off x="3412003" y="4198479"/>
            <a:ext cx="2685753" cy="340138"/>
          </a:xfrm>
          <a:prstGeom prst="uturnArrow">
            <a:avLst>
              <a:gd name="adj1" fmla="val 17114"/>
              <a:gd name="adj2" fmla="val 25000"/>
              <a:gd name="adj3" fmla="val 21045"/>
              <a:gd name="adj4" fmla="val 43750"/>
              <a:gd name="adj5" fmla="val 100000"/>
            </a:avLst>
          </a:prstGeom>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1" name="ZoneTexte 10">
            <a:extLst>
              <a:ext uri="{FF2B5EF4-FFF2-40B4-BE49-F238E27FC236}">
                <a16:creationId xmlns:a16="http://schemas.microsoft.com/office/drawing/2014/main" id="{DE8EADB5-02B4-0ED3-E7DF-88E114547115}"/>
              </a:ext>
            </a:extLst>
          </p:cNvPr>
          <p:cNvSpPr txBox="1"/>
          <p:nvPr/>
        </p:nvSpPr>
        <p:spPr>
          <a:xfrm>
            <a:off x="1248678" y="1039386"/>
            <a:ext cx="5096395" cy="461665"/>
          </a:xfrm>
          <a:prstGeom prst="rect">
            <a:avLst/>
          </a:prstGeom>
          <a:noFill/>
        </p:spPr>
        <p:txBody>
          <a:bodyPr wrap="none" rtlCol="0">
            <a:spAutoFit/>
          </a:bodyPr>
          <a:lstStyle/>
          <a:p>
            <a:r>
              <a:rPr lang="fr-FR" sz="2400" b="1" dirty="0"/>
              <a:t>Le passé composé avec l’auxiliaire</a:t>
            </a:r>
            <a:r>
              <a:rPr lang="fr-FR" sz="2400" dirty="0"/>
              <a:t> </a:t>
            </a:r>
            <a:r>
              <a:rPr lang="fr-FR" sz="2400" b="1" i="1" dirty="0"/>
              <a:t>être</a:t>
            </a:r>
          </a:p>
        </p:txBody>
      </p:sp>
    </p:spTree>
    <p:extLst>
      <p:ext uri="{BB962C8B-B14F-4D97-AF65-F5344CB8AC3E}">
        <p14:creationId xmlns:p14="http://schemas.microsoft.com/office/powerpoint/2010/main" val="2157665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CF769C-BC4C-6542-AB91-7A81504FB41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AE9D9AA-B089-09D2-E487-0FD71D857F56}"/>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200" b="1" dirty="0" err="1">
                <a:solidFill>
                  <a:schemeClr val="accent2"/>
                </a:solidFill>
              </a:rPr>
              <a:t>As-tu</a:t>
            </a:r>
            <a:r>
              <a:rPr lang="fr-FR" sz="3200" b="1" dirty="0">
                <a:solidFill>
                  <a:schemeClr val="accent2"/>
                </a:solidFill>
              </a:rPr>
              <a:t> bien compris ?</a:t>
            </a:r>
          </a:p>
        </p:txBody>
      </p:sp>
    </p:spTree>
    <p:extLst>
      <p:ext uri="{BB962C8B-B14F-4D97-AF65-F5344CB8AC3E}">
        <p14:creationId xmlns:p14="http://schemas.microsoft.com/office/powerpoint/2010/main" val="35847381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8E3840-0604-9F92-EF7C-8EC5BC5115BA}"/>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14C755F2-F671-174E-E5AB-0E646EC6BFF0}"/>
              </a:ext>
            </a:extLst>
          </p:cNvPr>
          <p:cNvPicPr>
            <a:picLocks noGrp="1" noChangeAspect="1"/>
          </p:cNvPicPr>
          <p:nvPr>
            <p:ph idx="1"/>
          </p:nvPr>
        </p:nvPicPr>
        <p:blipFill>
          <a:blip r:embed="rId3"/>
          <a:stretch>
            <a:fillRect/>
          </a:stretch>
        </p:blipFill>
        <p:spPr>
          <a:xfrm>
            <a:off x="803693" y="1690688"/>
            <a:ext cx="9181555" cy="4008640"/>
          </a:xfrm>
        </p:spPr>
      </p:pic>
    </p:spTree>
    <p:extLst>
      <p:ext uri="{BB962C8B-B14F-4D97-AF65-F5344CB8AC3E}">
        <p14:creationId xmlns:p14="http://schemas.microsoft.com/office/powerpoint/2010/main" val="2477926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C08D82-AC6A-893C-EE0A-9453E5268D22}"/>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F607E5BE-ECB9-4839-E4DA-01968D6A1077}"/>
              </a:ext>
            </a:extLst>
          </p:cNvPr>
          <p:cNvPicPr>
            <a:picLocks noGrp="1" noChangeAspect="1"/>
          </p:cNvPicPr>
          <p:nvPr>
            <p:ph idx="1"/>
          </p:nvPr>
        </p:nvPicPr>
        <p:blipFill>
          <a:blip r:embed="rId3"/>
          <a:stretch>
            <a:fillRect/>
          </a:stretch>
        </p:blipFill>
        <p:spPr>
          <a:xfrm>
            <a:off x="710184" y="1690688"/>
            <a:ext cx="8863225" cy="4012406"/>
          </a:xfrm>
        </p:spPr>
      </p:pic>
    </p:spTree>
    <p:extLst>
      <p:ext uri="{BB962C8B-B14F-4D97-AF65-F5344CB8AC3E}">
        <p14:creationId xmlns:p14="http://schemas.microsoft.com/office/powerpoint/2010/main" val="1487742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E08867-8849-20A2-FF9F-0DFF0C77167C}"/>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D9A98878-6AA0-BDFB-CAD7-8995383513F9}"/>
              </a:ext>
            </a:extLst>
          </p:cNvPr>
          <p:cNvPicPr>
            <a:picLocks noGrp="1" noChangeAspect="1"/>
          </p:cNvPicPr>
          <p:nvPr>
            <p:ph idx="1"/>
          </p:nvPr>
        </p:nvPicPr>
        <p:blipFill>
          <a:blip r:embed="rId3"/>
          <a:stretch>
            <a:fillRect/>
          </a:stretch>
        </p:blipFill>
        <p:spPr>
          <a:xfrm>
            <a:off x="838200" y="1690688"/>
            <a:ext cx="9110472" cy="4296836"/>
          </a:xfrm>
        </p:spPr>
      </p:pic>
    </p:spTree>
    <p:extLst>
      <p:ext uri="{BB962C8B-B14F-4D97-AF65-F5344CB8AC3E}">
        <p14:creationId xmlns:p14="http://schemas.microsoft.com/office/powerpoint/2010/main" val="1283529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721744-1592-338E-8934-E8269DAA6248}"/>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4AF51C12-7D26-50B6-DCF8-ABA6CED20813}"/>
              </a:ext>
            </a:extLst>
          </p:cNvPr>
          <p:cNvPicPr>
            <a:picLocks noGrp="1" noChangeAspect="1"/>
          </p:cNvPicPr>
          <p:nvPr>
            <p:ph idx="1"/>
          </p:nvPr>
        </p:nvPicPr>
        <p:blipFill>
          <a:blip r:embed="rId3"/>
          <a:stretch>
            <a:fillRect/>
          </a:stretch>
        </p:blipFill>
        <p:spPr>
          <a:xfrm>
            <a:off x="838199" y="1690688"/>
            <a:ext cx="9807974" cy="4454080"/>
          </a:xfrm>
        </p:spPr>
      </p:pic>
    </p:spTree>
    <p:extLst>
      <p:ext uri="{BB962C8B-B14F-4D97-AF65-F5344CB8AC3E}">
        <p14:creationId xmlns:p14="http://schemas.microsoft.com/office/powerpoint/2010/main" val="1103424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333129-32C4-A112-AA39-C07EE0B6B73E}"/>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7ACE4309-1BBC-AA00-3F51-C16BD4C841F9}"/>
              </a:ext>
            </a:extLst>
          </p:cNvPr>
          <p:cNvPicPr>
            <a:picLocks noGrp="1" noChangeAspect="1"/>
          </p:cNvPicPr>
          <p:nvPr>
            <p:ph idx="1"/>
          </p:nvPr>
        </p:nvPicPr>
        <p:blipFill>
          <a:blip r:embed="rId3"/>
          <a:stretch>
            <a:fillRect/>
          </a:stretch>
        </p:blipFill>
        <p:spPr>
          <a:xfrm>
            <a:off x="754062" y="2121408"/>
            <a:ext cx="10653380" cy="3749040"/>
          </a:xfrm>
        </p:spPr>
      </p:pic>
    </p:spTree>
    <p:extLst>
      <p:ext uri="{BB962C8B-B14F-4D97-AF65-F5344CB8AC3E}">
        <p14:creationId xmlns:p14="http://schemas.microsoft.com/office/powerpoint/2010/main" val="3885201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57CD30-88F0-340C-F845-4A1FE45F4639}"/>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41B48ED2-740F-BD15-06F5-AF143B5D933B}"/>
              </a:ext>
            </a:extLst>
          </p:cNvPr>
          <p:cNvPicPr>
            <a:picLocks noGrp="1" noChangeAspect="1"/>
          </p:cNvPicPr>
          <p:nvPr>
            <p:ph idx="1"/>
          </p:nvPr>
        </p:nvPicPr>
        <p:blipFill>
          <a:blip r:embed="rId3"/>
          <a:stretch>
            <a:fillRect/>
          </a:stretch>
        </p:blipFill>
        <p:spPr>
          <a:xfrm>
            <a:off x="838200" y="2002219"/>
            <a:ext cx="11024568" cy="3401568"/>
          </a:xfrm>
        </p:spPr>
      </p:pic>
    </p:spTree>
    <p:extLst>
      <p:ext uri="{BB962C8B-B14F-4D97-AF65-F5344CB8AC3E}">
        <p14:creationId xmlns:p14="http://schemas.microsoft.com/office/powerpoint/2010/main" val="4199908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21D86-062B-EDA4-FE72-D5FD0B0B1B0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B5A020E-165C-07BF-E6E3-4D27D2BB48C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9907149-6004-A3FE-187E-EADA3750B310}"/>
              </a:ext>
            </a:extLst>
          </p:cNvPr>
          <p:cNvSpPr>
            <a:spLocks noGrp="1"/>
          </p:cNvSpPr>
          <p:nvPr>
            <p:ph idx="1"/>
          </p:nvPr>
        </p:nvSpPr>
        <p:spPr>
          <a:xfrm>
            <a:off x="838200" y="365125"/>
            <a:ext cx="10515600" cy="5811838"/>
          </a:xfrm>
        </p:spPr>
        <p:txBody>
          <a:bodyPr>
            <a:normAutofit/>
          </a:bodyPr>
          <a:lstStyle/>
          <a:p>
            <a:pPr marL="0" indent="0" algn="just">
              <a:buNone/>
            </a:pPr>
            <a:r>
              <a:rPr lang="fr-FR" sz="1800" b="1" kern="100" dirty="0">
                <a:effectLst/>
                <a:latin typeface="Times New Roman" panose="02020603050405020304" pitchFamily="18" charset="0"/>
                <a:ea typeface="Calibri" panose="020F0502020204030204" pitchFamily="34" charset="0"/>
                <a:cs typeface="Times New Roman" panose="02020603050405020304" pitchFamily="18" charset="0"/>
              </a:rPr>
              <a:t>4. Lis le texte suivant.</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Notre Grand-Mère vient nous voir. Une semaine. Quand elle arrive, elle nous adresse un petit sourire complice puis monte directement dans sa chambre. Papa suit avec sa grosse valise. Elle range ses affaires. Ah, un quelque chose tombe, elle parvient à le ramasser sans aide. Alors elle le remet en place.</a:t>
            </a:r>
          </a:p>
          <a:p>
            <a:pPr marL="0" indent="0" algn="just">
              <a:buNone/>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Quand tout est prêt, elle descend au salon. Et là, elle reste assise à bavarder en attendant le repas.</a:t>
            </a:r>
          </a:p>
          <a:p>
            <a:pPr marL="0" indent="0" algn="just">
              <a:buNone/>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Et moi, j’espère encore que, comme d’habitude, elle apporte un cadeau.</a:t>
            </a:r>
          </a:p>
          <a:p>
            <a:pPr marL="0" indent="0" algn="just">
              <a:buNone/>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1800" b="1" kern="100" dirty="0">
                <a:effectLst/>
                <a:latin typeface="Times New Roman" panose="02020603050405020304" pitchFamily="18" charset="0"/>
                <a:ea typeface="Calibri" panose="020F0502020204030204" pitchFamily="34" charset="0"/>
                <a:cs typeface="Times New Roman" panose="02020603050405020304" pitchFamily="18" charset="0"/>
              </a:rPr>
              <a:t>a. Mets le texte au passé composé.</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Notre Grand-Mère ……… nous voir. Une semaine. Quand elle ………, elle nous ……… un petit sourire complice puis ………… directement dans sa chambre. Papa ……… avec sa grosse valise. Elle ……… ses affaires. Ah, quelque chose …………, elle ……… à le ramasser sans aide. Alors elle l’………en place.</a:t>
            </a:r>
          </a:p>
          <a:p>
            <a:pPr marL="0" indent="0" algn="just">
              <a:buNone/>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Quand tout ……… prêt, elle ……… au salon. Et là, elle ……… assise à bavarder en attendant le repas.</a:t>
            </a:r>
          </a:p>
          <a:p>
            <a:pPr marL="0" indent="0" algn="just">
              <a:buNone/>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Et moi, j’……… encore que, comme d’habitude, elle ……… un cadeau.</a:t>
            </a:r>
          </a:p>
          <a:p>
            <a:pPr marL="0" indent="0">
              <a:buNone/>
            </a:pPr>
            <a:endParaRPr lang="fr-FR" dirty="0"/>
          </a:p>
        </p:txBody>
      </p:sp>
    </p:spTree>
    <p:extLst>
      <p:ext uri="{BB962C8B-B14F-4D97-AF65-F5344CB8AC3E}">
        <p14:creationId xmlns:p14="http://schemas.microsoft.com/office/powerpoint/2010/main" val="1677994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81F444-032D-3DB9-52F2-84E4E083EBB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E0F4D81-957F-D168-9977-DD07A15BF75D}"/>
              </a:ext>
            </a:extLst>
          </p:cNvPr>
          <p:cNvSpPr>
            <a:spLocks noGrp="1"/>
          </p:cNvSpPr>
          <p:nvPr>
            <p:ph idx="1"/>
          </p:nvPr>
        </p:nvSpPr>
        <p:spPr>
          <a:xfrm>
            <a:off x="838200" y="365125"/>
            <a:ext cx="10515600" cy="5811838"/>
          </a:xfrm>
        </p:spPr>
        <p:txBody>
          <a:bodyPr>
            <a:normAutofit/>
          </a:bodyPr>
          <a:lstStyle/>
          <a:p>
            <a:pPr marL="0" indent="0" algn="just">
              <a:buNone/>
            </a:pPr>
            <a:r>
              <a:rPr lang="fr-FR" sz="1800" b="1" kern="100" dirty="0">
                <a:effectLst/>
                <a:latin typeface="Times New Roman" panose="02020603050405020304" pitchFamily="18" charset="0"/>
                <a:ea typeface="Calibri" panose="020F0502020204030204" pitchFamily="34" charset="0"/>
                <a:cs typeface="Times New Roman" panose="02020603050405020304" pitchFamily="18" charset="0"/>
              </a:rPr>
              <a:t>4. Lis le texte suivant.</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Notre Grand-Mère vient nous voir. Une semaine. Quand elle arrive, elle nous adresse un petit sourire complice puis monte directement dans sa chambre. Papa suit avec sa grosse valise. Elle range ses affaires. Ah, un quelque chose tombe, elle parvient à le ramasser sans aide. Alors elle le remet en place.</a:t>
            </a:r>
          </a:p>
          <a:p>
            <a:pPr marL="0" indent="0" algn="just">
              <a:buNone/>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Quand tout est prêt, elle descend au salon. Et là, elle reste assise à bavarder en attendant le repas.</a:t>
            </a:r>
          </a:p>
          <a:p>
            <a:pPr marL="0" indent="0" algn="just">
              <a:buNone/>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Et moi, j’espère encore que, comme d’habitude, elle apporte un cadeau.</a:t>
            </a:r>
          </a:p>
          <a:p>
            <a:pPr marL="0" indent="0" algn="just">
              <a:buNone/>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1800" b="1" kern="100" dirty="0">
                <a:effectLst/>
                <a:latin typeface="Times New Roman" panose="02020603050405020304" pitchFamily="18" charset="0"/>
                <a:ea typeface="Calibri" panose="020F0502020204030204" pitchFamily="34" charset="0"/>
                <a:cs typeface="Times New Roman" panose="02020603050405020304" pitchFamily="18" charset="0"/>
              </a:rPr>
              <a:t>a. Mets le texte au passé composé.</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Notre Grand-Mère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est venue</a:t>
            </a:r>
            <a:r>
              <a:rPr lang="fr-FR" sz="1800" kern="1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 </a:t>
            </a: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nous voir. Une semaine. Quand elle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est arrivée</a:t>
            </a: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 elle nous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 adressé </a:t>
            </a: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un petit sourire complice puis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est monté </a:t>
            </a: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directement dans sa chambre. Papa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 suivi </a:t>
            </a: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avec sa grosse valise. Elle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 rangé </a:t>
            </a: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ses affaires. Ah, un quelque chose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est tombé</a:t>
            </a: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 elle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est parvenue </a:t>
            </a: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à le ramasser sans aide. Alors elle l’</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 remis </a:t>
            </a: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en place.</a:t>
            </a:r>
          </a:p>
          <a:p>
            <a:pPr marL="0" indent="0" algn="just">
              <a:buNone/>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Quand tout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 été </a:t>
            </a: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prêt, elle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est descendue </a:t>
            </a: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au salon. Et là, elle est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restée</a:t>
            </a: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 assise à bavarder en attendant le repas.</a:t>
            </a:r>
          </a:p>
          <a:p>
            <a:pPr marL="0" indent="0" algn="just">
              <a:buNone/>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Et moi, j’</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ai espéré </a:t>
            </a: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encore que, comme d’habitude, elle a</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apporté </a:t>
            </a: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un cadeau.</a:t>
            </a:r>
          </a:p>
          <a:p>
            <a:pPr marL="0" indent="0">
              <a:buNone/>
            </a:pPr>
            <a:endParaRPr lang="fr-FR" dirty="0"/>
          </a:p>
        </p:txBody>
      </p:sp>
    </p:spTree>
    <p:extLst>
      <p:ext uri="{BB962C8B-B14F-4D97-AF65-F5344CB8AC3E}">
        <p14:creationId xmlns:p14="http://schemas.microsoft.com/office/powerpoint/2010/main" val="31627146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23D0F-D608-F94A-C709-D417091C4F1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125C426-F201-BF1D-E42D-C7C6490AE6C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4B89040-A0FE-0263-F1D3-43046898D4E7}"/>
              </a:ext>
            </a:extLst>
          </p:cNvPr>
          <p:cNvSpPr>
            <a:spLocks noGrp="1"/>
          </p:cNvSpPr>
          <p:nvPr>
            <p:ph idx="1"/>
          </p:nvPr>
        </p:nvSpPr>
        <p:spPr>
          <a:xfrm>
            <a:off x="838200" y="365125"/>
            <a:ext cx="4483608" cy="5811838"/>
          </a:xfrm>
        </p:spPr>
        <p:txBody>
          <a:bodyPr>
            <a:normAutofit/>
          </a:bodyPr>
          <a:lstStyle/>
          <a:p>
            <a:pPr marL="0" indent="0" algn="just">
              <a:buNone/>
            </a:pPr>
            <a:r>
              <a:rPr lang="fr-FR"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600" b="1" kern="100" dirty="0">
                <a:effectLst/>
                <a:latin typeface="Times New Roman" panose="02020603050405020304" pitchFamily="18" charset="0"/>
                <a:ea typeface="Calibri" panose="020F0502020204030204" pitchFamily="34" charset="0"/>
                <a:cs typeface="Times New Roman" panose="02020603050405020304" pitchFamily="18" charset="0"/>
              </a:rPr>
              <a:t>a. Mets le texte au passé composé.</a:t>
            </a:r>
            <a:endParaRPr lang="fr-FR"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1600" kern="100" dirty="0">
                <a:effectLst/>
                <a:latin typeface="Times New Roman" panose="02020603050405020304" pitchFamily="18" charset="0"/>
                <a:ea typeface="Calibri" panose="020F0502020204030204" pitchFamily="34" charset="0"/>
                <a:cs typeface="Times New Roman" panose="02020603050405020304" pitchFamily="18" charset="0"/>
              </a:rPr>
              <a:t>Notre Grand-Mère </a:t>
            </a:r>
            <a:r>
              <a:rPr lang="fr-FR" sz="16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est venue</a:t>
            </a:r>
            <a:r>
              <a:rPr lang="fr-FR" sz="1600" kern="1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 </a:t>
            </a:r>
            <a:r>
              <a:rPr lang="fr-FR" sz="1600" kern="100" dirty="0">
                <a:effectLst/>
                <a:latin typeface="Times New Roman" panose="02020603050405020304" pitchFamily="18" charset="0"/>
                <a:ea typeface="Calibri" panose="020F0502020204030204" pitchFamily="34" charset="0"/>
                <a:cs typeface="Times New Roman" panose="02020603050405020304" pitchFamily="18" charset="0"/>
              </a:rPr>
              <a:t>nous voir. Une semaine. Quand elle </a:t>
            </a:r>
            <a:r>
              <a:rPr lang="fr-FR" sz="16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est arrivée</a:t>
            </a:r>
            <a:r>
              <a:rPr lang="fr-FR" sz="1600" kern="100" dirty="0">
                <a:effectLst/>
                <a:latin typeface="Times New Roman" panose="02020603050405020304" pitchFamily="18" charset="0"/>
                <a:ea typeface="Calibri" panose="020F0502020204030204" pitchFamily="34" charset="0"/>
                <a:cs typeface="Times New Roman" panose="02020603050405020304" pitchFamily="18" charset="0"/>
              </a:rPr>
              <a:t>, elle nous </a:t>
            </a:r>
            <a:r>
              <a:rPr lang="fr-FR" sz="16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 adressé </a:t>
            </a:r>
            <a:r>
              <a:rPr lang="fr-FR" sz="1600" kern="100" dirty="0">
                <a:effectLst/>
                <a:latin typeface="Times New Roman" panose="02020603050405020304" pitchFamily="18" charset="0"/>
                <a:ea typeface="Calibri" panose="020F0502020204030204" pitchFamily="34" charset="0"/>
                <a:cs typeface="Times New Roman" panose="02020603050405020304" pitchFamily="18" charset="0"/>
              </a:rPr>
              <a:t>un petit sourire complice puis </a:t>
            </a:r>
            <a:r>
              <a:rPr lang="fr-FR" sz="16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est monté </a:t>
            </a:r>
            <a:r>
              <a:rPr lang="fr-FR" sz="1600" kern="100" dirty="0">
                <a:effectLst/>
                <a:latin typeface="Times New Roman" panose="02020603050405020304" pitchFamily="18" charset="0"/>
                <a:ea typeface="Calibri" panose="020F0502020204030204" pitchFamily="34" charset="0"/>
                <a:cs typeface="Times New Roman" panose="02020603050405020304" pitchFamily="18" charset="0"/>
              </a:rPr>
              <a:t>directement dans sa chambre. Papa </a:t>
            </a:r>
            <a:r>
              <a:rPr lang="fr-FR" sz="16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 suivi </a:t>
            </a:r>
            <a:r>
              <a:rPr lang="fr-FR" sz="1600" kern="100" dirty="0">
                <a:effectLst/>
                <a:latin typeface="Times New Roman" panose="02020603050405020304" pitchFamily="18" charset="0"/>
                <a:ea typeface="Calibri" panose="020F0502020204030204" pitchFamily="34" charset="0"/>
                <a:cs typeface="Times New Roman" panose="02020603050405020304" pitchFamily="18" charset="0"/>
              </a:rPr>
              <a:t>avec sa grosse valise. Elle </a:t>
            </a:r>
            <a:r>
              <a:rPr lang="fr-FR" sz="16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 rangé </a:t>
            </a:r>
            <a:r>
              <a:rPr lang="fr-FR" sz="1600" kern="100" dirty="0">
                <a:effectLst/>
                <a:latin typeface="Times New Roman" panose="02020603050405020304" pitchFamily="18" charset="0"/>
                <a:ea typeface="Calibri" panose="020F0502020204030204" pitchFamily="34" charset="0"/>
                <a:cs typeface="Times New Roman" panose="02020603050405020304" pitchFamily="18" charset="0"/>
              </a:rPr>
              <a:t>ses affaires. Ah, un quelque chose </a:t>
            </a:r>
            <a:r>
              <a:rPr lang="fr-FR" sz="16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est tombé</a:t>
            </a:r>
            <a:r>
              <a:rPr lang="fr-FR" sz="1600" kern="100" dirty="0">
                <a:effectLst/>
                <a:latin typeface="Times New Roman" panose="02020603050405020304" pitchFamily="18" charset="0"/>
                <a:ea typeface="Calibri" panose="020F0502020204030204" pitchFamily="34" charset="0"/>
                <a:cs typeface="Times New Roman" panose="02020603050405020304" pitchFamily="18" charset="0"/>
              </a:rPr>
              <a:t>, elle </a:t>
            </a:r>
            <a:r>
              <a:rPr lang="fr-FR" sz="16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est parvenue </a:t>
            </a:r>
            <a:r>
              <a:rPr lang="fr-FR" sz="1600" kern="100" dirty="0">
                <a:effectLst/>
                <a:latin typeface="Times New Roman" panose="02020603050405020304" pitchFamily="18" charset="0"/>
                <a:ea typeface="Calibri" panose="020F0502020204030204" pitchFamily="34" charset="0"/>
                <a:cs typeface="Times New Roman" panose="02020603050405020304" pitchFamily="18" charset="0"/>
              </a:rPr>
              <a:t>à le ramasser sans aide. Alors elle l’</a:t>
            </a:r>
            <a:r>
              <a:rPr lang="fr-FR" sz="16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 remis </a:t>
            </a:r>
            <a:r>
              <a:rPr lang="fr-FR" sz="1600" kern="100" dirty="0">
                <a:effectLst/>
                <a:latin typeface="Times New Roman" panose="02020603050405020304" pitchFamily="18" charset="0"/>
                <a:ea typeface="Calibri" panose="020F0502020204030204" pitchFamily="34" charset="0"/>
                <a:cs typeface="Times New Roman" panose="02020603050405020304" pitchFamily="18" charset="0"/>
              </a:rPr>
              <a:t>en place.</a:t>
            </a:r>
          </a:p>
          <a:p>
            <a:pPr marL="0" indent="0" algn="just">
              <a:spcBef>
                <a:spcPts val="0"/>
              </a:spcBef>
              <a:buNone/>
            </a:pPr>
            <a:r>
              <a:rPr lang="fr-FR" sz="1600" kern="100" dirty="0">
                <a:effectLst/>
                <a:latin typeface="Times New Roman" panose="02020603050405020304" pitchFamily="18" charset="0"/>
                <a:ea typeface="Calibri" panose="020F0502020204030204" pitchFamily="34" charset="0"/>
                <a:cs typeface="Times New Roman" panose="02020603050405020304" pitchFamily="18" charset="0"/>
              </a:rPr>
              <a:t>Quand tout </a:t>
            </a:r>
            <a:r>
              <a:rPr lang="fr-FR" sz="16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 été </a:t>
            </a:r>
            <a:r>
              <a:rPr lang="fr-FR" sz="1600" kern="100" dirty="0">
                <a:effectLst/>
                <a:latin typeface="Times New Roman" panose="02020603050405020304" pitchFamily="18" charset="0"/>
                <a:ea typeface="Calibri" panose="020F0502020204030204" pitchFamily="34" charset="0"/>
                <a:cs typeface="Times New Roman" panose="02020603050405020304" pitchFamily="18" charset="0"/>
              </a:rPr>
              <a:t>prêt, elle </a:t>
            </a:r>
            <a:r>
              <a:rPr lang="fr-FR" sz="16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est descendue </a:t>
            </a:r>
            <a:r>
              <a:rPr lang="fr-FR" sz="1600" kern="100" dirty="0">
                <a:effectLst/>
                <a:latin typeface="Times New Roman" panose="02020603050405020304" pitchFamily="18" charset="0"/>
                <a:ea typeface="Calibri" panose="020F0502020204030204" pitchFamily="34" charset="0"/>
                <a:cs typeface="Times New Roman" panose="02020603050405020304" pitchFamily="18" charset="0"/>
              </a:rPr>
              <a:t>au salon. Et là, elle est </a:t>
            </a:r>
            <a:r>
              <a:rPr lang="fr-FR" sz="16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restée</a:t>
            </a:r>
            <a:r>
              <a:rPr lang="fr-FR" sz="1600" kern="100" dirty="0">
                <a:effectLst/>
                <a:latin typeface="Times New Roman" panose="02020603050405020304" pitchFamily="18" charset="0"/>
                <a:ea typeface="Calibri" panose="020F0502020204030204" pitchFamily="34" charset="0"/>
                <a:cs typeface="Times New Roman" panose="02020603050405020304" pitchFamily="18" charset="0"/>
              </a:rPr>
              <a:t> assise à bavarder en attendant le repas.</a:t>
            </a:r>
          </a:p>
          <a:p>
            <a:pPr marL="0" indent="0" algn="just">
              <a:spcBef>
                <a:spcPts val="0"/>
              </a:spcBef>
              <a:buNone/>
            </a:pPr>
            <a:r>
              <a:rPr lang="fr-FR" sz="1600" kern="100" dirty="0">
                <a:effectLst/>
                <a:latin typeface="Times New Roman" panose="02020603050405020304" pitchFamily="18" charset="0"/>
                <a:ea typeface="Calibri" panose="020F0502020204030204" pitchFamily="34" charset="0"/>
                <a:cs typeface="Times New Roman" panose="02020603050405020304" pitchFamily="18" charset="0"/>
              </a:rPr>
              <a:t>Et moi, j’</a:t>
            </a:r>
            <a:r>
              <a:rPr lang="fr-FR" sz="16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ai espéré </a:t>
            </a:r>
            <a:r>
              <a:rPr lang="fr-FR" sz="1600" kern="100" dirty="0">
                <a:effectLst/>
                <a:latin typeface="Times New Roman" panose="02020603050405020304" pitchFamily="18" charset="0"/>
                <a:ea typeface="Calibri" panose="020F0502020204030204" pitchFamily="34" charset="0"/>
                <a:cs typeface="Times New Roman" panose="02020603050405020304" pitchFamily="18" charset="0"/>
              </a:rPr>
              <a:t>encore que, comme d’habitude, elle a</a:t>
            </a:r>
            <a:r>
              <a:rPr lang="fr-FR" sz="16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apporté </a:t>
            </a:r>
            <a:r>
              <a:rPr lang="fr-FR" sz="1600" kern="100" dirty="0">
                <a:effectLst/>
                <a:latin typeface="Times New Roman" panose="02020603050405020304" pitchFamily="18" charset="0"/>
                <a:ea typeface="Calibri" panose="020F0502020204030204" pitchFamily="34" charset="0"/>
                <a:cs typeface="Times New Roman" panose="02020603050405020304" pitchFamily="18" charset="0"/>
              </a:rPr>
              <a:t>un cadeau.</a:t>
            </a:r>
          </a:p>
          <a:p>
            <a:pPr marL="0" indent="0">
              <a:buNone/>
            </a:pPr>
            <a:r>
              <a:rPr lang="fr-FR" sz="1800" b="1" kern="100" dirty="0">
                <a:effectLst/>
                <a:latin typeface="Times New Roman" panose="02020603050405020304" pitchFamily="18" charset="0"/>
                <a:ea typeface="Calibri" panose="020F0502020204030204" pitchFamily="34" charset="0"/>
                <a:cs typeface="Times New Roman" panose="02020603050405020304" pitchFamily="18" charset="0"/>
              </a:rPr>
              <a:t>b. Complète le tableau suivant.</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a:p>
            <a:pPr marL="0" indent="0">
              <a:buNone/>
            </a:pPr>
            <a:endParaRPr lang="fr-FR" dirty="0"/>
          </a:p>
        </p:txBody>
      </p:sp>
      <p:graphicFrame>
        <p:nvGraphicFramePr>
          <p:cNvPr id="4" name="Tableau 3">
            <a:extLst>
              <a:ext uri="{FF2B5EF4-FFF2-40B4-BE49-F238E27FC236}">
                <a16:creationId xmlns:a16="http://schemas.microsoft.com/office/drawing/2014/main" id="{590EBFC0-5E9C-299E-1D4E-B146D53F3230}"/>
              </a:ext>
            </a:extLst>
          </p:cNvPr>
          <p:cNvGraphicFramePr>
            <a:graphicFrameLocks noGrp="1"/>
          </p:cNvGraphicFramePr>
          <p:nvPr>
            <p:extLst>
              <p:ext uri="{D42A27DB-BD31-4B8C-83A1-F6EECF244321}">
                <p14:modId xmlns:p14="http://schemas.microsoft.com/office/powerpoint/2010/main" val="1902897149"/>
              </p:ext>
            </p:extLst>
          </p:nvPr>
        </p:nvGraphicFramePr>
        <p:xfrm>
          <a:off x="5632704" y="416243"/>
          <a:ext cx="5943600" cy="5760720"/>
        </p:xfrm>
        <a:graphic>
          <a:graphicData uri="http://schemas.openxmlformats.org/drawingml/2006/table">
            <a:tbl>
              <a:tblPr firstRow="1" bandRow="1">
                <a:tableStyleId>{5940675A-B579-460E-94D1-54222C63F5DA}</a:tableStyleId>
              </a:tblPr>
              <a:tblGrid>
                <a:gridCol w="2795531">
                  <a:extLst>
                    <a:ext uri="{9D8B030D-6E8A-4147-A177-3AD203B41FA5}">
                      <a16:colId xmlns:a16="http://schemas.microsoft.com/office/drawing/2014/main" val="2485263668"/>
                    </a:ext>
                  </a:extLst>
                </a:gridCol>
                <a:gridCol w="3148069">
                  <a:extLst>
                    <a:ext uri="{9D8B030D-6E8A-4147-A177-3AD203B41FA5}">
                      <a16:colId xmlns:a16="http://schemas.microsoft.com/office/drawing/2014/main" val="43848403"/>
                    </a:ext>
                  </a:extLst>
                </a:gridCol>
              </a:tblGrid>
              <a:tr h="420624">
                <a:tc>
                  <a:txBody>
                    <a:bodyPr/>
                    <a:lstStyle/>
                    <a:p>
                      <a:pPr algn="ctr"/>
                      <a:r>
                        <a:rPr lang="fr-FR" sz="1800" dirty="0"/>
                        <a:t>Se conjugue avec l’auxiliaire </a:t>
                      </a:r>
                      <a:r>
                        <a:rPr lang="fr-FR" sz="1800" i="1" dirty="0"/>
                        <a:t>avoir</a:t>
                      </a:r>
                    </a:p>
                  </a:txBody>
                  <a:tcPr/>
                </a:tc>
                <a:tc>
                  <a:txBody>
                    <a:bodyPr/>
                    <a:lstStyle/>
                    <a:p>
                      <a:pPr algn="ctr"/>
                      <a:r>
                        <a:rPr lang="fr-FR" sz="1800" dirty="0"/>
                        <a:t>se conjugue avec l’auxiliaire </a:t>
                      </a:r>
                      <a:r>
                        <a:rPr lang="fr-FR" sz="1800" i="1" dirty="0"/>
                        <a:t>être</a:t>
                      </a:r>
                    </a:p>
                  </a:txBody>
                  <a:tcPr/>
                </a:tc>
                <a:extLst>
                  <a:ext uri="{0D108BD9-81ED-4DB2-BD59-A6C34878D82A}">
                    <a16:rowId xmlns:a16="http://schemas.microsoft.com/office/drawing/2014/main" val="2045940976"/>
                  </a:ext>
                </a:extLst>
              </a:tr>
              <a:tr h="237744">
                <a:tc>
                  <a:txBody>
                    <a:bodyPr/>
                    <a:lstStyle/>
                    <a:p>
                      <a:endParaRPr lang="fr-FR" sz="1800"/>
                    </a:p>
                  </a:txBody>
                  <a:tcPr/>
                </a:tc>
                <a:tc>
                  <a:txBody>
                    <a:bodyPr/>
                    <a:lstStyle/>
                    <a:p>
                      <a:r>
                        <a:rPr lang="fr-FR" sz="1800" dirty="0"/>
                        <a:t>venir</a:t>
                      </a:r>
                    </a:p>
                  </a:txBody>
                  <a:tcPr/>
                </a:tc>
                <a:extLst>
                  <a:ext uri="{0D108BD9-81ED-4DB2-BD59-A6C34878D82A}">
                    <a16:rowId xmlns:a16="http://schemas.microsoft.com/office/drawing/2014/main" val="3945139331"/>
                  </a:ext>
                </a:extLst>
              </a:tr>
              <a:tr h="286512">
                <a:tc>
                  <a:txBody>
                    <a:bodyPr/>
                    <a:lstStyle/>
                    <a:p>
                      <a:endParaRPr lang="fr-FR" sz="1800" dirty="0"/>
                    </a:p>
                  </a:txBody>
                  <a:tcPr/>
                </a:tc>
                <a:tc>
                  <a:txBody>
                    <a:bodyPr/>
                    <a:lstStyle/>
                    <a:p>
                      <a:r>
                        <a:rPr lang="fr-FR" sz="1800" dirty="0">
                          <a:solidFill>
                            <a:schemeClr val="accent2"/>
                          </a:solidFill>
                        </a:rPr>
                        <a:t>arriver</a:t>
                      </a:r>
                    </a:p>
                  </a:txBody>
                  <a:tcPr/>
                </a:tc>
                <a:extLst>
                  <a:ext uri="{0D108BD9-81ED-4DB2-BD59-A6C34878D82A}">
                    <a16:rowId xmlns:a16="http://schemas.microsoft.com/office/drawing/2014/main" val="2719165405"/>
                  </a:ext>
                </a:extLst>
              </a:tr>
              <a:tr h="262128">
                <a:tc>
                  <a:txBody>
                    <a:bodyPr/>
                    <a:lstStyle/>
                    <a:p>
                      <a:r>
                        <a:rPr lang="fr-FR" sz="1800" dirty="0"/>
                        <a:t>adresser</a:t>
                      </a:r>
                    </a:p>
                  </a:txBody>
                  <a:tcPr/>
                </a:tc>
                <a:tc>
                  <a:txBody>
                    <a:bodyPr/>
                    <a:lstStyle/>
                    <a:p>
                      <a:endParaRPr lang="fr-FR" sz="1800" dirty="0"/>
                    </a:p>
                  </a:txBody>
                  <a:tcPr/>
                </a:tc>
                <a:extLst>
                  <a:ext uri="{0D108BD9-81ED-4DB2-BD59-A6C34878D82A}">
                    <a16:rowId xmlns:a16="http://schemas.microsoft.com/office/drawing/2014/main" val="856827675"/>
                  </a:ext>
                </a:extLst>
              </a:tr>
              <a:tr h="310896">
                <a:tc>
                  <a:txBody>
                    <a:bodyPr/>
                    <a:lstStyle/>
                    <a:p>
                      <a:endParaRPr lang="fr-FR" sz="1800"/>
                    </a:p>
                  </a:txBody>
                  <a:tcPr/>
                </a:tc>
                <a:tc>
                  <a:txBody>
                    <a:bodyPr/>
                    <a:lstStyle/>
                    <a:p>
                      <a:r>
                        <a:rPr lang="fr-FR" sz="1800" dirty="0">
                          <a:solidFill>
                            <a:schemeClr val="accent2"/>
                          </a:solidFill>
                        </a:rPr>
                        <a:t>monter</a:t>
                      </a:r>
                    </a:p>
                  </a:txBody>
                  <a:tcPr/>
                </a:tc>
                <a:extLst>
                  <a:ext uri="{0D108BD9-81ED-4DB2-BD59-A6C34878D82A}">
                    <a16:rowId xmlns:a16="http://schemas.microsoft.com/office/drawing/2014/main" val="706139513"/>
                  </a:ext>
                </a:extLst>
              </a:tr>
              <a:tr h="304800">
                <a:tc>
                  <a:txBody>
                    <a:bodyPr/>
                    <a:lstStyle/>
                    <a:p>
                      <a:r>
                        <a:rPr lang="fr-FR" sz="1800" dirty="0">
                          <a:solidFill>
                            <a:schemeClr val="accent2"/>
                          </a:solidFill>
                        </a:rPr>
                        <a:t>suivre</a:t>
                      </a:r>
                    </a:p>
                  </a:txBody>
                  <a:tcPr/>
                </a:tc>
                <a:tc>
                  <a:txBody>
                    <a:bodyPr/>
                    <a:lstStyle/>
                    <a:p>
                      <a:endParaRPr lang="fr-FR" sz="1800" dirty="0"/>
                    </a:p>
                  </a:txBody>
                  <a:tcPr/>
                </a:tc>
                <a:extLst>
                  <a:ext uri="{0D108BD9-81ED-4DB2-BD59-A6C34878D82A}">
                    <a16:rowId xmlns:a16="http://schemas.microsoft.com/office/drawing/2014/main" val="1624523006"/>
                  </a:ext>
                </a:extLst>
              </a:tr>
              <a:tr h="298704">
                <a:tc>
                  <a:txBody>
                    <a:bodyPr/>
                    <a:lstStyle/>
                    <a:p>
                      <a:r>
                        <a:rPr lang="fr-FR" sz="1800" dirty="0">
                          <a:solidFill>
                            <a:schemeClr val="accent2"/>
                          </a:solidFill>
                        </a:rPr>
                        <a:t>ranger</a:t>
                      </a:r>
                    </a:p>
                  </a:txBody>
                  <a:tcPr/>
                </a:tc>
                <a:tc>
                  <a:txBody>
                    <a:bodyPr/>
                    <a:lstStyle/>
                    <a:p>
                      <a:endParaRPr lang="fr-FR" sz="1800" dirty="0"/>
                    </a:p>
                  </a:txBody>
                  <a:tcPr/>
                </a:tc>
                <a:extLst>
                  <a:ext uri="{0D108BD9-81ED-4DB2-BD59-A6C34878D82A}">
                    <a16:rowId xmlns:a16="http://schemas.microsoft.com/office/drawing/2014/main" val="3023071915"/>
                  </a:ext>
                </a:extLst>
              </a:tr>
              <a:tr h="164592">
                <a:tc>
                  <a:txBody>
                    <a:bodyPr/>
                    <a:lstStyle/>
                    <a:p>
                      <a:endParaRPr lang="fr-FR" sz="1800" dirty="0"/>
                    </a:p>
                  </a:txBody>
                  <a:tcPr/>
                </a:tc>
                <a:tc>
                  <a:txBody>
                    <a:bodyPr/>
                    <a:lstStyle/>
                    <a:p>
                      <a:r>
                        <a:rPr lang="fr-FR" sz="1800" dirty="0">
                          <a:solidFill>
                            <a:schemeClr val="accent2"/>
                          </a:solidFill>
                        </a:rPr>
                        <a:t>tomber</a:t>
                      </a:r>
                    </a:p>
                  </a:txBody>
                  <a:tcPr/>
                </a:tc>
                <a:extLst>
                  <a:ext uri="{0D108BD9-81ED-4DB2-BD59-A6C34878D82A}">
                    <a16:rowId xmlns:a16="http://schemas.microsoft.com/office/drawing/2014/main" val="2655417086"/>
                  </a:ext>
                </a:extLst>
              </a:tr>
              <a:tr h="268224">
                <a:tc>
                  <a:txBody>
                    <a:bodyPr/>
                    <a:lstStyle/>
                    <a:p>
                      <a:endParaRPr lang="fr-FR" sz="1800" dirty="0"/>
                    </a:p>
                  </a:txBody>
                  <a:tcPr/>
                </a:tc>
                <a:tc>
                  <a:txBody>
                    <a:bodyPr/>
                    <a:lstStyle/>
                    <a:p>
                      <a:r>
                        <a:rPr lang="fr-FR" sz="1800" dirty="0">
                          <a:solidFill>
                            <a:schemeClr val="accent2"/>
                          </a:solidFill>
                        </a:rPr>
                        <a:t>parvenir</a:t>
                      </a:r>
                    </a:p>
                  </a:txBody>
                  <a:tcPr/>
                </a:tc>
                <a:extLst>
                  <a:ext uri="{0D108BD9-81ED-4DB2-BD59-A6C34878D82A}">
                    <a16:rowId xmlns:a16="http://schemas.microsoft.com/office/drawing/2014/main" val="1841048449"/>
                  </a:ext>
                </a:extLst>
              </a:tr>
              <a:tr h="243840">
                <a:tc>
                  <a:txBody>
                    <a:bodyPr/>
                    <a:lstStyle/>
                    <a:p>
                      <a:r>
                        <a:rPr lang="fr-FR" sz="1800" dirty="0">
                          <a:solidFill>
                            <a:schemeClr val="accent2"/>
                          </a:solidFill>
                        </a:rPr>
                        <a:t>remettre</a:t>
                      </a:r>
                    </a:p>
                  </a:txBody>
                  <a:tcPr/>
                </a:tc>
                <a:tc>
                  <a:txBody>
                    <a:bodyPr/>
                    <a:lstStyle/>
                    <a:p>
                      <a:endParaRPr lang="fr-FR" sz="1800" dirty="0"/>
                    </a:p>
                  </a:txBody>
                  <a:tcPr/>
                </a:tc>
                <a:extLst>
                  <a:ext uri="{0D108BD9-81ED-4DB2-BD59-A6C34878D82A}">
                    <a16:rowId xmlns:a16="http://schemas.microsoft.com/office/drawing/2014/main" val="93251731"/>
                  </a:ext>
                </a:extLst>
              </a:tr>
              <a:tr h="219456">
                <a:tc>
                  <a:txBody>
                    <a:bodyPr/>
                    <a:lstStyle/>
                    <a:p>
                      <a:r>
                        <a:rPr lang="fr-FR" sz="1800" dirty="0">
                          <a:solidFill>
                            <a:schemeClr val="accent2"/>
                          </a:solidFill>
                        </a:rPr>
                        <a:t>être</a:t>
                      </a:r>
                    </a:p>
                  </a:txBody>
                  <a:tcPr/>
                </a:tc>
                <a:tc>
                  <a:txBody>
                    <a:bodyPr/>
                    <a:lstStyle/>
                    <a:p>
                      <a:endParaRPr lang="fr-FR" sz="1800" dirty="0"/>
                    </a:p>
                  </a:txBody>
                  <a:tcPr/>
                </a:tc>
                <a:extLst>
                  <a:ext uri="{0D108BD9-81ED-4DB2-BD59-A6C34878D82A}">
                    <a16:rowId xmlns:a16="http://schemas.microsoft.com/office/drawing/2014/main" val="666163564"/>
                  </a:ext>
                </a:extLst>
              </a:tr>
              <a:tr h="286512">
                <a:tc>
                  <a:txBody>
                    <a:bodyPr/>
                    <a:lstStyle/>
                    <a:p>
                      <a:endParaRPr lang="fr-FR" sz="1800" dirty="0"/>
                    </a:p>
                  </a:txBody>
                  <a:tcPr/>
                </a:tc>
                <a:tc>
                  <a:txBody>
                    <a:bodyPr/>
                    <a:lstStyle/>
                    <a:p>
                      <a:r>
                        <a:rPr lang="fr-FR" sz="1800" dirty="0">
                          <a:solidFill>
                            <a:schemeClr val="accent2"/>
                          </a:solidFill>
                        </a:rPr>
                        <a:t>descendre</a:t>
                      </a:r>
                    </a:p>
                  </a:txBody>
                  <a:tcPr/>
                </a:tc>
                <a:extLst>
                  <a:ext uri="{0D108BD9-81ED-4DB2-BD59-A6C34878D82A}">
                    <a16:rowId xmlns:a16="http://schemas.microsoft.com/office/drawing/2014/main" val="3676031891"/>
                  </a:ext>
                </a:extLst>
              </a:tr>
              <a:tr h="280416">
                <a:tc>
                  <a:txBody>
                    <a:bodyPr/>
                    <a:lstStyle/>
                    <a:p>
                      <a:endParaRPr lang="fr-FR" sz="1800" dirty="0"/>
                    </a:p>
                  </a:txBody>
                  <a:tcPr/>
                </a:tc>
                <a:tc>
                  <a:txBody>
                    <a:bodyPr/>
                    <a:lstStyle/>
                    <a:p>
                      <a:r>
                        <a:rPr lang="fr-FR" sz="1800" dirty="0">
                          <a:solidFill>
                            <a:schemeClr val="accent2"/>
                          </a:solidFill>
                        </a:rPr>
                        <a:t>rester</a:t>
                      </a:r>
                    </a:p>
                  </a:txBody>
                  <a:tcPr/>
                </a:tc>
                <a:extLst>
                  <a:ext uri="{0D108BD9-81ED-4DB2-BD59-A6C34878D82A}">
                    <a16:rowId xmlns:a16="http://schemas.microsoft.com/office/drawing/2014/main" val="4009119070"/>
                  </a:ext>
                </a:extLst>
              </a:tr>
              <a:tr h="329184">
                <a:tc>
                  <a:txBody>
                    <a:bodyPr/>
                    <a:lstStyle/>
                    <a:p>
                      <a:r>
                        <a:rPr lang="fr-FR" sz="1800" dirty="0">
                          <a:solidFill>
                            <a:schemeClr val="accent2"/>
                          </a:solidFill>
                        </a:rPr>
                        <a:t>espérer</a:t>
                      </a:r>
                    </a:p>
                  </a:txBody>
                  <a:tcPr/>
                </a:tc>
                <a:tc>
                  <a:txBody>
                    <a:bodyPr/>
                    <a:lstStyle/>
                    <a:p>
                      <a:endParaRPr lang="fr-FR" sz="1800" dirty="0"/>
                    </a:p>
                  </a:txBody>
                  <a:tcPr/>
                </a:tc>
                <a:extLst>
                  <a:ext uri="{0D108BD9-81ED-4DB2-BD59-A6C34878D82A}">
                    <a16:rowId xmlns:a16="http://schemas.microsoft.com/office/drawing/2014/main" val="936365381"/>
                  </a:ext>
                </a:extLst>
              </a:tr>
              <a:tr h="231648">
                <a:tc>
                  <a:txBody>
                    <a:bodyPr/>
                    <a:lstStyle/>
                    <a:p>
                      <a:r>
                        <a:rPr lang="fr-FR" sz="1800" dirty="0">
                          <a:solidFill>
                            <a:schemeClr val="accent2"/>
                          </a:solidFill>
                        </a:rPr>
                        <a:t>apporter</a:t>
                      </a:r>
                    </a:p>
                  </a:txBody>
                  <a:tcPr/>
                </a:tc>
                <a:tc>
                  <a:txBody>
                    <a:bodyPr/>
                    <a:lstStyle/>
                    <a:p>
                      <a:endParaRPr lang="fr-FR" sz="1800" dirty="0"/>
                    </a:p>
                  </a:txBody>
                  <a:tcPr/>
                </a:tc>
                <a:extLst>
                  <a:ext uri="{0D108BD9-81ED-4DB2-BD59-A6C34878D82A}">
                    <a16:rowId xmlns:a16="http://schemas.microsoft.com/office/drawing/2014/main" val="59272156"/>
                  </a:ext>
                </a:extLst>
              </a:tr>
            </a:tbl>
          </a:graphicData>
        </a:graphic>
      </p:graphicFrame>
    </p:spTree>
    <p:extLst>
      <p:ext uri="{BB962C8B-B14F-4D97-AF65-F5344CB8AC3E}">
        <p14:creationId xmlns:p14="http://schemas.microsoft.com/office/powerpoint/2010/main" val="2177894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27C7E9-EE17-C838-9187-574C5DA80C9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AE4FD45-3A32-A0B9-2DAF-868D1530A7B6}"/>
              </a:ext>
            </a:extLst>
          </p:cNvPr>
          <p:cNvSpPr>
            <a:spLocks noGrp="1"/>
          </p:cNvSpPr>
          <p:nvPr>
            <p:ph idx="1"/>
          </p:nvPr>
        </p:nvSpPr>
        <p:spPr/>
        <p:txBody>
          <a:bodyPr/>
          <a:lstStyle/>
          <a:p>
            <a:pPr marL="0" indent="0" algn="just">
              <a:buNone/>
            </a:pPr>
            <a:r>
              <a:rPr lang="fr-FR" sz="1800" b="1" kern="100" dirty="0">
                <a:effectLst/>
                <a:latin typeface="Times New Roman" panose="02020603050405020304" pitchFamily="18" charset="0"/>
                <a:ea typeface="Calibri" panose="020F0502020204030204" pitchFamily="34" charset="0"/>
                <a:cs typeface="Times New Roman" panose="02020603050405020304" pitchFamily="18" charset="0"/>
              </a:rPr>
              <a:t>5. Dictée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1800" kern="100" dirty="0">
                <a:latin typeface="Times New Roman" panose="02020603050405020304" pitchFamily="18" charset="0"/>
                <a:ea typeface="Calibri" panose="020F0502020204030204" pitchFamily="34" charset="0"/>
                <a:cs typeface="Times New Roman" panose="02020603050405020304" pitchFamily="18" charset="0"/>
              </a:rPr>
              <a:t>……………………………………………………………………………………………………………………</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3067128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575BE-4E7D-2108-A168-200783AFD4E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CA9FCA5-95E8-C23D-0FFA-D4D1CD5EC5A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3D07DE4-4E0A-9738-90EA-FFDFB4D7FA6C}"/>
              </a:ext>
            </a:extLst>
          </p:cNvPr>
          <p:cNvSpPr>
            <a:spLocks noGrp="1"/>
          </p:cNvSpPr>
          <p:nvPr>
            <p:ph idx="1"/>
          </p:nvPr>
        </p:nvSpPr>
        <p:spPr/>
        <p:txBody>
          <a:bodyPr/>
          <a:lstStyle/>
          <a:p>
            <a:pPr marL="0" indent="0" algn="just">
              <a:buNone/>
            </a:pPr>
            <a:r>
              <a:rPr lang="fr-FR" sz="1800" b="1" kern="100" dirty="0">
                <a:effectLst/>
                <a:latin typeface="Times New Roman" panose="02020603050405020304" pitchFamily="18" charset="0"/>
                <a:ea typeface="Calibri" panose="020F0502020204030204" pitchFamily="34" charset="0"/>
                <a:cs typeface="Times New Roman" panose="02020603050405020304" pitchFamily="18" charset="0"/>
              </a:rPr>
              <a:t>5. Dictée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Nous sommes revenues tard dans la soirée. Nous étions heureuses, nous avions remporté le match !</a:t>
            </a:r>
          </a:p>
          <a:p>
            <a:pPr marL="0" indent="0">
              <a:buNone/>
            </a:pPr>
            <a:endParaRPr lang="fr-FR" dirty="0"/>
          </a:p>
        </p:txBody>
      </p:sp>
    </p:spTree>
    <p:extLst>
      <p:ext uri="{BB962C8B-B14F-4D97-AF65-F5344CB8AC3E}">
        <p14:creationId xmlns:p14="http://schemas.microsoft.com/office/powerpoint/2010/main" val="340532819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1486</TotalTime>
  <Words>3096</Words>
  <Application>Microsoft Macintosh PowerPoint</Application>
  <PresentationFormat>Grand écran</PresentationFormat>
  <Paragraphs>307</Paragraphs>
  <Slides>28</Slides>
  <Notes>28</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28</vt:i4>
      </vt:variant>
    </vt:vector>
  </HeadingPairs>
  <TitlesOfParts>
    <vt:vector size="33" baseType="lpstr">
      <vt:lpstr>Arial</vt:lpstr>
      <vt:lpstr>Calibri</vt:lpstr>
      <vt:lpstr>Calibri Light</vt:lpstr>
      <vt:lpstr>Times New Roman</vt:lpstr>
      <vt:lpstr>Thème Office</vt:lpstr>
      <vt:lpstr>Avoir ne fait pas tout</vt:lpstr>
      <vt:lpstr>Présentation PowerPoint</vt:lpstr>
      <vt:lpstr> </vt:lpstr>
      <vt:lpstr>Présentation PowerPoint</vt:lpstr>
      <vt:lpstr>Présentation PowerPoint</vt:lpstr>
      <vt:lpstr>Présentation PowerPoint</vt:lpstr>
      <vt:lpstr>Présentation PowerPoint</vt:lpstr>
      <vt:lpstr> </vt:lpstr>
      <vt:lpstr> </vt:lpstr>
      <vt:lpstr> </vt:lpstr>
      <vt:lpstr>Présentation PowerPoint</vt:lpstr>
      <vt:lpstr>Présentation PowerPoint</vt:lpstr>
      <vt:lpstr>Présentation PowerPoint</vt:lpstr>
      <vt:lpstr>Présentation PowerPoint</vt:lpstr>
      <vt:lpstr>Présentation PowerPoint</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15</cp:revision>
  <cp:lastPrinted>2025-06-09T14:40:54Z</cp:lastPrinted>
  <dcterms:created xsi:type="dcterms:W3CDTF">2025-06-08T13:55:01Z</dcterms:created>
  <dcterms:modified xsi:type="dcterms:W3CDTF">2025-06-09T15:15:14Z</dcterms:modified>
</cp:coreProperties>
</file>