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7" r:id="rId9"/>
    <p:sldId id="266" r:id="rId10"/>
    <p:sldId id="265" r:id="rId11"/>
    <p:sldId id="264" r:id="rId12"/>
    <p:sldId id="263" r:id="rId13"/>
    <p:sldId id="262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2"/>
    <p:restoredTop sz="71166"/>
  </p:normalViewPr>
  <p:slideViewPr>
    <p:cSldViewPr snapToGrid="0">
      <p:cViewPr varScale="1">
        <p:scale>
          <a:sx n="57" d="100"/>
          <a:sy n="57" d="100"/>
        </p:scale>
        <p:origin x="205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46E7F-49A1-5546-A0D5-A147AB142215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BC7CA-0BF4-D94B-9048-68D3A19F04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932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DES LETTRES ET DES MOTS PARTICULIERS –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Valeurs de la lettre -e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Leçon 31 : À quoi sert la lettre –e ?</a:t>
            </a:r>
          </a:p>
          <a:p>
            <a:pPr algn="just"/>
            <a:endParaRPr lang="fr-FR" sz="1200" b="1" i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903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Est-ce que vous savez à quoi sert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Réponses possibles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fait un son (elle correspond à plusieurs sons selon l’accent)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</a:t>
            </a:r>
            <a:r>
              <a:rPr lang="fr-FR" sz="1200" b="1" i="1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m</a:t>
            </a:r>
            <a:r>
              <a:rPr lang="fr-FR" sz="1200" b="1" i="1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è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re, </a:t>
            </a:r>
            <a:r>
              <a:rPr lang="fr-FR" sz="1200" b="1" i="1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b="1" i="1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sert à marquer le féminin et alors elle ne fait pas de son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joli</a:t>
            </a:r>
            <a:r>
              <a:rPr lang="fr-FR" sz="1200" b="1" i="1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est une marque de personne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 mang</a:t>
            </a:r>
            <a:r>
              <a:rPr lang="fr-FR" sz="1200" b="1" i="1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l’objet du travail : « La classe va vérifier tout cela avec un texte.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153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un rappel de texte pour s’assurer de la compréhension globale.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texte (cf.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Fiche photocopiable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Entourez toutes les lettres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Combien en trouvez-vous ? » Éventuellement,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préciser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Pour les compter, comptez les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ligne par ligne, puis additionnez les résultats trouvés pour chaque ligne.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Voir diapositive suivante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823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36359-56C1-0613-F616-35E49515E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B9A135-895B-B057-4E0A-067CE8BED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BC0411-6A97-B7EF-DA55-411876204E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u="sng" dirty="0">
                <a:solidFill>
                  <a:schemeClr val="tx1"/>
                </a:solidFill>
              </a:rPr>
              <a:t>Réponse attendue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/>
                </a:solidFill>
              </a:rPr>
              <a:t>Il y a 42 -</a:t>
            </a:r>
            <a:r>
              <a:rPr lang="fr-FR" i="1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9528-DD01-D073-1C8D-2CDE13D02E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93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tableau vide (cf.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Fiche photocopiable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),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Nous allons placer collectivement les mots affichés. »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959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balade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</a:t>
            </a:r>
            <a:r>
              <a:rPr lang="fr-FR" sz="1200" u="none" dirty="0">
                <a:solidFill>
                  <a:schemeClr val="tx1"/>
                </a:solidFill>
                <a:latin typeface="+mn-lt"/>
              </a:rPr>
              <a:t>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balade : on n’entend pas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fait sonner la consonne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appartient au mot.</a:t>
            </a:r>
          </a:p>
          <a:p>
            <a:endParaRPr lang="fr-FR" u="sng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30C82-3C7F-969E-80A7-74EAC7E4F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783E9D-ABDB-B6E4-5C57-2BAB348831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05993D6-BB92-F628-FFE1-0FCC931C0C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musée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</a:t>
            </a:r>
            <a:r>
              <a:rPr lang="fr-FR" sz="1200" u="none" dirty="0">
                <a:solidFill>
                  <a:schemeClr val="tx1"/>
                </a:solidFill>
                <a:latin typeface="+mn-lt"/>
              </a:rPr>
              <a:t>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y a deux fois la lettre, il faut le mettre deux fois.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mus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 : on entend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avec un accent, il appartient au mot.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musé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on n’entend pas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ne sait pas à quoi il sert, il appartient au mot.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ED2E8B-6C9E-8505-FFCE-E36BDA6558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527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E4286-D6B1-5611-76E6-3B6D8D4E5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4AA660-8920-80F3-4235-EA84F7F33E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0BB270-6C6E-406E-9F5E-22E49DFE9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et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</a:t>
            </a:r>
            <a:r>
              <a:rPr lang="fr-FR" sz="1200" u="none" dirty="0">
                <a:solidFill>
                  <a:schemeClr val="tx1"/>
                </a:solidFill>
                <a:latin typeface="+mn-lt"/>
              </a:rPr>
              <a:t>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l’entend avec d’autres lettres, avec le -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fait [e]. Ces lettres seront aussi colorées : et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221C66-4324-3C68-F014-A26DB1382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065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8DA94-9E19-AA4B-C134-3D6B9FA66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DE0E9D-19BF-3433-2771-02BA511DB4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6ABCDE-6191-06D9-EF80-057586BC77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se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</a:t>
            </a:r>
            <a:r>
              <a:rPr lang="fr-FR" sz="1200" u="none" dirty="0">
                <a:solidFill>
                  <a:schemeClr val="tx1"/>
                </a:solidFill>
                <a:latin typeface="+mn-lt"/>
              </a:rPr>
              <a:t>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l’entend, sans accent, il appartient au mot.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6354ED-DF34-4958-D4E3-534E00816D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372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D0FD3-04AD-189E-34F4-D8A4D7226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F8A14F-F6F3-2C6A-88CD-678CC0F7D3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46FB98-60C8-D567-0B64-2471D3FF94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baladent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</a:t>
            </a:r>
            <a:r>
              <a:rPr lang="fr-FR" sz="1200" u="none" dirty="0">
                <a:solidFill>
                  <a:schemeClr val="tx1"/>
                </a:solidFill>
                <a:latin typeface="+mn-lt"/>
              </a:rPr>
              <a:t>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n’entend pas le -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fait sonner la consonne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d,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il n’appartient pas au mot, il fait partie d’une marque de personne (P6).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897FCE-3493-9328-2DF2-9DAB7CA41E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237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C8023-0ACB-D4B9-C91B-303AFD1FA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DD0F1C-E15F-BAC6-CEC1-BDD6326F9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F1BE21-6737-9EB2-7B92-9E85D0BA1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toutes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</a:t>
            </a:r>
            <a:r>
              <a:rPr lang="fr-FR" sz="1200" u="none" dirty="0">
                <a:solidFill>
                  <a:schemeClr val="tx1"/>
                </a:solidFill>
                <a:latin typeface="+mn-lt"/>
              </a:rPr>
              <a:t> :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tout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 : on n’entend pas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fait sonner la consonne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il n’appartient pas au mot, c’est une marque de féminin.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836D4A-AB86-B543-E6DC-2D683A4CD8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893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1CB4F-689B-5B70-0ED5-8A32970DF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F6A132-226D-02F8-9573-C0F1A54E5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F01142-8256-F6A7-BD81-FE8AC00235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+mn-lt"/>
              </a:rPr>
              <a:t>Annoncer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Maintenant, on a revu à quoi correspondent les lignes et les colonnes.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Classez les autres mots dans le tableau. Faites-le au crayon de papier, pour pouvoir corriger si vous vous trompez. »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Précisez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Quand le mot comporte plusieurs fois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indiquez de laquelle vous voulez parler en l’entourant ou en la soulignant…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5E5760-6A3A-01D2-75D6-3D9C8485C0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26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110D8-17F4-6CA1-2962-852A550D3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5F9106-6754-6E9B-D659-E45A4D2629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0ADFC3-B19F-3434-23AC-99755E892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B67D84-693C-F362-EBE4-7FCA5B73F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5118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Reformuler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avec les élèves ce qu’on a revu :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À quoi sert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différentes valeurs du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pour marquer un son, seule, avec un accent ou avec d’autres lettres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se, musée, des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;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sur les adjectifs ou des déterminants pour marquer le féminin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accroupie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une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;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sur les verbes pour marquer la personne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constate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ou pour faire le participe passé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cassé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Souvent, les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qui ont une valeur grammaticale ont aussi une valeur sonore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regarde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(marque de personne, fait sonner la consonne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), mais pas toujours : certains sont muets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accroupie.</a:t>
            </a:r>
          </a:p>
          <a:p>
            <a:endParaRPr lang="fr-FR" sz="18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sz="1800" i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0070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0EE7D-91DA-B65D-B726-8997F3547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B464EE-6B43-0AEC-9B2B-2BA81FC682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17C344-DCA6-8424-0C71-2B944274A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Aujourd’hui, la trace écrite, c’est le tableau que vous avez rempli et que vous avez corrigé. »</a:t>
            </a:r>
          </a:p>
          <a:p>
            <a:endParaRPr lang="fr-FR" sz="1800" i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7249B-0C22-6763-F0AD-7AFB337918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94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905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6237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Aristobule a raison :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rapide 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est bien un adjectif (dit comment est la bicyclette) qui doit s’accorder avec le nom féminin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bicyclette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(désigne un objet, précédé du déterminant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une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 </a:t>
            </a:r>
          </a:p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Là où Aristobule se trompe, c’est que le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ici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n’est pas la marque du féminin. Ce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appartient au mot et il fait « sonner » la consonne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-d-.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C’est un adjectif épicène. D’ailleurs, au masculin, on entend aussi le -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que fait sonner le -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356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9730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just">
              <a:buAutoNum type="alphaLcPeriod"/>
            </a:pP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Dessine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est un verbe (dit ce qui se passe, premier mot de la brique du verbe) conjugué au présent (se passe au moment où l’énonciateur parle). Il s’accorde avec le sujet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mon camarade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que l’on peut remplacer par le pronom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pronom de personne 3. La marque de la personne 3 au présent est ici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dessiner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est un verbe en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</a:t>
            </a:r>
          </a:p>
          <a:p>
            <a:pPr marL="342900" indent="-342900" algn="just">
              <a:buAutoNum type="alphaLcPeriod"/>
            </a:pP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Blanche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est un adjectif (dit comment est l’ardoise) qui doit s’accorder avec le nom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ardoise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(désigne un objet, précédé du déterminant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sa/son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 Il doit donc prendre la marque de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blanc/blanche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778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2393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CE38B-A24F-3F96-C554-15B75BBD5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26C15E-F3F6-884B-C339-E99324683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7D73626-8720-AFFA-3F1A-114B72A81A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u="sng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A0EA16-6C72-6319-1BB7-FD33654FE8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9529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avait construit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une cabane perdue dans la forêt, puis il 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 mis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de beaux coussins à l’intérieur pour la rendre plus confortable.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dans le GN (D/N/A, D/A/N), déterminant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verbes au passé composé et au plus-que-parfait</a:t>
            </a:r>
          </a:p>
          <a:p>
            <a:pPr>
              <a:tabLst>
                <a:tab pos="2186305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groupements verbes type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construire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 verbes type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mettre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tabLst>
                <a:tab pos="2186305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S/V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 / à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7927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32838-FC4D-FA74-3D34-2045B5B40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77720A-5C14-5DFB-8752-E3475DE879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30B67D-8043-2D7C-D44C-15422F5FD2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dans le GN (D/N/A, D/A/N), déterminant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verbes au passé composé et au plus-que-parfait</a:t>
            </a:r>
          </a:p>
          <a:p>
            <a:pPr>
              <a:tabLst>
                <a:tab pos="2186305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groupements verbes type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construire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 verbes type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mettre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tabLst>
                <a:tab pos="2186305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S/V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 / à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93FE7F-2356-F332-24C1-44DFB6CF8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BC7CA-0BF4-D94B-9048-68D3A19F049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82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5B7E19-AEF3-E9C1-AA37-010C03331C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81C5011-80C3-8B53-0F0E-3DA56B76C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BAB5D2-8561-269E-35F8-32A6348E8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66B931-082C-4732-C219-6E918B52D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E97415-18AB-B5FE-CE2D-6687C57FF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043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A4F0FC-E06E-A60A-BEC5-1C7D97C0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E89C3-FCE4-C48E-6239-E11163C33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8640CC-AF07-751C-3327-E572A355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CBBEC3-216E-EC28-1A4E-605268B3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5C80F2-6BF9-6B16-6199-36F476CD2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996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93F319-0BF2-2B0E-A743-49DA7A8BC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44E000-3BCA-CDCF-E401-122B98DF2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869A08-5BF8-47D7-1611-51DBAF706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90170D-5A4F-D5F7-8762-EFA2EE848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231AB1-E25F-8952-AEE8-085399F5E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7014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21A02-B6D2-3A39-C84A-066353058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FDC968-EBEC-1BAA-B271-6E6E807514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DC97B6-A8A0-E598-AD12-8DEF7AD283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9FD396-AFD1-F836-7F1B-08095245C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BEFEFB-5123-CF09-C165-FB33E37D4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AB741DB-626C-5C03-C71C-B8F6C9B53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627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92208E-348D-6547-D956-4C1CBE931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5B55F2-FAA2-BCDA-E3D7-85F430B9D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CB0AF1-13A8-0E46-B67F-0C4FC0A36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65998D7-0F73-F28C-B6E8-E764122723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9571A20-21C2-B6F2-74F0-229CD4440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AA8B1C3-BD89-38DA-1CAE-E8219548F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0D16B49-66BC-B299-133D-4B427FA9B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0621357-7BF7-E520-2114-F68C95E12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786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46FA7-7B25-1DEE-8719-07C84298B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158A4-5914-59DC-867E-4E81E86B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8972A9-2635-4EBA-9DC4-60FB3E785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215FD49-62F2-A20A-0E6B-265A59BFF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525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BA7D388-8B2B-E0BC-A68F-1872A4E47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A435F39-4038-41EA-8606-67C8C9E3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8F80D8-13D9-EE88-E26B-7DFA98856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56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A2BEAC-24C7-F1C7-849B-83B6381A2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5797F6-5702-FB22-09EA-2B434A339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739184-76F7-A645-5F08-877282BE4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1F6E1E-1D47-7B70-7A98-4BADE0F02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B9D6C0-DBB4-E8B7-BBEB-6D819AD29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A0A02C-A6DC-42EE-E2DE-82AB38A86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990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63091A-B9D2-7574-1695-49C0ECA70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2C03C9A-34EC-4D9D-D179-69EE31D620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5BD27C1-888B-3B5B-574A-7CC03ED10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FD1D4D-22C2-480F-91F5-B9A043831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E43DBE9-EDF8-8F8D-1AAE-79B7F2E2E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4EE897-0CD1-39B7-C7F9-FAF5A8043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2612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C25CDD-99CF-4F3E-D146-20BADF147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9EC0ED-6B21-DBFC-A156-30AD99684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3890D2-9CCB-02B2-563B-2BD04310D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92D606-21DF-72F6-38CE-FCCBE8F7F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BFC1F1-ACAD-D639-36DB-403D213B3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693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6A075A1-2E4B-03B2-D7DE-EB5F7E56EA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FC1A748-2982-BE03-DCE2-0C528B440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6F108-28A7-4423-088D-D354C7F18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7D045C-831C-0035-B8C3-CCF18A4B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AC188D-10DB-4CC5-D1A1-C352AA2A2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491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0E240E8-A580-302D-BA5A-088C4A2AE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7B2FAF-BD08-B3C1-C0D5-564D03D1A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A71016-657B-1E75-E0C6-DEFB5C68D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CB6E4-3694-6D40-AE31-CEF11BB3FDE2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865E3-9EEF-AA1B-5B71-18F487B30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9C53BA-5250-0444-7787-F243BFB22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F9EFE-F725-0549-8513-54DE979898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987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F037AC-A4BC-448F-6EE3-56B0C87142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Collecte de -</a:t>
            </a:r>
            <a:r>
              <a:rPr lang="fr-FR" i="1" dirty="0"/>
              <a:t>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E4073B0-04D0-C3DC-023D-F05909D355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122363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428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2B97B-6972-0CB6-66DE-4C8B7D41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062" y="1432136"/>
            <a:ext cx="1547446" cy="458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36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734C4-D8E9-9B43-3EDC-6BEE27DF0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5A4714-1FC1-74D3-A0A2-AB6A0C80D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Balade au musée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John et Julie se baladent dans la salle des statues. Toutes les amusent mais l’une retient leur attention.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Regarde, dit John, on dirait qu’elle se tient accroupie.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Non. Si tu observes mieux, sa chaise est minuscule. Il faut mieux regarder !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Oui mais je constate aussi qu’on a cassé un morceau de sa grosse tête. </a:t>
            </a:r>
          </a:p>
          <a:p>
            <a:pPr marL="0" indent="0">
              <a:buNone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728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FE394-65D8-A5E7-388F-BE8351712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CE0031-234E-6903-6029-6330395CA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1C3E3F-FD01-B958-BD3B-8C786499B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72447" cy="4351338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Balad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au mus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ée</a:t>
            </a:r>
            <a:r>
              <a:rPr lang="fr-F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(3)</a:t>
            </a:r>
            <a:endParaRPr lang="fr-F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John 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 Juli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b="1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balad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nt dans la sall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</a:t>
            </a:r>
            <a:r>
              <a:rPr lang="fr-FR" sz="2000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 statu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s. Tout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 l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 amus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nt mais l’un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nt l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 att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ntion. (15)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R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gard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dit John, on dirait qu’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ti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nt accroupi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               (7)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Non. Si tu obs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rv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 mi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ux, sa chais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 minuscul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Il faut mi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ux r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gard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 !                                          (9)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Oui mais j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constat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aussi qu’on a cass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 morc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 d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sa gross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ê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fr-FR" sz="2000" b="1" u="sng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</a:t>
            </a:r>
            <a:r>
              <a:rPr lang="fr-FR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(8)</a:t>
            </a: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42                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0016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F8AD15-0777-993C-1715-BD28BFBA2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DEB789-8367-F75C-7459-DA48DDAFA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balad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endParaRPr lang="fr-FR" sz="2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mus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ée</a:t>
            </a:r>
            <a:endParaRPr lang="fr-FR" sz="2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s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endParaRPr lang="fr-FR" sz="2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balad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nt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tout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1439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A5A0B-1A47-D735-FB32-3A8B471F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0DCF936-2861-B986-F218-B14BF674C2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430045"/>
              </p:ext>
            </p:extLst>
          </p:nvPr>
        </p:nvGraphicFramePr>
        <p:xfrm>
          <a:off x="665284" y="597042"/>
          <a:ext cx="10861431" cy="5663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339">
                  <a:extLst>
                    <a:ext uri="{9D8B030D-6E8A-4147-A177-3AD203B41FA5}">
                      <a16:colId xmlns:a16="http://schemas.microsoft.com/office/drawing/2014/main" val="3643996468"/>
                    </a:ext>
                  </a:extLst>
                </a:gridCol>
                <a:gridCol w="492370">
                  <a:extLst>
                    <a:ext uri="{9D8B030D-6E8A-4147-A177-3AD203B41FA5}">
                      <a16:colId xmlns:a16="http://schemas.microsoft.com/office/drawing/2014/main" val="2998902240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2642805200"/>
                    </a:ext>
                  </a:extLst>
                </a:gridCol>
                <a:gridCol w="1148861">
                  <a:extLst>
                    <a:ext uri="{9D8B030D-6E8A-4147-A177-3AD203B41FA5}">
                      <a16:colId xmlns:a16="http://schemas.microsoft.com/office/drawing/2014/main" val="1246296059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734273680"/>
                    </a:ext>
                  </a:extLst>
                </a:gridCol>
                <a:gridCol w="1570893">
                  <a:extLst>
                    <a:ext uri="{9D8B030D-6E8A-4147-A177-3AD203B41FA5}">
                      <a16:colId xmlns:a16="http://schemas.microsoft.com/office/drawing/2014/main" val="1443521115"/>
                    </a:ext>
                  </a:extLst>
                </a:gridCol>
                <a:gridCol w="1781907">
                  <a:extLst>
                    <a:ext uri="{9D8B030D-6E8A-4147-A177-3AD203B41FA5}">
                      <a16:colId xmlns:a16="http://schemas.microsoft.com/office/drawing/2014/main" val="3922778000"/>
                    </a:ext>
                  </a:extLst>
                </a:gridCol>
                <a:gridCol w="1237989">
                  <a:extLst>
                    <a:ext uri="{9D8B030D-6E8A-4147-A177-3AD203B41FA5}">
                      <a16:colId xmlns:a16="http://schemas.microsoft.com/office/drawing/2014/main" val="3130923217"/>
                    </a:ext>
                  </a:extLst>
                </a:gridCol>
                <a:gridCol w="1434872">
                  <a:extLst>
                    <a:ext uri="{9D8B030D-6E8A-4147-A177-3AD203B41FA5}">
                      <a16:colId xmlns:a16="http://schemas.microsoft.com/office/drawing/2014/main" val="838026515"/>
                    </a:ext>
                  </a:extLst>
                </a:gridCol>
              </a:tblGrid>
              <a:tr h="436143">
                <a:tc rowSpan="3" gridSpan="3">
                  <a:txBody>
                    <a:bodyPr/>
                    <a:lstStyle/>
                    <a:p>
                      <a:endParaRPr lang="fr-FR" sz="1400" dirty="0"/>
                    </a:p>
                    <a:p>
                      <a:pPr algn="ctr"/>
                      <a:r>
                        <a:rPr lang="fr-FR" sz="1400" dirty="0"/>
                        <a:t>balade</a:t>
                      </a: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28295"/>
                  </a:ext>
                </a:extLst>
              </a:tr>
              <a:tr h="327052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–e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fait sonner la consonne précédente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785608"/>
                  </a:ext>
                </a:extLst>
              </a:tr>
              <a:tr h="25790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20582"/>
                  </a:ext>
                </a:extLst>
              </a:tr>
              <a:tr h="436143"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07898"/>
                  </a:ext>
                </a:extLst>
              </a:tr>
              <a:tr h="436143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2488"/>
                  </a:ext>
                </a:extLst>
              </a:tr>
              <a:tr h="86268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08800"/>
                  </a:ext>
                </a:extLst>
              </a:tr>
              <a:tr h="4716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77017"/>
                  </a:ext>
                </a:extLst>
              </a:tr>
              <a:tr h="43614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950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46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FD9BE-B77D-E36C-CCEE-C11A8FDFD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8F1382-900A-7BBB-239B-2DEB1B8E3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5848719-E04D-96AA-0E83-3E46C8E7A4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8078511"/>
              </p:ext>
            </p:extLst>
          </p:nvPr>
        </p:nvGraphicFramePr>
        <p:xfrm>
          <a:off x="665284" y="597042"/>
          <a:ext cx="10861431" cy="5663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339">
                  <a:extLst>
                    <a:ext uri="{9D8B030D-6E8A-4147-A177-3AD203B41FA5}">
                      <a16:colId xmlns:a16="http://schemas.microsoft.com/office/drawing/2014/main" val="3643996468"/>
                    </a:ext>
                  </a:extLst>
                </a:gridCol>
                <a:gridCol w="492370">
                  <a:extLst>
                    <a:ext uri="{9D8B030D-6E8A-4147-A177-3AD203B41FA5}">
                      <a16:colId xmlns:a16="http://schemas.microsoft.com/office/drawing/2014/main" val="2998902240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2642805200"/>
                    </a:ext>
                  </a:extLst>
                </a:gridCol>
                <a:gridCol w="1148861">
                  <a:extLst>
                    <a:ext uri="{9D8B030D-6E8A-4147-A177-3AD203B41FA5}">
                      <a16:colId xmlns:a16="http://schemas.microsoft.com/office/drawing/2014/main" val="1246296059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734273680"/>
                    </a:ext>
                  </a:extLst>
                </a:gridCol>
                <a:gridCol w="1570893">
                  <a:extLst>
                    <a:ext uri="{9D8B030D-6E8A-4147-A177-3AD203B41FA5}">
                      <a16:colId xmlns:a16="http://schemas.microsoft.com/office/drawing/2014/main" val="1443521115"/>
                    </a:ext>
                  </a:extLst>
                </a:gridCol>
                <a:gridCol w="1781907">
                  <a:extLst>
                    <a:ext uri="{9D8B030D-6E8A-4147-A177-3AD203B41FA5}">
                      <a16:colId xmlns:a16="http://schemas.microsoft.com/office/drawing/2014/main" val="3922778000"/>
                    </a:ext>
                  </a:extLst>
                </a:gridCol>
                <a:gridCol w="1237989">
                  <a:extLst>
                    <a:ext uri="{9D8B030D-6E8A-4147-A177-3AD203B41FA5}">
                      <a16:colId xmlns:a16="http://schemas.microsoft.com/office/drawing/2014/main" val="3130923217"/>
                    </a:ext>
                  </a:extLst>
                </a:gridCol>
                <a:gridCol w="1434872">
                  <a:extLst>
                    <a:ext uri="{9D8B030D-6E8A-4147-A177-3AD203B41FA5}">
                      <a16:colId xmlns:a16="http://schemas.microsoft.com/office/drawing/2014/main" val="838026515"/>
                    </a:ext>
                  </a:extLst>
                </a:gridCol>
              </a:tblGrid>
              <a:tr h="436143">
                <a:tc rowSpan="3" gridSpan="3">
                  <a:txBody>
                    <a:bodyPr/>
                    <a:lstStyle/>
                    <a:p>
                      <a:endParaRPr lang="fr-FR" sz="1400" dirty="0"/>
                    </a:p>
                    <a:p>
                      <a:pPr algn="ctr"/>
                      <a:r>
                        <a:rPr lang="fr-FR" sz="1400" dirty="0"/>
                        <a:t>musée</a:t>
                      </a: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28295"/>
                  </a:ext>
                </a:extLst>
              </a:tr>
              <a:tr h="327052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–e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fait sonner la consonne précédente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785608"/>
                  </a:ext>
                </a:extLst>
              </a:tr>
              <a:tr h="25790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20582"/>
                  </a:ext>
                </a:extLst>
              </a:tr>
              <a:tr h="436143"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balad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07898"/>
                  </a:ext>
                </a:extLst>
              </a:tr>
              <a:tr h="436143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2488"/>
                  </a:ext>
                </a:extLst>
              </a:tr>
              <a:tr h="86268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08800"/>
                  </a:ext>
                </a:extLst>
              </a:tr>
              <a:tr h="4716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77017"/>
                  </a:ext>
                </a:extLst>
              </a:tr>
              <a:tr h="43614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950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470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C2E41-C3B7-993B-00D4-E77DBBA31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B5838-14E2-14CC-62CB-35439BEA5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C537B97-C338-792B-9870-DD3A19729D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5552661"/>
              </p:ext>
            </p:extLst>
          </p:nvPr>
        </p:nvGraphicFramePr>
        <p:xfrm>
          <a:off x="665284" y="597042"/>
          <a:ext cx="10861431" cy="5663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339">
                  <a:extLst>
                    <a:ext uri="{9D8B030D-6E8A-4147-A177-3AD203B41FA5}">
                      <a16:colId xmlns:a16="http://schemas.microsoft.com/office/drawing/2014/main" val="3643996468"/>
                    </a:ext>
                  </a:extLst>
                </a:gridCol>
                <a:gridCol w="492370">
                  <a:extLst>
                    <a:ext uri="{9D8B030D-6E8A-4147-A177-3AD203B41FA5}">
                      <a16:colId xmlns:a16="http://schemas.microsoft.com/office/drawing/2014/main" val="2998902240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2642805200"/>
                    </a:ext>
                  </a:extLst>
                </a:gridCol>
                <a:gridCol w="1148861">
                  <a:extLst>
                    <a:ext uri="{9D8B030D-6E8A-4147-A177-3AD203B41FA5}">
                      <a16:colId xmlns:a16="http://schemas.microsoft.com/office/drawing/2014/main" val="1246296059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734273680"/>
                    </a:ext>
                  </a:extLst>
                </a:gridCol>
                <a:gridCol w="1570893">
                  <a:extLst>
                    <a:ext uri="{9D8B030D-6E8A-4147-A177-3AD203B41FA5}">
                      <a16:colId xmlns:a16="http://schemas.microsoft.com/office/drawing/2014/main" val="1443521115"/>
                    </a:ext>
                  </a:extLst>
                </a:gridCol>
                <a:gridCol w="1781907">
                  <a:extLst>
                    <a:ext uri="{9D8B030D-6E8A-4147-A177-3AD203B41FA5}">
                      <a16:colId xmlns:a16="http://schemas.microsoft.com/office/drawing/2014/main" val="3922778000"/>
                    </a:ext>
                  </a:extLst>
                </a:gridCol>
                <a:gridCol w="1237989">
                  <a:extLst>
                    <a:ext uri="{9D8B030D-6E8A-4147-A177-3AD203B41FA5}">
                      <a16:colId xmlns:a16="http://schemas.microsoft.com/office/drawing/2014/main" val="3130923217"/>
                    </a:ext>
                  </a:extLst>
                </a:gridCol>
                <a:gridCol w="1434872">
                  <a:extLst>
                    <a:ext uri="{9D8B030D-6E8A-4147-A177-3AD203B41FA5}">
                      <a16:colId xmlns:a16="http://schemas.microsoft.com/office/drawing/2014/main" val="838026515"/>
                    </a:ext>
                  </a:extLst>
                </a:gridCol>
              </a:tblGrid>
              <a:tr h="436143">
                <a:tc rowSpan="3" gridSpan="3">
                  <a:txBody>
                    <a:bodyPr/>
                    <a:lstStyle/>
                    <a:p>
                      <a:endParaRPr lang="fr-FR" sz="1400" dirty="0"/>
                    </a:p>
                    <a:p>
                      <a:pPr algn="ctr"/>
                      <a:r>
                        <a:rPr lang="fr-FR" sz="1400" dirty="0"/>
                        <a:t>et</a:t>
                      </a: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28295"/>
                  </a:ext>
                </a:extLst>
              </a:tr>
              <a:tr h="327052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–e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fait sonner la consonne précédente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785608"/>
                  </a:ext>
                </a:extLst>
              </a:tr>
              <a:tr h="25790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20582"/>
                  </a:ext>
                </a:extLst>
              </a:tr>
              <a:tr h="436143"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balad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musé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07898"/>
                  </a:ext>
                </a:extLst>
              </a:tr>
              <a:tr h="436143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2488"/>
                  </a:ext>
                </a:extLst>
              </a:tr>
              <a:tr h="86268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08800"/>
                  </a:ext>
                </a:extLst>
              </a:tr>
              <a:tr h="4716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77017"/>
                  </a:ext>
                </a:extLst>
              </a:tr>
              <a:tr h="43614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950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084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9E81C-C131-CEB5-D8E1-580F41AA5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FF337-458D-527F-3A74-8D9727234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C2CFEE6-5860-08E1-A843-05098686D9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7309353"/>
              </p:ext>
            </p:extLst>
          </p:nvPr>
        </p:nvGraphicFramePr>
        <p:xfrm>
          <a:off x="665284" y="597042"/>
          <a:ext cx="10861431" cy="5663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339">
                  <a:extLst>
                    <a:ext uri="{9D8B030D-6E8A-4147-A177-3AD203B41FA5}">
                      <a16:colId xmlns:a16="http://schemas.microsoft.com/office/drawing/2014/main" val="3643996468"/>
                    </a:ext>
                  </a:extLst>
                </a:gridCol>
                <a:gridCol w="492370">
                  <a:extLst>
                    <a:ext uri="{9D8B030D-6E8A-4147-A177-3AD203B41FA5}">
                      <a16:colId xmlns:a16="http://schemas.microsoft.com/office/drawing/2014/main" val="2998902240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2642805200"/>
                    </a:ext>
                  </a:extLst>
                </a:gridCol>
                <a:gridCol w="1148861">
                  <a:extLst>
                    <a:ext uri="{9D8B030D-6E8A-4147-A177-3AD203B41FA5}">
                      <a16:colId xmlns:a16="http://schemas.microsoft.com/office/drawing/2014/main" val="1246296059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734273680"/>
                    </a:ext>
                  </a:extLst>
                </a:gridCol>
                <a:gridCol w="1570893">
                  <a:extLst>
                    <a:ext uri="{9D8B030D-6E8A-4147-A177-3AD203B41FA5}">
                      <a16:colId xmlns:a16="http://schemas.microsoft.com/office/drawing/2014/main" val="1443521115"/>
                    </a:ext>
                  </a:extLst>
                </a:gridCol>
                <a:gridCol w="1781907">
                  <a:extLst>
                    <a:ext uri="{9D8B030D-6E8A-4147-A177-3AD203B41FA5}">
                      <a16:colId xmlns:a16="http://schemas.microsoft.com/office/drawing/2014/main" val="3922778000"/>
                    </a:ext>
                  </a:extLst>
                </a:gridCol>
                <a:gridCol w="1237989">
                  <a:extLst>
                    <a:ext uri="{9D8B030D-6E8A-4147-A177-3AD203B41FA5}">
                      <a16:colId xmlns:a16="http://schemas.microsoft.com/office/drawing/2014/main" val="3130923217"/>
                    </a:ext>
                  </a:extLst>
                </a:gridCol>
                <a:gridCol w="1434872">
                  <a:extLst>
                    <a:ext uri="{9D8B030D-6E8A-4147-A177-3AD203B41FA5}">
                      <a16:colId xmlns:a16="http://schemas.microsoft.com/office/drawing/2014/main" val="838026515"/>
                    </a:ext>
                  </a:extLst>
                </a:gridCol>
              </a:tblGrid>
              <a:tr h="436143">
                <a:tc rowSpan="3" gridSpan="3">
                  <a:txBody>
                    <a:bodyPr/>
                    <a:lstStyle/>
                    <a:p>
                      <a:endParaRPr lang="fr-FR" sz="1400" dirty="0"/>
                    </a:p>
                    <a:p>
                      <a:pPr algn="ctr"/>
                      <a:r>
                        <a:rPr lang="fr-FR" sz="1400" dirty="0"/>
                        <a:t>se</a:t>
                      </a: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28295"/>
                  </a:ext>
                </a:extLst>
              </a:tr>
              <a:tr h="327052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–e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fait sonner la consonne précédente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785608"/>
                  </a:ext>
                </a:extLst>
              </a:tr>
              <a:tr h="25790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20582"/>
                  </a:ext>
                </a:extLst>
              </a:tr>
              <a:tr h="436143"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et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balad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musé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07898"/>
                  </a:ext>
                </a:extLst>
              </a:tr>
              <a:tr h="436143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2488"/>
                  </a:ext>
                </a:extLst>
              </a:tr>
              <a:tr h="86268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08800"/>
                  </a:ext>
                </a:extLst>
              </a:tr>
              <a:tr h="4716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77017"/>
                  </a:ext>
                </a:extLst>
              </a:tr>
              <a:tr h="43614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950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090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84A0D-4D85-E2C9-FE24-F98ECAE58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D2195B-44D5-03E2-E6A9-4B9AC9405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672C377-8B39-D7F4-3F3A-2C57959B4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5278577"/>
              </p:ext>
            </p:extLst>
          </p:nvPr>
        </p:nvGraphicFramePr>
        <p:xfrm>
          <a:off x="665284" y="597042"/>
          <a:ext cx="10861431" cy="5663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339">
                  <a:extLst>
                    <a:ext uri="{9D8B030D-6E8A-4147-A177-3AD203B41FA5}">
                      <a16:colId xmlns:a16="http://schemas.microsoft.com/office/drawing/2014/main" val="3643996468"/>
                    </a:ext>
                  </a:extLst>
                </a:gridCol>
                <a:gridCol w="492370">
                  <a:extLst>
                    <a:ext uri="{9D8B030D-6E8A-4147-A177-3AD203B41FA5}">
                      <a16:colId xmlns:a16="http://schemas.microsoft.com/office/drawing/2014/main" val="2998902240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2642805200"/>
                    </a:ext>
                  </a:extLst>
                </a:gridCol>
                <a:gridCol w="1148861">
                  <a:extLst>
                    <a:ext uri="{9D8B030D-6E8A-4147-A177-3AD203B41FA5}">
                      <a16:colId xmlns:a16="http://schemas.microsoft.com/office/drawing/2014/main" val="1246296059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734273680"/>
                    </a:ext>
                  </a:extLst>
                </a:gridCol>
                <a:gridCol w="1570893">
                  <a:extLst>
                    <a:ext uri="{9D8B030D-6E8A-4147-A177-3AD203B41FA5}">
                      <a16:colId xmlns:a16="http://schemas.microsoft.com/office/drawing/2014/main" val="1443521115"/>
                    </a:ext>
                  </a:extLst>
                </a:gridCol>
                <a:gridCol w="1781907">
                  <a:extLst>
                    <a:ext uri="{9D8B030D-6E8A-4147-A177-3AD203B41FA5}">
                      <a16:colId xmlns:a16="http://schemas.microsoft.com/office/drawing/2014/main" val="3922778000"/>
                    </a:ext>
                  </a:extLst>
                </a:gridCol>
                <a:gridCol w="1237989">
                  <a:extLst>
                    <a:ext uri="{9D8B030D-6E8A-4147-A177-3AD203B41FA5}">
                      <a16:colId xmlns:a16="http://schemas.microsoft.com/office/drawing/2014/main" val="3130923217"/>
                    </a:ext>
                  </a:extLst>
                </a:gridCol>
                <a:gridCol w="1434872">
                  <a:extLst>
                    <a:ext uri="{9D8B030D-6E8A-4147-A177-3AD203B41FA5}">
                      <a16:colId xmlns:a16="http://schemas.microsoft.com/office/drawing/2014/main" val="838026515"/>
                    </a:ext>
                  </a:extLst>
                </a:gridCol>
              </a:tblGrid>
              <a:tr h="436143">
                <a:tc rowSpan="3" gridSpan="3">
                  <a:txBody>
                    <a:bodyPr/>
                    <a:lstStyle/>
                    <a:p>
                      <a:endParaRPr lang="fr-FR" sz="1400" dirty="0"/>
                    </a:p>
                    <a:p>
                      <a:pPr algn="ctr"/>
                      <a:r>
                        <a:rPr lang="fr-FR" sz="1400" dirty="0"/>
                        <a:t>baladent</a:t>
                      </a: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28295"/>
                  </a:ext>
                </a:extLst>
              </a:tr>
              <a:tr h="327052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–e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fait sonner la consonne précédente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785608"/>
                  </a:ext>
                </a:extLst>
              </a:tr>
              <a:tr h="25790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20582"/>
                  </a:ext>
                </a:extLst>
              </a:tr>
              <a:tr h="436143"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et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balad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musé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07898"/>
                  </a:ext>
                </a:extLst>
              </a:tr>
              <a:tr h="436143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2488"/>
                  </a:ext>
                </a:extLst>
              </a:tr>
              <a:tr h="86268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08800"/>
                  </a:ext>
                </a:extLst>
              </a:tr>
              <a:tr h="4716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77017"/>
                  </a:ext>
                </a:extLst>
              </a:tr>
              <a:tr h="43614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950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411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D337A-1724-E73B-B4C1-758A34979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0F28A6-ADC1-9A66-11D3-AFD13909B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61B4AD7-F10B-7637-0B40-F8D2C0D45C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7592183"/>
              </p:ext>
            </p:extLst>
          </p:nvPr>
        </p:nvGraphicFramePr>
        <p:xfrm>
          <a:off x="665284" y="597042"/>
          <a:ext cx="10861431" cy="5663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339">
                  <a:extLst>
                    <a:ext uri="{9D8B030D-6E8A-4147-A177-3AD203B41FA5}">
                      <a16:colId xmlns:a16="http://schemas.microsoft.com/office/drawing/2014/main" val="3643996468"/>
                    </a:ext>
                  </a:extLst>
                </a:gridCol>
                <a:gridCol w="492370">
                  <a:extLst>
                    <a:ext uri="{9D8B030D-6E8A-4147-A177-3AD203B41FA5}">
                      <a16:colId xmlns:a16="http://schemas.microsoft.com/office/drawing/2014/main" val="2998902240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2642805200"/>
                    </a:ext>
                  </a:extLst>
                </a:gridCol>
                <a:gridCol w="1148861">
                  <a:extLst>
                    <a:ext uri="{9D8B030D-6E8A-4147-A177-3AD203B41FA5}">
                      <a16:colId xmlns:a16="http://schemas.microsoft.com/office/drawing/2014/main" val="1246296059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734273680"/>
                    </a:ext>
                  </a:extLst>
                </a:gridCol>
                <a:gridCol w="1570893">
                  <a:extLst>
                    <a:ext uri="{9D8B030D-6E8A-4147-A177-3AD203B41FA5}">
                      <a16:colId xmlns:a16="http://schemas.microsoft.com/office/drawing/2014/main" val="1443521115"/>
                    </a:ext>
                  </a:extLst>
                </a:gridCol>
                <a:gridCol w="1781907">
                  <a:extLst>
                    <a:ext uri="{9D8B030D-6E8A-4147-A177-3AD203B41FA5}">
                      <a16:colId xmlns:a16="http://schemas.microsoft.com/office/drawing/2014/main" val="3922778000"/>
                    </a:ext>
                  </a:extLst>
                </a:gridCol>
                <a:gridCol w="1237989">
                  <a:extLst>
                    <a:ext uri="{9D8B030D-6E8A-4147-A177-3AD203B41FA5}">
                      <a16:colId xmlns:a16="http://schemas.microsoft.com/office/drawing/2014/main" val="3130923217"/>
                    </a:ext>
                  </a:extLst>
                </a:gridCol>
                <a:gridCol w="1434872">
                  <a:extLst>
                    <a:ext uri="{9D8B030D-6E8A-4147-A177-3AD203B41FA5}">
                      <a16:colId xmlns:a16="http://schemas.microsoft.com/office/drawing/2014/main" val="838026515"/>
                    </a:ext>
                  </a:extLst>
                </a:gridCol>
              </a:tblGrid>
              <a:tr h="436143">
                <a:tc rowSpan="3" gridSpan="3">
                  <a:txBody>
                    <a:bodyPr/>
                    <a:lstStyle/>
                    <a:p>
                      <a:endParaRPr lang="fr-FR" sz="1400" dirty="0"/>
                    </a:p>
                    <a:p>
                      <a:pPr algn="ctr"/>
                      <a:r>
                        <a:rPr lang="fr-FR" sz="1400" dirty="0"/>
                        <a:t>toutes</a:t>
                      </a: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28295"/>
                  </a:ext>
                </a:extLst>
              </a:tr>
              <a:tr h="327052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–e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fait sonner la consonne précédente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785608"/>
                  </a:ext>
                </a:extLst>
              </a:tr>
              <a:tr h="25790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20582"/>
                  </a:ext>
                </a:extLst>
              </a:tr>
              <a:tr h="436143"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et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balad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musé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07898"/>
                  </a:ext>
                </a:extLst>
              </a:tr>
              <a:tr h="436143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2488"/>
                  </a:ext>
                </a:extLst>
              </a:tr>
              <a:tr h="86268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balad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nt</a:t>
                      </a:r>
                      <a:r>
                        <a:rPr lang="fr-FR" sz="1400" u="none" dirty="0">
                          <a:effectLst/>
                        </a:rPr>
                        <a:t> </a:t>
                      </a:r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08800"/>
                  </a:ext>
                </a:extLst>
              </a:tr>
              <a:tr h="4716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77017"/>
                  </a:ext>
                </a:extLst>
              </a:tr>
              <a:tr h="43614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950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008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59325-B937-641F-2766-493BDC118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FDCB45-805F-4316-6F8E-448EF1DF3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46C01D2-D4D8-E691-235C-7B9C24CCE4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2882257"/>
              </p:ext>
            </p:extLst>
          </p:nvPr>
        </p:nvGraphicFramePr>
        <p:xfrm>
          <a:off x="665284" y="597042"/>
          <a:ext cx="10861431" cy="5663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339">
                  <a:extLst>
                    <a:ext uri="{9D8B030D-6E8A-4147-A177-3AD203B41FA5}">
                      <a16:colId xmlns:a16="http://schemas.microsoft.com/office/drawing/2014/main" val="3643996468"/>
                    </a:ext>
                  </a:extLst>
                </a:gridCol>
                <a:gridCol w="492370">
                  <a:extLst>
                    <a:ext uri="{9D8B030D-6E8A-4147-A177-3AD203B41FA5}">
                      <a16:colId xmlns:a16="http://schemas.microsoft.com/office/drawing/2014/main" val="2998902240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2642805200"/>
                    </a:ext>
                  </a:extLst>
                </a:gridCol>
                <a:gridCol w="1148861">
                  <a:extLst>
                    <a:ext uri="{9D8B030D-6E8A-4147-A177-3AD203B41FA5}">
                      <a16:colId xmlns:a16="http://schemas.microsoft.com/office/drawing/2014/main" val="1246296059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734273680"/>
                    </a:ext>
                  </a:extLst>
                </a:gridCol>
                <a:gridCol w="1570893">
                  <a:extLst>
                    <a:ext uri="{9D8B030D-6E8A-4147-A177-3AD203B41FA5}">
                      <a16:colId xmlns:a16="http://schemas.microsoft.com/office/drawing/2014/main" val="1443521115"/>
                    </a:ext>
                  </a:extLst>
                </a:gridCol>
                <a:gridCol w="1781907">
                  <a:extLst>
                    <a:ext uri="{9D8B030D-6E8A-4147-A177-3AD203B41FA5}">
                      <a16:colId xmlns:a16="http://schemas.microsoft.com/office/drawing/2014/main" val="3922778000"/>
                    </a:ext>
                  </a:extLst>
                </a:gridCol>
                <a:gridCol w="1237989">
                  <a:extLst>
                    <a:ext uri="{9D8B030D-6E8A-4147-A177-3AD203B41FA5}">
                      <a16:colId xmlns:a16="http://schemas.microsoft.com/office/drawing/2014/main" val="3130923217"/>
                    </a:ext>
                  </a:extLst>
                </a:gridCol>
                <a:gridCol w="1434872">
                  <a:extLst>
                    <a:ext uri="{9D8B030D-6E8A-4147-A177-3AD203B41FA5}">
                      <a16:colId xmlns:a16="http://schemas.microsoft.com/office/drawing/2014/main" val="838026515"/>
                    </a:ext>
                  </a:extLst>
                </a:gridCol>
              </a:tblGrid>
              <a:tr h="436143">
                <a:tc rowSpan="3" gridSpan="3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28295"/>
                  </a:ext>
                </a:extLst>
              </a:tr>
              <a:tr h="327052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–e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fait sonner la consonne précédente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785608"/>
                  </a:ext>
                </a:extLst>
              </a:tr>
              <a:tr h="25790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20582"/>
                  </a:ext>
                </a:extLst>
              </a:tr>
              <a:tr h="436143"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et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balad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musé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07898"/>
                  </a:ext>
                </a:extLst>
              </a:tr>
              <a:tr h="436143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tout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2488"/>
                  </a:ext>
                </a:extLst>
              </a:tr>
              <a:tr h="86268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balad</a:t>
                      </a:r>
                      <a:r>
                        <a:rPr lang="fr-FR" sz="140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nt</a:t>
                      </a:r>
                      <a:r>
                        <a:rPr lang="fr-FR" sz="1400" u="none" dirty="0">
                          <a:effectLst/>
                        </a:rPr>
                        <a:t> </a:t>
                      </a:r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08800"/>
                  </a:ext>
                </a:extLst>
              </a:tr>
              <a:tr h="4716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77017"/>
                  </a:ext>
                </a:extLst>
              </a:tr>
              <a:tr h="43614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950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2598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F1537-ADC3-9EB1-6B5A-B6E963245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F964D1-2361-5AE2-9E69-632B0436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926E6EF-9272-FA42-8270-8D63EBCC93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6959893"/>
              </p:ext>
            </p:extLst>
          </p:nvPr>
        </p:nvGraphicFramePr>
        <p:xfrm>
          <a:off x="665284" y="661511"/>
          <a:ext cx="10861431" cy="55349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339">
                  <a:extLst>
                    <a:ext uri="{9D8B030D-6E8A-4147-A177-3AD203B41FA5}">
                      <a16:colId xmlns:a16="http://schemas.microsoft.com/office/drawing/2014/main" val="3643996468"/>
                    </a:ext>
                  </a:extLst>
                </a:gridCol>
                <a:gridCol w="492370">
                  <a:extLst>
                    <a:ext uri="{9D8B030D-6E8A-4147-A177-3AD203B41FA5}">
                      <a16:colId xmlns:a16="http://schemas.microsoft.com/office/drawing/2014/main" val="2998902240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2642805200"/>
                    </a:ext>
                  </a:extLst>
                </a:gridCol>
                <a:gridCol w="1148861">
                  <a:extLst>
                    <a:ext uri="{9D8B030D-6E8A-4147-A177-3AD203B41FA5}">
                      <a16:colId xmlns:a16="http://schemas.microsoft.com/office/drawing/2014/main" val="1246296059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734273680"/>
                    </a:ext>
                  </a:extLst>
                </a:gridCol>
                <a:gridCol w="1570893">
                  <a:extLst>
                    <a:ext uri="{9D8B030D-6E8A-4147-A177-3AD203B41FA5}">
                      <a16:colId xmlns:a16="http://schemas.microsoft.com/office/drawing/2014/main" val="1443521115"/>
                    </a:ext>
                  </a:extLst>
                </a:gridCol>
                <a:gridCol w="1781907">
                  <a:extLst>
                    <a:ext uri="{9D8B030D-6E8A-4147-A177-3AD203B41FA5}">
                      <a16:colId xmlns:a16="http://schemas.microsoft.com/office/drawing/2014/main" val="3922778000"/>
                    </a:ext>
                  </a:extLst>
                </a:gridCol>
                <a:gridCol w="1237989">
                  <a:extLst>
                    <a:ext uri="{9D8B030D-6E8A-4147-A177-3AD203B41FA5}">
                      <a16:colId xmlns:a16="http://schemas.microsoft.com/office/drawing/2014/main" val="3130923217"/>
                    </a:ext>
                  </a:extLst>
                </a:gridCol>
                <a:gridCol w="1434872">
                  <a:extLst>
                    <a:ext uri="{9D8B030D-6E8A-4147-A177-3AD203B41FA5}">
                      <a16:colId xmlns:a16="http://schemas.microsoft.com/office/drawing/2014/main" val="838026515"/>
                    </a:ext>
                  </a:extLst>
                </a:gridCol>
              </a:tblGrid>
              <a:tr h="427557">
                <a:tc rowSpan="3" gridSpan="3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28295"/>
                  </a:ext>
                </a:extLst>
              </a:tr>
              <a:tr h="320614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–e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fait sonner la consonne précédente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785608"/>
                  </a:ext>
                </a:extLst>
              </a:tr>
              <a:tr h="298800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20582"/>
                  </a:ext>
                </a:extLst>
              </a:tr>
              <a:tr h="1762918"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tient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garder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rves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l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reti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 att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tion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  <a:p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morc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eau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balad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têt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chais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musé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Juli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statu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minuscul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07898"/>
                  </a:ext>
                </a:extLst>
              </a:tr>
              <a:tr h="717119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tout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gross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accroupi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2488"/>
                  </a:ext>
                </a:extLst>
              </a:tr>
              <a:tr h="1135439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constat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nt</a:t>
                      </a:r>
                    </a:p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balad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nt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08800"/>
                  </a:ext>
                </a:extLst>
              </a:tr>
              <a:tr h="366369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cass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77017"/>
                  </a:ext>
                </a:extLst>
              </a:tr>
              <a:tr h="42755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</a:t>
                      </a:r>
                      <a:r>
                        <a:rPr lang="fr-F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950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923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B7F766-965D-ECAE-7347-8C0FA3580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761" y="1781916"/>
            <a:ext cx="2542478" cy="329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977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E3406-BAEF-79E4-F5E4-58030076D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ED47F3-3260-FB19-973B-E09BE3B06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0D344D16-501A-17DA-A939-26C1F129EB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761" y="1781916"/>
            <a:ext cx="2542478" cy="329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28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EE3FF6-064B-5F1E-6C35-AC0AD970E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811A79-F40F-A547-7DC9-064D44207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3200" b="1" dirty="0">
                <a:solidFill>
                  <a:schemeClr val="accent2"/>
                </a:solidFill>
              </a:rPr>
              <a:t>			</a:t>
            </a:r>
            <a:r>
              <a:rPr lang="fr-FR" sz="3200" b="1" dirty="0" err="1">
                <a:solidFill>
                  <a:schemeClr val="accent2"/>
                </a:solidFill>
              </a:rPr>
              <a:t>As-tu</a:t>
            </a:r>
            <a:r>
              <a:rPr lang="fr-FR" sz="3200" b="1" dirty="0">
                <a:solidFill>
                  <a:schemeClr val="accent2"/>
                </a:solidFill>
              </a:rPr>
              <a:t>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3049456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C0BAFC-4E17-8E0A-6616-73CBE546D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2A4EA06-82CC-BA51-992A-2E93BD591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18683" y="1070517"/>
            <a:ext cx="9984105" cy="4971509"/>
          </a:xfrm>
        </p:spPr>
      </p:pic>
    </p:spTree>
    <p:extLst>
      <p:ext uri="{BB962C8B-B14F-4D97-AF65-F5344CB8AC3E}">
        <p14:creationId xmlns:p14="http://schemas.microsoft.com/office/powerpoint/2010/main" val="939819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1A5E1A-0A7E-25FD-8BBC-E0B9E86A3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541888D-0E0E-3ED5-5573-9E9033649B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6976" y="1060184"/>
            <a:ext cx="10123521" cy="5116780"/>
          </a:xfrm>
        </p:spPr>
      </p:pic>
    </p:spTree>
    <p:extLst>
      <p:ext uri="{BB962C8B-B14F-4D97-AF65-F5344CB8AC3E}">
        <p14:creationId xmlns:p14="http://schemas.microsoft.com/office/powerpoint/2010/main" val="4284274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D82A35-CA78-EA6C-F0B2-02BAD8660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A92E2B5-6F05-F831-714E-1C1712ACA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690688"/>
            <a:ext cx="10072569" cy="3810485"/>
          </a:xfrm>
        </p:spPr>
      </p:pic>
    </p:spTree>
    <p:extLst>
      <p:ext uri="{BB962C8B-B14F-4D97-AF65-F5344CB8AC3E}">
        <p14:creationId xmlns:p14="http://schemas.microsoft.com/office/powerpoint/2010/main" val="4117026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3438B2-8FA5-CEA3-620D-1E7214559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0132837-143E-19E2-F248-F9969B10F3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55336" y="1690688"/>
            <a:ext cx="9881328" cy="3947087"/>
          </a:xfrm>
        </p:spPr>
      </p:pic>
    </p:spTree>
    <p:extLst>
      <p:ext uri="{BB962C8B-B14F-4D97-AF65-F5344CB8AC3E}">
        <p14:creationId xmlns:p14="http://schemas.microsoft.com/office/powerpoint/2010/main" val="2450085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3B291B-EF7A-7469-2476-6447E1D87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EDEB6C-E22E-FE2E-DBC0-3CFAF2133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</a:t>
            </a: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Relève les mots du texte qui contiennent la lettre -</a:t>
            </a:r>
            <a:r>
              <a:rPr lang="fr-FR" sz="2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et copie-les dans le tableau. Entoure le -</a:t>
            </a:r>
            <a:r>
              <a:rPr lang="fr-FR" sz="2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qui justifie la place dans la case.</a:t>
            </a:r>
            <a:endParaRPr lang="fr-F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poule naine picore, inquiète. Rien ne lui va, elle parait malheureuse. À la fin, voilà de l’eau : elle a trouvé !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2580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9F50A-32BB-E963-0B05-CE3F5631D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E04E43-132D-3E8E-98DD-478871533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9A059E7-17FC-2A92-4B01-4EA955D7AC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1739837"/>
              </p:ext>
            </p:extLst>
          </p:nvPr>
        </p:nvGraphicFramePr>
        <p:xfrm>
          <a:off x="665284" y="597042"/>
          <a:ext cx="10861431" cy="5307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339">
                  <a:extLst>
                    <a:ext uri="{9D8B030D-6E8A-4147-A177-3AD203B41FA5}">
                      <a16:colId xmlns:a16="http://schemas.microsoft.com/office/drawing/2014/main" val="3643996468"/>
                    </a:ext>
                  </a:extLst>
                </a:gridCol>
                <a:gridCol w="492370">
                  <a:extLst>
                    <a:ext uri="{9D8B030D-6E8A-4147-A177-3AD203B41FA5}">
                      <a16:colId xmlns:a16="http://schemas.microsoft.com/office/drawing/2014/main" val="2998902240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2642805200"/>
                    </a:ext>
                  </a:extLst>
                </a:gridCol>
                <a:gridCol w="1148861">
                  <a:extLst>
                    <a:ext uri="{9D8B030D-6E8A-4147-A177-3AD203B41FA5}">
                      <a16:colId xmlns:a16="http://schemas.microsoft.com/office/drawing/2014/main" val="1246296059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734273680"/>
                    </a:ext>
                  </a:extLst>
                </a:gridCol>
                <a:gridCol w="1570893">
                  <a:extLst>
                    <a:ext uri="{9D8B030D-6E8A-4147-A177-3AD203B41FA5}">
                      <a16:colId xmlns:a16="http://schemas.microsoft.com/office/drawing/2014/main" val="1443521115"/>
                    </a:ext>
                  </a:extLst>
                </a:gridCol>
                <a:gridCol w="1781907">
                  <a:extLst>
                    <a:ext uri="{9D8B030D-6E8A-4147-A177-3AD203B41FA5}">
                      <a16:colId xmlns:a16="http://schemas.microsoft.com/office/drawing/2014/main" val="3922778000"/>
                    </a:ext>
                  </a:extLst>
                </a:gridCol>
                <a:gridCol w="1237989">
                  <a:extLst>
                    <a:ext uri="{9D8B030D-6E8A-4147-A177-3AD203B41FA5}">
                      <a16:colId xmlns:a16="http://schemas.microsoft.com/office/drawing/2014/main" val="3130923217"/>
                    </a:ext>
                  </a:extLst>
                </a:gridCol>
                <a:gridCol w="1434872">
                  <a:extLst>
                    <a:ext uri="{9D8B030D-6E8A-4147-A177-3AD203B41FA5}">
                      <a16:colId xmlns:a16="http://schemas.microsoft.com/office/drawing/2014/main" val="838026515"/>
                    </a:ext>
                  </a:extLst>
                </a:gridCol>
              </a:tblGrid>
              <a:tr h="436143">
                <a:tc rowSpan="3" gridSpan="3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28295"/>
                  </a:ext>
                </a:extLst>
              </a:tr>
              <a:tr h="327052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la lettre –e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fait sonner la consonne précédente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785608"/>
                  </a:ext>
                </a:extLst>
              </a:tr>
              <a:tr h="25790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20582"/>
                  </a:ext>
                </a:extLst>
              </a:tr>
              <a:tr h="436143"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inqu</a:t>
                      </a:r>
                      <a:r>
                        <a:rPr lang="fr-F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</a:t>
                      </a: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malh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</a:p>
                    <a:p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eau</a:t>
                      </a:r>
                      <a:r>
                        <a:rPr lang="fr-FR" sz="1400" b="1" dirty="0">
                          <a:solidFill>
                            <a:schemeClr val="accent2"/>
                          </a:solidFill>
                          <a:effectLst/>
                        </a:rPr>
                        <a:t> </a:t>
                      </a:r>
                      <a:endParaRPr lang="fr-FR" sz="1400" b="1" u="none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poul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07898"/>
                  </a:ext>
                </a:extLst>
              </a:tr>
              <a:tr h="436143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inquièt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malheureus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nain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b="1" dirty="0">
                          <a:solidFill>
                            <a:schemeClr val="accent2"/>
                          </a:solidFill>
                          <a:effectLst/>
                        </a:rPr>
                        <a:t> </a:t>
                      </a:r>
                      <a:endParaRPr lang="fr-FR" sz="1400" b="1" u="none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2488"/>
                  </a:ext>
                </a:extLst>
              </a:tr>
              <a:tr h="86268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picor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b="1" dirty="0">
                          <a:solidFill>
                            <a:schemeClr val="accent2"/>
                          </a:solidFill>
                          <a:effectLst/>
                        </a:rPr>
                        <a:t> </a:t>
                      </a:r>
                      <a:endParaRPr lang="fr-FR" sz="1400" b="1" u="none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08800"/>
                  </a:ext>
                </a:extLst>
              </a:tr>
              <a:tr h="4716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</a:t>
                      </a:r>
                      <a:r>
                        <a:rPr lang="fr-FR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400" b="1" dirty="0">
                          <a:solidFill>
                            <a:schemeClr val="accent2"/>
                          </a:solidFill>
                          <a:effectLst/>
                        </a:rPr>
                        <a:t> </a:t>
                      </a:r>
                      <a:endParaRPr lang="fr-FR" sz="1400" b="1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77017"/>
                  </a:ext>
                </a:extLst>
              </a:tr>
              <a:tr h="43614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950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5287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23930B-D2E4-CB8F-0C06-A0B7019DF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3FE1C8-46DD-EBF7-3642-2D120AE25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4. Dictée</a:t>
            </a:r>
          </a:p>
          <a:p>
            <a:pPr marL="0" indent="0">
              <a:buNone/>
            </a:pPr>
            <a:r>
              <a:rPr lang="fr-FR" sz="2000" dirty="0"/>
              <a:t>…………………………………………………………………………………………………………………………………………………………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r>
              <a:rPr lang="fr-FR" sz="2000" dirty="0"/>
              <a:t>…………………………………………………………………………………………………………………………………………………………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6711969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5AA83-F507-54FA-0563-B8D37598A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6C8A3B-99C9-6749-33CB-D42FF8A72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9901DD-B675-7D7E-80CE-7EF2E5A72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4. Dictée</a:t>
            </a:r>
          </a:p>
          <a:p>
            <a:pPr marL="0" indent="0">
              <a:buNone/>
            </a:pPr>
            <a:endParaRPr lang="fr-FR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</a:t>
            </a:r>
            <a:r>
              <a:rPr lang="fr-FR" sz="20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avait construit</a:t>
            </a: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une cabane perdue dans la forêt, puis il </a:t>
            </a:r>
            <a:r>
              <a:rPr lang="fr-FR" sz="20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mis</a:t>
            </a: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de beaux coussins à l’intérieur pour la rendre plus confortable. </a:t>
            </a:r>
            <a:r>
              <a:rPr lang="fr-FR" sz="2000" dirty="0"/>
              <a:t>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1996055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2010</Words>
  <Application>Microsoft Macintosh PowerPoint</Application>
  <PresentationFormat>Grand écran</PresentationFormat>
  <Paragraphs>488</Paragraphs>
  <Slides>24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Thème Office</vt:lpstr>
      <vt:lpstr>Collecte de -e</vt:lpstr>
      <vt:lpstr>Présentation PowerPoint</vt:lpstr>
      <vt:lpstr>Présentation PowerPoint</vt:lpstr>
      <vt:lpstr>Présentation PowerPoint</vt:lpstr>
      <vt:lpstr>Présentation PowerPoint</vt:lpstr>
      <vt:lpstr> 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Présentation PowerPoint</vt:lpstr>
      <vt:lpstr>Présentation PowerPoint</vt:lpstr>
      <vt:lpstr> </vt:lpstr>
      <vt:lpstr> </vt:lpstr>
      <vt:lpstr> </vt:lpstr>
      <vt:lpstr> </vt:lpstr>
      <vt:lpstr>Présentation PowerPoint</vt:lpstr>
      <vt:lpstr>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11</cp:revision>
  <cp:lastPrinted>2025-05-20T10:16:16Z</cp:lastPrinted>
  <dcterms:created xsi:type="dcterms:W3CDTF">2025-05-19T20:42:33Z</dcterms:created>
  <dcterms:modified xsi:type="dcterms:W3CDTF">2025-05-20T10:16:23Z</dcterms:modified>
</cp:coreProperties>
</file>