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7" r:id="rId3"/>
    <p:sldId id="258" r:id="rId4"/>
    <p:sldId id="291"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2"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34"/>
    <p:restoredTop sz="46441"/>
  </p:normalViewPr>
  <p:slideViewPr>
    <p:cSldViewPr snapToGrid="0">
      <p:cViewPr varScale="1">
        <p:scale>
          <a:sx n="43" d="100"/>
          <a:sy n="43" d="100"/>
        </p:scale>
        <p:origin x="270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9625EA-13FF-EA40-9DC9-EC5A961C7F7B}" type="datetimeFigureOut">
              <a:rPr lang="fr-FR" smtClean="0"/>
              <a:t>24/05/2025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39FD9-A59B-1A4F-BA68-14545F1E1F90}" type="slidenum">
              <a:rPr lang="fr-FR" smtClean="0"/>
              <a:t>‹N°›</a:t>
            </a:fld>
            <a:endParaRPr lang="fr-FR"/>
          </a:p>
        </p:txBody>
      </p:sp>
    </p:spTree>
    <p:extLst>
      <p:ext uri="{BB962C8B-B14F-4D97-AF65-F5344CB8AC3E}">
        <p14:creationId xmlns:p14="http://schemas.microsoft.com/office/powerpoint/2010/main" val="215696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CONJUGAISON – </a:t>
            </a:r>
            <a:r>
              <a:rPr lang="fr-FR" sz="1200" b="0" i="1" dirty="0">
                <a:solidFill>
                  <a:schemeClr val="tx1"/>
                </a:solidFill>
                <a:effectLst/>
                <a:latin typeface="+mn-lt"/>
                <a:ea typeface="Calibri" panose="020F0502020204030204" pitchFamily="34" charset="0"/>
                <a:cs typeface="Times New Roman" panose="02020603050405020304" pitchFamily="18" charset="0"/>
              </a:rPr>
              <a:t>Générer l’ensemble de la conjugaison</a:t>
            </a:r>
            <a:endParaRPr lang="fr-FR" sz="1200" b="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48 : Comment fabriquer l’ensemble de la conjugaison d’un verbe à partir de quelques formes que l'on connait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1</a:t>
            </a:fld>
            <a:endParaRPr lang="fr-FR"/>
          </a:p>
        </p:txBody>
      </p:sp>
    </p:spTree>
    <p:extLst>
      <p:ext uri="{BB962C8B-B14F-4D97-AF65-F5344CB8AC3E}">
        <p14:creationId xmlns:p14="http://schemas.microsoft.com/office/powerpoint/2010/main" val="839213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1 – Enrôlement</a:t>
            </a: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Écrire</a:t>
            </a:r>
            <a:r>
              <a:rPr lang="fr-FR" sz="1200" kern="100" dirty="0">
                <a:solidFill>
                  <a:schemeClr val="tx1"/>
                </a:solidFill>
                <a:effectLst/>
                <a:latin typeface="+mn-lt"/>
                <a:ea typeface="Calibri" panose="020F0502020204030204" pitchFamily="34" charset="0"/>
                <a:cs typeface="Times New Roman" panose="02020603050405020304" pitchFamily="18" charset="0"/>
              </a:rPr>
              <a:t>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construire</a:t>
            </a:r>
            <a:r>
              <a:rPr lang="fr-FR" sz="1200" kern="100" dirty="0">
                <a:solidFill>
                  <a:schemeClr val="tx1"/>
                </a:solidFill>
                <a:effectLst/>
                <a:latin typeface="+mn-lt"/>
                <a:ea typeface="Calibri" panose="020F0502020204030204" pitchFamily="34" charset="0"/>
                <a:cs typeface="Times New Roman" panose="02020603050405020304" pitchFamily="18" charset="0"/>
              </a:rPr>
              <a:t> au tableau et </a:t>
            </a: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Comment conjuguez-vous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construire</a:t>
            </a:r>
            <a:r>
              <a:rPr lang="fr-FR" sz="1200" kern="100" dirty="0">
                <a:solidFill>
                  <a:schemeClr val="tx1"/>
                </a:solidFill>
                <a:effectLst/>
                <a:latin typeface="+mn-lt"/>
                <a:ea typeface="Calibri" panose="020F0502020204030204" pitchFamily="34" charset="0"/>
                <a:cs typeface="Times New Roman" panose="02020603050405020304" pitchFamily="18" charset="0"/>
              </a:rPr>
              <a:t> à l’imparfait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Je construirais</a:t>
            </a:r>
            <a:r>
              <a:rPr lang="fr-FR" sz="1200" kern="100" dirty="0">
                <a:solidFill>
                  <a:schemeClr val="tx1"/>
                </a:solidFill>
                <a:effectLst/>
                <a:latin typeface="+mn-lt"/>
                <a:ea typeface="Calibri" panose="020F0502020204030204" pitchFamily="34" charset="0"/>
                <a:cs typeface="Times New Roman" panose="02020603050405020304" pitchFamily="18" charset="0"/>
              </a:rPr>
              <a:t>… les élèves devraient le rejeter (proximité avec le futur).</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Je construisais</a:t>
            </a:r>
            <a:r>
              <a:rPr lang="fr-FR" sz="1200" kern="100" dirty="0">
                <a:solidFill>
                  <a:schemeClr val="tx1"/>
                </a:solidFill>
                <a:effectLst/>
                <a:latin typeface="+mn-lt"/>
                <a:ea typeface="Calibri" panose="020F0502020204030204" pitchFamily="34" charset="0"/>
                <a:cs typeface="Times New Roman" panose="02020603050405020304" pitchFamily="18" charset="0"/>
              </a:rPr>
              <a:t>… devrait emporter l’adhésion.</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2</a:t>
            </a:fld>
            <a:endParaRPr lang="fr-FR"/>
          </a:p>
        </p:txBody>
      </p:sp>
    </p:spTree>
    <p:extLst>
      <p:ext uri="{BB962C8B-B14F-4D97-AF65-F5344CB8AC3E}">
        <p14:creationId xmlns:p14="http://schemas.microsoft.com/office/powerpoint/2010/main" val="53476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7F4E6-AAE8-25D6-16C2-FA06FFFC54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C548BB-7C7A-3E3A-6204-371B68E6FBE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D12A4D-506A-E101-BBD1-5CB9C63B2CD3}"/>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D’où sortez-vous ce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Certains élèves peuvent l’expliquer à partir des formes nous construisons / vous construisez / ils construisent.</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On va s’intéresser à la manière dont on peut construire l’imparfait, et même le futur et le passé composé.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053694A-E205-4439-F958-7839F0F3506B}"/>
              </a:ext>
            </a:extLst>
          </p:cNvPr>
          <p:cNvSpPr>
            <a:spLocks noGrp="1"/>
          </p:cNvSpPr>
          <p:nvPr>
            <p:ph type="sldNum" sz="quarter" idx="5"/>
          </p:nvPr>
        </p:nvSpPr>
        <p:spPr/>
        <p:txBody>
          <a:bodyPr/>
          <a:lstStyle/>
          <a:p>
            <a:fld id="{44D39FD9-A59B-1A4F-BA68-14545F1E1F90}" type="slidenum">
              <a:rPr lang="fr-FR" smtClean="0"/>
              <a:t>3</a:t>
            </a:fld>
            <a:endParaRPr lang="fr-FR"/>
          </a:p>
        </p:txBody>
      </p:sp>
    </p:spTree>
    <p:extLst>
      <p:ext uri="{BB962C8B-B14F-4D97-AF65-F5344CB8AC3E}">
        <p14:creationId xmlns:p14="http://schemas.microsoft.com/office/powerpoint/2010/main" val="899383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7564-733B-E226-E86C-78084F867A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2E583B-BA7C-DF5D-911E-C120F85991C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EDA3F5-5E2C-1651-8057-4C0593EB2915}"/>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Qu’est-ce que c’est, ce tableau que j’affiche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le tableau de conjugaison qu’on avait vu quand on regroupait les verbes.</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On va s’intéresser à la manière dont on peut construire l’imparfait, et même le futur et le passé composé.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25215222-0C09-E1BA-5E7C-5F332128EFDF}"/>
              </a:ext>
            </a:extLst>
          </p:cNvPr>
          <p:cNvSpPr>
            <a:spLocks noGrp="1"/>
          </p:cNvSpPr>
          <p:nvPr>
            <p:ph type="sldNum" sz="quarter" idx="5"/>
          </p:nvPr>
        </p:nvSpPr>
        <p:spPr/>
        <p:txBody>
          <a:bodyPr/>
          <a:lstStyle/>
          <a:p>
            <a:fld id="{44D39FD9-A59B-1A4F-BA68-14545F1E1F90}" type="slidenum">
              <a:rPr lang="fr-FR" smtClean="0"/>
              <a:t>4</a:t>
            </a:fld>
            <a:endParaRPr lang="fr-FR"/>
          </a:p>
        </p:txBody>
      </p:sp>
    </p:spTree>
    <p:extLst>
      <p:ext uri="{BB962C8B-B14F-4D97-AF65-F5344CB8AC3E}">
        <p14:creationId xmlns:p14="http://schemas.microsoft.com/office/powerpoint/2010/main" val="359243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EE9C6-4F74-90FF-7C8C-6517BACFF9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CB29BB2-0D98-91DE-D313-42715AB3765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EA22E0-CACC-BFFC-2F2A-890DD10A9BBC}"/>
              </a:ext>
            </a:extLst>
          </p:cNvPr>
          <p:cNvSpPr>
            <a:spLocks noGrp="1"/>
          </p:cNvSpPr>
          <p:nvPr>
            <p:ph type="body" idx="1"/>
          </p:nvPr>
        </p:nvSpPr>
        <p:spPr/>
        <p:txBody>
          <a:bodyPr/>
          <a:lstStyle/>
          <a:p>
            <a:r>
              <a:rPr lang="fr-FR" sz="1200" b="1" dirty="0">
                <a:solidFill>
                  <a:schemeClr val="tx1"/>
                </a:solidFill>
                <a:latin typeface="+mn-lt"/>
              </a:rPr>
              <a:t>2 – </a:t>
            </a:r>
            <a:r>
              <a:rPr lang="fr-FR" sz="1200" b="1" i="1" dirty="0">
                <a:solidFill>
                  <a:schemeClr val="tx1"/>
                </a:solidFill>
                <a:latin typeface="+mn-lt"/>
              </a:rPr>
              <a:t>Classement</a:t>
            </a:r>
            <a:r>
              <a:rPr lang="fr-FR" sz="1200" b="1" dirty="0">
                <a:solidFill>
                  <a:schemeClr val="tx1"/>
                </a:solidFill>
                <a:latin typeface="+mn-lt"/>
              </a:rPr>
              <a:t> – Réviser présent, imparfait, futur et passé composé</a:t>
            </a:r>
          </a:p>
          <a:p>
            <a:endParaRPr lang="fr-FR" sz="1200" b="1"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les étiquettes (cf. </a:t>
            </a:r>
            <a:r>
              <a:rPr lang="fr-FR" sz="120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kern="100" dirty="0">
                <a:solidFill>
                  <a:schemeClr val="tx1"/>
                </a:solidFill>
                <a:effectLst/>
                <a:latin typeface="+mn-lt"/>
                <a:ea typeface="Calibri" panose="020F0502020204030204" pitchFamily="34" charset="0"/>
                <a:cs typeface="Times New Roman" panose="02020603050405020304" pitchFamily="18" charset="0"/>
              </a:rPr>
              <a:t>) et  le tableau vide. </a:t>
            </a:r>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Classez les formes dans le tableau.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[Voir la diapositive suivante]</a:t>
            </a:r>
          </a:p>
          <a:p>
            <a:pPr algn="just"/>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b="1" dirty="0"/>
          </a:p>
        </p:txBody>
      </p:sp>
      <p:sp>
        <p:nvSpPr>
          <p:cNvPr id="4" name="Espace réservé du numéro de diapositive 3">
            <a:extLst>
              <a:ext uri="{FF2B5EF4-FFF2-40B4-BE49-F238E27FC236}">
                <a16:creationId xmlns:a16="http://schemas.microsoft.com/office/drawing/2014/main" id="{A6ADB78B-7053-DADD-B086-F819E76EA559}"/>
              </a:ext>
            </a:extLst>
          </p:cNvPr>
          <p:cNvSpPr>
            <a:spLocks noGrp="1"/>
          </p:cNvSpPr>
          <p:nvPr>
            <p:ph type="sldNum" sz="quarter" idx="5"/>
          </p:nvPr>
        </p:nvSpPr>
        <p:spPr/>
        <p:txBody>
          <a:bodyPr/>
          <a:lstStyle/>
          <a:p>
            <a:fld id="{44D39FD9-A59B-1A4F-BA68-14545F1E1F90}" type="slidenum">
              <a:rPr lang="fr-FR" smtClean="0"/>
              <a:t>5</a:t>
            </a:fld>
            <a:endParaRPr lang="fr-FR"/>
          </a:p>
        </p:txBody>
      </p:sp>
    </p:spTree>
    <p:extLst>
      <p:ext uri="{BB962C8B-B14F-4D97-AF65-F5344CB8AC3E}">
        <p14:creationId xmlns:p14="http://schemas.microsoft.com/office/powerpoint/2010/main" val="1334016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03E7F-CA20-8DF6-84AE-B1EDDB6D96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3D0F29-AB16-5E30-EEBE-7B033CD48C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602709-413A-DD08-FE35-EA8D04CA6BB3}"/>
              </a:ext>
            </a:extLst>
          </p:cNvPr>
          <p:cNvSpPr>
            <a:spLocks noGrp="1"/>
          </p:cNvSpPr>
          <p:nvPr>
            <p:ph type="body" idx="1"/>
          </p:nvPr>
        </p:nvSpPr>
        <p:spPr/>
        <p:txBody>
          <a:bodyPr/>
          <a:lstStyle/>
          <a:p>
            <a:r>
              <a:rPr lang="fr-FR" b="1" dirty="0">
                <a:solidFill>
                  <a:schemeClr val="tx1"/>
                </a:solidFill>
              </a:rPr>
              <a:t>2 – </a:t>
            </a:r>
            <a:r>
              <a:rPr lang="fr-FR" b="1" i="1" dirty="0">
                <a:solidFill>
                  <a:schemeClr val="tx1"/>
                </a:solidFill>
              </a:rPr>
              <a:t>Classement</a:t>
            </a:r>
            <a:r>
              <a:rPr lang="fr-FR" b="1" dirty="0">
                <a:solidFill>
                  <a:schemeClr val="tx1"/>
                </a:solidFill>
              </a:rPr>
              <a:t> – Réviser présent, imparfait, futur et passé composé</a:t>
            </a:r>
          </a:p>
        </p:txBody>
      </p:sp>
      <p:sp>
        <p:nvSpPr>
          <p:cNvPr id="4" name="Espace réservé du numéro de diapositive 3">
            <a:extLst>
              <a:ext uri="{FF2B5EF4-FFF2-40B4-BE49-F238E27FC236}">
                <a16:creationId xmlns:a16="http://schemas.microsoft.com/office/drawing/2014/main" id="{37A9EF0E-2D7E-64A6-64D5-7DC48DFFB397}"/>
              </a:ext>
            </a:extLst>
          </p:cNvPr>
          <p:cNvSpPr>
            <a:spLocks noGrp="1"/>
          </p:cNvSpPr>
          <p:nvPr>
            <p:ph type="sldNum" sz="quarter" idx="5"/>
          </p:nvPr>
        </p:nvSpPr>
        <p:spPr/>
        <p:txBody>
          <a:bodyPr/>
          <a:lstStyle/>
          <a:p>
            <a:fld id="{44D39FD9-A59B-1A4F-BA68-14545F1E1F90}" type="slidenum">
              <a:rPr lang="fr-FR" smtClean="0"/>
              <a:t>6</a:t>
            </a:fld>
            <a:endParaRPr lang="fr-FR"/>
          </a:p>
        </p:txBody>
      </p:sp>
    </p:spTree>
    <p:extLst>
      <p:ext uri="{BB962C8B-B14F-4D97-AF65-F5344CB8AC3E}">
        <p14:creationId xmlns:p14="http://schemas.microsoft.com/office/powerpoint/2010/main" val="111607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3 – </a:t>
            </a:r>
            <a:r>
              <a:rPr lang="fr-FR" sz="1200" b="1" i="1" dirty="0">
                <a:solidFill>
                  <a:schemeClr val="tx1"/>
                </a:solidFill>
                <a:latin typeface="+mn-lt"/>
              </a:rPr>
              <a:t>Observation</a:t>
            </a:r>
            <a:r>
              <a:rPr lang="fr-FR" sz="1200" b="1" dirty="0">
                <a:solidFill>
                  <a:schemeClr val="tx1"/>
                </a:solidFill>
                <a:latin typeface="+mn-lt"/>
              </a:rPr>
              <a:t> - </a:t>
            </a:r>
            <a:r>
              <a:rPr lang="fr-FR" sz="1200" b="1" kern="100" dirty="0">
                <a:solidFill>
                  <a:schemeClr val="tx1"/>
                </a:solidFill>
                <a:effectLst/>
                <a:latin typeface="+mn-lt"/>
                <a:ea typeface="Calibri" panose="020F0502020204030204" pitchFamily="34" charset="0"/>
                <a:cs typeface="Times New Roman" panose="02020603050405020304" pitchFamily="18" charset="0"/>
              </a:rPr>
              <a:t>Revoir la relation entre imparfait et personne 4 ou 5 du présent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que j’affiche ? »</a:t>
            </a:r>
            <a:r>
              <a:rPr lang="fr-FR" sz="1200" dirty="0">
                <a:solidFill>
                  <a:schemeClr val="tx1"/>
                </a:solidFill>
                <a:effectLst/>
                <a:latin typeface="+mn-lt"/>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conjugaison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 comme on l’avait vue avec l’infinitif et le participe, et l’imparfait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 tableau de conjugaison (Cf. </a:t>
            </a:r>
            <a:r>
              <a:rPr lang="fr-FR" sz="120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kern="100" dirty="0">
                <a:solidFill>
                  <a:schemeClr val="tx1"/>
                </a:solidFill>
                <a:effectLst/>
                <a:latin typeface="+mn-lt"/>
                <a:ea typeface="Calibri" panose="020F0502020204030204" pitchFamily="34" charset="0"/>
                <a:cs typeface="Times New Roman" panose="02020603050405020304" pitchFamily="18" charset="0"/>
              </a:rPr>
              <a:t>) et donner la consigne : « Entoure en rouge les marques de l’imparfait, en bleu les marques de la personne.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7</a:t>
            </a:fld>
            <a:endParaRPr lang="fr-FR"/>
          </a:p>
        </p:txBody>
      </p:sp>
    </p:spTree>
    <p:extLst>
      <p:ext uri="{BB962C8B-B14F-4D97-AF65-F5344CB8AC3E}">
        <p14:creationId xmlns:p14="http://schemas.microsoft.com/office/powerpoint/2010/main" val="2264179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7076-3498-7B89-0E7B-43AC456761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BBF830-90A3-51A3-FE72-2415E7253F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9F3711D-5737-5CDC-BF7D-A75482D892C7}"/>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«Quel est le radical à l’imparfait ?  Entoure en vert le radical à l’imparfait. Est-ce qu’on le retrouve au présent ? Si oui, entoure-le.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radical à l’imparfait</a:t>
            </a:r>
            <a:r>
              <a:rPr lang="fr-FR" sz="1200" i="1" kern="100" dirty="0">
                <a:solidFill>
                  <a:schemeClr val="tx1"/>
                </a:solidFill>
                <a:effectLst/>
                <a:latin typeface="+mn-lt"/>
                <a:ea typeface="Calibri" panose="020F0502020204030204" pitchFamily="34" charset="0"/>
                <a:cs typeface="Times New Roman" panose="02020603050405020304" pitchFamily="18" charset="0"/>
              </a:rPr>
              <a:t> est dorm-.</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le retrouve au présent aux personnes 4, 5 et 6 (également à l’infinitif et au participe passé).</a:t>
            </a:r>
          </a:p>
          <a:p>
            <a:endParaRPr lang="fr-FR" dirty="0"/>
          </a:p>
        </p:txBody>
      </p:sp>
      <p:sp>
        <p:nvSpPr>
          <p:cNvPr id="4" name="Espace réservé du numéro de diapositive 3">
            <a:extLst>
              <a:ext uri="{FF2B5EF4-FFF2-40B4-BE49-F238E27FC236}">
                <a16:creationId xmlns:a16="http://schemas.microsoft.com/office/drawing/2014/main" id="{3A543A7B-BBDF-1B80-109F-06485FEF2C28}"/>
              </a:ext>
            </a:extLst>
          </p:cNvPr>
          <p:cNvSpPr>
            <a:spLocks noGrp="1"/>
          </p:cNvSpPr>
          <p:nvPr>
            <p:ph type="sldNum" sz="quarter" idx="5"/>
          </p:nvPr>
        </p:nvSpPr>
        <p:spPr/>
        <p:txBody>
          <a:bodyPr/>
          <a:lstStyle/>
          <a:p>
            <a:fld id="{44D39FD9-A59B-1A4F-BA68-14545F1E1F90}" type="slidenum">
              <a:rPr lang="fr-FR" smtClean="0"/>
              <a:t>8</a:t>
            </a:fld>
            <a:endParaRPr lang="fr-FR"/>
          </a:p>
        </p:txBody>
      </p:sp>
    </p:spTree>
    <p:extLst>
      <p:ext uri="{BB962C8B-B14F-4D97-AF65-F5344CB8AC3E}">
        <p14:creationId xmlns:p14="http://schemas.microsoft.com/office/powerpoint/2010/main" val="1368467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7A95-B9E9-1E0E-5664-0A96D5A882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EDB62A-71BE-F278-5CDE-DECE48E82C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1DEC3D-C564-4A8B-99CE-112B2CA764B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Est-ce que ça marche pareil pour les autres verbes ? C’est ce qu’on va vérifier. »</a:t>
            </a:r>
            <a:r>
              <a:rPr lang="fr-FR" dirty="0">
                <a:solidFill>
                  <a:schemeClr val="tx1"/>
                </a:solidFill>
                <a:effectLst/>
                <a:latin typeface="+mn-lt"/>
              </a:rPr>
              <a:t> </a:t>
            </a:r>
            <a:endParaRPr lang="fr-FR"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01DEDEAE-3791-A7AA-ABDB-8803D0A4A2FA}"/>
              </a:ext>
            </a:extLst>
          </p:cNvPr>
          <p:cNvSpPr>
            <a:spLocks noGrp="1"/>
          </p:cNvSpPr>
          <p:nvPr>
            <p:ph type="sldNum" sz="quarter" idx="5"/>
          </p:nvPr>
        </p:nvSpPr>
        <p:spPr/>
        <p:txBody>
          <a:bodyPr/>
          <a:lstStyle/>
          <a:p>
            <a:fld id="{44D39FD9-A59B-1A4F-BA68-14545F1E1F90}" type="slidenum">
              <a:rPr lang="fr-FR" smtClean="0"/>
              <a:t>9</a:t>
            </a:fld>
            <a:endParaRPr lang="fr-FR"/>
          </a:p>
        </p:txBody>
      </p:sp>
    </p:spTree>
    <p:extLst>
      <p:ext uri="{BB962C8B-B14F-4D97-AF65-F5344CB8AC3E}">
        <p14:creationId xmlns:p14="http://schemas.microsoft.com/office/powerpoint/2010/main" val="2049936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FD212-87B4-4DB4-3877-42E3A1ACBB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26DBC4-CB04-3435-7DC1-EF281A7DFFA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A89475-081C-D689-4FF8-4E16702BCDCA}"/>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Conjuguez à l’oral l’imparfait de ce verbe.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18AB090-28A1-3C39-ECBF-FE6DB696A23D}"/>
              </a:ext>
            </a:extLst>
          </p:cNvPr>
          <p:cNvSpPr>
            <a:spLocks noGrp="1"/>
          </p:cNvSpPr>
          <p:nvPr>
            <p:ph type="sldNum" sz="quarter" idx="5"/>
          </p:nvPr>
        </p:nvSpPr>
        <p:spPr/>
        <p:txBody>
          <a:bodyPr/>
          <a:lstStyle/>
          <a:p>
            <a:fld id="{44D39FD9-A59B-1A4F-BA68-14545F1E1F90}" type="slidenum">
              <a:rPr lang="fr-FR" smtClean="0"/>
              <a:t>10</a:t>
            </a:fld>
            <a:endParaRPr lang="fr-FR"/>
          </a:p>
        </p:txBody>
      </p:sp>
    </p:spTree>
    <p:extLst>
      <p:ext uri="{BB962C8B-B14F-4D97-AF65-F5344CB8AC3E}">
        <p14:creationId xmlns:p14="http://schemas.microsoft.com/office/powerpoint/2010/main" val="2469948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7C32E-9EFE-890E-F859-61635D015C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FF28C7-B940-8291-5D54-4F09D26CF6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85C8DD-447A-F59B-07A3-120922AA0B32}"/>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a:t>
            </a:r>
            <a:r>
              <a:rPr lang="fr-FR" sz="1200" kern="100" dirty="0">
                <a:solidFill>
                  <a:schemeClr val="tx1"/>
                </a:solidFill>
                <a:effectLst/>
                <a:latin typeface="+mn-lt"/>
                <a:ea typeface="Calibri" panose="020F0502020204030204" pitchFamily="34" charset="0"/>
                <a:cs typeface="Times New Roman" panose="02020603050405020304" pitchFamily="18" charset="0"/>
              </a:rPr>
              <a:t>Dans le tableau, où trouve-t-on le même radical qu’à l’imparfait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le trouve aux personne 4, 5 et 6.</a:t>
            </a:r>
          </a:p>
          <a:p>
            <a:endParaRPr lang="fr-FR" dirty="0"/>
          </a:p>
        </p:txBody>
      </p:sp>
      <p:sp>
        <p:nvSpPr>
          <p:cNvPr id="4" name="Espace réservé du numéro de diapositive 3">
            <a:extLst>
              <a:ext uri="{FF2B5EF4-FFF2-40B4-BE49-F238E27FC236}">
                <a16:creationId xmlns:a16="http://schemas.microsoft.com/office/drawing/2014/main" id="{629E0793-850A-6BB5-CD39-D7D00FFAA926}"/>
              </a:ext>
            </a:extLst>
          </p:cNvPr>
          <p:cNvSpPr>
            <a:spLocks noGrp="1"/>
          </p:cNvSpPr>
          <p:nvPr>
            <p:ph type="sldNum" sz="quarter" idx="5"/>
          </p:nvPr>
        </p:nvSpPr>
        <p:spPr/>
        <p:txBody>
          <a:bodyPr/>
          <a:lstStyle/>
          <a:p>
            <a:fld id="{44D39FD9-A59B-1A4F-BA68-14545F1E1F90}" type="slidenum">
              <a:rPr lang="fr-FR" smtClean="0"/>
              <a:t>11</a:t>
            </a:fld>
            <a:endParaRPr lang="fr-FR"/>
          </a:p>
        </p:txBody>
      </p:sp>
    </p:spTree>
    <p:extLst>
      <p:ext uri="{BB962C8B-B14F-4D97-AF65-F5344CB8AC3E}">
        <p14:creationId xmlns:p14="http://schemas.microsoft.com/office/powerpoint/2010/main" val="590579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2999-A9BC-7A19-25F3-BD1A3C58B6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34F22B-B452-0F6F-3B56-418C0C7FA7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FAAC75-2B62-49C1-D5DA-192816B11AE2}"/>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0D1C0ACC-E446-04C3-04C0-D0279D7A3D65}"/>
              </a:ext>
            </a:extLst>
          </p:cNvPr>
          <p:cNvSpPr>
            <a:spLocks noGrp="1"/>
          </p:cNvSpPr>
          <p:nvPr>
            <p:ph type="sldNum" sz="quarter" idx="5"/>
          </p:nvPr>
        </p:nvSpPr>
        <p:spPr/>
        <p:txBody>
          <a:bodyPr/>
          <a:lstStyle/>
          <a:p>
            <a:fld id="{44D39FD9-A59B-1A4F-BA68-14545F1E1F90}" type="slidenum">
              <a:rPr lang="fr-FR" smtClean="0"/>
              <a:t>12</a:t>
            </a:fld>
            <a:endParaRPr lang="fr-FR"/>
          </a:p>
        </p:txBody>
      </p:sp>
    </p:spTree>
    <p:extLst>
      <p:ext uri="{BB962C8B-B14F-4D97-AF65-F5344CB8AC3E}">
        <p14:creationId xmlns:p14="http://schemas.microsoft.com/office/powerpoint/2010/main" val="4177184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A100-5A49-3E3F-80B5-ECCCBEAFBB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87D54E-791F-DEF8-581B-FDA43CED46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6B7F743-7059-6CC4-6821-CEF70EA2A79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Conjuguez à l’oral l’imparfait de ce verbe.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A09AB202-DACD-FD03-2634-F89D6D5CC42F}"/>
              </a:ext>
            </a:extLst>
          </p:cNvPr>
          <p:cNvSpPr>
            <a:spLocks noGrp="1"/>
          </p:cNvSpPr>
          <p:nvPr>
            <p:ph type="sldNum" sz="quarter" idx="5"/>
          </p:nvPr>
        </p:nvSpPr>
        <p:spPr/>
        <p:txBody>
          <a:bodyPr/>
          <a:lstStyle/>
          <a:p>
            <a:fld id="{44D39FD9-A59B-1A4F-BA68-14545F1E1F90}" type="slidenum">
              <a:rPr lang="fr-FR" smtClean="0"/>
              <a:t>13</a:t>
            </a:fld>
            <a:endParaRPr lang="fr-FR"/>
          </a:p>
        </p:txBody>
      </p:sp>
    </p:spTree>
    <p:extLst>
      <p:ext uri="{BB962C8B-B14F-4D97-AF65-F5344CB8AC3E}">
        <p14:creationId xmlns:p14="http://schemas.microsoft.com/office/powerpoint/2010/main" val="712870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AD1E-87D6-1162-EBEE-665DAB56EF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86EAA6-EC24-254B-9AFB-E5D9B88935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4123996-45B2-C831-A855-CF8798D2C407}"/>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le tableau, où trouve-t-on le même radical qu’à l’imparfait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On le trouve aux personnes 4, 5 et 6 (mais aussi aux personnes 1, 2 et 3).</a:t>
            </a:r>
          </a:p>
          <a:p>
            <a:endParaRPr lang="fr-FR" dirty="0"/>
          </a:p>
        </p:txBody>
      </p:sp>
      <p:sp>
        <p:nvSpPr>
          <p:cNvPr id="4" name="Espace réservé du numéro de diapositive 3">
            <a:extLst>
              <a:ext uri="{FF2B5EF4-FFF2-40B4-BE49-F238E27FC236}">
                <a16:creationId xmlns:a16="http://schemas.microsoft.com/office/drawing/2014/main" id="{165DFC93-E843-3921-32AD-9802AD09ECC9}"/>
              </a:ext>
            </a:extLst>
          </p:cNvPr>
          <p:cNvSpPr>
            <a:spLocks noGrp="1"/>
          </p:cNvSpPr>
          <p:nvPr>
            <p:ph type="sldNum" sz="quarter" idx="5"/>
          </p:nvPr>
        </p:nvSpPr>
        <p:spPr/>
        <p:txBody>
          <a:bodyPr/>
          <a:lstStyle/>
          <a:p>
            <a:fld id="{44D39FD9-A59B-1A4F-BA68-14545F1E1F90}" type="slidenum">
              <a:rPr lang="fr-FR" smtClean="0"/>
              <a:t>14</a:t>
            </a:fld>
            <a:endParaRPr lang="fr-FR"/>
          </a:p>
        </p:txBody>
      </p:sp>
    </p:spTree>
    <p:extLst>
      <p:ext uri="{BB962C8B-B14F-4D97-AF65-F5344CB8AC3E}">
        <p14:creationId xmlns:p14="http://schemas.microsoft.com/office/powerpoint/2010/main" val="2753096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E896-4B7F-D405-0CF6-E0271794ED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09DA9E-8D43-6638-C662-8E23DEC6BAC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46D23A-4AA2-BCAC-C956-A37FC6CC2483}"/>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Pour tous les verbes, c’est ainsi. On retrouve toujours à l’imparfait le même radical qu’aux personnes 4 et 5 du présent.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Pour les verbes en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il n’y a qu’un seul radical, on n’a donc pas le choix.</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Pour les verbes en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la consonne ne disparait pas parce que les marques de l’imparfait </a:t>
            </a:r>
            <a:r>
              <a:rPr lang="fr-FR" sz="1200" i="1" kern="100" dirty="0">
                <a:solidFill>
                  <a:schemeClr val="tx1"/>
                </a:solidFill>
                <a:effectLst/>
                <a:latin typeface="+mn-lt"/>
                <a:ea typeface="Calibri" panose="020F0502020204030204" pitchFamily="34" charset="0"/>
                <a:cs typeface="Times New Roman" panose="02020603050405020304" pitchFamily="18" charset="0"/>
              </a:rPr>
              <a:t>ai</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i</a:t>
            </a:r>
            <a:r>
              <a:rPr lang="fr-FR" sz="1200" kern="100" dirty="0">
                <a:solidFill>
                  <a:schemeClr val="tx1"/>
                </a:solidFill>
                <a:effectLst/>
                <a:latin typeface="+mn-lt"/>
                <a:ea typeface="Calibri" panose="020F0502020204030204" pitchFamily="34" charset="0"/>
                <a:cs typeface="Times New Roman" panose="02020603050405020304" pitchFamily="18" charset="0"/>
              </a:rPr>
              <a:t>- commencent toutes les deux par des voyelles. »</a:t>
            </a:r>
          </a:p>
          <a:p>
            <a:endParaRPr lang="fr-FR" dirty="0"/>
          </a:p>
        </p:txBody>
      </p:sp>
      <p:sp>
        <p:nvSpPr>
          <p:cNvPr id="4" name="Espace réservé du numéro de diapositive 3">
            <a:extLst>
              <a:ext uri="{FF2B5EF4-FFF2-40B4-BE49-F238E27FC236}">
                <a16:creationId xmlns:a16="http://schemas.microsoft.com/office/drawing/2014/main" id="{83BFCCC8-AB39-1052-7F65-650093240D00}"/>
              </a:ext>
            </a:extLst>
          </p:cNvPr>
          <p:cNvSpPr>
            <a:spLocks noGrp="1"/>
          </p:cNvSpPr>
          <p:nvPr>
            <p:ph type="sldNum" sz="quarter" idx="5"/>
          </p:nvPr>
        </p:nvSpPr>
        <p:spPr/>
        <p:txBody>
          <a:bodyPr/>
          <a:lstStyle/>
          <a:p>
            <a:fld id="{44D39FD9-A59B-1A4F-BA68-14545F1E1F90}" type="slidenum">
              <a:rPr lang="fr-FR" smtClean="0"/>
              <a:t>15</a:t>
            </a:fld>
            <a:endParaRPr lang="fr-FR"/>
          </a:p>
        </p:txBody>
      </p:sp>
    </p:spTree>
    <p:extLst>
      <p:ext uri="{BB962C8B-B14F-4D97-AF65-F5344CB8AC3E}">
        <p14:creationId xmlns:p14="http://schemas.microsoft.com/office/powerpoint/2010/main" val="2447936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B5924-B046-0CB7-3824-0D9BCF7561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024B66-2B0B-DFCE-CB96-311D30C085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3B9116-B00E-C478-BD12-0ABAE238EF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latin typeface="+mn-lt"/>
              </a:rPr>
              <a:t>4 – </a:t>
            </a:r>
            <a:r>
              <a:rPr lang="fr-FR" b="1" i="1" dirty="0">
                <a:solidFill>
                  <a:schemeClr val="tx1"/>
                </a:solidFill>
                <a:latin typeface="+mn-lt"/>
              </a:rPr>
              <a:t>Observation</a:t>
            </a:r>
            <a:r>
              <a:rPr lang="fr-FR" b="1" dirty="0">
                <a:solidFill>
                  <a:schemeClr val="tx1"/>
                </a:solidFill>
                <a:latin typeface="+mn-lt"/>
              </a:rPr>
              <a:t> - </a:t>
            </a:r>
            <a:r>
              <a:rPr lang="fr-FR" sz="1200" b="1" kern="100" dirty="0">
                <a:solidFill>
                  <a:schemeClr val="tx1"/>
                </a:solidFill>
                <a:effectLst/>
                <a:latin typeface="+mn-lt"/>
                <a:ea typeface="Calibri" panose="020F0502020204030204" pitchFamily="34" charset="0"/>
                <a:cs typeface="Times New Roman" panose="02020603050405020304" pitchFamily="18" charset="0"/>
              </a:rPr>
              <a:t>Revoir la relation entre futur et infinitif</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que j’affiche ? »</a:t>
            </a:r>
            <a:r>
              <a:rPr lang="fr-FR" dirty="0">
                <a:solidFill>
                  <a:schemeClr val="tx1"/>
                </a:solidFill>
                <a:effectLst/>
                <a:latin typeface="+mn-lt"/>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conjugaison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 comme on l’avait vue avec l’infinitif et le participe, et le futur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 tableau de conjugaison (Cf. </a:t>
            </a:r>
            <a:r>
              <a:rPr lang="fr-FR" sz="120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kern="100" dirty="0">
                <a:solidFill>
                  <a:schemeClr val="tx1"/>
                </a:solidFill>
                <a:effectLst/>
                <a:latin typeface="+mn-lt"/>
                <a:ea typeface="Calibri" panose="020F0502020204030204" pitchFamily="34" charset="0"/>
                <a:cs typeface="Times New Roman" panose="02020603050405020304" pitchFamily="18" charset="0"/>
              </a:rPr>
              <a:t>) et donner la consigne : « Entoure en rouge les marques du futur, en bleu les marques de la personne.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8B848055-C684-0BDB-B773-231EA0B8CDE9}"/>
              </a:ext>
            </a:extLst>
          </p:cNvPr>
          <p:cNvSpPr>
            <a:spLocks noGrp="1"/>
          </p:cNvSpPr>
          <p:nvPr>
            <p:ph type="sldNum" sz="quarter" idx="5"/>
          </p:nvPr>
        </p:nvSpPr>
        <p:spPr/>
        <p:txBody>
          <a:bodyPr/>
          <a:lstStyle/>
          <a:p>
            <a:fld id="{44D39FD9-A59B-1A4F-BA68-14545F1E1F90}" type="slidenum">
              <a:rPr lang="fr-FR" smtClean="0"/>
              <a:t>16</a:t>
            </a:fld>
            <a:endParaRPr lang="fr-FR"/>
          </a:p>
        </p:txBody>
      </p:sp>
    </p:spTree>
    <p:extLst>
      <p:ext uri="{BB962C8B-B14F-4D97-AF65-F5344CB8AC3E}">
        <p14:creationId xmlns:p14="http://schemas.microsoft.com/office/powerpoint/2010/main" val="4266329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17F2C-36EA-B65D-C89B-D133248B30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3C8DE7-F2A7-91DB-982E-105C6BD5B0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F7667D-1F9D-F6A8-4957-153984959351}"/>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le tableau, entoure en jaune la forme qui ressemble à celle du futur.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L’infinitif ressemble au futur. On le retrouve dans la conjugaison du futur.</a:t>
            </a:r>
          </a:p>
          <a:p>
            <a:endParaRPr lang="fr-FR" dirty="0"/>
          </a:p>
        </p:txBody>
      </p:sp>
      <p:sp>
        <p:nvSpPr>
          <p:cNvPr id="4" name="Espace réservé du numéro de diapositive 3">
            <a:extLst>
              <a:ext uri="{FF2B5EF4-FFF2-40B4-BE49-F238E27FC236}">
                <a16:creationId xmlns:a16="http://schemas.microsoft.com/office/drawing/2014/main" id="{514509FF-3445-5546-4732-ACD4CF58B427}"/>
              </a:ext>
            </a:extLst>
          </p:cNvPr>
          <p:cNvSpPr>
            <a:spLocks noGrp="1"/>
          </p:cNvSpPr>
          <p:nvPr>
            <p:ph type="sldNum" sz="quarter" idx="5"/>
          </p:nvPr>
        </p:nvSpPr>
        <p:spPr/>
        <p:txBody>
          <a:bodyPr/>
          <a:lstStyle/>
          <a:p>
            <a:fld id="{44D39FD9-A59B-1A4F-BA68-14545F1E1F90}" type="slidenum">
              <a:rPr lang="fr-FR" smtClean="0"/>
              <a:t>17</a:t>
            </a:fld>
            <a:endParaRPr lang="fr-FR"/>
          </a:p>
        </p:txBody>
      </p:sp>
    </p:spTree>
    <p:extLst>
      <p:ext uri="{BB962C8B-B14F-4D97-AF65-F5344CB8AC3E}">
        <p14:creationId xmlns:p14="http://schemas.microsoft.com/office/powerpoint/2010/main" val="3888259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6E7A7-EF40-ECEB-ECBC-F703A0A335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157D96-AF2B-1BB8-2168-665A514D8AD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B1F053-CCFB-ACB0-785F-F1BDE232E055}"/>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Est-ce que ça marche pareil pour les autres verbes ? C’est ce qu’on va vérifier.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765C324-DEF8-59D4-DA8A-5BB200C499EB}"/>
              </a:ext>
            </a:extLst>
          </p:cNvPr>
          <p:cNvSpPr>
            <a:spLocks noGrp="1"/>
          </p:cNvSpPr>
          <p:nvPr>
            <p:ph type="sldNum" sz="quarter" idx="5"/>
          </p:nvPr>
        </p:nvSpPr>
        <p:spPr/>
        <p:txBody>
          <a:bodyPr/>
          <a:lstStyle/>
          <a:p>
            <a:fld id="{44D39FD9-A59B-1A4F-BA68-14545F1E1F90}" type="slidenum">
              <a:rPr lang="fr-FR" smtClean="0"/>
              <a:t>18</a:t>
            </a:fld>
            <a:endParaRPr lang="fr-FR"/>
          </a:p>
        </p:txBody>
      </p:sp>
    </p:spTree>
    <p:extLst>
      <p:ext uri="{BB962C8B-B14F-4D97-AF65-F5344CB8AC3E}">
        <p14:creationId xmlns:p14="http://schemas.microsoft.com/office/powerpoint/2010/main" val="2075212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03C58-8109-4DF0-C6DE-45BF81F361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73A62A-3686-B602-5115-EC5BD3ADEE9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754FB9-71EB-B530-2633-F879794297FE}"/>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Conjuguez à l’oral le futur de ce verbe. »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A295401E-14F7-8F3B-05FC-9B4CF9CCD494}"/>
              </a:ext>
            </a:extLst>
          </p:cNvPr>
          <p:cNvSpPr>
            <a:spLocks noGrp="1"/>
          </p:cNvSpPr>
          <p:nvPr>
            <p:ph type="sldNum" sz="quarter" idx="5"/>
          </p:nvPr>
        </p:nvSpPr>
        <p:spPr/>
        <p:txBody>
          <a:bodyPr/>
          <a:lstStyle/>
          <a:p>
            <a:fld id="{44D39FD9-A59B-1A4F-BA68-14545F1E1F90}" type="slidenum">
              <a:rPr lang="fr-FR" smtClean="0"/>
              <a:t>19</a:t>
            </a:fld>
            <a:endParaRPr lang="fr-FR"/>
          </a:p>
        </p:txBody>
      </p:sp>
    </p:spTree>
    <p:extLst>
      <p:ext uri="{BB962C8B-B14F-4D97-AF65-F5344CB8AC3E}">
        <p14:creationId xmlns:p14="http://schemas.microsoft.com/office/powerpoint/2010/main" val="1889578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9F49A-7049-0DB3-936F-3869A6DD68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5064D5-A2F3-7E24-D2EA-352968BBB8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52AE28-C9CE-68A9-6335-C0D6C6D92B7A}"/>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le tableau, où trouve-t-on une forme qui ressemble à celle du futur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la trouve à l’infinitif.</a:t>
            </a:r>
          </a:p>
          <a:p>
            <a:endParaRPr lang="fr-FR" dirty="0"/>
          </a:p>
        </p:txBody>
      </p:sp>
      <p:sp>
        <p:nvSpPr>
          <p:cNvPr id="4" name="Espace réservé du numéro de diapositive 3">
            <a:extLst>
              <a:ext uri="{FF2B5EF4-FFF2-40B4-BE49-F238E27FC236}">
                <a16:creationId xmlns:a16="http://schemas.microsoft.com/office/drawing/2014/main" id="{6C9BAD4E-6E7F-F3FD-E0F7-78E87F51AF39}"/>
              </a:ext>
            </a:extLst>
          </p:cNvPr>
          <p:cNvSpPr>
            <a:spLocks noGrp="1"/>
          </p:cNvSpPr>
          <p:nvPr>
            <p:ph type="sldNum" sz="quarter" idx="5"/>
          </p:nvPr>
        </p:nvSpPr>
        <p:spPr/>
        <p:txBody>
          <a:bodyPr/>
          <a:lstStyle/>
          <a:p>
            <a:fld id="{44D39FD9-A59B-1A4F-BA68-14545F1E1F90}" type="slidenum">
              <a:rPr lang="fr-FR" smtClean="0"/>
              <a:t>20</a:t>
            </a:fld>
            <a:endParaRPr lang="fr-FR"/>
          </a:p>
        </p:txBody>
      </p:sp>
    </p:spTree>
    <p:extLst>
      <p:ext uri="{BB962C8B-B14F-4D97-AF65-F5344CB8AC3E}">
        <p14:creationId xmlns:p14="http://schemas.microsoft.com/office/powerpoint/2010/main" val="3136707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A036E-9625-D4F0-C863-3E838B3F06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879C52-0BAC-B0AE-5EEF-6096D18866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F6C272-6F6D-3D1D-4825-018CA866F792}"/>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D6BB94E1-CD9D-342E-45DA-B4C2F31613D1}"/>
              </a:ext>
            </a:extLst>
          </p:cNvPr>
          <p:cNvSpPr>
            <a:spLocks noGrp="1"/>
          </p:cNvSpPr>
          <p:nvPr>
            <p:ph type="sldNum" sz="quarter" idx="5"/>
          </p:nvPr>
        </p:nvSpPr>
        <p:spPr/>
        <p:txBody>
          <a:bodyPr/>
          <a:lstStyle/>
          <a:p>
            <a:fld id="{44D39FD9-A59B-1A4F-BA68-14545F1E1F90}" type="slidenum">
              <a:rPr lang="fr-FR" smtClean="0"/>
              <a:t>21</a:t>
            </a:fld>
            <a:endParaRPr lang="fr-FR"/>
          </a:p>
        </p:txBody>
      </p:sp>
    </p:spTree>
    <p:extLst>
      <p:ext uri="{BB962C8B-B14F-4D97-AF65-F5344CB8AC3E}">
        <p14:creationId xmlns:p14="http://schemas.microsoft.com/office/powerpoint/2010/main" val="2483654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FC568-04E1-E28E-7CEF-96F110CAF9D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91473C-EB7E-81F8-2506-84964A4C9B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C5F4B4-C003-B9C8-E82F-D299298EC131}"/>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Conjuguez à l’oral le futur de ce verbe. »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390B6BFF-0007-D5DA-AE30-7593AC52021E}"/>
              </a:ext>
            </a:extLst>
          </p:cNvPr>
          <p:cNvSpPr>
            <a:spLocks noGrp="1"/>
          </p:cNvSpPr>
          <p:nvPr>
            <p:ph type="sldNum" sz="quarter" idx="5"/>
          </p:nvPr>
        </p:nvSpPr>
        <p:spPr/>
        <p:txBody>
          <a:bodyPr/>
          <a:lstStyle/>
          <a:p>
            <a:fld id="{44D39FD9-A59B-1A4F-BA68-14545F1E1F90}" type="slidenum">
              <a:rPr lang="fr-FR" smtClean="0"/>
              <a:t>22</a:t>
            </a:fld>
            <a:endParaRPr lang="fr-FR"/>
          </a:p>
        </p:txBody>
      </p:sp>
    </p:spTree>
    <p:extLst>
      <p:ext uri="{BB962C8B-B14F-4D97-AF65-F5344CB8AC3E}">
        <p14:creationId xmlns:p14="http://schemas.microsoft.com/office/powerpoint/2010/main" val="865094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54B3-647B-18A4-D354-B7875A9C06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3F23D23-6F90-BA26-2B1E-F46E435FAF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0F8D96-FC68-E49C-A20A-54D38AE44D06}"/>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que c’est pareil ? Est-ce qu’on retrouve au futur la forme de l’infinitif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presque pareil, mais il n’y a pas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qui est à la fin de la marque de l’infinitif.</a:t>
            </a:r>
          </a:p>
        </p:txBody>
      </p:sp>
      <p:sp>
        <p:nvSpPr>
          <p:cNvPr id="4" name="Espace réservé du numéro de diapositive 3">
            <a:extLst>
              <a:ext uri="{FF2B5EF4-FFF2-40B4-BE49-F238E27FC236}">
                <a16:creationId xmlns:a16="http://schemas.microsoft.com/office/drawing/2014/main" id="{6EF0F062-3301-063B-8F7D-CE7811CD242D}"/>
              </a:ext>
            </a:extLst>
          </p:cNvPr>
          <p:cNvSpPr>
            <a:spLocks noGrp="1"/>
          </p:cNvSpPr>
          <p:nvPr>
            <p:ph type="sldNum" sz="quarter" idx="5"/>
          </p:nvPr>
        </p:nvSpPr>
        <p:spPr/>
        <p:txBody>
          <a:bodyPr/>
          <a:lstStyle/>
          <a:p>
            <a:fld id="{44D39FD9-A59B-1A4F-BA68-14545F1E1F90}" type="slidenum">
              <a:rPr lang="fr-FR" smtClean="0"/>
              <a:t>23</a:t>
            </a:fld>
            <a:endParaRPr lang="fr-FR"/>
          </a:p>
        </p:txBody>
      </p:sp>
    </p:spTree>
    <p:extLst>
      <p:ext uri="{BB962C8B-B14F-4D97-AF65-F5344CB8AC3E}">
        <p14:creationId xmlns:p14="http://schemas.microsoft.com/office/powerpoint/2010/main" val="2778452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123BD-A46E-B33D-330F-3EEF677880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2B1928-8C14-5629-072B-2419C2091C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348F023-E6E3-06B4-8EA8-CB1CB353C336}"/>
              </a:ext>
            </a:extLst>
          </p:cNvPr>
          <p:cNvSpPr>
            <a:spLocks noGrp="1"/>
          </p:cNvSpPr>
          <p:nvPr>
            <p:ph type="body" idx="1"/>
          </p:nvPr>
        </p:nvSpPr>
        <p:spPr/>
        <p:txBody>
          <a:bodyPr/>
          <a:lstStyle/>
          <a:p>
            <a:pPr algn="just"/>
            <a:r>
              <a:rPr lang="fr-FR" sz="1800" b="1" dirty="0">
                <a:solidFill>
                  <a:schemeClr val="tx1"/>
                </a:solidFill>
                <a:effectLst/>
                <a:latin typeface="+mn-lt"/>
                <a:ea typeface="Calibri" panose="020F0502020204030204" pitchFamily="34" charset="0"/>
              </a:rPr>
              <a:t>Expliquer</a:t>
            </a:r>
            <a:r>
              <a:rPr lang="fr-FR" sz="1800" dirty="0">
                <a:solidFill>
                  <a:schemeClr val="tx1"/>
                </a:solidFill>
                <a:effectLst/>
                <a:latin typeface="+mn-lt"/>
                <a:ea typeface="Calibri" panose="020F0502020204030204" pitchFamily="34" charset="0"/>
              </a:rPr>
              <a:t> : « On retrouve bien la forme du futur mais la voyelle </a:t>
            </a:r>
            <a:r>
              <a:rPr lang="fr-FR" sz="1800" i="1" dirty="0">
                <a:solidFill>
                  <a:schemeClr val="tx1"/>
                </a:solidFill>
                <a:effectLst/>
                <a:latin typeface="+mn-lt"/>
                <a:ea typeface="Calibri" panose="020F0502020204030204" pitchFamily="34" charset="0"/>
              </a:rPr>
              <a:t>-e-</a:t>
            </a:r>
            <a:r>
              <a:rPr lang="fr-FR" sz="1800" dirty="0">
                <a:solidFill>
                  <a:schemeClr val="tx1"/>
                </a:solidFill>
                <a:effectLst/>
                <a:latin typeface="+mn-lt"/>
                <a:ea typeface="Calibri" panose="020F0502020204030204" pitchFamily="34" charset="0"/>
              </a:rPr>
              <a:t> de la marque de l’infinitif disparait devant les voyelles -</a:t>
            </a:r>
            <a:r>
              <a:rPr lang="fr-FR" sz="1800" i="1" dirty="0">
                <a:solidFill>
                  <a:schemeClr val="tx1"/>
                </a:solidFill>
                <a:effectLst/>
                <a:latin typeface="+mn-lt"/>
                <a:ea typeface="Calibri" panose="020F0502020204030204" pitchFamily="34" charset="0"/>
              </a:rPr>
              <a:t>a</a:t>
            </a:r>
            <a:r>
              <a:rPr lang="fr-FR" sz="1800" dirty="0">
                <a:solidFill>
                  <a:schemeClr val="tx1"/>
                </a:solidFill>
                <a:effectLst/>
                <a:latin typeface="+mn-lt"/>
                <a:ea typeface="Calibri" panose="020F0502020204030204" pitchFamily="34" charset="0"/>
              </a:rPr>
              <a:t>-, -</a:t>
            </a:r>
            <a:r>
              <a:rPr lang="fr-FR" sz="1800" i="1" dirty="0">
                <a:solidFill>
                  <a:schemeClr val="tx1"/>
                </a:solidFill>
                <a:effectLst/>
                <a:latin typeface="+mn-lt"/>
                <a:ea typeface="Calibri" panose="020F0502020204030204" pitchFamily="34" charset="0"/>
              </a:rPr>
              <a:t>o</a:t>
            </a:r>
            <a:r>
              <a:rPr lang="fr-FR" sz="1800" dirty="0">
                <a:solidFill>
                  <a:schemeClr val="tx1"/>
                </a:solidFill>
                <a:effectLst/>
                <a:latin typeface="+mn-lt"/>
                <a:ea typeface="Calibri" panose="020F0502020204030204" pitchFamily="34" charset="0"/>
              </a:rPr>
              <a:t>- et -</a:t>
            </a:r>
            <a:r>
              <a:rPr lang="fr-FR" sz="1800" i="1" dirty="0">
                <a:solidFill>
                  <a:schemeClr val="tx1"/>
                </a:solidFill>
                <a:effectLst/>
                <a:latin typeface="+mn-lt"/>
                <a:ea typeface="Calibri" panose="020F0502020204030204" pitchFamily="34" charset="0"/>
              </a:rPr>
              <a:t>e</a:t>
            </a:r>
            <a:r>
              <a:rPr lang="fr-FR" sz="1800" dirty="0">
                <a:solidFill>
                  <a:schemeClr val="tx1"/>
                </a:solidFill>
                <a:effectLst/>
                <a:latin typeface="+mn-lt"/>
                <a:ea typeface="Calibri" panose="020F0502020204030204" pitchFamily="34" charset="0"/>
              </a:rPr>
              <a:t>- des marques de la personne. »</a:t>
            </a:r>
            <a:r>
              <a:rPr lang="fr-FR" sz="1800" dirty="0">
                <a:solidFill>
                  <a:schemeClr val="tx1"/>
                </a:solidFill>
                <a:effectLst/>
                <a:latin typeface="+mn-lt"/>
              </a:rPr>
              <a:t> </a:t>
            </a:r>
            <a:endParaRPr lang="fr-FR" sz="1800" kern="1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AA8E66B-F9C2-7894-1857-0D9C1EF78E2F}"/>
              </a:ext>
            </a:extLst>
          </p:cNvPr>
          <p:cNvSpPr>
            <a:spLocks noGrp="1"/>
          </p:cNvSpPr>
          <p:nvPr>
            <p:ph type="sldNum" sz="quarter" idx="5"/>
          </p:nvPr>
        </p:nvSpPr>
        <p:spPr/>
        <p:txBody>
          <a:bodyPr/>
          <a:lstStyle/>
          <a:p>
            <a:fld id="{44D39FD9-A59B-1A4F-BA68-14545F1E1F90}" type="slidenum">
              <a:rPr lang="fr-FR" smtClean="0"/>
              <a:t>24</a:t>
            </a:fld>
            <a:endParaRPr lang="fr-FR"/>
          </a:p>
        </p:txBody>
      </p:sp>
    </p:spTree>
    <p:extLst>
      <p:ext uri="{BB962C8B-B14F-4D97-AF65-F5344CB8AC3E}">
        <p14:creationId xmlns:p14="http://schemas.microsoft.com/office/powerpoint/2010/main" val="988967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Quand un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à la fin d’un mot rencontre une voyelle au début du mot suivant, il arrive très souvent qu’il s’élide. C’est ce qui arrive aussi dans ces futurs fabriqués à partir d’infinitifs en -</a:t>
            </a:r>
            <a:r>
              <a:rPr lang="fr-FR" sz="1200" i="1" dirty="0">
                <a:solidFill>
                  <a:schemeClr val="tx1"/>
                </a:solidFill>
                <a:effectLst/>
                <a:latin typeface="+mn-lt"/>
                <a:ea typeface="Calibri" panose="020F0502020204030204" pitchFamily="34" charset="0"/>
              </a:rPr>
              <a:t>re</a:t>
            </a:r>
            <a:r>
              <a:rPr lang="fr-FR" sz="1200" dirty="0">
                <a:solidFill>
                  <a:schemeClr val="tx1"/>
                </a:solidFill>
                <a:effectLst/>
                <a:latin typeface="+mn-lt"/>
                <a:ea typeface="Calibri" panose="020F0502020204030204" pitchFamily="34" charset="0"/>
              </a:rPr>
              <a:t>. »</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b="1" dirty="0">
                <a:solidFill>
                  <a:schemeClr val="tx1"/>
                </a:solidFill>
                <a:effectLst/>
                <a:latin typeface="+mn-lt"/>
              </a:rPr>
              <a:t>Expliquer</a:t>
            </a:r>
            <a:r>
              <a:rPr lang="fr-FR" sz="1200" dirty="0">
                <a:solidFill>
                  <a:schemeClr val="tx1"/>
                </a:solidFill>
                <a:effectLst/>
                <a:latin typeface="+mn-lt"/>
              </a:rPr>
              <a:t> : « </a:t>
            </a:r>
            <a:r>
              <a:rPr lang="fr-FR" sz="1200" kern="100" dirty="0">
                <a:solidFill>
                  <a:schemeClr val="tx1"/>
                </a:solidFill>
                <a:effectLst/>
                <a:latin typeface="+mn-lt"/>
                <a:ea typeface="Calibri" panose="020F0502020204030204" pitchFamily="34" charset="0"/>
                <a:cs typeface="Times New Roman" panose="02020603050405020304" pitchFamily="18" charset="0"/>
              </a:rPr>
              <a:t>Pour presque tous les verbes, c’est ainsi. On retrouve presque toujours au futur la forme de l’infinitif. Mais il y a des exceptions qu’il faut savoir :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 -&gt; serai, seras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 -&gt; aurai, auras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pouvoir -&gt; pourrai, pourras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vouloir -&gt; voudrai, voudras</a:t>
            </a:r>
            <a:r>
              <a:rPr lang="fr-FR" sz="1200" kern="100" dirty="0">
                <a:solidFill>
                  <a:schemeClr val="tx1"/>
                </a:solidFill>
                <a:effectLst/>
                <a:latin typeface="+mn-lt"/>
                <a:ea typeface="Calibri" panose="020F0502020204030204" pitchFamily="34" charset="0"/>
                <a:cs typeface="Times New Roman" panose="02020603050405020304" pitchFamily="18" charset="0"/>
              </a:rPr>
              <a:t>… etc. Il faut donc aussi s’aider de ses oreilles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Attention, pour les verbes à l’infinitif en </a:t>
            </a:r>
            <a:r>
              <a:rPr lang="fr-FR" sz="1200" i="1" kern="100" dirty="0">
                <a:solidFill>
                  <a:schemeClr val="tx1"/>
                </a:solidFill>
                <a:effectLst/>
                <a:latin typeface="+mn-lt"/>
                <a:ea typeface="Calibri" panose="020F0502020204030204" pitchFamily="34" charset="0"/>
                <a:cs typeface="Times New Roman" panose="02020603050405020304" pitchFamily="18" charset="0"/>
              </a:rPr>
              <a:t>-re</a:t>
            </a:r>
            <a:r>
              <a:rPr lang="fr-FR" sz="1200" kern="100" dirty="0">
                <a:solidFill>
                  <a:schemeClr val="tx1"/>
                </a:solidFill>
                <a:effectLst/>
                <a:latin typeface="+mn-lt"/>
                <a:ea typeface="Calibri" panose="020F0502020204030204" pitchFamily="34" charset="0"/>
                <a:cs typeface="Times New Roman" panose="02020603050405020304" pitchFamily="18" charset="0"/>
              </a:rPr>
              <a:t> ,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s’élide et disparait donc.»</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25</a:t>
            </a:fld>
            <a:endParaRPr lang="fr-FR"/>
          </a:p>
        </p:txBody>
      </p:sp>
    </p:spTree>
    <p:extLst>
      <p:ext uri="{BB962C8B-B14F-4D97-AF65-F5344CB8AC3E}">
        <p14:creationId xmlns:p14="http://schemas.microsoft.com/office/powerpoint/2010/main" val="722687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DF6A-7CDF-A5C7-D2DA-1F4DEF1CAE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4ECA30-FCD2-BD94-FE68-D4DC9592C8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6BD822-8F5F-923D-0206-200F70E2693A}"/>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5 – </a:t>
            </a:r>
            <a:r>
              <a:rPr lang="fr-FR" sz="1200" b="1" i="1" dirty="0">
                <a:solidFill>
                  <a:schemeClr val="tx1"/>
                </a:solidFill>
                <a:effectLs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Revoir la relation entre participe et passé composé</a:t>
            </a:r>
          </a:p>
          <a:p>
            <a:endParaRPr lang="fr-FR" sz="1200" dirty="0">
              <a:solidFill>
                <a:schemeClr val="tx1"/>
              </a:solidFill>
              <a:effectLst/>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que j’affiche ? »</a:t>
            </a:r>
            <a:r>
              <a:rPr lang="fr-FR" sz="1200" dirty="0">
                <a:solidFill>
                  <a:schemeClr val="tx1"/>
                </a:solidFill>
                <a:effectLst/>
                <a:latin typeface="+mn-lt"/>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conjugaison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 comme on l’avait vue avec l’infinitif et le participe, et le passé composé de </a:t>
            </a:r>
            <a:r>
              <a:rPr lang="fr-FR" sz="1200" i="1" kern="100" dirty="0">
                <a:solidFill>
                  <a:schemeClr val="tx1"/>
                </a:solidFill>
                <a:effectLst/>
                <a:latin typeface="+mn-lt"/>
                <a:ea typeface="Calibri" panose="020F0502020204030204" pitchFamily="34" charset="0"/>
                <a:cs typeface="Times New Roman" panose="02020603050405020304" pitchFamily="18" charset="0"/>
              </a:rPr>
              <a:t>dormir</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Comment est fabriqué le passé composé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passé composé est fabriqué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et le participe passé.</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50E22E4-D14A-8F28-3BC6-FA42C60CBEFF}"/>
              </a:ext>
            </a:extLst>
          </p:cNvPr>
          <p:cNvSpPr>
            <a:spLocks noGrp="1"/>
          </p:cNvSpPr>
          <p:nvPr>
            <p:ph type="sldNum" sz="quarter" idx="5"/>
          </p:nvPr>
        </p:nvSpPr>
        <p:spPr/>
        <p:txBody>
          <a:bodyPr/>
          <a:lstStyle/>
          <a:p>
            <a:fld id="{44D39FD9-A59B-1A4F-BA68-14545F1E1F90}" type="slidenum">
              <a:rPr lang="fr-FR" smtClean="0"/>
              <a:t>26</a:t>
            </a:fld>
            <a:endParaRPr lang="fr-FR"/>
          </a:p>
        </p:txBody>
      </p:sp>
    </p:spTree>
    <p:extLst>
      <p:ext uri="{BB962C8B-B14F-4D97-AF65-F5344CB8AC3E}">
        <p14:creationId xmlns:p14="http://schemas.microsoft.com/office/powerpoint/2010/main" val="1561678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744DB-104B-BA2F-2701-ADB365B492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1F5030-E13C-C2C4-441C-3A7297891C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003936-3A1E-C720-9864-ADF885E84E2C}"/>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Le passé composé est toujours fabriqué avec le participe passé. C’est vrai pour tous les verbes.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Quels autres temps est-ce que nous avons étudiés sont aussi fabriqués avec le participe passé ?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Je plus-que-parfait </a:t>
            </a:r>
            <a:r>
              <a:rPr lang="fr-FR" sz="1200" i="1" kern="100" dirty="0">
                <a:solidFill>
                  <a:schemeClr val="tx1"/>
                </a:solidFill>
                <a:effectLst/>
                <a:latin typeface="+mn-lt"/>
                <a:ea typeface="Calibri" panose="020F0502020204030204" pitchFamily="34" charset="0"/>
                <a:cs typeface="Times New Roman" panose="02020603050405020304" pitchFamily="18" charset="0"/>
              </a:rPr>
              <a:t>j’avais dormi </a:t>
            </a:r>
            <a:r>
              <a:rPr lang="fr-FR" sz="1200" kern="100" dirty="0">
                <a:solidFill>
                  <a:schemeClr val="tx1"/>
                </a:solidFill>
                <a:effectLst/>
                <a:latin typeface="+mn-lt"/>
                <a:ea typeface="Calibri" panose="020F0502020204030204" pitchFamily="34" charset="0"/>
                <a:cs typeface="Times New Roman" panose="02020603050405020304" pitchFamily="18" charset="0"/>
              </a:rPr>
              <a:t>et le futur antérieur </a:t>
            </a:r>
            <a:r>
              <a:rPr lang="fr-FR" sz="1200" i="1" kern="100" dirty="0">
                <a:solidFill>
                  <a:schemeClr val="tx1"/>
                </a:solidFill>
                <a:effectLst/>
                <a:latin typeface="+mn-lt"/>
                <a:ea typeface="Calibri" panose="020F0502020204030204" pitchFamily="34" charset="0"/>
                <a:cs typeface="Times New Roman" panose="02020603050405020304" pitchFamily="18" charset="0"/>
              </a:rPr>
              <a:t>j’aurai dormi</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Ajouter</a:t>
            </a:r>
            <a:r>
              <a:rPr lang="fr-FR" sz="1200" kern="100" dirty="0">
                <a:solidFill>
                  <a:schemeClr val="tx1"/>
                </a:solidFill>
                <a:effectLst/>
                <a:latin typeface="+mn-lt"/>
                <a:ea typeface="Calibri" panose="020F0502020204030204" pitchFamily="34" charset="0"/>
                <a:cs typeface="Times New Roman" panose="02020603050405020304" pitchFamily="18" charset="0"/>
              </a:rPr>
              <a:t> : « Tous ces temps, les temps composés, sont fabriqués avec le participe passé.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DF30816-9589-2240-AE4E-9D3D04AA05A0}"/>
              </a:ext>
            </a:extLst>
          </p:cNvPr>
          <p:cNvSpPr>
            <a:spLocks noGrp="1"/>
          </p:cNvSpPr>
          <p:nvPr>
            <p:ph type="sldNum" sz="quarter" idx="5"/>
          </p:nvPr>
        </p:nvSpPr>
        <p:spPr/>
        <p:txBody>
          <a:bodyPr/>
          <a:lstStyle/>
          <a:p>
            <a:fld id="{44D39FD9-A59B-1A4F-BA68-14545F1E1F90}" type="slidenum">
              <a:rPr lang="fr-FR" smtClean="0"/>
              <a:t>27</a:t>
            </a:fld>
            <a:endParaRPr lang="fr-FR"/>
          </a:p>
        </p:txBody>
      </p:sp>
    </p:spTree>
    <p:extLst>
      <p:ext uri="{BB962C8B-B14F-4D97-AF65-F5344CB8AC3E}">
        <p14:creationId xmlns:p14="http://schemas.microsoft.com/office/powerpoint/2010/main" val="684050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1BCC-3A8A-4B84-CFE0-61C476993E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2E11C1-43F4-1DC0-0599-DB1DD1744D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F30322-475C-634E-32D4-1F3F875070EA}"/>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6 – </a:t>
            </a:r>
            <a:r>
              <a:rPr lang="fr-FR" sz="1200" b="1" i="1" kern="100" dirty="0">
                <a:solidFill>
                  <a:schemeClr val="tx1"/>
                </a:solidFill>
                <a:effectLst/>
                <a:latin typeface="+mn-lt"/>
                <a:ea typeface="Calibri" panose="020F0502020204030204" pitchFamily="34" charset="0"/>
                <a:cs typeface="Times New Roman" panose="02020603050405020304" pitchFamily="18" charset="0"/>
              </a:rPr>
              <a:t>Complètement</a:t>
            </a:r>
            <a:r>
              <a:rPr lang="fr-FR" sz="1200" b="1" kern="100" dirty="0">
                <a:solidFill>
                  <a:schemeClr val="tx1"/>
                </a:solidFill>
                <a:effectLst/>
                <a:latin typeface="+mn-lt"/>
                <a:ea typeface="Calibri" panose="020F0502020204030204" pitchFamily="34" charset="0"/>
                <a:cs typeface="Times New Roman" panose="02020603050405020304" pitchFamily="18" charset="0"/>
              </a:rPr>
              <a:t> - Mise en œuvre</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 tableau vide et </a:t>
            </a:r>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Conjuguez ce verbe et vérifiez que ce que nous avons dit est juste.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6877CBB-8805-02FE-D408-F9CB1F4B1F4B}"/>
              </a:ext>
            </a:extLst>
          </p:cNvPr>
          <p:cNvSpPr>
            <a:spLocks noGrp="1"/>
          </p:cNvSpPr>
          <p:nvPr>
            <p:ph type="sldNum" sz="quarter" idx="5"/>
          </p:nvPr>
        </p:nvSpPr>
        <p:spPr/>
        <p:txBody>
          <a:bodyPr/>
          <a:lstStyle/>
          <a:p>
            <a:fld id="{44D39FD9-A59B-1A4F-BA68-14545F1E1F90}" type="slidenum">
              <a:rPr lang="fr-FR" smtClean="0"/>
              <a:t>28</a:t>
            </a:fld>
            <a:endParaRPr lang="fr-FR"/>
          </a:p>
        </p:txBody>
      </p:sp>
    </p:spTree>
    <p:extLst>
      <p:ext uri="{BB962C8B-B14F-4D97-AF65-F5344CB8AC3E}">
        <p14:creationId xmlns:p14="http://schemas.microsoft.com/office/powerpoint/2010/main" val="4188379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AD6D-888E-EBFA-37C6-6583D5EA77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7851DEB-124C-D27C-4835-B90F9DCB4F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6B6723-782A-CD10-8127-B7761398BB31}"/>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Faire remarquer </a:t>
            </a:r>
            <a:r>
              <a:rPr lang="fr-FR" sz="1200" kern="100" dirty="0">
                <a:solidFill>
                  <a:schemeClr val="tx1"/>
                </a:solidFill>
                <a:effectLst/>
                <a:latin typeface="+mn-lt"/>
                <a:ea typeface="Calibri" panose="020F0502020204030204" pitchFamily="34" charset="0"/>
                <a:cs typeface="Times New Roman" panose="02020603050405020304" pitchFamily="18" charset="0"/>
              </a:rPr>
              <a:t>: « Tout est vérifié : le radical de l’imparfait est le même qu’aux personnes 4 et 5 du présent, le futur ressemble à l’infinitif (sans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et le passé composé est fabriqué avec le participe passé.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5A2DE57A-A4AF-9813-F12D-99C6096ED9F4}"/>
              </a:ext>
            </a:extLst>
          </p:cNvPr>
          <p:cNvSpPr>
            <a:spLocks noGrp="1"/>
          </p:cNvSpPr>
          <p:nvPr>
            <p:ph type="sldNum" sz="quarter" idx="5"/>
          </p:nvPr>
        </p:nvSpPr>
        <p:spPr/>
        <p:txBody>
          <a:bodyPr/>
          <a:lstStyle/>
          <a:p>
            <a:fld id="{44D39FD9-A59B-1A4F-BA68-14545F1E1F90}" type="slidenum">
              <a:rPr lang="fr-FR" smtClean="0"/>
              <a:t>29</a:t>
            </a:fld>
            <a:endParaRPr lang="fr-FR"/>
          </a:p>
        </p:txBody>
      </p:sp>
    </p:spTree>
    <p:extLst>
      <p:ext uri="{BB962C8B-B14F-4D97-AF65-F5344CB8AC3E}">
        <p14:creationId xmlns:p14="http://schemas.microsoft.com/office/powerpoint/2010/main" val="3087275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FAD88-6ADC-9590-D348-04FAFBA7BD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337930-624A-8E1F-E9C6-7CA32BAC79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B38848-3366-5CF0-0ECF-E87E903D18E9}"/>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Alors, d’où vient ce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à l’imparfait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vient du radical du présent aux personnes 4 et 5 </a:t>
            </a:r>
            <a:r>
              <a:rPr lang="fr-FR" sz="1200" i="1" kern="100" dirty="0">
                <a:solidFill>
                  <a:schemeClr val="tx1"/>
                </a:solidFill>
                <a:effectLst/>
                <a:latin typeface="+mn-lt"/>
                <a:ea typeface="Calibri" panose="020F0502020204030204" pitchFamily="34" charset="0"/>
                <a:cs typeface="Times New Roman" panose="02020603050405020304" pitchFamily="18" charset="0"/>
              </a:rPr>
              <a:t>construis</a:t>
            </a:r>
            <a:r>
              <a:rPr lang="fr-FR" sz="1200" kern="100" dirty="0">
                <a:solidFill>
                  <a:schemeClr val="tx1"/>
                </a:solidFill>
                <a:effectLst/>
                <a:latin typeface="+mn-lt"/>
                <a:ea typeface="Calibri" panose="020F0502020204030204" pitchFamily="34" charset="0"/>
                <a:cs typeface="Times New Roman" panose="02020603050405020304" pitchFamily="18" charset="0"/>
              </a:rPr>
              <a:t>- (nous construis-ons, vous </a:t>
            </a:r>
            <a:r>
              <a:rPr lang="fr-FR" sz="1200" kern="100" dirty="0" err="1">
                <a:solidFill>
                  <a:schemeClr val="tx1"/>
                </a:solidFill>
                <a:effectLst/>
                <a:latin typeface="+mn-lt"/>
                <a:ea typeface="Calibri" panose="020F0502020204030204" pitchFamily="34" charset="0"/>
                <a:cs typeface="Times New Roman" panose="02020603050405020304" pitchFamily="18" charset="0"/>
              </a:rPr>
              <a:t>contruis-ez</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20570068-CD40-7EEF-03E7-16A6DB40ADC6}"/>
              </a:ext>
            </a:extLst>
          </p:cNvPr>
          <p:cNvSpPr>
            <a:spLocks noGrp="1"/>
          </p:cNvSpPr>
          <p:nvPr>
            <p:ph type="sldNum" sz="quarter" idx="5"/>
          </p:nvPr>
        </p:nvSpPr>
        <p:spPr/>
        <p:txBody>
          <a:bodyPr/>
          <a:lstStyle/>
          <a:p>
            <a:fld id="{44D39FD9-A59B-1A4F-BA68-14545F1E1F90}" type="slidenum">
              <a:rPr lang="fr-FR" smtClean="0"/>
              <a:t>30</a:t>
            </a:fld>
            <a:endParaRPr lang="fr-FR"/>
          </a:p>
        </p:txBody>
      </p:sp>
    </p:spTree>
    <p:extLst>
      <p:ext uri="{BB962C8B-B14F-4D97-AF65-F5344CB8AC3E}">
        <p14:creationId xmlns:p14="http://schemas.microsoft.com/office/powerpoint/2010/main" val="3882711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a:t>
            </a:r>
            <a:r>
              <a:rPr lang="fr-FR" sz="1200" dirty="0">
                <a:solidFill>
                  <a:schemeClr val="tx1"/>
                </a:solidFill>
                <a:latin typeface="+mn-lt"/>
              </a:rPr>
              <a:t> avec les élèves ce qu’on a appris :</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Comment s’y prendre pour construire l’imparfait, le futur et le passé composé à partir de formes que l’on connait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peut retrouver la conjugaison de la plupart des verbes à partir de quelques formes.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À partir des personnes 4 ou 5 du présent, on trouve l’imparfait.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À partir de l’infinitif, on trouve le futur.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À partir du participe passé, on trouve le passé composé.</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31</a:t>
            </a:fld>
            <a:endParaRPr lang="fr-FR"/>
          </a:p>
        </p:txBody>
      </p:sp>
    </p:spTree>
    <p:extLst>
      <p:ext uri="{BB962C8B-B14F-4D97-AF65-F5344CB8AC3E}">
        <p14:creationId xmlns:p14="http://schemas.microsoft.com/office/powerpoint/2010/main" val="2049022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jaune, repassez le cadre de l’infinitif, la flèche et soulignez le mot </a:t>
            </a:r>
            <a:r>
              <a:rPr lang="fr-FR" i="1" dirty="0">
                <a:solidFill>
                  <a:schemeClr val="tx1"/>
                </a:solidFill>
              </a:rPr>
              <a:t>futur</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Avec votre crayon vert, repassez le cadre des personnes 4 et 5, la flèche et soulignez le mot </a:t>
            </a:r>
            <a:r>
              <a:rPr lang="fr-FR" i="1" dirty="0">
                <a:solidFill>
                  <a:schemeClr val="tx1"/>
                </a:solidFill>
              </a:rPr>
              <a:t>imparfait</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Avec votre crayon violet, repassez le cadre du participe, la flèche et soulignez les mots </a:t>
            </a:r>
            <a:r>
              <a:rPr lang="fr-FR" i="1" dirty="0">
                <a:solidFill>
                  <a:schemeClr val="tx1"/>
                </a:solidFill>
              </a:rPr>
              <a:t>passé composé</a:t>
            </a:r>
            <a:r>
              <a:rPr lang="fr-FR" dirty="0">
                <a:solidFill>
                  <a:schemeClr val="tx1"/>
                </a:solidFill>
              </a:rPr>
              <a:t>.</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32</a:t>
            </a:fld>
            <a:endParaRPr lang="fr-FR"/>
          </a:p>
        </p:txBody>
      </p:sp>
    </p:spTree>
    <p:extLst>
      <p:ext uri="{BB962C8B-B14F-4D97-AF65-F5344CB8AC3E}">
        <p14:creationId xmlns:p14="http://schemas.microsoft.com/office/powerpoint/2010/main" val="584972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33</a:t>
            </a:fld>
            <a:endParaRPr lang="fr-FR"/>
          </a:p>
        </p:txBody>
      </p:sp>
    </p:spTree>
    <p:extLst>
      <p:ext uri="{BB962C8B-B14F-4D97-AF65-F5344CB8AC3E}">
        <p14:creationId xmlns:p14="http://schemas.microsoft.com/office/powerpoint/2010/main" val="115850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34</a:t>
            </a:fld>
            <a:endParaRPr lang="fr-FR"/>
          </a:p>
        </p:txBody>
      </p:sp>
    </p:spTree>
    <p:extLst>
      <p:ext uri="{BB962C8B-B14F-4D97-AF65-F5344CB8AC3E}">
        <p14:creationId xmlns:p14="http://schemas.microsoft.com/office/powerpoint/2010/main" val="1932232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00" dirty="0">
                <a:solidFill>
                  <a:schemeClr val="tx1"/>
                </a:solidFill>
                <a:effectLst/>
                <a:latin typeface="+mn-lt"/>
                <a:ea typeface="Calibri" panose="020F0502020204030204" pitchFamily="34" charset="0"/>
                <a:cs typeface="Times New Roman" panose="02020603050405020304" pitchFamily="18" charset="0"/>
              </a:rPr>
              <a:t>Regarderai</a:t>
            </a:r>
            <a:r>
              <a:rPr lang="fr-FR" sz="1200" kern="100" dirty="0">
                <a:solidFill>
                  <a:schemeClr val="tx1"/>
                </a:solidFill>
                <a:effectLst/>
                <a:latin typeface="+mn-lt"/>
                <a:ea typeface="Calibri" panose="020F0502020204030204" pitchFamily="34" charset="0"/>
                <a:cs typeface="Times New Roman" panose="02020603050405020304" pitchFamily="18" charset="0"/>
              </a:rPr>
              <a:t> est un verbe (dit ce qui se passe, premier mot de la brique du verbe) au futur (se situe dans le futur de l’énonciateur, après la prise de parole). Le futur se fabrique à partir de l’infinitif </a:t>
            </a:r>
            <a:r>
              <a:rPr lang="fr-FR" sz="1200" i="1" kern="100" dirty="0">
                <a:solidFill>
                  <a:schemeClr val="tx1"/>
                </a:solidFill>
                <a:effectLst/>
                <a:latin typeface="+mn-lt"/>
                <a:ea typeface="Calibri" panose="020F0502020204030204" pitchFamily="34" charset="0"/>
                <a:cs typeface="Times New Roman" panose="02020603050405020304" pitchFamily="18" charset="0"/>
              </a:rPr>
              <a:t>regarder</a:t>
            </a:r>
            <a:r>
              <a:rPr lang="fr-FR" sz="1200" kern="100" dirty="0">
                <a:solidFill>
                  <a:schemeClr val="tx1"/>
                </a:solidFill>
                <a:effectLst/>
                <a:latin typeface="+mn-lt"/>
                <a:ea typeface="Calibri" panose="020F0502020204030204" pitchFamily="34" charset="0"/>
                <a:cs typeface="Times New Roman" panose="02020603050405020304" pitchFamily="18" charset="0"/>
              </a:rPr>
              <a:t> (il faut </a:t>
            </a:r>
            <a:r>
              <a:rPr lang="fr-FR" sz="1200" i="1" kern="100" dirty="0">
                <a:solidFill>
                  <a:schemeClr val="tx1"/>
                </a:solidFill>
                <a:effectLst/>
                <a:latin typeface="+mn-lt"/>
                <a:ea typeface="Calibri" panose="020F0502020204030204" pitchFamily="34" charset="0"/>
                <a:cs typeface="Times New Roman" panose="02020603050405020304" pitchFamily="18" charset="0"/>
              </a:rPr>
              <a:t>regarder</a:t>
            </a:r>
            <a:r>
              <a:rPr lang="fr-FR" sz="1200" kern="100" dirty="0">
                <a:solidFill>
                  <a:schemeClr val="tx1"/>
                </a:solidFill>
                <a:effectLst/>
                <a:latin typeface="+mn-lt"/>
                <a:ea typeface="Calibri" panose="020F0502020204030204" pitchFamily="34" charset="0"/>
                <a:cs typeface="Times New Roman" panose="02020603050405020304" pitchFamily="18" charset="0"/>
              </a:rPr>
              <a:t> si les poules…) et de la marque de personne </a:t>
            </a:r>
            <a:r>
              <a:rPr lang="fr-FR" sz="1200" i="1" kern="100" dirty="0">
                <a:solidFill>
                  <a:schemeClr val="tx1"/>
                </a:solidFill>
                <a:effectLst/>
                <a:latin typeface="+mn-lt"/>
                <a:ea typeface="Calibri" panose="020F0502020204030204" pitchFamily="34" charset="0"/>
                <a:cs typeface="Times New Roman" panose="02020603050405020304" pitchFamily="18" charset="0"/>
              </a:rPr>
              <a:t>-ai </a:t>
            </a:r>
            <a:r>
              <a:rPr lang="fr-FR" sz="1200" kern="100" dirty="0">
                <a:solidFill>
                  <a:schemeClr val="tx1"/>
                </a:solidFill>
                <a:effectLst/>
                <a:latin typeface="+mn-lt"/>
                <a:ea typeface="Calibri" panose="020F0502020204030204" pitchFamily="34" charset="0"/>
                <a:cs typeface="Times New Roman" panose="02020603050405020304" pitchFamily="18" charset="0"/>
              </a:rPr>
              <a:t>qui correspond à la personne </a:t>
            </a:r>
            <a:r>
              <a:rPr lang="fr-FR" sz="1200" i="1" kern="100" dirty="0">
                <a:solidFill>
                  <a:schemeClr val="tx1"/>
                </a:solidFill>
                <a:effectLst/>
                <a:latin typeface="+mn-lt"/>
                <a:ea typeface="Calibri" panose="020F0502020204030204" pitchFamily="34" charset="0"/>
                <a:cs typeface="Times New Roman" panose="02020603050405020304" pitchFamily="18" charset="0"/>
              </a:rPr>
              <a:t>je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00" dirty="0">
                <a:solidFill>
                  <a:schemeClr val="tx1"/>
                </a:solidFill>
                <a:effectLst/>
                <a:latin typeface="+mn-lt"/>
                <a:ea typeface="Calibri" panose="020F0502020204030204" pitchFamily="34" charset="0"/>
                <a:cs typeface="Times New Roman" panose="02020603050405020304" pitchFamily="18" charset="0"/>
              </a:rPr>
              <a:t>Vendrons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verbe (dit ce qui se passe, premier mot de la brique du verbe) au futur (se situe dans le futur de l’énonciateur, après la prise de parole). Le futur se fabrique à partir de l’infinitif </a:t>
            </a:r>
            <a:r>
              <a:rPr lang="fr-FR" sz="1200" i="1" kern="100" dirty="0">
                <a:solidFill>
                  <a:schemeClr val="tx1"/>
                </a:solidFill>
                <a:effectLst/>
                <a:latin typeface="+mn-lt"/>
                <a:ea typeface="Calibri" panose="020F0502020204030204" pitchFamily="34" charset="0"/>
                <a:cs typeface="Times New Roman" panose="02020603050405020304" pitchFamily="18" charset="0"/>
              </a:rPr>
              <a:t>vendre</a:t>
            </a:r>
            <a:r>
              <a:rPr lang="fr-FR" sz="1200" kern="100" dirty="0">
                <a:solidFill>
                  <a:schemeClr val="tx1"/>
                </a:solidFill>
                <a:effectLst/>
                <a:latin typeface="+mn-lt"/>
                <a:ea typeface="Calibri" panose="020F0502020204030204" pitchFamily="34" charset="0"/>
                <a:cs typeface="Times New Roman" panose="02020603050405020304" pitchFamily="18" charset="0"/>
              </a:rPr>
              <a:t> (il faut les </a:t>
            </a:r>
            <a:r>
              <a:rPr lang="fr-FR" sz="1200" i="1" kern="100" dirty="0">
                <a:solidFill>
                  <a:schemeClr val="tx1"/>
                </a:solidFill>
                <a:effectLst/>
                <a:latin typeface="+mn-lt"/>
                <a:ea typeface="Calibri" panose="020F0502020204030204" pitchFamily="34" charset="0"/>
                <a:cs typeface="Times New Roman" panose="02020603050405020304" pitchFamily="18" charset="0"/>
              </a:rPr>
              <a:t>vendre </a:t>
            </a:r>
            <a:r>
              <a:rPr lang="fr-FR" sz="1200" kern="100" dirty="0">
                <a:solidFill>
                  <a:schemeClr val="tx1"/>
                </a:solidFill>
                <a:effectLst/>
                <a:latin typeface="+mn-lt"/>
                <a:ea typeface="Calibri" panose="020F0502020204030204" pitchFamily="34" charset="0"/>
                <a:cs typeface="Times New Roman" panose="02020603050405020304" pitchFamily="18" charset="0"/>
              </a:rPr>
              <a:t>au marché) et de la marque de personne </a:t>
            </a:r>
            <a:r>
              <a:rPr lang="fr-FR" sz="1200" i="1" kern="100" dirty="0">
                <a:solidFill>
                  <a:schemeClr val="tx1"/>
                </a:solidFill>
                <a:effectLst/>
                <a:latin typeface="+mn-lt"/>
                <a:ea typeface="Calibri" panose="020F0502020204030204" pitchFamily="34" charset="0"/>
                <a:cs typeface="Times New Roman" panose="02020603050405020304" pitchFamily="18" charset="0"/>
              </a:rPr>
              <a:t>-ons </a:t>
            </a:r>
            <a:r>
              <a:rPr lang="fr-FR" sz="1200" kern="100" dirty="0">
                <a:solidFill>
                  <a:schemeClr val="tx1"/>
                </a:solidFill>
                <a:effectLst/>
                <a:latin typeface="+mn-lt"/>
                <a:ea typeface="Calibri" panose="020F0502020204030204" pitchFamily="34" charset="0"/>
                <a:cs typeface="Times New Roman" panose="02020603050405020304" pitchFamily="18" charset="0"/>
              </a:rPr>
              <a:t>qui correspond à la personne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de l’infinitif disparait par élision.</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35</a:t>
            </a:fld>
            <a:endParaRPr lang="fr-FR"/>
          </a:p>
        </p:txBody>
      </p:sp>
    </p:spTree>
    <p:extLst>
      <p:ext uri="{BB962C8B-B14F-4D97-AF65-F5344CB8AC3E}">
        <p14:creationId xmlns:p14="http://schemas.microsoft.com/office/powerpoint/2010/main" val="1580690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Demander aux élèves de produire le radical de l’imparfait à partir du radical de la personne 4 du présent.</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36</a:t>
            </a:fld>
            <a:endParaRPr lang="fr-FR"/>
          </a:p>
        </p:txBody>
      </p:sp>
    </p:spTree>
    <p:extLst>
      <p:ext uri="{BB962C8B-B14F-4D97-AF65-F5344CB8AC3E}">
        <p14:creationId xmlns:p14="http://schemas.microsoft.com/office/powerpoint/2010/main" val="11907274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37</a:t>
            </a:fld>
            <a:endParaRPr lang="fr-FR"/>
          </a:p>
        </p:txBody>
      </p:sp>
    </p:spTree>
    <p:extLst>
      <p:ext uri="{BB962C8B-B14F-4D97-AF65-F5344CB8AC3E}">
        <p14:creationId xmlns:p14="http://schemas.microsoft.com/office/powerpoint/2010/main" val="4274766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Demander aux élèves de produire le futur à partir de la forme de l’infinitif.</a:t>
            </a: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38</a:t>
            </a:fld>
            <a:endParaRPr lang="fr-FR"/>
          </a:p>
        </p:txBody>
      </p:sp>
    </p:spTree>
    <p:extLst>
      <p:ext uri="{BB962C8B-B14F-4D97-AF65-F5344CB8AC3E}">
        <p14:creationId xmlns:p14="http://schemas.microsoft.com/office/powerpoint/2010/main" val="9803599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39</a:t>
            </a:fld>
            <a:endParaRPr lang="fr-FR"/>
          </a:p>
        </p:txBody>
      </p:sp>
    </p:spTree>
    <p:extLst>
      <p:ext uri="{BB962C8B-B14F-4D97-AF65-F5344CB8AC3E}">
        <p14:creationId xmlns:p14="http://schemas.microsoft.com/office/powerpoint/2010/main" val="1478488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Demander aux élèves de produire le passé composé à partir de la forme du participe.</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40</a:t>
            </a:fld>
            <a:endParaRPr lang="fr-FR"/>
          </a:p>
        </p:txBody>
      </p:sp>
    </p:spTree>
    <p:extLst>
      <p:ext uri="{BB962C8B-B14F-4D97-AF65-F5344CB8AC3E}">
        <p14:creationId xmlns:p14="http://schemas.microsoft.com/office/powerpoint/2010/main" val="37196948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41</a:t>
            </a:fld>
            <a:endParaRPr lang="fr-FR"/>
          </a:p>
        </p:txBody>
      </p:sp>
    </p:spTree>
    <p:extLst>
      <p:ext uri="{BB962C8B-B14F-4D97-AF65-F5344CB8AC3E}">
        <p14:creationId xmlns:p14="http://schemas.microsoft.com/office/powerpoint/2010/main" val="675735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Times New Roman" panose="02020603050405020304" pitchFamily="18" charset="0"/>
                <a:cs typeface="Times New Roman" panose="02020603050405020304" pitchFamily="18" charset="0"/>
              </a:rPr>
              <a:t>Nous mangions des cerises bien mures quand nous avons appris que les enfants dormiront chez leurs amis.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D/N/A), rupteur entre N et A</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verbes à l’imparfait, au passé composé et au futur</a:t>
            </a:r>
          </a:p>
          <a:p>
            <a:pPr algn="just">
              <a:tabLst>
                <a:tab pos="218630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groupement verbes type</a:t>
            </a:r>
            <a:r>
              <a:rPr lang="fr-FR" sz="1200" i="1" kern="100" dirty="0">
                <a:solidFill>
                  <a:schemeClr val="tx1"/>
                </a:solidFill>
                <a:effectLst/>
                <a:latin typeface="+mn-lt"/>
                <a:ea typeface="Calibri" panose="020F0502020204030204" pitchFamily="34" charset="0"/>
                <a:cs typeface="Times New Roman" panose="02020603050405020304" pitchFamily="18" charset="0"/>
              </a:rPr>
              <a:t> prendre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tabLst>
                <a:tab pos="218630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endParaRPr lang="fr-FR"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4D39FD9-A59B-1A4F-BA68-14545F1E1F90}" type="slidenum">
              <a:rPr lang="fr-FR" smtClean="0"/>
              <a:t>42</a:t>
            </a:fld>
            <a:endParaRPr lang="fr-FR"/>
          </a:p>
        </p:txBody>
      </p:sp>
    </p:spTree>
    <p:extLst>
      <p:ext uri="{BB962C8B-B14F-4D97-AF65-F5344CB8AC3E}">
        <p14:creationId xmlns:p14="http://schemas.microsoft.com/office/powerpoint/2010/main" val="1007613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FDA28-D9FA-2D87-B0B7-D4C43F0269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776624-DE1B-8A90-4130-1787F549A74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514D52-05B8-4FA0-469E-9EAADE8633E7}"/>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D/N/A), rupteur entre N et A</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verbes à l’imparfait, au passé composé et au futur</a:t>
            </a:r>
          </a:p>
          <a:p>
            <a:pPr algn="just">
              <a:tabLst>
                <a:tab pos="218630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groupement verbes type</a:t>
            </a:r>
            <a:r>
              <a:rPr lang="fr-FR" sz="1200" i="1" kern="100" dirty="0">
                <a:solidFill>
                  <a:schemeClr val="tx1"/>
                </a:solidFill>
                <a:effectLst/>
                <a:latin typeface="+mn-lt"/>
                <a:ea typeface="Calibri" panose="020F0502020204030204" pitchFamily="34" charset="0"/>
                <a:cs typeface="Times New Roman" panose="02020603050405020304" pitchFamily="18" charset="0"/>
              </a:rPr>
              <a:t> prendre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tabLst>
                <a:tab pos="218630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p:txBody>
      </p:sp>
      <p:sp>
        <p:nvSpPr>
          <p:cNvPr id="4" name="Espace réservé du numéro de diapositive 3">
            <a:extLst>
              <a:ext uri="{FF2B5EF4-FFF2-40B4-BE49-F238E27FC236}">
                <a16:creationId xmlns:a16="http://schemas.microsoft.com/office/drawing/2014/main" id="{FEA29B0E-66BC-3252-C78B-3395354F6FA3}"/>
              </a:ext>
            </a:extLst>
          </p:cNvPr>
          <p:cNvSpPr>
            <a:spLocks noGrp="1"/>
          </p:cNvSpPr>
          <p:nvPr>
            <p:ph type="sldNum" sz="quarter" idx="5"/>
          </p:nvPr>
        </p:nvSpPr>
        <p:spPr/>
        <p:txBody>
          <a:bodyPr/>
          <a:lstStyle/>
          <a:p>
            <a:fld id="{44D39FD9-A59B-1A4F-BA68-14545F1E1F90}" type="slidenum">
              <a:rPr lang="fr-FR" smtClean="0"/>
              <a:t>43</a:t>
            </a:fld>
            <a:endParaRPr lang="fr-FR"/>
          </a:p>
        </p:txBody>
      </p:sp>
    </p:spTree>
    <p:extLst>
      <p:ext uri="{BB962C8B-B14F-4D97-AF65-F5344CB8AC3E}">
        <p14:creationId xmlns:p14="http://schemas.microsoft.com/office/powerpoint/2010/main" val="4147142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20E68C-92B6-E1D6-E416-A0F54036762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F61B64E-655B-DED9-F623-6707B8C8E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4D1AEB-ABA6-B6CF-BF1E-840B2FB2999A}"/>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625B7B18-C619-282C-62B8-CE54631BCD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ECB28F4-00F8-1239-998E-430EF9976C88}"/>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356211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4067C4-B151-DDBC-7C28-346CE25C861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9E1F4-EE5D-E78F-1CFB-9291C017675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9C7338-B6BF-78E9-3E81-143A17FD8E12}"/>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ED3F9B8D-5A4C-4F0A-1751-68DCDCE039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ED86382-7142-90BE-C7FB-D1C8D1D1943D}"/>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384238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D8E4F-8015-D5D3-E237-BCC6A076208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4A10234-0A1A-639A-62B5-47C52C748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14A0B6B-D135-B938-460E-87161BF78982}"/>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96E3C379-1A4F-09CD-16D1-B8FBBE219E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6CBFA2-3C4D-54FB-0BDB-02E43645BF2F}"/>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313603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824962-1425-B6BD-1A89-C6D0174CC14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DF5CAD0-C5AB-FC03-468E-083A765574C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5D5D09D-A0D9-8FB7-55E1-2424D51A6A4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89C3480-6C66-472F-9611-E272E0A6D962}"/>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6" name="Espace réservé du pied de page 5">
            <a:extLst>
              <a:ext uri="{FF2B5EF4-FFF2-40B4-BE49-F238E27FC236}">
                <a16:creationId xmlns:a16="http://schemas.microsoft.com/office/drawing/2014/main" id="{BB5EB906-D7A6-61D0-9305-7F725FC208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DA502B1-C4FE-5EAA-E5B7-62B991B6B1D3}"/>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14578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AB90F-6F8E-373C-C57B-BDEDFA463C1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A00098-9427-258D-9D42-7880E66ED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889EA8F-5A61-1555-0443-0DA21959874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DE92E70-9D9E-3B78-87C1-1863F8CC0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BDF03C3-56A4-5FFA-505B-7D9DA82B1CB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77E8AF3-B084-82FE-18E4-434AD25781D4}"/>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8" name="Espace réservé du pied de page 7">
            <a:extLst>
              <a:ext uri="{FF2B5EF4-FFF2-40B4-BE49-F238E27FC236}">
                <a16:creationId xmlns:a16="http://schemas.microsoft.com/office/drawing/2014/main" id="{286A217C-6218-3D06-1659-6695F97A23A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365C4F1-2E67-408A-C2BB-266DDA34AE4F}"/>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113235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40F3B-D91A-64A0-1A68-6539E54FDD1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D8FEA23-EA6E-85CA-4271-1F92642B2720}"/>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4" name="Espace réservé du pied de page 3">
            <a:extLst>
              <a:ext uri="{FF2B5EF4-FFF2-40B4-BE49-F238E27FC236}">
                <a16:creationId xmlns:a16="http://schemas.microsoft.com/office/drawing/2014/main" id="{79D8F5C8-0DA6-F8C4-0AA4-05BDEA3955B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C693939-2A40-8081-C138-27352E764742}"/>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1936530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D32ED68-DB9E-7F37-6B6E-56C4DA6F4938}"/>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3" name="Espace réservé du pied de page 2">
            <a:extLst>
              <a:ext uri="{FF2B5EF4-FFF2-40B4-BE49-F238E27FC236}">
                <a16:creationId xmlns:a16="http://schemas.microsoft.com/office/drawing/2014/main" id="{52D28E87-B39B-792E-FB44-28576A1D84B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3D8F10D-6284-D43F-C1E3-FE0CD3868733}"/>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3568078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334774-1CCA-8626-DE57-1BB411985CC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D5136F-74A4-A2A5-57E4-FF48D5C948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F03AA7E-A3BD-8A33-956E-81B650F12D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C652B1-5054-AEF5-8DFE-3604DBF0ADC3}"/>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6" name="Espace réservé du pied de page 5">
            <a:extLst>
              <a:ext uri="{FF2B5EF4-FFF2-40B4-BE49-F238E27FC236}">
                <a16:creationId xmlns:a16="http://schemas.microsoft.com/office/drawing/2014/main" id="{2F919E75-20AD-4021-45BF-C79B800F867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E6A19FA-4C97-F7B2-C051-59D05253A405}"/>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2673514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F4406C-EEDB-09EF-A78A-E1515F68DEE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0AD0959-195F-F85C-C040-0E375BD8F0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FE9DBF8-FD94-BDAD-E111-1000D6281F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DA1C9C6-9061-6387-762A-37B65989599E}"/>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6" name="Espace réservé du pied de page 5">
            <a:extLst>
              <a:ext uri="{FF2B5EF4-FFF2-40B4-BE49-F238E27FC236}">
                <a16:creationId xmlns:a16="http://schemas.microsoft.com/office/drawing/2014/main" id="{4E33A423-F906-B5FC-D4D2-BE561522076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C843C6-0C42-ACEB-DFD9-760479E6218C}"/>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2874403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871CD-5122-6485-B8CD-E598BB00275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78FADDA-B844-BFFE-E071-39599D6EA61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2AB64A-1FAF-789B-CE9E-9803F1E89926}"/>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64BCA291-E7F8-76FB-A73E-1C7AFFB047C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0539D1-2149-C108-62DF-545358447197}"/>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2165046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A83DDE1-B0B0-9953-A125-F5AB3AB328C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00ED19B-A062-048A-03AB-AD1DE3C2E85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909061-4A47-A047-4F15-AF88BEB16D73}"/>
              </a:ext>
            </a:extLst>
          </p:cNvPr>
          <p:cNvSpPr>
            <a:spLocks noGrp="1"/>
          </p:cNvSpPr>
          <p:nvPr>
            <p:ph type="dt" sz="half" idx="10"/>
          </p:nvPr>
        </p:nvSpPr>
        <p:spPr/>
        <p:txBody>
          <a:body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83454CAC-885E-E14C-7DA1-CC921D3C88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1385EF-12A4-2764-078D-9039A74FE14F}"/>
              </a:ext>
            </a:extLst>
          </p:cNvPr>
          <p:cNvSpPr>
            <a:spLocks noGrp="1"/>
          </p:cNvSpPr>
          <p:nvPr>
            <p:ph type="sldNum" sz="quarter" idx="12"/>
          </p:nvPr>
        </p:nvSpPr>
        <p:spPr/>
        <p:txBody>
          <a:bodyPr/>
          <a:lstStyle/>
          <a:p>
            <a:fld id="{C69C653A-ED29-FD4C-95D8-B7BE70479F04}" type="slidenum">
              <a:rPr lang="fr-FR" smtClean="0"/>
              <a:t>‹N°›</a:t>
            </a:fld>
            <a:endParaRPr lang="fr-FR"/>
          </a:p>
        </p:txBody>
      </p:sp>
    </p:spTree>
    <p:extLst>
      <p:ext uri="{BB962C8B-B14F-4D97-AF65-F5344CB8AC3E}">
        <p14:creationId xmlns:p14="http://schemas.microsoft.com/office/powerpoint/2010/main" val="427868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216C2AB-30B8-D4EE-3386-9417382C76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F7D5D7A-C375-F6B3-4840-5E1D7B629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48C28E-6344-A12C-BAA8-E859D44079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60AE8-3905-2A42-8CEE-0D52EE0F068D}" type="datetimeFigureOut">
              <a:rPr lang="fr-FR" smtClean="0"/>
              <a:t>24/05/2025</a:t>
            </a:fld>
            <a:endParaRPr lang="fr-FR"/>
          </a:p>
        </p:txBody>
      </p:sp>
      <p:sp>
        <p:nvSpPr>
          <p:cNvPr id="5" name="Espace réservé du pied de page 4">
            <a:extLst>
              <a:ext uri="{FF2B5EF4-FFF2-40B4-BE49-F238E27FC236}">
                <a16:creationId xmlns:a16="http://schemas.microsoft.com/office/drawing/2014/main" id="{59F62CE9-65E7-8863-47AA-6C50930A63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538E0EC-A313-FFD3-64A7-77320780E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C653A-ED29-FD4C-95D8-B7BE70479F04}" type="slidenum">
              <a:rPr lang="fr-FR" smtClean="0"/>
              <a:t>‹N°›</a:t>
            </a:fld>
            <a:endParaRPr lang="fr-FR"/>
          </a:p>
        </p:txBody>
      </p:sp>
    </p:spTree>
    <p:extLst>
      <p:ext uri="{BB962C8B-B14F-4D97-AF65-F5344CB8AC3E}">
        <p14:creationId xmlns:p14="http://schemas.microsoft.com/office/powerpoint/2010/main" val="659973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56C658-8A16-3E41-CFE1-006B86D74B84}"/>
              </a:ext>
            </a:extLst>
          </p:cNvPr>
          <p:cNvSpPr>
            <a:spLocks noGrp="1"/>
          </p:cNvSpPr>
          <p:nvPr>
            <p:ph type="ctrTitle"/>
          </p:nvPr>
        </p:nvSpPr>
        <p:spPr>
          <a:xfrm>
            <a:off x="1524000" y="1122362"/>
            <a:ext cx="9144000" cy="3009799"/>
          </a:xfrm>
        </p:spPr>
        <p:txBody>
          <a:bodyPr/>
          <a:lstStyle/>
          <a:p>
            <a:r>
              <a:rPr lang="fr-FR" dirty="0"/>
              <a:t>Le grand mécano </a:t>
            </a:r>
            <a:br>
              <a:rPr lang="fr-FR" dirty="0"/>
            </a:br>
            <a:r>
              <a:rPr lang="fr-FR" dirty="0"/>
              <a:t>de la conjugaison</a:t>
            </a:r>
          </a:p>
        </p:txBody>
      </p:sp>
      <p:sp>
        <p:nvSpPr>
          <p:cNvPr id="3" name="Sous-titre 2">
            <a:extLst>
              <a:ext uri="{FF2B5EF4-FFF2-40B4-BE49-F238E27FC236}">
                <a16:creationId xmlns:a16="http://schemas.microsoft.com/office/drawing/2014/main" id="{218E911C-5280-B1A8-DDA7-3B9F9751CF68}"/>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2"/>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1204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E10E96-9F37-8F4D-CCB5-25A68FAB71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B8E4D6A-A547-236D-2719-AEAB21E2E1F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construire</a:t>
            </a:r>
          </a:p>
        </p:txBody>
      </p:sp>
    </p:spTree>
    <p:extLst>
      <p:ext uri="{BB962C8B-B14F-4D97-AF65-F5344CB8AC3E}">
        <p14:creationId xmlns:p14="http://schemas.microsoft.com/office/powerpoint/2010/main" val="3673536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E014E-5185-37E1-031F-83C2685D78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56B4B8-1115-D934-7EB0-F13C17CD53A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3E825DF-461B-698D-EE13-BDB01CC7067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construi</a:t>
            </a:r>
            <a:r>
              <a:rPr lang="fr-FR" b="1" dirty="0"/>
              <a:t>r</a:t>
            </a:r>
            <a:r>
              <a:rPr lang="fr-FR" dirty="0"/>
              <a:t>e</a:t>
            </a:r>
          </a:p>
          <a:p>
            <a:pPr marL="0" indent="0">
              <a:buNone/>
            </a:pPr>
            <a:r>
              <a:rPr lang="fr-FR" dirty="0"/>
              <a:t>	       je construi</a:t>
            </a:r>
            <a:r>
              <a:rPr lang="fr-FR" b="1" dirty="0"/>
              <a:t>s</a:t>
            </a:r>
            <a:r>
              <a:rPr lang="fr-FR" dirty="0"/>
              <a:t>ais</a:t>
            </a:r>
          </a:p>
        </p:txBody>
      </p:sp>
    </p:spTree>
    <p:extLst>
      <p:ext uri="{BB962C8B-B14F-4D97-AF65-F5344CB8AC3E}">
        <p14:creationId xmlns:p14="http://schemas.microsoft.com/office/powerpoint/2010/main" val="3752263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38CA0-658C-CD72-6E58-CFF620F916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B99FF5-BF77-451D-8C39-36D8D19CFC6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C8E2192-2E1C-4881-DFE2-9225B40F03A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construi</a:t>
            </a:r>
            <a:r>
              <a:rPr lang="fr-FR" b="1" dirty="0"/>
              <a:t>r</a:t>
            </a:r>
            <a:r>
              <a:rPr lang="fr-FR" dirty="0"/>
              <a:t>e</a:t>
            </a:r>
          </a:p>
          <a:p>
            <a:pPr marL="0" indent="0">
              <a:buNone/>
            </a:pPr>
            <a:r>
              <a:rPr lang="fr-FR" dirty="0"/>
              <a:t>	       je construi</a:t>
            </a:r>
            <a:r>
              <a:rPr lang="fr-FR" b="1" dirty="0"/>
              <a:t>s</a:t>
            </a:r>
            <a:r>
              <a:rPr lang="fr-FR" dirty="0"/>
              <a:t>ais</a:t>
            </a:r>
          </a:p>
        </p:txBody>
      </p:sp>
      <p:graphicFrame>
        <p:nvGraphicFramePr>
          <p:cNvPr id="4" name="Tableau 3">
            <a:extLst>
              <a:ext uri="{FF2B5EF4-FFF2-40B4-BE49-F238E27FC236}">
                <a16:creationId xmlns:a16="http://schemas.microsoft.com/office/drawing/2014/main" id="{CEB3F819-6DCB-ADE9-ADD2-D6974F690238}"/>
              </a:ext>
            </a:extLst>
          </p:cNvPr>
          <p:cNvGraphicFramePr>
            <a:graphicFrameLocks noGrp="1"/>
          </p:cNvGraphicFramePr>
          <p:nvPr>
            <p:extLst>
              <p:ext uri="{D42A27DB-BD31-4B8C-83A1-F6EECF244321}">
                <p14:modId xmlns:p14="http://schemas.microsoft.com/office/powerpoint/2010/main" val="380805308"/>
              </p:ext>
            </p:extLst>
          </p:nvPr>
        </p:nvGraphicFramePr>
        <p:xfrm>
          <a:off x="6579705" y="2294414"/>
          <a:ext cx="3538329" cy="3413760"/>
        </p:xfrm>
        <a:graphic>
          <a:graphicData uri="http://schemas.openxmlformats.org/drawingml/2006/table">
            <a:tbl>
              <a:tblPr firstRow="1" firstCol="1" bandRow="1">
                <a:tableStyleId>{5940675A-B579-460E-94D1-54222C63F5DA}</a:tableStyleId>
              </a:tblPr>
              <a:tblGrid>
                <a:gridCol w="1302969">
                  <a:extLst>
                    <a:ext uri="{9D8B030D-6E8A-4147-A177-3AD203B41FA5}">
                      <a16:colId xmlns:a16="http://schemas.microsoft.com/office/drawing/2014/main" val="3745224074"/>
                    </a:ext>
                  </a:extLst>
                </a:gridCol>
                <a:gridCol w="2235360">
                  <a:extLst>
                    <a:ext uri="{9D8B030D-6E8A-4147-A177-3AD203B41FA5}">
                      <a16:colId xmlns:a16="http://schemas.microsoft.com/office/drawing/2014/main" val="4267126113"/>
                    </a:ext>
                  </a:extLst>
                </a:gridCol>
              </a:tblGrid>
              <a:tr h="286520">
                <a:tc>
                  <a:txBody>
                    <a:bodyPr/>
                    <a:lstStyle/>
                    <a:p>
                      <a:pPr algn="ctr"/>
                      <a:r>
                        <a:rPr lang="fr-FR" sz="2800" kern="100" dirty="0">
                          <a:effectLst/>
                        </a:rPr>
                        <a:t> </a:t>
                      </a: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FR" sz="2800" kern="100" dirty="0">
                          <a:effectLst/>
                        </a:rPr>
                        <a:t>construi-</a:t>
                      </a:r>
                      <a:r>
                        <a:rPr lang="fr-FR" sz="2800" kern="100" dirty="0">
                          <a:solidFill>
                            <a:srgbClr val="FF0000"/>
                          </a:solidFill>
                          <a:effectLst/>
                        </a:rPr>
                        <a:t>re</a:t>
                      </a:r>
                      <a:endParaRPr lang="fr-FR"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2550243"/>
                  </a:ext>
                </a:extLst>
              </a:tr>
              <a:tr h="1719122">
                <a:tc>
                  <a:txBody>
                    <a:bodyPr/>
                    <a:lstStyle/>
                    <a:p>
                      <a:pPr algn="just"/>
                      <a:r>
                        <a:rPr lang="fr-FR" sz="2800" kern="100">
                          <a:effectLst/>
                        </a:rPr>
                        <a:t>je</a:t>
                      </a:r>
                    </a:p>
                    <a:p>
                      <a:pPr algn="just"/>
                      <a:r>
                        <a:rPr lang="fr-FR" sz="2800" kern="100">
                          <a:effectLst/>
                        </a:rPr>
                        <a:t>tu</a:t>
                      </a:r>
                    </a:p>
                    <a:p>
                      <a:pPr algn="just"/>
                      <a:r>
                        <a:rPr lang="fr-FR" sz="2800" kern="100">
                          <a:effectLst/>
                        </a:rPr>
                        <a:t>il/elle</a:t>
                      </a:r>
                    </a:p>
                    <a:p>
                      <a:pPr algn="just"/>
                      <a:r>
                        <a:rPr lang="fr-FR" sz="2800" kern="100">
                          <a:effectLst/>
                        </a:rPr>
                        <a:t>nous</a:t>
                      </a:r>
                    </a:p>
                    <a:p>
                      <a:pPr algn="just"/>
                      <a:r>
                        <a:rPr lang="fr-FR" sz="2800" kern="100">
                          <a:effectLst/>
                        </a:rPr>
                        <a:t>vous</a:t>
                      </a:r>
                    </a:p>
                    <a:p>
                      <a:pPr algn="just"/>
                      <a:r>
                        <a:rPr lang="fr-FR" sz="2800" kern="100">
                          <a:effectLst/>
                        </a:rPr>
                        <a:t>ils/elles</a:t>
                      </a:r>
                      <a:endParaRPr lang="fr-FR" sz="2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800" kern="100" dirty="0">
                          <a:effectLst/>
                        </a:rPr>
                        <a:t>construi-</a:t>
                      </a:r>
                      <a:r>
                        <a:rPr lang="fr-FR" sz="2800" kern="100" dirty="0">
                          <a:solidFill>
                            <a:srgbClr val="00B0F0"/>
                          </a:solidFill>
                          <a:effectLst/>
                        </a:rPr>
                        <a:t>s</a:t>
                      </a:r>
                    </a:p>
                    <a:p>
                      <a:pPr algn="just"/>
                      <a:r>
                        <a:rPr lang="fr-FR" sz="2800" kern="100" dirty="0">
                          <a:effectLst/>
                        </a:rPr>
                        <a:t>construi-</a:t>
                      </a:r>
                      <a:r>
                        <a:rPr lang="fr-FR" sz="2800" kern="100" dirty="0">
                          <a:solidFill>
                            <a:srgbClr val="00B0F0"/>
                          </a:solidFill>
                          <a:effectLst/>
                        </a:rPr>
                        <a:t>s</a:t>
                      </a:r>
                    </a:p>
                    <a:p>
                      <a:pPr algn="just"/>
                      <a:r>
                        <a:rPr lang="fr-FR" sz="2800" kern="100" dirty="0">
                          <a:effectLst/>
                        </a:rPr>
                        <a:t>construi-</a:t>
                      </a:r>
                      <a:r>
                        <a:rPr lang="fr-FR" sz="2800" kern="100" dirty="0">
                          <a:solidFill>
                            <a:srgbClr val="00B0F0"/>
                          </a:solidFill>
                          <a:effectLst/>
                        </a:rPr>
                        <a:t>t</a:t>
                      </a:r>
                    </a:p>
                    <a:p>
                      <a:pPr algn="just"/>
                      <a:r>
                        <a:rPr lang="fr-FR" sz="2800" kern="100" dirty="0">
                          <a:effectLst/>
                        </a:rPr>
                        <a:t>construis-</a:t>
                      </a:r>
                      <a:r>
                        <a:rPr lang="fr-FR" sz="2800" kern="100" dirty="0">
                          <a:solidFill>
                            <a:srgbClr val="00B0F0"/>
                          </a:solidFill>
                          <a:effectLst/>
                        </a:rPr>
                        <a:t>ons</a:t>
                      </a:r>
                    </a:p>
                    <a:p>
                      <a:pPr algn="just"/>
                      <a:r>
                        <a:rPr lang="fr-FR" sz="2800" kern="100" dirty="0">
                          <a:effectLst/>
                        </a:rPr>
                        <a:t>construis-ez</a:t>
                      </a:r>
                    </a:p>
                    <a:p>
                      <a:pPr algn="just"/>
                      <a:r>
                        <a:rPr lang="fr-FR" sz="2800" kern="100" dirty="0">
                          <a:effectLst/>
                        </a:rPr>
                        <a:t>construis-</a:t>
                      </a:r>
                      <a:r>
                        <a:rPr lang="fr-FR" sz="2800" kern="100" dirty="0">
                          <a:solidFill>
                            <a:srgbClr val="00B0F0"/>
                          </a:solidFill>
                          <a:effectLst/>
                        </a:rPr>
                        <a:t>ent</a:t>
                      </a:r>
                      <a:endParaRPr lang="fr-FR" sz="28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4347271"/>
                  </a:ext>
                </a:extLst>
              </a:tr>
              <a:tr h="286520">
                <a:tc>
                  <a:txBody>
                    <a:bodyPr/>
                    <a:lstStyle/>
                    <a:p>
                      <a:pPr algn="ctr"/>
                      <a:r>
                        <a:rPr lang="fr-FR" sz="2800" kern="100" dirty="0">
                          <a:effectLst/>
                        </a:rPr>
                        <a:t> </a:t>
                      </a: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just"/>
                      <a:r>
                        <a:rPr lang="fr-FR" sz="2800" kern="100" dirty="0">
                          <a:effectLst/>
                        </a:rPr>
                        <a:t>construi-</a:t>
                      </a:r>
                      <a:r>
                        <a:rPr lang="fr-FR" sz="2800" kern="100" dirty="0">
                          <a:solidFill>
                            <a:srgbClr val="FF0000"/>
                          </a:solidFill>
                          <a:effectLst/>
                        </a:rPr>
                        <a:t>t</a:t>
                      </a:r>
                      <a:endParaRPr lang="fr-FR"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3400603"/>
                  </a:ext>
                </a:extLst>
              </a:tr>
            </a:tbl>
          </a:graphicData>
        </a:graphic>
      </p:graphicFrame>
    </p:spTree>
    <p:extLst>
      <p:ext uri="{BB962C8B-B14F-4D97-AF65-F5344CB8AC3E}">
        <p14:creationId xmlns:p14="http://schemas.microsoft.com/office/powerpoint/2010/main" val="2011454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33C05-E55A-D9B9-5692-56E6411757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9D4459-8B63-58F3-9DBF-EB5104FC28F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4A1A790-2239-9798-436D-9D46510525F9}"/>
              </a:ext>
            </a:extLst>
          </p:cNvPr>
          <p:cNvGraphicFramePr>
            <a:graphicFrameLocks noGrp="1"/>
          </p:cNvGraphicFramePr>
          <p:nvPr>
            <p:ph idx="1"/>
            <p:extLst>
              <p:ext uri="{D42A27DB-BD31-4B8C-83A1-F6EECF244321}">
                <p14:modId xmlns:p14="http://schemas.microsoft.com/office/powerpoint/2010/main" val="1440998167"/>
              </p:ext>
            </p:extLst>
          </p:nvPr>
        </p:nvGraphicFramePr>
        <p:xfrm>
          <a:off x="838200" y="2720147"/>
          <a:ext cx="10515600" cy="2791460"/>
        </p:xfrm>
        <a:graphic>
          <a:graphicData uri="http://schemas.openxmlformats.org/drawingml/2006/table">
            <a:tbl>
              <a:tblPr firstRow="1" bandRow="1">
                <a:tableStyleId>{5940675A-B579-460E-94D1-54222C63F5DA}</a:tableStyleId>
              </a:tblPr>
              <a:tblGrid>
                <a:gridCol w="696686">
                  <a:extLst>
                    <a:ext uri="{9D8B030D-6E8A-4147-A177-3AD203B41FA5}">
                      <a16:colId xmlns:a16="http://schemas.microsoft.com/office/drawing/2014/main" val="3506651269"/>
                    </a:ext>
                  </a:extLst>
                </a:gridCol>
                <a:gridCol w="1404257">
                  <a:extLst>
                    <a:ext uri="{9D8B030D-6E8A-4147-A177-3AD203B41FA5}">
                      <a16:colId xmlns:a16="http://schemas.microsoft.com/office/drawing/2014/main" val="2780070472"/>
                    </a:ext>
                  </a:extLst>
                </a:gridCol>
                <a:gridCol w="2188028">
                  <a:extLst>
                    <a:ext uri="{9D8B030D-6E8A-4147-A177-3AD203B41FA5}">
                      <a16:colId xmlns:a16="http://schemas.microsoft.com/office/drawing/2014/main" val="2936865010"/>
                    </a:ext>
                  </a:extLst>
                </a:gridCol>
                <a:gridCol w="2122715">
                  <a:extLst>
                    <a:ext uri="{9D8B030D-6E8A-4147-A177-3AD203B41FA5}">
                      <a16:colId xmlns:a16="http://schemas.microsoft.com/office/drawing/2014/main" val="1316180529"/>
                    </a:ext>
                  </a:extLst>
                </a:gridCol>
                <a:gridCol w="1910443">
                  <a:extLst>
                    <a:ext uri="{9D8B030D-6E8A-4147-A177-3AD203B41FA5}">
                      <a16:colId xmlns:a16="http://schemas.microsoft.com/office/drawing/2014/main" val="4243457049"/>
                    </a:ext>
                  </a:extLst>
                </a:gridCol>
                <a:gridCol w="2193471">
                  <a:extLst>
                    <a:ext uri="{9D8B030D-6E8A-4147-A177-3AD203B41FA5}">
                      <a16:colId xmlns:a16="http://schemas.microsoft.com/office/drawing/2014/main" val="3145618661"/>
                    </a:ext>
                  </a:extLst>
                </a:gridCol>
              </a:tblGrid>
              <a:tr h="370840">
                <a:tc rowSpan="2" gridSpan="2">
                  <a:txBody>
                    <a:bodyPr/>
                    <a:lstStyle/>
                    <a:p>
                      <a:endParaRPr lang="fr-FR" sz="2000" dirty="0"/>
                    </a:p>
                  </a:txBody>
                  <a:tcPr>
                    <a:lnL w="12700" cmpd="sng">
                      <a:noFill/>
                    </a:lnL>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fr-FR" dirty="0"/>
                    </a:p>
                  </a:txBody>
                  <a:tcPr/>
                </a:tc>
                <a:tc gridSpan="4">
                  <a:txBody>
                    <a:bodyPr/>
                    <a:lstStyle/>
                    <a:p>
                      <a:pPr algn="ctr"/>
                      <a:r>
                        <a:rPr lang="fr-FR" sz="2000" b="1" dirty="0"/>
                        <a:t>Temps</a:t>
                      </a: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318394999"/>
                  </a:ext>
                </a:extLst>
              </a:tr>
              <a:tr h="370840">
                <a:tc gridSpan="2"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fr-FR" dirty="0"/>
                    </a:p>
                  </a:txBody>
                  <a:tcPr>
                    <a:lnT w="12700" cap="flat" cmpd="sng" algn="ctr">
                      <a:solidFill>
                        <a:schemeClr val="tx1"/>
                      </a:solidFill>
                      <a:prstDash val="solid"/>
                      <a:round/>
                      <a:headEnd type="none" w="med" len="med"/>
                      <a:tailEnd type="none" w="med" len="med"/>
                    </a:lnT>
                  </a:tcPr>
                </a:tc>
                <a:tc>
                  <a:txBody>
                    <a:bodyPr/>
                    <a:lstStyle/>
                    <a:p>
                      <a:pPr algn="ct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6888422"/>
                  </a:ext>
                </a:extLst>
              </a:tr>
              <a:tr h="370840">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t>Verbes</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dormir</a:t>
                      </a:r>
                    </a:p>
                  </a:txBody>
                  <a:tcPr/>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8050380"/>
                  </a:ext>
                </a:extLst>
              </a:tr>
              <a:tr h="439420">
                <a:tc vMerge="1">
                  <a:txBody>
                    <a:bodyPr/>
                    <a:lstStyle/>
                    <a:p>
                      <a:endParaRPr lang="fr-FR" dirty="0"/>
                    </a:p>
                  </a:txBody>
                  <a:tcPr/>
                </a:tc>
                <a:tc>
                  <a:txBody>
                    <a:bodyPr/>
                    <a:lstStyle/>
                    <a:p>
                      <a:r>
                        <a:rPr lang="fr-FR" sz="2000" dirty="0"/>
                        <a:t>finir</a:t>
                      </a:r>
                    </a:p>
                  </a:txBody>
                  <a:tcPr/>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4864766"/>
                  </a:ext>
                </a:extLst>
              </a:tr>
              <a:tr h="370840">
                <a:tc vMerge="1">
                  <a:txBody>
                    <a:bodyPr/>
                    <a:lstStyle/>
                    <a:p>
                      <a:endParaRPr lang="fr-FR" dirty="0"/>
                    </a:p>
                  </a:txBody>
                  <a:tcPr>
                    <a:lnT w="12700" cap="flat" cmpd="sng" algn="ctr">
                      <a:solidFill>
                        <a:schemeClr val="tx1"/>
                      </a:solidFill>
                      <a:prstDash val="solid"/>
                      <a:round/>
                      <a:headEnd type="none" w="med" len="med"/>
                      <a:tailEnd type="none" w="med" len="med"/>
                    </a:lnT>
                  </a:tcPr>
                </a:tc>
                <a:tc>
                  <a:txBody>
                    <a:bodyPr/>
                    <a:lstStyle/>
                    <a:p>
                      <a:r>
                        <a:rPr lang="fr-FR" sz="2000" dirty="0"/>
                        <a:t>construire</a:t>
                      </a:r>
                    </a:p>
                  </a:txBody>
                  <a:tcPr/>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03579"/>
                  </a:ext>
                </a:extLst>
              </a:tr>
              <a:tr h="370840">
                <a:tc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descendre</a:t>
                      </a:r>
                    </a:p>
                  </a:txBody>
                  <a:tcPr/>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1748586"/>
                  </a:ext>
                </a:extLst>
              </a:tr>
              <a:tr h="0">
                <a:tc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ouvrir</a:t>
                      </a:r>
                    </a:p>
                  </a:txBody>
                  <a:tcPr/>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491702"/>
                  </a:ext>
                </a:extLst>
              </a:tr>
            </a:tbl>
          </a:graphicData>
        </a:graphic>
      </p:graphicFrame>
      <p:graphicFrame>
        <p:nvGraphicFramePr>
          <p:cNvPr id="3" name="Tableau 2">
            <a:extLst>
              <a:ext uri="{FF2B5EF4-FFF2-40B4-BE49-F238E27FC236}">
                <a16:creationId xmlns:a16="http://schemas.microsoft.com/office/drawing/2014/main" id="{A2930B66-532E-4525-8630-C802DA44D9C4}"/>
              </a:ext>
            </a:extLst>
          </p:cNvPr>
          <p:cNvGraphicFramePr>
            <a:graphicFrameLocks noGrp="1"/>
          </p:cNvGraphicFramePr>
          <p:nvPr>
            <p:extLst>
              <p:ext uri="{D42A27DB-BD31-4B8C-83A1-F6EECF244321}">
                <p14:modId xmlns:p14="http://schemas.microsoft.com/office/powerpoint/2010/main" val="2135361743"/>
              </p:ext>
            </p:extLst>
          </p:nvPr>
        </p:nvGraphicFramePr>
        <p:xfrm>
          <a:off x="9438640" y="1161290"/>
          <a:ext cx="1915160" cy="1291590"/>
        </p:xfrm>
        <a:graphic>
          <a:graphicData uri="http://schemas.openxmlformats.org/drawingml/2006/table">
            <a:tbl>
              <a:tblPr firstRow="1" firstCol="1" bandRow="1" bandCol="1">
                <a:tableStyleId>{5940675A-B579-460E-94D1-54222C63F5DA}</a:tableStyleId>
              </a:tblPr>
              <a:tblGrid>
                <a:gridCol w="478790">
                  <a:extLst>
                    <a:ext uri="{9D8B030D-6E8A-4147-A177-3AD203B41FA5}">
                      <a16:colId xmlns:a16="http://schemas.microsoft.com/office/drawing/2014/main" val="4159905690"/>
                    </a:ext>
                  </a:extLst>
                </a:gridCol>
                <a:gridCol w="478790">
                  <a:extLst>
                    <a:ext uri="{9D8B030D-6E8A-4147-A177-3AD203B41FA5}">
                      <a16:colId xmlns:a16="http://schemas.microsoft.com/office/drawing/2014/main" val="1743756050"/>
                    </a:ext>
                  </a:extLst>
                </a:gridCol>
                <a:gridCol w="478790">
                  <a:extLst>
                    <a:ext uri="{9D8B030D-6E8A-4147-A177-3AD203B41FA5}">
                      <a16:colId xmlns:a16="http://schemas.microsoft.com/office/drawing/2014/main" val="2013249467"/>
                    </a:ext>
                  </a:extLst>
                </a:gridCol>
                <a:gridCol w="478790">
                  <a:extLst>
                    <a:ext uri="{9D8B030D-6E8A-4147-A177-3AD203B41FA5}">
                      <a16:colId xmlns:a16="http://schemas.microsoft.com/office/drawing/2014/main" val="2607937009"/>
                    </a:ext>
                  </a:extLst>
                </a:gridCol>
              </a:tblGrid>
              <a:tr h="438150">
                <a:tc>
                  <a:txBody>
                    <a:bodyPr/>
                    <a:lstStyle/>
                    <a:p>
                      <a:pPr algn="just"/>
                      <a:r>
                        <a:rPr lang="fr-FR" sz="1800">
                          <a:solidFill>
                            <a:srgbClr val="FF0000"/>
                          </a:solidFill>
                          <a:effectLst/>
                        </a:rPr>
                        <a:t> </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96493428"/>
                  </a:ext>
                </a:extLst>
              </a:tr>
              <a:tr h="415290">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0801684"/>
                  </a:ext>
                </a:extLst>
              </a:tr>
              <a:tr h="438150">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2239355"/>
                  </a:ext>
                </a:extLst>
              </a:tr>
            </a:tbl>
          </a:graphicData>
        </a:graphic>
      </p:graphicFrame>
    </p:spTree>
    <p:extLst>
      <p:ext uri="{BB962C8B-B14F-4D97-AF65-F5344CB8AC3E}">
        <p14:creationId xmlns:p14="http://schemas.microsoft.com/office/powerpoint/2010/main" val="3204590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7974F-258C-84D3-CCE8-E15EC06CAD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CCACE5-A525-62A8-B6A5-91F731669610}"/>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F262FC1-E403-8617-E9A2-4B7DC61275F9}"/>
              </a:ext>
            </a:extLst>
          </p:cNvPr>
          <p:cNvGraphicFramePr>
            <a:graphicFrameLocks noGrp="1"/>
          </p:cNvGraphicFramePr>
          <p:nvPr>
            <p:ph idx="1"/>
          </p:nvPr>
        </p:nvGraphicFramePr>
        <p:xfrm>
          <a:off x="838200" y="1825625"/>
          <a:ext cx="10515600" cy="2791460"/>
        </p:xfrm>
        <a:graphic>
          <a:graphicData uri="http://schemas.openxmlformats.org/drawingml/2006/table">
            <a:tbl>
              <a:tblPr firstRow="1" bandRow="1">
                <a:tableStyleId>{5940675A-B579-460E-94D1-54222C63F5DA}</a:tableStyleId>
              </a:tblPr>
              <a:tblGrid>
                <a:gridCol w="696686">
                  <a:extLst>
                    <a:ext uri="{9D8B030D-6E8A-4147-A177-3AD203B41FA5}">
                      <a16:colId xmlns:a16="http://schemas.microsoft.com/office/drawing/2014/main" val="3506651269"/>
                    </a:ext>
                  </a:extLst>
                </a:gridCol>
                <a:gridCol w="1404257">
                  <a:extLst>
                    <a:ext uri="{9D8B030D-6E8A-4147-A177-3AD203B41FA5}">
                      <a16:colId xmlns:a16="http://schemas.microsoft.com/office/drawing/2014/main" val="2780070472"/>
                    </a:ext>
                  </a:extLst>
                </a:gridCol>
                <a:gridCol w="2188028">
                  <a:extLst>
                    <a:ext uri="{9D8B030D-6E8A-4147-A177-3AD203B41FA5}">
                      <a16:colId xmlns:a16="http://schemas.microsoft.com/office/drawing/2014/main" val="2936865010"/>
                    </a:ext>
                  </a:extLst>
                </a:gridCol>
                <a:gridCol w="2122715">
                  <a:extLst>
                    <a:ext uri="{9D8B030D-6E8A-4147-A177-3AD203B41FA5}">
                      <a16:colId xmlns:a16="http://schemas.microsoft.com/office/drawing/2014/main" val="1316180529"/>
                    </a:ext>
                  </a:extLst>
                </a:gridCol>
                <a:gridCol w="1910443">
                  <a:extLst>
                    <a:ext uri="{9D8B030D-6E8A-4147-A177-3AD203B41FA5}">
                      <a16:colId xmlns:a16="http://schemas.microsoft.com/office/drawing/2014/main" val="4243457049"/>
                    </a:ext>
                  </a:extLst>
                </a:gridCol>
                <a:gridCol w="2193471">
                  <a:extLst>
                    <a:ext uri="{9D8B030D-6E8A-4147-A177-3AD203B41FA5}">
                      <a16:colId xmlns:a16="http://schemas.microsoft.com/office/drawing/2014/main" val="3145618661"/>
                    </a:ext>
                  </a:extLst>
                </a:gridCol>
              </a:tblGrid>
              <a:tr h="370840">
                <a:tc rowSpan="2" gridSpan="2">
                  <a:txBody>
                    <a:bodyPr/>
                    <a:lstStyle/>
                    <a:p>
                      <a:endParaRPr lang="fr-FR" sz="2000" dirty="0"/>
                    </a:p>
                  </a:txBody>
                  <a:tcPr>
                    <a:lnL w="12700" cmpd="sng">
                      <a:noFill/>
                    </a:lnL>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fr-FR" dirty="0"/>
                    </a:p>
                  </a:txBody>
                  <a:tcPr/>
                </a:tc>
                <a:tc gridSpan="4">
                  <a:txBody>
                    <a:bodyPr/>
                    <a:lstStyle/>
                    <a:p>
                      <a:pPr algn="ctr"/>
                      <a:r>
                        <a:rPr lang="fr-FR" sz="2000" b="1" dirty="0"/>
                        <a:t>Temps</a:t>
                      </a: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318394999"/>
                  </a:ext>
                </a:extLst>
              </a:tr>
              <a:tr h="370840">
                <a:tc gridSpan="2"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fr-FR" dirty="0"/>
                    </a:p>
                  </a:txBody>
                  <a:tcPr>
                    <a:lnT w="12700" cap="flat" cmpd="sng" algn="ctr">
                      <a:solidFill>
                        <a:schemeClr val="tx1"/>
                      </a:solidFill>
                      <a:prstDash val="solid"/>
                      <a:round/>
                      <a:headEnd type="none" w="med" len="med"/>
                      <a:tailEnd type="none" w="med" len="med"/>
                    </a:lnT>
                  </a:tcPr>
                </a:tc>
                <a:tc>
                  <a:txBody>
                    <a:bodyPr/>
                    <a:lstStyle/>
                    <a:p>
                      <a:pPr algn="ct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présent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imparfait</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futur</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passé composé</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6888422"/>
                  </a:ext>
                </a:extLst>
              </a:tr>
              <a:tr h="370840">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t>Verbes</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dormir</a:t>
                      </a:r>
                    </a:p>
                  </a:txBody>
                  <a:tcPr/>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dort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dormais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ils dormiront</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vous avez dormi</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8050380"/>
                  </a:ext>
                </a:extLst>
              </a:tr>
              <a:tr h="439420">
                <a:tc vMerge="1">
                  <a:txBody>
                    <a:bodyPr/>
                    <a:lstStyle/>
                    <a:p>
                      <a:endParaRPr lang="fr-FR" dirty="0"/>
                    </a:p>
                  </a:txBody>
                  <a:tcPr/>
                </a:tc>
                <a:tc>
                  <a:txBody>
                    <a:bodyPr/>
                    <a:lstStyle/>
                    <a:p>
                      <a:r>
                        <a:rPr lang="fr-FR" sz="2000" dirty="0"/>
                        <a:t>finir</a:t>
                      </a:r>
                    </a:p>
                  </a:txBody>
                  <a:tcPr/>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nous finissons</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finissais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finirai</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ils ont fini</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4864766"/>
                  </a:ext>
                </a:extLst>
              </a:tr>
              <a:tr h="370840">
                <a:tc vMerge="1">
                  <a:txBody>
                    <a:bodyPr/>
                    <a:lstStyle/>
                    <a:p>
                      <a:endParaRPr lang="fr-FR" dirty="0"/>
                    </a:p>
                  </a:txBody>
                  <a:tcPr>
                    <a:lnT w="12700" cap="flat" cmpd="sng" algn="ctr">
                      <a:solidFill>
                        <a:schemeClr val="tx1"/>
                      </a:solidFill>
                      <a:prstDash val="solid"/>
                      <a:round/>
                      <a:headEnd type="none" w="med" len="med"/>
                      <a:tailEnd type="none" w="med" len="med"/>
                    </a:lnT>
                  </a:tcPr>
                </a:tc>
                <a:tc>
                  <a:txBody>
                    <a:bodyPr/>
                    <a:lstStyle/>
                    <a:p>
                      <a:r>
                        <a:rPr lang="fr-FR" sz="2000" dirty="0"/>
                        <a:t>construire</a:t>
                      </a:r>
                    </a:p>
                  </a:txBody>
                  <a:tcPr/>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elles construisent</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construisait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construiras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j’ai construit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03579"/>
                  </a:ext>
                </a:extLst>
              </a:tr>
              <a:tr h="370840">
                <a:tc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descendre</a:t>
                      </a:r>
                    </a:p>
                  </a:txBody>
                  <a:tcPr/>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descends</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nous descendions</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descendra</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descendu</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1748586"/>
                  </a:ext>
                </a:extLst>
              </a:tr>
              <a:tr h="0">
                <a:tc vMerge="1">
                  <a:txBody>
                    <a:bodyPr/>
                    <a:lstStyle/>
                    <a:p>
                      <a:pPr algn="ctr"/>
                      <a:endParaRPr lang="fr-FR" sz="2800" b="1" dirty="0"/>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000" dirty="0"/>
                        <a:t>ouvrir</a:t>
                      </a:r>
                    </a:p>
                  </a:txBody>
                  <a:tcPr/>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ouvres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vous ouvriez</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nous ouvrirons</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 ouvert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491702"/>
                  </a:ext>
                </a:extLst>
              </a:tr>
            </a:tbl>
          </a:graphicData>
        </a:graphic>
      </p:graphicFrame>
    </p:spTree>
    <p:extLst>
      <p:ext uri="{BB962C8B-B14F-4D97-AF65-F5344CB8AC3E}">
        <p14:creationId xmlns:p14="http://schemas.microsoft.com/office/powerpoint/2010/main" val="1335312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A3686E-8CD3-5BFE-0F9C-9D5F0AAD841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D33B64B-E775-EE64-BC3E-0D198F471CE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CBDE165C-0F39-D2BA-1BE4-A3EE708470C8}"/>
              </a:ext>
            </a:extLst>
          </p:cNvPr>
          <p:cNvGraphicFramePr>
            <a:graphicFrameLocks noGrp="1"/>
          </p:cNvGraphicFramePr>
          <p:nvPr>
            <p:extLst>
              <p:ext uri="{D42A27DB-BD31-4B8C-83A1-F6EECF244321}">
                <p14:modId xmlns:p14="http://schemas.microsoft.com/office/powerpoint/2010/main" val="1882299505"/>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dormais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dormais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dormait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dormaient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70075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A5065-F52E-E396-AC23-AAA00977A1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4BE7E0-CE37-210F-954C-D0EFE9279EF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16CF9-5012-F0BE-9683-12CD1D44A09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5DAB9068-EA7E-E4D8-159B-F186D3688C69}"/>
              </a:ext>
            </a:extLst>
          </p:cNvPr>
          <p:cNvGraphicFramePr>
            <a:graphicFrameLocks noGrp="1"/>
          </p:cNvGraphicFramePr>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ai</a:t>
                      </a:r>
                      <a:r>
                        <a:rPr lang="fr-FR" sz="2000" dirty="0"/>
                        <a:t>-</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i</a:t>
                      </a:r>
                      <a:r>
                        <a:rPr lang="fr-FR" sz="2000" dirty="0"/>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i</a:t>
                      </a:r>
                      <a:r>
                        <a:rPr lang="fr-FR" sz="2000" dirty="0"/>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FF0000"/>
                          </a:solidFill>
                        </a:rPr>
                        <a:t>ai</a:t>
                      </a:r>
                      <a:r>
                        <a:rPr lang="fr-FR" sz="2000" dirty="0"/>
                        <a:t>-</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997309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5C451-DD39-0E21-0C71-3AEC11D62B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61F461-D2B7-195D-8E63-2F2EDC72CA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BA61187-F71B-AB0D-2C6F-5AF46366B84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5259DC2F-4A2F-75EC-DA2A-9B83A8CAAD9A}"/>
              </a:ext>
            </a:extLst>
          </p:cNvPr>
          <p:cNvGraphicFramePr>
            <a:graphicFrameLocks noGrp="1"/>
          </p:cNvGraphicFramePr>
          <p:nvPr>
            <p:extLst>
              <p:ext uri="{D42A27DB-BD31-4B8C-83A1-F6EECF244321}">
                <p14:modId xmlns:p14="http://schemas.microsoft.com/office/powerpoint/2010/main" val="2900073673"/>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ai</a:t>
                      </a:r>
                      <a:r>
                        <a:rPr lang="fr-FR" sz="2000" dirty="0"/>
                        <a:t>-</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i</a:t>
                      </a:r>
                      <a:r>
                        <a:rPr lang="fr-FR" sz="2000" dirty="0"/>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i</a:t>
                      </a:r>
                      <a:r>
                        <a:rPr lang="fr-FR" sz="2000" dirty="0"/>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dorm</a:t>
                      </a:r>
                      <a:r>
                        <a:rPr lang="fr-FR" sz="2000" dirty="0"/>
                        <a:t>-</a:t>
                      </a:r>
                      <a:r>
                        <a:rPr lang="fr-FR" sz="2000" dirty="0">
                          <a:solidFill>
                            <a:srgbClr val="FF0000"/>
                          </a:solidFill>
                        </a:rPr>
                        <a:t>ai</a:t>
                      </a:r>
                      <a:r>
                        <a:rPr lang="fr-FR" sz="2000" dirty="0"/>
                        <a:t>-</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E5C89525-1BD6-8BD7-2F64-A872137C8F67}"/>
              </a:ext>
            </a:extLst>
          </p:cNvPr>
          <p:cNvSpPr/>
          <p:nvPr/>
        </p:nvSpPr>
        <p:spPr>
          <a:xfrm>
            <a:off x="3331028" y="3608614"/>
            <a:ext cx="1747157" cy="1077686"/>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121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5DFDF-C0CD-51A8-722C-0D1E6299ED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488B4B-5180-3402-5659-4E680A535EC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1065129-51E1-0029-32EC-0003FEC6FF0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1A85AAC7-B2DA-2061-AE59-918118858711}"/>
              </a:ext>
            </a:extLst>
          </p:cNvPr>
          <p:cNvGraphicFramePr>
            <a:graphicFrameLocks noGrp="1"/>
          </p:cNvGraphicFramePr>
          <p:nvPr>
            <p:extLst>
              <p:ext uri="{D42A27DB-BD31-4B8C-83A1-F6EECF244321}">
                <p14:modId xmlns:p14="http://schemas.microsoft.com/office/powerpoint/2010/main" val="2079428656"/>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fini-</a:t>
                      </a:r>
                      <a:r>
                        <a:rPr lang="fr-FR" sz="2000" dirty="0">
                          <a:solidFill>
                            <a:srgbClr val="FF0000"/>
                          </a:solidFill>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2199795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CB72-7E73-9181-86BB-76AB78B4C6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DD967F-743B-A228-F21D-A5977082FEB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CBAFED9-3851-A029-599B-849E1CB5840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9277EE01-DD63-485B-8DA3-0D65E58E0950}"/>
              </a:ext>
            </a:extLst>
          </p:cNvPr>
          <p:cNvGraphicFramePr>
            <a:graphicFrameLocks noGrp="1"/>
          </p:cNvGraphicFramePr>
          <p:nvPr>
            <p:extLst>
              <p:ext uri="{D42A27DB-BD31-4B8C-83A1-F6EECF244321}">
                <p14:modId xmlns:p14="http://schemas.microsoft.com/office/powerpoint/2010/main" val="2375162167"/>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fini-</a:t>
                      </a:r>
                      <a:r>
                        <a:rPr lang="fr-FR" sz="2000" dirty="0">
                          <a:solidFill>
                            <a:srgbClr val="FF0000"/>
                          </a:solidFill>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ai-</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ai-</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i-</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i-</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FF0000"/>
                          </a:solidFill>
                        </a:rPr>
                        <a:t>ai-</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424315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16CF3-92FA-2AD7-53DC-36D154871C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B459CF-7486-9B0E-63DE-61975CD2817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E7F533D-95BC-A4DB-5A56-1AA413988FC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093D56C4-68EB-6034-E53F-7F22703D8777}"/>
              </a:ext>
            </a:extLst>
          </p:cNvPr>
          <p:cNvGraphicFramePr>
            <a:graphicFrameLocks noGrp="1"/>
          </p:cNvGraphicFramePr>
          <p:nvPr>
            <p:extLst>
              <p:ext uri="{D42A27DB-BD31-4B8C-83A1-F6EECF244321}">
                <p14:modId xmlns:p14="http://schemas.microsoft.com/office/powerpoint/2010/main" val="3567058357"/>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fini-</a:t>
                      </a:r>
                      <a:r>
                        <a:rPr lang="fr-FR" sz="2000" dirty="0">
                          <a:solidFill>
                            <a:srgbClr val="FF0000"/>
                          </a:solidFill>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ai-</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ai-</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i-</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i-</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finiss-</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50"/>
                          </a:solidFill>
                        </a:rPr>
                        <a:t>finiss</a:t>
                      </a:r>
                      <a:r>
                        <a:rPr lang="fr-FR" sz="2000" dirty="0"/>
                        <a:t>-</a:t>
                      </a:r>
                      <a:r>
                        <a:rPr lang="fr-FR" sz="2000" dirty="0">
                          <a:solidFill>
                            <a:srgbClr val="FF0000"/>
                          </a:solidFill>
                        </a:rPr>
                        <a:t>ai-</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fini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385E1CDC-8BE1-BD49-B362-743A18E36C68}"/>
              </a:ext>
            </a:extLst>
          </p:cNvPr>
          <p:cNvSpPr/>
          <p:nvPr/>
        </p:nvSpPr>
        <p:spPr>
          <a:xfrm>
            <a:off x="3331028" y="3608614"/>
            <a:ext cx="1747157" cy="1077686"/>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6816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F7C42-B73F-B1BD-6E60-98A797CEC4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3ACFA8-9630-63C9-396A-0A6BC7D327B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4ED69CF-020F-39F2-8ED4-01049BAF71B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C955CD12-4BB4-5218-BD79-3B86917E8DD6}"/>
              </a:ext>
            </a:extLst>
          </p:cNvPr>
          <p:cNvGraphicFramePr>
            <a:graphicFrameLocks noGrp="1"/>
          </p:cNvGraphicFramePr>
          <p:nvPr>
            <p:extLst>
              <p:ext uri="{D42A27DB-BD31-4B8C-83A1-F6EECF244321}">
                <p14:modId xmlns:p14="http://schemas.microsoft.com/office/powerpoint/2010/main" val="296184794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lav-</a:t>
                      </a:r>
                      <a:r>
                        <a:rPr lang="fr-FR" sz="2000" dirty="0">
                          <a:solidFill>
                            <a:srgbClr val="FF0000"/>
                          </a:solidFill>
                        </a:rPr>
                        <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i</a:t>
                      </a:r>
                      <a:r>
                        <a:rPr lang="fr-FR" sz="2000" dirty="0"/>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3503788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F95B7-A2E5-725F-7371-436933C410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142820-E4CE-F98D-025F-A5A1B6F75DE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3C1B883-D1A7-B5D9-CA07-2FB6795525FC}"/>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41AF7B2D-6CC7-2191-99EE-FE5D48AF2DFC}"/>
              </a:ext>
            </a:extLst>
          </p:cNvPr>
          <p:cNvGraphicFramePr>
            <a:graphicFrameLocks noGrp="1"/>
          </p:cNvGraphicFramePr>
          <p:nvPr>
            <p:extLst>
              <p:ext uri="{D42A27DB-BD31-4B8C-83A1-F6EECF244321}">
                <p14:modId xmlns:p14="http://schemas.microsoft.com/office/powerpoint/2010/main" val="2543121439"/>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lav-</a:t>
                      </a:r>
                      <a:r>
                        <a:rPr lang="fr-FR" sz="2000" dirty="0">
                          <a:solidFill>
                            <a:srgbClr val="FF0000"/>
                          </a:solidFill>
                        </a:rPr>
                        <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i</a:t>
                      </a:r>
                      <a:r>
                        <a:rPr lang="fr-FR" sz="2000" dirty="0"/>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i</a:t>
                      </a:r>
                      <a:r>
                        <a:rPr lang="fr-FR" sz="2000" dirty="0"/>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3474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18159-13BA-6D47-0D85-12D5D0EA77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8A17B5-6B86-6527-9A8F-C91D8DFF9AE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E7A7D9C-CE96-CA9A-2F51-48061B127D6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5079995B-8912-6E4A-C9C8-8F1DDCAE52B3}"/>
              </a:ext>
            </a:extLst>
          </p:cNvPr>
          <p:cNvGraphicFramePr>
            <a:graphicFrameLocks noGrp="1"/>
          </p:cNvGraphicFramePr>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lav-</a:t>
                      </a:r>
                      <a:r>
                        <a:rPr lang="fr-FR" sz="2000" dirty="0">
                          <a:solidFill>
                            <a:srgbClr val="FF0000"/>
                          </a:solidFill>
                        </a:rPr>
                        <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i</a:t>
                      </a:r>
                      <a:r>
                        <a:rPr lang="fr-FR" sz="2000" dirty="0"/>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i</a:t>
                      </a:r>
                      <a:r>
                        <a:rPr lang="fr-FR" sz="2000" dirty="0"/>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a:t>
                      </a:r>
                      <a:r>
                        <a:rPr lang="fr-FR" sz="2000" dirty="0">
                          <a:solidFill>
                            <a:srgbClr val="FF0000"/>
                          </a:solidFill>
                        </a:rPr>
                        <a:t>ai</a:t>
                      </a:r>
                      <a:r>
                        <a:rPr lang="fr-FR" sz="2000" dirty="0"/>
                        <a:t>-</a:t>
                      </a:r>
                      <a:r>
                        <a:rPr lang="fr-FR" sz="2000" dirty="0">
                          <a:solidFill>
                            <a:srgbClr val="00B0F0"/>
                          </a:solidFill>
                        </a:rPr>
                        <a:t>ent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lavé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6EFCE95C-7EF5-8DF3-4D98-9BC6084871B0}"/>
              </a:ext>
            </a:extLst>
          </p:cNvPr>
          <p:cNvSpPr/>
          <p:nvPr/>
        </p:nvSpPr>
        <p:spPr>
          <a:xfrm>
            <a:off x="3331028" y="2269671"/>
            <a:ext cx="1747157" cy="2416629"/>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3961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EE92-8D4F-B83B-0968-3192BA4915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7B97D5-0056-33C1-905C-831B1CD8694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CFC5A91-2D61-2854-4235-C15A3116DB7A}"/>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5337CE0A-2980-BCB2-BC10-9CE4F445AE52}"/>
              </a:ext>
            </a:extLst>
          </p:cNvPr>
          <p:cNvGraphicFramePr>
            <a:graphicFrameLocks noGrp="1"/>
          </p:cNvGraphicFramePr>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dormiront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38407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E11F7-0037-4F93-A8D6-20126EEFCE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5E839B-1841-42BD-9307-D8DF4488F82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55F86F0-E147-1560-E52E-9EE5B83F40E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AA390BB5-C3F4-350B-DB6E-DB9CE5853461}"/>
              </a:ext>
            </a:extLst>
          </p:cNvPr>
          <p:cNvGraphicFramePr>
            <a:graphicFrameLocks noGrp="1"/>
          </p:cNvGraphicFramePr>
          <p:nvPr>
            <p:extLst>
              <p:ext uri="{D42A27DB-BD31-4B8C-83A1-F6EECF244321}">
                <p14:modId xmlns:p14="http://schemas.microsoft.com/office/powerpoint/2010/main" val="193825883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ont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458901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E7CE2-7733-557A-9FFF-51AEEAA087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EA9B1B5-2D06-38E7-74A8-20AA865C957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B38AC57-7704-81FA-88A7-4856753863E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67FABAF0-58E5-7BC0-EB68-9926C42CA77B}"/>
              </a:ext>
            </a:extLst>
          </p:cNvPr>
          <p:cNvGraphicFramePr>
            <a:graphicFrameLocks noGrp="1"/>
          </p:cNvGraphicFramePr>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2000" dirty="0"/>
                        <a:t>dorm-</a:t>
                      </a:r>
                      <a:r>
                        <a:rPr lang="fr-FR" sz="2000" dirty="0">
                          <a:solidFill>
                            <a:srgbClr val="FF0000"/>
                          </a:solidFill>
                        </a:rPr>
                        <a:t>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a:t>
                      </a:r>
                      <a:r>
                        <a:rPr lang="fr-FR" sz="2000" dirty="0">
                          <a:solidFill>
                            <a:srgbClr val="00B0F0"/>
                          </a:solidFill>
                        </a:rPr>
                        <a:t>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ons</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ez</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a:t>
                      </a:r>
                      <a:r>
                        <a:rPr lang="fr-FR" sz="2000" dirty="0">
                          <a:solidFill>
                            <a:srgbClr val="00B0F0"/>
                          </a:solidFill>
                        </a:rPr>
                        <a:t>ent</a:t>
                      </a:r>
                    </a:p>
                  </a:txBody>
                  <a:tcPr>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dorm-</a:t>
                      </a:r>
                      <a:r>
                        <a:rPr lang="fr-FR" sz="2000" dirty="0">
                          <a:solidFill>
                            <a:srgbClr val="FF0000"/>
                          </a:solidFill>
                        </a:rPr>
                        <a:t>ir</a:t>
                      </a:r>
                      <a:r>
                        <a:rPr lang="fr-FR" sz="2000" dirty="0">
                          <a:solidFill>
                            <a:schemeClr val="tx1"/>
                          </a:solidFill>
                        </a:rPr>
                        <a:t>-</a:t>
                      </a:r>
                      <a:r>
                        <a:rPr lang="fr-FR" sz="2000" dirty="0">
                          <a:solidFill>
                            <a:srgbClr val="00B0F0"/>
                          </a:solidFill>
                        </a:rPr>
                        <a:t>ont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dormi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C9B62818-7D6E-89DB-857D-E818A8A43002}"/>
              </a:ext>
            </a:extLst>
          </p:cNvPr>
          <p:cNvSpPr/>
          <p:nvPr/>
        </p:nvSpPr>
        <p:spPr>
          <a:xfrm>
            <a:off x="3331028" y="1945640"/>
            <a:ext cx="1747157" cy="373017"/>
          </a:xfrm>
          <a:prstGeom prst="rect">
            <a:avLst/>
          </a:prstGeom>
          <a:noFill/>
          <a:ln w="571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65426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3CC53-DD81-AABA-87A9-EC3C7CF48C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ADB943-E6C2-ABB2-FACF-5F934DD6474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4F3034B-42E1-78A6-F4D2-360C06346FD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395C3907-2B68-5A4D-ADF6-AE21DB216835}"/>
              </a:ext>
            </a:extLst>
          </p:cNvPr>
          <p:cNvGraphicFramePr>
            <a:graphicFrameLocks noGrp="1"/>
          </p:cNvGraphicFramePr>
          <p:nvPr>
            <p:extLst>
              <p:ext uri="{D42A27DB-BD31-4B8C-83A1-F6EECF244321}">
                <p14:modId xmlns:p14="http://schemas.microsoft.com/office/powerpoint/2010/main" val="2151416844"/>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finirai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158149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0119-3E5C-5EFA-656B-EA31C3C1C3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1EB7A0-5CD0-2213-28A1-B964BEE64C0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378EA16-3BA0-7FB7-8AD1-58A9FEAB102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846D164A-E33D-02F3-40B3-7CEC6E964E56}"/>
              </a:ext>
            </a:extLst>
          </p:cNvPr>
          <p:cNvGraphicFramePr>
            <a:graphicFrameLocks noGrp="1"/>
          </p:cNvGraphicFramePr>
          <p:nvPr>
            <p:extLst>
              <p:ext uri="{D42A27DB-BD31-4B8C-83A1-F6EECF244321}">
                <p14:modId xmlns:p14="http://schemas.microsoft.com/office/powerpoint/2010/main" val="165406186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ont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472887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0666B-C252-303C-A0D0-F6E4CD442C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CDAB42-CB26-A7F3-A4C4-0D72031E1A6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05BCC64-C371-27C1-85D5-87752B61277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ED51202E-3C1C-3F3C-FC89-FFF8FB73C1FA}"/>
              </a:ext>
            </a:extLst>
          </p:cNvPr>
          <p:cNvGraphicFramePr>
            <a:graphicFrameLocks noGrp="1"/>
          </p:cNvGraphicFramePr>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finiss-</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fini-</a:t>
                      </a:r>
                      <a:r>
                        <a:rPr lang="fr-FR" sz="2000" dirty="0">
                          <a:solidFill>
                            <a:srgbClr val="FF0000"/>
                          </a:solidFill>
                        </a:rPr>
                        <a:t>r</a:t>
                      </a:r>
                      <a:r>
                        <a:rPr lang="fr-FR" sz="2000" dirty="0">
                          <a:solidFill>
                            <a:schemeClr val="tx1"/>
                          </a:solidFill>
                        </a:rPr>
                        <a:t>-</a:t>
                      </a:r>
                      <a:r>
                        <a:rPr lang="fr-FR" sz="2000" dirty="0">
                          <a:solidFill>
                            <a:srgbClr val="00B0F0"/>
                          </a:solidFill>
                        </a:rPr>
                        <a:t>ont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fini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031A1F95-0E51-2058-10B9-582B5B460C5B}"/>
              </a:ext>
            </a:extLst>
          </p:cNvPr>
          <p:cNvSpPr/>
          <p:nvPr/>
        </p:nvSpPr>
        <p:spPr>
          <a:xfrm>
            <a:off x="3331028" y="1945640"/>
            <a:ext cx="1747157" cy="373017"/>
          </a:xfrm>
          <a:prstGeom prst="rect">
            <a:avLst/>
          </a:prstGeom>
          <a:noFill/>
          <a:ln w="571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93223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77E69-D15F-AE6D-55E0-60BD957C98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24D960-E315-26D7-EECC-31AEF3001A7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FD5FFB1-5CAE-F453-0718-2274C654945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09A43F33-C418-6476-10EA-AF6E78EA62B7}"/>
              </a:ext>
            </a:extLst>
          </p:cNvPr>
          <p:cNvGraphicFramePr>
            <a:graphicFrameLocks noGrp="1"/>
          </p:cNvGraphicFramePr>
          <p:nvPr>
            <p:extLst>
              <p:ext uri="{D42A27DB-BD31-4B8C-83A1-F6EECF244321}">
                <p14:modId xmlns:p14="http://schemas.microsoft.com/office/powerpoint/2010/main" val="2232125136"/>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construiront</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222283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D4D1D-B06D-C46E-9C92-7B95EE8C3CE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2DBF59-4E56-DE54-2B91-4C991945ACC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A60A12E-E33B-62F1-BAB7-8A6C3B4DFEA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65299F02-30BD-322D-6C20-2FE74E11BB50}"/>
              </a:ext>
            </a:extLst>
          </p:cNvPr>
          <p:cNvGraphicFramePr>
            <a:graphicFrameLocks noGrp="1"/>
          </p:cNvGraphicFramePr>
          <p:nvPr>
            <p:extLst>
              <p:ext uri="{D42A27DB-BD31-4B8C-83A1-F6EECF244321}">
                <p14:modId xmlns:p14="http://schemas.microsoft.com/office/powerpoint/2010/main" val="1082585480"/>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ai</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082971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53ACC-1C8F-D1F5-B9F6-9D1076DE6E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CD6E2F-7241-B220-8512-647D257B4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7434564-D9E6-0DA7-3CAC-BCEC0892D06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D5A12C58-084F-A91B-F4A0-C92708F970B2}"/>
              </a:ext>
            </a:extLst>
          </p:cNvPr>
          <p:cNvGraphicFramePr>
            <a:graphicFrameLocks noGrp="1"/>
          </p:cNvGraphicFramePr>
          <p:nvPr>
            <p:extLst>
              <p:ext uri="{D42A27DB-BD31-4B8C-83A1-F6EECF244321}">
                <p14:modId xmlns:p14="http://schemas.microsoft.com/office/powerpoint/2010/main" val="330210742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ai</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dirty="0">
                        <a:solidFill>
                          <a:srgbClr val="00B0F0"/>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ont</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construit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8E2914FF-3267-D71D-201E-5025D4B4827E}"/>
              </a:ext>
            </a:extLst>
          </p:cNvPr>
          <p:cNvSpPr/>
          <p:nvPr/>
        </p:nvSpPr>
        <p:spPr>
          <a:xfrm>
            <a:off x="3331029" y="1945640"/>
            <a:ext cx="1126672" cy="373017"/>
          </a:xfrm>
          <a:prstGeom prst="rect">
            <a:avLst/>
          </a:prstGeom>
          <a:noFill/>
          <a:ln w="571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26442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2CD6D-AC61-3D48-17C8-4EB4AE72631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524EB8C-7B9F-90EC-B32F-03DDD272466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l</a:t>
            </a:r>
            <a:r>
              <a:rPr lang="fr-FR" dirty="0">
                <a:solidFill>
                  <a:srgbClr val="00B0F0"/>
                </a:solidFill>
              </a:rPr>
              <a:t>e</a:t>
            </a:r>
            <a:r>
              <a:rPr lang="fr-FR" dirty="0"/>
              <a:t>  animal				l</a:t>
            </a:r>
            <a:r>
              <a:rPr lang="fr-FR" b="1" dirty="0">
                <a:solidFill>
                  <a:srgbClr val="00B0F0"/>
                </a:solidFill>
              </a:rPr>
              <a:t>’</a:t>
            </a:r>
            <a:r>
              <a:rPr lang="fr-FR" dirty="0"/>
              <a:t>animal</a:t>
            </a:r>
          </a:p>
          <a:p>
            <a:pPr marL="0" indent="0">
              <a:buNone/>
            </a:pPr>
            <a:r>
              <a:rPr lang="fr-FR" dirty="0"/>
              <a:t>	tu construi-r</a:t>
            </a:r>
            <a:r>
              <a:rPr lang="fr-FR" dirty="0">
                <a:solidFill>
                  <a:srgbClr val="00B0F0"/>
                </a:solidFill>
              </a:rPr>
              <a:t>e</a:t>
            </a:r>
            <a:r>
              <a:rPr lang="fr-FR" dirty="0"/>
              <a:t>-as			tu </a:t>
            </a:r>
            <a:r>
              <a:rPr lang="fr-FR" dirty="0" err="1"/>
              <a:t>contrui</a:t>
            </a:r>
            <a:r>
              <a:rPr lang="fr-FR" dirty="0"/>
              <a:t>-</a:t>
            </a:r>
            <a:r>
              <a:rPr lang="fr-FR" dirty="0" err="1"/>
              <a:t>r</a:t>
            </a:r>
            <a:r>
              <a:rPr lang="fr-FR" b="1" dirty="0" err="1">
                <a:solidFill>
                  <a:srgbClr val="00B0F0"/>
                </a:solidFill>
              </a:rPr>
              <a:t>-</a:t>
            </a:r>
            <a:r>
              <a:rPr lang="fr-FR" dirty="0" err="1"/>
              <a:t>as</a:t>
            </a:r>
            <a:endParaRPr lang="fr-FR" dirty="0"/>
          </a:p>
        </p:txBody>
      </p:sp>
      <p:sp>
        <p:nvSpPr>
          <p:cNvPr id="9" name="Flèche vers la droite 8">
            <a:extLst>
              <a:ext uri="{FF2B5EF4-FFF2-40B4-BE49-F238E27FC236}">
                <a16:creationId xmlns:a16="http://schemas.microsoft.com/office/drawing/2014/main" id="{CCC21046-2031-DE42-3A2B-4A5DAA157F8F}"/>
              </a:ext>
            </a:extLst>
          </p:cNvPr>
          <p:cNvSpPr/>
          <p:nvPr/>
        </p:nvSpPr>
        <p:spPr>
          <a:xfrm flipV="1">
            <a:off x="4669971" y="2955471"/>
            <a:ext cx="1061358" cy="261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vers la droite 9">
            <a:extLst>
              <a:ext uri="{FF2B5EF4-FFF2-40B4-BE49-F238E27FC236}">
                <a16:creationId xmlns:a16="http://schemas.microsoft.com/office/drawing/2014/main" id="{29AAF5BB-9E64-74AB-E495-8632BB657C46}"/>
              </a:ext>
            </a:extLst>
          </p:cNvPr>
          <p:cNvSpPr/>
          <p:nvPr/>
        </p:nvSpPr>
        <p:spPr>
          <a:xfrm flipV="1">
            <a:off x="4669971" y="3510644"/>
            <a:ext cx="1061358" cy="261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68028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3671C-05EC-AF80-FC81-717952AF12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6D23F5-99A8-9C5E-EC49-4F6EF6E6DED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FB07D24-31D6-7D75-E7FD-E4EC82D3D09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C5E369FC-4365-9253-8ECA-F172FD3E8CC6}"/>
              </a:ext>
            </a:extLst>
          </p:cNvPr>
          <p:cNvGraphicFramePr>
            <a:graphicFrameLocks noGrp="1"/>
          </p:cNvGraphicFramePr>
          <p:nvPr>
            <p:extLst>
              <p:ext uri="{D42A27DB-BD31-4B8C-83A1-F6EECF244321}">
                <p14:modId xmlns:p14="http://schemas.microsoft.com/office/powerpoint/2010/main" val="219942105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ir</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ai.       dormi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as       dormi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a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avons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avez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ont     dormi</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dormi</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184975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CCE54-82ED-AB94-1E74-D09E2BDBA0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2468D0-009A-6B32-3C18-3EA280FAEF0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5281A02-B249-2917-468A-C5C0FCA5CF3C}"/>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47580140-0DD3-8007-99FA-5B4982129A92}"/>
              </a:ext>
            </a:extLst>
          </p:cNvPr>
          <p:cNvGraphicFramePr>
            <a:graphicFrameLocks noGrp="1"/>
          </p:cNvGraphicFramePr>
          <p:nvPr>
            <p:extLst>
              <p:ext uri="{D42A27DB-BD31-4B8C-83A1-F6EECF244321}">
                <p14:modId xmlns:p14="http://schemas.microsoft.com/office/powerpoint/2010/main" val="2386437078"/>
              </p:ext>
            </p:extLst>
          </p:nvPr>
        </p:nvGraphicFramePr>
        <p:xfrm>
          <a:off x="1992086" y="1945640"/>
          <a:ext cx="5715000" cy="3169920"/>
        </p:xfrm>
        <a:graphic>
          <a:graphicData uri="http://schemas.openxmlformats.org/drawingml/2006/table">
            <a:tbl>
              <a:tblPr firstRow="1" bandRow="1">
                <a:tableStyleId>{5940675A-B579-460E-94D1-54222C63F5DA}</a:tableStyleId>
              </a:tblPr>
              <a:tblGrid>
                <a:gridCol w="1275036">
                  <a:extLst>
                    <a:ext uri="{9D8B030D-6E8A-4147-A177-3AD203B41FA5}">
                      <a16:colId xmlns:a16="http://schemas.microsoft.com/office/drawing/2014/main" val="3646849948"/>
                    </a:ext>
                  </a:extLst>
                </a:gridCol>
                <a:gridCol w="1860049">
                  <a:extLst>
                    <a:ext uri="{9D8B030D-6E8A-4147-A177-3AD203B41FA5}">
                      <a16:colId xmlns:a16="http://schemas.microsoft.com/office/drawing/2014/main" val="1761103448"/>
                    </a:ext>
                  </a:extLst>
                </a:gridCol>
                <a:gridCol w="571722">
                  <a:extLst>
                    <a:ext uri="{9D8B030D-6E8A-4147-A177-3AD203B41FA5}">
                      <a16:colId xmlns:a16="http://schemas.microsoft.com/office/drawing/2014/main" val="1336356218"/>
                    </a:ext>
                  </a:extLst>
                </a:gridCol>
                <a:gridCol w="2008193">
                  <a:extLst>
                    <a:ext uri="{9D8B030D-6E8A-4147-A177-3AD203B41FA5}">
                      <a16:colId xmlns:a16="http://schemas.microsoft.com/office/drawing/2014/main" val="1795450552"/>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ir</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ai </a:t>
                      </a:r>
                      <a:r>
                        <a:rPr lang="fr-FR" sz="2000" dirty="0">
                          <a:solidFill>
                            <a:schemeClr val="tx1"/>
                          </a:solidFill>
                        </a:rPr>
                        <a:t>       dormi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as</a:t>
                      </a:r>
                      <a:r>
                        <a:rPr lang="fr-FR" sz="2000" dirty="0">
                          <a:solidFill>
                            <a:schemeClr val="tx1"/>
                          </a:solidFill>
                        </a:rPr>
                        <a:t>       dormi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 </a:t>
                      </a:r>
                      <a:r>
                        <a:rPr lang="fr-FR" sz="2000" dirty="0">
                          <a:solidFill>
                            <a:schemeClr val="tx1"/>
                          </a:solidFill>
                        </a:rPr>
                        <a:t>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avons</a:t>
                      </a:r>
                      <a:r>
                        <a:rPr lang="fr-FR" sz="2000" dirty="0">
                          <a:solidFill>
                            <a:schemeClr val="tx1"/>
                          </a:solidFill>
                        </a:rPr>
                        <a:t>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avez</a:t>
                      </a:r>
                      <a:r>
                        <a:rPr lang="fr-FR" sz="2000" dirty="0">
                          <a:solidFill>
                            <a:schemeClr val="tx1"/>
                          </a:solidFill>
                        </a:rPr>
                        <a:t>   dormi</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ont</a:t>
                      </a:r>
                      <a:r>
                        <a:rPr lang="fr-FR" sz="2000" dirty="0">
                          <a:solidFill>
                            <a:schemeClr val="tx1"/>
                          </a:solidFill>
                        </a:rPr>
                        <a:t>     dormi</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dormi</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Rectangle 3">
            <a:extLst>
              <a:ext uri="{FF2B5EF4-FFF2-40B4-BE49-F238E27FC236}">
                <a16:creationId xmlns:a16="http://schemas.microsoft.com/office/drawing/2014/main" id="{CBE43AC5-9537-BA4B-13CF-9EB9FBDCAE20}"/>
              </a:ext>
            </a:extLst>
          </p:cNvPr>
          <p:cNvSpPr/>
          <p:nvPr/>
        </p:nvSpPr>
        <p:spPr>
          <a:xfrm>
            <a:off x="3331029" y="4742543"/>
            <a:ext cx="1714500" cy="254000"/>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4300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4E6AA-F6FB-5992-3884-1A6184C21A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9B3CE-BC84-478C-0B80-6E9F8643A61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6718877-441E-1279-2862-53983FC9D2F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59F00AB8-575E-C3EF-63ED-0606C473DED5}"/>
              </a:ext>
            </a:extLst>
          </p:cNvPr>
          <p:cNvGraphicFramePr>
            <a:graphicFrameLocks noGrp="1"/>
          </p:cNvGraphicFramePr>
          <p:nvPr>
            <p:extLst>
              <p:ext uri="{D42A27DB-BD31-4B8C-83A1-F6EECF244321}">
                <p14:modId xmlns:p14="http://schemas.microsoft.com/office/powerpoint/2010/main" val="3666421632"/>
              </p:ext>
            </p:extLst>
          </p:nvPr>
        </p:nvGraphicFramePr>
        <p:xfrm>
          <a:off x="1992086" y="1945640"/>
          <a:ext cx="9361713" cy="3169920"/>
        </p:xfrm>
        <a:graphic>
          <a:graphicData uri="http://schemas.openxmlformats.org/drawingml/2006/table">
            <a:tbl>
              <a:tblPr firstRow="1" bandRow="1">
                <a:tableStyleId>{5940675A-B579-460E-94D1-54222C63F5DA}</a:tableStyleId>
              </a:tblPr>
              <a:tblGrid>
                <a:gridCol w="1226601">
                  <a:extLst>
                    <a:ext uri="{9D8B030D-6E8A-4147-A177-3AD203B41FA5}">
                      <a16:colId xmlns:a16="http://schemas.microsoft.com/office/drawing/2014/main" val="3646849948"/>
                    </a:ext>
                  </a:extLst>
                </a:gridCol>
                <a:gridCol w="1789390">
                  <a:extLst>
                    <a:ext uri="{9D8B030D-6E8A-4147-A177-3AD203B41FA5}">
                      <a16:colId xmlns:a16="http://schemas.microsoft.com/office/drawing/2014/main" val="1761103448"/>
                    </a:ext>
                  </a:extLst>
                </a:gridCol>
                <a:gridCol w="550004">
                  <a:extLst>
                    <a:ext uri="{9D8B030D-6E8A-4147-A177-3AD203B41FA5}">
                      <a16:colId xmlns:a16="http://schemas.microsoft.com/office/drawing/2014/main" val="1336356218"/>
                    </a:ext>
                  </a:extLst>
                </a:gridCol>
                <a:gridCol w="1931906">
                  <a:extLst>
                    <a:ext uri="{9D8B030D-6E8A-4147-A177-3AD203B41FA5}">
                      <a16:colId xmlns:a16="http://schemas.microsoft.com/office/drawing/2014/main" val="1795450552"/>
                    </a:ext>
                  </a:extLst>
                </a:gridCol>
                <a:gridCol w="1931906">
                  <a:extLst>
                    <a:ext uri="{9D8B030D-6E8A-4147-A177-3AD203B41FA5}">
                      <a16:colId xmlns:a16="http://schemas.microsoft.com/office/drawing/2014/main" val="3677743829"/>
                    </a:ext>
                  </a:extLst>
                </a:gridCol>
                <a:gridCol w="1931906">
                  <a:extLst>
                    <a:ext uri="{9D8B030D-6E8A-4147-A177-3AD203B41FA5}">
                      <a16:colId xmlns:a16="http://schemas.microsoft.com/office/drawing/2014/main" val="3343066589"/>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tre</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imparfait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futur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passé composé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connu</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
        <p:nvSpPr>
          <p:cNvPr id="4" name="Zone de texte 1">
            <a:extLst>
              <a:ext uri="{FF2B5EF4-FFF2-40B4-BE49-F238E27FC236}">
                <a16:creationId xmlns:a16="http://schemas.microsoft.com/office/drawing/2014/main" id="{6CAB2621-9F3B-BA09-D800-9BEBC261E84F}"/>
              </a:ext>
            </a:extLst>
          </p:cNvPr>
          <p:cNvSpPr txBox="1"/>
          <p:nvPr/>
        </p:nvSpPr>
        <p:spPr>
          <a:xfrm>
            <a:off x="8582329" y="545624"/>
            <a:ext cx="2143760" cy="80835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4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 …</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311441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C8142-3178-EC8F-A8C4-1DB80054D1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CAD5DE-8B20-9AD7-FCA2-2AF10667EC2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2ED3C68-2980-ADAC-BFA7-E18BCA83182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graphicFrame>
        <p:nvGraphicFramePr>
          <p:cNvPr id="5" name="Tableau 4">
            <a:extLst>
              <a:ext uri="{FF2B5EF4-FFF2-40B4-BE49-F238E27FC236}">
                <a16:creationId xmlns:a16="http://schemas.microsoft.com/office/drawing/2014/main" id="{8A94E700-CA67-72C9-3924-88E560F446D6}"/>
              </a:ext>
            </a:extLst>
          </p:cNvPr>
          <p:cNvGraphicFramePr>
            <a:graphicFrameLocks noGrp="1"/>
          </p:cNvGraphicFramePr>
          <p:nvPr>
            <p:extLst>
              <p:ext uri="{D42A27DB-BD31-4B8C-83A1-F6EECF244321}">
                <p14:modId xmlns:p14="http://schemas.microsoft.com/office/powerpoint/2010/main" val="3759011265"/>
              </p:ext>
            </p:extLst>
          </p:nvPr>
        </p:nvGraphicFramePr>
        <p:xfrm>
          <a:off x="1992086" y="1945640"/>
          <a:ext cx="9361713" cy="3169920"/>
        </p:xfrm>
        <a:graphic>
          <a:graphicData uri="http://schemas.openxmlformats.org/drawingml/2006/table">
            <a:tbl>
              <a:tblPr firstRow="1" bandRow="1">
                <a:tableStyleId>{5940675A-B579-460E-94D1-54222C63F5DA}</a:tableStyleId>
              </a:tblPr>
              <a:tblGrid>
                <a:gridCol w="1226601">
                  <a:extLst>
                    <a:ext uri="{9D8B030D-6E8A-4147-A177-3AD203B41FA5}">
                      <a16:colId xmlns:a16="http://schemas.microsoft.com/office/drawing/2014/main" val="3646849948"/>
                    </a:ext>
                  </a:extLst>
                </a:gridCol>
                <a:gridCol w="1789390">
                  <a:extLst>
                    <a:ext uri="{9D8B030D-6E8A-4147-A177-3AD203B41FA5}">
                      <a16:colId xmlns:a16="http://schemas.microsoft.com/office/drawing/2014/main" val="1761103448"/>
                    </a:ext>
                  </a:extLst>
                </a:gridCol>
                <a:gridCol w="550004">
                  <a:extLst>
                    <a:ext uri="{9D8B030D-6E8A-4147-A177-3AD203B41FA5}">
                      <a16:colId xmlns:a16="http://schemas.microsoft.com/office/drawing/2014/main" val="1336356218"/>
                    </a:ext>
                  </a:extLst>
                </a:gridCol>
                <a:gridCol w="1931906">
                  <a:extLst>
                    <a:ext uri="{9D8B030D-6E8A-4147-A177-3AD203B41FA5}">
                      <a16:colId xmlns:a16="http://schemas.microsoft.com/office/drawing/2014/main" val="1795450552"/>
                    </a:ext>
                  </a:extLst>
                </a:gridCol>
                <a:gridCol w="1735656">
                  <a:extLst>
                    <a:ext uri="{9D8B030D-6E8A-4147-A177-3AD203B41FA5}">
                      <a16:colId xmlns:a16="http://schemas.microsoft.com/office/drawing/2014/main" val="3677743829"/>
                    </a:ext>
                  </a:extLst>
                </a:gridCol>
                <a:gridCol w="2128156">
                  <a:extLst>
                    <a:ext uri="{9D8B030D-6E8A-4147-A177-3AD203B41FA5}">
                      <a16:colId xmlns:a16="http://schemas.microsoft.com/office/drawing/2014/main" val="3343066589"/>
                    </a:ext>
                  </a:extLst>
                </a:gridCol>
              </a:tblGrid>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tre</a:t>
                      </a:r>
                      <a:endPar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imparfait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futur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2000" b="1" dirty="0">
                          <a:solidFill>
                            <a:schemeClr val="tx1"/>
                          </a:solidFill>
                          <a:latin typeface="Times New Roman" panose="02020603050405020304" pitchFamily="18" charset="0"/>
                          <a:cs typeface="Times New Roman" panose="02020603050405020304" pitchFamily="18" charset="0"/>
                        </a:rPr>
                        <a:t>passé composé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633362"/>
                  </a:ext>
                </a:extLst>
              </a:tr>
              <a:tr h="370840">
                <a:tc>
                  <a:txBody>
                    <a:bodyPr/>
                    <a:lstStyle/>
                    <a:p>
                      <a:r>
                        <a:rPr lang="fr-FR" sz="2000" dirty="0"/>
                        <a:t>je</a:t>
                      </a:r>
                    </a:p>
                  </a:txBody>
                  <a:tcPr>
                    <a:lnT w="12700" cap="flat" cmpd="sng" algn="ctr">
                      <a:solidFill>
                        <a:schemeClr val="tx1"/>
                      </a:solidFill>
                      <a:prstDash val="solid"/>
                      <a:round/>
                      <a:headEnd type="none" w="med" len="med"/>
                      <a:tailEnd type="none" w="med" len="med"/>
                    </a:lnT>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ai</a:t>
                      </a:r>
                      <a:r>
                        <a:rPr lang="fr-FR" sz="2000" dirty="0" err="1">
                          <a:solidFill>
                            <a:schemeClr val="tx1"/>
                          </a:solidFill>
                        </a:rPr>
                        <a:t>-</a:t>
                      </a:r>
                      <a:r>
                        <a:rPr lang="fr-FR" sz="2000" dirty="0" err="1">
                          <a:solidFill>
                            <a:srgbClr val="00B0F0"/>
                          </a:solidFill>
                        </a:rPr>
                        <a:t>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a:solidFill>
                            <a:srgbClr val="FF0000"/>
                          </a:solidFill>
                        </a:rPr>
                        <a:t>tr</a:t>
                      </a:r>
                      <a:r>
                        <a:rPr lang="fr-FR" sz="2000" dirty="0">
                          <a:solidFill>
                            <a:schemeClr val="tx1"/>
                          </a:solidFill>
                        </a:rPr>
                        <a:t>-</a:t>
                      </a:r>
                      <a:r>
                        <a:rPr lang="fr-FR" sz="2000" dirty="0">
                          <a:solidFill>
                            <a:srgbClr val="00B0F0"/>
                          </a:solidFill>
                        </a:rPr>
                        <a:t>ai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ai</a:t>
                      </a:r>
                      <a:r>
                        <a:rPr lang="fr-FR" sz="2000" dirty="0">
                          <a:solidFill>
                            <a:schemeClr val="tx1"/>
                          </a:solidFill>
                        </a:rPr>
                        <a:t>        connu</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9086343"/>
                  </a:ext>
                </a:extLst>
              </a:tr>
              <a:tr h="370840">
                <a:tc>
                  <a:txBody>
                    <a:bodyPr/>
                    <a:lstStyle/>
                    <a:p>
                      <a:r>
                        <a:rPr lang="fr-FR" sz="2000" dirty="0"/>
                        <a:t>tu</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ai</a:t>
                      </a:r>
                      <a:r>
                        <a:rPr lang="fr-FR" sz="2000" dirty="0" err="1">
                          <a:solidFill>
                            <a:schemeClr val="tx1"/>
                          </a:solidFill>
                        </a:rPr>
                        <a:t>-</a:t>
                      </a:r>
                      <a:r>
                        <a:rPr lang="fr-FR" sz="2000" dirty="0" err="1">
                          <a:solidFill>
                            <a:srgbClr val="00B0F0"/>
                          </a:solidFill>
                        </a:rPr>
                        <a:t>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err="1">
                          <a:solidFill>
                            <a:srgbClr val="FF0000"/>
                          </a:solidFill>
                        </a:rPr>
                        <a:t>tr</a:t>
                      </a:r>
                      <a:r>
                        <a:rPr lang="fr-FR" sz="2000" dirty="0" err="1">
                          <a:solidFill>
                            <a:schemeClr val="tx1"/>
                          </a:solidFill>
                        </a:rPr>
                        <a:t>-</a:t>
                      </a:r>
                      <a:r>
                        <a:rPr lang="fr-FR" sz="2000" dirty="0" err="1">
                          <a:solidFill>
                            <a:srgbClr val="00B0F0"/>
                          </a:solidFill>
                        </a:rPr>
                        <a:t>as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as</a:t>
                      </a:r>
                      <a:r>
                        <a:rPr lang="fr-FR" sz="2000" dirty="0">
                          <a:solidFill>
                            <a:schemeClr val="tx1"/>
                          </a:solidFill>
                        </a:rPr>
                        <a:t>        connu</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67257357"/>
                  </a:ext>
                </a:extLst>
              </a:tr>
              <a:tr h="370840">
                <a:tc>
                  <a:txBody>
                    <a:bodyPr/>
                    <a:lstStyle/>
                    <a:p>
                      <a:r>
                        <a:rPr lang="fr-FR" sz="2000" dirty="0"/>
                        <a:t>il / elle</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ai</a:t>
                      </a:r>
                      <a:r>
                        <a:rPr lang="fr-FR" sz="2000" dirty="0" err="1">
                          <a:solidFill>
                            <a:schemeClr val="tx1"/>
                          </a:solidFill>
                        </a:rPr>
                        <a:t>-</a:t>
                      </a:r>
                      <a:r>
                        <a:rPr lang="fr-FR" sz="2000" dirty="0" err="1">
                          <a:solidFill>
                            <a:srgbClr val="00B0F0"/>
                          </a:solidFill>
                        </a:rPr>
                        <a:t>t</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err="1">
                          <a:solidFill>
                            <a:srgbClr val="FF0000"/>
                          </a:solidFill>
                        </a:rPr>
                        <a:t>tr</a:t>
                      </a:r>
                      <a:r>
                        <a:rPr lang="fr-FR" sz="2000" dirty="0" err="1">
                          <a:solidFill>
                            <a:schemeClr val="tx1"/>
                          </a:solidFill>
                        </a:rPr>
                        <a:t>-</a:t>
                      </a:r>
                      <a:r>
                        <a:rPr lang="fr-FR" sz="2000" dirty="0" err="1">
                          <a:solidFill>
                            <a:srgbClr val="00B0F0"/>
                          </a:solidFill>
                        </a:rPr>
                        <a:t>a</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ai.        </a:t>
                      </a:r>
                      <a:r>
                        <a:rPr lang="fr-FR" sz="2000" dirty="0">
                          <a:solidFill>
                            <a:schemeClr val="tx1"/>
                          </a:solidFill>
                        </a:rPr>
                        <a:t>connu</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1003096"/>
                  </a:ext>
                </a:extLst>
              </a:tr>
              <a:tr h="370840">
                <a:tc>
                  <a:txBody>
                    <a:bodyPr/>
                    <a:lstStyle/>
                    <a:p>
                      <a:r>
                        <a:rPr lang="fr-FR" sz="2000" dirty="0"/>
                        <a:t>nous</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i</a:t>
                      </a:r>
                      <a:r>
                        <a:rPr lang="fr-FR" sz="2000" dirty="0" err="1">
                          <a:solidFill>
                            <a:schemeClr val="tx1"/>
                          </a:solidFill>
                        </a:rPr>
                        <a:t>-</a:t>
                      </a:r>
                      <a:r>
                        <a:rPr lang="fr-FR" sz="2000" dirty="0" err="1">
                          <a:solidFill>
                            <a:srgbClr val="00B0F0"/>
                          </a:solidFill>
                        </a:rPr>
                        <a:t>ons</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a:solidFill>
                            <a:srgbClr val="FF0000"/>
                          </a:solidFill>
                        </a:rPr>
                        <a:t>tr</a:t>
                      </a:r>
                      <a:r>
                        <a:rPr lang="fr-FR" sz="2000" dirty="0">
                          <a:solidFill>
                            <a:schemeClr val="tx1"/>
                          </a:solidFill>
                        </a:rPr>
                        <a:t>-</a:t>
                      </a:r>
                      <a:r>
                        <a:rPr lang="fr-FR" sz="2000" dirty="0">
                          <a:solidFill>
                            <a:srgbClr val="00B0F0"/>
                          </a:solidFill>
                        </a:rPr>
                        <a:t>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avons</a:t>
                      </a:r>
                      <a:r>
                        <a:rPr lang="fr-FR" sz="2000" dirty="0">
                          <a:solidFill>
                            <a:schemeClr val="tx1"/>
                          </a:solidFill>
                        </a:rPr>
                        <a:t>  connu</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3841000"/>
                  </a:ext>
                </a:extLst>
              </a:tr>
              <a:tr h="370840">
                <a:tc>
                  <a:txBody>
                    <a:bodyPr/>
                    <a:lstStyle/>
                    <a:p>
                      <a:r>
                        <a:rPr lang="fr-FR" sz="2000" dirty="0"/>
                        <a:t>vous</a:t>
                      </a:r>
                    </a:p>
                  </a:txBody>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ez</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i</a:t>
                      </a:r>
                      <a:r>
                        <a:rPr lang="fr-FR" sz="2000" dirty="0" err="1">
                          <a:solidFill>
                            <a:schemeClr val="tx1"/>
                          </a:solidFill>
                        </a:rPr>
                        <a:t>-</a:t>
                      </a:r>
                      <a:r>
                        <a:rPr lang="fr-FR" sz="2000" dirty="0" err="1">
                          <a:solidFill>
                            <a:srgbClr val="00B0F0"/>
                          </a:solidFill>
                        </a:rPr>
                        <a:t>ez</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a:solidFill>
                            <a:srgbClr val="FF0000"/>
                          </a:solidFill>
                        </a:rPr>
                        <a:t>tr</a:t>
                      </a:r>
                      <a:r>
                        <a:rPr lang="fr-FR" sz="2000" dirty="0">
                          <a:solidFill>
                            <a:schemeClr val="tx1"/>
                          </a:solidFill>
                        </a:rPr>
                        <a:t>-</a:t>
                      </a:r>
                      <a:r>
                        <a:rPr lang="fr-FR" sz="2000" dirty="0">
                          <a:solidFill>
                            <a:srgbClr val="00B0F0"/>
                          </a:solidFill>
                        </a:rPr>
                        <a:t>ez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avez</a:t>
                      </a:r>
                      <a:r>
                        <a:rPr lang="fr-FR" sz="2000" dirty="0">
                          <a:solidFill>
                            <a:schemeClr val="tx1"/>
                          </a:solidFill>
                        </a:rPr>
                        <a:t>    connu</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0272165"/>
                  </a:ext>
                </a:extLst>
              </a:tr>
              <a:tr h="370840">
                <a:tc>
                  <a:txBody>
                    <a:bodyPr/>
                    <a:lstStyle/>
                    <a:p>
                      <a:r>
                        <a:rPr lang="fr-FR" sz="2000" dirty="0"/>
                        <a:t>ils / elles</a:t>
                      </a:r>
                    </a:p>
                  </a:txBody>
                  <a:tcPr>
                    <a:lnB w="12700" cap="flat" cmpd="sng" algn="ctr">
                      <a:solidFill>
                        <a:schemeClr val="tx1"/>
                      </a:solidFill>
                      <a:prstDash val="solid"/>
                      <a:round/>
                      <a:headEnd type="none" w="med" len="med"/>
                      <a:tailEnd type="none" w="med" len="med"/>
                    </a:lnB>
                  </a:tcPr>
                </a:tc>
                <a:tc>
                  <a:txBody>
                    <a:bodyPr/>
                    <a:lstStyle/>
                    <a:p>
                      <a:pPr algn="just"/>
                      <a:r>
                        <a:rPr lang="fr-FR" sz="2000" b="0" kern="100" dirty="0" err="1">
                          <a:effectLst/>
                          <a:latin typeface="Times New Roman" panose="02020603050405020304" pitchFamily="18" charset="0"/>
                          <a:ea typeface="Calibri" panose="020F0502020204030204" pitchFamily="34" charset="0"/>
                          <a:cs typeface="Times New Roman" panose="02020603050405020304" pitchFamily="18" charset="0"/>
                        </a:rPr>
                        <a:t>connaiss</a:t>
                      </a:r>
                      <a:r>
                        <a:rPr lang="fr-FR" sz="2000" kern="1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ent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connaiss</a:t>
                      </a:r>
                      <a:r>
                        <a:rPr lang="fr-FR" sz="2000" dirty="0">
                          <a:solidFill>
                            <a:schemeClr val="tx1"/>
                          </a:solidFill>
                        </a:rPr>
                        <a:t>-</a:t>
                      </a:r>
                      <a:r>
                        <a:rPr lang="fr-FR" sz="2000" dirty="0" err="1">
                          <a:solidFill>
                            <a:srgbClr val="FF0000"/>
                          </a:solidFill>
                        </a:rPr>
                        <a:t>ai</a:t>
                      </a:r>
                      <a:r>
                        <a:rPr lang="fr-FR" sz="2000" dirty="0" err="1">
                          <a:solidFill>
                            <a:schemeClr val="tx1"/>
                          </a:solidFill>
                        </a:rPr>
                        <a:t>-</a:t>
                      </a:r>
                      <a:r>
                        <a:rPr lang="fr-FR" sz="2000" dirty="0" err="1">
                          <a:solidFill>
                            <a:srgbClr val="00B0F0"/>
                          </a:solidFill>
                        </a:rPr>
                        <a:t>ent</a:t>
                      </a:r>
                      <a:endParaRPr lang="fr-FR" sz="2000"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err="1">
                          <a:solidFill>
                            <a:schemeClr val="tx1"/>
                          </a:solidFill>
                        </a:rPr>
                        <a:t>connai</a:t>
                      </a:r>
                      <a:r>
                        <a:rPr lang="fr-FR" sz="2000" dirty="0">
                          <a:solidFill>
                            <a:schemeClr val="tx1"/>
                          </a:solidFill>
                        </a:rPr>
                        <a:t>-</a:t>
                      </a:r>
                      <a:r>
                        <a:rPr lang="fr-FR" sz="2000" dirty="0">
                          <a:solidFill>
                            <a:srgbClr val="FF0000"/>
                          </a:solidFill>
                        </a:rPr>
                        <a:t>tr</a:t>
                      </a:r>
                      <a:r>
                        <a:rPr lang="fr-FR" sz="2000" dirty="0">
                          <a:solidFill>
                            <a:schemeClr val="tx1"/>
                          </a:solidFill>
                        </a:rPr>
                        <a:t>-</a:t>
                      </a:r>
                      <a:r>
                        <a:rPr lang="fr-FR" sz="2000" dirty="0">
                          <a:solidFill>
                            <a:srgbClr val="00B0F0"/>
                          </a:solidFill>
                        </a:rPr>
                        <a:t>ont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rgbClr val="00B0F0"/>
                          </a:solidFill>
                        </a:rPr>
                        <a:t>ont</a:t>
                      </a:r>
                      <a:r>
                        <a:rPr lang="fr-FR" sz="2000" dirty="0">
                          <a:solidFill>
                            <a:schemeClr val="tx1"/>
                          </a:solidFill>
                        </a:rPr>
                        <a:t>      connu</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225131"/>
                  </a:ext>
                </a:extLst>
              </a:tr>
              <a:tr h="370840">
                <a:tc>
                  <a:txBody>
                    <a:bodyPr/>
                    <a:lstStyle/>
                    <a:p>
                      <a:endParaRPr lang="fr-FR"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a:r>
                        <a:rPr lang="fr-FR" sz="2000" b="0" kern="100" dirty="0">
                          <a:effectLst/>
                          <a:latin typeface="Times New Roman" panose="02020603050405020304" pitchFamily="18" charset="0"/>
                          <a:ea typeface="Calibri" panose="020F0502020204030204" pitchFamily="34" charset="0"/>
                          <a:cs typeface="Times New Roman" panose="02020603050405020304" pitchFamily="18" charset="0"/>
                        </a:rPr>
                        <a:t>connu</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fr-FR" sz="2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200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34011"/>
                  </a:ext>
                </a:extLst>
              </a:tr>
            </a:tbl>
          </a:graphicData>
        </a:graphic>
      </p:graphicFrame>
    </p:spTree>
    <p:extLst>
      <p:ext uri="{BB962C8B-B14F-4D97-AF65-F5344CB8AC3E}">
        <p14:creationId xmlns:p14="http://schemas.microsoft.com/office/powerpoint/2010/main" val="769063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D097-9CEB-9DEE-F561-957181A9AC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6887AC-3DFA-8BA5-5B7D-AA2392926B1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A95B69E-0FF4-6300-B5D6-943F01FD553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construi</a:t>
            </a:r>
            <a:r>
              <a:rPr lang="fr-FR" b="1" dirty="0"/>
              <a:t>r</a:t>
            </a:r>
            <a:r>
              <a:rPr lang="fr-FR" dirty="0"/>
              <a:t>e</a:t>
            </a:r>
          </a:p>
          <a:p>
            <a:pPr marL="0" indent="0">
              <a:buNone/>
            </a:pPr>
            <a:r>
              <a:rPr lang="fr-FR" dirty="0"/>
              <a:t>	       je construi</a:t>
            </a:r>
            <a:r>
              <a:rPr lang="fr-FR" b="1" dirty="0"/>
              <a:t>s</a:t>
            </a:r>
            <a:r>
              <a:rPr lang="fr-FR" dirty="0"/>
              <a:t>ais</a:t>
            </a:r>
          </a:p>
        </p:txBody>
      </p:sp>
    </p:spTree>
    <p:extLst>
      <p:ext uri="{BB962C8B-B14F-4D97-AF65-F5344CB8AC3E}">
        <p14:creationId xmlns:p14="http://schemas.microsoft.com/office/powerpoint/2010/main" val="2660726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8645AE-FA39-8F9C-0F88-73D2D23E8EEA}"/>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9068" y="1852279"/>
            <a:ext cx="2433864" cy="3153441"/>
          </a:xfrm>
          <a:prstGeom prst="rect">
            <a:avLst/>
          </a:prstGeom>
        </p:spPr>
      </p:pic>
    </p:spTree>
    <p:extLst>
      <p:ext uri="{BB962C8B-B14F-4D97-AF65-F5344CB8AC3E}">
        <p14:creationId xmlns:p14="http://schemas.microsoft.com/office/powerpoint/2010/main" val="4087554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41295-080B-58B5-7AFB-68A9BB579684}"/>
              </a:ext>
            </a:extLst>
          </p:cNvPr>
          <p:cNvSpPr>
            <a:spLocks noGrp="1"/>
          </p:cNvSpPr>
          <p:nvPr>
            <p:ph type="title"/>
          </p:nvPr>
        </p:nvSpPr>
        <p:spPr/>
        <p:txBody>
          <a:bodyPr/>
          <a:lstStyle/>
          <a:p>
            <a:endParaRPr lang="fr-FR"/>
          </a:p>
        </p:txBody>
      </p:sp>
      <p:pic>
        <p:nvPicPr>
          <p:cNvPr id="6" name="Espace réservé du contenu 5">
            <a:extLst>
              <a:ext uri="{FF2B5EF4-FFF2-40B4-BE49-F238E27FC236}">
                <a16:creationId xmlns:a16="http://schemas.microsoft.com/office/drawing/2014/main" id="{95284635-50E1-038B-EC01-AFB3F19046EC}"/>
              </a:ext>
            </a:extLst>
          </p:cNvPr>
          <p:cNvPicPr>
            <a:picLocks noGrp="1" noChangeAspect="1"/>
          </p:cNvPicPr>
          <p:nvPr>
            <p:ph idx="1"/>
          </p:nvPr>
        </p:nvPicPr>
        <p:blipFill>
          <a:blip r:embed="rId3"/>
          <a:stretch>
            <a:fillRect/>
          </a:stretch>
        </p:blipFill>
        <p:spPr>
          <a:xfrm>
            <a:off x="1513489" y="1970691"/>
            <a:ext cx="9506341" cy="3920444"/>
          </a:xfrm>
        </p:spPr>
      </p:pic>
    </p:spTree>
    <p:extLst>
      <p:ext uri="{BB962C8B-B14F-4D97-AF65-F5344CB8AC3E}">
        <p14:creationId xmlns:p14="http://schemas.microsoft.com/office/powerpoint/2010/main" val="2893616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A7FA17-8E8B-0A21-416B-416934DF561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8ED6507-8534-CE7E-3D46-557D5857DA0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2477183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710682-EB98-06AB-2274-D8332086A4E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38EF647-56BF-9F80-4C71-0C1188579184}"/>
              </a:ext>
            </a:extLst>
          </p:cNvPr>
          <p:cNvPicPr>
            <a:picLocks noGrp="1" noChangeAspect="1"/>
          </p:cNvPicPr>
          <p:nvPr>
            <p:ph idx="1"/>
          </p:nvPr>
        </p:nvPicPr>
        <p:blipFill>
          <a:blip r:embed="rId3"/>
          <a:stretch>
            <a:fillRect/>
          </a:stretch>
        </p:blipFill>
        <p:spPr>
          <a:xfrm>
            <a:off x="1169395" y="2049517"/>
            <a:ext cx="9630327" cy="3815255"/>
          </a:xfrm>
        </p:spPr>
      </p:pic>
    </p:spTree>
    <p:extLst>
      <p:ext uri="{BB962C8B-B14F-4D97-AF65-F5344CB8AC3E}">
        <p14:creationId xmlns:p14="http://schemas.microsoft.com/office/powerpoint/2010/main" val="2830613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07027B-E452-D731-7298-2E97A11CB33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D81639F-CE53-84BB-A64A-5F5AFBCDFE8B}"/>
              </a:ext>
            </a:extLst>
          </p:cNvPr>
          <p:cNvPicPr>
            <a:picLocks noGrp="1" noChangeAspect="1"/>
          </p:cNvPicPr>
          <p:nvPr>
            <p:ph idx="1"/>
          </p:nvPr>
        </p:nvPicPr>
        <p:blipFill>
          <a:blip r:embed="rId3"/>
          <a:stretch>
            <a:fillRect/>
          </a:stretch>
        </p:blipFill>
        <p:spPr>
          <a:xfrm>
            <a:off x="886581" y="1860331"/>
            <a:ext cx="9897101" cy="4067503"/>
          </a:xfrm>
        </p:spPr>
      </p:pic>
    </p:spTree>
    <p:extLst>
      <p:ext uri="{BB962C8B-B14F-4D97-AF65-F5344CB8AC3E}">
        <p14:creationId xmlns:p14="http://schemas.microsoft.com/office/powerpoint/2010/main" val="424962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F7806A-9CC7-DC30-2EB9-31B8FD0B55A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B4D8CE1-45B3-6207-519F-9AE79EB5081A}"/>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Mets le texte à l’imparfait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 sa masse sombre jusqu’à l’océan. La rumeur des vagues ……………… celle des pinèdes et ……………… l’air de sa musique. Les nuages ……………… haut et ……………… peu à peu de leur ombre la plage et les dunes. Tout près, un enfant ………………  un château de sable qui ………………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 Peut-être même que je ………………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17174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55B2-E2AC-82AA-0BF3-8C7198587D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562DEB-8BC9-15A6-EA6E-15BD6DF41F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BEF7DC4-52A0-253D-DC91-05EDBCF8DD05}"/>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Mets le texte à l’imparfait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étendait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masse sombre jusqu’à l’océan. La rumeur des vagues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rejoignait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celle des pinèdes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remplissait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l’air de sa musique. Les nuages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roulaient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haut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couvraient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 à peu de leur ombre la plage et les dunes. Un enfant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construisait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château de sable qui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resplendissait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regardais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Peut-être même que je</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dormais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21820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912C-1870-4A21-32C2-353C3B3CBE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CE8A05-717C-5841-548D-4B9C2160F6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CF8BB8D-0FB6-9D45-0A98-398DABBB1556}"/>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Mets le texte au futur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 sa masse sombre jusqu’à l’océan. La rumeur des vagues ……………… celle des pinèdes et ……………… l’air de sa musique. Les nuages ……………… haut et ……………… peu à peu de leur ombre la plage et les dunes. Tout près, un enfant ………………  un château de sable qui ………………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 Peut-être même que je ………………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62207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4E8B-DCF1-0366-9FA2-95368EB222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49AAF3-7546-10A1-A006-778598335FE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7454DF0-63F7-A569-CDB3-CF5279D65BBC}"/>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Mets le texte au futur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étendra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masse sombre jusqu’à l’océan. La rumeur des vagues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rejoindra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celle des pinèdes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remplira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l’air de sa musique. Les nuages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rouleront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haut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couvriront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 à peu de leur ombre la plage et les dunes. Un enfant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construira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château de sable qui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resplendira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regarderai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Peut-être même que je</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dormirai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61590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0CF4-BAFF-ACB6-A478-F69336D64D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221D7E-2CF6-3F33-0A0D-8CABC711CC4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9D2593B-2EBF-8D86-8340-5D489A8DB7EF}"/>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Mets le texte au </a:t>
            </a: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passé composé</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 sa masse sombre jusqu’à l’océan. La rumeur des vagues ……………… celle des pinèdes et ……………… l’air de sa musique. Les nuages ……………… haut et ……………… peu à peu de leur ombre la plage et les dunes. Tout près, un enfant ………………  un château de sable qui ………………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 Peut-être même que je ………………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568382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C0A63-502C-3181-A208-366B4BFCF4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36A38-7F56-4C16-C2F9-9F60A6A11BC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6CDBB0-C538-D44C-F02E-F285748FEC98}"/>
              </a:ext>
            </a:extLst>
          </p:cNvPr>
          <p:cNvSpPr>
            <a:spLocks noGrp="1"/>
          </p:cNvSpPr>
          <p:nvPr>
            <p:ph idx="1"/>
          </p:nvPr>
        </p:nvSpPr>
        <p:spPr/>
        <p:txBody>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Lis le texte.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étend sa masse sombre jusqu’à l’océan. La rumeur des vagues rejoint celle des pinèdes et remplit l’air de sa musique. Les nuages roulent haut et couvrent peu à peu de leur ombre la plage et les dunes. Un enfant construit un château de sable qui resplendit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 regarde. Peut-être même que je dors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Mets le texte au </a:t>
            </a:r>
            <a:r>
              <a:rPr lang="fr-FR" sz="1800" b="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passé composé</a:t>
            </a: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forêt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étendu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masse sombre jusqu’à l’océan. La rumeur des vagues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rejoint </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celle des pinèdes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rempli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l’air de sa musique. Les nuages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roulé</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haut et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ont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couvert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 à peu de leur ombre la plage et les dunes. Un enfant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construit</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château de sable qui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resplendi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un restant de soleil.</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regardé</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Peut-être même que j’</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dormi</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peu, bercé par cette atmosphère tranquille…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15960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09DE02-7B3C-4159-4276-028D99AEFAD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84FDBD5-476F-4188-F536-A6CEB9505628}"/>
              </a:ext>
            </a:extLst>
          </p:cNvPr>
          <p:cNvSpPr>
            <a:spLocks noGrp="1"/>
          </p:cNvSpPr>
          <p:nvPr>
            <p:ph idx="1"/>
          </p:nvPr>
        </p:nvSpPr>
        <p:spPr/>
        <p:txBody>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3. Dictée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dirty="0"/>
              <a:t>…………………………………………………………………………………………………………………………………………………………………………………………………………………………</a:t>
            </a:r>
          </a:p>
        </p:txBody>
      </p:sp>
    </p:spTree>
    <p:extLst>
      <p:ext uri="{BB962C8B-B14F-4D97-AF65-F5344CB8AC3E}">
        <p14:creationId xmlns:p14="http://schemas.microsoft.com/office/powerpoint/2010/main" val="3939330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BC356-C239-B461-AEA6-A6FC2A7009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B212D9-27A0-56AB-8F7E-FE4045D0B45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5CCFFEF-68CF-90DC-EF92-1D8BA5A043FE}"/>
              </a:ext>
            </a:extLst>
          </p:cNvPr>
          <p:cNvSpPr>
            <a:spLocks noGrp="1"/>
          </p:cNvSpPr>
          <p:nvPr>
            <p:ph idx="1"/>
          </p:nvPr>
        </p:nvSpPr>
        <p:spPr/>
        <p:txBody>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3. Dictée</a:t>
            </a:r>
          </a:p>
          <a:p>
            <a:pPr marL="0" indent="0" algn="just">
              <a:buNone/>
            </a:pPr>
            <a:r>
              <a:rPr lang="fr-FR" sz="1800" kern="100" dirty="0">
                <a:effectLst/>
                <a:latin typeface="Times New Roman" panose="02020603050405020304" pitchFamily="18" charset="0"/>
                <a:ea typeface="Times New Roman" panose="02020603050405020304" pitchFamily="18" charset="0"/>
                <a:cs typeface="Times New Roman" panose="02020603050405020304" pitchFamily="18" charset="0"/>
              </a:rPr>
              <a:t>Nous mangions des cerises bien mûres quand nous avons appris que les enfants dormiront chez leurs amis.</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5279205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1061</TotalTime>
  <Words>3583</Words>
  <Application>Microsoft Macintosh PowerPoint</Application>
  <PresentationFormat>Grand écran</PresentationFormat>
  <Paragraphs>784</Paragraphs>
  <Slides>43</Slides>
  <Notes>43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43</vt:i4>
      </vt:variant>
    </vt:vector>
  </HeadingPairs>
  <TitlesOfParts>
    <vt:vector size="48" baseType="lpstr">
      <vt:lpstr>Arial</vt:lpstr>
      <vt:lpstr>Calibri</vt:lpstr>
      <vt:lpstr>Calibri Light</vt:lpstr>
      <vt:lpstr>Times New Roman</vt:lpstr>
      <vt:lpstr>Thème Office</vt:lpstr>
      <vt:lpstr>Le grand mécano  de la conjugaison</vt:lpstr>
      <vt:lpstr>Présentation PowerPoint</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16</cp:revision>
  <cp:lastPrinted>2025-05-24T19:18:20Z</cp:lastPrinted>
  <dcterms:created xsi:type="dcterms:W3CDTF">2025-03-04T20:49:24Z</dcterms:created>
  <dcterms:modified xsi:type="dcterms:W3CDTF">2025-05-24T19:28:06Z</dcterms:modified>
</cp:coreProperties>
</file>