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71" r:id="rId27"/>
    <p:sldId id="282" r:id="rId28"/>
    <p:sldId id="283" r:id="rId29"/>
    <p:sldId id="284" r:id="rId30"/>
    <p:sldId id="286" r:id="rId31"/>
    <p:sldId id="285" r:id="rId32"/>
    <p:sldId id="287" r:id="rId33"/>
    <p:sldId id="288" r:id="rId34"/>
    <p:sldId id="289"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69"/>
    <p:restoredTop sz="72018"/>
  </p:normalViewPr>
  <p:slideViewPr>
    <p:cSldViewPr snapToGrid="0">
      <p:cViewPr varScale="1">
        <p:scale>
          <a:sx n="79" d="100"/>
          <a:sy n="79" d="100"/>
        </p:scale>
        <p:origin x="208"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39D7C-99F1-A44F-B129-328168DD21A9}" type="datetimeFigureOut">
              <a:rPr lang="fr-FR" smtClean="0"/>
              <a:t>13/01/2025</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A32B5-C888-2B40-9E79-9C3D2BE101BE}" type="slidenum">
              <a:rPr lang="fr-FR" smtClean="0"/>
              <a:t>‹N°›</a:t>
            </a:fld>
            <a:endParaRPr lang="fr-FR" dirty="0"/>
          </a:p>
        </p:txBody>
      </p:sp>
    </p:spTree>
    <p:extLst>
      <p:ext uri="{BB962C8B-B14F-4D97-AF65-F5344CB8AC3E}">
        <p14:creationId xmlns:p14="http://schemas.microsoft.com/office/powerpoint/2010/main" val="844681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 </a:t>
            </a:r>
            <a:r>
              <a:rPr lang="fr-FR" sz="1200" i="1" dirty="0">
                <a:solidFill>
                  <a:schemeClr val="tx1"/>
                </a:solidFill>
                <a:effectLst/>
                <a:latin typeface="+mn-lt"/>
                <a:ea typeface="Calibri" panose="020F0502020204030204" pitchFamily="34" charset="0"/>
                <a:cs typeface="Times New Roman" panose="02020603050405020304" pitchFamily="18" charset="0"/>
              </a:rPr>
              <a:t>Nominalisation et verbalisation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20 : Est-ce que les phrases sans verbe disent la même chose que les phrases avec verbe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a:t>
            </a:fld>
            <a:endParaRPr lang="fr-FR" dirty="0"/>
          </a:p>
        </p:txBody>
      </p:sp>
    </p:spTree>
    <p:extLst>
      <p:ext uri="{BB962C8B-B14F-4D97-AF65-F5344CB8AC3E}">
        <p14:creationId xmlns:p14="http://schemas.microsoft.com/office/powerpoint/2010/main" val="407374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rPr>
              <a:t>« Est-ce que les propositions A et B sont des phrases ? » </a:t>
            </a:r>
            <a:endParaRPr lang="fr-FR" sz="1200" dirty="0">
              <a:solidFill>
                <a:schemeClr val="tx1"/>
              </a:solidFill>
              <a:latin typeface="+mn-lt"/>
            </a:endParaRP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Certains élèves peuvent affirmer que la phrase B n’est pas une phrase parce qu’il n’y a pas de verbe.</a:t>
            </a:r>
          </a:p>
          <a:p>
            <a:pPr algn="just"/>
            <a:r>
              <a:rPr lang="fr-FR" sz="1200" dirty="0">
                <a:solidFill>
                  <a:schemeClr val="tx1"/>
                </a:solidFill>
                <a:effectLst/>
                <a:latin typeface="+mn-lt"/>
                <a:ea typeface="Calibri" panose="020F0502020204030204" pitchFamily="34" charset="0"/>
              </a:rPr>
              <a:t>La phrase A, c’est une phrase parce qu’il y a bien une brique-sujet (</a:t>
            </a:r>
            <a:r>
              <a:rPr lang="fr-FR" sz="1200" i="1" dirty="0">
                <a:solidFill>
                  <a:schemeClr val="tx1"/>
                </a:solidFill>
                <a:effectLst/>
                <a:latin typeface="+mn-lt"/>
                <a:ea typeface="Calibri" panose="020F0502020204030204" pitchFamily="34" charset="0"/>
              </a:rPr>
              <a:t>Le directeur de l’école</a:t>
            </a:r>
            <a:r>
              <a:rPr lang="fr-FR" sz="1200" dirty="0">
                <a:solidFill>
                  <a:schemeClr val="tx1"/>
                </a:solidFill>
                <a:effectLst/>
                <a:latin typeface="+mn-lt"/>
                <a:ea typeface="Calibri" panose="020F0502020204030204" pitchFamily="34" charset="0"/>
              </a:rPr>
              <a:t>) et une brique du verbe (</a:t>
            </a:r>
            <a:r>
              <a:rPr lang="fr-FR" sz="1200" i="1" dirty="0">
                <a:solidFill>
                  <a:schemeClr val="tx1"/>
                </a:solidFill>
                <a:effectLst/>
                <a:latin typeface="+mn-lt"/>
                <a:ea typeface="Calibri" panose="020F0502020204030204" pitchFamily="34" charset="0"/>
              </a:rPr>
              <a:t>a interdit les portables</a:t>
            </a:r>
            <a:r>
              <a:rPr lang="fr-FR" sz="1200" dirty="0">
                <a:solidFill>
                  <a:schemeClr val="tx1"/>
                </a:solidFill>
                <a:effectLst/>
                <a:latin typeface="+mn-lt"/>
                <a:ea typeface="Calibri" panose="020F0502020204030204" pitchFamily="34" charset="0"/>
              </a:rPr>
              <a:t>).</a:t>
            </a:r>
          </a:p>
          <a:p>
            <a:pPr algn="just"/>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La phrase B est bien une phrase… Ce n’est pas une phrase avec une brique-sujet et une brique du verbe, mais c’est bien un morceau qui a un sens complet dans un contexte. Et ces phrases, comme la phrase B, sont très courantes dans les échanges ordinaires.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a:t>
            </a:fld>
            <a:endParaRPr lang="fr-FR" dirty="0"/>
          </a:p>
        </p:txBody>
      </p:sp>
    </p:spTree>
    <p:extLst>
      <p:ext uri="{BB962C8B-B14F-4D97-AF65-F5344CB8AC3E}">
        <p14:creationId xmlns:p14="http://schemas.microsoft.com/office/powerpoint/2010/main" val="1308932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342A-3711-66D6-2422-E6ECDE7D87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161317-5ECA-87D5-587C-A7E6C2FFEC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688372-F123-2540-7E55-F3148D944CE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Où peut-on trouver une phrase comme la phrase B ? »</a:t>
            </a:r>
          </a:p>
          <a:p>
            <a:pPr algn="just">
              <a:tabLst>
                <a:tab pos="3596640" algn="r"/>
              </a:tabLst>
            </a:pPr>
            <a:r>
              <a:rPr lang="fr-FR" sz="1200" u="sng" dirty="0">
                <a:solidFill>
                  <a:schemeClr val="tx1"/>
                </a:solidFill>
                <a:effectLst/>
                <a:latin typeface="+mn-lt"/>
                <a:ea typeface="Calibri" panose="020F0502020204030204" pitchFamily="34" charset="0"/>
              </a:rPr>
              <a:t>Réponse possible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sur un panneau à l’entrée de l’école ;</a:t>
            </a:r>
          </a:p>
          <a:p>
            <a:pPr algn="just"/>
            <a:r>
              <a:rPr lang="fr-FR" sz="1200" dirty="0">
                <a:solidFill>
                  <a:schemeClr val="tx1"/>
                </a:solidFill>
                <a:effectLst/>
                <a:latin typeface="+mn-lt"/>
                <a:ea typeface="Calibri" panose="020F0502020204030204" pitchFamily="34" charset="0"/>
              </a:rPr>
              <a:t>- dans la bouche de quelqu’un qui donne un ordre, comme le directeur de l’école.</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Aujourd’hui, on va voir un autre cas important où on peut trouver des phrases comme la phrase B et on va comparer ces deux sortes de phrase. Est-ce que ces deux sortes de phrase disent la même chose ? »</a:t>
            </a:r>
          </a:p>
          <a:p>
            <a:endParaRPr lang="fr-FR" dirty="0"/>
          </a:p>
        </p:txBody>
      </p:sp>
      <p:sp>
        <p:nvSpPr>
          <p:cNvPr id="4" name="Espace réservé du numéro de diapositive 3">
            <a:extLst>
              <a:ext uri="{FF2B5EF4-FFF2-40B4-BE49-F238E27FC236}">
                <a16:creationId xmlns:a16="http://schemas.microsoft.com/office/drawing/2014/main" id="{8EF8906D-4EE0-A83B-4183-88D7544E8C4E}"/>
              </a:ext>
            </a:extLst>
          </p:cNvPr>
          <p:cNvSpPr>
            <a:spLocks noGrp="1"/>
          </p:cNvSpPr>
          <p:nvPr>
            <p:ph type="sldNum" sz="quarter" idx="5"/>
          </p:nvPr>
        </p:nvSpPr>
        <p:spPr/>
        <p:txBody>
          <a:bodyPr/>
          <a:lstStyle/>
          <a:p>
            <a:fld id="{5EBA32B5-C888-2B40-9E79-9C3D2BE101BE}" type="slidenum">
              <a:rPr lang="fr-FR" smtClean="0"/>
              <a:t>3</a:t>
            </a:fld>
            <a:endParaRPr lang="fr-FR" dirty="0"/>
          </a:p>
        </p:txBody>
      </p:sp>
    </p:spTree>
    <p:extLst>
      <p:ext uri="{BB962C8B-B14F-4D97-AF65-F5344CB8AC3E}">
        <p14:creationId xmlns:p14="http://schemas.microsoft.com/office/powerpoint/2010/main" val="252430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2 - </a:t>
            </a:r>
            <a:r>
              <a:rPr lang="fr-FR" sz="1200" b="1" i="1" dirty="0">
                <a:solidFill>
                  <a:schemeClr val="tx1"/>
                </a:solidFill>
                <a:effectLst/>
                <a:highlight>
                  <a:srgbClr val="D3D3D3"/>
                </a:highlight>
                <a:latin typeface="+mn-lt"/>
                <a:ea typeface="Calibri" panose="020F0502020204030204" pitchFamily="34" charset="0"/>
              </a:rPr>
              <a:t>Observation et classement</a:t>
            </a:r>
            <a:r>
              <a:rPr lang="fr-FR" sz="1200" b="1" i="1"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 Découvrir les titres nominaux</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Demander un rappel de texte pour s’assurer de la compréhension.</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 texte peut avoir plusieurs titres. Par exemple, en voici deux : </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Les nids de mésange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La fabrication des nids de mésanges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En voici un autre :</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Comment les mésanges fabriquent leur nid ? </a:t>
            </a:r>
            <a:r>
              <a:rPr lang="fr-FR" sz="1200" dirty="0">
                <a:solidFill>
                  <a:schemeClr val="tx1"/>
                </a:solidFill>
                <a:effectLst/>
                <a:latin typeface="+mn-lt"/>
                <a:ea typeface="Calibri" panose="020F050202020403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4</a:t>
            </a:fld>
            <a:endParaRPr lang="fr-FR" dirty="0"/>
          </a:p>
        </p:txBody>
      </p:sp>
    </p:spTree>
    <p:extLst>
      <p:ext uri="{BB962C8B-B14F-4D97-AF65-F5344CB8AC3E}">
        <p14:creationId xmlns:p14="http://schemas.microsoft.com/office/powerpoint/2010/main" val="834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Ne pas commenter</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5</a:t>
            </a:fld>
            <a:endParaRPr lang="fr-FR" dirty="0"/>
          </a:p>
        </p:txBody>
      </p:sp>
    </p:spTree>
    <p:extLst>
      <p:ext uri="{BB962C8B-B14F-4D97-AF65-F5344CB8AC3E}">
        <p14:creationId xmlns:p14="http://schemas.microsoft.com/office/powerpoint/2010/main" val="109391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un rappel de texte pour s’assurer de la compréhension.</a:t>
            </a:r>
          </a:p>
          <a:p>
            <a:r>
              <a:rPr lang="fr-FR" sz="1200" dirty="0">
                <a:solidFill>
                  <a:schemeClr val="tx1"/>
                </a:solidFill>
                <a:latin typeface="+mn-lt"/>
              </a:rPr>
              <a:t>Eventuellement, </a:t>
            </a:r>
            <a:r>
              <a:rPr lang="fr-FR" sz="1200" b="1" dirty="0">
                <a:solidFill>
                  <a:schemeClr val="tx1"/>
                </a:solidFill>
                <a:latin typeface="+mn-lt"/>
              </a:rPr>
              <a:t>expliquer</a:t>
            </a:r>
            <a:r>
              <a:rPr lang="fr-FR" sz="1200" dirty="0">
                <a:solidFill>
                  <a:schemeClr val="tx1"/>
                </a:solidFill>
                <a:latin typeface="+mn-lt"/>
              </a:rPr>
              <a:t> le vocabulaire inconnu </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Inventez un titre pour ce texte. »</a:t>
            </a:r>
          </a:p>
          <a:p>
            <a:r>
              <a:rPr lang="fr-FR" sz="1200" dirty="0">
                <a:solidFill>
                  <a:schemeClr val="tx1"/>
                </a:solidFill>
                <a:effectLst/>
                <a:latin typeface="+mn-lt"/>
                <a:ea typeface="Calibri" panose="020F0502020204030204" pitchFamily="34" charset="0"/>
              </a:rPr>
              <a:t>Laisser quelques minutes.</a:t>
            </a:r>
          </a:p>
          <a:p>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Je vais vous dire quelques titres, certains de vos camarades, et vous allez me dire dans quelle colonne il faut les mettre. Si vous ne trouvez pas au début, ce n’est pas grave, vous allez comprendre la règle peu à peu. »</a:t>
            </a:r>
          </a:p>
          <a:p>
            <a:endParaRPr lang="fr-FR" dirty="0"/>
          </a:p>
          <a:p>
            <a:r>
              <a:rPr lang="fr-FR" dirty="0"/>
              <a:t>Dire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effectLst/>
                <a:latin typeface="Times New Roman" panose="02020603050405020304" pitchFamily="18" charset="0"/>
                <a:ea typeface="Calibri" panose="020F0502020204030204" pitchFamily="34" charset="0"/>
              </a:rPr>
              <a:t>La nourriture de l’aigle </a:t>
            </a:r>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6</a:t>
            </a:fld>
            <a:endParaRPr lang="fr-FR" dirty="0"/>
          </a:p>
        </p:txBody>
      </p:sp>
    </p:spTree>
    <p:extLst>
      <p:ext uri="{BB962C8B-B14F-4D97-AF65-F5344CB8AC3E}">
        <p14:creationId xmlns:p14="http://schemas.microsoft.com/office/powerpoint/2010/main" val="3696011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rPr>
              <a:t>De quoi l’aigle se nourrit-il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7</a:t>
            </a:fld>
            <a:endParaRPr lang="fr-FR" dirty="0"/>
          </a:p>
        </p:txBody>
      </p:sp>
    </p:spTree>
    <p:extLst>
      <p:ext uri="{BB962C8B-B14F-4D97-AF65-F5344CB8AC3E}">
        <p14:creationId xmlns:p14="http://schemas.microsoft.com/office/powerpoint/2010/main" val="2116173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8F08-B6F4-14F5-7BAB-007954FDEB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502CD9-6CC2-33BC-9866-168F67DA35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125489-D208-E775-536A-87B52DBEB3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rPr>
              <a:t>Quel est le régime alimentaire de l’aigle ?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941A98F-8889-1D08-DA0B-D8D27768C888}"/>
              </a:ext>
            </a:extLst>
          </p:cNvPr>
          <p:cNvSpPr>
            <a:spLocks noGrp="1"/>
          </p:cNvSpPr>
          <p:nvPr>
            <p:ph type="sldNum" sz="quarter" idx="5"/>
          </p:nvPr>
        </p:nvSpPr>
        <p:spPr/>
        <p:txBody>
          <a:bodyPr/>
          <a:lstStyle/>
          <a:p>
            <a:fld id="{5EBA32B5-C888-2B40-9E79-9C3D2BE101BE}" type="slidenum">
              <a:rPr lang="fr-FR" smtClean="0"/>
              <a:t>8</a:t>
            </a:fld>
            <a:endParaRPr lang="fr-FR" dirty="0"/>
          </a:p>
        </p:txBody>
      </p:sp>
    </p:spTree>
    <p:extLst>
      <p:ext uri="{BB962C8B-B14F-4D97-AF65-F5344CB8AC3E}">
        <p14:creationId xmlns:p14="http://schemas.microsoft.com/office/powerpoint/2010/main" val="303091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67ED6-ACC4-5872-0749-A2C809ABDC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D93D94-C92E-2907-7630-ACF744D7EB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400452-0790-5C09-A6A2-B85AE8A10B47}"/>
              </a:ext>
            </a:extLst>
          </p:cNvPr>
          <p:cNvSpPr>
            <a:spLocks noGrp="1"/>
          </p:cNvSpPr>
          <p:nvPr>
            <p:ph type="body" idx="1"/>
          </p:nvPr>
        </p:nvSpPr>
        <p:spPr/>
        <p:txBody>
          <a:bodyPr/>
          <a:lstStyle/>
          <a:p>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r>
              <a:rPr lang="fr-FR" sz="1200" i="1" dirty="0">
                <a:solidFill>
                  <a:schemeClr val="tx1"/>
                </a:solidFill>
                <a:effectLst/>
                <a:latin typeface="+mn-lt"/>
                <a:ea typeface="Calibri" panose="020F0502020204030204" pitchFamily="34" charset="0"/>
              </a:rPr>
              <a:t>Ce que mange l’aigle</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68D40CA-F45B-7A7B-07CC-60DC010722E2}"/>
              </a:ext>
            </a:extLst>
          </p:cNvPr>
          <p:cNvSpPr>
            <a:spLocks noGrp="1"/>
          </p:cNvSpPr>
          <p:nvPr>
            <p:ph type="sldNum" sz="quarter" idx="5"/>
          </p:nvPr>
        </p:nvSpPr>
        <p:spPr/>
        <p:txBody>
          <a:bodyPr/>
          <a:lstStyle/>
          <a:p>
            <a:fld id="{5EBA32B5-C888-2B40-9E79-9C3D2BE101BE}" type="slidenum">
              <a:rPr lang="fr-FR" smtClean="0"/>
              <a:t>9</a:t>
            </a:fld>
            <a:endParaRPr lang="fr-FR" dirty="0"/>
          </a:p>
        </p:txBody>
      </p:sp>
    </p:spTree>
    <p:extLst>
      <p:ext uri="{BB962C8B-B14F-4D97-AF65-F5344CB8AC3E}">
        <p14:creationId xmlns:p14="http://schemas.microsoft.com/office/powerpoint/2010/main" val="2836015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53C32-AA60-49D9-2B50-100C298AD8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9700BA-57F7-94EF-FC6C-3E534EC0D6F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29BA93-1840-90C0-07D9-2FF443917EB8}"/>
              </a:ext>
            </a:extLst>
          </p:cNvPr>
          <p:cNvSpPr>
            <a:spLocks noGrp="1"/>
          </p:cNvSpPr>
          <p:nvPr>
            <p:ph type="body" idx="1"/>
          </p:nvPr>
        </p:nvSpPr>
        <p:spPr/>
        <p:txBody>
          <a:bodyPr/>
          <a:lstStyle/>
          <a:p>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r>
              <a:rPr lang="fr-FR" sz="1200" i="1" dirty="0">
                <a:solidFill>
                  <a:schemeClr val="tx1"/>
                </a:solidFill>
                <a:effectLst/>
                <a:latin typeface="+mn-lt"/>
                <a:ea typeface="Calibri" panose="020F0502020204030204" pitchFamily="34" charset="0"/>
              </a:rPr>
              <a:t>Le régime alimentaire de l’aigle</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5F6044EF-AB93-195E-6AFE-B0DDCD236697}"/>
              </a:ext>
            </a:extLst>
          </p:cNvPr>
          <p:cNvSpPr>
            <a:spLocks noGrp="1"/>
          </p:cNvSpPr>
          <p:nvPr>
            <p:ph type="sldNum" sz="quarter" idx="5"/>
          </p:nvPr>
        </p:nvSpPr>
        <p:spPr/>
        <p:txBody>
          <a:bodyPr/>
          <a:lstStyle/>
          <a:p>
            <a:fld id="{5EBA32B5-C888-2B40-9E79-9C3D2BE101BE}" type="slidenum">
              <a:rPr lang="fr-FR" smtClean="0"/>
              <a:t>10</a:t>
            </a:fld>
            <a:endParaRPr lang="fr-FR" dirty="0"/>
          </a:p>
        </p:txBody>
      </p:sp>
    </p:spTree>
    <p:extLst>
      <p:ext uri="{BB962C8B-B14F-4D97-AF65-F5344CB8AC3E}">
        <p14:creationId xmlns:p14="http://schemas.microsoft.com/office/powerpoint/2010/main" val="2063712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60B43-B56D-943E-1D84-B6E8D26D30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C241F8-AF78-4E77-01F6-4D85D9D97AC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07F87B-BFC9-01F2-6C97-646028F23A9C}"/>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À votre avis, à quoi correspondent les deux colonnes que j’ai faites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Dans une colonne, ce sont les titres sans verbe ; dans l'autre colonne ce sont les titres avec des verbes et des briques-sujets.</a:t>
            </a:r>
          </a:p>
          <a:p>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Quels titres préférez-vous ? Pourquoi ? »</a:t>
            </a:r>
          </a:p>
          <a:p>
            <a:pPr algn="just"/>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Ceux-ci sont courts / ceux-là longs </a:t>
            </a:r>
          </a:p>
          <a:p>
            <a:pPr algn="just"/>
            <a:r>
              <a:rPr lang="fr-FR" sz="1200" dirty="0">
                <a:solidFill>
                  <a:schemeClr val="tx1"/>
                </a:solidFill>
                <a:effectLst/>
                <a:latin typeface="+mn-lt"/>
                <a:ea typeface="Calibri" panose="020F0502020204030204" pitchFamily="34" charset="0"/>
              </a:rPr>
              <a:t>- Ceux-ci sont moins précis / ceux-là plus précis, nous aident à comprendre</a:t>
            </a:r>
          </a:p>
          <a:p>
            <a:pPr algn="just"/>
            <a:r>
              <a:rPr lang="fr-FR" sz="1200" dirty="0">
                <a:solidFill>
                  <a:schemeClr val="tx1"/>
                </a:solidFill>
                <a:effectLst/>
                <a:latin typeface="+mn-lt"/>
                <a:ea typeface="Calibri" panose="020F0502020204030204" pitchFamily="34" charset="0"/>
              </a:rPr>
              <a:t>- Ceux-ci disent seulement de quoi ça parle / ceux-là disent ce qui va se passer dans le texte, ce qu’on va apprendre…</a:t>
            </a:r>
          </a:p>
          <a:p>
            <a:pPr algn="just"/>
            <a:r>
              <a:rPr lang="fr-FR" sz="1200" dirty="0">
                <a:solidFill>
                  <a:schemeClr val="tx1"/>
                </a:solidFill>
                <a:effectLst/>
                <a:latin typeface="+mn-lt"/>
                <a:ea typeface="Calibri" panose="020F0502020204030204" pitchFamily="34" charset="0"/>
              </a:rPr>
              <a:t>On n’attendra pas des avis tranchés mais nuancés selon les textes. </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22655A8E-6E2C-ACC4-5B60-ABE324AE5C7F}"/>
              </a:ext>
            </a:extLst>
          </p:cNvPr>
          <p:cNvSpPr>
            <a:spLocks noGrp="1"/>
          </p:cNvSpPr>
          <p:nvPr>
            <p:ph type="sldNum" sz="quarter" idx="5"/>
          </p:nvPr>
        </p:nvSpPr>
        <p:spPr/>
        <p:txBody>
          <a:bodyPr/>
          <a:lstStyle/>
          <a:p>
            <a:fld id="{5EBA32B5-C888-2B40-9E79-9C3D2BE101BE}" type="slidenum">
              <a:rPr lang="fr-FR" smtClean="0"/>
              <a:t>11</a:t>
            </a:fld>
            <a:endParaRPr lang="fr-FR" dirty="0"/>
          </a:p>
        </p:txBody>
      </p:sp>
    </p:spTree>
    <p:extLst>
      <p:ext uri="{BB962C8B-B14F-4D97-AF65-F5344CB8AC3E}">
        <p14:creationId xmlns:p14="http://schemas.microsoft.com/office/powerpoint/2010/main" val="2441670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AB38-6EB7-C1A8-F9F9-EE23480957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1C4C50-2448-032D-550F-FD9B748749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1F6D57-898F-ED80-E50B-F15C817D0DBD}"/>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PHASE 3 - </a:t>
            </a:r>
            <a:r>
              <a:rPr lang="fr-FR" sz="1200" b="1" i="1" dirty="0">
                <a:solidFill>
                  <a:schemeClr val="tx1"/>
                </a:solidFill>
                <a:effectLst/>
                <a:highlight>
                  <a:srgbClr val="D3D3D3"/>
                </a:highlight>
                <a:latin typeface="+mn-lt"/>
                <a:ea typeface="Calibri" panose="020F0502020204030204" pitchFamily="34" charset="0"/>
              </a:rPr>
              <a:t>Observation et transformation</a:t>
            </a:r>
            <a:r>
              <a:rPr lang="fr-FR" sz="1200" b="1" i="1"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 Fabriquer des titres</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sortes de mots ont été utilisées pour fabriquer les titres dans la colonne de gauche ? Et dans la colonne de droite ? »</a:t>
            </a:r>
          </a:p>
          <a:p>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Dans la colonne de gauche, il y a des groupes du nom étendus. Il y a la préposition (le petit mot)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(ou </a:t>
            </a:r>
            <a:r>
              <a:rPr lang="fr-FR" sz="1200" i="1" dirty="0">
                <a:solidFill>
                  <a:schemeClr val="tx1"/>
                </a:solidFill>
                <a:effectLst/>
                <a:latin typeface="+mn-lt"/>
                <a:ea typeface="Calibri" panose="020F0502020204030204" pitchFamily="34" charset="0"/>
              </a:rPr>
              <a:t>des</a:t>
            </a:r>
            <a:r>
              <a:rPr lang="fr-FR" sz="1200" dirty="0">
                <a:solidFill>
                  <a:schemeClr val="tx1"/>
                </a:solidFill>
                <a:effectLst/>
                <a:latin typeface="+mn-lt"/>
                <a:ea typeface="Calibri" panose="020F0502020204030204" pitchFamily="34" charset="0"/>
              </a:rPr>
              <a:t>) dans tous les titres (des compléments du nom).</a:t>
            </a:r>
          </a:p>
          <a:p>
            <a:r>
              <a:rPr lang="fr-FR" sz="1200" dirty="0">
                <a:solidFill>
                  <a:schemeClr val="tx1"/>
                </a:solidFill>
                <a:effectLst/>
                <a:latin typeface="+mn-lt"/>
                <a:ea typeface="Calibri" panose="020F0502020204030204" pitchFamily="34" charset="0"/>
              </a:rPr>
              <a:t>- Dans la colonne de droite, il y a des groupes du noms, des verbes et, souvent, des mots pour poser des questions.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964EDD2C-745D-8BE5-1806-E97BD7FAB6D7}"/>
              </a:ext>
            </a:extLst>
          </p:cNvPr>
          <p:cNvSpPr>
            <a:spLocks noGrp="1"/>
          </p:cNvSpPr>
          <p:nvPr>
            <p:ph type="sldNum" sz="quarter" idx="5"/>
          </p:nvPr>
        </p:nvSpPr>
        <p:spPr/>
        <p:txBody>
          <a:bodyPr/>
          <a:lstStyle/>
          <a:p>
            <a:fld id="{5EBA32B5-C888-2B40-9E79-9C3D2BE101BE}" type="slidenum">
              <a:rPr lang="fr-FR" smtClean="0"/>
              <a:t>12</a:t>
            </a:fld>
            <a:endParaRPr lang="fr-FR" dirty="0"/>
          </a:p>
        </p:txBody>
      </p:sp>
    </p:spTree>
    <p:extLst>
      <p:ext uri="{BB962C8B-B14F-4D97-AF65-F5344CB8AC3E}">
        <p14:creationId xmlns:p14="http://schemas.microsoft.com/office/powerpoint/2010/main" val="3792067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4C0EB-1C16-2BE0-AF1E-2CDB6DCB3B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3B14CC-5CDC-8900-1BB0-F4EE9153731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C377C87-9679-A409-C1C2-F27BC94C5679}"/>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Sur une même ligne dans les deux colonnes, est-ce qu’il y a des mots qui se correspondent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Fabrication / fabriquer</a:t>
            </a:r>
          </a:p>
          <a:p>
            <a:pPr algn="just"/>
            <a:r>
              <a:rPr lang="fr-FR" sz="1200" dirty="0">
                <a:solidFill>
                  <a:schemeClr val="tx1"/>
                </a:solidFill>
                <a:effectLst/>
                <a:latin typeface="+mn-lt"/>
                <a:ea typeface="Calibri" panose="020F0502020204030204" pitchFamily="34" charset="0"/>
              </a:rPr>
              <a:t>Nourriture / se nourrir</a:t>
            </a:r>
          </a:p>
          <a:p>
            <a:pPr algn="just"/>
            <a:r>
              <a:rPr lang="fr-FR" sz="1200" dirty="0">
                <a:solidFill>
                  <a:schemeClr val="tx1"/>
                </a:solidFill>
                <a:effectLst/>
                <a:latin typeface="+mn-lt"/>
                <a:ea typeface="Calibri" panose="020F0502020204030204" pitchFamily="34" charset="0"/>
              </a:rPr>
              <a:t>Régime alimentaire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3397331-950A-13C7-9ADB-2FA2302FD8BF}"/>
              </a:ext>
            </a:extLst>
          </p:cNvPr>
          <p:cNvSpPr>
            <a:spLocks noGrp="1"/>
          </p:cNvSpPr>
          <p:nvPr>
            <p:ph type="sldNum" sz="quarter" idx="5"/>
          </p:nvPr>
        </p:nvSpPr>
        <p:spPr/>
        <p:txBody>
          <a:bodyPr/>
          <a:lstStyle/>
          <a:p>
            <a:fld id="{5EBA32B5-C888-2B40-9E79-9C3D2BE101BE}" type="slidenum">
              <a:rPr lang="fr-FR" smtClean="0"/>
              <a:t>13</a:t>
            </a:fld>
            <a:endParaRPr lang="fr-FR" dirty="0"/>
          </a:p>
        </p:txBody>
      </p:sp>
    </p:spTree>
    <p:extLst>
      <p:ext uri="{BB962C8B-B14F-4D97-AF65-F5344CB8AC3E}">
        <p14:creationId xmlns:p14="http://schemas.microsoft.com/office/powerpoint/2010/main" val="4111268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Partager</a:t>
            </a:r>
            <a:r>
              <a:rPr lang="fr-FR" sz="1200" dirty="0">
                <a:solidFill>
                  <a:schemeClr val="tx1"/>
                </a:solidFill>
                <a:effectLst/>
                <a:latin typeface="+mn-lt"/>
                <a:ea typeface="Calibri" panose="020F0502020204030204" pitchFamily="34" charset="0"/>
              </a:rPr>
              <a:t> la classe en deux groupes.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à un groupe la série A de titres et à l’autre groupe la série B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Réécrivez les titres : s’il n’y a pas de verbe, écrivez-en un avec un verbe ; s’il y a un verbe, écrivez-en un sans verbe. Vous pouvez vous inspirer des titres qu’on a vus ensemble. »</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14</a:t>
            </a:fld>
            <a:endParaRPr lang="fr-FR" dirty="0"/>
          </a:p>
        </p:txBody>
      </p:sp>
    </p:spTree>
    <p:extLst>
      <p:ext uri="{BB962C8B-B14F-4D97-AF65-F5344CB8AC3E}">
        <p14:creationId xmlns:p14="http://schemas.microsoft.com/office/powerpoint/2010/main" val="201018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4 - </a:t>
            </a:r>
            <a:r>
              <a:rPr lang="fr-FR" sz="1200" b="1" i="1" dirty="0">
                <a:solidFill>
                  <a:schemeClr val="tx1"/>
                </a:solidFill>
                <a:effectLst/>
                <a:highlight>
                  <a:srgbClr val="D3D3D3"/>
                </a:highligh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Constater la différence entre nominalisation et verbalisation</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rPr>
              <a:t>Aristobule et Frédégonde ont réécrit le titre </a:t>
            </a:r>
            <a:r>
              <a:rPr lang="fr-FR" sz="1200" i="1" dirty="0">
                <a:solidFill>
                  <a:schemeClr val="tx1"/>
                </a:solidFill>
                <a:effectLst/>
                <a:latin typeface="+mn-lt"/>
                <a:ea typeface="Calibri" panose="020F0502020204030204" pitchFamily="34" charset="0"/>
              </a:rPr>
              <a:t>La vengeance de la momie</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L’un a écrit : </a:t>
            </a:r>
            <a:r>
              <a:rPr lang="fr-FR" sz="1200" i="1" dirty="0">
                <a:solidFill>
                  <a:schemeClr val="tx1"/>
                </a:solidFill>
                <a:effectLst/>
                <a:latin typeface="+mn-lt"/>
                <a:ea typeface="Calibri" panose="020F0502020204030204" pitchFamily="34" charset="0"/>
              </a:rPr>
              <a:t>La momie s’est vengée ! </a:t>
            </a:r>
            <a:r>
              <a:rPr lang="fr-FR" sz="1200" dirty="0">
                <a:solidFill>
                  <a:schemeClr val="tx1"/>
                </a:solidFill>
                <a:effectLst/>
                <a:latin typeface="+mn-lt"/>
                <a:ea typeface="Calibri" panose="020F0502020204030204" pitchFamily="34" charset="0"/>
              </a:rPr>
              <a:t>L’autre : </a:t>
            </a:r>
            <a:r>
              <a:rPr lang="fr-FR" sz="1200" i="1" dirty="0">
                <a:solidFill>
                  <a:schemeClr val="tx1"/>
                </a:solidFill>
                <a:effectLst/>
                <a:latin typeface="+mn-lt"/>
                <a:ea typeface="Calibri" panose="020F0502020204030204" pitchFamily="34" charset="0"/>
              </a:rPr>
              <a:t>La momie se vengera-t-elle ?</a:t>
            </a:r>
            <a:r>
              <a:rPr lang="fr-FR" sz="1200" dirty="0">
                <a:solidFill>
                  <a:schemeClr val="tx1"/>
                </a:solidFill>
                <a:effectLst/>
                <a:latin typeface="+mn-lt"/>
                <a:ea typeface="Calibri" panose="020F0502020204030204" pitchFamily="34" charset="0"/>
              </a:rPr>
              <a:t> » </a:t>
            </a:r>
          </a:p>
          <a:p>
            <a:pPr algn="just"/>
            <a:r>
              <a:rPr lang="fr-FR" sz="1200" i="1" dirty="0">
                <a:solidFill>
                  <a:schemeClr val="tx1"/>
                </a:solidFill>
                <a:effectLst/>
                <a:latin typeface="+mn-lt"/>
                <a:ea typeface="Calibri" panose="020F0502020204030204" pitchFamily="34"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deux nouveaux titres nous renvoient à la même histoire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Non, l’histoire d’Aristobule nous parle d’une vengeance qui a déjà eu lieu ; celle de Frédégonde, d’une vengeance qui pourrait avoir lieu, dans l’avenir.</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15</a:t>
            </a:fld>
            <a:endParaRPr lang="fr-FR" dirty="0"/>
          </a:p>
        </p:txBody>
      </p:sp>
    </p:spTree>
    <p:extLst>
      <p:ext uri="{BB962C8B-B14F-4D97-AF65-F5344CB8AC3E}">
        <p14:creationId xmlns:p14="http://schemas.microsoft.com/office/powerpoint/2010/main" val="4292666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81004-325D-F03C-C976-18250BA60A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940EB2-6323-AD5A-AD83-FFC1AE3039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2B1BDC-7958-EB03-9CB8-BEBA6AA5D55C}"/>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Aristobule a réécrit le titre </a:t>
            </a:r>
            <a:r>
              <a:rPr lang="fr-FR" sz="1200" i="1" dirty="0">
                <a:solidFill>
                  <a:schemeClr val="tx1"/>
                </a:solidFill>
                <a:effectLst/>
                <a:latin typeface="+mn-lt"/>
                <a:ea typeface="Calibri" panose="020F0502020204030204" pitchFamily="34" charset="0"/>
                <a:cs typeface="Calibri" panose="020F0502020204030204" pitchFamily="34" charset="0"/>
              </a:rPr>
              <a:t>Brosse tes dents </a:t>
            </a:r>
            <a:r>
              <a:rPr lang="fr-FR" sz="1200" dirty="0">
                <a:solidFill>
                  <a:schemeClr val="tx1"/>
                </a:solidFill>
                <a:effectLst/>
                <a:latin typeface="+mn-lt"/>
                <a:ea typeface="Calibri" panose="020F0502020204030204" pitchFamily="34" charset="0"/>
                <a:cs typeface="Calibri" panose="020F0502020204030204" pitchFamily="34" charset="0"/>
              </a:rPr>
              <a:t>! Il a écrit : </a:t>
            </a:r>
            <a:r>
              <a:rPr lang="fr-FR" sz="1200" i="1" dirty="0">
                <a:solidFill>
                  <a:schemeClr val="tx1"/>
                </a:solidFill>
                <a:effectLst/>
                <a:latin typeface="+mn-lt"/>
                <a:ea typeface="Calibri" panose="020F0502020204030204" pitchFamily="34" charset="0"/>
                <a:cs typeface="Calibri" panose="020F0502020204030204" pitchFamily="34" charset="0"/>
              </a:rPr>
              <a:t>Le brossage des dents</a:t>
            </a:r>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deux titres disent la même chose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Les deux évoquent un texte documentaire sur le brossage des dents, un texte dans lequel on va nous expliquer comment on se brosse les dents,  mais le premier nous donne un ordre, nous dit qu’il faut le faire, pas le deuxième.</a:t>
            </a:r>
          </a:p>
        </p:txBody>
      </p:sp>
      <p:sp>
        <p:nvSpPr>
          <p:cNvPr id="4" name="Espace réservé du numéro de diapositive 3">
            <a:extLst>
              <a:ext uri="{FF2B5EF4-FFF2-40B4-BE49-F238E27FC236}">
                <a16:creationId xmlns:a16="http://schemas.microsoft.com/office/drawing/2014/main" id="{46561796-6A13-BCF5-CA8C-A75C11BD4682}"/>
              </a:ext>
            </a:extLst>
          </p:cNvPr>
          <p:cNvSpPr>
            <a:spLocks noGrp="1"/>
          </p:cNvSpPr>
          <p:nvPr>
            <p:ph type="sldNum" sz="quarter" idx="5"/>
          </p:nvPr>
        </p:nvSpPr>
        <p:spPr/>
        <p:txBody>
          <a:bodyPr/>
          <a:lstStyle/>
          <a:p>
            <a:fld id="{5EBA32B5-C888-2B40-9E79-9C3D2BE101BE}" type="slidenum">
              <a:rPr lang="fr-FR" smtClean="0"/>
              <a:t>16</a:t>
            </a:fld>
            <a:endParaRPr lang="fr-FR" dirty="0"/>
          </a:p>
        </p:txBody>
      </p:sp>
    </p:spTree>
    <p:extLst>
      <p:ext uri="{BB962C8B-B14F-4D97-AF65-F5344CB8AC3E}">
        <p14:creationId xmlns:p14="http://schemas.microsoft.com/office/powerpoint/2010/main" val="4160876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BEC2-5F90-AF3F-54CA-2D3360AA7E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72AB28-5C26-97A0-B135-AA8C9BA8AA5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6DB9A6-9EF9-89D2-2765-56B4F35CC6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On constate donc qu’il y a des différences entre ce que disent les titres d’une colonne à l’autre, qu’un titre de la première colonne ne dit pas exactement la même chose qu’un titre de la seconde colonne. Nous allons maintenant chercher ces différences. »</a:t>
            </a:r>
            <a:endParaRPr lang="fr-FR" sz="1200" dirty="0">
              <a:solidFill>
                <a:schemeClr val="tx1"/>
              </a:solidFill>
              <a:effectLst/>
              <a:latin typeface="+mn-lt"/>
              <a:ea typeface="Calibri" panose="020F0502020204030204" pitchFamily="34" charset="0"/>
            </a:endParaRP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75DBAEDC-0977-7390-3273-5B1E1B7385C0}"/>
              </a:ext>
            </a:extLst>
          </p:cNvPr>
          <p:cNvSpPr>
            <a:spLocks noGrp="1"/>
          </p:cNvSpPr>
          <p:nvPr>
            <p:ph type="sldNum" sz="quarter" idx="5"/>
          </p:nvPr>
        </p:nvSpPr>
        <p:spPr/>
        <p:txBody>
          <a:bodyPr/>
          <a:lstStyle/>
          <a:p>
            <a:fld id="{5EBA32B5-C888-2B40-9E79-9C3D2BE101BE}" type="slidenum">
              <a:rPr lang="fr-FR" smtClean="0"/>
              <a:t>17</a:t>
            </a:fld>
            <a:endParaRPr lang="fr-FR" dirty="0"/>
          </a:p>
        </p:txBody>
      </p:sp>
    </p:spTree>
    <p:extLst>
      <p:ext uri="{BB962C8B-B14F-4D97-AF65-F5344CB8AC3E}">
        <p14:creationId xmlns:p14="http://schemas.microsoft.com/office/powerpoint/2010/main" val="129440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A9954-38EA-001E-3A2F-9C5ACAC33D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6B04A9-296B-4021-1ADF-6385B39BF7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ACC24A-F033-FB3B-12E2-A309531B4800}"/>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PHASE 5 – </a:t>
            </a:r>
            <a:r>
              <a:rPr lang="fr-FR" sz="1200" b="1" i="1" dirty="0">
                <a:solidFill>
                  <a:schemeClr val="tx1"/>
                </a:solidFill>
                <a:effectLs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Estimer les valeurs de la verbalisation</a:t>
            </a:r>
          </a:p>
          <a:p>
            <a:endParaRPr lang="fr-FR" sz="1200" b="1"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sait que ça s’est déjà passé. Avec les noms, on ne sait pas.</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Donc, les titres avec les noms, je ne vais rien mettre. »</a:t>
            </a:r>
          </a:p>
        </p:txBody>
      </p:sp>
      <p:sp>
        <p:nvSpPr>
          <p:cNvPr id="4" name="Espace réservé du numéro de diapositive 3">
            <a:extLst>
              <a:ext uri="{FF2B5EF4-FFF2-40B4-BE49-F238E27FC236}">
                <a16:creationId xmlns:a16="http://schemas.microsoft.com/office/drawing/2014/main" id="{EDB75D70-56C6-D392-405E-AB114FC3841E}"/>
              </a:ext>
            </a:extLst>
          </p:cNvPr>
          <p:cNvSpPr>
            <a:spLocks noGrp="1"/>
          </p:cNvSpPr>
          <p:nvPr>
            <p:ph type="sldNum" sz="quarter" idx="5"/>
          </p:nvPr>
        </p:nvSpPr>
        <p:spPr/>
        <p:txBody>
          <a:bodyPr/>
          <a:lstStyle/>
          <a:p>
            <a:fld id="{5EBA32B5-C888-2B40-9E79-9C3D2BE101BE}" type="slidenum">
              <a:rPr lang="fr-FR" smtClean="0"/>
              <a:t>18</a:t>
            </a:fld>
            <a:endParaRPr lang="fr-FR" dirty="0"/>
          </a:p>
        </p:txBody>
      </p:sp>
    </p:spTree>
    <p:extLst>
      <p:ext uri="{BB962C8B-B14F-4D97-AF65-F5344CB8AC3E}">
        <p14:creationId xmlns:p14="http://schemas.microsoft.com/office/powerpoint/2010/main" val="940623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6B58-5B2E-A1EF-01EF-54B4485D23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28AA94-1405-77FA-50DF-0327FB3E51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975678-04B8-92A8-3925-2F49D245388A}"/>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352436A-6C78-CF14-7E40-0F16A16DA10B}"/>
              </a:ext>
            </a:extLst>
          </p:cNvPr>
          <p:cNvSpPr>
            <a:spLocks noGrp="1"/>
          </p:cNvSpPr>
          <p:nvPr>
            <p:ph type="sldNum" sz="quarter" idx="5"/>
          </p:nvPr>
        </p:nvSpPr>
        <p:spPr/>
        <p:txBody>
          <a:bodyPr/>
          <a:lstStyle/>
          <a:p>
            <a:fld id="{5EBA32B5-C888-2B40-9E79-9C3D2BE101BE}" type="slidenum">
              <a:rPr lang="fr-FR" smtClean="0"/>
              <a:t>19</a:t>
            </a:fld>
            <a:endParaRPr lang="fr-FR" dirty="0"/>
          </a:p>
        </p:txBody>
      </p:sp>
    </p:spTree>
    <p:extLst>
      <p:ext uri="{BB962C8B-B14F-4D97-AF65-F5344CB8AC3E}">
        <p14:creationId xmlns:p14="http://schemas.microsoft.com/office/powerpoint/2010/main" val="508422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D0D08-19AE-3340-380A-EF0A62322A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AA7148-3285-0F93-4C45-D98A9617B8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3D6576-1B23-A6FD-3C67-2E7D2AB0CD1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l’auteur donne des explications en s’adressant à une personne précise (le jeune enfant qui n’a pas encore l’habitude de se brosser les dents, le propriétaire d’un chien). On peut imaginer à qui il s’adresse.</a:t>
            </a:r>
          </a:p>
          <a:p>
            <a:pPr algn="just"/>
            <a:r>
              <a:rPr lang="fr-FR" sz="1200" dirty="0">
                <a:solidFill>
                  <a:schemeClr val="tx1"/>
                </a:solidFill>
                <a:effectLst/>
                <a:latin typeface="+mn-lt"/>
                <a:ea typeface="Calibri" panose="020F0502020204030204" pitchFamily="34" charset="0"/>
              </a:rPr>
              <a:t>Avec les noms, l’auteur donne des explications sans s’adresser à personne en particulier. On ne sait pas à qui il s’adresse. Il s’adresse à tout le monde.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B00773A-3F5E-4760-FE06-2F227EC1C8D2}"/>
              </a:ext>
            </a:extLst>
          </p:cNvPr>
          <p:cNvSpPr>
            <a:spLocks noGrp="1"/>
          </p:cNvSpPr>
          <p:nvPr>
            <p:ph type="sldNum" sz="quarter" idx="5"/>
          </p:nvPr>
        </p:nvSpPr>
        <p:spPr/>
        <p:txBody>
          <a:bodyPr/>
          <a:lstStyle/>
          <a:p>
            <a:fld id="{5EBA32B5-C888-2B40-9E79-9C3D2BE101BE}" type="slidenum">
              <a:rPr lang="fr-FR" smtClean="0"/>
              <a:t>20</a:t>
            </a:fld>
            <a:endParaRPr lang="fr-FR" dirty="0"/>
          </a:p>
        </p:txBody>
      </p:sp>
    </p:spTree>
    <p:extLst>
      <p:ext uri="{BB962C8B-B14F-4D97-AF65-F5344CB8AC3E}">
        <p14:creationId xmlns:p14="http://schemas.microsoft.com/office/powerpoint/2010/main" val="4178948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FD86-4E92-5DDC-F9FB-0D1D6478038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A57135-B0BA-1971-F934-209AC36D4D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AEC212-9B14-3DA6-27A0-BC914766C59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CFCA4070-3586-BB2B-E2CE-8B839FBC7D1D}"/>
              </a:ext>
            </a:extLst>
          </p:cNvPr>
          <p:cNvSpPr>
            <a:spLocks noGrp="1"/>
          </p:cNvSpPr>
          <p:nvPr>
            <p:ph type="sldNum" sz="quarter" idx="5"/>
          </p:nvPr>
        </p:nvSpPr>
        <p:spPr/>
        <p:txBody>
          <a:bodyPr/>
          <a:lstStyle/>
          <a:p>
            <a:fld id="{5EBA32B5-C888-2B40-9E79-9C3D2BE101BE}" type="slidenum">
              <a:rPr lang="fr-FR" smtClean="0"/>
              <a:t>21</a:t>
            </a:fld>
            <a:endParaRPr lang="fr-FR" dirty="0"/>
          </a:p>
        </p:txBody>
      </p:sp>
    </p:spTree>
    <p:extLst>
      <p:ext uri="{BB962C8B-B14F-4D97-AF65-F5344CB8AC3E}">
        <p14:creationId xmlns:p14="http://schemas.microsoft.com/office/powerpoint/2010/main" val="3589602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32BB4-F1E6-58CD-DB73-1FED0FACD3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FFACB1-CE11-CD6E-1683-A9B61309FA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684D03-99BB-1546-47D8-C8BA9AD2DD5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a déjà des éléments de l’histoire, on commence à imaginer, on en sait un peu plus sur l’histoire : l’élément de suspense, le projet d’un personnage. Avec les noms, on sait moins de choses.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436D9736-604D-7927-120A-12120DD60BBB}"/>
              </a:ext>
            </a:extLst>
          </p:cNvPr>
          <p:cNvSpPr>
            <a:spLocks noGrp="1"/>
          </p:cNvSpPr>
          <p:nvPr>
            <p:ph type="sldNum" sz="quarter" idx="5"/>
          </p:nvPr>
        </p:nvSpPr>
        <p:spPr/>
        <p:txBody>
          <a:bodyPr/>
          <a:lstStyle/>
          <a:p>
            <a:fld id="{5EBA32B5-C888-2B40-9E79-9C3D2BE101BE}" type="slidenum">
              <a:rPr lang="fr-FR" smtClean="0"/>
              <a:t>22</a:t>
            </a:fld>
            <a:endParaRPr lang="fr-FR" dirty="0"/>
          </a:p>
        </p:txBody>
      </p:sp>
    </p:spTree>
    <p:extLst>
      <p:ext uri="{BB962C8B-B14F-4D97-AF65-F5344CB8AC3E}">
        <p14:creationId xmlns:p14="http://schemas.microsoft.com/office/powerpoint/2010/main" val="2292438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920C2-BA83-79D9-9DEB-C65A1C84F3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24765B-8E97-B226-4966-8785FB6BE0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4B0963-F3D1-ECD3-63FC-C3F27AF4FF9C}"/>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76DC4234-E31E-34C4-5DFD-093C5EA251E0}"/>
              </a:ext>
            </a:extLst>
          </p:cNvPr>
          <p:cNvSpPr>
            <a:spLocks noGrp="1"/>
          </p:cNvSpPr>
          <p:nvPr>
            <p:ph type="sldNum" sz="quarter" idx="5"/>
          </p:nvPr>
        </p:nvSpPr>
        <p:spPr/>
        <p:txBody>
          <a:bodyPr/>
          <a:lstStyle/>
          <a:p>
            <a:fld id="{5EBA32B5-C888-2B40-9E79-9C3D2BE101BE}" type="slidenum">
              <a:rPr lang="fr-FR" smtClean="0"/>
              <a:t>23</a:t>
            </a:fld>
            <a:endParaRPr lang="fr-FR" dirty="0"/>
          </a:p>
        </p:txBody>
      </p:sp>
    </p:spTree>
    <p:extLst>
      <p:ext uri="{BB962C8B-B14F-4D97-AF65-F5344CB8AC3E}">
        <p14:creationId xmlns:p14="http://schemas.microsoft.com/office/powerpoint/2010/main" val="1696669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E4D0-849C-6E53-9078-79C0B22609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F8240D-7A4B-528B-B9F2-144B7276CD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358AC4-FA59-4D9C-B435-47AC196FE59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sait que le texte ne va pas être « sérieux », on sait qu’il va vouloir faire sourire.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F8AE709D-02A9-4DAD-3426-37B5F83F1199}"/>
              </a:ext>
            </a:extLst>
          </p:cNvPr>
          <p:cNvSpPr>
            <a:spLocks noGrp="1"/>
          </p:cNvSpPr>
          <p:nvPr>
            <p:ph type="sldNum" sz="quarter" idx="5"/>
          </p:nvPr>
        </p:nvSpPr>
        <p:spPr/>
        <p:txBody>
          <a:bodyPr/>
          <a:lstStyle/>
          <a:p>
            <a:fld id="{5EBA32B5-C888-2B40-9E79-9C3D2BE101BE}" type="slidenum">
              <a:rPr lang="fr-FR" smtClean="0"/>
              <a:t>24</a:t>
            </a:fld>
            <a:endParaRPr lang="fr-FR" dirty="0"/>
          </a:p>
        </p:txBody>
      </p:sp>
    </p:spTree>
    <p:extLst>
      <p:ext uri="{BB962C8B-B14F-4D97-AF65-F5344CB8AC3E}">
        <p14:creationId xmlns:p14="http://schemas.microsoft.com/office/powerpoint/2010/main" val="2284255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DC81-00F2-664E-088F-2731261CDA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70FB3B-2133-D5A9-0131-D119A1294B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D66A3A-DB02-E687-CAB5-3B9CAED0B907}"/>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AF512132-5BC4-C683-048D-DFAE00B97EC8}"/>
              </a:ext>
            </a:extLst>
          </p:cNvPr>
          <p:cNvSpPr>
            <a:spLocks noGrp="1"/>
          </p:cNvSpPr>
          <p:nvPr>
            <p:ph type="sldNum" sz="quarter" idx="5"/>
          </p:nvPr>
        </p:nvSpPr>
        <p:spPr/>
        <p:txBody>
          <a:bodyPr/>
          <a:lstStyle/>
          <a:p>
            <a:fld id="{5EBA32B5-C888-2B40-9E79-9C3D2BE101BE}" type="slidenum">
              <a:rPr lang="fr-FR" smtClean="0"/>
              <a:t>25</a:t>
            </a:fld>
            <a:endParaRPr lang="fr-FR" dirty="0"/>
          </a:p>
        </p:txBody>
      </p:sp>
    </p:spTree>
    <p:extLst>
      <p:ext uri="{BB962C8B-B14F-4D97-AF65-F5344CB8AC3E}">
        <p14:creationId xmlns:p14="http://schemas.microsoft.com/office/powerpoint/2010/main" val="1823907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Reformuler</a:t>
            </a:r>
            <a:r>
              <a:rPr lang="fr-FR" sz="1200" dirty="0">
                <a:solidFill>
                  <a:schemeClr val="tx1"/>
                </a:solidFill>
                <a:effectLst/>
                <a:latin typeface="+mn-lt"/>
                <a:ea typeface="Calibri" panose="020F0502020204030204" pitchFamily="34" charset="0"/>
              </a:rPr>
              <a:t> avec les élèves ce qu’on a appris</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Est-ce que ces deux sortes de phrase (phrase sans verbe, phrase avec verbe) disent la même chose ?</a:t>
            </a:r>
          </a:p>
          <a:p>
            <a:r>
              <a:rPr lang="fr-FR" sz="1200" b="1" dirty="0">
                <a:solidFill>
                  <a:schemeClr val="tx1"/>
                </a:solidFill>
                <a:effectLst/>
                <a:latin typeface="+mn-lt"/>
                <a:ea typeface="Calibri" panose="020F0502020204030204" pitchFamily="34" charset="0"/>
              </a:rPr>
              <a:t>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Les titres peuvent s’écrire avec ou sans verbe.</a:t>
            </a:r>
          </a:p>
          <a:p>
            <a:r>
              <a:rPr lang="fr-FR" sz="1200" dirty="0">
                <a:solidFill>
                  <a:schemeClr val="tx1"/>
                </a:solidFill>
                <a:effectLst/>
                <a:latin typeface="+mn-lt"/>
                <a:ea typeface="Calibri" panose="020F0502020204030204" pitchFamily="34" charset="0"/>
              </a:rPr>
              <a:t>- Le verbe peut contenir plus d’informations que le nom qui lui correspond : indication de temps, de personne, d'intention (donner un ordre, éveiller l’imagination, faire sourire…). </a:t>
            </a:r>
          </a:p>
          <a:p>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Quand on regarde un verbe, déjà, il y a dans le mot une marque du temps qui indique quand ça se passe et une marque de la personne qui indique qui est concerné. De plus, une phrase avec verbe peut être déclarative ou interrogative, affirmative ou négative… Il est donc normal qu’une phrase avec verbe en dise plus qu’une phrase sans verbe. »</a:t>
            </a:r>
          </a:p>
          <a:p>
            <a:pPr marL="171450" indent="-171450">
              <a:buFontTx/>
              <a:buChar char="-"/>
            </a:pPr>
            <a:endParaRPr lang="fr-FR" sz="1200" dirty="0">
              <a:solidFill>
                <a:schemeClr val="tx1"/>
              </a:solidFill>
              <a:effectLst/>
              <a:latin typeface="+mn-lt"/>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26</a:t>
            </a:fld>
            <a:endParaRPr lang="fr-FR" dirty="0"/>
          </a:p>
        </p:txBody>
      </p:sp>
    </p:spTree>
    <p:extLst>
      <p:ext uri="{BB962C8B-B14F-4D97-AF65-F5344CB8AC3E}">
        <p14:creationId xmlns:p14="http://schemas.microsoft.com/office/powerpoint/2010/main" val="3481957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rouge, entourez la marque du temps et coloriez légèrement la bulle « situe dans le temps ».</a:t>
            </a:r>
          </a:p>
          <a:p>
            <a:r>
              <a:rPr lang="fr-FR" dirty="0">
                <a:solidFill>
                  <a:schemeClr val="tx1"/>
                </a:solidFill>
              </a:rPr>
              <a:t>Avec votre crayon bleu, entourez la marque de la personne et coloriez légèrement la bulle « indique la personne qui agit ».</a:t>
            </a:r>
          </a:p>
          <a:p>
            <a:r>
              <a:rPr lang="fr-FR" dirty="0">
                <a:solidFill>
                  <a:schemeClr val="tx1"/>
                </a:solidFill>
              </a:rPr>
              <a:t>Avec votre crayon vert, entourez les éléments qui indique qu’il y a une question et coloriez légèrement la bulle « indique que ce n’est pas sûr (suspense) ».</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27</a:t>
            </a:fld>
            <a:endParaRPr lang="fr-FR" dirty="0"/>
          </a:p>
        </p:txBody>
      </p:sp>
    </p:spTree>
    <p:extLst>
      <p:ext uri="{BB962C8B-B14F-4D97-AF65-F5344CB8AC3E}">
        <p14:creationId xmlns:p14="http://schemas.microsoft.com/office/powerpoint/2010/main" val="4150734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28</a:t>
            </a:fld>
            <a:endParaRPr lang="fr-FR" dirty="0"/>
          </a:p>
        </p:txBody>
      </p:sp>
    </p:spTree>
    <p:extLst>
      <p:ext uri="{BB962C8B-B14F-4D97-AF65-F5344CB8AC3E}">
        <p14:creationId xmlns:p14="http://schemas.microsoft.com/office/powerpoint/2010/main" val="40425251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29</a:t>
            </a:fld>
            <a:endParaRPr lang="fr-FR" dirty="0"/>
          </a:p>
        </p:txBody>
      </p:sp>
    </p:spTree>
    <p:extLst>
      <p:ext uri="{BB962C8B-B14F-4D97-AF65-F5344CB8AC3E}">
        <p14:creationId xmlns:p14="http://schemas.microsoft.com/office/powerpoint/2010/main" val="2131476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Plusieurs formulations possibles. Ce ne sont ici que des exemples.</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30</a:t>
            </a:fld>
            <a:endParaRPr lang="fr-FR" dirty="0"/>
          </a:p>
        </p:txBody>
      </p:sp>
    </p:spTree>
    <p:extLst>
      <p:ext uri="{BB962C8B-B14F-4D97-AF65-F5344CB8AC3E}">
        <p14:creationId xmlns:p14="http://schemas.microsoft.com/office/powerpoint/2010/main" val="827433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31</a:t>
            </a:fld>
            <a:endParaRPr lang="fr-FR" dirty="0"/>
          </a:p>
        </p:txBody>
      </p:sp>
    </p:spTree>
    <p:extLst>
      <p:ext uri="{BB962C8B-B14F-4D97-AF65-F5344CB8AC3E}">
        <p14:creationId xmlns:p14="http://schemas.microsoft.com/office/powerpoint/2010/main" val="3327567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32</a:t>
            </a:fld>
            <a:endParaRPr lang="fr-FR" dirty="0"/>
          </a:p>
        </p:txBody>
      </p:sp>
    </p:spTree>
    <p:extLst>
      <p:ext uri="{BB962C8B-B14F-4D97-AF65-F5344CB8AC3E}">
        <p14:creationId xmlns:p14="http://schemas.microsoft.com/office/powerpoint/2010/main" val="1929392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Mes deux chats très doués fuyaient les souris ! On les cherchait ensuite pendant des heures.</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On peut préciser que « très doués » est ironique, c’est une antiphrase : ces chats ne sont pas doués du tout !</a:t>
            </a:r>
            <a:endParaRPr lang="fr-FR" sz="1200" dirty="0">
              <a:solidFill>
                <a:schemeClr val="tx1"/>
              </a:solidFill>
              <a:latin typeface="+mn-lt"/>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Points à privilégier dans la réflexion collective :</a:t>
            </a:r>
          </a:p>
          <a:p>
            <a:r>
              <a:rPr lang="fr-FR" sz="1200" dirty="0">
                <a:solidFill>
                  <a:schemeClr val="tx1"/>
                </a:solidFill>
                <a:effectLst/>
                <a:latin typeface="+mn-lt"/>
                <a:ea typeface="Calibri" panose="020F0502020204030204" pitchFamily="34" charset="0"/>
              </a:rPr>
              <a:t>- accord dans le GN (D/N, D/A/N/A), rupteur entre N et A</a:t>
            </a:r>
          </a:p>
          <a:p>
            <a:r>
              <a:rPr lang="fr-FR" sz="1200" dirty="0">
                <a:solidFill>
                  <a:schemeClr val="tx1"/>
                </a:solidFill>
                <a:effectLst/>
                <a:latin typeface="+mn-lt"/>
                <a:ea typeface="Calibri" panose="020F0502020204030204" pitchFamily="34" charset="0"/>
              </a:rPr>
              <a:t>- accord S/V (pronom rupteur S/V)</a:t>
            </a:r>
          </a:p>
          <a:p>
            <a:r>
              <a:rPr lang="fr-FR" sz="1200" dirty="0">
                <a:solidFill>
                  <a:schemeClr val="tx1"/>
                </a:solidFill>
                <a:effectLst/>
                <a:latin typeface="+mn-lt"/>
                <a:ea typeface="Calibri" panose="020F0502020204030204" pitchFamily="34" charset="0"/>
              </a:rPr>
              <a:t>- verbe </a:t>
            </a:r>
            <a:r>
              <a:rPr lang="fr-FR" sz="1200" i="1" dirty="0">
                <a:solidFill>
                  <a:schemeClr val="tx1"/>
                </a:solidFill>
                <a:effectLst/>
                <a:latin typeface="+mn-lt"/>
                <a:ea typeface="Calibri" panose="020F0502020204030204" pitchFamily="34" charset="0"/>
              </a:rPr>
              <a:t>fuir. (fuyard)</a:t>
            </a: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ont / on</a:t>
            </a:r>
          </a:p>
          <a:p>
            <a:r>
              <a:rPr lang="fr-FR" sz="1200" dirty="0">
                <a:solidFill>
                  <a:schemeClr val="tx1"/>
                </a:solidFill>
                <a:effectLst/>
                <a:latin typeface="+mn-lt"/>
                <a:ea typeface="Calibri" panose="020F0502020204030204" pitchFamily="34" charset="0"/>
              </a:rPr>
              <a:t>- déterminant possessif</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33</a:t>
            </a:fld>
            <a:endParaRPr lang="fr-FR" dirty="0"/>
          </a:p>
        </p:txBody>
      </p:sp>
    </p:spTree>
    <p:extLst>
      <p:ext uri="{BB962C8B-B14F-4D97-AF65-F5344CB8AC3E}">
        <p14:creationId xmlns:p14="http://schemas.microsoft.com/office/powerpoint/2010/main" val="1096436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B3F04-1A3A-9D65-FCE7-6584FAD073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3D0781-BCE8-8657-5D26-EA465A9875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C8975AC-2764-30C7-DC18-69A4F1962F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On peut préciser que « très doués » est ironique, c’est une antiphrase : ces chats ne sont doués du tout !</a:t>
            </a:r>
          </a:p>
          <a:p>
            <a:endParaRPr lang="fr-FR" dirty="0"/>
          </a:p>
          <a:p>
            <a:r>
              <a:rPr lang="fr-FR" sz="1200" dirty="0">
                <a:solidFill>
                  <a:schemeClr val="tx1"/>
                </a:solidFill>
                <a:effectLst/>
                <a:latin typeface="+mn-lt"/>
                <a:ea typeface="Calibri" panose="020F0502020204030204" pitchFamily="34" charset="0"/>
              </a:rPr>
              <a:t>Points à privilégier dans la réflexion collective :</a:t>
            </a:r>
          </a:p>
          <a:p>
            <a:r>
              <a:rPr lang="fr-FR" sz="1200" dirty="0">
                <a:solidFill>
                  <a:schemeClr val="tx1"/>
                </a:solidFill>
                <a:effectLst/>
                <a:latin typeface="+mn-lt"/>
                <a:ea typeface="Calibri" panose="020F0502020204030204" pitchFamily="34" charset="0"/>
              </a:rPr>
              <a:t>- accord dans le GN (D/N, D/A/N/A), rupteur entre N et A</a:t>
            </a:r>
          </a:p>
          <a:p>
            <a:r>
              <a:rPr lang="fr-FR" sz="1200" dirty="0">
                <a:solidFill>
                  <a:schemeClr val="tx1"/>
                </a:solidFill>
                <a:effectLst/>
                <a:latin typeface="+mn-lt"/>
                <a:ea typeface="Calibri" panose="020F0502020204030204" pitchFamily="34" charset="0"/>
              </a:rPr>
              <a:t>- accord S/V (pronom rupteur S/V)</a:t>
            </a:r>
          </a:p>
          <a:p>
            <a:r>
              <a:rPr lang="fr-FR" sz="1200" dirty="0">
                <a:solidFill>
                  <a:schemeClr val="tx1"/>
                </a:solidFill>
                <a:effectLst/>
                <a:latin typeface="+mn-lt"/>
                <a:ea typeface="Calibri" panose="020F0502020204030204" pitchFamily="34" charset="0"/>
              </a:rPr>
              <a:t>- verbe </a:t>
            </a:r>
            <a:r>
              <a:rPr lang="fr-FR" sz="1200" i="1" dirty="0">
                <a:solidFill>
                  <a:schemeClr val="tx1"/>
                </a:solidFill>
                <a:effectLst/>
                <a:latin typeface="+mn-lt"/>
                <a:ea typeface="Calibri" panose="020F0502020204030204" pitchFamily="34" charset="0"/>
              </a:rPr>
              <a:t>fuir (fuyard)</a:t>
            </a: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ont / on</a:t>
            </a:r>
          </a:p>
          <a:p>
            <a:r>
              <a:rPr lang="fr-FR" sz="1200" dirty="0">
                <a:solidFill>
                  <a:schemeClr val="tx1"/>
                </a:solidFill>
                <a:effectLst/>
                <a:latin typeface="+mn-lt"/>
                <a:ea typeface="Calibri" panose="020F0502020204030204" pitchFamily="34" charset="0"/>
              </a:rPr>
              <a:t>- déterminant possessif</a:t>
            </a:r>
          </a:p>
          <a:p>
            <a:endParaRPr lang="fr-FR" dirty="0"/>
          </a:p>
        </p:txBody>
      </p:sp>
      <p:sp>
        <p:nvSpPr>
          <p:cNvPr id="4" name="Espace réservé du numéro de diapositive 3">
            <a:extLst>
              <a:ext uri="{FF2B5EF4-FFF2-40B4-BE49-F238E27FC236}">
                <a16:creationId xmlns:a16="http://schemas.microsoft.com/office/drawing/2014/main" id="{CB8E21EA-D22F-0B71-3E53-4F2978955C8F}"/>
              </a:ext>
            </a:extLst>
          </p:cNvPr>
          <p:cNvSpPr>
            <a:spLocks noGrp="1"/>
          </p:cNvSpPr>
          <p:nvPr>
            <p:ph type="sldNum" sz="quarter" idx="5"/>
          </p:nvPr>
        </p:nvSpPr>
        <p:spPr/>
        <p:txBody>
          <a:bodyPr/>
          <a:lstStyle/>
          <a:p>
            <a:fld id="{5EBA32B5-C888-2B40-9E79-9C3D2BE101BE}" type="slidenum">
              <a:rPr lang="fr-FR" smtClean="0"/>
              <a:t>34</a:t>
            </a:fld>
            <a:endParaRPr lang="fr-FR" dirty="0"/>
          </a:p>
        </p:txBody>
      </p:sp>
    </p:spTree>
    <p:extLst>
      <p:ext uri="{BB962C8B-B14F-4D97-AF65-F5344CB8AC3E}">
        <p14:creationId xmlns:p14="http://schemas.microsoft.com/office/powerpoint/2010/main" val="338995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33EC1E-2B66-B233-F748-DDE09CAC98C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06D3226-7FC0-FD6A-B54D-7F9119890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3C9541A-49E2-08CB-525D-772916681254}"/>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6E33F062-82A9-3B34-34E7-48435A202390}"/>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2BDE416-9224-2FF4-37A4-F479C535BB4F}"/>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114432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642019-7720-D5D1-AC25-7EBAD94C213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F3785AF-D41C-B82C-2847-E2263CE1E38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E91E33-F6B6-C975-9771-03EBAEA1B36F}"/>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8382F2CE-A0C3-8CC5-A06D-66CE4BE17B1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6574B33-87E5-2043-79EC-68EB6BFBFF00}"/>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86082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DEB56-E082-5590-2178-2956B28DC7B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137B742-81CA-6D41-0CF2-6E22774C72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A00BE65-E1CD-F50D-AC0C-43D1B5202C9B}"/>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C340C9E1-E7A8-4406-4BDA-3AA11E9AE43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2B153C3-D99C-DF6B-E89E-0EA927B242E5}"/>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451000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75AC35-3574-F693-5620-241B5605287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10EE30-5336-DE00-875B-921148C1FE5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4EAE3D9-373A-965A-44E1-6BA48E6F82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0D98FA2-3502-01C2-03D1-7951BE8A1FBD}"/>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6" name="Espace réservé du pied de page 5">
            <a:extLst>
              <a:ext uri="{FF2B5EF4-FFF2-40B4-BE49-F238E27FC236}">
                <a16:creationId xmlns:a16="http://schemas.microsoft.com/office/drawing/2014/main" id="{E88FB9FA-66F3-E164-B314-6243103CC7DE}"/>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B0451C7-777D-AB88-9048-7F745C301D1B}"/>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819919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B35D88-4117-7CC4-45A9-19DAC9884B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196B5D3-3F6C-0926-A90D-C7371DA2AC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02BEA87-2456-1831-7CDD-5E45B1AF5A9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845C403-DAA0-B657-CBEB-FF8952772F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E63DFAB-D6F6-D9DD-96D7-1DD5C548871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4EBA793-9A10-204B-D5DB-89B5C5E93391}"/>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8" name="Espace réservé du pied de page 7">
            <a:extLst>
              <a:ext uri="{FF2B5EF4-FFF2-40B4-BE49-F238E27FC236}">
                <a16:creationId xmlns:a16="http://schemas.microsoft.com/office/drawing/2014/main" id="{A6EEACDA-C5A8-4B45-7BC0-3FCC45D9815C}"/>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8C56190-E276-A047-9978-ED7AF8B462D4}"/>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099188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9FCD74-4034-4602-B2B3-29DCD95CECD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8E8182F-FA13-A114-3D18-ADEDF8F3E120}"/>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4" name="Espace réservé du pied de page 3">
            <a:extLst>
              <a:ext uri="{FF2B5EF4-FFF2-40B4-BE49-F238E27FC236}">
                <a16:creationId xmlns:a16="http://schemas.microsoft.com/office/drawing/2014/main" id="{E621FC11-7ACB-B2A5-D598-F7F67880CAB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1EC4A986-7FC9-0054-74D4-7C51071D224B}"/>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47174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C6D818F-EBAC-2F6A-A6EA-14350B1F64B6}"/>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3" name="Espace réservé du pied de page 2">
            <a:extLst>
              <a:ext uri="{FF2B5EF4-FFF2-40B4-BE49-F238E27FC236}">
                <a16:creationId xmlns:a16="http://schemas.microsoft.com/office/drawing/2014/main" id="{5FAA9282-4984-6213-B83D-F64ECF6A5C77}"/>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18C5E99-0655-080E-F606-94683D5A5652}"/>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163020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434CC5-E3C5-A102-76B2-89D01AEDE1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495E99D-78B3-AFD1-8E82-D9B0EEF96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D838406-FCF4-5FF4-C383-9722188219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731BA8-D356-111F-938C-0CF111926FF8}"/>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6" name="Espace réservé du pied de page 5">
            <a:extLst>
              <a:ext uri="{FF2B5EF4-FFF2-40B4-BE49-F238E27FC236}">
                <a16:creationId xmlns:a16="http://schemas.microsoft.com/office/drawing/2014/main" id="{24F79811-79B9-0BA1-5213-DC98DF1C27A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B66750A0-5C93-2709-604D-A6915858A233}"/>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547219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1C93E-F266-0A18-2C33-1ED589FD0E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6D9D509-FB5A-F669-1559-1D3F43FCB6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4BAA9E36-544A-C24A-CDAA-AA70E3235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6F7B7E-2B9A-1758-317C-35A9C44FC45E}"/>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6" name="Espace réservé du pied de page 5">
            <a:extLst>
              <a:ext uri="{FF2B5EF4-FFF2-40B4-BE49-F238E27FC236}">
                <a16:creationId xmlns:a16="http://schemas.microsoft.com/office/drawing/2014/main" id="{7F0162AF-54C8-15A9-92ED-4B961FA05A76}"/>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BC716BF-FF5D-5928-A4E1-FD297C1F87F6}"/>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23779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D0128-E93C-34E4-7A5F-D0EF6AD23CC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A0F78FE-CDBE-C5F6-5DB2-227B6B0C59E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9982FE5-2071-3350-BFD8-68B13ED01ADF}"/>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2570BD82-6D06-F0FD-2896-F96C004F143B}"/>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440A6EA-FA8C-D5A2-B8AC-252C8D2B21EF}"/>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628771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95B3CF7-098F-4D54-2186-BE11858EDB4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DD040BC-AA80-0844-76F0-2FAC5FC0047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C27FAF-2FA5-40B8-4182-122721E93960}"/>
              </a:ext>
            </a:extLst>
          </p:cNvPr>
          <p:cNvSpPr>
            <a:spLocks noGrp="1"/>
          </p:cNvSpPr>
          <p:nvPr>
            <p:ph type="dt" sz="half" idx="10"/>
          </p:nvPr>
        </p:nvSpPr>
        <p:spPr/>
        <p:txBody>
          <a:body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1FB44216-05E9-5486-FC60-AB65429E9EFF}"/>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07E0A0C-F3FF-C24D-C5FC-D750067FD519}"/>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765609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98C58CB-9799-16F4-815D-D7B93F854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9915426-D729-0189-E65F-797B630D24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CCD366-C49A-28B6-0800-492F705DBF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B19371-49F5-534B-9FD5-ECB0AAB71805}" type="datetimeFigureOut">
              <a:rPr lang="fr-FR" smtClean="0"/>
              <a:t>13/01/2025</a:t>
            </a:fld>
            <a:endParaRPr lang="fr-FR" dirty="0"/>
          </a:p>
        </p:txBody>
      </p:sp>
      <p:sp>
        <p:nvSpPr>
          <p:cNvPr id="5" name="Espace réservé du pied de page 4">
            <a:extLst>
              <a:ext uri="{FF2B5EF4-FFF2-40B4-BE49-F238E27FC236}">
                <a16:creationId xmlns:a16="http://schemas.microsoft.com/office/drawing/2014/main" id="{903B2164-7110-9E23-2BD6-32720617B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894EA8C6-3DF8-63C2-9DAA-1178064413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E0464-650A-794D-A3CB-F3FE547120D7}" type="slidenum">
              <a:rPr lang="fr-FR" smtClean="0"/>
              <a:t>‹N°›</a:t>
            </a:fld>
            <a:endParaRPr lang="fr-FR" dirty="0"/>
          </a:p>
        </p:txBody>
      </p:sp>
    </p:spTree>
    <p:extLst>
      <p:ext uri="{BB962C8B-B14F-4D97-AF65-F5344CB8AC3E}">
        <p14:creationId xmlns:p14="http://schemas.microsoft.com/office/powerpoint/2010/main" val="4076642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14FED-1C8A-B311-CB3F-4BD63C1FB5D2}"/>
              </a:ext>
            </a:extLst>
          </p:cNvPr>
          <p:cNvSpPr>
            <a:spLocks noGrp="1"/>
          </p:cNvSpPr>
          <p:nvPr>
            <p:ph type="ctrTitle"/>
          </p:nvPr>
        </p:nvSpPr>
        <p:spPr>
          <a:xfrm>
            <a:off x="1524000" y="1122362"/>
            <a:ext cx="9144000" cy="2801455"/>
          </a:xfrm>
        </p:spPr>
        <p:txBody>
          <a:bodyPr/>
          <a:lstStyle/>
          <a:p>
            <a:r>
              <a:rPr lang="fr-FR" dirty="0"/>
              <a:t>Chasse aux titres !</a:t>
            </a:r>
          </a:p>
        </p:txBody>
      </p:sp>
      <p:sp>
        <p:nvSpPr>
          <p:cNvPr id="3" name="Sous-titre 2">
            <a:extLst>
              <a:ext uri="{FF2B5EF4-FFF2-40B4-BE49-F238E27FC236}">
                <a16:creationId xmlns:a16="http://schemas.microsoft.com/office/drawing/2014/main" id="{A648A322-8881-2482-9C1F-9BA0C184AB6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6399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C97A5-0E41-30FB-CB19-1A6F9FCB785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836787A-6857-06E7-7055-C7B1819A51B1}"/>
              </a:ext>
            </a:extLst>
          </p:cNvPr>
          <p:cNvSpPr>
            <a:spLocks noGrp="1"/>
          </p:cNvSpPr>
          <p:nvPr>
            <p:ph idx="1"/>
          </p:nvPr>
        </p:nvSpPr>
        <p:spPr/>
        <p:txBody>
          <a:bodyPr/>
          <a:lstStyle/>
          <a:p>
            <a:pPr marL="0" indent="0">
              <a:buNone/>
            </a:pPr>
            <a:endParaRPr lang="fr-FR" dirty="0"/>
          </a:p>
          <a:p>
            <a:pPr marL="0" indent="0" algn="just">
              <a:buNone/>
            </a:pPr>
            <a:r>
              <a:rPr lang="fr-FR" sz="2400" dirty="0">
                <a:effectLst/>
                <a:latin typeface="Times New Roman" panose="02020603050405020304" pitchFamily="18" charset="0"/>
                <a:ea typeface="Calibri" panose="020F0502020204030204" pitchFamily="34" charset="0"/>
              </a:rPr>
              <a:t>	A – Le directeur de l’école a interdit les portables !   </a:t>
            </a:r>
          </a:p>
          <a:p>
            <a:pPr marL="0" indent="0" algn="just">
              <a:buNone/>
            </a:pPr>
            <a:r>
              <a:rPr lang="fr-FR" sz="2400" dirty="0">
                <a:effectLst/>
                <a:latin typeface="Times New Roman" panose="02020603050405020304" pitchFamily="18" charset="0"/>
                <a:ea typeface="Calibri" panose="020F0502020204030204" pitchFamily="34" charset="0"/>
              </a:rPr>
              <a:t>	B - Interdiction des portables à l’école !</a:t>
            </a:r>
          </a:p>
          <a:p>
            <a:pPr marL="0" indent="0">
              <a:buNone/>
            </a:pPr>
            <a:endParaRPr lang="fr-FR" dirty="0"/>
          </a:p>
        </p:txBody>
      </p:sp>
    </p:spTree>
    <p:extLst>
      <p:ext uri="{BB962C8B-B14F-4D97-AF65-F5344CB8AC3E}">
        <p14:creationId xmlns:p14="http://schemas.microsoft.com/office/powerpoint/2010/main" val="3815030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379AA-91F6-0230-C72A-6B70F05E14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0065AC-A519-EAD2-1230-E20B66352BD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9501AF83-EA76-19D2-AE49-450E830EC573}"/>
              </a:ext>
            </a:extLst>
          </p:cNvPr>
          <p:cNvSpPr>
            <a:spLocks noGrp="1"/>
          </p:cNvSpPr>
          <p:nvPr>
            <p:ph idx="1"/>
          </p:nvPr>
        </p:nvSpPr>
        <p:spPr/>
        <p:txBody>
          <a:bodyPr/>
          <a:lstStyle/>
          <a:p>
            <a:pPr marL="0" indent="0">
              <a:buNone/>
            </a:pPr>
            <a:endParaRPr lang="fr-FR" dirty="0"/>
          </a:p>
          <a:p>
            <a:pPr marL="0" indent="0" algn="just">
              <a:buNone/>
            </a:pPr>
            <a:r>
              <a:rPr lang="fr-FR" sz="2400" dirty="0">
                <a:effectLst/>
                <a:latin typeface="Times New Roman" panose="02020603050405020304" pitchFamily="18" charset="0"/>
                <a:ea typeface="Calibri" panose="020F0502020204030204" pitchFamily="34" charset="0"/>
              </a:rPr>
              <a:t>	A – Le directeur de l’école a interdit les portables !   </a:t>
            </a:r>
          </a:p>
          <a:p>
            <a:pPr marL="0" indent="0" algn="just">
              <a:buNone/>
            </a:pPr>
            <a:r>
              <a:rPr lang="fr-FR" sz="2400" dirty="0">
                <a:effectLst/>
                <a:latin typeface="Times New Roman" panose="02020603050405020304" pitchFamily="18" charset="0"/>
                <a:ea typeface="Calibri" panose="020F0502020204030204" pitchFamily="34" charset="0"/>
              </a:rPr>
              <a:t>	B - Interdiction des portables à l’école !</a:t>
            </a:r>
          </a:p>
          <a:p>
            <a:pPr marL="0" indent="0">
              <a:buNone/>
            </a:pPr>
            <a:endParaRPr lang="fr-FR" dirty="0"/>
          </a:p>
        </p:txBody>
      </p:sp>
    </p:spTree>
    <p:extLst>
      <p:ext uri="{BB962C8B-B14F-4D97-AF65-F5344CB8AC3E}">
        <p14:creationId xmlns:p14="http://schemas.microsoft.com/office/powerpoint/2010/main" val="2783804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B2A1A-B31B-A98D-2AD2-101CD12C7DAF}"/>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9AC9BA3-C6D9-DA03-C266-3056DBEF9C1C}"/>
              </a:ext>
            </a:extLst>
          </p:cNvPr>
          <p:cNvSpPr>
            <a:spLocks noGrp="1"/>
          </p:cNvSpPr>
          <p:nvPr>
            <p:ph idx="1"/>
          </p:nvPr>
        </p:nvSpPr>
        <p:spPr/>
        <p:txBody>
          <a:bodyPr/>
          <a:lstStyle/>
          <a:p>
            <a:pPr marL="0" indent="0" algn="just">
              <a:lnSpc>
                <a:spcPct val="150000"/>
              </a:lnSpc>
              <a:buNone/>
            </a:pPr>
            <a:r>
              <a:rPr lang="fr-FR" sz="2400" dirty="0">
                <a:effectLst/>
                <a:latin typeface="Times New Roman" panose="02020603050405020304" pitchFamily="18" charset="0"/>
                <a:ea typeface="Calibri" panose="020F0502020204030204" pitchFamily="34" charset="0"/>
              </a:rPr>
              <a:t>Les mésanges cherchent des brindilles pour faire leur nid. Elles tissent les brins de paille avec ardeur. Elles bâtissent la carcasse de leur nid. Ensuite, les oiseaux tapissent l’intérieur avec de la laine qu’ils ont prise dans les buissons. Enfin, ces petits oiseaux s’installent confortablement dans leur nid, la femelle peut y pondre et ils y couvent leurs œufs. </a:t>
            </a:r>
          </a:p>
          <a:p>
            <a:pPr marL="0" indent="0">
              <a:buNone/>
            </a:pPr>
            <a:endParaRPr lang="fr-FR" dirty="0"/>
          </a:p>
        </p:txBody>
      </p:sp>
    </p:spTree>
    <p:extLst>
      <p:ext uri="{BB962C8B-B14F-4D97-AF65-F5344CB8AC3E}">
        <p14:creationId xmlns:p14="http://schemas.microsoft.com/office/powerpoint/2010/main" val="2543662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03FA6A-D119-9491-2560-0F4B341A264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49DB8E6-CBCF-FEDD-0929-174D1667B502}"/>
              </a:ext>
            </a:extLst>
          </p:cNvPr>
          <p:cNvGraphicFramePr>
            <a:graphicFrameLocks noGrp="1"/>
          </p:cNvGraphicFramePr>
          <p:nvPr>
            <p:ph idx="1"/>
            <p:extLst>
              <p:ext uri="{D42A27DB-BD31-4B8C-83A1-F6EECF244321}">
                <p14:modId xmlns:p14="http://schemas.microsoft.com/office/powerpoint/2010/main" val="382345011"/>
              </p:ext>
            </p:extLst>
          </p:nvPr>
        </p:nvGraphicFramePr>
        <p:xfrm>
          <a:off x="838200" y="1825625"/>
          <a:ext cx="10515600" cy="64008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2364683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210483-3B10-CAE4-2C30-E4C7D4456A4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66E7A5BA-B28C-F430-98BC-2BA70C8AB13A}"/>
              </a:ext>
            </a:extLst>
          </p:cNvPr>
          <p:cNvSpPr>
            <a:spLocks noGrp="1"/>
          </p:cNvSpPr>
          <p:nvPr>
            <p:ph idx="1"/>
          </p:nvPr>
        </p:nvSpPr>
        <p:spPr/>
        <p:txBody>
          <a:bodyPr/>
          <a:lstStyle/>
          <a:p>
            <a:pPr marL="0" indent="0" algn="just">
              <a:lnSpc>
                <a:spcPct val="150000"/>
              </a:lnSpc>
              <a:buNone/>
            </a:pPr>
            <a:r>
              <a:rPr lang="fr-FR" sz="2400" dirty="0">
                <a:effectLst/>
                <a:latin typeface="Times New Roman" panose="02020603050405020304" pitchFamily="18" charset="0"/>
                <a:ea typeface="Calibri" panose="020F0502020204030204" pitchFamily="34" charset="0"/>
              </a:rPr>
              <a:t>L’aigle utilise sa vitesse et ses serres extrêmement puissantes pour attraper ses proies : des lapins, des marmottes, et de grands mammifères comme les renards, les chats sauvages et domestiques, de jeunes bouquetins, et de jeunes cervidés. Ce rapace consomme aussi des charognes, si les proies sont rares, ainsi que des reptiles. </a:t>
            </a:r>
          </a:p>
          <a:p>
            <a:pPr marL="0" indent="0">
              <a:buNone/>
            </a:pPr>
            <a:endParaRPr lang="fr-FR" dirty="0"/>
          </a:p>
        </p:txBody>
      </p:sp>
    </p:spTree>
    <p:extLst>
      <p:ext uri="{BB962C8B-B14F-4D97-AF65-F5344CB8AC3E}">
        <p14:creationId xmlns:p14="http://schemas.microsoft.com/office/powerpoint/2010/main" val="1407048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B18C0-FDFD-4324-9D18-CEA6A97D1D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4E3671-E99D-9D99-A527-389DE1CB549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3E70295-DACD-1B7E-74A9-119438A2B5FA}"/>
              </a:ext>
            </a:extLst>
          </p:cNvPr>
          <p:cNvGraphicFramePr>
            <a:graphicFrameLocks noGrp="1"/>
          </p:cNvGraphicFramePr>
          <p:nvPr>
            <p:ph idx="1"/>
            <p:extLst>
              <p:ext uri="{D42A27DB-BD31-4B8C-83A1-F6EECF244321}">
                <p14:modId xmlns:p14="http://schemas.microsoft.com/office/powerpoint/2010/main" val="783966272"/>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1074856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EDB2A-8EF9-A0FB-5E3E-115C29E224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7D4233-FBD6-F3F3-9129-DEEACA61DF5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14B0F8E-7748-2EAA-BA64-3395A71ED619}"/>
              </a:ext>
            </a:extLst>
          </p:cNvPr>
          <p:cNvGraphicFramePr>
            <a:graphicFrameLocks noGrp="1"/>
          </p:cNvGraphicFramePr>
          <p:nvPr>
            <p:ph idx="1"/>
            <p:extLst>
              <p:ext uri="{D42A27DB-BD31-4B8C-83A1-F6EECF244321}">
                <p14:modId xmlns:p14="http://schemas.microsoft.com/office/powerpoint/2010/main" val="1169885238"/>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3964310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21AD2-2504-3F50-B641-E0D97B78F0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5755A1-AE7A-D2D1-E79F-4EE4288FCEE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EACD189-AE52-27BB-DCFE-D1D20F00BB40}"/>
              </a:ext>
            </a:extLst>
          </p:cNvPr>
          <p:cNvGraphicFramePr>
            <a:graphicFrameLocks noGrp="1"/>
          </p:cNvGraphicFramePr>
          <p:nvPr>
            <p:ph idx="1"/>
            <p:extLst>
              <p:ext uri="{D42A27DB-BD31-4B8C-83A1-F6EECF244321}">
                <p14:modId xmlns:p14="http://schemas.microsoft.com/office/powerpoint/2010/main" val="2427883903"/>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49270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86048-2591-C1E1-470A-14A79ED9E4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F6AEB0-150E-F5E8-7032-EBBA292A31E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8B05C92-A4D2-34CE-2AF4-715073C594EA}"/>
              </a:ext>
            </a:extLst>
          </p:cNvPr>
          <p:cNvGraphicFramePr>
            <a:graphicFrameLocks noGrp="1"/>
          </p:cNvGraphicFramePr>
          <p:nvPr>
            <p:ph idx="1"/>
            <p:extLst>
              <p:ext uri="{D42A27DB-BD31-4B8C-83A1-F6EECF244321}">
                <p14:modId xmlns:p14="http://schemas.microsoft.com/office/powerpoint/2010/main" val="3813672916"/>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mange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1841072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BDF40-E13A-E197-486B-6B6D8ED304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7F2D1D-F1D6-BC74-034D-87B74EA236B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DE5BB35-CD51-1811-BF53-98513C1CA6B1}"/>
              </a:ext>
            </a:extLst>
          </p:cNvPr>
          <p:cNvGraphicFramePr>
            <a:graphicFrameLocks noGrp="1"/>
          </p:cNvGraphicFramePr>
          <p:nvPr>
            <p:ph idx="1"/>
            <p:extLst>
              <p:ext uri="{D42A27DB-BD31-4B8C-83A1-F6EECF244321}">
                <p14:modId xmlns:p14="http://schemas.microsoft.com/office/powerpoint/2010/main" val="574099423"/>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de l’aigle</a:t>
                      </a:r>
                      <a:r>
                        <a:rPr lang="fr-FR" dirty="0">
                          <a:effectLst/>
                        </a:rPr>
                        <a:t> </a:t>
                      </a:r>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mange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29984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6B5E7-E258-1724-9FAE-48FCECF105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06288-2E8A-AB6D-70C2-B46A89FE5B8B}"/>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FD533A8-E5BF-3CB1-A1E1-83F3AA1079B7}"/>
              </a:ext>
            </a:extLst>
          </p:cNvPr>
          <p:cNvGraphicFramePr>
            <a:graphicFrameLocks noGrp="1"/>
          </p:cNvGraphicFramePr>
          <p:nvPr>
            <p:ph idx="1"/>
            <p:extLst>
              <p:ext uri="{D42A27DB-BD31-4B8C-83A1-F6EECF244321}">
                <p14:modId xmlns:p14="http://schemas.microsoft.com/office/powerpoint/2010/main" val="2413550008"/>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u="none" kern="1200" dirty="0">
                          <a:solidFill>
                            <a:schemeClr val="tx1"/>
                          </a:solidFill>
                          <a:effectLst/>
                          <a:latin typeface="+mn-lt"/>
                          <a:ea typeface="+mn-ea"/>
                          <a:cs typeface="+mn-cs"/>
                        </a:rPr>
                        <a:t>Les nids de mésanges</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La fabrication des nids de mésanges</a:t>
                      </a:r>
                      <a:r>
                        <a:rPr lang="fr-FR" u="none"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La nourriture de l’aigle </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Le régime alimentaire de l’aigle</a:t>
                      </a:r>
                      <a:r>
                        <a:rPr lang="fr-FR" u="none" dirty="0">
                          <a:effectLst/>
                        </a:rPr>
                        <a:t> </a:t>
                      </a:r>
                      <a:endParaRPr lang="fr-FR" u="none" dirty="0"/>
                    </a:p>
                  </a:txBody>
                  <a:tcPr/>
                </a:tc>
                <a:tc>
                  <a:txBody>
                    <a:bodyPr/>
                    <a:lstStyle/>
                    <a:p>
                      <a:r>
                        <a:rPr lang="fr-FR" sz="1800" i="1" u="none" kern="1200" dirty="0">
                          <a:solidFill>
                            <a:schemeClr val="tx1"/>
                          </a:solidFill>
                          <a:effectLst/>
                          <a:latin typeface="+mn-lt"/>
                          <a:ea typeface="+mn-ea"/>
                          <a:cs typeface="+mn-cs"/>
                        </a:rPr>
                        <a:t>Comment les mésanges fabriquent leur nid ?</a:t>
                      </a:r>
                      <a:r>
                        <a:rPr lang="fr-FR" u="none"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Ce que mange l’aigle</a:t>
                      </a:r>
                      <a:endParaRPr lang="fr-FR" u="non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De quoi l’aigle se nourrit-il ?</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Quel est le régime alimentaire de l’aigle ? </a:t>
                      </a:r>
                      <a:r>
                        <a:rPr lang="fr-FR" u="none" dirty="0">
                          <a:effectLst/>
                        </a:rPr>
                        <a:t> </a:t>
                      </a:r>
                      <a:endParaRPr lang="fr-FR" u="none"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06382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C4E1-3040-FAF3-28FB-9DF9D00B06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920E17-D338-1B1E-1A4B-D406DCBAFFC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E89DB84-1DD0-0F47-2AF9-0536E76E43BF}"/>
              </a:ext>
            </a:extLst>
          </p:cNvPr>
          <p:cNvGraphicFramePr>
            <a:graphicFrameLocks noGrp="1"/>
          </p:cNvGraphicFramePr>
          <p:nvPr>
            <p:ph idx="1"/>
            <p:extLst>
              <p:ext uri="{D42A27DB-BD31-4B8C-83A1-F6EECF244321}">
                <p14:modId xmlns:p14="http://schemas.microsoft.com/office/powerpoint/2010/main" val="296119522"/>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a:t>
                      </a:r>
                      <a:r>
                        <a:rPr lang="fr-FR" sz="1800" i="1" u="sng" kern="1200" dirty="0">
                          <a:solidFill>
                            <a:schemeClr val="tx1"/>
                          </a:solidFill>
                          <a:effectLst/>
                          <a:latin typeface="+mn-lt"/>
                          <a:ea typeface="+mn-ea"/>
                          <a:cs typeface="+mn-cs"/>
                        </a:rPr>
                        <a:t>des</a:t>
                      </a:r>
                      <a:r>
                        <a:rPr lang="fr-FR" sz="1800" i="1" kern="1200" dirty="0">
                          <a:solidFill>
                            <a:schemeClr val="tx1"/>
                          </a:solidFill>
                          <a:effectLst/>
                          <a:latin typeface="+mn-lt"/>
                          <a:ea typeface="+mn-ea"/>
                          <a:cs typeface="+mn-cs"/>
                        </a:rPr>
                        <a:t>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a:t>
                      </a:r>
                      <a:r>
                        <a:rPr lang="fr-FR" dirty="0">
                          <a:effectLst/>
                        </a:rPr>
                        <a:t> </a:t>
                      </a:r>
                      <a:endParaRPr lang="fr-FR" dirty="0"/>
                    </a:p>
                  </a:txBody>
                  <a:tcPr/>
                </a:tc>
                <a:tc>
                  <a:txBody>
                    <a:bodyPr/>
                    <a:lstStyle/>
                    <a:p>
                      <a:r>
                        <a:rPr lang="fr-FR" sz="1800" i="1" u="sng" kern="1200" dirty="0">
                          <a:solidFill>
                            <a:schemeClr val="tx1"/>
                          </a:solidFill>
                          <a:effectLst/>
                          <a:latin typeface="+mn-lt"/>
                          <a:ea typeface="+mn-ea"/>
                          <a:cs typeface="+mn-cs"/>
                        </a:rPr>
                        <a:t>Comment</a:t>
                      </a:r>
                      <a:r>
                        <a:rPr lang="fr-FR" sz="1800" i="1" kern="1200" dirty="0">
                          <a:solidFill>
                            <a:schemeClr val="tx1"/>
                          </a:solidFill>
                          <a:effectLst/>
                          <a:latin typeface="+mn-lt"/>
                          <a:ea typeface="+mn-ea"/>
                          <a:cs typeface="+mn-cs"/>
                        </a:rPr>
                        <a:t> les mésanges </a:t>
                      </a:r>
                      <a:r>
                        <a:rPr lang="fr-FR" sz="1800" i="1" kern="1200" dirty="0">
                          <a:solidFill>
                            <a:srgbClr val="FF0000"/>
                          </a:solidFill>
                          <a:effectLst/>
                          <a:latin typeface="+mn-lt"/>
                          <a:ea typeface="+mn-ea"/>
                          <a:cs typeface="+mn-cs"/>
                        </a:rPr>
                        <a:t>fabriquent</a:t>
                      </a:r>
                      <a:r>
                        <a:rPr lang="fr-FR" sz="1800" i="1" kern="1200" dirty="0">
                          <a:solidFill>
                            <a:schemeClr val="tx1"/>
                          </a:solidFill>
                          <a:effectLst/>
                          <a:latin typeface="+mn-lt"/>
                          <a:ea typeface="+mn-ea"/>
                          <a:cs typeface="+mn-cs"/>
                        </a:rPr>
                        <a:t> leur nid </a:t>
                      </a:r>
                      <a:r>
                        <a:rPr lang="fr-FR" sz="1800" i="1" u="sng" kern="1200" dirty="0">
                          <a:solidFill>
                            <a:schemeClr val="tx1"/>
                          </a:solidFill>
                          <a:effectLst/>
                          <a:latin typeface="+mn-lt"/>
                          <a:ea typeface="+mn-ea"/>
                          <a:cs typeface="+mn-cs"/>
                        </a:rPr>
                        <a:t>?</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a:t>
                      </a:r>
                      <a:r>
                        <a:rPr lang="fr-FR" sz="1800" i="1" kern="1200" dirty="0">
                          <a:solidFill>
                            <a:srgbClr val="FF0000"/>
                          </a:solidFill>
                          <a:effectLst/>
                          <a:latin typeface="+mn-lt"/>
                          <a:ea typeface="+mn-ea"/>
                          <a:cs typeface="+mn-cs"/>
                        </a:rPr>
                        <a:t>mange</a:t>
                      </a:r>
                      <a:r>
                        <a:rPr lang="fr-FR" sz="1800" i="1" kern="1200" dirty="0">
                          <a:solidFill>
                            <a:schemeClr val="tx1"/>
                          </a:solidFill>
                          <a:effectLst/>
                          <a:latin typeface="+mn-lt"/>
                          <a:ea typeface="+mn-ea"/>
                          <a:cs typeface="+mn-cs"/>
                        </a:rPr>
                        <a:t>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sng" kern="1200" dirty="0">
                          <a:solidFill>
                            <a:schemeClr val="tx1"/>
                          </a:solidFill>
                          <a:effectLst/>
                          <a:latin typeface="+mn-lt"/>
                          <a:ea typeface="+mn-ea"/>
                          <a:cs typeface="+mn-cs"/>
                        </a:rPr>
                        <a:t>De quoi </a:t>
                      </a:r>
                      <a:r>
                        <a:rPr lang="fr-FR" sz="1800" i="1" kern="1200" dirty="0">
                          <a:solidFill>
                            <a:schemeClr val="tx1"/>
                          </a:solidFill>
                          <a:effectLst/>
                          <a:latin typeface="+mn-lt"/>
                          <a:ea typeface="+mn-ea"/>
                          <a:cs typeface="+mn-cs"/>
                        </a:rPr>
                        <a:t>l’aigle se </a:t>
                      </a:r>
                      <a:r>
                        <a:rPr lang="fr-FR" sz="1800" i="1" kern="1200" dirty="0">
                          <a:solidFill>
                            <a:srgbClr val="FF0000"/>
                          </a:solidFill>
                          <a:effectLst/>
                          <a:latin typeface="+mn-lt"/>
                          <a:ea typeface="+mn-ea"/>
                          <a:cs typeface="+mn-cs"/>
                        </a:rPr>
                        <a:t>nourrit</a:t>
                      </a:r>
                      <a:r>
                        <a:rPr lang="fr-FR" sz="1800" i="1" kern="1200" dirty="0">
                          <a:solidFill>
                            <a:schemeClr val="tx1"/>
                          </a:solidFill>
                          <a:effectLst/>
                          <a:latin typeface="+mn-lt"/>
                          <a:ea typeface="+mn-ea"/>
                          <a:cs typeface="+mn-cs"/>
                        </a:rPr>
                        <a:t>-il </a:t>
                      </a:r>
                      <a:r>
                        <a:rPr lang="fr-FR" sz="1800" i="1" u="sng" kern="1200" dirty="0">
                          <a:solidFill>
                            <a:schemeClr val="tx1"/>
                          </a:solidFill>
                          <a:effectLst/>
                          <a:latin typeface="+mn-lt"/>
                          <a:ea typeface="+mn-ea"/>
                          <a:cs typeface="+mn-cs"/>
                        </a:rPr>
                        <a:t>?</a:t>
                      </a:r>
                      <a:endParaRPr lang="fr-FR" sz="1800" u="sng" kern="1200" dirty="0">
                        <a:solidFill>
                          <a:schemeClr val="tx1"/>
                        </a:solidFill>
                        <a:effectLst/>
                        <a:latin typeface="+mn-lt"/>
                        <a:ea typeface="+mn-ea"/>
                        <a:cs typeface="+mn-cs"/>
                      </a:endParaRPr>
                    </a:p>
                    <a:p>
                      <a:r>
                        <a:rPr lang="fr-FR" sz="1800" i="1" u="sng" kern="1200" dirty="0">
                          <a:solidFill>
                            <a:schemeClr val="tx1"/>
                          </a:solidFill>
                          <a:effectLst/>
                          <a:latin typeface="+mn-lt"/>
                          <a:ea typeface="+mn-ea"/>
                          <a:cs typeface="+mn-cs"/>
                        </a:rPr>
                        <a:t>Quel</a:t>
                      </a:r>
                      <a:r>
                        <a:rPr lang="fr-FR" sz="1800" i="1" kern="1200" dirty="0">
                          <a:solidFill>
                            <a:schemeClr val="tx1"/>
                          </a:solidFill>
                          <a:effectLst/>
                          <a:latin typeface="+mn-lt"/>
                          <a:ea typeface="+mn-ea"/>
                          <a:cs typeface="+mn-cs"/>
                        </a:rPr>
                        <a:t> </a:t>
                      </a:r>
                      <a:r>
                        <a:rPr lang="fr-FR" sz="1800" i="1" kern="1200" dirty="0">
                          <a:solidFill>
                            <a:srgbClr val="FF0000"/>
                          </a:solidFill>
                          <a:effectLst/>
                          <a:latin typeface="+mn-lt"/>
                          <a:ea typeface="+mn-ea"/>
                          <a:cs typeface="+mn-cs"/>
                        </a:rPr>
                        <a:t>est</a:t>
                      </a:r>
                      <a:r>
                        <a:rPr lang="fr-FR" sz="1800" i="1" kern="1200" dirty="0">
                          <a:solidFill>
                            <a:schemeClr val="tx1"/>
                          </a:solidFill>
                          <a:effectLst/>
                          <a:latin typeface="+mn-lt"/>
                          <a:ea typeface="+mn-ea"/>
                          <a:cs typeface="+mn-cs"/>
                        </a:rPr>
                        <a:t> le régime alimentaire de l’aigle </a:t>
                      </a:r>
                      <a:r>
                        <a:rPr lang="fr-FR" sz="1800" i="1" u="sng"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3020820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7012F-F354-D797-EE4A-7D0200384FAB}"/>
              </a:ext>
            </a:extLst>
          </p:cNvPr>
          <p:cNvSpPr>
            <a:spLocks noGrp="1"/>
          </p:cNvSpPr>
          <p:nvPr>
            <p:ph type="title"/>
          </p:nvPr>
        </p:nvSpPr>
        <p:spPr/>
        <p:txBody>
          <a:bodyPr/>
          <a:lstStyle/>
          <a:p>
            <a:endParaRPr lang="fr-FR" dirty="0"/>
          </a:p>
        </p:txBody>
      </p:sp>
      <p:sp>
        <p:nvSpPr>
          <p:cNvPr id="4" name="Zone de texte 1">
            <a:extLst>
              <a:ext uri="{FF2B5EF4-FFF2-40B4-BE49-F238E27FC236}">
                <a16:creationId xmlns:a16="http://schemas.microsoft.com/office/drawing/2014/main" id="{1291FFEF-F931-8895-1B52-9A90F7B19300}"/>
              </a:ext>
            </a:extLst>
          </p:cNvPr>
          <p:cNvSpPr txBox="1">
            <a:spLocks noGrp="1"/>
          </p:cNvSpPr>
          <p:nvPr>
            <p:ph idx="1"/>
          </p:nvPr>
        </p:nvSpPr>
        <p:spPr>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=&gt;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997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6C88E4-3C3C-CDA3-A0B1-E9BB43C17A9C}"/>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8258701E-7D10-6660-0654-04FC29BFCD1E}"/>
              </a:ext>
            </a:extLst>
          </p:cNvPr>
          <p:cNvSpPr>
            <a:spLocks noGrp="1"/>
          </p:cNvSpPr>
          <p:nvPr>
            <p:ph idx="1"/>
          </p:nvPr>
        </p:nvSpPr>
        <p:spPr/>
        <p:txBody>
          <a:bodyPr/>
          <a:lstStyle/>
          <a:p>
            <a:pPr marL="0" indent="0">
              <a:buNone/>
            </a:pPr>
            <a:r>
              <a:rPr lang="fr-FR" i="1" dirty="0"/>
              <a:t>La vengeance de la momie</a:t>
            </a:r>
          </a:p>
          <a:p>
            <a:pPr marL="0" indent="0">
              <a:buNone/>
            </a:pPr>
            <a:endParaRPr lang="fr-FR" dirty="0"/>
          </a:p>
          <a:p>
            <a:pPr marL="0" indent="0">
              <a:buNone/>
            </a:pPr>
            <a:r>
              <a:rPr lang="fr-FR" dirty="0"/>
              <a:t>Aristobule a écrit				</a:t>
            </a:r>
            <a:r>
              <a:rPr lang="fr-FR" sz="3600" dirty="0">
                <a:latin typeface="SignPainter-HouseScript" panose="02000006070000020004" pitchFamily="2" charset="0"/>
              </a:rPr>
              <a:t>La momie s’est vengée</a:t>
            </a:r>
          </a:p>
          <a:p>
            <a:pPr marL="0" indent="0">
              <a:buNone/>
            </a:pPr>
            <a:endParaRPr lang="fr-FR" dirty="0"/>
          </a:p>
          <a:p>
            <a:pPr marL="0" indent="0">
              <a:buNone/>
            </a:pPr>
            <a:r>
              <a:rPr lang="fr-FR" dirty="0"/>
              <a:t>Frédégonde a écrit				</a:t>
            </a:r>
            <a:r>
              <a:rPr lang="fr-FR" sz="3600" dirty="0">
                <a:latin typeface="SignPainter-HouseScript" panose="02000006070000020004" pitchFamily="2" charset="0"/>
              </a:rPr>
              <a:t>La momie se vengera-t-elle ?</a:t>
            </a:r>
          </a:p>
        </p:txBody>
      </p:sp>
    </p:spTree>
    <p:extLst>
      <p:ext uri="{BB962C8B-B14F-4D97-AF65-F5344CB8AC3E}">
        <p14:creationId xmlns:p14="http://schemas.microsoft.com/office/powerpoint/2010/main" val="2936551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140BF-D268-A2EE-7399-F34DB401B4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C0C24C-FB35-8FC8-7A8D-7A913D6DB15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363F9ECE-E105-52D2-1EAC-0B87B6A0F540}"/>
              </a:ext>
            </a:extLst>
          </p:cNvPr>
          <p:cNvSpPr>
            <a:spLocks noGrp="1"/>
          </p:cNvSpPr>
          <p:nvPr>
            <p:ph idx="1"/>
          </p:nvPr>
        </p:nvSpPr>
        <p:spPr/>
        <p:txBody>
          <a:bodyPr/>
          <a:lstStyle/>
          <a:p>
            <a:pPr marL="0" indent="0">
              <a:buNone/>
            </a:pPr>
            <a:r>
              <a:rPr lang="fr-FR" i="1" dirty="0"/>
              <a:t>Brosse tes dents !</a:t>
            </a:r>
          </a:p>
          <a:p>
            <a:pPr marL="0" indent="0">
              <a:buNone/>
            </a:pPr>
            <a:endParaRPr lang="fr-FR" dirty="0"/>
          </a:p>
          <a:p>
            <a:pPr marL="0" indent="0">
              <a:buNone/>
            </a:pPr>
            <a:r>
              <a:rPr lang="fr-FR" dirty="0"/>
              <a:t>Aristobule a écrit				</a:t>
            </a:r>
            <a:r>
              <a:rPr lang="fr-FR" sz="3600" dirty="0">
                <a:latin typeface="SignPainter-HouseScript" panose="02000006070000020004" pitchFamily="2" charset="0"/>
              </a:rPr>
              <a:t>Le brossage des dents</a:t>
            </a:r>
          </a:p>
          <a:p>
            <a:pPr marL="0" indent="0">
              <a:buNone/>
            </a:pPr>
            <a:endParaRPr lang="fr-FR" dirty="0"/>
          </a:p>
        </p:txBody>
      </p:sp>
    </p:spTree>
    <p:extLst>
      <p:ext uri="{BB962C8B-B14F-4D97-AF65-F5344CB8AC3E}">
        <p14:creationId xmlns:p14="http://schemas.microsoft.com/office/powerpoint/2010/main" val="3711148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9CA46-6026-D1C6-8C94-1BF3956BB5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099D20-E3C0-4528-759B-B1BF48B2345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3388E46-5321-93DA-3BF3-FC672430C09E}"/>
              </a:ext>
            </a:extLst>
          </p:cNvPr>
          <p:cNvGraphicFramePr>
            <a:graphicFrameLocks noGrp="1"/>
          </p:cNvGraphicFramePr>
          <p:nvPr>
            <p:ph idx="1"/>
            <p:extLst>
              <p:ext uri="{D42A27DB-BD31-4B8C-83A1-F6EECF244321}">
                <p14:modId xmlns:p14="http://schemas.microsoft.com/office/powerpoint/2010/main" val="2859203505"/>
              </p:ext>
            </p:extLst>
          </p:nvPr>
        </p:nvGraphicFramePr>
        <p:xfrm>
          <a:off x="838200" y="1825625"/>
          <a:ext cx="10515600" cy="23825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i="1" kern="1200" dirty="0">
                          <a:solidFill>
                            <a:schemeClr val="tx1"/>
                          </a:solidFill>
                          <a:effectLst/>
                          <a:latin typeface="+mn-lt"/>
                          <a:ea typeface="+mn-ea"/>
                          <a:cs typeface="+mn-cs"/>
                        </a:rPr>
                        <a:t>Les nids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a:t>
                      </a:r>
                      <a:r>
                        <a:rPr lang="fr-FR" sz="1800" i="1" u="sng" kern="1200" dirty="0">
                          <a:solidFill>
                            <a:schemeClr val="tx1"/>
                          </a:solidFill>
                          <a:effectLst/>
                          <a:latin typeface="+mn-lt"/>
                          <a:ea typeface="+mn-ea"/>
                          <a:cs typeface="+mn-cs"/>
                        </a:rPr>
                        <a:t>des</a:t>
                      </a:r>
                      <a:r>
                        <a:rPr lang="fr-FR" sz="1800" i="1" kern="1200" dirty="0">
                          <a:solidFill>
                            <a:schemeClr val="tx1"/>
                          </a:solidFill>
                          <a:effectLst/>
                          <a:latin typeface="+mn-lt"/>
                          <a:ea typeface="+mn-ea"/>
                          <a:cs typeface="+mn-cs"/>
                        </a:rPr>
                        <a:t>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a:t>
                      </a:r>
                      <a:r>
                        <a:rPr lang="fr-FR" dirty="0">
                          <a:effectLst/>
                        </a:rPr>
                        <a:t> </a:t>
                      </a:r>
                    </a:p>
                    <a:p>
                      <a:r>
                        <a:rPr lang="fr-FR" i="1" dirty="0">
                          <a:effectLst/>
                        </a:rPr>
                        <a:t>La vengeance </a:t>
                      </a:r>
                      <a:r>
                        <a:rPr lang="fr-FR" i="1" u="sng" dirty="0">
                          <a:effectLst/>
                        </a:rPr>
                        <a:t>de</a:t>
                      </a:r>
                      <a:r>
                        <a:rPr lang="fr-FR" i="1" dirty="0">
                          <a:effectLst/>
                        </a:rPr>
                        <a:t> la momie</a:t>
                      </a:r>
                    </a:p>
                    <a:p>
                      <a:endParaRPr lang="fr-FR" i="1" dirty="0">
                        <a:effectLst/>
                      </a:endParaRPr>
                    </a:p>
                    <a:p>
                      <a:r>
                        <a:rPr lang="fr-FR" i="1" dirty="0">
                          <a:effectLst/>
                        </a:rPr>
                        <a:t>Le brossage </a:t>
                      </a:r>
                      <a:r>
                        <a:rPr lang="fr-FR" i="1" u="sng" dirty="0">
                          <a:effectLst/>
                        </a:rPr>
                        <a:t>des</a:t>
                      </a:r>
                      <a:r>
                        <a:rPr lang="fr-FR" i="1" dirty="0">
                          <a:effectLst/>
                        </a:rPr>
                        <a:t> dents</a:t>
                      </a:r>
                      <a:endParaRPr lang="fr-FR" i="1" dirty="0"/>
                    </a:p>
                  </a:txBody>
                  <a:tcPr/>
                </a:tc>
                <a:tc>
                  <a:txBody>
                    <a:bodyPr/>
                    <a:lstStyle/>
                    <a:p>
                      <a:r>
                        <a:rPr lang="fr-FR" sz="1800" i="1" u="sng" kern="1200" dirty="0">
                          <a:solidFill>
                            <a:schemeClr val="tx1"/>
                          </a:solidFill>
                          <a:effectLst/>
                          <a:latin typeface="+mn-lt"/>
                          <a:ea typeface="+mn-ea"/>
                          <a:cs typeface="+mn-cs"/>
                        </a:rPr>
                        <a:t>Comment</a:t>
                      </a:r>
                      <a:r>
                        <a:rPr lang="fr-FR" sz="1800" i="1" kern="1200" dirty="0">
                          <a:solidFill>
                            <a:schemeClr val="tx1"/>
                          </a:solidFill>
                          <a:effectLst/>
                          <a:latin typeface="+mn-lt"/>
                          <a:ea typeface="+mn-ea"/>
                          <a:cs typeface="+mn-cs"/>
                        </a:rPr>
                        <a:t> les mésanges </a:t>
                      </a:r>
                      <a:r>
                        <a:rPr lang="fr-FR" sz="1800" i="1" kern="1200" dirty="0">
                          <a:solidFill>
                            <a:srgbClr val="FF0000"/>
                          </a:solidFill>
                          <a:effectLst/>
                          <a:latin typeface="+mn-lt"/>
                          <a:ea typeface="+mn-ea"/>
                          <a:cs typeface="+mn-cs"/>
                        </a:rPr>
                        <a:t>fabriquent</a:t>
                      </a:r>
                      <a:r>
                        <a:rPr lang="fr-FR" sz="1800" i="1" kern="1200" dirty="0">
                          <a:solidFill>
                            <a:schemeClr val="tx1"/>
                          </a:solidFill>
                          <a:effectLst/>
                          <a:latin typeface="+mn-lt"/>
                          <a:ea typeface="+mn-ea"/>
                          <a:cs typeface="+mn-cs"/>
                        </a:rPr>
                        <a:t> leur nid </a:t>
                      </a:r>
                      <a:r>
                        <a:rPr lang="fr-FR" sz="1800" i="1" u="sng" kern="1200" dirty="0">
                          <a:solidFill>
                            <a:schemeClr val="tx1"/>
                          </a:solidFill>
                          <a:effectLst/>
                          <a:latin typeface="+mn-lt"/>
                          <a:ea typeface="+mn-ea"/>
                          <a:cs typeface="+mn-cs"/>
                        </a:rPr>
                        <a:t>?</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a:t>
                      </a:r>
                      <a:r>
                        <a:rPr lang="fr-FR" sz="1800" i="1" kern="1200" dirty="0">
                          <a:solidFill>
                            <a:srgbClr val="FF0000"/>
                          </a:solidFill>
                          <a:effectLst/>
                          <a:latin typeface="+mn-lt"/>
                          <a:ea typeface="+mn-ea"/>
                          <a:cs typeface="+mn-cs"/>
                        </a:rPr>
                        <a:t>mange</a:t>
                      </a:r>
                      <a:r>
                        <a:rPr lang="fr-FR" sz="1800" i="1" kern="1200" dirty="0">
                          <a:solidFill>
                            <a:schemeClr val="tx1"/>
                          </a:solidFill>
                          <a:effectLst/>
                          <a:latin typeface="+mn-lt"/>
                          <a:ea typeface="+mn-ea"/>
                          <a:cs typeface="+mn-cs"/>
                        </a:rPr>
                        <a:t>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sng" kern="1200" dirty="0">
                          <a:solidFill>
                            <a:schemeClr val="tx1"/>
                          </a:solidFill>
                          <a:effectLst/>
                          <a:latin typeface="+mn-lt"/>
                          <a:ea typeface="+mn-ea"/>
                          <a:cs typeface="+mn-cs"/>
                        </a:rPr>
                        <a:t>De quoi </a:t>
                      </a:r>
                      <a:r>
                        <a:rPr lang="fr-FR" sz="1800" i="1" kern="1200" dirty="0">
                          <a:solidFill>
                            <a:schemeClr val="tx1"/>
                          </a:solidFill>
                          <a:effectLst/>
                          <a:latin typeface="+mn-lt"/>
                          <a:ea typeface="+mn-ea"/>
                          <a:cs typeface="+mn-cs"/>
                        </a:rPr>
                        <a:t>l’aigle se </a:t>
                      </a:r>
                      <a:r>
                        <a:rPr lang="fr-FR" sz="1800" i="1" kern="1200" dirty="0">
                          <a:solidFill>
                            <a:srgbClr val="FF0000"/>
                          </a:solidFill>
                          <a:effectLst/>
                          <a:latin typeface="+mn-lt"/>
                          <a:ea typeface="+mn-ea"/>
                          <a:cs typeface="+mn-cs"/>
                        </a:rPr>
                        <a:t>nourrit</a:t>
                      </a:r>
                      <a:r>
                        <a:rPr lang="fr-FR" sz="1800" i="1" kern="1200" dirty="0">
                          <a:solidFill>
                            <a:schemeClr val="tx1"/>
                          </a:solidFill>
                          <a:effectLst/>
                          <a:latin typeface="+mn-lt"/>
                          <a:ea typeface="+mn-ea"/>
                          <a:cs typeface="+mn-cs"/>
                        </a:rPr>
                        <a:t>-il </a:t>
                      </a:r>
                      <a:r>
                        <a:rPr lang="fr-FR" sz="1800" i="1" u="sng" kern="1200" dirty="0">
                          <a:solidFill>
                            <a:schemeClr val="tx1"/>
                          </a:solidFill>
                          <a:effectLst/>
                          <a:latin typeface="+mn-lt"/>
                          <a:ea typeface="+mn-ea"/>
                          <a:cs typeface="+mn-cs"/>
                        </a:rPr>
                        <a:t>?</a:t>
                      </a:r>
                      <a:endParaRPr lang="fr-FR" sz="1800" u="sng" kern="1200" dirty="0">
                        <a:solidFill>
                          <a:schemeClr val="tx1"/>
                        </a:solidFill>
                        <a:effectLst/>
                        <a:latin typeface="+mn-lt"/>
                        <a:ea typeface="+mn-ea"/>
                        <a:cs typeface="+mn-cs"/>
                      </a:endParaRPr>
                    </a:p>
                    <a:p>
                      <a:r>
                        <a:rPr lang="fr-FR" sz="1800" i="1" u="sng" kern="1200" dirty="0">
                          <a:solidFill>
                            <a:schemeClr val="tx1"/>
                          </a:solidFill>
                          <a:effectLst/>
                          <a:latin typeface="+mn-lt"/>
                          <a:ea typeface="+mn-ea"/>
                          <a:cs typeface="+mn-cs"/>
                        </a:rPr>
                        <a:t>Quel</a:t>
                      </a:r>
                      <a:r>
                        <a:rPr lang="fr-FR" sz="1800" i="1" kern="1200" dirty="0">
                          <a:solidFill>
                            <a:schemeClr val="tx1"/>
                          </a:solidFill>
                          <a:effectLst/>
                          <a:latin typeface="+mn-lt"/>
                          <a:ea typeface="+mn-ea"/>
                          <a:cs typeface="+mn-cs"/>
                        </a:rPr>
                        <a:t> </a:t>
                      </a:r>
                      <a:r>
                        <a:rPr lang="fr-FR" sz="1800" i="1" kern="1200" dirty="0">
                          <a:solidFill>
                            <a:srgbClr val="FF0000"/>
                          </a:solidFill>
                          <a:effectLst/>
                          <a:latin typeface="+mn-lt"/>
                          <a:ea typeface="+mn-ea"/>
                          <a:cs typeface="+mn-cs"/>
                        </a:rPr>
                        <a:t>est</a:t>
                      </a:r>
                      <a:r>
                        <a:rPr lang="fr-FR" sz="1800" i="1" kern="1200" dirty="0">
                          <a:solidFill>
                            <a:schemeClr val="tx1"/>
                          </a:solidFill>
                          <a:effectLst/>
                          <a:latin typeface="+mn-lt"/>
                          <a:ea typeface="+mn-ea"/>
                          <a:cs typeface="+mn-cs"/>
                        </a:rPr>
                        <a:t> le régime alimentaire de l’aigle </a:t>
                      </a:r>
                      <a:r>
                        <a:rPr lang="fr-FR" sz="1800" i="1" u="sng"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 </a:t>
                      </a:r>
                      <a:r>
                        <a:rPr lang="fr-FR" dirty="0">
                          <a:effectLst/>
                        </a:rPr>
                        <a:t> </a:t>
                      </a:r>
                    </a:p>
                    <a:p>
                      <a:r>
                        <a:rPr lang="fr-FR" i="1" dirty="0">
                          <a:effectLst/>
                        </a:rPr>
                        <a:t>La momie </a:t>
                      </a:r>
                      <a:r>
                        <a:rPr lang="fr-FR" i="1" dirty="0">
                          <a:solidFill>
                            <a:srgbClr val="FF0000"/>
                          </a:solidFill>
                          <a:effectLst/>
                        </a:rPr>
                        <a:t>s’est vengée</a:t>
                      </a:r>
                    </a:p>
                    <a:p>
                      <a:r>
                        <a:rPr lang="fr-FR" i="1" dirty="0">
                          <a:effectLst/>
                        </a:rPr>
                        <a:t>La momie </a:t>
                      </a:r>
                      <a:r>
                        <a:rPr lang="fr-FR" i="1" dirty="0">
                          <a:solidFill>
                            <a:srgbClr val="FF0000"/>
                          </a:solidFill>
                          <a:effectLst/>
                        </a:rPr>
                        <a:t>se</a:t>
                      </a:r>
                      <a:r>
                        <a:rPr lang="fr-FR" i="1" dirty="0">
                          <a:effectLst/>
                        </a:rPr>
                        <a:t> </a:t>
                      </a:r>
                      <a:r>
                        <a:rPr lang="fr-FR" i="1" dirty="0">
                          <a:solidFill>
                            <a:srgbClr val="FF0000"/>
                          </a:solidFill>
                          <a:effectLst/>
                        </a:rPr>
                        <a:t>vengera</a:t>
                      </a:r>
                      <a:r>
                        <a:rPr lang="fr-FR" i="1" dirty="0">
                          <a:effectLst/>
                        </a:rPr>
                        <a:t>-t-elle ?</a:t>
                      </a:r>
                    </a:p>
                    <a:p>
                      <a:r>
                        <a:rPr lang="fr-FR" i="1" dirty="0">
                          <a:solidFill>
                            <a:srgbClr val="FF0000"/>
                          </a:solidFill>
                          <a:effectLst/>
                        </a:rPr>
                        <a:t>Brosse</a:t>
                      </a:r>
                      <a:r>
                        <a:rPr lang="fr-FR" i="1" dirty="0">
                          <a:effectLst/>
                        </a:rPr>
                        <a:t> tes dents</a:t>
                      </a:r>
                      <a:endParaRPr lang="fr-FR" i="1"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222344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0D343-D953-1523-8733-A6B8E9543D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0C0303-2086-382C-0BAE-9F9FDD7E72E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E69BFB4-A9D6-ED81-9B7D-BCD773A37DC6}"/>
              </a:ext>
            </a:extLst>
          </p:cNvPr>
          <p:cNvGraphicFramePr>
            <a:graphicFrameLocks noGrp="1"/>
          </p:cNvGraphicFramePr>
          <p:nvPr>
            <p:ph idx="1"/>
            <p:extLst>
              <p:ext uri="{D42A27DB-BD31-4B8C-83A1-F6EECF244321}">
                <p14:modId xmlns:p14="http://schemas.microsoft.com/office/powerpoint/2010/main" val="3859814944"/>
              </p:ext>
            </p:extLst>
          </p:nvPr>
        </p:nvGraphicFramePr>
        <p:xfrm>
          <a:off x="838200" y="1825625"/>
          <a:ext cx="10515600" cy="10109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rgbClr val="00B0F0"/>
                          </a:solidFill>
                          <a:effectLst/>
                          <a:latin typeface="+mn-lt"/>
                          <a:ea typeface="+mn-ea"/>
                          <a:cs typeface="+mn-cs"/>
                        </a:rPr>
                        <a:t>Le passage du facteur</a:t>
                      </a:r>
                    </a:p>
                    <a:p>
                      <a:r>
                        <a:rPr lang="fr-FR" sz="1800" kern="1200" dirty="0">
                          <a:solidFill>
                            <a:srgbClr val="00B0F0"/>
                          </a:solidFill>
                          <a:effectLst/>
                          <a:latin typeface="+mn-lt"/>
                          <a:ea typeface="+mn-ea"/>
                          <a:cs typeface="+mn-cs"/>
                        </a:rPr>
                        <a:t>Le vol des grues</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rgbClr val="00B0F0"/>
                          </a:solidFill>
                          <a:effectLst/>
                          <a:latin typeface="+mn-lt"/>
                          <a:ea typeface="+mn-ea"/>
                          <a:cs typeface="+mn-cs"/>
                        </a:rPr>
                        <a:t>Le facteur est passé</a:t>
                      </a:r>
                    </a:p>
                    <a:p>
                      <a:r>
                        <a:rPr lang="fr-FR" sz="1800" kern="1200" dirty="0">
                          <a:solidFill>
                            <a:srgbClr val="00B0F0"/>
                          </a:solidFill>
                          <a:effectLst/>
                          <a:latin typeface="+mn-lt"/>
                          <a:ea typeface="+mn-ea"/>
                          <a:cs typeface="+mn-cs"/>
                        </a:rPr>
                        <a:t>Les grues se sont envolées</a:t>
                      </a:r>
                      <a:r>
                        <a:rPr lang="fr-FR" sz="1800" kern="1200" dirty="0">
                          <a:solidFill>
                            <a:schemeClr val="tx1"/>
                          </a:solidFill>
                          <a:effectLst/>
                          <a:latin typeface="+mn-lt"/>
                          <a:ea typeface="+mn-ea"/>
                          <a:cs typeface="+mn-cs"/>
                        </a:rPr>
                        <a:t>	</a:t>
                      </a:r>
                      <a:r>
                        <a:rPr lang="fr-FR" dirty="0">
                          <a:effectLst/>
                        </a:rPr>
                        <a:t> </a:t>
                      </a:r>
                      <a:endParaRPr lang="fr-FR" i="1"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466612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7293-2CA4-AB87-0CF4-9D4BE72427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054D97-F0B5-7040-1DB4-BAD7FFC8788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35462FB-8011-7EE1-5529-0C1BD6745674}"/>
              </a:ext>
            </a:extLst>
          </p:cNvPr>
          <p:cNvGraphicFramePr>
            <a:graphicFrameLocks noGrp="1"/>
          </p:cNvGraphicFramePr>
          <p:nvPr>
            <p:ph idx="1"/>
            <p:extLst>
              <p:ext uri="{D42A27DB-BD31-4B8C-83A1-F6EECF244321}">
                <p14:modId xmlns:p14="http://schemas.microsoft.com/office/powerpoint/2010/main" val="2115713759"/>
              </p:ext>
            </p:extLst>
          </p:nvPr>
        </p:nvGraphicFramePr>
        <p:xfrm>
          <a:off x="838200" y="1825625"/>
          <a:ext cx="10515600" cy="13817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1800277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94334-6CD5-4CA1-79CC-FD2FB12C25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BD40E3-26EB-33C2-C9B8-15B9FAB844E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9B3F4DE-0ECF-66EE-948C-150F1A265640}"/>
              </a:ext>
            </a:extLst>
          </p:cNvPr>
          <p:cNvGraphicFramePr>
            <a:graphicFrameLocks noGrp="1"/>
          </p:cNvGraphicFramePr>
          <p:nvPr>
            <p:ph idx="1"/>
            <p:extLst>
              <p:ext uri="{D42A27DB-BD31-4B8C-83A1-F6EECF244321}">
                <p14:modId xmlns:p14="http://schemas.microsoft.com/office/powerpoint/2010/main" val="2705854170"/>
              </p:ext>
            </p:extLst>
          </p:nvPr>
        </p:nvGraphicFramePr>
        <p:xfrm>
          <a:off x="838200" y="1825625"/>
          <a:ext cx="10515600" cy="193040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rgbClr val="00B0F0"/>
                          </a:solidFill>
                          <a:effectLst/>
                          <a:latin typeface="+mn-lt"/>
                          <a:ea typeface="+mn-ea"/>
                          <a:cs typeface="+mn-cs"/>
                        </a:rPr>
                        <a:t>Le brossage des dents</a:t>
                      </a:r>
                    </a:p>
                    <a:p>
                      <a:r>
                        <a:rPr lang="fr-FR" sz="1800" kern="1200" dirty="0">
                          <a:solidFill>
                            <a:srgbClr val="00B0F0"/>
                          </a:solidFill>
                          <a:effectLst/>
                          <a:latin typeface="+mn-lt"/>
                          <a:ea typeface="+mn-ea"/>
                          <a:cs typeface="+mn-cs"/>
                        </a:rPr>
                        <a:t>Le régime alimentaire du chien</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rgbClr val="00B0F0"/>
                          </a:solidFill>
                          <a:effectLst/>
                          <a:latin typeface="+mn-lt"/>
                          <a:ea typeface="+mn-ea"/>
                          <a:cs typeface="+mn-cs"/>
                        </a:rPr>
                        <a:t>Brosse tes dents !</a:t>
                      </a:r>
                    </a:p>
                    <a:p>
                      <a:r>
                        <a:rPr lang="fr-FR" sz="1800" kern="1200" dirty="0">
                          <a:solidFill>
                            <a:srgbClr val="00B0F0"/>
                          </a:solidFill>
                          <a:effectLst/>
                          <a:latin typeface="+mn-lt"/>
                          <a:ea typeface="+mn-ea"/>
                          <a:cs typeface="+mn-cs"/>
                        </a:rPr>
                        <a:t>Comment tu dois nourrir un chien ?</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382102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2AA67-1815-9FFE-B246-96765BAEBB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FED7E3-A1FE-9213-D8FA-C66DBF41C3F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536E8CA6-E227-D768-A320-213E8A298D4B}"/>
              </a:ext>
            </a:extLst>
          </p:cNvPr>
          <p:cNvGraphicFramePr>
            <a:graphicFrameLocks noGrp="1"/>
          </p:cNvGraphicFramePr>
          <p:nvPr>
            <p:ph idx="1"/>
            <p:extLst>
              <p:ext uri="{D42A27DB-BD31-4B8C-83A1-F6EECF244321}">
                <p14:modId xmlns:p14="http://schemas.microsoft.com/office/powerpoint/2010/main" val="2250124510"/>
              </p:ext>
            </p:extLst>
          </p:nvPr>
        </p:nvGraphicFramePr>
        <p:xfrm>
          <a:off x="838200" y="1825625"/>
          <a:ext cx="10515600" cy="219964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132086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7F06-FF1F-F565-151B-53D694FEAE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62281E-9D99-CC1B-DC26-4E9951BD7A9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86A7073-17DC-5510-25C4-C545697F01B1}"/>
              </a:ext>
            </a:extLst>
          </p:cNvPr>
          <p:cNvGraphicFramePr>
            <a:graphicFrameLocks noGrp="1"/>
          </p:cNvGraphicFramePr>
          <p:nvPr>
            <p:ph idx="1"/>
            <p:extLst>
              <p:ext uri="{D42A27DB-BD31-4B8C-83A1-F6EECF244321}">
                <p14:modId xmlns:p14="http://schemas.microsoft.com/office/powerpoint/2010/main" val="4199974159"/>
              </p:ext>
            </p:extLst>
          </p:nvPr>
        </p:nvGraphicFramePr>
        <p:xfrm>
          <a:off x="838200" y="1825625"/>
          <a:ext cx="10515600" cy="274828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rgbClr val="00B0F0"/>
                          </a:solidFill>
                          <a:effectLst/>
                          <a:latin typeface="+mn-lt"/>
                          <a:ea typeface="+mn-ea"/>
                          <a:cs typeface="+mn-cs"/>
                        </a:rPr>
                        <a:t>La vengeance de la momie</a:t>
                      </a:r>
                    </a:p>
                    <a:p>
                      <a:r>
                        <a:rPr lang="fr-FR" sz="1800" kern="1200" dirty="0">
                          <a:solidFill>
                            <a:srgbClr val="00B0F0"/>
                          </a:solidFill>
                          <a:effectLst/>
                          <a:latin typeface="+mn-lt"/>
                          <a:ea typeface="+mn-ea"/>
                          <a:cs typeface="+mn-cs"/>
                        </a:rPr>
                        <a:t>La disparition de la lune</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rgbClr val="00B0F0"/>
                          </a:solidFill>
                          <a:effectLst/>
                          <a:latin typeface="+mn-lt"/>
                          <a:ea typeface="+mn-ea"/>
                          <a:cs typeface="+mn-cs"/>
                        </a:rPr>
                        <a:t>La momie se vengera-t-elle ?</a:t>
                      </a:r>
                    </a:p>
                    <a:p>
                      <a:r>
                        <a:rPr lang="fr-FR" sz="1800" kern="1200" dirty="0">
                          <a:solidFill>
                            <a:srgbClr val="00B0F0"/>
                          </a:solidFill>
                          <a:effectLst/>
                          <a:latin typeface="+mn-lt"/>
                          <a:ea typeface="+mn-ea"/>
                          <a:cs typeface="+mn-cs"/>
                        </a:rPr>
                        <a:t>La lune doit disparaitre</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r>
                        <a:rPr lang="fr-FR" i="1" dirty="0"/>
                        <a:t>On ne sait pas si ‘a eu lieu</a:t>
                      </a:r>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930028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947E2-0DB6-4F77-C2B4-177F7AEBDD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113EFC-AE8E-CE1E-F39D-813C21A47BD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D54DCE4-5154-65FD-18A5-9A4574FC5E8E}"/>
              </a:ext>
            </a:extLst>
          </p:cNvPr>
          <p:cNvGraphicFramePr>
            <a:graphicFrameLocks noGrp="1"/>
          </p:cNvGraphicFramePr>
          <p:nvPr>
            <p:ph idx="1"/>
            <p:extLst>
              <p:ext uri="{D42A27DB-BD31-4B8C-83A1-F6EECF244321}">
                <p14:modId xmlns:p14="http://schemas.microsoft.com/office/powerpoint/2010/main" val="3840003744"/>
              </p:ext>
            </p:extLst>
          </p:nvPr>
        </p:nvGraphicFramePr>
        <p:xfrm>
          <a:off x="838200" y="1825625"/>
          <a:ext cx="10515600" cy="32969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551146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5AF05-BF00-A2ED-4523-355E5E20B0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256678-C15C-26E4-60E6-822A02362B3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DCB7CC7-E121-2783-1331-29DA57D1B39C}"/>
              </a:ext>
            </a:extLst>
          </p:cNvPr>
          <p:cNvGraphicFramePr>
            <a:graphicFrameLocks noGrp="1"/>
          </p:cNvGraphicFramePr>
          <p:nvPr>
            <p:ph idx="1"/>
            <p:extLst>
              <p:ext uri="{D42A27DB-BD31-4B8C-83A1-F6EECF244321}">
                <p14:modId xmlns:p14="http://schemas.microsoft.com/office/powerpoint/2010/main" val="1318078530"/>
              </p:ext>
            </p:extLst>
          </p:nvPr>
        </p:nvGraphicFramePr>
        <p:xfrm>
          <a:off x="838200" y="1825625"/>
          <a:ext cx="10515600" cy="38455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p>
                    <a:p>
                      <a:r>
                        <a:rPr lang="fr-FR" sz="1800" kern="1200" dirty="0">
                          <a:solidFill>
                            <a:srgbClr val="00B0F0"/>
                          </a:solidFill>
                          <a:effectLst/>
                          <a:latin typeface="+mn-lt"/>
                          <a:ea typeface="+mn-ea"/>
                          <a:cs typeface="+mn-cs"/>
                        </a:rPr>
                        <a:t>Les rangements selon Papa</a:t>
                      </a:r>
                    </a:p>
                    <a:p>
                      <a:r>
                        <a:rPr lang="fr-FR" sz="1800" kern="1200" dirty="0">
                          <a:solidFill>
                            <a:srgbClr val="00B0F0"/>
                          </a:solidFill>
                          <a:effectLst/>
                          <a:latin typeface="+mn-lt"/>
                          <a:ea typeface="+mn-ea"/>
                          <a:cs typeface="+mn-cs"/>
                        </a:rPr>
                        <a:t>Les rayures des zèbres</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p>
                    <a:p>
                      <a:r>
                        <a:rPr lang="fr-FR" sz="1800" kern="1200" dirty="0">
                          <a:solidFill>
                            <a:srgbClr val="00B0F0"/>
                          </a:solidFill>
                          <a:effectLst/>
                          <a:latin typeface="+mn-lt"/>
                          <a:ea typeface="+mn-ea"/>
                          <a:cs typeface="+mn-cs"/>
                        </a:rPr>
                        <a:t>Quand Papa range…</a:t>
                      </a:r>
                    </a:p>
                    <a:p>
                      <a:r>
                        <a:rPr lang="fr-FR" sz="1800" kern="1200" dirty="0">
                          <a:solidFill>
                            <a:srgbClr val="00B0F0"/>
                          </a:solidFill>
                          <a:effectLst/>
                          <a:latin typeface="+mn-lt"/>
                          <a:ea typeface="+mn-ea"/>
                          <a:cs typeface="+mn-cs"/>
                        </a:rPr>
                        <a:t>Qui a rayé les zèbres ?</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824650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11CD-DC26-8CAA-2099-B85ED11229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CE7C99-6A67-1AED-79B7-8BA7B384FE2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0704203-EB4D-5A3C-9B72-F94767F04185}"/>
              </a:ext>
            </a:extLst>
          </p:cNvPr>
          <p:cNvGraphicFramePr>
            <a:graphicFrameLocks noGrp="1"/>
          </p:cNvGraphicFramePr>
          <p:nvPr>
            <p:ph idx="1"/>
            <p:extLst>
              <p:ext uri="{D42A27DB-BD31-4B8C-83A1-F6EECF244321}">
                <p14:modId xmlns:p14="http://schemas.microsoft.com/office/powerpoint/2010/main" val="2508996611"/>
              </p:ext>
            </p:extLst>
          </p:nvPr>
        </p:nvGraphicFramePr>
        <p:xfrm>
          <a:off x="838200" y="1825625"/>
          <a:ext cx="10515600" cy="439420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p>
                    <a:p>
                      <a:r>
                        <a:rPr lang="fr-FR" sz="1800" kern="1200" dirty="0">
                          <a:solidFill>
                            <a:schemeClr val="tx1"/>
                          </a:solidFill>
                          <a:effectLst/>
                          <a:latin typeface="+mn-lt"/>
                          <a:ea typeface="+mn-ea"/>
                          <a:cs typeface="+mn-cs"/>
                        </a:rPr>
                        <a:t>Les rangements selon Papa</a:t>
                      </a:r>
                    </a:p>
                    <a:p>
                      <a:r>
                        <a:rPr lang="fr-FR" sz="1800" kern="1200" dirty="0">
                          <a:solidFill>
                            <a:schemeClr val="tx1"/>
                          </a:solidFill>
                          <a:effectLst/>
                          <a:latin typeface="+mn-lt"/>
                          <a:ea typeface="+mn-ea"/>
                          <a:cs typeface="+mn-cs"/>
                        </a:rPr>
                        <a:t>Les rayures des zèbres</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p>
                    <a:p>
                      <a:r>
                        <a:rPr lang="fr-FR" sz="1800" kern="1200" dirty="0">
                          <a:solidFill>
                            <a:schemeClr val="tx1"/>
                          </a:solidFill>
                          <a:effectLst/>
                          <a:latin typeface="+mn-lt"/>
                          <a:ea typeface="+mn-ea"/>
                          <a:cs typeface="+mn-cs"/>
                        </a:rPr>
                        <a:t>Quand Papa range…</a:t>
                      </a:r>
                    </a:p>
                    <a:p>
                      <a:r>
                        <a:rPr lang="fr-FR" sz="1800" kern="1200" dirty="0">
                          <a:solidFill>
                            <a:schemeClr val="tx1"/>
                          </a:solidFill>
                          <a:effectLst/>
                          <a:latin typeface="+mn-lt"/>
                          <a:ea typeface="+mn-ea"/>
                          <a:cs typeface="+mn-cs"/>
                        </a:rPr>
                        <a:t>Qui a rayé les zèbres ?</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p>
                    <a:p>
                      <a:r>
                        <a:rPr lang="fr-FR" sz="1800" kern="1200" dirty="0">
                          <a:solidFill>
                            <a:schemeClr val="tx1"/>
                          </a:solidFill>
                          <a:effectLst/>
                          <a:latin typeface="+mn-lt"/>
                          <a:ea typeface="+mn-ea"/>
                          <a:cs typeface="+mn-cs"/>
                        </a:rPr>
                        <a:t>On sent le ton du texte (on sent si le texte est drôle, sérieux…)</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3656544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8CA1E0-A11E-2285-57F9-2C1BA98C1498}"/>
              </a:ext>
            </a:extLst>
          </p:cNvPr>
          <p:cNvSpPr>
            <a:spLocks noGrp="1"/>
          </p:cNvSpPr>
          <p:nvPr>
            <p:ph type="title"/>
          </p:nvPr>
        </p:nvSpPr>
        <p:spPr/>
        <p:txBody>
          <a:bodyPr/>
          <a:lstStyle/>
          <a:p>
            <a:endParaRPr lang="fr-FR" dirty="0"/>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72563" y="1714286"/>
            <a:ext cx="2646874" cy="3429428"/>
          </a:xfrm>
          <a:prstGeom prst="rect">
            <a:avLst/>
          </a:prstGeom>
        </p:spPr>
      </p:pic>
    </p:spTree>
    <p:extLst>
      <p:ext uri="{BB962C8B-B14F-4D97-AF65-F5344CB8AC3E}">
        <p14:creationId xmlns:p14="http://schemas.microsoft.com/office/powerpoint/2010/main" val="2193913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EFD0A3-AF56-6758-DFE6-510C0FD10D19}"/>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C5605ED9-D6AB-80D3-02B4-8AF038B4084D}"/>
              </a:ext>
            </a:extLst>
          </p:cNvPr>
          <p:cNvPicPr>
            <a:picLocks noGrp="1" noChangeAspect="1"/>
          </p:cNvPicPr>
          <p:nvPr>
            <p:ph idx="1"/>
          </p:nvPr>
        </p:nvPicPr>
        <p:blipFill>
          <a:blip r:embed="rId3"/>
          <a:stretch>
            <a:fillRect/>
          </a:stretch>
        </p:blipFill>
        <p:spPr>
          <a:xfrm>
            <a:off x="691672" y="1255363"/>
            <a:ext cx="10808655" cy="3936569"/>
          </a:xfrm>
        </p:spPr>
      </p:pic>
    </p:spTree>
    <p:extLst>
      <p:ext uri="{BB962C8B-B14F-4D97-AF65-F5344CB8AC3E}">
        <p14:creationId xmlns:p14="http://schemas.microsoft.com/office/powerpoint/2010/main" val="1035448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B3E476-A9FB-8CF5-2751-36025C4DA45F}"/>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4E7B0E1-C34C-C452-C742-98D18F39E05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chemeClr val="accent2"/>
                </a:solidFill>
              </a:rPr>
              <a:t>As-tu bien compris ?</a:t>
            </a:r>
          </a:p>
        </p:txBody>
      </p:sp>
    </p:spTree>
    <p:extLst>
      <p:ext uri="{BB962C8B-B14F-4D97-AF65-F5344CB8AC3E}">
        <p14:creationId xmlns:p14="http://schemas.microsoft.com/office/powerpoint/2010/main" val="885716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6F82E4-BC6C-5CA8-353E-87808E4E8FC6}"/>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DAC0C77F-2D73-BD14-8F17-A141B1B98201}"/>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1. Réécris le titre suivant en suivant les consignes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Rangement de la chambre</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Titre d’un texte qui explique différentes manières : ……………………………………………</a:t>
            </a:r>
          </a:p>
          <a:p>
            <a:pPr marL="0" indent="0">
              <a:buNone/>
            </a:pPr>
            <a:r>
              <a:rPr lang="fr-FR" sz="1800" dirty="0">
                <a:effectLst/>
                <a:latin typeface="Times New Roman" panose="02020603050405020304" pitchFamily="18" charset="0"/>
                <a:ea typeface="Calibri" panose="020F0502020204030204" pitchFamily="34" charset="0"/>
              </a:rPr>
              <a:t>Titre d’un texte qui dit qu’il faut ranger : ………………………………………………………</a:t>
            </a:r>
          </a:p>
          <a:p>
            <a:pPr marL="0" indent="0">
              <a:buNone/>
            </a:pPr>
            <a:r>
              <a:rPr lang="fr-FR" sz="1800" dirty="0">
                <a:effectLst/>
                <a:latin typeface="Times New Roman" panose="02020603050405020304" pitchFamily="18" charset="0"/>
                <a:ea typeface="Calibri" panose="020F0502020204030204" pitchFamily="34" charset="0"/>
              </a:rPr>
              <a:t>Titre qui indique qui range : …………………………………………………………………….</a:t>
            </a:r>
          </a:p>
          <a:p>
            <a:pPr marL="0" indent="0">
              <a:buNone/>
            </a:pPr>
            <a:r>
              <a:rPr lang="fr-FR" sz="1800" dirty="0">
                <a:effectLst/>
                <a:latin typeface="Times New Roman" panose="02020603050405020304" pitchFamily="18" charset="0"/>
                <a:ea typeface="Calibri" panose="020F0502020204030204" pitchFamily="34" charset="0"/>
              </a:rPr>
              <a:t>Titre qui situe dans le temps : …………………………………………………………………..</a:t>
            </a:r>
          </a:p>
          <a:p>
            <a:pPr marL="0" indent="0">
              <a:buNone/>
            </a:pPr>
            <a:r>
              <a:rPr lang="fr-FR" sz="1800" dirty="0">
                <a:effectLst/>
                <a:latin typeface="Times New Roman" panose="02020603050405020304" pitchFamily="18" charset="0"/>
                <a:ea typeface="Calibri" panose="020F0502020204030204" pitchFamily="34" charset="0"/>
              </a:rPr>
              <a:t>Titre qui indique que ce n’est pas sûr : …………………………………………………………</a:t>
            </a:r>
          </a:p>
          <a:p>
            <a:pPr marL="0" indent="0">
              <a:buNone/>
            </a:pPr>
            <a:endParaRPr lang="fr-FR" dirty="0"/>
          </a:p>
        </p:txBody>
      </p:sp>
    </p:spTree>
    <p:extLst>
      <p:ext uri="{BB962C8B-B14F-4D97-AF65-F5344CB8AC3E}">
        <p14:creationId xmlns:p14="http://schemas.microsoft.com/office/powerpoint/2010/main" val="3644830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5F172-CF56-82EC-5BED-6721DFCD7B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0EB185-5CC0-9B76-28D7-1C5A1F4530D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AF574EC-406A-6C26-F1B4-F8C5090945DE}"/>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1. Réécris le titre suivant en suivant les consignes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Rangement de la chambre</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r>
              <a:rPr lang="fr-FR" sz="1800" dirty="0">
                <a:effectLst/>
                <a:latin typeface="Times New Roman" panose="02020603050405020304" pitchFamily="18" charset="0"/>
                <a:ea typeface="Calibri" panose="020F0502020204030204" pitchFamily="34" charset="0"/>
              </a:rPr>
              <a:t>1. Titre d’un texte qui explique différentes manières : </a:t>
            </a:r>
            <a:r>
              <a:rPr lang="fr-FR" sz="1800" dirty="0">
                <a:solidFill>
                  <a:srgbClr val="ED7D31"/>
                </a:solidFill>
                <a:effectLst/>
                <a:latin typeface="Times New Roman" panose="02020603050405020304" pitchFamily="18" charset="0"/>
                <a:ea typeface="Calibri" panose="020F0502020204030204" pitchFamily="34" charset="0"/>
              </a:rPr>
              <a:t>Comment ranger sa chambre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d’un texte qui dit qu’il faut ranger : </a:t>
            </a:r>
            <a:r>
              <a:rPr lang="fr-FR" sz="1800" dirty="0">
                <a:solidFill>
                  <a:srgbClr val="ED7D31"/>
                </a:solidFill>
                <a:effectLst/>
                <a:latin typeface="Times New Roman" panose="02020603050405020304" pitchFamily="18" charset="0"/>
                <a:ea typeface="Calibri" panose="020F0502020204030204" pitchFamily="34" charset="0"/>
              </a:rPr>
              <a:t>Range ta chambre !    		Il faut ranger sa chambre</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indique qui range : 	      </a:t>
            </a:r>
            <a:r>
              <a:rPr lang="fr-FR" sz="1800" dirty="0">
                <a:solidFill>
                  <a:srgbClr val="ED7D31"/>
                </a:solidFill>
                <a:effectLst/>
                <a:latin typeface="Times New Roman" panose="02020603050405020304" pitchFamily="18" charset="0"/>
                <a:ea typeface="Calibri" panose="020F0502020204030204" pitchFamily="34" charset="0"/>
              </a:rPr>
              <a:t>Yanis range sa chambre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situe dans le temps : 	      </a:t>
            </a:r>
            <a:r>
              <a:rPr lang="fr-FR" sz="1800" dirty="0">
                <a:solidFill>
                  <a:srgbClr val="ED7D31"/>
                </a:solidFill>
                <a:effectLst/>
                <a:latin typeface="Times New Roman" panose="02020603050405020304" pitchFamily="18" charset="0"/>
                <a:ea typeface="Calibri" panose="020F0502020204030204" pitchFamily="34" charset="0"/>
              </a:rPr>
              <a:t>Je rangerai demain		J’ai rangé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indique que ce n’est pas sûr :     </a:t>
            </a:r>
            <a:r>
              <a:rPr lang="fr-FR" sz="1800" dirty="0">
                <a:solidFill>
                  <a:srgbClr val="ED7D31"/>
                </a:solidFill>
                <a:effectLst/>
                <a:latin typeface="Times New Roman" panose="02020603050405020304" pitchFamily="18" charset="0"/>
                <a:ea typeface="Calibri" panose="020F0502020204030204" pitchFamily="34" charset="0"/>
              </a:rPr>
              <a:t>Yanis aura-t-il rangé ?		Si Yanis range…</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546996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7C1DC-3AB1-E13A-49DE-2B601A90DCBA}"/>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10BA04E0-32B4-B797-B26E-FDD52EDE3FC4}"/>
              </a:ext>
            </a:extLst>
          </p:cNvPr>
          <p:cNvPicPr>
            <a:picLocks noGrp="1" noChangeAspect="1"/>
          </p:cNvPicPr>
          <p:nvPr>
            <p:ph idx="1"/>
          </p:nvPr>
        </p:nvPicPr>
        <p:blipFill>
          <a:blip r:embed="rId3"/>
          <a:stretch>
            <a:fillRect/>
          </a:stretch>
        </p:blipFill>
        <p:spPr>
          <a:xfrm>
            <a:off x="933450" y="2223294"/>
            <a:ext cx="10325100" cy="3556000"/>
          </a:xfrm>
        </p:spPr>
      </p:pic>
    </p:spTree>
    <p:extLst>
      <p:ext uri="{BB962C8B-B14F-4D97-AF65-F5344CB8AC3E}">
        <p14:creationId xmlns:p14="http://schemas.microsoft.com/office/powerpoint/2010/main" val="2269475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796CA8-6C6A-F058-1A7B-5E3786B15B73}"/>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E0077EDC-E866-5354-936A-F709D3EAB6E8}"/>
              </a:ext>
            </a:extLst>
          </p:cNvPr>
          <p:cNvPicPr>
            <a:picLocks noGrp="1" noChangeAspect="1"/>
          </p:cNvPicPr>
          <p:nvPr>
            <p:ph idx="1"/>
          </p:nvPr>
        </p:nvPicPr>
        <p:blipFill>
          <a:blip r:embed="rId3"/>
          <a:stretch>
            <a:fillRect/>
          </a:stretch>
        </p:blipFill>
        <p:spPr>
          <a:xfrm>
            <a:off x="838200" y="2061275"/>
            <a:ext cx="10740922" cy="3765268"/>
          </a:xfrm>
        </p:spPr>
      </p:pic>
    </p:spTree>
    <p:extLst>
      <p:ext uri="{BB962C8B-B14F-4D97-AF65-F5344CB8AC3E}">
        <p14:creationId xmlns:p14="http://schemas.microsoft.com/office/powerpoint/2010/main" val="2867421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B8779-516C-6345-D684-914D9A2C643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D3A0B652-94AD-982D-783E-7FAEA6310507}"/>
              </a:ext>
            </a:extLst>
          </p:cNvPr>
          <p:cNvSpPr>
            <a:spLocks noGrp="1"/>
          </p:cNvSpPr>
          <p:nvPr>
            <p:ph idx="1"/>
          </p:nvPr>
        </p:nvSpPr>
        <p:spPr/>
        <p:txBody>
          <a:bodyPr/>
          <a:lstStyle/>
          <a:p>
            <a:pPr marL="0" indent="0">
              <a:buNone/>
            </a:pPr>
            <a:r>
              <a:rPr lang="fr-FR" sz="2400" dirty="0"/>
              <a:t>Dictée : </a:t>
            </a:r>
          </a:p>
          <a:p>
            <a:pPr marL="0" indent="0">
              <a:buNone/>
            </a:pPr>
            <a:endParaRPr lang="fr-FR" dirty="0"/>
          </a:p>
          <a:p>
            <a:pPr marL="0" indent="0">
              <a:buNone/>
            </a:pPr>
            <a:r>
              <a:rPr lang="fr-FR" dirty="0"/>
              <a:t>……………………………………………………………………………………………………</a:t>
            </a:r>
          </a:p>
          <a:p>
            <a:pPr marL="0" indent="0">
              <a:buNone/>
            </a:pPr>
            <a:r>
              <a:rPr lang="fr-FR" dirty="0"/>
              <a:t>……………………………………………………………………………………………………</a:t>
            </a:r>
          </a:p>
        </p:txBody>
      </p:sp>
    </p:spTree>
    <p:extLst>
      <p:ext uri="{BB962C8B-B14F-4D97-AF65-F5344CB8AC3E}">
        <p14:creationId xmlns:p14="http://schemas.microsoft.com/office/powerpoint/2010/main" val="4058267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0D9E-6A06-E144-1972-E17DBAA541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AAC14E-9D41-873E-3751-4BF9C3213A6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90B2E7CF-523F-F79C-B21D-E4E912BBFCC6}"/>
              </a:ext>
            </a:extLst>
          </p:cNvPr>
          <p:cNvSpPr>
            <a:spLocks noGrp="1"/>
          </p:cNvSpPr>
          <p:nvPr>
            <p:ph idx="1"/>
          </p:nvPr>
        </p:nvSpPr>
        <p:spPr/>
        <p:txBody>
          <a:bodyPr/>
          <a:lstStyle/>
          <a:p>
            <a:pPr marL="0" indent="0">
              <a:buNone/>
            </a:pPr>
            <a:r>
              <a:rPr lang="fr-FR" sz="2400" dirty="0"/>
              <a:t>Dictée : </a:t>
            </a:r>
          </a:p>
          <a:p>
            <a:pPr marL="0" indent="0">
              <a:buNone/>
            </a:pPr>
            <a:endParaRPr lang="fr-FR" dirty="0"/>
          </a:p>
          <a:p>
            <a:pPr marL="0" indent="0">
              <a:buNone/>
            </a:pPr>
            <a:r>
              <a:rPr lang="fr-FR" sz="2400" dirty="0"/>
              <a:t>…</a:t>
            </a:r>
            <a:r>
              <a:rPr lang="fr-FR" sz="2400" dirty="0">
                <a:solidFill>
                  <a:schemeClr val="accent2"/>
                </a:solidFill>
                <a:effectLst/>
                <a:latin typeface="Times New Roman" panose="02020603050405020304" pitchFamily="18" charset="0"/>
                <a:ea typeface="Calibri" panose="020F0502020204030204" pitchFamily="34" charset="0"/>
              </a:rPr>
              <a:t>Mes deux chats très doués fuyaient les souris ! On les cherchait ensuite pendant des heures</a:t>
            </a:r>
            <a:r>
              <a:rPr lang="fr-FR" sz="2400" dirty="0">
                <a:effectLst/>
                <a:latin typeface="Times New Roman" panose="02020603050405020304" pitchFamily="18" charset="0"/>
                <a:ea typeface="Calibri" panose="020F0502020204030204" pitchFamily="34" charset="0"/>
              </a:rPr>
              <a:t>.</a:t>
            </a:r>
            <a:r>
              <a:rPr lang="fr-FR" sz="2400" dirty="0"/>
              <a:t>…………………………………………………………………………………………………………</a:t>
            </a:r>
          </a:p>
        </p:txBody>
      </p:sp>
    </p:spTree>
    <p:extLst>
      <p:ext uri="{BB962C8B-B14F-4D97-AF65-F5344CB8AC3E}">
        <p14:creationId xmlns:p14="http://schemas.microsoft.com/office/powerpoint/2010/main" val="135820850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1272</TotalTime>
  <Words>3282</Words>
  <Application>Microsoft Macintosh PowerPoint</Application>
  <PresentationFormat>Grand écran</PresentationFormat>
  <Paragraphs>428</Paragraphs>
  <Slides>34</Slides>
  <Notes>34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34</vt:i4>
      </vt:variant>
    </vt:vector>
  </HeadingPairs>
  <TitlesOfParts>
    <vt:vector size="40" baseType="lpstr">
      <vt:lpstr>Arial</vt:lpstr>
      <vt:lpstr>Calibri</vt:lpstr>
      <vt:lpstr>Calibri Light</vt:lpstr>
      <vt:lpstr>SignPainter-HouseScript</vt:lpstr>
      <vt:lpstr>Times New Roman</vt:lpstr>
      <vt:lpstr>Thème Office</vt:lpstr>
      <vt:lpstr>Chasse aux titres !</vt:lpstr>
      <vt:lpstr>Présentation PowerPoint</vt:lpstr>
      <vt:lpstr>Présentation PowerPoint</vt:lpstr>
      <vt:lpstr>Présentation PowerPoint</vt:lpstr>
      <vt:lpstr> </vt:lpstr>
      <vt:lpstr>Présentation PowerPoint</vt:lpstr>
      <vt:lpstr> </vt:lpstr>
      <vt:lpstr> </vt:lpstr>
      <vt:lpstr> </vt:lpstr>
      <vt:lpstr> </vt:lpstr>
      <vt:lpstr> </vt:lpstr>
      <vt:lpstr> </vt:lpstr>
      <vt:lpstr> </vt:lpstr>
      <vt:lpstr>Présentation PowerPoint</vt:lpstr>
      <vt:lpstr>Présentation PowerPoint</vt:lpstr>
      <vt:lpstr>Présentation PowerPoint</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2025-01-14T11:55:06Z</cp:lastPrinted>
  <dcterms:created xsi:type="dcterms:W3CDTF">2025-01-13T14:42:36Z</dcterms:created>
  <dcterms:modified xsi:type="dcterms:W3CDTF">2025-01-14T11:55:17Z</dcterms:modified>
</cp:coreProperties>
</file>