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57" r:id="rId3"/>
    <p:sldId id="259" r:id="rId4"/>
    <p:sldId id="266" r:id="rId5"/>
    <p:sldId id="265" r:id="rId6"/>
    <p:sldId id="278" r:id="rId7"/>
    <p:sldId id="279" r:id="rId8"/>
    <p:sldId id="267" r:id="rId9"/>
    <p:sldId id="264" r:id="rId10"/>
    <p:sldId id="263" r:id="rId11"/>
    <p:sldId id="262" r:id="rId12"/>
    <p:sldId id="268" r:id="rId13"/>
    <p:sldId id="269" r:id="rId14"/>
    <p:sldId id="261" r:id="rId15"/>
    <p:sldId id="270" r:id="rId16"/>
    <p:sldId id="277" r:id="rId17"/>
    <p:sldId id="280" r:id="rId18"/>
    <p:sldId id="271" r:id="rId19"/>
    <p:sldId id="272" r:id="rId20"/>
    <p:sldId id="273" r:id="rId21"/>
    <p:sldId id="281" r:id="rId22"/>
    <p:sldId id="282" r:id="rId23"/>
    <p:sldId id="283" r:id="rId24"/>
    <p:sldId id="284" r:id="rId25"/>
    <p:sldId id="285" r:id="rId26"/>
    <p:sldId id="286" r:id="rId27"/>
    <p:sldId id="287" r:id="rId28"/>
    <p:sldId id="288" r:id="rId29"/>
    <p:sldId id="274" r:id="rId30"/>
    <p:sldId id="276" r:id="rId31"/>
    <p:sldId id="289" r:id="rId32"/>
    <p:sldId id="290" r:id="rId3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842"/>
    <p:restoredTop sz="76111"/>
  </p:normalViewPr>
  <p:slideViewPr>
    <p:cSldViewPr snapToGrid="0">
      <p:cViewPr varScale="1">
        <p:scale>
          <a:sx n="68" d="100"/>
          <a:sy n="68" d="100"/>
        </p:scale>
        <p:origin x="784"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74B77D-F713-C446-8350-E2297091CF1F}" type="datetimeFigureOut">
              <a:rPr lang="fr-FR" smtClean="0"/>
              <a:t>02/11/2024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07FB98-28BA-4B4A-8C1C-915ED1CD7BC9}" type="slidenum">
              <a:rPr lang="fr-FR" smtClean="0"/>
              <a:t>‹N°›</a:t>
            </a:fld>
            <a:endParaRPr lang="fr-FR"/>
          </a:p>
        </p:txBody>
      </p:sp>
    </p:spTree>
    <p:extLst>
      <p:ext uri="{BB962C8B-B14F-4D97-AF65-F5344CB8AC3E}">
        <p14:creationId xmlns:p14="http://schemas.microsoft.com/office/powerpoint/2010/main" val="3774060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i="1" dirty="0">
                <a:solidFill>
                  <a:schemeClr val="tx1"/>
                </a:solidFill>
                <a:latin typeface="+mn-lt"/>
              </a:rPr>
              <a:t>DISTINGUER LES CLASSES GRAMMATICALES </a:t>
            </a:r>
            <a:r>
              <a:rPr lang="fr-FR" sz="1200" dirty="0">
                <a:solidFill>
                  <a:schemeClr val="tx1"/>
                </a:solidFill>
                <a:latin typeface="+mn-lt"/>
              </a:rPr>
              <a:t>– distinguer noms et verbes</a:t>
            </a:r>
          </a:p>
          <a:p>
            <a:r>
              <a:rPr lang="fr-FR" sz="1200" dirty="0">
                <a:solidFill>
                  <a:schemeClr val="tx1"/>
                </a:solidFill>
                <a:latin typeface="+mn-lt"/>
              </a:rPr>
              <a:t>Est-ce que les noms se conjuguent ?</a:t>
            </a:r>
          </a:p>
          <a:p>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1" dirty="0">
                <a:solidFill>
                  <a:schemeClr val="tx1"/>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en deux parties lorsque le propos est long. Cela vous permettra de poursuivre vos explications de manière plus fluide.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7B07FB98-28BA-4B4A-8C1C-915ED1CD7BC9}" type="slidenum">
              <a:rPr lang="fr-FR" smtClean="0"/>
              <a:t>1</a:t>
            </a:fld>
            <a:endParaRPr lang="fr-FR"/>
          </a:p>
        </p:txBody>
      </p:sp>
    </p:spTree>
    <p:extLst>
      <p:ext uri="{BB962C8B-B14F-4D97-AF65-F5344CB8AC3E}">
        <p14:creationId xmlns:p14="http://schemas.microsoft.com/office/powerpoint/2010/main" val="33450948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1 – Enrôlement</a:t>
            </a:r>
          </a:p>
          <a:p>
            <a:endParaRPr lang="fr-FR" sz="1200" dirty="0">
              <a:solidFill>
                <a:schemeClr val="tx1"/>
              </a:solidFill>
              <a:latin typeface="+mn-lt"/>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Aristobule dit que </a:t>
            </a:r>
            <a:r>
              <a:rPr lang="fr-FR" sz="1200" i="1" dirty="0">
                <a:solidFill>
                  <a:schemeClr val="tx1"/>
                </a:solidFill>
                <a:effectLst/>
                <a:latin typeface="+mn-lt"/>
                <a:ea typeface="Calibri" panose="020F0502020204030204" pitchFamily="34" charset="0"/>
                <a:cs typeface="Times New Roman" panose="02020603050405020304" pitchFamily="18" charset="0"/>
              </a:rPr>
              <a:t>marcheur</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marchons</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marchez, démarcher</a:t>
            </a:r>
            <a:r>
              <a:rPr lang="fr-FR" sz="1200" dirty="0">
                <a:solidFill>
                  <a:schemeClr val="tx1"/>
                </a:solidFill>
                <a:effectLst/>
                <a:latin typeface="+mn-lt"/>
                <a:ea typeface="Calibri" panose="020F0502020204030204" pitchFamily="34" charset="0"/>
                <a:cs typeface="Times New Roman" panose="02020603050405020304" pitchFamily="18" charset="0"/>
              </a:rPr>
              <a:t> étaient tous des mots de la même famille. Qu’est-ce que vous en pensez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Éléments de réponse probables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Radical, terminaison, suffixe, conjugaison, famille de mots</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Note les termes importants qui ressortent, sans commentaire.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Annoncer : « On va préciser toutes ces notions. »</a:t>
            </a:r>
          </a:p>
          <a:p>
            <a:endParaRPr lang="fr-FR" dirty="0"/>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7B07FB98-28BA-4B4A-8C1C-915ED1CD7BC9}" type="slidenum">
              <a:rPr lang="fr-FR" smtClean="0"/>
              <a:t>2</a:t>
            </a:fld>
            <a:endParaRPr lang="fr-FR"/>
          </a:p>
        </p:txBody>
      </p:sp>
    </p:spTree>
    <p:extLst>
      <p:ext uri="{BB962C8B-B14F-4D97-AF65-F5344CB8AC3E}">
        <p14:creationId xmlns:p14="http://schemas.microsoft.com/office/powerpoint/2010/main" val="4067912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2 – </a:t>
            </a:r>
            <a:r>
              <a:rPr lang="fr-FR" sz="1200" b="1" i="1" dirty="0">
                <a:solidFill>
                  <a:schemeClr val="tx1"/>
                </a:solidFill>
                <a:latin typeface="+mn-lt"/>
              </a:rPr>
              <a:t>Classement</a:t>
            </a:r>
            <a:r>
              <a:rPr lang="fr-FR" sz="1200" b="1" dirty="0">
                <a:solidFill>
                  <a:schemeClr val="tx1"/>
                </a:solidFill>
                <a:latin typeface="+mn-lt"/>
              </a:rPr>
              <a:t> - </a:t>
            </a:r>
            <a:r>
              <a:rPr lang="fr-FR" sz="1200" b="1" dirty="0">
                <a:solidFill>
                  <a:schemeClr val="tx1"/>
                </a:solidFill>
                <a:effectLst/>
                <a:latin typeface="+mn-lt"/>
                <a:ea typeface="Calibri" panose="020F0502020204030204" pitchFamily="34" charset="0"/>
              </a:rPr>
              <a:t>Distinguer formes nominales et formes verbales</a:t>
            </a:r>
            <a:r>
              <a:rPr lang="fr-FR" sz="1200" b="1" dirty="0">
                <a:solidFill>
                  <a:schemeClr val="tx1"/>
                </a:solidFill>
                <a:effectLst/>
                <a:latin typeface="+mn-lt"/>
              </a:rPr>
              <a:t> </a:t>
            </a:r>
          </a:p>
          <a:p>
            <a:endParaRPr lang="fr-FR" sz="1200" b="1" dirty="0">
              <a:solidFill>
                <a:schemeClr val="tx1"/>
              </a:solidFill>
              <a:effectLst/>
              <a:latin typeface="+mn-lt"/>
            </a:endParaRPr>
          </a:p>
          <a:p>
            <a:r>
              <a:rPr lang="fr-FR" sz="1200" b="1" dirty="0">
                <a:solidFill>
                  <a:schemeClr val="tx1"/>
                </a:solidFill>
                <a:effectLst/>
                <a:latin typeface="+mn-lt"/>
              </a:rPr>
              <a:t>Distribuer</a:t>
            </a:r>
            <a:r>
              <a:rPr lang="fr-FR" sz="1200" b="0" dirty="0">
                <a:solidFill>
                  <a:schemeClr val="tx1"/>
                </a:solidFill>
                <a:effectLst/>
                <a:latin typeface="+mn-lt"/>
              </a:rPr>
              <a:t> les étiquettes (Fiche photocopiable)</a:t>
            </a:r>
          </a:p>
          <a:p>
            <a:endParaRPr lang="fr-FR" sz="1200" b="0" dirty="0">
              <a:solidFill>
                <a:schemeClr val="tx1"/>
              </a:solidFill>
              <a:effectLst/>
              <a:latin typeface="+mn-lt"/>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Classez ces étiquettes. Essayez de trouver pourquoi vont ensemble les mots que vous classez ensemble.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Réponses probables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Hésitation entre deux classements possibles :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Classement A selon le début ou classement B selon la fin des mots.</a:t>
            </a:r>
          </a:p>
        </p:txBody>
      </p:sp>
      <p:sp>
        <p:nvSpPr>
          <p:cNvPr id="4" name="Espace réservé du numéro de diapositive 3"/>
          <p:cNvSpPr>
            <a:spLocks noGrp="1"/>
          </p:cNvSpPr>
          <p:nvPr>
            <p:ph type="sldNum" sz="quarter" idx="5"/>
          </p:nvPr>
        </p:nvSpPr>
        <p:spPr/>
        <p:txBody>
          <a:bodyPr/>
          <a:lstStyle/>
          <a:p>
            <a:fld id="{7B07FB98-28BA-4B4A-8C1C-915ED1CD7BC9}" type="slidenum">
              <a:rPr lang="fr-FR" smtClean="0"/>
              <a:t>3</a:t>
            </a:fld>
            <a:endParaRPr lang="fr-FR"/>
          </a:p>
        </p:txBody>
      </p:sp>
    </p:spTree>
    <p:extLst>
      <p:ext uri="{BB962C8B-B14F-4D97-AF65-F5344CB8AC3E}">
        <p14:creationId xmlns:p14="http://schemas.microsoft.com/office/powerpoint/2010/main" val="22453148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Demander : « </a:t>
            </a:r>
            <a:r>
              <a:rPr lang="fr-FR" sz="1200" b="0" dirty="0">
                <a:solidFill>
                  <a:schemeClr val="tx1"/>
                </a:solidFill>
                <a:latin typeface="+mn-lt"/>
              </a:rPr>
              <a:t>Retrouvez dans ce tableau les deux façon de classer. Qu’est-ce qu’on retrouve dans les colonnes ? »</a:t>
            </a:r>
          </a:p>
          <a:p>
            <a:r>
              <a:rPr lang="fr-FR" sz="1200" b="0" u="sng" dirty="0">
                <a:solidFill>
                  <a:schemeClr val="tx1"/>
                </a:solidFill>
                <a:latin typeface="+mn-lt"/>
              </a:rPr>
              <a:t>Réponse attendue </a:t>
            </a:r>
            <a:r>
              <a:rPr lang="fr-FR" sz="1200" b="0" dirty="0">
                <a:solidFill>
                  <a:schemeClr val="tx1"/>
                </a:solidFill>
                <a:latin typeface="+mn-lt"/>
              </a:rPr>
              <a:t>:</a:t>
            </a:r>
          </a:p>
          <a:p>
            <a:r>
              <a:rPr lang="fr-FR" sz="1200" b="0" dirty="0">
                <a:solidFill>
                  <a:schemeClr val="tx1"/>
                </a:solidFill>
                <a:latin typeface="+mn-lt"/>
              </a:rPr>
              <a:t>Dans les colonnes, on retrouve le classement par le début des mots (classement A)</a:t>
            </a:r>
          </a:p>
          <a:p>
            <a:endParaRPr lang="fr-FR" sz="1200" b="0" dirty="0">
              <a:solidFill>
                <a:schemeClr val="tx1"/>
              </a:solidFill>
              <a:latin typeface="+mn-lt"/>
            </a:endParaRPr>
          </a:p>
          <a:p>
            <a:r>
              <a:rPr lang="fr-FR" sz="1200" b="0" dirty="0">
                <a:solidFill>
                  <a:schemeClr val="tx1"/>
                </a:solidFill>
                <a:latin typeface="+mn-lt"/>
              </a:rPr>
              <a:t>« Qu’est-ce qu’on retrouve dans les lignes ? »</a:t>
            </a:r>
          </a:p>
          <a:p>
            <a:r>
              <a:rPr lang="fr-FR" sz="1200" b="0" u="sng" dirty="0">
                <a:solidFill>
                  <a:schemeClr val="tx1"/>
                </a:solidFill>
                <a:latin typeface="+mn-lt"/>
              </a:rPr>
              <a:t>Réponse attendue </a:t>
            </a:r>
            <a:r>
              <a:rPr lang="fr-FR" sz="1200" b="0" dirty="0">
                <a:solidFill>
                  <a:schemeClr val="tx1"/>
                </a:solidFill>
                <a:latin typeface="+mn-lt"/>
              </a:rPr>
              <a:t>:</a:t>
            </a:r>
          </a:p>
          <a:p>
            <a:r>
              <a:rPr lang="fr-FR" sz="1200" b="0" dirty="0">
                <a:solidFill>
                  <a:schemeClr val="tx1"/>
                </a:solidFill>
                <a:latin typeface="+mn-lt"/>
              </a:rPr>
              <a:t>Dans les lignes, on retrouve le classement par la fin des mots (classement B)</a:t>
            </a:r>
          </a:p>
          <a:p>
            <a:endParaRPr lang="fr-FR" sz="1200" b="1" dirty="0">
              <a:solidFill>
                <a:schemeClr val="tx1"/>
              </a:solidFill>
              <a:latin typeface="+mn-lt"/>
            </a:endParaRPr>
          </a:p>
          <a:p>
            <a:r>
              <a:rPr lang="fr-FR" sz="1200" b="1" dirty="0">
                <a:solidFill>
                  <a:schemeClr val="tx1"/>
                </a:solidFill>
                <a:latin typeface="+mn-lt"/>
              </a:rPr>
              <a:t>Annoncer</a:t>
            </a:r>
            <a:r>
              <a:rPr lang="fr-FR" sz="1200" dirty="0">
                <a:solidFill>
                  <a:schemeClr val="tx1"/>
                </a:solidFill>
                <a:latin typeface="+mn-lt"/>
              </a:rPr>
              <a:t> : « On va commencer à réfléchir ensemble à partir de ces mots-là. »</a:t>
            </a:r>
          </a:p>
          <a:p>
            <a:endParaRPr lang="fr-FR" sz="1200" dirty="0">
              <a:solidFill>
                <a:schemeClr val="tx1"/>
              </a:solidFill>
              <a:latin typeface="+mn-lt"/>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Qu’est-ce que désignent les mots qui se terminent par –</a:t>
            </a:r>
            <a:r>
              <a:rPr lang="fr-FR" sz="1200" i="1" dirty="0" err="1">
                <a:solidFill>
                  <a:schemeClr val="tx1"/>
                </a:solidFill>
                <a:effectLst/>
                <a:latin typeface="+mn-lt"/>
                <a:ea typeface="Calibri" panose="020F0502020204030204" pitchFamily="34" charset="0"/>
                <a:cs typeface="Times New Roman" panose="02020603050405020304" pitchFamily="18" charset="0"/>
              </a:rPr>
              <a:t>eur</a:t>
            </a:r>
            <a:r>
              <a:rPr lang="fr-FR" sz="1200" dirty="0">
                <a:solidFill>
                  <a:schemeClr val="tx1"/>
                </a:solidFill>
                <a:effectLst/>
                <a:latin typeface="+mn-lt"/>
                <a:ea typeface="Calibri" panose="020F0502020204030204" pitchFamily="34" charset="0"/>
                <a:cs typeface="Times New Roman" panose="02020603050405020304" pitchFamily="18" charset="0"/>
              </a:rPr>
              <a:t>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Ça désigne les gens qui marchent, qui dorment, qui chassent… les gens qui font…</a:t>
            </a:r>
          </a:p>
          <a:p>
            <a:endParaRPr lang="fr-FR" dirty="0"/>
          </a:p>
        </p:txBody>
      </p:sp>
      <p:sp>
        <p:nvSpPr>
          <p:cNvPr id="4" name="Espace réservé du numéro de diapositive 3"/>
          <p:cNvSpPr>
            <a:spLocks noGrp="1"/>
          </p:cNvSpPr>
          <p:nvPr>
            <p:ph type="sldNum" sz="quarter" idx="5"/>
          </p:nvPr>
        </p:nvSpPr>
        <p:spPr/>
        <p:txBody>
          <a:bodyPr/>
          <a:lstStyle/>
          <a:p>
            <a:fld id="{7B07FB98-28BA-4B4A-8C1C-915ED1CD7BC9}" type="slidenum">
              <a:rPr lang="fr-FR" smtClean="0"/>
              <a:t>4</a:t>
            </a:fld>
            <a:endParaRPr lang="fr-FR"/>
          </a:p>
        </p:txBody>
      </p:sp>
    </p:spTree>
    <p:extLst>
      <p:ext uri="{BB962C8B-B14F-4D97-AF65-F5344CB8AC3E}">
        <p14:creationId xmlns:p14="http://schemas.microsoft.com/office/powerpoint/2010/main" val="1831332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 Qu’est-ce que désignent les mots qui se terminent par –</a:t>
            </a:r>
            <a:r>
              <a:rPr lang="fr-FR" sz="1200" i="1" dirty="0" err="1">
                <a:solidFill>
                  <a:schemeClr val="tx1"/>
                </a:solidFill>
                <a:effectLst/>
                <a:latin typeface="+mn-lt"/>
                <a:ea typeface="Calibri" panose="020F0502020204030204" pitchFamily="34" charset="0"/>
                <a:cs typeface="Times New Roman" panose="02020603050405020304" pitchFamily="18" charset="0"/>
              </a:rPr>
              <a:t>oir</a:t>
            </a:r>
            <a:r>
              <a:rPr lang="fr-FR" sz="1200" dirty="0">
                <a:solidFill>
                  <a:schemeClr val="tx1"/>
                </a:solidFill>
                <a:effectLst/>
                <a:latin typeface="+mn-lt"/>
                <a:ea typeface="Calibri" panose="020F0502020204030204" pitchFamily="34" charset="0"/>
                <a:cs typeface="Times New Roman" panose="02020603050405020304" pitchFamily="18" charset="0"/>
              </a:rPr>
              <a:t>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Ça désigne les choses qui permettent de dormir, de se moucher…</a:t>
            </a:r>
            <a:endParaRPr lang="fr-FR" dirty="0">
              <a:solidFill>
                <a:schemeClr val="tx1"/>
              </a:solidFill>
            </a:endParaRPr>
          </a:p>
        </p:txBody>
      </p:sp>
      <p:sp>
        <p:nvSpPr>
          <p:cNvPr id="4" name="Espace réservé du numéro de diapositive 3"/>
          <p:cNvSpPr>
            <a:spLocks noGrp="1"/>
          </p:cNvSpPr>
          <p:nvPr>
            <p:ph type="sldNum" sz="quarter" idx="5"/>
          </p:nvPr>
        </p:nvSpPr>
        <p:spPr/>
        <p:txBody>
          <a:bodyPr/>
          <a:lstStyle/>
          <a:p>
            <a:fld id="{7B07FB98-28BA-4B4A-8C1C-915ED1CD7BC9}" type="slidenum">
              <a:rPr lang="fr-FR" smtClean="0"/>
              <a:t>5</a:t>
            </a:fld>
            <a:endParaRPr lang="fr-FR"/>
          </a:p>
        </p:txBody>
      </p:sp>
    </p:spTree>
    <p:extLst>
      <p:ext uri="{BB962C8B-B14F-4D97-AF65-F5344CB8AC3E}">
        <p14:creationId xmlns:p14="http://schemas.microsoft.com/office/powerpoint/2010/main" val="10738968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F155E-BA80-3288-2F31-F854F431329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66CC428-CFE5-C537-4CAB-1C70B5FDDD5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9F52771-D2B6-622E-E43F-F97FD5D6CBD9}"/>
              </a:ext>
            </a:extLst>
          </p:cNvPr>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 Qu’est-ce que c’est, les mots qui se terminent par –</a:t>
            </a:r>
            <a:r>
              <a:rPr lang="fr-FR" sz="1200" i="1" dirty="0" err="1">
                <a:solidFill>
                  <a:schemeClr val="tx1"/>
                </a:solidFill>
                <a:effectLst/>
                <a:latin typeface="+mn-lt"/>
                <a:ea typeface="Calibri" panose="020F0502020204030204" pitchFamily="34" charset="0"/>
                <a:cs typeface="Times New Roman" panose="02020603050405020304" pitchFamily="18" charset="0"/>
              </a:rPr>
              <a:t>ez</a:t>
            </a:r>
            <a:r>
              <a:rPr lang="fr-FR" sz="1200" dirty="0">
                <a:solidFill>
                  <a:schemeClr val="tx1"/>
                </a:solidFill>
                <a:effectLst/>
                <a:latin typeface="+mn-lt"/>
                <a:ea typeface="Calibri" panose="020F0502020204030204" pitchFamily="34" charset="0"/>
                <a:cs typeface="Times New Roman" panose="02020603050405020304" pitchFamily="18" charset="0"/>
              </a:rPr>
              <a:t>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C’est des verbes à la personne 5</a:t>
            </a:r>
          </a:p>
          <a:p>
            <a:endParaRPr lang="fr-FR" dirty="0">
              <a:solidFill>
                <a:schemeClr val="tx1"/>
              </a:solidFill>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Qu’est-ce que c’est, les mots qui se terminent par –</a:t>
            </a:r>
            <a:r>
              <a:rPr lang="fr-FR" sz="1200" i="1" dirty="0" err="1">
                <a:solidFill>
                  <a:schemeClr val="tx1"/>
                </a:solidFill>
                <a:effectLst/>
                <a:latin typeface="+mn-lt"/>
                <a:ea typeface="Calibri" panose="020F0502020204030204" pitchFamily="34" charset="0"/>
                <a:cs typeface="Times New Roman" panose="02020603050405020304" pitchFamily="18" charset="0"/>
              </a:rPr>
              <a:t>ons</a:t>
            </a:r>
            <a:r>
              <a:rPr lang="fr-FR" sz="1200" dirty="0">
                <a:solidFill>
                  <a:schemeClr val="tx1"/>
                </a:solidFill>
                <a:effectLst/>
                <a:latin typeface="+mn-lt"/>
                <a:ea typeface="Calibri" panose="020F0502020204030204" pitchFamily="34" charset="0"/>
                <a:cs typeface="Times New Roman" panose="02020603050405020304" pitchFamily="18" charset="0"/>
              </a:rPr>
              <a:t>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C’est des verbes à la personne 4</a:t>
            </a:r>
          </a:p>
          <a:p>
            <a:endParaRPr lang="fr-FR" dirty="0">
              <a:solidFill>
                <a:schemeClr val="tx1"/>
              </a:solidFill>
            </a:endParaRPr>
          </a:p>
        </p:txBody>
      </p:sp>
      <p:sp>
        <p:nvSpPr>
          <p:cNvPr id="4" name="Espace réservé du numéro de diapositive 3">
            <a:extLst>
              <a:ext uri="{FF2B5EF4-FFF2-40B4-BE49-F238E27FC236}">
                <a16:creationId xmlns:a16="http://schemas.microsoft.com/office/drawing/2014/main" id="{51DA8D65-8F08-DE48-A527-648BA7B9098D}"/>
              </a:ext>
            </a:extLst>
          </p:cNvPr>
          <p:cNvSpPr>
            <a:spLocks noGrp="1"/>
          </p:cNvSpPr>
          <p:nvPr>
            <p:ph type="sldNum" sz="quarter" idx="5"/>
          </p:nvPr>
        </p:nvSpPr>
        <p:spPr/>
        <p:txBody>
          <a:bodyPr/>
          <a:lstStyle/>
          <a:p>
            <a:fld id="{7B07FB98-28BA-4B4A-8C1C-915ED1CD7BC9}" type="slidenum">
              <a:rPr lang="fr-FR" smtClean="0"/>
              <a:t>6</a:t>
            </a:fld>
            <a:endParaRPr lang="fr-FR"/>
          </a:p>
        </p:txBody>
      </p:sp>
    </p:spTree>
    <p:extLst>
      <p:ext uri="{BB962C8B-B14F-4D97-AF65-F5344CB8AC3E}">
        <p14:creationId xmlns:p14="http://schemas.microsoft.com/office/powerpoint/2010/main" val="11222378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87FA7-B444-4888-377E-6AB1E428C71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FB751D3-8FEA-100C-E14B-71BBA05898C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9D0A2A4-E84D-DDBD-765C-BA775DC559A1}"/>
              </a:ext>
            </a:extLst>
          </p:cNvPr>
          <p:cNvSpPr>
            <a:spLocks noGrp="1"/>
          </p:cNvSpPr>
          <p:nvPr>
            <p:ph type="body" idx="1"/>
          </p:nvPr>
        </p:nvSpPr>
        <p:spPr/>
        <p:txBody>
          <a:bodyPr/>
          <a:lstStyle/>
          <a:p>
            <a:r>
              <a:rPr lang="fr-FR" dirty="0">
                <a:solidFill>
                  <a:schemeClr val="tx1"/>
                </a:solidFill>
              </a:rPr>
              <a:t>« Qu’est-ce que j’ai mis dans les lignes en bas ? C’est quelle classe grammaticale ? Et dans les lignes en haut ? »</a:t>
            </a:r>
          </a:p>
          <a:p>
            <a:r>
              <a:rPr lang="fr-FR" u="sng" dirty="0">
                <a:solidFill>
                  <a:schemeClr val="tx1"/>
                </a:solidFill>
              </a:rPr>
              <a:t>Réponse attendue </a:t>
            </a:r>
            <a:r>
              <a:rPr lang="fr-FR" dirty="0">
                <a:solidFill>
                  <a:schemeClr val="tx1"/>
                </a:solidFill>
              </a:rPr>
              <a:t>:</a:t>
            </a:r>
          </a:p>
          <a:p>
            <a:r>
              <a:rPr lang="fr-FR" dirty="0">
                <a:solidFill>
                  <a:schemeClr val="tx1"/>
                </a:solidFill>
              </a:rPr>
              <a:t>En bas, ce sont des verbes. En haut ce sont des noms.</a:t>
            </a:r>
          </a:p>
        </p:txBody>
      </p:sp>
      <p:sp>
        <p:nvSpPr>
          <p:cNvPr id="4" name="Espace réservé du numéro de diapositive 3">
            <a:extLst>
              <a:ext uri="{FF2B5EF4-FFF2-40B4-BE49-F238E27FC236}">
                <a16:creationId xmlns:a16="http://schemas.microsoft.com/office/drawing/2014/main" id="{E8B95083-2475-819F-8CF1-3CE2B115EF36}"/>
              </a:ext>
            </a:extLst>
          </p:cNvPr>
          <p:cNvSpPr>
            <a:spLocks noGrp="1"/>
          </p:cNvSpPr>
          <p:nvPr>
            <p:ph type="sldNum" sz="quarter" idx="5"/>
          </p:nvPr>
        </p:nvSpPr>
        <p:spPr/>
        <p:txBody>
          <a:bodyPr/>
          <a:lstStyle/>
          <a:p>
            <a:fld id="{7B07FB98-28BA-4B4A-8C1C-915ED1CD7BC9}" type="slidenum">
              <a:rPr lang="fr-FR" smtClean="0"/>
              <a:t>7</a:t>
            </a:fld>
            <a:endParaRPr lang="fr-FR"/>
          </a:p>
        </p:txBody>
      </p:sp>
    </p:spTree>
    <p:extLst>
      <p:ext uri="{BB962C8B-B14F-4D97-AF65-F5344CB8AC3E}">
        <p14:creationId xmlns:p14="http://schemas.microsoft.com/office/powerpoint/2010/main" val="3907240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 Il reste des mots. À votre avis, où est-ce qu’on va mettre le mot </a:t>
            </a:r>
            <a:r>
              <a:rPr lang="fr-FR" sz="1200" i="1" dirty="0">
                <a:solidFill>
                  <a:schemeClr val="tx1"/>
                </a:solidFill>
                <a:effectLst/>
                <a:latin typeface="+mn-lt"/>
                <a:ea typeface="Calibri" panose="020F0502020204030204" pitchFamily="34" charset="0"/>
                <a:cs typeface="Times New Roman" panose="02020603050405020304" pitchFamily="18" charset="0"/>
              </a:rPr>
              <a:t>sème</a:t>
            </a:r>
            <a:r>
              <a:rPr lang="fr-FR" sz="1200" dirty="0">
                <a:solidFill>
                  <a:schemeClr val="tx1"/>
                </a:solidFill>
                <a:effectLst/>
                <a:latin typeface="+mn-lt"/>
                <a:ea typeface="Calibri" panose="020F0502020204030204" pitchFamily="34" charset="0"/>
                <a:cs typeface="Times New Roman" panose="02020603050405020304" pitchFamily="18" charset="0"/>
              </a:rPr>
              <a:t> ? Est-ce un nom ou est-ce un verbe ? Comment faire pour le savoir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C’est un verbe, parce qu’on peut dire « il sème » et qu’on ne peut pas dire « *un sème » ni « *une sème ».</a:t>
            </a:r>
          </a:p>
          <a:p>
            <a:endParaRPr lang="fr-FR" dirty="0"/>
          </a:p>
        </p:txBody>
      </p:sp>
      <p:sp>
        <p:nvSpPr>
          <p:cNvPr id="4" name="Espace réservé du numéro de diapositive 3"/>
          <p:cNvSpPr>
            <a:spLocks noGrp="1"/>
          </p:cNvSpPr>
          <p:nvPr>
            <p:ph type="sldNum" sz="quarter" idx="5"/>
          </p:nvPr>
        </p:nvSpPr>
        <p:spPr/>
        <p:txBody>
          <a:bodyPr/>
          <a:lstStyle/>
          <a:p>
            <a:fld id="{7B07FB98-28BA-4B4A-8C1C-915ED1CD7BC9}" type="slidenum">
              <a:rPr lang="fr-FR" smtClean="0"/>
              <a:t>8</a:t>
            </a:fld>
            <a:endParaRPr lang="fr-FR"/>
          </a:p>
        </p:txBody>
      </p:sp>
    </p:spTree>
    <p:extLst>
      <p:ext uri="{BB962C8B-B14F-4D97-AF65-F5344CB8AC3E}">
        <p14:creationId xmlns:p14="http://schemas.microsoft.com/office/powerpoint/2010/main" val="2418994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 À votre avis, où est-ce qu’on va mettre le mot  </a:t>
            </a:r>
            <a:r>
              <a:rPr lang="fr-FR" sz="1200" i="1" dirty="0">
                <a:solidFill>
                  <a:schemeClr val="tx1"/>
                </a:solidFill>
                <a:effectLst/>
                <a:latin typeface="+mn-lt"/>
                <a:ea typeface="Calibri" panose="020F0502020204030204" pitchFamily="34" charset="0"/>
                <a:cs typeface="Times New Roman" panose="02020603050405020304" pitchFamily="18" charset="0"/>
              </a:rPr>
              <a:t>dors </a:t>
            </a:r>
            <a:r>
              <a:rPr lang="fr-FR" sz="1200" dirty="0">
                <a:solidFill>
                  <a:schemeClr val="tx1"/>
                </a:solidFill>
                <a:effectLst/>
                <a:latin typeface="+mn-lt"/>
                <a:ea typeface="Calibri" panose="020F0502020204030204" pitchFamily="34" charset="0"/>
                <a:cs typeface="Times New Roman" panose="02020603050405020304" pitchFamily="18" charset="0"/>
              </a:rPr>
              <a:t>? Est-ce un nom ou est-ce un verbe ? Comment faire pour le savoir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marR="2879725" algn="just"/>
            <a:r>
              <a:rPr lang="fr-FR" sz="1200" dirty="0">
                <a:solidFill>
                  <a:schemeClr val="tx1"/>
                </a:solidFill>
                <a:effectLst/>
                <a:latin typeface="+mn-lt"/>
                <a:ea typeface="Calibri" panose="020F0502020204030204" pitchFamily="34" charset="0"/>
                <a:cs typeface="Times New Roman" panose="02020603050405020304" pitchFamily="18" charset="0"/>
              </a:rPr>
              <a:t>C’est un verbe, parce qu’on peut dire « je dors » et qu’on ne peut pas dire « *un dors » ni « *une dors ».</a:t>
            </a:r>
          </a:p>
          <a:p>
            <a:endParaRPr lang="fr-FR" dirty="0"/>
          </a:p>
        </p:txBody>
      </p:sp>
      <p:sp>
        <p:nvSpPr>
          <p:cNvPr id="4" name="Espace réservé du numéro de diapositive 3"/>
          <p:cNvSpPr>
            <a:spLocks noGrp="1"/>
          </p:cNvSpPr>
          <p:nvPr>
            <p:ph type="sldNum" sz="quarter" idx="5"/>
          </p:nvPr>
        </p:nvSpPr>
        <p:spPr/>
        <p:txBody>
          <a:bodyPr/>
          <a:lstStyle/>
          <a:p>
            <a:fld id="{7B07FB98-28BA-4B4A-8C1C-915ED1CD7BC9}" type="slidenum">
              <a:rPr lang="fr-FR" smtClean="0"/>
              <a:t>9</a:t>
            </a:fld>
            <a:endParaRPr lang="fr-FR"/>
          </a:p>
        </p:txBody>
      </p:sp>
    </p:spTree>
    <p:extLst>
      <p:ext uri="{BB962C8B-B14F-4D97-AF65-F5344CB8AC3E}">
        <p14:creationId xmlns:p14="http://schemas.microsoft.com/office/powerpoint/2010/main" val="19033327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 À votre avis, où est-ce qu’on va mettre le mot  </a:t>
            </a:r>
            <a:r>
              <a:rPr lang="fr-FR" sz="1200" i="1" dirty="0">
                <a:solidFill>
                  <a:schemeClr val="tx1"/>
                </a:solidFill>
                <a:effectLst/>
                <a:latin typeface="+mn-lt"/>
                <a:ea typeface="Calibri" panose="020F0502020204030204" pitchFamily="34" charset="0"/>
                <a:cs typeface="Times New Roman" panose="02020603050405020304" pitchFamily="18" charset="0"/>
              </a:rPr>
              <a:t>chasse </a:t>
            </a:r>
            <a:r>
              <a:rPr lang="fr-FR" sz="1200" dirty="0">
                <a:solidFill>
                  <a:schemeClr val="tx1"/>
                </a:solidFill>
                <a:effectLst/>
                <a:latin typeface="+mn-lt"/>
                <a:ea typeface="Calibri" panose="020F0502020204030204" pitchFamily="34" charset="0"/>
                <a:cs typeface="Times New Roman" panose="02020603050405020304" pitchFamily="18" charset="0"/>
              </a:rPr>
              <a:t>? Est-ce un nom ou est-ce un verbe ? Comment faire pour le savoir ? »</a:t>
            </a:r>
          </a:p>
          <a:p>
            <a:r>
              <a:rPr lang="fr-FR" sz="1200" u="sng" dirty="0">
                <a:solidFill>
                  <a:schemeClr val="tx1"/>
                </a:solidFill>
                <a:latin typeface="+mn-lt"/>
              </a:rPr>
              <a:t>Réponse attendue </a:t>
            </a:r>
            <a:r>
              <a:rPr lang="fr-FR" sz="1200" dirty="0">
                <a:solidFill>
                  <a:schemeClr val="tx1"/>
                </a:solidFill>
                <a:latin typeface="+mn-lt"/>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une chasse – la chasse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il ou elle chasse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Les deux sont possibles : c'est parfois un nom (la </a:t>
            </a:r>
            <a:r>
              <a:rPr lang="fr-FR" sz="1200" i="1" dirty="0">
                <a:solidFill>
                  <a:schemeClr val="tx1"/>
                </a:solidFill>
                <a:effectLst/>
                <a:latin typeface="+mn-lt"/>
                <a:ea typeface="Calibri" panose="020F0502020204030204" pitchFamily="34" charset="0"/>
                <a:cs typeface="Times New Roman" panose="02020603050405020304" pitchFamily="18" charset="0"/>
              </a:rPr>
              <a:t>chasse au sanglier</a:t>
            </a:r>
            <a:r>
              <a:rPr lang="fr-FR" sz="1200" dirty="0">
                <a:solidFill>
                  <a:schemeClr val="tx1"/>
                </a:solidFill>
                <a:effectLst/>
                <a:latin typeface="+mn-lt"/>
                <a:ea typeface="Calibri" panose="020F0502020204030204" pitchFamily="34" charset="0"/>
                <a:cs typeface="Times New Roman" panose="02020603050405020304" pitchFamily="18" charset="0"/>
              </a:rPr>
              <a:t> ou </a:t>
            </a:r>
            <a:r>
              <a:rPr lang="fr-FR" sz="1200" i="1" dirty="0">
                <a:solidFill>
                  <a:schemeClr val="tx1"/>
                </a:solidFill>
                <a:effectLst/>
                <a:latin typeface="+mn-lt"/>
                <a:ea typeface="Calibri" panose="020F0502020204030204" pitchFamily="34" charset="0"/>
                <a:cs typeface="Times New Roman" panose="02020603050405020304" pitchFamily="18" charset="0"/>
              </a:rPr>
              <a:t>la chasse d'eau</a:t>
            </a:r>
            <a:r>
              <a:rPr lang="fr-FR" sz="1200" dirty="0">
                <a:solidFill>
                  <a:schemeClr val="tx1"/>
                </a:solidFill>
                <a:effectLst/>
                <a:latin typeface="+mn-lt"/>
                <a:ea typeface="Calibri" panose="020F0502020204030204" pitchFamily="34" charset="0"/>
                <a:cs typeface="Times New Roman" panose="02020603050405020304" pitchFamily="18" charset="0"/>
              </a:rPr>
              <a:t>) et parfois un verbe. Ça dépend de la phrase.</a:t>
            </a:r>
          </a:p>
          <a:p>
            <a:endParaRPr lang="fr-FR" sz="1200" dirty="0">
              <a:solidFill>
                <a:schemeClr val="tx1"/>
              </a:solidFill>
              <a:latin typeface="+mn-lt"/>
            </a:endParaRPr>
          </a:p>
          <a:p>
            <a:r>
              <a:rPr lang="fr-FR" sz="1200" dirty="0">
                <a:solidFill>
                  <a:schemeClr val="tx1"/>
                </a:solidFill>
                <a:effectLst/>
                <a:latin typeface="+mn-lt"/>
                <a:ea typeface="Calibri" panose="020F0502020204030204" pitchFamily="34" charset="0"/>
              </a:rPr>
              <a:t>« Il faut donc le mettre deux fois dans le tableau et ajouter une ligne pour le cas où c'est un nom. »</a:t>
            </a:r>
            <a:r>
              <a:rPr lang="fr-FR" sz="1200" dirty="0">
                <a:solidFill>
                  <a:schemeClr val="tx1"/>
                </a:solidFill>
                <a:effectLst/>
                <a:latin typeface="+mn-lt"/>
              </a:rPr>
              <a:t> </a:t>
            </a:r>
          </a:p>
          <a:p>
            <a:endParaRPr lang="fr-FR" sz="1200" dirty="0">
              <a:solidFill>
                <a:schemeClr val="tx1"/>
              </a:solidFill>
              <a:effectLst/>
              <a:latin typeface="+mn-lt"/>
            </a:endParaRPr>
          </a:p>
          <a:p>
            <a:r>
              <a:rPr lang="fr-FR" sz="1200" dirty="0">
                <a:solidFill>
                  <a:schemeClr val="tx1"/>
                </a:solidFill>
                <a:effectLst/>
                <a:latin typeface="+mn-lt"/>
              </a:rPr>
              <a:t>« Et le mot marche ? Où est-ce qu’on va le mettre ? »</a:t>
            </a:r>
          </a:p>
          <a:p>
            <a:r>
              <a:rPr lang="fr-FR" sz="1200" u="sng" dirty="0">
                <a:solidFill>
                  <a:schemeClr val="tx1"/>
                </a:solidFill>
                <a:effectLst/>
                <a:latin typeface="+mn-lt"/>
              </a:rPr>
              <a:t>Réponse attendue </a:t>
            </a:r>
            <a:r>
              <a:rPr lang="fr-FR" sz="1200" dirty="0">
                <a:solidFill>
                  <a:schemeClr val="tx1"/>
                </a:solidFill>
                <a:effectLst/>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rPr>
              <a:t>C’est la même chose. </a:t>
            </a:r>
            <a:r>
              <a:rPr lang="fr-FR" sz="1200" dirty="0">
                <a:solidFill>
                  <a:schemeClr val="tx1"/>
                </a:solidFill>
                <a:effectLst/>
                <a:latin typeface="+mn-lt"/>
                <a:ea typeface="Calibri" panose="020F0502020204030204" pitchFamily="34" charset="0"/>
                <a:cs typeface="Times New Roman" panose="02020603050405020304" pitchFamily="18" charset="0"/>
              </a:rPr>
              <a:t>Les deux sont possibles : c'est parfois un nom (la </a:t>
            </a:r>
            <a:r>
              <a:rPr lang="fr-FR" sz="1200" i="1" dirty="0">
                <a:solidFill>
                  <a:schemeClr val="tx1"/>
                </a:solidFill>
                <a:effectLst/>
                <a:latin typeface="+mn-lt"/>
                <a:ea typeface="Calibri" panose="020F0502020204030204" pitchFamily="34" charset="0"/>
                <a:cs typeface="Times New Roman" panose="02020603050405020304" pitchFamily="18" charset="0"/>
              </a:rPr>
              <a:t>marche pour aller jusqu’à la maison</a:t>
            </a:r>
            <a:r>
              <a:rPr lang="fr-FR" sz="1200" dirty="0">
                <a:solidFill>
                  <a:schemeClr val="tx1"/>
                </a:solidFill>
                <a:effectLst/>
                <a:latin typeface="+mn-lt"/>
                <a:ea typeface="Calibri" panose="020F0502020204030204" pitchFamily="34" charset="0"/>
                <a:cs typeface="Times New Roman" panose="02020603050405020304" pitchFamily="18" charset="0"/>
              </a:rPr>
              <a:t> ou </a:t>
            </a:r>
            <a:r>
              <a:rPr lang="fr-FR" sz="1200" i="1" dirty="0">
                <a:solidFill>
                  <a:schemeClr val="tx1"/>
                </a:solidFill>
                <a:effectLst/>
                <a:latin typeface="+mn-lt"/>
                <a:ea typeface="Calibri" panose="020F0502020204030204" pitchFamily="34" charset="0"/>
                <a:cs typeface="Times New Roman" panose="02020603050405020304" pitchFamily="18" charset="0"/>
              </a:rPr>
              <a:t>une marche d’escalier</a:t>
            </a:r>
            <a:r>
              <a:rPr lang="fr-FR" sz="1200" dirty="0">
                <a:solidFill>
                  <a:schemeClr val="tx1"/>
                </a:solidFill>
                <a:effectLst/>
                <a:latin typeface="+mn-lt"/>
                <a:ea typeface="Calibri" panose="020F0502020204030204" pitchFamily="34" charset="0"/>
                <a:cs typeface="Times New Roman" panose="02020603050405020304" pitchFamily="18" charset="0"/>
              </a:rPr>
              <a:t>) et parfois un verbe. Ça dépend de la phrase.</a:t>
            </a:r>
          </a:p>
          <a:p>
            <a:endParaRPr lang="fr-FR" dirty="0"/>
          </a:p>
        </p:txBody>
      </p:sp>
      <p:sp>
        <p:nvSpPr>
          <p:cNvPr id="4" name="Espace réservé du numéro de diapositive 3"/>
          <p:cNvSpPr>
            <a:spLocks noGrp="1"/>
          </p:cNvSpPr>
          <p:nvPr>
            <p:ph type="sldNum" sz="quarter" idx="5"/>
          </p:nvPr>
        </p:nvSpPr>
        <p:spPr/>
        <p:txBody>
          <a:bodyPr/>
          <a:lstStyle/>
          <a:p>
            <a:fld id="{7B07FB98-28BA-4B4A-8C1C-915ED1CD7BC9}" type="slidenum">
              <a:rPr lang="fr-FR" smtClean="0"/>
              <a:t>10</a:t>
            </a:fld>
            <a:endParaRPr lang="fr-FR"/>
          </a:p>
        </p:txBody>
      </p:sp>
    </p:spTree>
    <p:extLst>
      <p:ext uri="{BB962C8B-B14F-4D97-AF65-F5344CB8AC3E}">
        <p14:creationId xmlns:p14="http://schemas.microsoft.com/office/powerpoint/2010/main" val="2023496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3 – </a:t>
            </a:r>
            <a:r>
              <a:rPr lang="fr-FR" sz="1200" b="1" i="1" dirty="0">
                <a:solidFill>
                  <a:schemeClr val="tx1"/>
                </a:solidFill>
                <a:effectLst/>
                <a:latin typeface="+mn-lt"/>
                <a:ea typeface="Calibri" panose="020F0502020204030204" pitchFamily="34" charset="0"/>
              </a:rPr>
              <a:t>Complètement</a:t>
            </a:r>
            <a:r>
              <a:rPr lang="fr-FR" sz="1200" b="1" dirty="0">
                <a:solidFill>
                  <a:schemeClr val="tx1"/>
                </a:solidFill>
                <a:effectLst/>
                <a:latin typeface="+mn-lt"/>
                <a:ea typeface="Calibri" panose="020F0502020204030204" pitchFamily="34" charset="0"/>
              </a:rPr>
              <a:t> – Constater qu’une même suite de lettres peut appartenir à deux mots qui n’ont rien d’autre de commun</a:t>
            </a:r>
            <a:r>
              <a:rPr lang="fr-FR" sz="1200" dirty="0">
                <a:solidFill>
                  <a:schemeClr val="tx1"/>
                </a:solidFill>
                <a:effectLst/>
                <a:latin typeface="+mn-lt"/>
              </a:rPr>
              <a:t> </a:t>
            </a:r>
          </a:p>
          <a:p>
            <a:endParaRPr lang="fr-FR" sz="1200" dirty="0">
              <a:solidFill>
                <a:schemeClr val="tx1"/>
              </a:solidFill>
              <a:effectLst/>
              <a:latin typeface="+mn-lt"/>
            </a:endParaRPr>
          </a:p>
          <a:p>
            <a:r>
              <a:rPr lang="fr-FR" sz="1200" b="1" dirty="0">
                <a:solidFill>
                  <a:schemeClr val="tx1"/>
                </a:solidFill>
                <a:effectLst/>
                <a:latin typeface="+mn-lt"/>
              </a:rPr>
              <a:t>Distribuer</a:t>
            </a:r>
            <a:r>
              <a:rPr lang="fr-FR" sz="1200" dirty="0">
                <a:solidFill>
                  <a:schemeClr val="tx1"/>
                </a:solidFill>
                <a:effectLst/>
                <a:latin typeface="+mn-lt"/>
              </a:rPr>
              <a:t> le tableau (fichier photocopiable) et </a:t>
            </a:r>
            <a:r>
              <a:rPr lang="fr-FR" sz="1200" b="1" dirty="0">
                <a:solidFill>
                  <a:schemeClr val="tx1"/>
                </a:solidFill>
                <a:effectLst/>
                <a:latin typeface="+mn-lt"/>
              </a:rPr>
              <a:t>donner la consigne </a:t>
            </a:r>
            <a:r>
              <a:rPr lang="fr-FR" sz="1200" dirty="0">
                <a:solidFill>
                  <a:schemeClr val="tx1"/>
                </a:solidFill>
                <a:effectLst/>
                <a:latin typeface="+mn-lt"/>
              </a:rPr>
              <a:t>: </a:t>
            </a:r>
            <a:r>
              <a:rPr lang="fr-FR" sz="1200" dirty="0">
                <a:solidFill>
                  <a:schemeClr val="tx1"/>
                </a:solidFill>
                <a:effectLst/>
                <a:latin typeface="+mn-lt"/>
                <a:ea typeface="Calibri" panose="020F0502020204030204" pitchFamily="34" charset="0"/>
              </a:rPr>
              <a:t>« Complétez les cases vides quand c’est possible. »</a:t>
            </a:r>
            <a:r>
              <a:rPr lang="fr-FR" sz="1200" dirty="0">
                <a:solidFill>
                  <a:schemeClr val="tx1"/>
                </a:solidFill>
                <a:effectLst/>
                <a:latin typeface="+mn-lt"/>
              </a:rPr>
              <a:t> </a:t>
            </a:r>
          </a:p>
          <a:p>
            <a:endParaRPr lang="fr-FR" sz="1200" dirty="0">
              <a:solidFill>
                <a:schemeClr val="tx1"/>
              </a:solidFill>
              <a:effectLst/>
              <a:latin typeface="+mn-lt"/>
            </a:endParaRP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Animer une discussion </a:t>
            </a:r>
            <a:r>
              <a:rPr lang="fr-FR" sz="1200" dirty="0">
                <a:solidFill>
                  <a:schemeClr val="tx1"/>
                </a:solidFill>
                <a:effectLst/>
                <a:latin typeface="+mn-lt"/>
                <a:ea typeface="Calibri" panose="020F0502020204030204" pitchFamily="34" charset="0"/>
                <a:cs typeface="Times New Roman" panose="02020603050405020304" pitchFamily="18" charset="0"/>
              </a:rPr>
              <a:t>collective au moment où les élèves prennent en compte les deux problèmes que pose la consigne :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il faut dédoubler la ligne des « verbes aux personnes 1 ou 2 (</a:t>
            </a:r>
            <a:r>
              <a:rPr lang="fr-FR" sz="1200" i="1" dirty="0">
                <a:solidFill>
                  <a:schemeClr val="tx1"/>
                </a:solidFill>
                <a:effectLst/>
                <a:latin typeface="+mn-lt"/>
                <a:ea typeface="Calibri" panose="020F0502020204030204" pitchFamily="34" charset="0"/>
                <a:cs typeface="Times New Roman" panose="02020603050405020304" pitchFamily="18" charset="0"/>
              </a:rPr>
              <a:t>je</a:t>
            </a:r>
            <a:r>
              <a:rPr lang="fr-FR" sz="1200" dirty="0">
                <a:solidFill>
                  <a:schemeClr val="tx1"/>
                </a:solidFill>
                <a:effectLst/>
                <a:latin typeface="+mn-lt"/>
                <a:ea typeface="Calibri" panose="020F0502020204030204" pitchFamily="34" charset="0"/>
                <a:cs typeface="Times New Roman" panose="02020603050405020304" pitchFamily="18" charset="0"/>
              </a:rPr>
              <a:t> ou </a:t>
            </a:r>
            <a:r>
              <a:rPr lang="fr-FR" sz="1200" i="1" dirty="0">
                <a:solidFill>
                  <a:schemeClr val="tx1"/>
                </a:solidFill>
                <a:effectLst/>
                <a:latin typeface="+mn-lt"/>
                <a:ea typeface="Calibri" panose="020F0502020204030204" pitchFamily="34" charset="0"/>
                <a:cs typeface="Times New Roman" panose="02020603050405020304" pitchFamily="18" charset="0"/>
              </a:rPr>
              <a:t>tu</a:t>
            </a:r>
            <a:r>
              <a:rPr lang="fr-FR" sz="1200" dirty="0">
                <a:solidFill>
                  <a:schemeClr val="tx1"/>
                </a:solidFill>
                <a:effectLst/>
                <a:latin typeface="+mn-lt"/>
                <a:ea typeface="Calibri" panose="020F0502020204030204" pitchFamily="34" charset="0"/>
                <a:cs typeface="Times New Roman" panose="02020603050405020304" pitchFamily="18" charset="0"/>
              </a:rPr>
              <a:t>) » parce que tous les verbes ne se comportent pas de la même manière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la case définie par colonne : racine </a:t>
            </a:r>
            <a:r>
              <a:rPr lang="fr-FR" sz="1200" i="1" dirty="0" err="1">
                <a:solidFill>
                  <a:schemeClr val="tx1"/>
                </a:solidFill>
                <a:effectLst/>
                <a:latin typeface="+mn-lt"/>
                <a:ea typeface="Calibri" panose="020F0502020204030204" pitchFamily="34" charset="0"/>
                <a:cs typeface="Times New Roman" panose="02020603050405020304" pitchFamily="18" charset="0"/>
              </a:rPr>
              <a:t>mouch</a:t>
            </a:r>
            <a:r>
              <a:rPr lang="fr-FR" sz="1200" dirty="0">
                <a:solidFill>
                  <a:schemeClr val="tx1"/>
                </a:solidFill>
                <a:effectLst/>
                <a:latin typeface="+mn-lt"/>
                <a:ea typeface="Calibri" panose="020F0502020204030204" pitchFamily="34" charset="0"/>
                <a:cs typeface="Times New Roman" panose="02020603050405020304" pitchFamily="18" charset="0"/>
              </a:rPr>
              <a:t>- ; ligne : nom en </a:t>
            </a:r>
            <a:r>
              <a:rPr lang="fr-FR" sz="1200" i="1" dirty="0">
                <a:solidFill>
                  <a:schemeClr val="tx1"/>
                </a:solidFill>
                <a:effectLst/>
                <a:latin typeface="+mn-lt"/>
                <a:ea typeface="Calibri" panose="020F0502020204030204" pitchFamily="34" charset="0"/>
                <a:cs typeface="Times New Roman" panose="02020603050405020304" pitchFamily="18" charset="0"/>
              </a:rPr>
              <a:t>-e</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On peut être tenté d’y inscrire le mot </a:t>
            </a:r>
            <a:r>
              <a:rPr lang="fr-FR" sz="1200" i="1" dirty="0">
                <a:solidFill>
                  <a:schemeClr val="tx1"/>
                </a:solidFill>
                <a:effectLst/>
                <a:latin typeface="+mn-lt"/>
                <a:ea typeface="Calibri" panose="020F0502020204030204" pitchFamily="34" charset="0"/>
                <a:cs typeface="Times New Roman" panose="02020603050405020304" pitchFamily="18" charset="0"/>
              </a:rPr>
              <a:t>mouche</a:t>
            </a:r>
            <a:r>
              <a:rPr lang="fr-FR" sz="1200" dirty="0">
                <a:solidFill>
                  <a:schemeClr val="tx1"/>
                </a:solidFill>
                <a:effectLst/>
                <a:latin typeface="+mn-lt"/>
                <a:ea typeface="Calibri" panose="020F0502020204030204" pitchFamily="34" charset="0"/>
                <a:cs typeface="Times New Roman" panose="02020603050405020304" pitchFamily="18" charset="0"/>
              </a:rPr>
              <a:t>, mais </a:t>
            </a:r>
            <a:r>
              <a:rPr lang="fr-FR" sz="1200" i="1" dirty="0">
                <a:solidFill>
                  <a:schemeClr val="tx1"/>
                </a:solidFill>
                <a:effectLst/>
                <a:latin typeface="+mn-lt"/>
                <a:ea typeface="Calibri" panose="020F0502020204030204" pitchFamily="34" charset="0"/>
                <a:cs typeface="Times New Roman" panose="02020603050405020304" pitchFamily="18" charset="0"/>
              </a:rPr>
              <a:t>une mouche</a:t>
            </a:r>
            <a:r>
              <a:rPr lang="fr-FR" sz="1200" dirty="0">
                <a:solidFill>
                  <a:schemeClr val="tx1"/>
                </a:solidFill>
                <a:effectLst/>
                <a:latin typeface="+mn-lt"/>
                <a:ea typeface="Calibri" panose="020F0502020204030204" pitchFamily="34" charset="0"/>
                <a:cs typeface="Times New Roman" panose="02020603050405020304" pitchFamily="18" charset="0"/>
              </a:rPr>
              <a:t> n'a pas grand rapport avec le verbe </a:t>
            </a:r>
            <a:r>
              <a:rPr lang="fr-FR" sz="1200" i="1" dirty="0">
                <a:solidFill>
                  <a:schemeClr val="tx1"/>
                </a:solidFill>
                <a:effectLst/>
                <a:latin typeface="+mn-lt"/>
                <a:ea typeface="Calibri" panose="020F0502020204030204" pitchFamily="34" charset="0"/>
                <a:cs typeface="Times New Roman" panose="02020603050405020304" pitchFamily="18" charset="0"/>
              </a:rPr>
              <a:t>moucher</a:t>
            </a:r>
            <a:r>
              <a:rPr lang="fr-FR" sz="12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7B07FB98-28BA-4B4A-8C1C-915ED1CD7BC9}" type="slidenum">
              <a:rPr lang="fr-FR" smtClean="0"/>
              <a:t>11</a:t>
            </a:fld>
            <a:endParaRPr lang="fr-FR"/>
          </a:p>
        </p:txBody>
      </p:sp>
    </p:spTree>
    <p:extLst>
      <p:ext uri="{BB962C8B-B14F-4D97-AF65-F5344CB8AC3E}">
        <p14:creationId xmlns:p14="http://schemas.microsoft.com/office/powerpoint/2010/main" val="19277291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latin typeface="+mn-lt"/>
              </a:rPr>
              <a:t>Expliquer</a:t>
            </a:r>
            <a:r>
              <a:rPr lang="fr-FR" sz="1200" dirty="0">
                <a:solidFill>
                  <a:schemeClr val="tx1"/>
                </a:solidFill>
                <a:latin typeface="+mn-lt"/>
              </a:rPr>
              <a:t> : </a:t>
            </a:r>
            <a:r>
              <a:rPr lang="fr-FR" sz="1200" dirty="0">
                <a:solidFill>
                  <a:schemeClr val="tx1"/>
                </a:solidFill>
                <a:effectLst/>
                <a:latin typeface="+mn-lt"/>
                <a:ea typeface="Calibri" panose="020F0502020204030204" pitchFamily="34" charset="0"/>
                <a:cs typeface="Times New Roman" panose="02020603050405020304" pitchFamily="18" charset="0"/>
              </a:rPr>
              <a:t>« Le mot </a:t>
            </a:r>
            <a:r>
              <a:rPr lang="fr-FR" sz="1200" i="1" dirty="0">
                <a:solidFill>
                  <a:schemeClr val="tx1"/>
                </a:solidFill>
                <a:effectLst/>
                <a:latin typeface="+mn-lt"/>
                <a:ea typeface="Calibri" panose="020F0502020204030204" pitchFamily="34" charset="0"/>
                <a:cs typeface="Times New Roman" panose="02020603050405020304" pitchFamily="18" charset="0"/>
              </a:rPr>
              <a:t>une</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mouche</a:t>
            </a:r>
            <a:r>
              <a:rPr lang="fr-FR" sz="1200" dirty="0">
                <a:solidFill>
                  <a:schemeClr val="tx1"/>
                </a:solidFill>
                <a:effectLst/>
                <a:latin typeface="+mn-lt"/>
                <a:ea typeface="Calibri" panose="020F0502020204030204" pitchFamily="34" charset="0"/>
                <a:cs typeface="Times New Roman" panose="02020603050405020304" pitchFamily="18" charset="0"/>
              </a:rPr>
              <a:t> appartient à une autre famille de mots (celle de </a:t>
            </a:r>
            <a:r>
              <a:rPr lang="fr-FR" sz="1200" i="1" dirty="0">
                <a:solidFill>
                  <a:schemeClr val="tx1"/>
                </a:solidFill>
                <a:effectLst/>
                <a:latin typeface="+mn-lt"/>
                <a:ea typeface="Calibri" panose="020F0502020204030204" pitchFamily="34" charset="0"/>
                <a:cs typeface="Times New Roman" panose="02020603050405020304" pitchFamily="18" charset="0"/>
              </a:rPr>
              <a:t>moucheron</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moustique</a:t>
            </a:r>
            <a:r>
              <a:rPr lang="fr-FR" sz="1200" dirty="0">
                <a:solidFill>
                  <a:schemeClr val="tx1"/>
                </a:solidFill>
                <a:effectLst/>
                <a:latin typeface="+mn-lt"/>
                <a:ea typeface="Calibri" panose="020F0502020204030204" pitchFamily="34" charset="0"/>
                <a:cs typeface="Times New Roman" panose="02020603050405020304" pitchFamily="18" charset="0"/>
              </a:rPr>
              <a:t>…). Ici, dans ce travail, pour aller avec</a:t>
            </a:r>
            <a:r>
              <a:rPr lang="fr-FR" sz="1200" i="1" dirty="0">
                <a:solidFill>
                  <a:schemeClr val="tx1"/>
                </a:solidFill>
                <a:effectLst/>
                <a:latin typeface="+mn-lt"/>
                <a:ea typeface="Calibri" panose="020F0502020204030204" pitchFamily="34" charset="0"/>
                <a:cs typeface="Times New Roman" panose="02020603050405020304" pitchFamily="18" charset="0"/>
              </a:rPr>
              <a:t> moucher</a:t>
            </a:r>
            <a:r>
              <a:rPr lang="fr-FR" sz="1200" dirty="0">
                <a:solidFill>
                  <a:schemeClr val="tx1"/>
                </a:solidFill>
                <a:effectLst/>
                <a:latin typeface="+mn-lt"/>
                <a:ea typeface="Calibri" panose="020F0502020204030204" pitchFamily="34" charset="0"/>
                <a:cs typeface="Times New Roman" panose="02020603050405020304" pitchFamily="18" charset="0"/>
              </a:rPr>
              <a:t>, le mot </a:t>
            </a:r>
            <a:r>
              <a:rPr lang="fr-FR" sz="1200" i="1" dirty="0">
                <a:solidFill>
                  <a:schemeClr val="tx1"/>
                </a:solidFill>
                <a:effectLst/>
                <a:latin typeface="+mn-lt"/>
                <a:ea typeface="Calibri" panose="020F0502020204030204" pitchFamily="34" charset="0"/>
                <a:cs typeface="Times New Roman" panose="02020603050405020304" pitchFamily="18" charset="0"/>
              </a:rPr>
              <a:t>mouche</a:t>
            </a:r>
            <a:r>
              <a:rPr lang="fr-FR" sz="1200" dirty="0">
                <a:solidFill>
                  <a:schemeClr val="tx1"/>
                </a:solidFill>
                <a:effectLst/>
                <a:latin typeface="+mn-lt"/>
                <a:ea typeface="Calibri" panose="020F0502020204030204" pitchFamily="34" charset="0"/>
                <a:cs typeface="Times New Roman" panose="02020603050405020304" pitchFamily="18" charset="0"/>
              </a:rPr>
              <a:t> ne peut être que le verbe.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Il y a d’autres cas de ‘rencontre’ entre des mots qui n’ont rien à voir ensemble, qui sont de deux familles de mots différentes mais qui ont les mêmes lettres. Par exemple : </a:t>
            </a:r>
            <a:r>
              <a:rPr lang="fr-FR" sz="1200" i="1" dirty="0">
                <a:solidFill>
                  <a:schemeClr val="tx1"/>
                </a:solidFill>
                <a:effectLst/>
                <a:latin typeface="+mn-lt"/>
                <a:ea typeface="Calibri" panose="020F0502020204030204" pitchFamily="34" charset="0"/>
                <a:cs typeface="Times New Roman" panose="02020603050405020304" pitchFamily="18" charset="0"/>
              </a:rPr>
              <a:t>savons</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des savons / nous savons</a:t>
            </a:r>
            <a:r>
              <a:rPr lang="fr-FR" sz="1200" dirty="0">
                <a:solidFill>
                  <a:schemeClr val="tx1"/>
                </a:solidFill>
                <a:effectLst/>
                <a:latin typeface="+mn-lt"/>
                <a:ea typeface="Calibri" panose="020F0502020204030204" pitchFamily="34" charset="0"/>
                <a:cs typeface="Times New Roman" panose="02020603050405020304" pitchFamily="18" charset="0"/>
              </a:rPr>
              <a:t>) »</a:t>
            </a:r>
          </a:p>
          <a:p>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7B07FB98-28BA-4B4A-8C1C-915ED1CD7BC9}" type="slidenum">
              <a:rPr lang="fr-FR" smtClean="0"/>
              <a:t>12</a:t>
            </a:fld>
            <a:endParaRPr lang="fr-FR"/>
          </a:p>
        </p:txBody>
      </p:sp>
    </p:spTree>
    <p:extLst>
      <p:ext uri="{BB962C8B-B14F-4D97-AF65-F5344CB8AC3E}">
        <p14:creationId xmlns:p14="http://schemas.microsoft.com/office/powerpoint/2010/main" val="16827804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Expliquer</a:t>
            </a:r>
            <a:r>
              <a:rPr lang="fr-FR" dirty="0">
                <a:solidFill>
                  <a:schemeClr val="tx1"/>
                </a:solidFill>
              </a:rPr>
              <a:t> : « Un semoir, c’est un petit outil qui permet de semer plus facilement de petites graines. »</a:t>
            </a:r>
          </a:p>
        </p:txBody>
      </p:sp>
      <p:sp>
        <p:nvSpPr>
          <p:cNvPr id="4" name="Espace réservé du numéro de diapositive 3"/>
          <p:cNvSpPr>
            <a:spLocks noGrp="1"/>
          </p:cNvSpPr>
          <p:nvPr>
            <p:ph type="sldNum" sz="quarter" idx="5"/>
          </p:nvPr>
        </p:nvSpPr>
        <p:spPr/>
        <p:txBody>
          <a:bodyPr/>
          <a:lstStyle/>
          <a:p>
            <a:fld id="{7B07FB98-28BA-4B4A-8C1C-915ED1CD7BC9}" type="slidenum">
              <a:rPr lang="fr-FR" smtClean="0"/>
              <a:t>13</a:t>
            </a:fld>
            <a:endParaRPr lang="fr-FR"/>
          </a:p>
        </p:txBody>
      </p:sp>
    </p:spTree>
    <p:extLst>
      <p:ext uri="{BB962C8B-B14F-4D97-AF65-F5344CB8AC3E}">
        <p14:creationId xmlns:p14="http://schemas.microsoft.com/office/powerpoint/2010/main" val="2815279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[Affichage du tableau final attendu]</a:t>
            </a:r>
          </a:p>
        </p:txBody>
      </p:sp>
      <p:sp>
        <p:nvSpPr>
          <p:cNvPr id="4" name="Espace réservé du numéro de diapositive 3"/>
          <p:cNvSpPr>
            <a:spLocks noGrp="1"/>
          </p:cNvSpPr>
          <p:nvPr>
            <p:ph type="sldNum" sz="quarter" idx="5"/>
          </p:nvPr>
        </p:nvSpPr>
        <p:spPr/>
        <p:txBody>
          <a:bodyPr/>
          <a:lstStyle/>
          <a:p>
            <a:fld id="{7B07FB98-28BA-4B4A-8C1C-915ED1CD7BC9}" type="slidenum">
              <a:rPr lang="fr-FR" smtClean="0"/>
              <a:t>14</a:t>
            </a:fld>
            <a:endParaRPr lang="fr-FR"/>
          </a:p>
        </p:txBody>
      </p:sp>
    </p:spTree>
    <p:extLst>
      <p:ext uri="{BB962C8B-B14F-4D97-AF65-F5344CB8AC3E}">
        <p14:creationId xmlns:p14="http://schemas.microsoft.com/office/powerpoint/2010/main" val="3204881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 Qu’est-ce qui est pareil dans les deux morceaux du tableau que je viens de séparer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Il y a plusieurs mots qui ont le même radical pour une colonne. C’est des mots de la même famille.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À la fin, on ajoute des lettres.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Qu’est-ce qu’il y a de différent entre les deux morceaux du tableau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On peut remplir toutes les cases pour les verbes. Les verbes se conjuguent avec toutes les personnes et pas les noms.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Pour les noms, on ne peut pas toujours remplir toutes les cases, et ce ne sont pas toujours les cases des mêmes lignes qu’on peut remplir. On ne peut pas savoir par avance si, par exemple, un nom avec </a:t>
            </a:r>
            <a:r>
              <a:rPr lang="fr-FR" sz="1200" i="1" dirty="0">
                <a:solidFill>
                  <a:schemeClr val="tx1"/>
                </a:solidFill>
                <a:effectLst/>
                <a:latin typeface="+mn-lt"/>
                <a:ea typeface="Calibri" panose="020F0502020204030204" pitchFamily="34" charset="0"/>
                <a:cs typeface="Times New Roman" panose="02020603050405020304" pitchFamily="18" charset="0"/>
              </a:rPr>
              <a:t>-e</a:t>
            </a:r>
            <a:r>
              <a:rPr lang="fr-FR" sz="1200" dirty="0">
                <a:solidFill>
                  <a:schemeClr val="tx1"/>
                </a:solidFill>
                <a:effectLst/>
                <a:latin typeface="+mn-lt"/>
                <a:ea typeface="Calibri" panose="020F0502020204030204" pitchFamily="34" charset="0"/>
                <a:cs typeface="Times New Roman" panose="02020603050405020304" pitchFamily="18" charset="0"/>
              </a:rPr>
              <a:t>, avec -</a:t>
            </a:r>
            <a:r>
              <a:rPr lang="fr-FR" sz="1200" i="1" dirty="0" err="1">
                <a:solidFill>
                  <a:schemeClr val="tx1"/>
                </a:solidFill>
                <a:effectLst/>
                <a:latin typeface="+mn-lt"/>
                <a:ea typeface="Calibri" panose="020F0502020204030204" pitchFamily="34" charset="0"/>
                <a:cs typeface="Times New Roman" panose="02020603050405020304" pitchFamily="18" charset="0"/>
              </a:rPr>
              <a:t>oir</a:t>
            </a:r>
            <a:r>
              <a:rPr lang="fr-FR" sz="1200" dirty="0">
                <a:solidFill>
                  <a:schemeClr val="tx1"/>
                </a:solidFill>
                <a:effectLst/>
                <a:latin typeface="+mn-lt"/>
                <a:ea typeface="Calibri" panose="020F0502020204030204" pitchFamily="34" charset="0"/>
                <a:cs typeface="Times New Roman" panose="02020603050405020304" pitchFamily="18" charset="0"/>
              </a:rPr>
              <a:t> ou avec </a:t>
            </a:r>
            <a:r>
              <a:rPr lang="fr-FR" sz="1200" i="1" dirty="0">
                <a:solidFill>
                  <a:schemeClr val="tx1"/>
                </a:solidFill>
                <a:effectLst/>
                <a:latin typeface="+mn-lt"/>
                <a:ea typeface="Calibri" panose="020F0502020204030204" pitchFamily="34" charset="0"/>
                <a:cs typeface="Times New Roman" panose="02020603050405020304" pitchFamily="18" charset="0"/>
              </a:rPr>
              <a:t>-</a:t>
            </a:r>
            <a:r>
              <a:rPr lang="fr-FR" sz="1200" i="1" dirty="0" err="1">
                <a:solidFill>
                  <a:schemeClr val="tx1"/>
                </a:solidFill>
                <a:effectLst/>
                <a:latin typeface="+mn-lt"/>
                <a:ea typeface="Calibri" panose="020F0502020204030204" pitchFamily="34" charset="0"/>
                <a:cs typeface="Times New Roman" panose="02020603050405020304" pitchFamily="18" charset="0"/>
              </a:rPr>
              <a:t>eur</a:t>
            </a:r>
            <a:r>
              <a:rPr lang="fr-FR" sz="1200" dirty="0">
                <a:solidFill>
                  <a:schemeClr val="tx1"/>
                </a:solidFill>
                <a:effectLst/>
                <a:latin typeface="+mn-lt"/>
                <a:ea typeface="Calibri" panose="020F0502020204030204" pitchFamily="34" charset="0"/>
                <a:cs typeface="Times New Roman" panose="02020603050405020304" pitchFamily="18" charset="0"/>
              </a:rPr>
              <a:t> existe ou non.</a:t>
            </a:r>
          </a:p>
          <a:p>
            <a:pPr algn="just"/>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p:txBody>
      </p:sp>
      <p:sp>
        <p:nvSpPr>
          <p:cNvPr id="4" name="Espace réservé du numéro de diapositive 3"/>
          <p:cNvSpPr>
            <a:spLocks noGrp="1"/>
          </p:cNvSpPr>
          <p:nvPr>
            <p:ph type="sldNum" sz="quarter" idx="5"/>
          </p:nvPr>
        </p:nvSpPr>
        <p:spPr/>
        <p:txBody>
          <a:bodyPr/>
          <a:lstStyle/>
          <a:p>
            <a:fld id="{7B07FB98-28BA-4B4A-8C1C-915ED1CD7BC9}" type="slidenum">
              <a:rPr lang="fr-FR" smtClean="0"/>
              <a:t>15</a:t>
            </a:fld>
            <a:endParaRPr lang="fr-FR"/>
          </a:p>
        </p:txBody>
      </p:sp>
    </p:spTree>
    <p:extLst>
      <p:ext uri="{BB962C8B-B14F-4D97-AF65-F5344CB8AC3E}">
        <p14:creationId xmlns:p14="http://schemas.microsoft.com/office/powerpoint/2010/main" val="9642567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Préciser</a:t>
            </a:r>
            <a:r>
              <a:rPr lang="fr-FR" sz="1200" dirty="0">
                <a:solidFill>
                  <a:schemeClr val="tx1"/>
                </a:solidFill>
                <a:effectLst/>
                <a:latin typeface="+mn-lt"/>
                <a:ea typeface="Calibri" panose="020F0502020204030204" pitchFamily="34" charset="0"/>
                <a:cs typeface="Times New Roman" panose="02020603050405020304" pitchFamily="18" charset="0"/>
              </a:rPr>
              <a:t> : « Pour les noms, les lettres qui sont après le radical sont des ‘suffixes’ (on peut d’ailleurs trouver des lettres devant les noms, des préfixes, par exemple : </a:t>
            </a:r>
            <a:r>
              <a:rPr lang="fr-FR" sz="1200" i="1" dirty="0">
                <a:solidFill>
                  <a:schemeClr val="tx1"/>
                </a:solidFill>
                <a:effectLst/>
                <a:latin typeface="+mn-lt"/>
                <a:ea typeface="Calibri" panose="020F0502020204030204" pitchFamily="34" charset="0"/>
                <a:cs typeface="Times New Roman" panose="02020603050405020304" pitchFamily="18" charset="0"/>
              </a:rPr>
              <a:t>démarche</a:t>
            </a:r>
            <a:r>
              <a:rPr lang="fr-FR" sz="1200" dirty="0">
                <a:solidFill>
                  <a:schemeClr val="tx1"/>
                </a:solidFill>
                <a:effectLst/>
                <a:latin typeface="+mn-lt"/>
                <a:ea typeface="Calibri" panose="020F0502020204030204" pitchFamily="34" charset="0"/>
                <a:cs typeface="Times New Roman" panose="02020603050405020304" pitchFamily="18" charset="0"/>
              </a:rPr>
              <a:t> ou devant les verbes, par exemple :</a:t>
            </a:r>
            <a:r>
              <a:rPr lang="fr-FR" sz="1200" i="1" dirty="0">
                <a:solidFill>
                  <a:schemeClr val="tx1"/>
                </a:solidFill>
                <a:effectLst/>
                <a:latin typeface="+mn-lt"/>
                <a:ea typeface="Calibri" panose="020F0502020204030204" pitchFamily="34" charset="0"/>
                <a:cs typeface="Times New Roman" panose="02020603050405020304" pitchFamily="18" charset="0"/>
              </a:rPr>
              <a:t> pourchasser</a:t>
            </a:r>
            <a:r>
              <a:rPr lang="fr-FR" sz="1200" dirty="0">
                <a:solidFill>
                  <a:schemeClr val="tx1"/>
                </a:solidFill>
                <a:effectLst/>
                <a:latin typeface="+mn-lt"/>
                <a:ea typeface="Calibri" panose="020F0502020204030204" pitchFamily="34" charset="0"/>
                <a:cs typeface="Times New Roman" panose="02020603050405020304" pitchFamily="18" charset="0"/>
              </a:rPr>
              <a:t>). Ce sont des noms différents, certains sont masculins (</a:t>
            </a:r>
            <a:r>
              <a:rPr lang="fr-FR" sz="1200" i="1" dirty="0">
                <a:solidFill>
                  <a:schemeClr val="tx1"/>
                </a:solidFill>
                <a:effectLst/>
                <a:latin typeface="+mn-lt"/>
                <a:ea typeface="Calibri" panose="020F0502020204030204" pitchFamily="34" charset="0"/>
                <a:cs typeface="Times New Roman" panose="02020603050405020304" pitchFamily="18" charset="0"/>
              </a:rPr>
              <a:t>marcheur</a:t>
            </a:r>
            <a:r>
              <a:rPr lang="fr-FR" sz="1200" dirty="0">
                <a:solidFill>
                  <a:schemeClr val="tx1"/>
                </a:solidFill>
                <a:effectLst/>
                <a:latin typeface="+mn-lt"/>
                <a:ea typeface="Calibri" panose="020F0502020204030204" pitchFamily="34" charset="0"/>
                <a:cs typeface="Times New Roman" panose="02020603050405020304" pitchFamily="18" charset="0"/>
              </a:rPr>
              <a:t>), d’autres féminins (</a:t>
            </a:r>
            <a:r>
              <a:rPr lang="fr-FR" sz="1200" i="1" dirty="0">
                <a:solidFill>
                  <a:schemeClr val="tx1"/>
                </a:solidFill>
                <a:effectLst/>
                <a:latin typeface="+mn-lt"/>
                <a:ea typeface="Calibri" panose="020F0502020204030204" pitchFamily="34" charset="0"/>
                <a:cs typeface="Times New Roman" panose="02020603050405020304" pitchFamily="18" charset="0"/>
              </a:rPr>
              <a:t>marche</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Pour les verbes, ici, ce sont des marques de la personne, elles sont toujours uniquement à la fin des mots. Ça fait différentes formes du verbe. Mais c’est un seul verbe, un seul mot. Ce mot fait aussi partie de la famille de mots. »</a:t>
            </a:r>
          </a:p>
          <a:p>
            <a:pPr algn="just"/>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5"/>
          </p:nvPr>
        </p:nvSpPr>
        <p:spPr/>
        <p:txBody>
          <a:bodyPr/>
          <a:lstStyle/>
          <a:p>
            <a:fld id="{7B07FB98-28BA-4B4A-8C1C-915ED1CD7BC9}" type="slidenum">
              <a:rPr lang="fr-FR" smtClean="0"/>
              <a:t>16</a:t>
            </a:fld>
            <a:endParaRPr lang="fr-FR"/>
          </a:p>
        </p:txBody>
      </p:sp>
    </p:spTree>
    <p:extLst>
      <p:ext uri="{BB962C8B-B14F-4D97-AF65-F5344CB8AC3E}">
        <p14:creationId xmlns:p14="http://schemas.microsoft.com/office/powerpoint/2010/main" val="27041884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E490E-2AE6-A6AA-B200-B1424DF60C8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652F992-FAA7-8EE4-DD06-87307196EAF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C47F21D-7D10-235D-B0E3-3585B054888B}"/>
              </a:ext>
            </a:extLst>
          </p:cNvPr>
          <p:cNvSpPr>
            <a:spLocks noGrp="1"/>
          </p:cNvSpPr>
          <p:nvPr>
            <p:ph type="body" idx="1"/>
          </p:nvPr>
        </p:nvSpPr>
        <p:spPr/>
        <p:txBody>
          <a:bodyPr/>
          <a:lstStyle/>
          <a:p>
            <a:r>
              <a:rPr lang="fr-FR" sz="1200" b="1" dirty="0">
                <a:solidFill>
                  <a:schemeClr val="tx1"/>
                </a:solidFill>
                <a:latin typeface="+mn-lt"/>
              </a:rPr>
              <a:t>Revenir </a:t>
            </a:r>
            <a:r>
              <a:rPr lang="fr-FR" sz="1200" b="0" dirty="0">
                <a:solidFill>
                  <a:schemeClr val="tx1"/>
                </a:solidFill>
                <a:latin typeface="+mn-lt"/>
              </a:rPr>
              <a:t>à la proposition d’Aristobule au début de la séance : </a:t>
            </a:r>
            <a:r>
              <a:rPr lang="fr-FR" sz="1200" dirty="0">
                <a:solidFill>
                  <a:schemeClr val="tx1"/>
                </a:solidFill>
                <a:effectLst/>
                <a:latin typeface="+mn-lt"/>
                <a:ea typeface="Calibri" panose="020F0502020204030204" pitchFamily="34" charset="0"/>
                <a:cs typeface="Times New Roman" panose="02020603050405020304" pitchFamily="18" charset="0"/>
              </a:rPr>
              <a:t>« Aristobule dit que </a:t>
            </a:r>
            <a:r>
              <a:rPr lang="fr-FR" sz="1200" i="1" dirty="0">
                <a:solidFill>
                  <a:schemeClr val="tx1"/>
                </a:solidFill>
                <a:effectLst/>
                <a:latin typeface="+mn-lt"/>
                <a:ea typeface="Calibri" panose="020F0502020204030204" pitchFamily="34" charset="0"/>
                <a:cs typeface="Times New Roman" panose="02020603050405020304" pitchFamily="18" charset="0"/>
              </a:rPr>
              <a:t>marcheur</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marchons</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marchez, démarcher</a:t>
            </a:r>
            <a:r>
              <a:rPr lang="fr-FR" sz="1200" dirty="0">
                <a:solidFill>
                  <a:schemeClr val="tx1"/>
                </a:solidFill>
                <a:effectLst/>
                <a:latin typeface="+mn-lt"/>
                <a:ea typeface="Calibri" panose="020F0502020204030204" pitchFamily="34" charset="0"/>
                <a:cs typeface="Times New Roman" panose="02020603050405020304" pitchFamily="18" charset="0"/>
              </a:rPr>
              <a:t> étaient tous des mots de la même famille. Qu’est-ce que vous en pensez maintenant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Aristobule a presque raison. Mais il n’a pas bien conscience que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marchons</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et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marchez</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sont des formes différentes du même verbe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marcher</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C’est le nom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marcheur</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et les deux verbes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marcher</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et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démarcher</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qui sont de la même famille de mots.</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a:p>
            <a:endParaRPr lang="fr-FR" dirty="0"/>
          </a:p>
          <a:p>
            <a:endParaRPr lang="fr-FR" dirty="0"/>
          </a:p>
        </p:txBody>
      </p:sp>
      <p:sp>
        <p:nvSpPr>
          <p:cNvPr id="4" name="Espace réservé du numéro de diapositive 3">
            <a:extLst>
              <a:ext uri="{FF2B5EF4-FFF2-40B4-BE49-F238E27FC236}">
                <a16:creationId xmlns:a16="http://schemas.microsoft.com/office/drawing/2014/main" id="{EAFD15C5-1E90-3D3F-9581-B9DDD1BD4C32}"/>
              </a:ext>
            </a:extLst>
          </p:cNvPr>
          <p:cNvSpPr>
            <a:spLocks noGrp="1"/>
          </p:cNvSpPr>
          <p:nvPr>
            <p:ph type="sldNum" sz="quarter" idx="5"/>
          </p:nvPr>
        </p:nvSpPr>
        <p:spPr/>
        <p:txBody>
          <a:bodyPr/>
          <a:lstStyle/>
          <a:p>
            <a:fld id="{7B07FB98-28BA-4B4A-8C1C-915ED1CD7BC9}" type="slidenum">
              <a:rPr lang="fr-FR" smtClean="0"/>
              <a:t>17</a:t>
            </a:fld>
            <a:endParaRPr lang="fr-FR"/>
          </a:p>
        </p:txBody>
      </p:sp>
    </p:spTree>
    <p:extLst>
      <p:ext uri="{BB962C8B-B14F-4D97-AF65-F5344CB8AC3E}">
        <p14:creationId xmlns:p14="http://schemas.microsoft.com/office/powerpoint/2010/main" val="25917787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 Reformuler </a:t>
            </a:r>
            <a:r>
              <a:rPr lang="fr-FR" sz="1200" dirty="0">
                <a:solidFill>
                  <a:schemeClr val="tx1"/>
                </a:solidFill>
                <a:effectLst/>
                <a:latin typeface="+mn-lt"/>
                <a:ea typeface="Calibri" panose="020F0502020204030204" pitchFamily="34" charset="0"/>
                <a:cs typeface="Times New Roman" panose="02020603050405020304" pitchFamily="18" charset="0"/>
              </a:rPr>
              <a:t>avec les élèves ce qu’on a appris.</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Les verbes appartiennent à une famille de mots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Avec les verbes, on peut créer toutes les formes qui vont avec les pronoms de conjugaison ; avec les familles de mots toutes les formes n'existent pas toujours.</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La conjugaison d’un verbe, c’est toutes les formes que le verbe peut prendre. C’est toujours le même mot, il est conjugué à des personnes différentes. Les conjugaisons des verbes se ressemblent (c’est presque toujours les mêmes marques).</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Une famille de mots, c’est plusieurs mots qui ont un même radical et qui ont des sens comparable. Les familles de mots ne se ressemblent pas toujours : certaines ont beaucoup de mots, d’autres non ; certaines utilisent des suffixes que d’autres n’utilisent pas.</a:t>
            </a:r>
          </a:p>
          <a:p>
            <a:endParaRPr lang="fr-FR" dirty="0"/>
          </a:p>
        </p:txBody>
      </p:sp>
      <p:sp>
        <p:nvSpPr>
          <p:cNvPr id="4" name="Espace réservé du numéro de diapositive 3"/>
          <p:cNvSpPr>
            <a:spLocks noGrp="1"/>
          </p:cNvSpPr>
          <p:nvPr>
            <p:ph type="sldNum" sz="quarter" idx="5"/>
          </p:nvPr>
        </p:nvSpPr>
        <p:spPr/>
        <p:txBody>
          <a:bodyPr/>
          <a:lstStyle/>
          <a:p>
            <a:fld id="{7B07FB98-28BA-4B4A-8C1C-915ED1CD7BC9}" type="slidenum">
              <a:rPr lang="fr-FR" smtClean="0"/>
              <a:t>18</a:t>
            </a:fld>
            <a:endParaRPr lang="fr-FR"/>
          </a:p>
        </p:txBody>
      </p:sp>
    </p:spTree>
    <p:extLst>
      <p:ext uri="{BB962C8B-B14F-4D97-AF65-F5344CB8AC3E}">
        <p14:creationId xmlns:p14="http://schemas.microsoft.com/office/powerpoint/2010/main" val="25337881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Distribuer</a:t>
            </a:r>
            <a:r>
              <a:rPr lang="fr-FR" dirty="0">
                <a:solidFill>
                  <a:schemeClr val="tx1"/>
                </a:solidFill>
              </a:rPr>
              <a:t> la trace écrite à compléter et à mettre en couleur</a:t>
            </a:r>
          </a:p>
          <a:p>
            <a:endParaRPr lang="fr-FR" dirty="0">
              <a:solidFill>
                <a:schemeClr val="tx1"/>
              </a:solidFill>
            </a:endParaRPr>
          </a:p>
          <a:p>
            <a:r>
              <a:rPr lang="fr-FR" dirty="0">
                <a:solidFill>
                  <a:schemeClr val="tx1"/>
                </a:solidFill>
              </a:rPr>
              <a:t>« Avec votre crayon bleu, entourez les suffixes et les marques de la personne. Ajoutez dans les bulles ‘suffixe’ ou ‘marque de la personne’ »</a:t>
            </a:r>
          </a:p>
        </p:txBody>
      </p:sp>
      <p:sp>
        <p:nvSpPr>
          <p:cNvPr id="4" name="Espace réservé du numéro de diapositive 3"/>
          <p:cNvSpPr>
            <a:spLocks noGrp="1"/>
          </p:cNvSpPr>
          <p:nvPr>
            <p:ph type="sldNum" sz="quarter" idx="5"/>
          </p:nvPr>
        </p:nvSpPr>
        <p:spPr/>
        <p:txBody>
          <a:bodyPr/>
          <a:lstStyle/>
          <a:p>
            <a:fld id="{7B07FB98-28BA-4B4A-8C1C-915ED1CD7BC9}" type="slidenum">
              <a:rPr lang="fr-FR" smtClean="0"/>
              <a:t>19</a:t>
            </a:fld>
            <a:endParaRPr lang="fr-FR"/>
          </a:p>
        </p:txBody>
      </p:sp>
    </p:spTree>
    <p:extLst>
      <p:ext uri="{BB962C8B-B14F-4D97-AF65-F5344CB8AC3E}">
        <p14:creationId xmlns:p14="http://schemas.microsoft.com/office/powerpoint/2010/main" val="12496673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B07FB98-28BA-4B4A-8C1C-915ED1CD7BC9}" type="slidenum">
              <a:rPr lang="fr-FR" smtClean="0"/>
              <a:t>20</a:t>
            </a:fld>
            <a:endParaRPr lang="fr-FR"/>
          </a:p>
        </p:txBody>
      </p:sp>
    </p:spTree>
    <p:extLst>
      <p:ext uri="{BB962C8B-B14F-4D97-AF65-F5344CB8AC3E}">
        <p14:creationId xmlns:p14="http://schemas.microsoft.com/office/powerpoint/2010/main" val="4092406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B07FB98-28BA-4B4A-8C1C-915ED1CD7BC9}" type="slidenum">
              <a:rPr lang="fr-FR" smtClean="0"/>
              <a:t>21</a:t>
            </a:fld>
            <a:endParaRPr lang="fr-FR"/>
          </a:p>
        </p:txBody>
      </p:sp>
    </p:spTree>
    <p:extLst>
      <p:ext uri="{BB962C8B-B14F-4D97-AF65-F5344CB8AC3E}">
        <p14:creationId xmlns:p14="http://schemas.microsoft.com/office/powerpoint/2010/main" val="20662439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Aristobule a raison,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glaçon, glacent</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et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glacez</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contiennent tous le radical </a:t>
            </a:r>
            <a:r>
              <a:rPr lang="fr-FR" sz="1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glac</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Là où il se trompe, c’est que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glacent</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et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glacez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sont deux formes verbales du même verbe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glacer</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conjugué à la P6 et à la P5. Et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glaçon</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et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glacer</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sont deux mots de la même famille parce qu’ils contiennent tous les deux le radical </a:t>
            </a:r>
            <a:r>
              <a:rPr lang="fr-FR" sz="1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glac</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et qu’ils ont des sens comparables.</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7B07FB98-28BA-4B4A-8C1C-915ED1CD7BC9}" type="slidenum">
              <a:rPr lang="fr-FR" smtClean="0"/>
              <a:t>22</a:t>
            </a:fld>
            <a:endParaRPr lang="fr-FR"/>
          </a:p>
        </p:txBody>
      </p:sp>
    </p:spTree>
    <p:extLst>
      <p:ext uri="{BB962C8B-B14F-4D97-AF65-F5344CB8AC3E}">
        <p14:creationId xmlns:p14="http://schemas.microsoft.com/office/powerpoint/2010/main" val="9675259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B07FB98-28BA-4B4A-8C1C-915ED1CD7BC9}" type="slidenum">
              <a:rPr lang="fr-FR" smtClean="0"/>
              <a:t>23</a:t>
            </a:fld>
            <a:endParaRPr lang="fr-FR"/>
          </a:p>
        </p:txBody>
      </p:sp>
    </p:spTree>
    <p:extLst>
      <p:ext uri="{BB962C8B-B14F-4D97-AF65-F5344CB8AC3E}">
        <p14:creationId xmlns:p14="http://schemas.microsoft.com/office/powerpoint/2010/main" val="41260565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Ne pas oublier le –e- après le –g- !</a:t>
            </a:r>
          </a:p>
        </p:txBody>
      </p:sp>
      <p:sp>
        <p:nvSpPr>
          <p:cNvPr id="4" name="Espace réservé du numéro de diapositive 3"/>
          <p:cNvSpPr>
            <a:spLocks noGrp="1"/>
          </p:cNvSpPr>
          <p:nvPr>
            <p:ph type="sldNum" sz="quarter" idx="5"/>
          </p:nvPr>
        </p:nvSpPr>
        <p:spPr/>
        <p:txBody>
          <a:bodyPr/>
          <a:lstStyle/>
          <a:p>
            <a:fld id="{7B07FB98-28BA-4B4A-8C1C-915ED1CD7BC9}" type="slidenum">
              <a:rPr lang="fr-FR" smtClean="0"/>
              <a:t>24</a:t>
            </a:fld>
            <a:endParaRPr lang="fr-FR"/>
          </a:p>
        </p:txBody>
      </p:sp>
    </p:spTree>
    <p:extLst>
      <p:ext uri="{BB962C8B-B14F-4D97-AF65-F5344CB8AC3E}">
        <p14:creationId xmlns:p14="http://schemas.microsoft.com/office/powerpoint/2010/main" val="20067173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B07FB98-28BA-4B4A-8C1C-915ED1CD7BC9}" type="slidenum">
              <a:rPr lang="fr-FR" smtClean="0"/>
              <a:t>25</a:t>
            </a:fld>
            <a:endParaRPr lang="fr-FR"/>
          </a:p>
        </p:txBody>
      </p:sp>
    </p:spTree>
    <p:extLst>
      <p:ext uri="{BB962C8B-B14F-4D97-AF65-F5344CB8AC3E}">
        <p14:creationId xmlns:p14="http://schemas.microsoft.com/office/powerpoint/2010/main" val="37439935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B07FB98-28BA-4B4A-8C1C-915ED1CD7BC9}" type="slidenum">
              <a:rPr lang="fr-FR" smtClean="0"/>
              <a:t>26</a:t>
            </a:fld>
            <a:endParaRPr lang="fr-FR"/>
          </a:p>
        </p:txBody>
      </p:sp>
    </p:spTree>
    <p:extLst>
      <p:ext uri="{BB962C8B-B14F-4D97-AF65-F5344CB8AC3E}">
        <p14:creationId xmlns:p14="http://schemas.microsoft.com/office/powerpoint/2010/main" val="35056545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B07FB98-28BA-4B4A-8C1C-915ED1CD7BC9}" type="slidenum">
              <a:rPr lang="fr-FR" smtClean="0"/>
              <a:t>27</a:t>
            </a:fld>
            <a:endParaRPr lang="fr-FR"/>
          </a:p>
        </p:txBody>
      </p:sp>
    </p:spTree>
    <p:extLst>
      <p:ext uri="{BB962C8B-B14F-4D97-AF65-F5344CB8AC3E}">
        <p14:creationId xmlns:p14="http://schemas.microsoft.com/office/powerpoint/2010/main" val="656187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B07FB98-28BA-4B4A-8C1C-915ED1CD7BC9}" type="slidenum">
              <a:rPr lang="fr-FR" smtClean="0"/>
              <a:t>28</a:t>
            </a:fld>
            <a:endParaRPr lang="fr-FR"/>
          </a:p>
        </p:txBody>
      </p:sp>
    </p:spTree>
    <p:extLst>
      <p:ext uri="{BB962C8B-B14F-4D97-AF65-F5344CB8AC3E}">
        <p14:creationId xmlns:p14="http://schemas.microsoft.com/office/powerpoint/2010/main" val="28882772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B07FB98-28BA-4B4A-8C1C-915ED1CD7BC9}" type="slidenum">
              <a:rPr lang="fr-FR" smtClean="0"/>
              <a:t>29</a:t>
            </a:fld>
            <a:endParaRPr lang="fr-FR"/>
          </a:p>
        </p:txBody>
      </p:sp>
    </p:spTree>
    <p:extLst>
      <p:ext uri="{BB962C8B-B14F-4D97-AF65-F5344CB8AC3E}">
        <p14:creationId xmlns:p14="http://schemas.microsoft.com/office/powerpoint/2010/main" val="42044656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Les justifications peuvent être diverses, elles devraient toutes s’adosser à un exemple.</a:t>
            </a:r>
          </a:p>
        </p:txBody>
      </p:sp>
      <p:sp>
        <p:nvSpPr>
          <p:cNvPr id="4" name="Espace réservé du numéro de diapositive 3"/>
          <p:cNvSpPr>
            <a:spLocks noGrp="1"/>
          </p:cNvSpPr>
          <p:nvPr>
            <p:ph type="sldNum" sz="quarter" idx="5"/>
          </p:nvPr>
        </p:nvSpPr>
        <p:spPr/>
        <p:txBody>
          <a:bodyPr/>
          <a:lstStyle/>
          <a:p>
            <a:fld id="{7B07FB98-28BA-4B4A-8C1C-915ED1CD7BC9}" type="slidenum">
              <a:rPr lang="fr-FR" smtClean="0"/>
              <a:t>30</a:t>
            </a:fld>
            <a:endParaRPr lang="fr-FR"/>
          </a:p>
        </p:txBody>
      </p:sp>
    </p:spTree>
    <p:extLst>
      <p:ext uri="{BB962C8B-B14F-4D97-AF65-F5344CB8AC3E}">
        <p14:creationId xmlns:p14="http://schemas.microsoft.com/office/powerpoint/2010/main" val="35349531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Une famille de chats habite dans ma jolie chambre toujours sombre.</a:t>
            </a:r>
          </a:p>
          <a:p>
            <a:endParaRPr lang="fr-FR" dirty="0"/>
          </a:p>
          <a:p>
            <a:r>
              <a:rPr lang="fr-FR" dirty="0"/>
              <a:t>Points à privilégier dans la réflexion commune :</a:t>
            </a:r>
          </a:p>
          <a:p>
            <a:pPr algn="just"/>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accord dans le GN (D/A/N, locution déterminative – nom collectif)</a:t>
            </a:r>
          </a:p>
          <a:p>
            <a:pPr algn="just"/>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accord S/V (complément du nom rupteur S/V)</a:t>
            </a:r>
          </a:p>
          <a:p>
            <a:pPr algn="just"/>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-m- devant -m-, -b-, -p-</a:t>
            </a:r>
          </a:p>
          <a:p>
            <a:endParaRPr lang="fr-FR" dirty="0"/>
          </a:p>
        </p:txBody>
      </p:sp>
      <p:sp>
        <p:nvSpPr>
          <p:cNvPr id="4" name="Espace réservé du numéro de diapositive 3"/>
          <p:cNvSpPr>
            <a:spLocks noGrp="1"/>
          </p:cNvSpPr>
          <p:nvPr>
            <p:ph type="sldNum" sz="quarter" idx="5"/>
          </p:nvPr>
        </p:nvSpPr>
        <p:spPr/>
        <p:txBody>
          <a:bodyPr/>
          <a:lstStyle/>
          <a:p>
            <a:fld id="{7B07FB98-28BA-4B4A-8C1C-915ED1CD7BC9}" type="slidenum">
              <a:rPr lang="fr-FR" smtClean="0"/>
              <a:t>31</a:t>
            </a:fld>
            <a:endParaRPr lang="fr-FR"/>
          </a:p>
        </p:txBody>
      </p:sp>
    </p:spTree>
    <p:extLst>
      <p:ext uri="{BB962C8B-B14F-4D97-AF65-F5344CB8AC3E}">
        <p14:creationId xmlns:p14="http://schemas.microsoft.com/office/powerpoint/2010/main" val="14942789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DA9E6-7561-9FD2-DD4D-9E582438157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DBAEF27-394C-E7BC-84CA-D07FE9C2541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9E4E248-0847-19C2-7366-EDFBBF0AF60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Une famille de chats habite dans ma jolie chambre toujours sombre.</a:t>
            </a:r>
          </a:p>
          <a:p>
            <a:endParaRPr lang="fr-FR" dirty="0"/>
          </a:p>
          <a:p>
            <a:r>
              <a:rPr lang="fr-FR" dirty="0"/>
              <a:t>Points à privilégier dans la réflexion commune :</a:t>
            </a:r>
          </a:p>
          <a:p>
            <a:pPr algn="just"/>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accord dans le GN (D/A/N, locution déterminative – nom collectif)</a:t>
            </a:r>
          </a:p>
          <a:p>
            <a:pPr algn="just"/>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accord S/V (complément du nom rupteur S/V)</a:t>
            </a:r>
          </a:p>
          <a:p>
            <a:pPr algn="just"/>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-m- devant -m-, -b-, -p-</a:t>
            </a:r>
          </a:p>
          <a:p>
            <a:endParaRPr lang="fr-FR" dirty="0"/>
          </a:p>
        </p:txBody>
      </p:sp>
      <p:sp>
        <p:nvSpPr>
          <p:cNvPr id="4" name="Espace réservé du numéro de diapositive 3">
            <a:extLst>
              <a:ext uri="{FF2B5EF4-FFF2-40B4-BE49-F238E27FC236}">
                <a16:creationId xmlns:a16="http://schemas.microsoft.com/office/drawing/2014/main" id="{C6FD8EEF-5482-9901-EC74-B9783C438175}"/>
              </a:ext>
            </a:extLst>
          </p:cNvPr>
          <p:cNvSpPr>
            <a:spLocks noGrp="1"/>
          </p:cNvSpPr>
          <p:nvPr>
            <p:ph type="sldNum" sz="quarter" idx="5"/>
          </p:nvPr>
        </p:nvSpPr>
        <p:spPr/>
        <p:txBody>
          <a:bodyPr/>
          <a:lstStyle/>
          <a:p>
            <a:fld id="{7B07FB98-28BA-4B4A-8C1C-915ED1CD7BC9}" type="slidenum">
              <a:rPr lang="fr-FR" smtClean="0"/>
              <a:t>32</a:t>
            </a:fld>
            <a:endParaRPr lang="fr-FR"/>
          </a:p>
        </p:txBody>
      </p:sp>
    </p:spTree>
    <p:extLst>
      <p:ext uri="{BB962C8B-B14F-4D97-AF65-F5344CB8AC3E}">
        <p14:creationId xmlns:p14="http://schemas.microsoft.com/office/powerpoint/2010/main" val="5176320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7490ED-04E6-3020-6C40-EA7B01FD5D67}"/>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7DF23C24-975B-8CDC-BBB3-8E89423BE0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8CBC72ED-2CD6-2AE9-B369-26C922A3BC5E}"/>
              </a:ext>
            </a:extLst>
          </p:cNvPr>
          <p:cNvSpPr>
            <a:spLocks noGrp="1"/>
          </p:cNvSpPr>
          <p:nvPr>
            <p:ph type="dt" sz="half" idx="10"/>
          </p:nvPr>
        </p:nvSpPr>
        <p:spPr/>
        <p:txBody>
          <a:bodyPr/>
          <a:lstStyle/>
          <a:p>
            <a:fld id="{F023D371-55D9-A247-BD47-51240CD7C7EA}" type="datetimeFigureOut">
              <a:rPr lang="fr-FR" smtClean="0"/>
              <a:t>02/11/2024</a:t>
            </a:fld>
            <a:endParaRPr lang="fr-FR"/>
          </a:p>
        </p:txBody>
      </p:sp>
      <p:sp>
        <p:nvSpPr>
          <p:cNvPr id="5" name="Espace réservé du pied de page 4">
            <a:extLst>
              <a:ext uri="{FF2B5EF4-FFF2-40B4-BE49-F238E27FC236}">
                <a16:creationId xmlns:a16="http://schemas.microsoft.com/office/drawing/2014/main" id="{BDAAB9E9-2628-62CC-38BB-AA3B6BAA722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0C6692B-8551-A2AF-D85C-467A3E2E9A79}"/>
              </a:ext>
            </a:extLst>
          </p:cNvPr>
          <p:cNvSpPr>
            <a:spLocks noGrp="1"/>
          </p:cNvSpPr>
          <p:nvPr>
            <p:ph type="sldNum" sz="quarter" idx="12"/>
          </p:nvPr>
        </p:nvSpPr>
        <p:spPr/>
        <p:txBody>
          <a:bodyPr/>
          <a:lstStyle/>
          <a:p>
            <a:fld id="{0D4D7BCA-697B-AD40-9153-797648D7E821}" type="slidenum">
              <a:rPr lang="fr-FR" smtClean="0"/>
              <a:t>‹N°›</a:t>
            </a:fld>
            <a:endParaRPr lang="fr-FR"/>
          </a:p>
        </p:txBody>
      </p:sp>
    </p:spTree>
    <p:extLst>
      <p:ext uri="{BB962C8B-B14F-4D97-AF65-F5344CB8AC3E}">
        <p14:creationId xmlns:p14="http://schemas.microsoft.com/office/powerpoint/2010/main" val="3143046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8026BC-FD94-8AD6-F1B3-10A4FD13C21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EFC0F65-B755-8CCF-280C-FFE71051BA4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6F5DDF-58FC-BD6B-EE4A-CC854B99A83E}"/>
              </a:ext>
            </a:extLst>
          </p:cNvPr>
          <p:cNvSpPr>
            <a:spLocks noGrp="1"/>
          </p:cNvSpPr>
          <p:nvPr>
            <p:ph type="dt" sz="half" idx="10"/>
          </p:nvPr>
        </p:nvSpPr>
        <p:spPr/>
        <p:txBody>
          <a:bodyPr/>
          <a:lstStyle/>
          <a:p>
            <a:fld id="{F023D371-55D9-A247-BD47-51240CD7C7EA}" type="datetimeFigureOut">
              <a:rPr lang="fr-FR" smtClean="0"/>
              <a:t>02/11/2024</a:t>
            </a:fld>
            <a:endParaRPr lang="fr-FR"/>
          </a:p>
        </p:txBody>
      </p:sp>
      <p:sp>
        <p:nvSpPr>
          <p:cNvPr id="5" name="Espace réservé du pied de page 4">
            <a:extLst>
              <a:ext uri="{FF2B5EF4-FFF2-40B4-BE49-F238E27FC236}">
                <a16:creationId xmlns:a16="http://schemas.microsoft.com/office/drawing/2014/main" id="{A0A57106-9A2E-8AD2-215C-EE371FF5019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FA4E9AC-B334-E9EC-976F-B466D1652121}"/>
              </a:ext>
            </a:extLst>
          </p:cNvPr>
          <p:cNvSpPr>
            <a:spLocks noGrp="1"/>
          </p:cNvSpPr>
          <p:nvPr>
            <p:ph type="sldNum" sz="quarter" idx="12"/>
          </p:nvPr>
        </p:nvSpPr>
        <p:spPr/>
        <p:txBody>
          <a:bodyPr/>
          <a:lstStyle/>
          <a:p>
            <a:fld id="{0D4D7BCA-697B-AD40-9153-797648D7E821}" type="slidenum">
              <a:rPr lang="fr-FR" smtClean="0"/>
              <a:t>‹N°›</a:t>
            </a:fld>
            <a:endParaRPr lang="fr-FR"/>
          </a:p>
        </p:txBody>
      </p:sp>
    </p:spTree>
    <p:extLst>
      <p:ext uri="{BB962C8B-B14F-4D97-AF65-F5344CB8AC3E}">
        <p14:creationId xmlns:p14="http://schemas.microsoft.com/office/powerpoint/2010/main" val="2457336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01117A-05E3-0814-5762-5854BB348F1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1BF3C1F-0079-044E-957A-A29E1F9DFE3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A3010432-1AB3-677D-09E4-9699EFFA9682}"/>
              </a:ext>
            </a:extLst>
          </p:cNvPr>
          <p:cNvSpPr>
            <a:spLocks noGrp="1"/>
          </p:cNvSpPr>
          <p:nvPr>
            <p:ph type="dt" sz="half" idx="10"/>
          </p:nvPr>
        </p:nvSpPr>
        <p:spPr/>
        <p:txBody>
          <a:bodyPr/>
          <a:lstStyle/>
          <a:p>
            <a:fld id="{F023D371-55D9-A247-BD47-51240CD7C7EA}" type="datetimeFigureOut">
              <a:rPr lang="fr-FR" smtClean="0"/>
              <a:t>02/11/2024</a:t>
            </a:fld>
            <a:endParaRPr lang="fr-FR"/>
          </a:p>
        </p:txBody>
      </p:sp>
      <p:sp>
        <p:nvSpPr>
          <p:cNvPr id="5" name="Espace réservé du pied de page 4">
            <a:extLst>
              <a:ext uri="{FF2B5EF4-FFF2-40B4-BE49-F238E27FC236}">
                <a16:creationId xmlns:a16="http://schemas.microsoft.com/office/drawing/2014/main" id="{E1735C3C-D286-EA87-93E8-868DBA6A216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99CAB56-0B42-289F-90E2-A6B368449928}"/>
              </a:ext>
            </a:extLst>
          </p:cNvPr>
          <p:cNvSpPr>
            <a:spLocks noGrp="1"/>
          </p:cNvSpPr>
          <p:nvPr>
            <p:ph type="sldNum" sz="quarter" idx="12"/>
          </p:nvPr>
        </p:nvSpPr>
        <p:spPr/>
        <p:txBody>
          <a:bodyPr/>
          <a:lstStyle/>
          <a:p>
            <a:fld id="{0D4D7BCA-697B-AD40-9153-797648D7E821}" type="slidenum">
              <a:rPr lang="fr-FR" smtClean="0"/>
              <a:t>‹N°›</a:t>
            </a:fld>
            <a:endParaRPr lang="fr-FR"/>
          </a:p>
        </p:txBody>
      </p:sp>
    </p:spTree>
    <p:extLst>
      <p:ext uri="{BB962C8B-B14F-4D97-AF65-F5344CB8AC3E}">
        <p14:creationId xmlns:p14="http://schemas.microsoft.com/office/powerpoint/2010/main" val="1223451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FE1BCF-7E51-C34F-AAE1-011F6D10372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5A1F247-513A-3B1B-5303-1386D101EC3A}"/>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9D257FB3-D8A5-FC3E-DAFC-74F72F6CD1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AF43341D-3B80-B96C-1BC8-97D1791237CD}"/>
              </a:ext>
            </a:extLst>
          </p:cNvPr>
          <p:cNvSpPr>
            <a:spLocks noGrp="1"/>
          </p:cNvSpPr>
          <p:nvPr>
            <p:ph type="dt" sz="half" idx="10"/>
          </p:nvPr>
        </p:nvSpPr>
        <p:spPr/>
        <p:txBody>
          <a:bodyPr/>
          <a:lstStyle/>
          <a:p>
            <a:fld id="{F023D371-55D9-A247-BD47-51240CD7C7EA}" type="datetimeFigureOut">
              <a:rPr lang="fr-FR" smtClean="0"/>
              <a:t>02/11/2024</a:t>
            </a:fld>
            <a:endParaRPr lang="fr-FR"/>
          </a:p>
        </p:txBody>
      </p:sp>
      <p:sp>
        <p:nvSpPr>
          <p:cNvPr id="6" name="Espace réservé du pied de page 5">
            <a:extLst>
              <a:ext uri="{FF2B5EF4-FFF2-40B4-BE49-F238E27FC236}">
                <a16:creationId xmlns:a16="http://schemas.microsoft.com/office/drawing/2014/main" id="{A63BAD6C-AC24-331B-DAAE-6A84369183C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8F603D0-CCDC-FA62-CE27-6EC1B71C423E}"/>
              </a:ext>
            </a:extLst>
          </p:cNvPr>
          <p:cNvSpPr>
            <a:spLocks noGrp="1"/>
          </p:cNvSpPr>
          <p:nvPr>
            <p:ph type="sldNum" sz="quarter" idx="12"/>
          </p:nvPr>
        </p:nvSpPr>
        <p:spPr/>
        <p:txBody>
          <a:bodyPr/>
          <a:lstStyle/>
          <a:p>
            <a:fld id="{0D4D7BCA-697B-AD40-9153-797648D7E821}" type="slidenum">
              <a:rPr lang="fr-FR" smtClean="0"/>
              <a:t>‹N°›</a:t>
            </a:fld>
            <a:endParaRPr lang="fr-FR"/>
          </a:p>
        </p:txBody>
      </p:sp>
    </p:spTree>
    <p:extLst>
      <p:ext uri="{BB962C8B-B14F-4D97-AF65-F5344CB8AC3E}">
        <p14:creationId xmlns:p14="http://schemas.microsoft.com/office/powerpoint/2010/main" val="3742710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3BC658-6BAA-0A3A-6B00-DC40650A9471}"/>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043D0F3-F8E3-F139-B2EA-70C6F71828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769B110-821D-D0EA-3DB9-1A11BFAA543D}"/>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1230D971-4901-DF73-8141-BFE6575593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76B5DA1B-4661-DDF7-19F9-B7BA4822F27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E8D75BB8-F4C9-A099-465F-7ED04491025B}"/>
              </a:ext>
            </a:extLst>
          </p:cNvPr>
          <p:cNvSpPr>
            <a:spLocks noGrp="1"/>
          </p:cNvSpPr>
          <p:nvPr>
            <p:ph type="dt" sz="half" idx="10"/>
          </p:nvPr>
        </p:nvSpPr>
        <p:spPr/>
        <p:txBody>
          <a:bodyPr/>
          <a:lstStyle/>
          <a:p>
            <a:fld id="{F023D371-55D9-A247-BD47-51240CD7C7EA}" type="datetimeFigureOut">
              <a:rPr lang="fr-FR" smtClean="0"/>
              <a:t>02/11/2024</a:t>
            </a:fld>
            <a:endParaRPr lang="fr-FR"/>
          </a:p>
        </p:txBody>
      </p:sp>
      <p:sp>
        <p:nvSpPr>
          <p:cNvPr id="8" name="Espace réservé du pied de page 7">
            <a:extLst>
              <a:ext uri="{FF2B5EF4-FFF2-40B4-BE49-F238E27FC236}">
                <a16:creationId xmlns:a16="http://schemas.microsoft.com/office/drawing/2014/main" id="{807EB01A-1BFF-2B02-A419-AB1ECFA178ED}"/>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864B7E3-8F14-982B-7281-C21D59D34EF3}"/>
              </a:ext>
            </a:extLst>
          </p:cNvPr>
          <p:cNvSpPr>
            <a:spLocks noGrp="1"/>
          </p:cNvSpPr>
          <p:nvPr>
            <p:ph type="sldNum" sz="quarter" idx="12"/>
          </p:nvPr>
        </p:nvSpPr>
        <p:spPr/>
        <p:txBody>
          <a:bodyPr/>
          <a:lstStyle/>
          <a:p>
            <a:fld id="{0D4D7BCA-697B-AD40-9153-797648D7E821}" type="slidenum">
              <a:rPr lang="fr-FR" smtClean="0"/>
              <a:t>‹N°›</a:t>
            </a:fld>
            <a:endParaRPr lang="fr-FR"/>
          </a:p>
        </p:txBody>
      </p:sp>
    </p:spTree>
    <p:extLst>
      <p:ext uri="{BB962C8B-B14F-4D97-AF65-F5344CB8AC3E}">
        <p14:creationId xmlns:p14="http://schemas.microsoft.com/office/powerpoint/2010/main" val="4222439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DF548E-CD9E-F86E-966B-889D1B8B7B21}"/>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EF0B82C8-6895-BA5E-4833-4492E1C9472D}"/>
              </a:ext>
            </a:extLst>
          </p:cNvPr>
          <p:cNvSpPr>
            <a:spLocks noGrp="1"/>
          </p:cNvSpPr>
          <p:nvPr>
            <p:ph type="dt" sz="half" idx="10"/>
          </p:nvPr>
        </p:nvSpPr>
        <p:spPr/>
        <p:txBody>
          <a:bodyPr/>
          <a:lstStyle/>
          <a:p>
            <a:fld id="{F023D371-55D9-A247-BD47-51240CD7C7EA}" type="datetimeFigureOut">
              <a:rPr lang="fr-FR" smtClean="0"/>
              <a:t>02/11/2024</a:t>
            </a:fld>
            <a:endParaRPr lang="fr-FR"/>
          </a:p>
        </p:txBody>
      </p:sp>
      <p:sp>
        <p:nvSpPr>
          <p:cNvPr id="4" name="Espace réservé du pied de page 3">
            <a:extLst>
              <a:ext uri="{FF2B5EF4-FFF2-40B4-BE49-F238E27FC236}">
                <a16:creationId xmlns:a16="http://schemas.microsoft.com/office/drawing/2014/main" id="{5E59AB24-22F8-C198-D299-C9846192C09E}"/>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92212676-F830-9F94-5C61-DA60196BD6F8}"/>
              </a:ext>
            </a:extLst>
          </p:cNvPr>
          <p:cNvSpPr>
            <a:spLocks noGrp="1"/>
          </p:cNvSpPr>
          <p:nvPr>
            <p:ph type="sldNum" sz="quarter" idx="12"/>
          </p:nvPr>
        </p:nvSpPr>
        <p:spPr/>
        <p:txBody>
          <a:bodyPr/>
          <a:lstStyle/>
          <a:p>
            <a:fld id="{0D4D7BCA-697B-AD40-9153-797648D7E821}" type="slidenum">
              <a:rPr lang="fr-FR" smtClean="0"/>
              <a:t>‹N°›</a:t>
            </a:fld>
            <a:endParaRPr lang="fr-FR"/>
          </a:p>
        </p:txBody>
      </p:sp>
    </p:spTree>
    <p:extLst>
      <p:ext uri="{BB962C8B-B14F-4D97-AF65-F5344CB8AC3E}">
        <p14:creationId xmlns:p14="http://schemas.microsoft.com/office/powerpoint/2010/main" val="1557725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F92A9E9-0B55-4920-5BB0-78F89DAE4E27}"/>
              </a:ext>
            </a:extLst>
          </p:cNvPr>
          <p:cNvSpPr>
            <a:spLocks noGrp="1"/>
          </p:cNvSpPr>
          <p:nvPr>
            <p:ph type="dt" sz="half" idx="10"/>
          </p:nvPr>
        </p:nvSpPr>
        <p:spPr/>
        <p:txBody>
          <a:bodyPr/>
          <a:lstStyle/>
          <a:p>
            <a:fld id="{F023D371-55D9-A247-BD47-51240CD7C7EA}" type="datetimeFigureOut">
              <a:rPr lang="fr-FR" smtClean="0"/>
              <a:t>02/11/2024</a:t>
            </a:fld>
            <a:endParaRPr lang="fr-FR"/>
          </a:p>
        </p:txBody>
      </p:sp>
      <p:sp>
        <p:nvSpPr>
          <p:cNvPr id="3" name="Espace réservé du pied de page 2">
            <a:extLst>
              <a:ext uri="{FF2B5EF4-FFF2-40B4-BE49-F238E27FC236}">
                <a16:creationId xmlns:a16="http://schemas.microsoft.com/office/drawing/2014/main" id="{CADCB6C3-0596-5E5E-BA67-FC28BC8F36E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A619067B-4E10-A0C1-5119-2FBE57CEF5F8}"/>
              </a:ext>
            </a:extLst>
          </p:cNvPr>
          <p:cNvSpPr>
            <a:spLocks noGrp="1"/>
          </p:cNvSpPr>
          <p:nvPr>
            <p:ph type="sldNum" sz="quarter" idx="12"/>
          </p:nvPr>
        </p:nvSpPr>
        <p:spPr/>
        <p:txBody>
          <a:bodyPr/>
          <a:lstStyle/>
          <a:p>
            <a:fld id="{0D4D7BCA-697B-AD40-9153-797648D7E821}" type="slidenum">
              <a:rPr lang="fr-FR" smtClean="0"/>
              <a:t>‹N°›</a:t>
            </a:fld>
            <a:endParaRPr lang="fr-FR"/>
          </a:p>
        </p:txBody>
      </p:sp>
    </p:spTree>
    <p:extLst>
      <p:ext uri="{BB962C8B-B14F-4D97-AF65-F5344CB8AC3E}">
        <p14:creationId xmlns:p14="http://schemas.microsoft.com/office/powerpoint/2010/main" val="22967002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2AFDE0-7F04-D5C6-F8C7-BA25C8902D3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D113E27-D2E9-60CC-B06F-4DD3EF1BB3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709B396-6445-6E8E-F422-7375C19D7D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4A3DF8E-963B-90EB-4E3E-68D8E4FEE644}"/>
              </a:ext>
            </a:extLst>
          </p:cNvPr>
          <p:cNvSpPr>
            <a:spLocks noGrp="1"/>
          </p:cNvSpPr>
          <p:nvPr>
            <p:ph type="dt" sz="half" idx="10"/>
          </p:nvPr>
        </p:nvSpPr>
        <p:spPr/>
        <p:txBody>
          <a:bodyPr/>
          <a:lstStyle/>
          <a:p>
            <a:fld id="{F023D371-55D9-A247-BD47-51240CD7C7EA}" type="datetimeFigureOut">
              <a:rPr lang="fr-FR" smtClean="0"/>
              <a:t>02/11/2024</a:t>
            </a:fld>
            <a:endParaRPr lang="fr-FR"/>
          </a:p>
        </p:txBody>
      </p:sp>
      <p:sp>
        <p:nvSpPr>
          <p:cNvPr id="6" name="Espace réservé du pied de page 5">
            <a:extLst>
              <a:ext uri="{FF2B5EF4-FFF2-40B4-BE49-F238E27FC236}">
                <a16:creationId xmlns:a16="http://schemas.microsoft.com/office/drawing/2014/main" id="{575D9866-0F28-457C-B267-A0F70CEF0A7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0C57AEE-4E26-5D69-E3BD-0A41365F2058}"/>
              </a:ext>
            </a:extLst>
          </p:cNvPr>
          <p:cNvSpPr>
            <a:spLocks noGrp="1"/>
          </p:cNvSpPr>
          <p:nvPr>
            <p:ph type="sldNum" sz="quarter" idx="12"/>
          </p:nvPr>
        </p:nvSpPr>
        <p:spPr/>
        <p:txBody>
          <a:bodyPr/>
          <a:lstStyle/>
          <a:p>
            <a:fld id="{0D4D7BCA-697B-AD40-9153-797648D7E821}" type="slidenum">
              <a:rPr lang="fr-FR" smtClean="0"/>
              <a:t>‹N°›</a:t>
            </a:fld>
            <a:endParaRPr lang="fr-FR"/>
          </a:p>
        </p:txBody>
      </p:sp>
    </p:spTree>
    <p:extLst>
      <p:ext uri="{BB962C8B-B14F-4D97-AF65-F5344CB8AC3E}">
        <p14:creationId xmlns:p14="http://schemas.microsoft.com/office/powerpoint/2010/main" val="12081729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148933-087C-9549-AFD3-05011375154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9E5FC3A-A9B0-5E2C-E50D-1A50BA26D2D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1421516D-90DA-5C26-0112-D82FE8A1B8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7FDB294-C50E-7ED1-D632-1714D6E4F5E0}"/>
              </a:ext>
            </a:extLst>
          </p:cNvPr>
          <p:cNvSpPr>
            <a:spLocks noGrp="1"/>
          </p:cNvSpPr>
          <p:nvPr>
            <p:ph type="dt" sz="half" idx="10"/>
          </p:nvPr>
        </p:nvSpPr>
        <p:spPr/>
        <p:txBody>
          <a:bodyPr/>
          <a:lstStyle/>
          <a:p>
            <a:fld id="{F023D371-55D9-A247-BD47-51240CD7C7EA}" type="datetimeFigureOut">
              <a:rPr lang="fr-FR" smtClean="0"/>
              <a:t>02/11/2024</a:t>
            </a:fld>
            <a:endParaRPr lang="fr-FR"/>
          </a:p>
        </p:txBody>
      </p:sp>
      <p:sp>
        <p:nvSpPr>
          <p:cNvPr id="6" name="Espace réservé du pied de page 5">
            <a:extLst>
              <a:ext uri="{FF2B5EF4-FFF2-40B4-BE49-F238E27FC236}">
                <a16:creationId xmlns:a16="http://schemas.microsoft.com/office/drawing/2014/main" id="{20A0F5B0-9239-890B-C830-D2A7C3D4A2A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97CF306-4439-43EE-20C3-36EB89C8B4DF}"/>
              </a:ext>
            </a:extLst>
          </p:cNvPr>
          <p:cNvSpPr>
            <a:spLocks noGrp="1"/>
          </p:cNvSpPr>
          <p:nvPr>
            <p:ph type="sldNum" sz="quarter" idx="12"/>
          </p:nvPr>
        </p:nvSpPr>
        <p:spPr/>
        <p:txBody>
          <a:bodyPr/>
          <a:lstStyle/>
          <a:p>
            <a:fld id="{0D4D7BCA-697B-AD40-9153-797648D7E821}" type="slidenum">
              <a:rPr lang="fr-FR" smtClean="0"/>
              <a:t>‹N°›</a:t>
            </a:fld>
            <a:endParaRPr lang="fr-FR"/>
          </a:p>
        </p:txBody>
      </p:sp>
    </p:spTree>
    <p:extLst>
      <p:ext uri="{BB962C8B-B14F-4D97-AF65-F5344CB8AC3E}">
        <p14:creationId xmlns:p14="http://schemas.microsoft.com/office/powerpoint/2010/main" val="491990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A76BA4-7D18-A972-6149-F29322EB079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3D0CEBE4-C85C-C610-5213-4AA770E23826}"/>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1E57DC5-B308-9F5F-41C5-1DA10CA939C0}"/>
              </a:ext>
            </a:extLst>
          </p:cNvPr>
          <p:cNvSpPr>
            <a:spLocks noGrp="1"/>
          </p:cNvSpPr>
          <p:nvPr>
            <p:ph type="dt" sz="half" idx="10"/>
          </p:nvPr>
        </p:nvSpPr>
        <p:spPr/>
        <p:txBody>
          <a:bodyPr/>
          <a:lstStyle/>
          <a:p>
            <a:fld id="{F023D371-55D9-A247-BD47-51240CD7C7EA}" type="datetimeFigureOut">
              <a:rPr lang="fr-FR" smtClean="0"/>
              <a:t>02/11/2024</a:t>
            </a:fld>
            <a:endParaRPr lang="fr-FR"/>
          </a:p>
        </p:txBody>
      </p:sp>
      <p:sp>
        <p:nvSpPr>
          <p:cNvPr id="5" name="Espace réservé du pied de page 4">
            <a:extLst>
              <a:ext uri="{FF2B5EF4-FFF2-40B4-BE49-F238E27FC236}">
                <a16:creationId xmlns:a16="http://schemas.microsoft.com/office/drawing/2014/main" id="{4CF1504C-D692-D870-6CE6-CD3567C6779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A47F0EF-2D17-B0E2-A310-6E7A37627C14}"/>
              </a:ext>
            </a:extLst>
          </p:cNvPr>
          <p:cNvSpPr>
            <a:spLocks noGrp="1"/>
          </p:cNvSpPr>
          <p:nvPr>
            <p:ph type="sldNum" sz="quarter" idx="12"/>
          </p:nvPr>
        </p:nvSpPr>
        <p:spPr/>
        <p:txBody>
          <a:bodyPr/>
          <a:lstStyle/>
          <a:p>
            <a:fld id="{0D4D7BCA-697B-AD40-9153-797648D7E821}" type="slidenum">
              <a:rPr lang="fr-FR" smtClean="0"/>
              <a:t>‹N°›</a:t>
            </a:fld>
            <a:endParaRPr lang="fr-FR"/>
          </a:p>
        </p:txBody>
      </p:sp>
    </p:spTree>
    <p:extLst>
      <p:ext uri="{BB962C8B-B14F-4D97-AF65-F5344CB8AC3E}">
        <p14:creationId xmlns:p14="http://schemas.microsoft.com/office/powerpoint/2010/main" val="2713479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636F47B-A0AB-E768-FC85-A5D3DA3D6AB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EFCF00ED-AE8B-94FA-8ACE-D5064BAAB38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D888A1B-6915-C4A9-60B0-4777D19C3A84}"/>
              </a:ext>
            </a:extLst>
          </p:cNvPr>
          <p:cNvSpPr>
            <a:spLocks noGrp="1"/>
          </p:cNvSpPr>
          <p:nvPr>
            <p:ph type="dt" sz="half" idx="10"/>
          </p:nvPr>
        </p:nvSpPr>
        <p:spPr/>
        <p:txBody>
          <a:bodyPr/>
          <a:lstStyle/>
          <a:p>
            <a:fld id="{F023D371-55D9-A247-BD47-51240CD7C7EA}" type="datetimeFigureOut">
              <a:rPr lang="fr-FR" smtClean="0"/>
              <a:t>02/11/2024</a:t>
            </a:fld>
            <a:endParaRPr lang="fr-FR"/>
          </a:p>
        </p:txBody>
      </p:sp>
      <p:sp>
        <p:nvSpPr>
          <p:cNvPr id="5" name="Espace réservé du pied de page 4">
            <a:extLst>
              <a:ext uri="{FF2B5EF4-FFF2-40B4-BE49-F238E27FC236}">
                <a16:creationId xmlns:a16="http://schemas.microsoft.com/office/drawing/2014/main" id="{9A9EA0A6-39CD-F139-7DD0-E319CE599E8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6B8C8BF-E4C3-68BF-B000-CAF4179EEF6C}"/>
              </a:ext>
            </a:extLst>
          </p:cNvPr>
          <p:cNvSpPr>
            <a:spLocks noGrp="1"/>
          </p:cNvSpPr>
          <p:nvPr>
            <p:ph type="sldNum" sz="quarter" idx="12"/>
          </p:nvPr>
        </p:nvSpPr>
        <p:spPr/>
        <p:txBody>
          <a:bodyPr/>
          <a:lstStyle/>
          <a:p>
            <a:fld id="{0D4D7BCA-697B-AD40-9153-797648D7E821}" type="slidenum">
              <a:rPr lang="fr-FR" smtClean="0"/>
              <a:t>‹N°›</a:t>
            </a:fld>
            <a:endParaRPr lang="fr-FR"/>
          </a:p>
        </p:txBody>
      </p:sp>
    </p:spTree>
    <p:extLst>
      <p:ext uri="{BB962C8B-B14F-4D97-AF65-F5344CB8AC3E}">
        <p14:creationId xmlns:p14="http://schemas.microsoft.com/office/powerpoint/2010/main" val="3531710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2275C4E-9202-1F1A-9254-9ED1F48BE1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1F19208A-4BCD-7DEF-01D6-4AFDD7F7F4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C0C5E20-86EC-EC08-AEEF-95B46EB534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23D371-55D9-A247-BD47-51240CD7C7EA}" type="datetimeFigureOut">
              <a:rPr lang="fr-FR" smtClean="0"/>
              <a:t>02/11/2024</a:t>
            </a:fld>
            <a:endParaRPr lang="fr-FR"/>
          </a:p>
        </p:txBody>
      </p:sp>
      <p:sp>
        <p:nvSpPr>
          <p:cNvPr id="5" name="Espace réservé du pied de page 4">
            <a:extLst>
              <a:ext uri="{FF2B5EF4-FFF2-40B4-BE49-F238E27FC236}">
                <a16:creationId xmlns:a16="http://schemas.microsoft.com/office/drawing/2014/main" id="{1EC87D7C-448F-920B-7E77-14FDB3B28C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753F1693-AB0B-90BA-C848-7C11D0E5C9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4D7BCA-697B-AD40-9153-797648D7E821}" type="slidenum">
              <a:rPr lang="fr-FR" smtClean="0"/>
              <a:t>‹N°›</a:t>
            </a:fld>
            <a:endParaRPr lang="fr-FR"/>
          </a:p>
        </p:txBody>
      </p:sp>
    </p:spTree>
    <p:extLst>
      <p:ext uri="{BB962C8B-B14F-4D97-AF65-F5344CB8AC3E}">
        <p14:creationId xmlns:p14="http://schemas.microsoft.com/office/powerpoint/2010/main" val="38728952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6F14D2-0C0C-D055-EB41-37E12D5EDF84}"/>
              </a:ext>
            </a:extLst>
          </p:cNvPr>
          <p:cNvSpPr>
            <a:spLocks noGrp="1"/>
          </p:cNvSpPr>
          <p:nvPr>
            <p:ph type="ctrTitle"/>
          </p:nvPr>
        </p:nvSpPr>
        <p:spPr/>
        <p:txBody>
          <a:bodyPr/>
          <a:lstStyle/>
          <a:p>
            <a:r>
              <a:rPr lang="fr-FR" dirty="0"/>
              <a:t>On dort au dortoir</a:t>
            </a:r>
          </a:p>
        </p:txBody>
      </p:sp>
      <p:sp>
        <p:nvSpPr>
          <p:cNvPr id="3" name="Sous-titre 2">
            <a:extLst>
              <a:ext uri="{FF2B5EF4-FFF2-40B4-BE49-F238E27FC236}">
                <a16:creationId xmlns:a16="http://schemas.microsoft.com/office/drawing/2014/main" id="{A55FDD0B-436A-BC64-EBA1-B6DB4AB52FD2}"/>
              </a:ext>
            </a:extLst>
          </p:cNvPr>
          <p:cNvSpPr>
            <a:spLocks noGrp="1"/>
          </p:cNvSpPr>
          <p:nvPr>
            <p:ph type="subTitle" idx="1"/>
          </p:nvPr>
        </p:nvSpPr>
        <p:spPr/>
        <p:txBody>
          <a:bodyPr/>
          <a:lstStyle/>
          <a:p>
            <a:endParaRPr lang="fr-FR"/>
          </a:p>
        </p:txBody>
      </p:sp>
      <p:sp>
        <p:nvSpPr>
          <p:cNvPr id="4" name="ZoneTexte 3">
            <a:extLst>
              <a:ext uri="{FF2B5EF4-FFF2-40B4-BE49-F238E27FC236}">
                <a16:creationId xmlns:a16="http://schemas.microsoft.com/office/drawing/2014/main" id="{459F34B4-D099-4DD6-2C0B-FA3BBF03512A}"/>
              </a:ext>
            </a:extLst>
          </p:cNvPr>
          <p:cNvSpPr txBox="1"/>
          <p:nvPr/>
        </p:nvSpPr>
        <p:spPr>
          <a:xfrm>
            <a:off x="799790" y="783664"/>
            <a:ext cx="3234690" cy="1207770"/>
          </a:xfrm>
          <a:prstGeom prst="rect">
            <a:avLst/>
          </a:prstGeom>
          <a:noFill/>
        </p:spPr>
        <p:txBody>
          <a:bodyPr wrap="none" rtlCol="0">
            <a:spAutoFit/>
          </a:bodyPr>
          <a:lstStyle/>
          <a:p>
            <a:pPr algn="just"/>
            <a:r>
              <a:rPr lang="fr-FR" sz="1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t>
            </a:r>
            <a:r>
              <a:rPr lang="fr-FR" sz="1800" kern="12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Ansart</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a:t>
            </a:r>
            <a:r>
              <a:rPr lang="fr-FR" sz="1800" kern="12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Dégeorges</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50602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A37960-2205-4DA9-E796-604B4E034DB9}"/>
              </a:ext>
            </a:extLst>
          </p:cNvPr>
          <p:cNvSpPr>
            <a:spLocks noGrp="1"/>
          </p:cNvSpPr>
          <p:nvPr>
            <p:ph type="title"/>
          </p:nvPr>
        </p:nvSpPr>
        <p:spPr/>
        <p:txBody>
          <a:bodyPr/>
          <a:lstStyle/>
          <a:p>
            <a:endParaRPr lang="fr-FR"/>
          </a:p>
        </p:txBody>
      </p:sp>
      <p:pic>
        <p:nvPicPr>
          <p:cNvPr id="5" name="Espace réservé du contenu 4" descr="Une image contenant clipart, poupée&#10;&#10;Description générée automatiquement">
            <a:extLst>
              <a:ext uri="{FF2B5EF4-FFF2-40B4-BE49-F238E27FC236}">
                <a16:creationId xmlns:a16="http://schemas.microsoft.com/office/drawing/2014/main" id="{FC0B1E87-D5A2-F76E-690F-F66F3BA01D19}"/>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17066" r="67314"/>
          <a:stretch/>
        </p:blipFill>
        <p:spPr bwMode="auto">
          <a:xfrm>
            <a:off x="9659842" y="2300288"/>
            <a:ext cx="1693958" cy="2569382"/>
          </a:xfrm>
          <a:prstGeom prst="rect">
            <a:avLst/>
          </a:prstGeom>
          <a:noFill/>
          <a:ln>
            <a:noFill/>
          </a:ln>
          <a:effectLst>
            <a:outerShdw blurRad="50800" dist="38100" dir="5400000" algn="t" rotWithShape="0">
              <a:prstClr val="black">
                <a:alpha val="40000"/>
              </a:prstClr>
            </a:outerShdw>
          </a:effectLst>
          <a:extLst>
            <a:ext uri="{53640926-AAD7-44D8-BBD7-CCE9431645EC}">
              <a14:shadowObscured xmlns:a14="http://schemas.microsoft.com/office/drawing/2010/main"/>
            </a:ext>
          </a:extLst>
        </p:spPr>
      </p:pic>
      <p:sp>
        <p:nvSpPr>
          <p:cNvPr id="6" name="Bulle ronde 5">
            <a:extLst>
              <a:ext uri="{FF2B5EF4-FFF2-40B4-BE49-F238E27FC236}">
                <a16:creationId xmlns:a16="http://schemas.microsoft.com/office/drawing/2014/main" id="{298C9E4A-C799-F854-BAC3-332EC59BCD55}"/>
              </a:ext>
            </a:extLst>
          </p:cNvPr>
          <p:cNvSpPr/>
          <p:nvPr/>
        </p:nvSpPr>
        <p:spPr>
          <a:xfrm>
            <a:off x="838200" y="2011680"/>
            <a:ext cx="7711440" cy="1706880"/>
          </a:xfrm>
          <a:prstGeom prst="wedgeEllipseCallout">
            <a:avLst>
              <a:gd name="adj1" fmla="val 62961"/>
              <a:gd name="adj2" fmla="val 83929"/>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6635375D-026B-146B-1BF3-6666823590A4}"/>
              </a:ext>
            </a:extLst>
          </p:cNvPr>
          <p:cNvSpPr txBox="1"/>
          <p:nvPr/>
        </p:nvSpPr>
        <p:spPr>
          <a:xfrm>
            <a:off x="2042160" y="2449621"/>
            <a:ext cx="5730240" cy="830997"/>
          </a:xfrm>
          <a:prstGeom prst="rect">
            <a:avLst/>
          </a:prstGeom>
          <a:noFill/>
        </p:spPr>
        <p:txBody>
          <a:bodyPr wrap="square" rtlCol="0">
            <a:spAutoFit/>
          </a:bodyPr>
          <a:lstStyle/>
          <a:p>
            <a:r>
              <a:rPr lang="fr-FR" sz="2400" dirty="0"/>
              <a:t>Marcheur, marchons, marchez, démarcher sont des mots de la même famille</a:t>
            </a:r>
          </a:p>
        </p:txBody>
      </p:sp>
    </p:spTree>
    <p:extLst>
      <p:ext uri="{BB962C8B-B14F-4D97-AF65-F5344CB8AC3E}">
        <p14:creationId xmlns:p14="http://schemas.microsoft.com/office/powerpoint/2010/main" val="4928484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8F1CA9-865A-310A-58D8-3C77BA1A3E36}"/>
              </a:ext>
            </a:extLst>
          </p:cNvPr>
          <p:cNvSpPr>
            <a:spLocks noGrp="1"/>
          </p:cNvSpPr>
          <p:nvPr>
            <p:ph type="title"/>
          </p:nvPr>
        </p:nvSpPr>
        <p:spPr/>
        <p:txBody>
          <a:bodyPr/>
          <a:lstStyle/>
          <a:p>
            <a:endParaRPr lang="fr-FR"/>
          </a:p>
        </p:txBody>
      </p:sp>
      <p:graphicFrame>
        <p:nvGraphicFramePr>
          <p:cNvPr id="4" name="Espace réservé du contenu 3">
            <a:extLst>
              <a:ext uri="{FF2B5EF4-FFF2-40B4-BE49-F238E27FC236}">
                <a16:creationId xmlns:a16="http://schemas.microsoft.com/office/drawing/2014/main" id="{3BEC54B3-2508-43B6-FDB1-C86A359E79A7}"/>
              </a:ext>
            </a:extLst>
          </p:cNvPr>
          <p:cNvGraphicFramePr>
            <a:graphicFrameLocks noGrp="1"/>
          </p:cNvGraphicFramePr>
          <p:nvPr>
            <p:ph idx="1"/>
            <p:extLst>
              <p:ext uri="{D42A27DB-BD31-4B8C-83A1-F6EECF244321}">
                <p14:modId xmlns:p14="http://schemas.microsoft.com/office/powerpoint/2010/main" val="1153820055"/>
              </p:ext>
            </p:extLst>
          </p:nvPr>
        </p:nvGraphicFramePr>
        <p:xfrm>
          <a:off x="2551814" y="2232837"/>
          <a:ext cx="6868634" cy="3125972"/>
        </p:xfrm>
        <a:graphic>
          <a:graphicData uri="http://schemas.openxmlformats.org/drawingml/2006/table">
            <a:tbl>
              <a:tblPr firstRow="1" firstCol="1" bandRow="1" bandCol="1">
                <a:tableStyleId>{5940675A-B579-460E-94D1-54222C63F5DA}</a:tableStyleId>
              </a:tblPr>
              <a:tblGrid>
                <a:gridCol w="1728991">
                  <a:extLst>
                    <a:ext uri="{9D8B030D-6E8A-4147-A177-3AD203B41FA5}">
                      <a16:colId xmlns:a16="http://schemas.microsoft.com/office/drawing/2014/main" val="707337171"/>
                    </a:ext>
                  </a:extLst>
                </a:gridCol>
                <a:gridCol w="1586997">
                  <a:extLst>
                    <a:ext uri="{9D8B030D-6E8A-4147-A177-3AD203B41FA5}">
                      <a16:colId xmlns:a16="http://schemas.microsoft.com/office/drawing/2014/main" val="2945907345"/>
                    </a:ext>
                  </a:extLst>
                </a:gridCol>
                <a:gridCol w="1776323">
                  <a:extLst>
                    <a:ext uri="{9D8B030D-6E8A-4147-A177-3AD203B41FA5}">
                      <a16:colId xmlns:a16="http://schemas.microsoft.com/office/drawing/2014/main" val="2891999483"/>
                    </a:ext>
                  </a:extLst>
                </a:gridCol>
                <a:gridCol w="1776323">
                  <a:extLst>
                    <a:ext uri="{9D8B030D-6E8A-4147-A177-3AD203B41FA5}">
                      <a16:colId xmlns:a16="http://schemas.microsoft.com/office/drawing/2014/main" val="433596874"/>
                    </a:ext>
                  </a:extLst>
                </a:gridCol>
              </a:tblGrid>
              <a:tr h="781493">
                <a:tc>
                  <a:txBody>
                    <a:bodyPr/>
                    <a:lstStyle/>
                    <a:p>
                      <a:pPr algn="just">
                        <a:spcBef>
                          <a:spcPts val="1200"/>
                        </a:spcBef>
                      </a:pPr>
                      <a:r>
                        <a:rPr lang="fr-FR" sz="2400">
                          <a:effectLst/>
                        </a:rPr>
                        <a:t>mouchons</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spcBef>
                          <a:spcPts val="1200"/>
                        </a:spcBef>
                      </a:pPr>
                      <a:r>
                        <a:rPr lang="fr-FR" sz="2400">
                          <a:effectLst/>
                        </a:rPr>
                        <a:t>sème</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spcBef>
                          <a:spcPts val="1200"/>
                        </a:spcBef>
                      </a:pPr>
                      <a:r>
                        <a:rPr lang="fr-FR" sz="2400">
                          <a:effectLst/>
                        </a:rPr>
                        <a:t>chasse</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spcBef>
                          <a:spcPts val="1200"/>
                        </a:spcBef>
                      </a:pPr>
                      <a:r>
                        <a:rPr lang="fr-FR" sz="2400" dirty="0">
                          <a:effectLst/>
                        </a:rPr>
                        <a:t>marchons</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66019456"/>
                  </a:ext>
                </a:extLst>
              </a:tr>
              <a:tr h="781493">
                <a:tc>
                  <a:txBody>
                    <a:bodyPr/>
                    <a:lstStyle/>
                    <a:p>
                      <a:pPr algn="just">
                        <a:spcBef>
                          <a:spcPts val="1200"/>
                        </a:spcBef>
                      </a:pPr>
                      <a:r>
                        <a:rPr lang="fr-FR" sz="2400">
                          <a:effectLst/>
                        </a:rPr>
                        <a:t>dormons</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spcBef>
                          <a:spcPts val="1200"/>
                        </a:spcBef>
                      </a:pPr>
                      <a:r>
                        <a:rPr lang="fr-FR" sz="2400">
                          <a:effectLst/>
                        </a:rPr>
                        <a:t>marcheur</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spcBef>
                          <a:spcPts val="1200"/>
                        </a:spcBef>
                      </a:pPr>
                      <a:r>
                        <a:rPr lang="fr-FR" sz="2400">
                          <a:effectLst/>
                        </a:rPr>
                        <a:t>dormeur</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spcBef>
                          <a:spcPts val="1200"/>
                        </a:spcBef>
                      </a:pPr>
                      <a:r>
                        <a:rPr lang="fr-FR" sz="2400" dirty="0">
                          <a:effectLst/>
                        </a:rPr>
                        <a:t>semez</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81882398"/>
                  </a:ext>
                </a:extLst>
              </a:tr>
              <a:tr h="781493">
                <a:tc>
                  <a:txBody>
                    <a:bodyPr/>
                    <a:lstStyle/>
                    <a:p>
                      <a:pPr algn="just">
                        <a:spcBef>
                          <a:spcPts val="1200"/>
                        </a:spcBef>
                      </a:pPr>
                      <a:r>
                        <a:rPr lang="fr-FR" sz="2400">
                          <a:effectLst/>
                        </a:rPr>
                        <a:t>chasseur</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spcBef>
                          <a:spcPts val="1200"/>
                        </a:spcBef>
                      </a:pPr>
                      <a:r>
                        <a:rPr lang="fr-FR" sz="2400">
                          <a:effectLst/>
                        </a:rPr>
                        <a:t>mouchez</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spcBef>
                          <a:spcPts val="1200"/>
                        </a:spcBef>
                      </a:pPr>
                      <a:r>
                        <a:rPr lang="fr-FR" sz="2400">
                          <a:effectLst/>
                        </a:rPr>
                        <a:t>mouchoir</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spcBef>
                          <a:spcPts val="1200"/>
                        </a:spcBef>
                      </a:pPr>
                      <a:r>
                        <a:rPr lang="fr-FR" sz="2400" dirty="0">
                          <a:effectLst/>
                        </a:rPr>
                        <a:t>dortoir</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19733344"/>
                  </a:ext>
                </a:extLst>
              </a:tr>
              <a:tr h="781493">
                <a:tc>
                  <a:txBody>
                    <a:bodyPr/>
                    <a:lstStyle/>
                    <a:p>
                      <a:pPr algn="just">
                        <a:spcBef>
                          <a:spcPts val="1200"/>
                        </a:spcBef>
                      </a:pPr>
                      <a:r>
                        <a:rPr lang="fr-FR" sz="2400">
                          <a:effectLst/>
                        </a:rPr>
                        <a:t>semeur</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spcBef>
                          <a:spcPts val="1200"/>
                        </a:spcBef>
                      </a:pPr>
                      <a:r>
                        <a:rPr lang="fr-FR" sz="2400">
                          <a:effectLst/>
                        </a:rPr>
                        <a:t>dors</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spcBef>
                          <a:spcPts val="1200"/>
                        </a:spcBef>
                      </a:pPr>
                      <a:r>
                        <a:rPr lang="fr-FR" sz="2400">
                          <a:effectLst/>
                        </a:rPr>
                        <a:t>marche</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spcBef>
                          <a:spcPts val="1200"/>
                        </a:spcBef>
                      </a:pPr>
                      <a:r>
                        <a:rPr lang="fr-FR" sz="2400" dirty="0">
                          <a:effectLst/>
                        </a:rPr>
                        <a:t>chassez</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80606514"/>
                  </a:ext>
                </a:extLst>
              </a:tr>
            </a:tbl>
          </a:graphicData>
        </a:graphic>
      </p:graphicFrame>
    </p:spTree>
    <p:extLst>
      <p:ext uri="{BB962C8B-B14F-4D97-AF65-F5344CB8AC3E}">
        <p14:creationId xmlns:p14="http://schemas.microsoft.com/office/powerpoint/2010/main" val="1430718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BBFED2-8BAB-BEA3-B968-B98A3F22F2E3}"/>
              </a:ext>
            </a:extLst>
          </p:cNvPr>
          <p:cNvSpPr>
            <a:spLocks noGrp="1"/>
          </p:cNvSpPr>
          <p:nvPr>
            <p:ph type="title"/>
          </p:nvPr>
        </p:nvSpPr>
        <p:spPr/>
        <p:txBody>
          <a:bodyPr/>
          <a:lstStyle/>
          <a:p>
            <a:endParaRPr lang="fr-FR" dirty="0"/>
          </a:p>
        </p:txBody>
      </p:sp>
      <p:graphicFrame>
        <p:nvGraphicFramePr>
          <p:cNvPr id="4" name="Espace réservé du contenu 3">
            <a:extLst>
              <a:ext uri="{FF2B5EF4-FFF2-40B4-BE49-F238E27FC236}">
                <a16:creationId xmlns:a16="http://schemas.microsoft.com/office/drawing/2014/main" id="{B488296E-D4A4-E707-B1B9-ED6C0EC57397}"/>
              </a:ext>
            </a:extLst>
          </p:cNvPr>
          <p:cNvGraphicFramePr>
            <a:graphicFrameLocks noGrp="1"/>
          </p:cNvGraphicFramePr>
          <p:nvPr>
            <p:ph idx="1"/>
            <p:extLst>
              <p:ext uri="{D42A27DB-BD31-4B8C-83A1-F6EECF244321}">
                <p14:modId xmlns:p14="http://schemas.microsoft.com/office/powerpoint/2010/main" val="1288371649"/>
              </p:ext>
            </p:extLst>
          </p:nvPr>
        </p:nvGraphicFramePr>
        <p:xfrm>
          <a:off x="838200" y="2073460"/>
          <a:ext cx="10515599" cy="3494606"/>
        </p:xfrm>
        <a:graphic>
          <a:graphicData uri="http://schemas.openxmlformats.org/drawingml/2006/table">
            <a:tbl>
              <a:tblPr firstRow="1" firstCol="1" bandRow="1" bandCol="1">
                <a:tableStyleId>{5940675A-B579-460E-94D1-54222C63F5DA}</a:tableStyleId>
              </a:tblPr>
              <a:tblGrid>
                <a:gridCol w="830434">
                  <a:extLst>
                    <a:ext uri="{9D8B030D-6E8A-4147-A177-3AD203B41FA5}">
                      <a16:colId xmlns:a16="http://schemas.microsoft.com/office/drawing/2014/main" val="1563158683"/>
                    </a:ext>
                  </a:extLst>
                </a:gridCol>
                <a:gridCol w="3371199">
                  <a:extLst>
                    <a:ext uri="{9D8B030D-6E8A-4147-A177-3AD203B41FA5}">
                      <a16:colId xmlns:a16="http://schemas.microsoft.com/office/drawing/2014/main" val="3120828358"/>
                    </a:ext>
                  </a:extLst>
                </a:gridCol>
                <a:gridCol w="1233376">
                  <a:extLst>
                    <a:ext uri="{9D8B030D-6E8A-4147-A177-3AD203B41FA5}">
                      <a16:colId xmlns:a16="http://schemas.microsoft.com/office/drawing/2014/main" val="2217343264"/>
                    </a:ext>
                  </a:extLst>
                </a:gridCol>
                <a:gridCol w="1382233">
                  <a:extLst>
                    <a:ext uri="{9D8B030D-6E8A-4147-A177-3AD203B41FA5}">
                      <a16:colId xmlns:a16="http://schemas.microsoft.com/office/drawing/2014/main" val="258343778"/>
                    </a:ext>
                  </a:extLst>
                </a:gridCol>
                <a:gridCol w="1254642">
                  <a:extLst>
                    <a:ext uri="{9D8B030D-6E8A-4147-A177-3AD203B41FA5}">
                      <a16:colId xmlns:a16="http://schemas.microsoft.com/office/drawing/2014/main" val="3304337779"/>
                    </a:ext>
                  </a:extLst>
                </a:gridCol>
                <a:gridCol w="1318437">
                  <a:extLst>
                    <a:ext uri="{9D8B030D-6E8A-4147-A177-3AD203B41FA5}">
                      <a16:colId xmlns:a16="http://schemas.microsoft.com/office/drawing/2014/main" val="2159980677"/>
                    </a:ext>
                  </a:extLst>
                </a:gridCol>
                <a:gridCol w="1125278">
                  <a:extLst>
                    <a:ext uri="{9D8B030D-6E8A-4147-A177-3AD203B41FA5}">
                      <a16:colId xmlns:a16="http://schemas.microsoft.com/office/drawing/2014/main" val="1833261560"/>
                    </a:ext>
                  </a:extLst>
                </a:gridCol>
              </a:tblGrid>
              <a:tr h="286929">
                <a:tc gridSpan="2">
                  <a:txBody>
                    <a:bodyPr/>
                    <a:lstStyle/>
                    <a:p>
                      <a:pPr algn="just"/>
                      <a:endParaRPr lang="fr-FR" sz="2000" dirty="0">
                        <a:effectLst/>
                      </a:endParaRPr>
                    </a:p>
                  </a:txBody>
                  <a:tcPr marL="68580" marR="68580" marT="0" marB="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just"/>
                      <a:r>
                        <a:rPr lang="fr-FR" sz="2000" dirty="0">
                          <a:effectLst/>
                        </a:rPr>
                        <a:t> </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err="1">
                          <a:effectLst/>
                        </a:rPr>
                        <a:t>march</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dorm</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chass</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mouch</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sem</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2993967035"/>
                  </a:ext>
                </a:extLst>
              </a:tr>
              <a:tr h="573859">
                <a:tc rowSpan="4">
                  <a:txBody>
                    <a:bodyPr/>
                    <a:lstStyle/>
                    <a:p>
                      <a:pPr algn="just"/>
                      <a:r>
                        <a:rPr lang="fr-FR" sz="2000" dirty="0">
                          <a:effectLst/>
                        </a:rPr>
                        <a:t> </a:t>
                      </a:r>
                      <a:endParaRPr lang="fr-FR" sz="2000" dirty="0">
                        <a:effectLst/>
                        <a:latin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just"/>
                      <a:r>
                        <a:rPr lang="fr-FR" sz="2000">
                          <a:effectLst/>
                        </a:rPr>
                        <a:t>marcheur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dormeur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chasseur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semeur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86199302"/>
                  </a:ext>
                </a:extLst>
              </a:tr>
              <a:tr h="770240">
                <a:tc vMerge="1">
                  <a:txBody>
                    <a:bodyPr/>
                    <a:lstStyle/>
                    <a:p>
                      <a:endParaRPr lang="fr-FR"/>
                    </a:p>
                  </a:txBody>
                  <a:tcPr/>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dortoir</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mouchoir</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32142789"/>
                  </a:ext>
                </a:extLst>
              </a:tr>
              <a:tr h="573859">
                <a:tc vMerge="1">
                  <a:txBody>
                    <a:bodyPr/>
                    <a:lstStyle/>
                    <a:p>
                      <a:pPr algn="just"/>
                      <a:r>
                        <a:rPr lang="fr-FR" sz="2000" dirty="0">
                          <a:effectLst/>
                        </a:rPr>
                        <a:t> </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dormez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chassez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mouchez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semez</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97816079"/>
                  </a:ext>
                </a:extLst>
              </a:tr>
              <a:tr h="1271848">
                <a:tc vMerge="1">
                  <a:txBody>
                    <a:bodyPr/>
                    <a:lstStyle/>
                    <a:p>
                      <a:endParaRPr lang="fr-FR"/>
                    </a:p>
                  </a:txBody>
                  <a:tcPr/>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just"/>
                      <a:r>
                        <a:rPr lang="fr-FR" sz="2000" dirty="0">
                          <a:effectLst/>
                        </a:rPr>
                        <a:t>marchons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dormons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mouchons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7917628"/>
                  </a:ext>
                </a:extLst>
              </a:tr>
            </a:tbl>
          </a:graphicData>
        </a:graphic>
      </p:graphicFrame>
    </p:spTree>
    <p:extLst>
      <p:ext uri="{BB962C8B-B14F-4D97-AF65-F5344CB8AC3E}">
        <p14:creationId xmlns:p14="http://schemas.microsoft.com/office/powerpoint/2010/main" val="15362598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BBFED2-8BAB-BEA3-B968-B98A3F22F2E3}"/>
              </a:ext>
            </a:extLst>
          </p:cNvPr>
          <p:cNvSpPr>
            <a:spLocks noGrp="1"/>
          </p:cNvSpPr>
          <p:nvPr>
            <p:ph type="title"/>
          </p:nvPr>
        </p:nvSpPr>
        <p:spPr/>
        <p:txBody>
          <a:bodyPr/>
          <a:lstStyle/>
          <a:p>
            <a:endParaRPr lang="fr-FR"/>
          </a:p>
        </p:txBody>
      </p:sp>
      <p:graphicFrame>
        <p:nvGraphicFramePr>
          <p:cNvPr id="4" name="Espace réservé du contenu 3">
            <a:extLst>
              <a:ext uri="{FF2B5EF4-FFF2-40B4-BE49-F238E27FC236}">
                <a16:creationId xmlns:a16="http://schemas.microsoft.com/office/drawing/2014/main" id="{B488296E-D4A4-E707-B1B9-ED6C0EC57397}"/>
              </a:ext>
            </a:extLst>
          </p:cNvPr>
          <p:cNvGraphicFramePr>
            <a:graphicFrameLocks noGrp="1"/>
          </p:cNvGraphicFramePr>
          <p:nvPr>
            <p:ph idx="1"/>
            <p:extLst>
              <p:ext uri="{D42A27DB-BD31-4B8C-83A1-F6EECF244321}">
                <p14:modId xmlns:p14="http://schemas.microsoft.com/office/powerpoint/2010/main" val="2102872071"/>
              </p:ext>
            </p:extLst>
          </p:nvPr>
        </p:nvGraphicFramePr>
        <p:xfrm>
          <a:off x="838200" y="2073460"/>
          <a:ext cx="10515599" cy="3530347"/>
        </p:xfrm>
        <a:graphic>
          <a:graphicData uri="http://schemas.openxmlformats.org/drawingml/2006/table">
            <a:tbl>
              <a:tblPr firstRow="1" firstCol="1" bandRow="1" bandCol="1">
                <a:tableStyleId>{5940675A-B579-460E-94D1-54222C63F5DA}</a:tableStyleId>
              </a:tblPr>
              <a:tblGrid>
                <a:gridCol w="830434">
                  <a:extLst>
                    <a:ext uri="{9D8B030D-6E8A-4147-A177-3AD203B41FA5}">
                      <a16:colId xmlns:a16="http://schemas.microsoft.com/office/drawing/2014/main" val="1563158683"/>
                    </a:ext>
                  </a:extLst>
                </a:gridCol>
                <a:gridCol w="3371199">
                  <a:extLst>
                    <a:ext uri="{9D8B030D-6E8A-4147-A177-3AD203B41FA5}">
                      <a16:colId xmlns:a16="http://schemas.microsoft.com/office/drawing/2014/main" val="3120828358"/>
                    </a:ext>
                  </a:extLst>
                </a:gridCol>
                <a:gridCol w="1233376">
                  <a:extLst>
                    <a:ext uri="{9D8B030D-6E8A-4147-A177-3AD203B41FA5}">
                      <a16:colId xmlns:a16="http://schemas.microsoft.com/office/drawing/2014/main" val="2217343264"/>
                    </a:ext>
                  </a:extLst>
                </a:gridCol>
                <a:gridCol w="1382233">
                  <a:extLst>
                    <a:ext uri="{9D8B030D-6E8A-4147-A177-3AD203B41FA5}">
                      <a16:colId xmlns:a16="http://schemas.microsoft.com/office/drawing/2014/main" val="258343778"/>
                    </a:ext>
                  </a:extLst>
                </a:gridCol>
                <a:gridCol w="1254642">
                  <a:extLst>
                    <a:ext uri="{9D8B030D-6E8A-4147-A177-3AD203B41FA5}">
                      <a16:colId xmlns:a16="http://schemas.microsoft.com/office/drawing/2014/main" val="3304337779"/>
                    </a:ext>
                  </a:extLst>
                </a:gridCol>
                <a:gridCol w="1318437">
                  <a:extLst>
                    <a:ext uri="{9D8B030D-6E8A-4147-A177-3AD203B41FA5}">
                      <a16:colId xmlns:a16="http://schemas.microsoft.com/office/drawing/2014/main" val="2159980677"/>
                    </a:ext>
                  </a:extLst>
                </a:gridCol>
                <a:gridCol w="1125278">
                  <a:extLst>
                    <a:ext uri="{9D8B030D-6E8A-4147-A177-3AD203B41FA5}">
                      <a16:colId xmlns:a16="http://schemas.microsoft.com/office/drawing/2014/main" val="1833261560"/>
                    </a:ext>
                  </a:extLst>
                </a:gridCol>
              </a:tblGrid>
              <a:tr h="286929">
                <a:tc gridSpan="2">
                  <a:txBody>
                    <a:bodyPr/>
                    <a:lstStyle/>
                    <a:p>
                      <a:pPr algn="just"/>
                      <a:r>
                        <a:rPr lang="fr-FR" sz="2000" dirty="0">
                          <a:effectLst/>
                        </a:rPr>
                        <a:t> </a:t>
                      </a:r>
                    </a:p>
                  </a:txBody>
                  <a:tcPr marL="68580" marR="68580" marT="0" marB="0">
                    <a:lnL w="12700" cap="flat" cmpd="sng" algn="ctr">
                      <a:solidFill>
                        <a:schemeClr val="tx1"/>
                      </a:solid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just"/>
                      <a:r>
                        <a:rPr lang="fr-FR" sz="2000" dirty="0">
                          <a:effectLst/>
                        </a:rPr>
                        <a:t> </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err="1">
                          <a:effectLst/>
                        </a:rPr>
                        <a:t>march</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dorm</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chass</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mouch</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sem</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2993967035"/>
                  </a:ext>
                </a:extLst>
              </a:tr>
              <a:tr h="573859">
                <a:tc rowSpan="2">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just"/>
                      <a:r>
                        <a:rPr lang="fr-FR" sz="2000" dirty="0">
                          <a:effectLst/>
                        </a:rPr>
                        <a:t>–</a:t>
                      </a:r>
                      <a:r>
                        <a:rPr lang="fr-FR" sz="2000" dirty="0" err="1">
                          <a:effectLst/>
                        </a:rPr>
                        <a:t>eur</a:t>
                      </a:r>
                      <a:r>
                        <a:rPr lang="fr-FR" sz="2000" dirty="0">
                          <a:effectLst/>
                        </a:rPr>
                        <a:t> : des gens qui font</a:t>
                      </a:r>
                    </a:p>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a:effectLst/>
                        </a:rPr>
                        <a:t>marcheur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dormeur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chasseur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semeur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86199302"/>
                  </a:ext>
                </a:extLst>
              </a:tr>
              <a:tr h="770240">
                <a:tc vMerge="1">
                  <a:txBody>
                    <a:bodyPr/>
                    <a:lstStyle/>
                    <a:p>
                      <a:endParaRPr lang="fr-FR"/>
                    </a:p>
                  </a:txBody>
                  <a:tcPr/>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B w="12700" cap="flat" cmpd="sng" algn="ctr">
                      <a:noFill/>
                      <a:prstDash val="solid"/>
                      <a:round/>
                      <a:headEnd type="none" w="med" len="med"/>
                      <a:tailEnd type="none" w="med" len="med"/>
                    </a:lnB>
                    <a:noFill/>
                  </a:tcPr>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dortoir</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mouchoir</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32142789"/>
                  </a:ext>
                </a:extLst>
              </a:tr>
              <a:tr h="573859">
                <a:tc rowSpan="2">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dormez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chassez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mouchez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semez</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97816079"/>
                  </a:ext>
                </a:extLst>
              </a:tr>
              <a:tr h="1271848">
                <a:tc vMerge="1">
                  <a:txBody>
                    <a:bodyPr/>
                    <a:lstStyle/>
                    <a:p>
                      <a:endParaRPr lang="fr-FR"/>
                    </a:p>
                  </a:txBody>
                  <a:tcPr/>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just"/>
                      <a:r>
                        <a:rPr lang="fr-FR" sz="2000" dirty="0">
                          <a:effectLst/>
                        </a:rPr>
                        <a:t>marchons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dormons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mouchons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7917628"/>
                  </a:ext>
                </a:extLst>
              </a:tr>
            </a:tbl>
          </a:graphicData>
        </a:graphic>
      </p:graphicFrame>
    </p:spTree>
    <p:extLst>
      <p:ext uri="{BB962C8B-B14F-4D97-AF65-F5344CB8AC3E}">
        <p14:creationId xmlns:p14="http://schemas.microsoft.com/office/powerpoint/2010/main" val="2892452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39E75-192A-4F20-FACE-670EFB6D61D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2FFCD9A-B83B-EEAE-8A71-2153676CE414}"/>
              </a:ext>
            </a:extLst>
          </p:cNvPr>
          <p:cNvSpPr>
            <a:spLocks noGrp="1"/>
          </p:cNvSpPr>
          <p:nvPr>
            <p:ph type="title"/>
          </p:nvPr>
        </p:nvSpPr>
        <p:spPr/>
        <p:txBody>
          <a:bodyPr/>
          <a:lstStyle/>
          <a:p>
            <a:endParaRPr lang="fr-FR"/>
          </a:p>
        </p:txBody>
      </p:sp>
      <p:graphicFrame>
        <p:nvGraphicFramePr>
          <p:cNvPr id="4" name="Espace réservé du contenu 3">
            <a:extLst>
              <a:ext uri="{FF2B5EF4-FFF2-40B4-BE49-F238E27FC236}">
                <a16:creationId xmlns:a16="http://schemas.microsoft.com/office/drawing/2014/main" id="{E6ABF064-A2C6-471E-DE4A-4659252CBB0F}"/>
              </a:ext>
            </a:extLst>
          </p:cNvPr>
          <p:cNvGraphicFramePr>
            <a:graphicFrameLocks noGrp="1"/>
          </p:cNvGraphicFramePr>
          <p:nvPr>
            <p:ph idx="1"/>
            <p:extLst>
              <p:ext uri="{D42A27DB-BD31-4B8C-83A1-F6EECF244321}">
                <p14:modId xmlns:p14="http://schemas.microsoft.com/office/powerpoint/2010/main" val="2746558159"/>
              </p:ext>
            </p:extLst>
          </p:nvPr>
        </p:nvGraphicFramePr>
        <p:xfrm>
          <a:off x="838200" y="2073460"/>
          <a:ext cx="10515599" cy="3530347"/>
        </p:xfrm>
        <a:graphic>
          <a:graphicData uri="http://schemas.openxmlformats.org/drawingml/2006/table">
            <a:tbl>
              <a:tblPr firstRow="1" firstCol="1" bandRow="1" bandCol="1">
                <a:tableStyleId>{5940675A-B579-460E-94D1-54222C63F5DA}</a:tableStyleId>
              </a:tblPr>
              <a:tblGrid>
                <a:gridCol w="830434">
                  <a:extLst>
                    <a:ext uri="{9D8B030D-6E8A-4147-A177-3AD203B41FA5}">
                      <a16:colId xmlns:a16="http://schemas.microsoft.com/office/drawing/2014/main" val="1563158683"/>
                    </a:ext>
                  </a:extLst>
                </a:gridCol>
                <a:gridCol w="3371199">
                  <a:extLst>
                    <a:ext uri="{9D8B030D-6E8A-4147-A177-3AD203B41FA5}">
                      <a16:colId xmlns:a16="http://schemas.microsoft.com/office/drawing/2014/main" val="3120828358"/>
                    </a:ext>
                  </a:extLst>
                </a:gridCol>
                <a:gridCol w="1233376">
                  <a:extLst>
                    <a:ext uri="{9D8B030D-6E8A-4147-A177-3AD203B41FA5}">
                      <a16:colId xmlns:a16="http://schemas.microsoft.com/office/drawing/2014/main" val="2217343264"/>
                    </a:ext>
                  </a:extLst>
                </a:gridCol>
                <a:gridCol w="1382233">
                  <a:extLst>
                    <a:ext uri="{9D8B030D-6E8A-4147-A177-3AD203B41FA5}">
                      <a16:colId xmlns:a16="http://schemas.microsoft.com/office/drawing/2014/main" val="258343778"/>
                    </a:ext>
                  </a:extLst>
                </a:gridCol>
                <a:gridCol w="1254642">
                  <a:extLst>
                    <a:ext uri="{9D8B030D-6E8A-4147-A177-3AD203B41FA5}">
                      <a16:colId xmlns:a16="http://schemas.microsoft.com/office/drawing/2014/main" val="3304337779"/>
                    </a:ext>
                  </a:extLst>
                </a:gridCol>
                <a:gridCol w="1318437">
                  <a:extLst>
                    <a:ext uri="{9D8B030D-6E8A-4147-A177-3AD203B41FA5}">
                      <a16:colId xmlns:a16="http://schemas.microsoft.com/office/drawing/2014/main" val="2159980677"/>
                    </a:ext>
                  </a:extLst>
                </a:gridCol>
                <a:gridCol w="1125278">
                  <a:extLst>
                    <a:ext uri="{9D8B030D-6E8A-4147-A177-3AD203B41FA5}">
                      <a16:colId xmlns:a16="http://schemas.microsoft.com/office/drawing/2014/main" val="1833261560"/>
                    </a:ext>
                  </a:extLst>
                </a:gridCol>
              </a:tblGrid>
              <a:tr h="286929">
                <a:tc gridSpan="2">
                  <a:txBody>
                    <a:bodyPr/>
                    <a:lstStyle/>
                    <a:p>
                      <a:pPr algn="just"/>
                      <a:r>
                        <a:rPr lang="fr-FR" sz="2000" dirty="0">
                          <a:effectLst/>
                        </a:rPr>
                        <a:t> </a:t>
                      </a:r>
                    </a:p>
                  </a:txBody>
                  <a:tcPr marL="68580" marR="68580" marT="0" marB="0">
                    <a:lnL w="12700" cap="flat" cmpd="sng" algn="ctr">
                      <a:solidFill>
                        <a:schemeClr val="tx1"/>
                      </a:solid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just"/>
                      <a:r>
                        <a:rPr lang="fr-FR" sz="2000" dirty="0">
                          <a:effectLst/>
                        </a:rPr>
                        <a:t> </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err="1">
                          <a:effectLst/>
                        </a:rPr>
                        <a:t>march</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dorm</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chass</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mouch</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sem</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2993967035"/>
                  </a:ext>
                </a:extLst>
              </a:tr>
              <a:tr h="573859">
                <a:tc rowSpan="2">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just"/>
                      <a:r>
                        <a:rPr lang="fr-FR" sz="2000" dirty="0">
                          <a:effectLst/>
                        </a:rPr>
                        <a:t>–</a:t>
                      </a:r>
                      <a:r>
                        <a:rPr lang="fr-FR" sz="2000" dirty="0" err="1">
                          <a:effectLst/>
                        </a:rPr>
                        <a:t>eur</a:t>
                      </a:r>
                      <a:r>
                        <a:rPr lang="fr-FR" sz="2000" dirty="0">
                          <a:effectLst/>
                        </a:rPr>
                        <a:t> : des gens qui font</a:t>
                      </a:r>
                    </a:p>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a:effectLst/>
                        </a:rPr>
                        <a:t>marcheur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dormeur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chasseur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semeur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86199302"/>
                  </a:ext>
                </a:extLst>
              </a:tr>
              <a:tr h="770240">
                <a:tc vMerge="1">
                  <a:txBody>
                    <a:bodyPr/>
                    <a:lstStyle/>
                    <a:p>
                      <a:endParaRPr lang="fr-FR"/>
                    </a:p>
                  </a:txBody>
                  <a:tcPr/>
                </a:tc>
                <a:tc>
                  <a:txBody>
                    <a:bodyPr/>
                    <a:lstStyle/>
                    <a:p>
                      <a:pPr algn="just"/>
                      <a:r>
                        <a:rPr lang="fr-FR" sz="2000" dirty="0">
                          <a:effectLst/>
                        </a:rPr>
                        <a:t>-</a:t>
                      </a:r>
                      <a:r>
                        <a:rPr lang="fr-FR" sz="2000" dirty="0" err="1">
                          <a:effectLst/>
                        </a:rPr>
                        <a:t>oir</a:t>
                      </a:r>
                      <a:r>
                        <a:rPr lang="fr-FR" sz="2000" dirty="0">
                          <a:effectLst/>
                        </a:rPr>
                        <a:t> : des choses pour faire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dortoir</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mouchoir</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32142789"/>
                  </a:ext>
                </a:extLst>
              </a:tr>
              <a:tr h="573859">
                <a:tc rowSpan="2">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B w="12700" cap="flat" cmpd="sng" algn="ctr">
                      <a:noFill/>
                      <a:prstDash val="solid"/>
                      <a:round/>
                      <a:headEnd type="none" w="med" len="med"/>
                      <a:tailEnd type="none" w="med" len="med"/>
                    </a:lnB>
                    <a:noFill/>
                  </a:tcPr>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dormez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chassez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mouchez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semez</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97816079"/>
                  </a:ext>
                </a:extLst>
              </a:tr>
              <a:tr h="1271848">
                <a:tc vMerge="1">
                  <a:txBody>
                    <a:bodyPr/>
                    <a:lstStyle/>
                    <a:p>
                      <a:endParaRPr lang="fr-FR"/>
                    </a:p>
                  </a:txBody>
                  <a:tcPr/>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just"/>
                      <a:r>
                        <a:rPr lang="fr-FR" sz="2000" dirty="0">
                          <a:effectLst/>
                        </a:rPr>
                        <a:t>marchons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dormons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mouchons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7917628"/>
                  </a:ext>
                </a:extLst>
              </a:tr>
            </a:tbl>
          </a:graphicData>
        </a:graphic>
      </p:graphicFrame>
    </p:spTree>
    <p:extLst>
      <p:ext uri="{BB962C8B-B14F-4D97-AF65-F5344CB8AC3E}">
        <p14:creationId xmlns:p14="http://schemas.microsoft.com/office/powerpoint/2010/main" val="3123627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EE495-B90E-89D5-6491-08E782BDD29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2EE755D-3FF5-7EBB-276A-012E3199861D}"/>
              </a:ext>
            </a:extLst>
          </p:cNvPr>
          <p:cNvSpPr>
            <a:spLocks noGrp="1"/>
          </p:cNvSpPr>
          <p:nvPr>
            <p:ph type="title"/>
          </p:nvPr>
        </p:nvSpPr>
        <p:spPr/>
        <p:txBody>
          <a:bodyPr/>
          <a:lstStyle/>
          <a:p>
            <a:endParaRPr lang="fr-FR"/>
          </a:p>
        </p:txBody>
      </p:sp>
      <p:graphicFrame>
        <p:nvGraphicFramePr>
          <p:cNvPr id="4" name="Espace réservé du contenu 3">
            <a:extLst>
              <a:ext uri="{FF2B5EF4-FFF2-40B4-BE49-F238E27FC236}">
                <a16:creationId xmlns:a16="http://schemas.microsoft.com/office/drawing/2014/main" id="{A352DCEA-5AEC-FE5E-B40A-378C530A8F39}"/>
              </a:ext>
            </a:extLst>
          </p:cNvPr>
          <p:cNvGraphicFramePr>
            <a:graphicFrameLocks noGrp="1"/>
          </p:cNvGraphicFramePr>
          <p:nvPr>
            <p:ph idx="1"/>
          </p:nvPr>
        </p:nvGraphicFramePr>
        <p:xfrm>
          <a:off x="838200" y="2073460"/>
          <a:ext cx="10515599" cy="3566088"/>
        </p:xfrm>
        <a:graphic>
          <a:graphicData uri="http://schemas.openxmlformats.org/drawingml/2006/table">
            <a:tbl>
              <a:tblPr firstRow="1" firstCol="1" bandRow="1" bandCol="1">
                <a:tableStyleId>{5940675A-B579-460E-94D1-54222C63F5DA}</a:tableStyleId>
              </a:tblPr>
              <a:tblGrid>
                <a:gridCol w="830434">
                  <a:extLst>
                    <a:ext uri="{9D8B030D-6E8A-4147-A177-3AD203B41FA5}">
                      <a16:colId xmlns:a16="http://schemas.microsoft.com/office/drawing/2014/main" val="1563158683"/>
                    </a:ext>
                  </a:extLst>
                </a:gridCol>
                <a:gridCol w="3371199">
                  <a:extLst>
                    <a:ext uri="{9D8B030D-6E8A-4147-A177-3AD203B41FA5}">
                      <a16:colId xmlns:a16="http://schemas.microsoft.com/office/drawing/2014/main" val="3120828358"/>
                    </a:ext>
                  </a:extLst>
                </a:gridCol>
                <a:gridCol w="1233376">
                  <a:extLst>
                    <a:ext uri="{9D8B030D-6E8A-4147-A177-3AD203B41FA5}">
                      <a16:colId xmlns:a16="http://schemas.microsoft.com/office/drawing/2014/main" val="2217343264"/>
                    </a:ext>
                  </a:extLst>
                </a:gridCol>
                <a:gridCol w="1382233">
                  <a:extLst>
                    <a:ext uri="{9D8B030D-6E8A-4147-A177-3AD203B41FA5}">
                      <a16:colId xmlns:a16="http://schemas.microsoft.com/office/drawing/2014/main" val="258343778"/>
                    </a:ext>
                  </a:extLst>
                </a:gridCol>
                <a:gridCol w="1254642">
                  <a:extLst>
                    <a:ext uri="{9D8B030D-6E8A-4147-A177-3AD203B41FA5}">
                      <a16:colId xmlns:a16="http://schemas.microsoft.com/office/drawing/2014/main" val="3304337779"/>
                    </a:ext>
                  </a:extLst>
                </a:gridCol>
                <a:gridCol w="1318437">
                  <a:extLst>
                    <a:ext uri="{9D8B030D-6E8A-4147-A177-3AD203B41FA5}">
                      <a16:colId xmlns:a16="http://schemas.microsoft.com/office/drawing/2014/main" val="2159980677"/>
                    </a:ext>
                  </a:extLst>
                </a:gridCol>
                <a:gridCol w="1125278">
                  <a:extLst>
                    <a:ext uri="{9D8B030D-6E8A-4147-A177-3AD203B41FA5}">
                      <a16:colId xmlns:a16="http://schemas.microsoft.com/office/drawing/2014/main" val="1833261560"/>
                    </a:ext>
                  </a:extLst>
                </a:gridCol>
              </a:tblGrid>
              <a:tr h="286929">
                <a:tc gridSpan="2">
                  <a:txBody>
                    <a:bodyPr/>
                    <a:lstStyle/>
                    <a:p>
                      <a:pPr algn="just"/>
                      <a:r>
                        <a:rPr lang="fr-FR" sz="2000" dirty="0">
                          <a:effectLst/>
                        </a:rPr>
                        <a:t> </a:t>
                      </a:r>
                    </a:p>
                  </a:txBody>
                  <a:tcPr marL="68580" marR="68580" marT="0" marB="0">
                    <a:lnL w="12700" cap="flat" cmpd="sng" algn="ctr">
                      <a:solidFill>
                        <a:schemeClr val="tx1"/>
                      </a:solid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just"/>
                      <a:r>
                        <a:rPr lang="fr-FR" sz="2000" dirty="0">
                          <a:effectLst/>
                        </a:rPr>
                        <a:t> </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err="1">
                          <a:effectLst/>
                        </a:rPr>
                        <a:t>march</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dorm</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chass</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mouch</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sem</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2993967035"/>
                  </a:ext>
                </a:extLst>
              </a:tr>
              <a:tr h="573859">
                <a:tc rowSpan="2">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just"/>
                      <a:r>
                        <a:rPr lang="fr-FR" sz="2000" dirty="0">
                          <a:effectLst/>
                        </a:rPr>
                        <a:t>–</a:t>
                      </a:r>
                      <a:r>
                        <a:rPr lang="fr-FR" sz="2000" dirty="0" err="1">
                          <a:effectLst/>
                        </a:rPr>
                        <a:t>eur</a:t>
                      </a:r>
                      <a:r>
                        <a:rPr lang="fr-FR" sz="2000" dirty="0">
                          <a:effectLst/>
                        </a:rPr>
                        <a:t> : des gens qui font</a:t>
                      </a:r>
                    </a:p>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a:effectLst/>
                        </a:rPr>
                        <a:t>marcheur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dormeur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chasseur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semeur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86199302"/>
                  </a:ext>
                </a:extLst>
              </a:tr>
              <a:tr h="770240">
                <a:tc vMerge="1">
                  <a:txBody>
                    <a:bodyPr/>
                    <a:lstStyle/>
                    <a:p>
                      <a:endParaRPr lang="fr-FR"/>
                    </a:p>
                  </a:txBody>
                  <a:tcPr/>
                </a:tc>
                <a:tc>
                  <a:txBody>
                    <a:bodyPr/>
                    <a:lstStyle/>
                    <a:p>
                      <a:pPr algn="just"/>
                      <a:r>
                        <a:rPr lang="fr-FR" sz="2000" dirty="0">
                          <a:effectLst/>
                        </a:rPr>
                        <a:t>-</a:t>
                      </a:r>
                      <a:r>
                        <a:rPr lang="fr-FR" sz="2000" dirty="0" err="1">
                          <a:effectLst/>
                        </a:rPr>
                        <a:t>oir</a:t>
                      </a:r>
                      <a:r>
                        <a:rPr lang="fr-FR" sz="2000" dirty="0">
                          <a:effectLst/>
                        </a:rPr>
                        <a:t> : des choses pour faire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dortoir</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mouchoir</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32142789"/>
                  </a:ext>
                </a:extLst>
              </a:tr>
              <a:tr h="573859">
                <a:tc rowSpan="2">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just"/>
                      <a:r>
                        <a:rPr lang="fr-FR" sz="2000" dirty="0">
                          <a:effectLst/>
                        </a:rPr>
                        <a:t>des verbes à la P5 (vous)</a:t>
                      </a:r>
                    </a:p>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dormez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chassez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mouchez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semez</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97816079"/>
                  </a:ext>
                </a:extLst>
              </a:tr>
              <a:tr h="1271848">
                <a:tc vMerge="1">
                  <a:txBody>
                    <a:bodyPr/>
                    <a:lstStyle/>
                    <a:p>
                      <a:endParaRPr lang="fr-FR"/>
                    </a:p>
                  </a:txBody>
                  <a:tcPr/>
                </a:tc>
                <a:tc>
                  <a:txBody>
                    <a:bodyPr/>
                    <a:lstStyle/>
                    <a:p>
                      <a:pPr algn="just"/>
                      <a:r>
                        <a:rPr lang="fr-FR" sz="2000" dirty="0">
                          <a:effectLst/>
                        </a:rPr>
                        <a:t>des verbes à la P4 (nous)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a:effectLst/>
                        </a:rPr>
                        <a:t>marchons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dormons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mouchons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7917628"/>
                  </a:ext>
                </a:extLst>
              </a:tr>
            </a:tbl>
          </a:graphicData>
        </a:graphic>
      </p:graphicFrame>
    </p:spTree>
    <p:extLst>
      <p:ext uri="{BB962C8B-B14F-4D97-AF65-F5344CB8AC3E}">
        <p14:creationId xmlns:p14="http://schemas.microsoft.com/office/powerpoint/2010/main" val="36162708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BBFED2-8BAB-BEA3-B968-B98A3F22F2E3}"/>
              </a:ext>
            </a:extLst>
          </p:cNvPr>
          <p:cNvSpPr>
            <a:spLocks noGrp="1"/>
          </p:cNvSpPr>
          <p:nvPr>
            <p:ph type="title"/>
          </p:nvPr>
        </p:nvSpPr>
        <p:spPr/>
        <p:txBody>
          <a:bodyPr/>
          <a:lstStyle/>
          <a:p>
            <a:endParaRPr lang="fr-FR"/>
          </a:p>
        </p:txBody>
      </p:sp>
      <p:graphicFrame>
        <p:nvGraphicFramePr>
          <p:cNvPr id="4" name="Espace réservé du contenu 3">
            <a:extLst>
              <a:ext uri="{FF2B5EF4-FFF2-40B4-BE49-F238E27FC236}">
                <a16:creationId xmlns:a16="http://schemas.microsoft.com/office/drawing/2014/main" id="{B488296E-D4A4-E707-B1B9-ED6C0EC57397}"/>
              </a:ext>
            </a:extLst>
          </p:cNvPr>
          <p:cNvGraphicFramePr>
            <a:graphicFrameLocks noGrp="1"/>
          </p:cNvGraphicFramePr>
          <p:nvPr>
            <p:ph idx="1"/>
            <p:extLst>
              <p:ext uri="{D42A27DB-BD31-4B8C-83A1-F6EECF244321}">
                <p14:modId xmlns:p14="http://schemas.microsoft.com/office/powerpoint/2010/main" val="793989720"/>
              </p:ext>
            </p:extLst>
          </p:nvPr>
        </p:nvGraphicFramePr>
        <p:xfrm>
          <a:off x="838200" y="2073460"/>
          <a:ext cx="10515599" cy="3566088"/>
        </p:xfrm>
        <a:graphic>
          <a:graphicData uri="http://schemas.openxmlformats.org/drawingml/2006/table">
            <a:tbl>
              <a:tblPr firstRow="1" firstCol="1" bandRow="1" bandCol="1">
                <a:tableStyleId>{5940675A-B579-460E-94D1-54222C63F5DA}</a:tableStyleId>
              </a:tblPr>
              <a:tblGrid>
                <a:gridCol w="830434">
                  <a:extLst>
                    <a:ext uri="{9D8B030D-6E8A-4147-A177-3AD203B41FA5}">
                      <a16:colId xmlns:a16="http://schemas.microsoft.com/office/drawing/2014/main" val="1563158683"/>
                    </a:ext>
                  </a:extLst>
                </a:gridCol>
                <a:gridCol w="3371199">
                  <a:extLst>
                    <a:ext uri="{9D8B030D-6E8A-4147-A177-3AD203B41FA5}">
                      <a16:colId xmlns:a16="http://schemas.microsoft.com/office/drawing/2014/main" val="3120828358"/>
                    </a:ext>
                  </a:extLst>
                </a:gridCol>
                <a:gridCol w="1233376">
                  <a:extLst>
                    <a:ext uri="{9D8B030D-6E8A-4147-A177-3AD203B41FA5}">
                      <a16:colId xmlns:a16="http://schemas.microsoft.com/office/drawing/2014/main" val="2217343264"/>
                    </a:ext>
                  </a:extLst>
                </a:gridCol>
                <a:gridCol w="1382233">
                  <a:extLst>
                    <a:ext uri="{9D8B030D-6E8A-4147-A177-3AD203B41FA5}">
                      <a16:colId xmlns:a16="http://schemas.microsoft.com/office/drawing/2014/main" val="258343778"/>
                    </a:ext>
                  </a:extLst>
                </a:gridCol>
                <a:gridCol w="1254642">
                  <a:extLst>
                    <a:ext uri="{9D8B030D-6E8A-4147-A177-3AD203B41FA5}">
                      <a16:colId xmlns:a16="http://schemas.microsoft.com/office/drawing/2014/main" val="3304337779"/>
                    </a:ext>
                  </a:extLst>
                </a:gridCol>
                <a:gridCol w="1318437">
                  <a:extLst>
                    <a:ext uri="{9D8B030D-6E8A-4147-A177-3AD203B41FA5}">
                      <a16:colId xmlns:a16="http://schemas.microsoft.com/office/drawing/2014/main" val="2159980677"/>
                    </a:ext>
                  </a:extLst>
                </a:gridCol>
                <a:gridCol w="1125278">
                  <a:extLst>
                    <a:ext uri="{9D8B030D-6E8A-4147-A177-3AD203B41FA5}">
                      <a16:colId xmlns:a16="http://schemas.microsoft.com/office/drawing/2014/main" val="1833261560"/>
                    </a:ext>
                  </a:extLst>
                </a:gridCol>
              </a:tblGrid>
              <a:tr h="286929">
                <a:tc gridSpan="2">
                  <a:txBody>
                    <a:bodyPr/>
                    <a:lstStyle/>
                    <a:p>
                      <a:pPr algn="just"/>
                      <a:r>
                        <a:rPr lang="fr-FR" sz="2000" dirty="0">
                          <a:effectLst/>
                        </a:rPr>
                        <a:t> </a:t>
                      </a:r>
                    </a:p>
                  </a:txBody>
                  <a:tcPr marL="68580" marR="68580" marT="0" marB="0">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hMerge="1">
                  <a:txBody>
                    <a:bodyPr/>
                    <a:lstStyle/>
                    <a:p>
                      <a:pPr algn="just"/>
                      <a:r>
                        <a:rPr lang="fr-FR" sz="2000" dirty="0">
                          <a:effectLst/>
                        </a:rPr>
                        <a:t> </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err="1">
                          <a:effectLst/>
                        </a:rPr>
                        <a:t>march</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dorm</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chass</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mouch</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sem</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2993967035"/>
                  </a:ext>
                </a:extLst>
              </a:tr>
              <a:tr h="573859">
                <a:tc rowSpan="2">
                  <a:txBody>
                    <a:bodyPr/>
                    <a:lstStyle/>
                    <a:p>
                      <a:pPr algn="just"/>
                      <a:r>
                        <a:rPr lang="fr-FR" sz="2000" dirty="0">
                          <a:effectLst/>
                        </a:rPr>
                        <a:t> </a:t>
                      </a:r>
                    </a:p>
                    <a:p>
                      <a:pPr algn="just"/>
                      <a:r>
                        <a:rPr lang="fr-FR" sz="2000" dirty="0">
                          <a:effectLst/>
                        </a:rPr>
                        <a:t>N</a:t>
                      </a:r>
                    </a:p>
                    <a:p>
                      <a:pPr algn="just"/>
                      <a:r>
                        <a:rPr lang="fr-FR" sz="2000" dirty="0">
                          <a:effectLst/>
                        </a:rPr>
                        <a:t>O</a:t>
                      </a:r>
                    </a:p>
                    <a:p>
                      <a:pPr algn="just"/>
                      <a:r>
                        <a:rPr lang="fr-FR" sz="2000" dirty="0">
                          <a:effectLst/>
                        </a:rPr>
                        <a:t>M</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gn="just"/>
                      <a:r>
                        <a:rPr lang="fr-FR" sz="2000" dirty="0">
                          <a:effectLst/>
                        </a:rPr>
                        <a:t>–</a:t>
                      </a:r>
                      <a:r>
                        <a:rPr lang="fr-FR" sz="2000" dirty="0" err="1">
                          <a:effectLst/>
                        </a:rPr>
                        <a:t>eur</a:t>
                      </a:r>
                      <a:r>
                        <a:rPr lang="fr-FR" sz="2000" dirty="0">
                          <a:effectLst/>
                        </a:rPr>
                        <a:t> : des gens qui font</a:t>
                      </a:r>
                    </a:p>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a:effectLst/>
                        </a:rPr>
                        <a:t>marcheur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dormeur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chasseur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semeur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86199302"/>
                  </a:ext>
                </a:extLst>
              </a:tr>
              <a:tr h="770240">
                <a:tc vMerge="1">
                  <a:txBody>
                    <a:bodyPr/>
                    <a:lstStyle/>
                    <a:p>
                      <a:endParaRPr lang="fr-FR"/>
                    </a:p>
                  </a:txBody>
                  <a:tcPr/>
                </a:tc>
                <a:tc>
                  <a:txBody>
                    <a:bodyPr/>
                    <a:lstStyle/>
                    <a:p>
                      <a:pPr algn="just"/>
                      <a:r>
                        <a:rPr lang="fr-FR" sz="2000" dirty="0">
                          <a:effectLst/>
                        </a:rPr>
                        <a:t>-</a:t>
                      </a:r>
                      <a:r>
                        <a:rPr lang="fr-FR" sz="2000" dirty="0" err="1">
                          <a:effectLst/>
                        </a:rPr>
                        <a:t>oir</a:t>
                      </a:r>
                      <a:r>
                        <a:rPr lang="fr-FR" sz="2000" dirty="0">
                          <a:effectLst/>
                        </a:rPr>
                        <a:t> : des choses pour faire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dortoir</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mouchoir</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32142789"/>
                  </a:ext>
                </a:extLst>
              </a:tr>
              <a:tr h="573859">
                <a:tc rowSpan="2">
                  <a:txBody>
                    <a:bodyPr/>
                    <a:lstStyle/>
                    <a:p>
                      <a:pPr algn="just"/>
                      <a:r>
                        <a:rPr lang="fr-FR" sz="2000" dirty="0">
                          <a:effectLst/>
                        </a:rPr>
                        <a:t> V</a:t>
                      </a:r>
                    </a:p>
                    <a:p>
                      <a:pPr algn="just"/>
                      <a:r>
                        <a:rPr lang="fr-FR" sz="2000" dirty="0">
                          <a:effectLst/>
                        </a:rPr>
                        <a:t>E</a:t>
                      </a:r>
                    </a:p>
                    <a:p>
                      <a:pPr algn="just"/>
                      <a:r>
                        <a:rPr lang="fr-FR" sz="2000" dirty="0">
                          <a:effectLst/>
                        </a:rPr>
                        <a:t>R</a:t>
                      </a:r>
                    </a:p>
                    <a:p>
                      <a:pPr algn="just"/>
                      <a:r>
                        <a:rPr lang="fr-FR" sz="2000" dirty="0">
                          <a:effectLst/>
                        </a:rPr>
                        <a:t>B</a:t>
                      </a:r>
                    </a:p>
                    <a:p>
                      <a:pPr algn="just"/>
                      <a:r>
                        <a:rPr lang="fr-FR" sz="2000" dirty="0">
                          <a:effectLst/>
                        </a:rPr>
                        <a:t>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gn="just"/>
                      <a:r>
                        <a:rPr lang="fr-FR" sz="2000" dirty="0">
                          <a:effectLst/>
                        </a:rPr>
                        <a:t>des verbes à la P5 (vous)</a:t>
                      </a:r>
                    </a:p>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dormez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chassez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mouchez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semez</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97816079"/>
                  </a:ext>
                </a:extLst>
              </a:tr>
              <a:tr h="1271848">
                <a:tc vMerge="1">
                  <a:txBody>
                    <a:bodyPr/>
                    <a:lstStyle/>
                    <a:p>
                      <a:endParaRPr lang="fr-FR"/>
                    </a:p>
                  </a:txBody>
                  <a:tcPr/>
                </a:tc>
                <a:tc>
                  <a:txBody>
                    <a:bodyPr/>
                    <a:lstStyle/>
                    <a:p>
                      <a:pPr algn="just"/>
                      <a:r>
                        <a:rPr lang="fr-FR" sz="2000" dirty="0">
                          <a:effectLst/>
                        </a:rPr>
                        <a:t>des verbes à la P4 (nous)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a:effectLst/>
                        </a:rPr>
                        <a:t>marchons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dormons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mouchons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7917628"/>
                  </a:ext>
                </a:extLst>
              </a:tr>
            </a:tbl>
          </a:graphicData>
        </a:graphic>
      </p:graphicFrame>
    </p:spTree>
    <p:extLst>
      <p:ext uri="{BB962C8B-B14F-4D97-AF65-F5344CB8AC3E}">
        <p14:creationId xmlns:p14="http://schemas.microsoft.com/office/powerpoint/2010/main" val="2805709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BBFED2-8BAB-BEA3-B968-B98A3F22F2E3}"/>
              </a:ext>
            </a:extLst>
          </p:cNvPr>
          <p:cNvSpPr>
            <a:spLocks noGrp="1"/>
          </p:cNvSpPr>
          <p:nvPr>
            <p:ph type="title"/>
          </p:nvPr>
        </p:nvSpPr>
        <p:spPr/>
        <p:txBody>
          <a:bodyPr/>
          <a:lstStyle/>
          <a:p>
            <a:endParaRPr lang="fr-FR"/>
          </a:p>
        </p:txBody>
      </p:sp>
      <p:graphicFrame>
        <p:nvGraphicFramePr>
          <p:cNvPr id="4" name="Espace réservé du contenu 3">
            <a:extLst>
              <a:ext uri="{FF2B5EF4-FFF2-40B4-BE49-F238E27FC236}">
                <a16:creationId xmlns:a16="http://schemas.microsoft.com/office/drawing/2014/main" id="{B488296E-D4A4-E707-B1B9-ED6C0EC57397}"/>
              </a:ext>
            </a:extLst>
          </p:cNvPr>
          <p:cNvGraphicFramePr>
            <a:graphicFrameLocks noGrp="1"/>
          </p:cNvGraphicFramePr>
          <p:nvPr>
            <p:ph idx="1"/>
            <p:extLst>
              <p:ext uri="{D42A27DB-BD31-4B8C-83A1-F6EECF244321}">
                <p14:modId xmlns:p14="http://schemas.microsoft.com/office/powerpoint/2010/main" val="1452378463"/>
              </p:ext>
            </p:extLst>
          </p:nvPr>
        </p:nvGraphicFramePr>
        <p:xfrm>
          <a:off x="838200" y="2073460"/>
          <a:ext cx="10515599" cy="3604326"/>
        </p:xfrm>
        <a:graphic>
          <a:graphicData uri="http://schemas.openxmlformats.org/drawingml/2006/table">
            <a:tbl>
              <a:tblPr firstRow="1" firstCol="1" bandRow="1" bandCol="1">
                <a:tableStyleId>{5940675A-B579-460E-94D1-54222C63F5DA}</a:tableStyleId>
              </a:tblPr>
              <a:tblGrid>
                <a:gridCol w="830434">
                  <a:extLst>
                    <a:ext uri="{9D8B030D-6E8A-4147-A177-3AD203B41FA5}">
                      <a16:colId xmlns:a16="http://schemas.microsoft.com/office/drawing/2014/main" val="1563158683"/>
                    </a:ext>
                  </a:extLst>
                </a:gridCol>
                <a:gridCol w="3371199">
                  <a:extLst>
                    <a:ext uri="{9D8B030D-6E8A-4147-A177-3AD203B41FA5}">
                      <a16:colId xmlns:a16="http://schemas.microsoft.com/office/drawing/2014/main" val="3120828358"/>
                    </a:ext>
                  </a:extLst>
                </a:gridCol>
                <a:gridCol w="1233376">
                  <a:extLst>
                    <a:ext uri="{9D8B030D-6E8A-4147-A177-3AD203B41FA5}">
                      <a16:colId xmlns:a16="http://schemas.microsoft.com/office/drawing/2014/main" val="2217343264"/>
                    </a:ext>
                  </a:extLst>
                </a:gridCol>
                <a:gridCol w="1382233">
                  <a:extLst>
                    <a:ext uri="{9D8B030D-6E8A-4147-A177-3AD203B41FA5}">
                      <a16:colId xmlns:a16="http://schemas.microsoft.com/office/drawing/2014/main" val="258343778"/>
                    </a:ext>
                  </a:extLst>
                </a:gridCol>
                <a:gridCol w="1254642">
                  <a:extLst>
                    <a:ext uri="{9D8B030D-6E8A-4147-A177-3AD203B41FA5}">
                      <a16:colId xmlns:a16="http://schemas.microsoft.com/office/drawing/2014/main" val="3304337779"/>
                    </a:ext>
                  </a:extLst>
                </a:gridCol>
                <a:gridCol w="1318437">
                  <a:extLst>
                    <a:ext uri="{9D8B030D-6E8A-4147-A177-3AD203B41FA5}">
                      <a16:colId xmlns:a16="http://schemas.microsoft.com/office/drawing/2014/main" val="2159980677"/>
                    </a:ext>
                  </a:extLst>
                </a:gridCol>
                <a:gridCol w="1125278">
                  <a:extLst>
                    <a:ext uri="{9D8B030D-6E8A-4147-A177-3AD203B41FA5}">
                      <a16:colId xmlns:a16="http://schemas.microsoft.com/office/drawing/2014/main" val="1833261560"/>
                    </a:ext>
                  </a:extLst>
                </a:gridCol>
              </a:tblGrid>
              <a:tr h="277937">
                <a:tc gridSpan="2">
                  <a:txBody>
                    <a:bodyPr/>
                    <a:lstStyle/>
                    <a:p>
                      <a:pPr algn="just"/>
                      <a:r>
                        <a:rPr lang="fr-FR" sz="2000" dirty="0">
                          <a:effectLst/>
                        </a:rPr>
                        <a:t> </a:t>
                      </a:r>
                    </a:p>
                  </a:txBody>
                  <a:tcPr marL="68580" marR="68580" marT="0" marB="0">
                    <a:lnL w="12700" cap="flat" cmpd="sng" algn="ctr">
                      <a:solidFill>
                        <a:schemeClr val="tx1"/>
                      </a:solidFill>
                      <a:prstDash val="solid"/>
                      <a:round/>
                      <a:headEnd type="none" w="med" len="med"/>
                      <a:tailEnd type="none" w="med" len="med"/>
                    </a:lnL>
                    <a:lnT w="12700" cap="flat" cmpd="sng" algn="ctr">
                      <a:noFill/>
                      <a:prstDash val="solid"/>
                      <a:round/>
                      <a:headEnd type="none" w="med" len="med"/>
                      <a:tailEnd type="none" w="med" len="med"/>
                    </a:lnT>
                  </a:tcPr>
                </a:tc>
                <a:tc hMerge="1">
                  <a:txBody>
                    <a:bodyPr/>
                    <a:lstStyle/>
                    <a:p>
                      <a:pPr algn="just"/>
                      <a:r>
                        <a:rPr lang="fr-FR" sz="2000" dirty="0">
                          <a:effectLst/>
                        </a:rPr>
                        <a:t> </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err="1">
                          <a:effectLst/>
                        </a:rPr>
                        <a:t>march</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dorm</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chass</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mouch</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sem</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2993967035"/>
                  </a:ext>
                </a:extLst>
              </a:tr>
              <a:tr h="319922">
                <a:tc rowSpan="2">
                  <a:txBody>
                    <a:bodyPr/>
                    <a:lstStyle/>
                    <a:p>
                      <a:pPr algn="just"/>
                      <a:r>
                        <a:rPr lang="fr-FR" sz="2000" dirty="0">
                          <a:effectLst/>
                        </a:rPr>
                        <a:t> </a:t>
                      </a:r>
                    </a:p>
                    <a:p>
                      <a:pPr algn="just"/>
                      <a:r>
                        <a:rPr lang="fr-FR" sz="2000" dirty="0">
                          <a:effectLst/>
                        </a:rPr>
                        <a:t>N</a:t>
                      </a:r>
                    </a:p>
                    <a:p>
                      <a:pPr algn="just"/>
                      <a:r>
                        <a:rPr lang="fr-FR" sz="2000" dirty="0">
                          <a:effectLst/>
                        </a:rPr>
                        <a:t>O</a:t>
                      </a:r>
                    </a:p>
                    <a:p>
                      <a:pPr algn="just"/>
                      <a:r>
                        <a:rPr lang="fr-FR" sz="2000" dirty="0">
                          <a:effectLst/>
                        </a:rPr>
                        <a:t>M</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gn="just"/>
                      <a:r>
                        <a:rPr lang="fr-FR" sz="2000" dirty="0">
                          <a:effectLst/>
                        </a:rPr>
                        <a:t>–</a:t>
                      </a:r>
                      <a:r>
                        <a:rPr lang="fr-FR" sz="2000" dirty="0" err="1">
                          <a:effectLst/>
                        </a:rPr>
                        <a:t>eur</a:t>
                      </a:r>
                      <a:r>
                        <a:rPr lang="fr-FR" sz="2000" dirty="0">
                          <a:effectLst/>
                        </a:rPr>
                        <a:t> : des gens qui font</a:t>
                      </a:r>
                    </a:p>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a:effectLst/>
                        </a:rPr>
                        <a:t>marcheur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dormeur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chasseur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semeur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86199302"/>
                  </a:ext>
                </a:extLst>
              </a:tr>
              <a:tr h="791827">
                <a:tc vMerge="1">
                  <a:txBody>
                    <a:bodyPr/>
                    <a:lstStyle/>
                    <a:p>
                      <a:endParaRPr lang="fr-FR"/>
                    </a:p>
                  </a:txBody>
                  <a:tcPr/>
                </a:tc>
                <a:tc>
                  <a:txBody>
                    <a:bodyPr/>
                    <a:lstStyle/>
                    <a:p>
                      <a:pPr algn="just"/>
                      <a:r>
                        <a:rPr lang="fr-FR" sz="2000" dirty="0">
                          <a:effectLst/>
                        </a:rPr>
                        <a:t>-</a:t>
                      </a:r>
                      <a:r>
                        <a:rPr lang="fr-FR" sz="2000" dirty="0" err="1">
                          <a:effectLst/>
                        </a:rPr>
                        <a:t>oir</a:t>
                      </a:r>
                      <a:r>
                        <a:rPr lang="fr-FR" sz="2000" dirty="0">
                          <a:effectLst/>
                        </a:rPr>
                        <a:t> : des choses pour faire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dortoir</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mouchoir</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32142789"/>
                  </a:ext>
                </a:extLst>
              </a:tr>
              <a:tr h="368212">
                <a:tc rowSpan="3">
                  <a:txBody>
                    <a:bodyPr/>
                    <a:lstStyle/>
                    <a:p>
                      <a:pPr algn="just"/>
                      <a:r>
                        <a:rPr lang="fr-FR" sz="2000" dirty="0">
                          <a:effectLst/>
                        </a:rPr>
                        <a:t> V</a:t>
                      </a:r>
                    </a:p>
                    <a:p>
                      <a:pPr algn="just"/>
                      <a:r>
                        <a:rPr lang="fr-FR" sz="2000" dirty="0">
                          <a:effectLst/>
                        </a:rPr>
                        <a:t>E</a:t>
                      </a:r>
                    </a:p>
                    <a:p>
                      <a:pPr algn="just"/>
                      <a:r>
                        <a:rPr lang="fr-FR" sz="2000" dirty="0">
                          <a:effectLst/>
                        </a:rPr>
                        <a:t>R</a:t>
                      </a:r>
                    </a:p>
                    <a:p>
                      <a:pPr algn="just"/>
                      <a:r>
                        <a:rPr lang="fr-FR" sz="2000" dirty="0">
                          <a:effectLst/>
                        </a:rPr>
                        <a:t>B</a:t>
                      </a:r>
                    </a:p>
                    <a:p>
                      <a:pPr algn="just"/>
                      <a:r>
                        <a:rPr lang="fr-FR" sz="2000" dirty="0">
                          <a:effectLst/>
                        </a:rPr>
                        <a:t>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gn="just"/>
                      <a:r>
                        <a:rPr lang="fr-FR" sz="2000" dirty="0">
                          <a:effectLst/>
                        </a:rPr>
                        <a:t>des verbes à la P5 (vous)</a:t>
                      </a:r>
                    </a:p>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dormez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chassez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mouchez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semez</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97816079"/>
                  </a:ext>
                </a:extLst>
              </a:tr>
              <a:tr h="307849">
                <a:tc vMerge="1">
                  <a:txBody>
                    <a:bodyPr/>
                    <a:lstStyle/>
                    <a:p>
                      <a:endParaRPr lang="fr-FR"/>
                    </a:p>
                  </a:txBody>
                  <a:tcPr/>
                </a:tc>
                <a:tc>
                  <a:txBody>
                    <a:bodyPr/>
                    <a:lstStyle/>
                    <a:p>
                      <a:pPr algn="just"/>
                      <a:r>
                        <a:rPr lang="fr-FR" sz="2000" dirty="0">
                          <a:effectLst/>
                        </a:rPr>
                        <a:t>des verbes à la P4 (nous)</a:t>
                      </a:r>
                    </a:p>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a:effectLst/>
                        </a:rPr>
                        <a:t>marchons</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dormons</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mouchons</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7917628"/>
                  </a:ext>
                </a:extLst>
              </a:tr>
              <a:tr h="678899">
                <a:tc vMerge="1">
                  <a:txBody>
                    <a:bodyPr/>
                    <a:lstStyle/>
                    <a:p>
                      <a:endParaRPr lang="fr-FR"/>
                    </a:p>
                  </a:txBody>
                  <a:tcPr/>
                </a:tc>
                <a:tc>
                  <a:txBody>
                    <a:bodyPr/>
                    <a:lstStyle/>
                    <a:p>
                      <a:pPr algn="just"/>
                      <a:r>
                        <a:rPr lang="fr-FR" sz="2000" dirty="0">
                          <a:effectLst/>
                        </a:rPr>
                        <a:t>des verbes à la P3 (il ou elle)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sème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09750543"/>
                  </a:ext>
                </a:extLst>
              </a:tr>
            </a:tbl>
          </a:graphicData>
        </a:graphic>
      </p:graphicFrame>
    </p:spTree>
    <p:extLst>
      <p:ext uri="{BB962C8B-B14F-4D97-AF65-F5344CB8AC3E}">
        <p14:creationId xmlns:p14="http://schemas.microsoft.com/office/powerpoint/2010/main" val="162808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BBFED2-8BAB-BEA3-B968-B98A3F22F2E3}"/>
              </a:ext>
            </a:extLst>
          </p:cNvPr>
          <p:cNvSpPr>
            <a:spLocks noGrp="1"/>
          </p:cNvSpPr>
          <p:nvPr>
            <p:ph type="title"/>
          </p:nvPr>
        </p:nvSpPr>
        <p:spPr/>
        <p:txBody>
          <a:bodyPr/>
          <a:lstStyle/>
          <a:p>
            <a:endParaRPr lang="fr-FR"/>
          </a:p>
        </p:txBody>
      </p:sp>
      <p:graphicFrame>
        <p:nvGraphicFramePr>
          <p:cNvPr id="4" name="Espace réservé du contenu 3">
            <a:extLst>
              <a:ext uri="{FF2B5EF4-FFF2-40B4-BE49-F238E27FC236}">
                <a16:creationId xmlns:a16="http://schemas.microsoft.com/office/drawing/2014/main" id="{B488296E-D4A4-E707-B1B9-ED6C0EC57397}"/>
              </a:ext>
            </a:extLst>
          </p:cNvPr>
          <p:cNvGraphicFramePr>
            <a:graphicFrameLocks noGrp="1"/>
          </p:cNvGraphicFramePr>
          <p:nvPr>
            <p:ph idx="1"/>
            <p:extLst>
              <p:ext uri="{D42A27DB-BD31-4B8C-83A1-F6EECF244321}">
                <p14:modId xmlns:p14="http://schemas.microsoft.com/office/powerpoint/2010/main" val="3743484553"/>
              </p:ext>
            </p:extLst>
          </p:nvPr>
        </p:nvGraphicFramePr>
        <p:xfrm>
          <a:off x="838200" y="2073460"/>
          <a:ext cx="10515599" cy="3658909"/>
        </p:xfrm>
        <a:graphic>
          <a:graphicData uri="http://schemas.openxmlformats.org/drawingml/2006/table">
            <a:tbl>
              <a:tblPr firstRow="1" firstCol="1" bandRow="1" bandCol="1">
                <a:tableStyleId>{5940675A-B579-460E-94D1-54222C63F5DA}</a:tableStyleId>
              </a:tblPr>
              <a:tblGrid>
                <a:gridCol w="830434">
                  <a:extLst>
                    <a:ext uri="{9D8B030D-6E8A-4147-A177-3AD203B41FA5}">
                      <a16:colId xmlns:a16="http://schemas.microsoft.com/office/drawing/2014/main" val="1563158683"/>
                    </a:ext>
                  </a:extLst>
                </a:gridCol>
                <a:gridCol w="3371199">
                  <a:extLst>
                    <a:ext uri="{9D8B030D-6E8A-4147-A177-3AD203B41FA5}">
                      <a16:colId xmlns:a16="http://schemas.microsoft.com/office/drawing/2014/main" val="3120828358"/>
                    </a:ext>
                  </a:extLst>
                </a:gridCol>
                <a:gridCol w="1233376">
                  <a:extLst>
                    <a:ext uri="{9D8B030D-6E8A-4147-A177-3AD203B41FA5}">
                      <a16:colId xmlns:a16="http://schemas.microsoft.com/office/drawing/2014/main" val="2217343264"/>
                    </a:ext>
                  </a:extLst>
                </a:gridCol>
                <a:gridCol w="1382233">
                  <a:extLst>
                    <a:ext uri="{9D8B030D-6E8A-4147-A177-3AD203B41FA5}">
                      <a16:colId xmlns:a16="http://schemas.microsoft.com/office/drawing/2014/main" val="258343778"/>
                    </a:ext>
                  </a:extLst>
                </a:gridCol>
                <a:gridCol w="1254642">
                  <a:extLst>
                    <a:ext uri="{9D8B030D-6E8A-4147-A177-3AD203B41FA5}">
                      <a16:colId xmlns:a16="http://schemas.microsoft.com/office/drawing/2014/main" val="3304337779"/>
                    </a:ext>
                  </a:extLst>
                </a:gridCol>
                <a:gridCol w="1318437">
                  <a:extLst>
                    <a:ext uri="{9D8B030D-6E8A-4147-A177-3AD203B41FA5}">
                      <a16:colId xmlns:a16="http://schemas.microsoft.com/office/drawing/2014/main" val="2159980677"/>
                    </a:ext>
                  </a:extLst>
                </a:gridCol>
                <a:gridCol w="1125278">
                  <a:extLst>
                    <a:ext uri="{9D8B030D-6E8A-4147-A177-3AD203B41FA5}">
                      <a16:colId xmlns:a16="http://schemas.microsoft.com/office/drawing/2014/main" val="1833261560"/>
                    </a:ext>
                  </a:extLst>
                </a:gridCol>
              </a:tblGrid>
              <a:tr h="284646">
                <a:tc gridSpan="2">
                  <a:txBody>
                    <a:bodyPr/>
                    <a:lstStyle/>
                    <a:p>
                      <a:pPr algn="just"/>
                      <a:r>
                        <a:rPr lang="fr-FR" sz="2000" dirty="0">
                          <a:effectLst/>
                        </a:rPr>
                        <a:t> </a:t>
                      </a:r>
                    </a:p>
                  </a:txBody>
                  <a:tcPr marL="68580" marR="68580" marT="0" marB="0">
                    <a:lnL w="12700" cap="flat" cmpd="sng" algn="ctr">
                      <a:solidFill>
                        <a:schemeClr val="tx1"/>
                      </a:solidFill>
                      <a:prstDash val="solid"/>
                      <a:round/>
                      <a:headEnd type="none" w="med" len="med"/>
                      <a:tailEnd type="none" w="med" len="med"/>
                    </a:lnL>
                    <a:lnT w="12700" cap="flat" cmpd="sng" algn="ctr">
                      <a:noFill/>
                      <a:prstDash val="solid"/>
                      <a:round/>
                      <a:headEnd type="none" w="med" len="med"/>
                      <a:tailEnd type="none" w="med" len="med"/>
                    </a:lnT>
                  </a:tcPr>
                </a:tc>
                <a:tc hMerge="1">
                  <a:txBody>
                    <a:bodyPr/>
                    <a:lstStyle/>
                    <a:p>
                      <a:pPr algn="just"/>
                      <a:r>
                        <a:rPr lang="fr-FR" sz="2000" dirty="0">
                          <a:effectLst/>
                        </a:rPr>
                        <a:t> </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err="1">
                          <a:effectLst/>
                        </a:rPr>
                        <a:t>march</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dorm</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chass</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mouch</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sem</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2993967035"/>
                  </a:ext>
                </a:extLst>
              </a:tr>
              <a:tr h="350843">
                <a:tc rowSpan="2">
                  <a:txBody>
                    <a:bodyPr/>
                    <a:lstStyle/>
                    <a:p>
                      <a:pPr algn="just"/>
                      <a:r>
                        <a:rPr lang="fr-FR" sz="2000" dirty="0">
                          <a:effectLst/>
                        </a:rPr>
                        <a:t> </a:t>
                      </a:r>
                    </a:p>
                    <a:p>
                      <a:pPr algn="just"/>
                      <a:r>
                        <a:rPr lang="fr-FR" sz="2000" dirty="0">
                          <a:effectLst/>
                        </a:rPr>
                        <a:t>N</a:t>
                      </a:r>
                    </a:p>
                    <a:p>
                      <a:pPr algn="just"/>
                      <a:r>
                        <a:rPr lang="fr-FR" sz="2000" dirty="0">
                          <a:effectLst/>
                        </a:rPr>
                        <a:t>O</a:t>
                      </a:r>
                    </a:p>
                    <a:p>
                      <a:pPr algn="just"/>
                      <a:r>
                        <a:rPr lang="fr-FR" sz="2000" dirty="0">
                          <a:effectLst/>
                        </a:rPr>
                        <a:t>M</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gn="just"/>
                      <a:r>
                        <a:rPr lang="fr-FR" sz="2000" dirty="0">
                          <a:effectLst/>
                        </a:rPr>
                        <a:t>–</a:t>
                      </a:r>
                      <a:r>
                        <a:rPr lang="fr-FR" sz="2000" dirty="0" err="1">
                          <a:effectLst/>
                        </a:rPr>
                        <a:t>eur</a:t>
                      </a:r>
                      <a:r>
                        <a:rPr lang="fr-FR" sz="2000" dirty="0">
                          <a:effectLst/>
                        </a:rPr>
                        <a:t> : des gens qui font</a:t>
                      </a:r>
                    </a:p>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a:effectLst/>
                        </a:rPr>
                        <a:t>marcheur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dormeur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chasseur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semeur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86199302"/>
                  </a:ext>
                </a:extLst>
              </a:tr>
              <a:tr h="712270">
                <a:tc vMerge="1">
                  <a:txBody>
                    <a:bodyPr/>
                    <a:lstStyle/>
                    <a:p>
                      <a:endParaRPr lang="fr-FR"/>
                    </a:p>
                  </a:txBody>
                  <a:tcPr/>
                </a:tc>
                <a:tc>
                  <a:txBody>
                    <a:bodyPr/>
                    <a:lstStyle/>
                    <a:p>
                      <a:pPr algn="just"/>
                      <a:r>
                        <a:rPr lang="fr-FR" sz="2000" dirty="0">
                          <a:effectLst/>
                        </a:rPr>
                        <a:t>-</a:t>
                      </a:r>
                      <a:r>
                        <a:rPr lang="fr-FR" sz="2000" dirty="0" err="1">
                          <a:effectLst/>
                        </a:rPr>
                        <a:t>oir</a:t>
                      </a:r>
                      <a:r>
                        <a:rPr lang="fr-FR" sz="2000" dirty="0">
                          <a:effectLst/>
                        </a:rPr>
                        <a:t> : des choses pour faire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dortoir</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mouchoir</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32142789"/>
                  </a:ext>
                </a:extLst>
              </a:tr>
              <a:tr h="403800">
                <a:tc rowSpan="4">
                  <a:txBody>
                    <a:bodyPr/>
                    <a:lstStyle/>
                    <a:p>
                      <a:pPr algn="just"/>
                      <a:r>
                        <a:rPr lang="fr-FR" sz="2000" dirty="0">
                          <a:effectLst/>
                        </a:rPr>
                        <a:t> </a:t>
                      </a:r>
                    </a:p>
                    <a:p>
                      <a:pPr algn="just"/>
                      <a:r>
                        <a:rPr lang="fr-FR" sz="2000" dirty="0">
                          <a:effectLst/>
                        </a:rPr>
                        <a:t>V</a:t>
                      </a:r>
                    </a:p>
                    <a:p>
                      <a:pPr algn="just"/>
                      <a:r>
                        <a:rPr lang="fr-FR" sz="2000" dirty="0">
                          <a:effectLst/>
                        </a:rPr>
                        <a:t>E</a:t>
                      </a:r>
                    </a:p>
                    <a:p>
                      <a:pPr algn="just"/>
                      <a:r>
                        <a:rPr lang="fr-FR" sz="2000" dirty="0">
                          <a:effectLst/>
                        </a:rPr>
                        <a:t>R</a:t>
                      </a:r>
                    </a:p>
                    <a:p>
                      <a:pPr algn="just"/>
                      <a:r>
                        <a:rPr lang="fr-FR" sz="2000" dirty="0">
                          <a:effectLst/>
                        </a:rPr>
                        <a:t>B</a:t>
                      </a:r>
                    </a:p>
                    <a:p>
                      <a:pPr algn="just"/>
                      <a:r>
                        <a:rPr lang="fr-FR" sz="2000" dirty="0">
                          <a:effectLst/>
                        </a:rPr>
                        <a:t>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gn="just"/>
                      <a:r>
                        <a:rPr lang="fr-FR" sz="2000" dirty="0">
                          <a:effectLst/>
                        </a:rPr>
                        <a:t>des verbes à la P5 (vous)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dormez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chassez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mouchez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semez</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97816079"/>
                  </a:ext>
                </a:extLst>
              </a:tr>
              <a:tr h="337603">
                <a:tc vMerge="1">
                  <a:txBody>
                    <a:bodyPr/>
                    <a:lstStyle/>
                    <a:p>
                      <a:endParaRPr lang="fr-FR"/>
                    </a:p>
                  </a:txBody>
                  <a:tcPr/>
                </a:tc>
                <a:tc>
                  <a:txBody>
                    <a:bodyPr/>
                    <a:lstStyle/>
                    <a:p>
                      <a:pPr algn="just"/>
                      <a:r>
                        <a:rPr lang="fr-FR" sz="2000" dirty="0">
                          <a:effectLst/>
                        </a:rPr>
                        <a:t>des verbes à la P4 (nous)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a:effectLst/>
                        </a:rPr>
                        <a:t>marchons</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dormons</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mouchons</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7917628"/>
                  </a:ext>
                </a:extLst>
              </a:tr>
              <a:tr h="397180">
                <a:tc vMerge="1">
                  <a:txBody>
                    <a:bodyPr/>
                    <a:lstStyle/>
                    <a:p>
                      <a:endParaRPr lang="fr-FR"/>
                    </a:p>
                  </a:txBody>
                  <a:tcPr/>
                </a:tc>
                <a:tc>
                  <a:txBody>
                    <a:bodyPr/>
                    <a:lstStyle/>
                    <a:p>
                      <a:pPr algn="just"/>
                      <a:r>
                        <a:rPr lang="fr-FR" sz="2000" dirty="0">
                          <a:effectLst/>
                        </a:rPr>
                        <a:t>des verbes à la P3 (il ou elle)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sème</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09750543"/>
                  </a:ext>
                </a:extLst>
              </a:tr>
              <a:tr h="893656">
                <a:tc vMerge="1">
                  <a:txBody>
                    <a:bodyPr/>
                    <a:lstStyle/>
                    <a:p>
                      <a:endParaRPr lang="fr-FR"/>
                    </a:p>
                  </a:txBody>
                  <a:tcPr/>
                </a:tc>
                <a:tc>
                  <a:txBody>
                    <a:bodyPr/>
                    <a:lstStyle/>
                    <a:p>
                      <a:pPr algn="just"/>
                      <a:r>
                        <a:rPr lang="fr-FR" sz="2000" dirty="0">
                          <a:effectLst/>
                        </a:rPr>
                        <a:t>des verbes à la P1 (je) ou P2 (tu)</a:t>
                      </a:r>
                      <a:endParaRPr lang="fr-FR" sz="2000" dirty="0">
                        <a:effectLst/>
                        <a:latin typeface="Times New Roman" panose="02020603050405020304" pitchFamily="18"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dors</a:t>
                      </a:r>
                      <a:endParaRPr lang="fr-FR" sz="2000" dirty="0">
                        <a:effectLst/>
                        <a:latin typeface="Times New Roman" panose="02020603050405020304" pitchFamily="18"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9322183"/>
                  </a:ext>
                </a:extLst>
              </a:tr>
            </a:tbl>
          </a:graphicData>
        </a:graphic>
      </p:graphicFrame>
    </p:spTree>
    <p:extLst>
      <p:ext uri="{BB962C8B-B14F-4D97-AF65-F5344CB8AC3E}">
        <p14:creationId xmlns:p14="http://schemas.microsoft.com/office/powerpoint/2010/main" val="478165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BBFED2-8BAB-BEA3-B968-B98A3F22F2E3}"/>
              </a:ext>
            </a:extLst>
          </p:cNvPr>
          <p:cNvSpPr>
            <a:spLocks noGrp="1"/>
          </p:cNvSpPr>
          <p:nvPr>
            <p:ph type="title"/>
          </p:nvPr>
        </p:nvSpPr>
        <p:spPr/>
        <p:txBody>
          <a:bodyPr/>
          <a:lstStyle/>
          <a:p>
            <a:endParaRPr lang="fr-FR"/>
          </a:p>
        </p:txBody>
      </p:sp>
      <p:graphicFrame>
        <p:nvGraphicFramePr>
          <p:cNvPr id="4" name="Espace réservé du contenu 3">
            <a:extLst>
              <a:ext uri="{FF2B5EF4-FFF2-40B4-BE49-F238E27FC236}">
                <a16:creationId xmlns:a16="http://schemas.microsoft.com/office/drawing/2014/main" id="{B488296E-D4A4-E707-B1B9-ED6C0EC57397}"/>
              </a:ext>
            </a:extLst>
          </p:cNvPr>
          <p:cNvGraphicFramePr>
            <a:graphicFrameLocks noGrp="1"/>
          </p:cNvGraphicFramePr>
          <p:nvPr>
            <p:ph idx="1"/>
            <p:extLst>
              <p:ext uri="{D42A27DB-BD31-4B8C-83A1-F6EECF244321}">
                <p14:modId xmlns:p14="http://schemas.microsoft.com/office/powerpoint/2010/main" val="1166916596"/>
              </p:ext>
            </p:extLst>
          </p:nvPr>
        </p:nvGraphicFramePr>
        <p:xfrm>
          <a:off x="838200" y="1690688"/>
          <a:ext cx="10515599" cy="3759202"/>
        </p:xfrm>
        <a:graphic>
          <a:graphicData uri="http://schemas.openxmlformats.org/drawingml/2006/table">
            <a:tbl>
              <a:tblPr firstRow="1" firstCol="1" bandRow="1" bandCol="1">
                <a:tableStyleId>{5940675A-B579-460E-94D1-54222C63F5DA}</a:tableStyleId>
              </a:tblPr>
              <a:tblGrid>
                <a:gridCol w="830434">
                  <a:extLst>
                    <a:ext uri="{9D8B030D-6E8A-4147-A177-3AD203B41FA5}">
                      <a16:colId xmlns:a16="http://schemas.microsoft.com/office/drawing/2014/main" val="1563158683"/>
                    </a:ext>
                  </a:extLst>
                </a:gridCol>
                <a:gridCol w="3371199">
                  <a:extLst>
                    <a:ext uri="{9D8B030D-6E8A-4147-A177-3AD203B41FA5}">
                      <a16:colId xmlns:a16="http://schemas.microsoft.com/office/drawing/2014/main" val="3120828358"/>
                    </a:ext>
                  </a:extLst>
                </a:gridCol>
                <a:gridCol w="1233376">
                  <a:extLst>
                    <a:ext uri="{9D8B030D-6E8A-4147-A177-3AD203B41FA5}">
                      <a16:colId xmlns:a16="http://schemas.microsoft.com/office/drawing/2014/main" val="2217343264"/>
                    </a:ext>
                  </a:extLst>
                </a:gridCol>
                <a:gridCol w="1382233">
                  <a:extLst>
                    <a:ext uri="{9D8B030D-6E8A-4147-A177-3AD203B41FA5}">
                      <a16:colId xmlns:a16="http://schemas.microsoft.com/office/drawing/2014/main" val="258343778"/>
                    </a:ext>
                  </a:extLst>
                </a:gridCol>
                <a:gridCol w="1254642">
                  <a:extLst>
                    <a:ext uri="{9D8B030D-6E8A-4147-A177-3AD203B41FA5}">
                      <a16:colId xmlns:a16="http://schemas.microsoft.com/office/drawing/2014/main" val="3304337779"/>
                    </a:ext>
                  </a:extLst>
                </a:gridCol>
                <a:gridCol w="1318437">
                  <a:extLst>
                    <a:ext uri="{9D8B030D-6E8A-4147-A177-3AD203B41FA5}">
                      <a16:colId xmlns:a16="http://schemas.microsoft.com/office/drawing/2014/main" val="2159980677"/>
                    </a:ext>
                  </a:extLst>
                </a:gridCol>
                <a:gridCol w="1125278">
                  <a:extLst>
                    <a:ext uri="{9D8B030D-6E8A-4147-A177-3AD203B41FA5}">
                      <a16:colId xmlns:a16="http://schemas.microsoft.com/office/drawing/2014/main" val="1833261560"/>
                    </a:ext>
                  </a:extLst>
                </a:gridCol>
              </a:tblGrid>
              <a:tr h="286398">
                <a:tc gridSpan="2">
                  <a:txBody>
                    <a:bodyPr/>
                    <a:lstStyle/>
                    <a:p>
                      <a:pPr algn="just"/>
                      <a:r>
                        <a:rPr lang="fr-FR" sz="2000" dirty="0">
                          <a:effectLst/>
                        </a:rPr>
                        <a:t> </a:t>
                      </a:r>
                    </a:p>
                  </a:txBody>
                  <a:tcPr marL="68580" marR="68580" marT="0" marB="0">
                    <a:lnL w="12700" cap="flat" cmpd="sng" algn="ctr">
                      <a:solidFill>
                        <a:schemeClr val="tx1"/>
                      </a:solidFill>
                      <a:prstDash val="solid"/>
                      <a:round/>
                      <a:headEnd type="none" w="med" len="med"/>
                      <a:tailEnd type="none" w="med" len="med"/>
                    </a:lnL>
                    <a:lnT w="12700" cap="flat" cmpd="sng" algn="ctr">
                      <a:noFill/>
                      <a:prstDash val="solid"/>
                      <a:round/>
                      <a:headEnd type="none" w="med" len="med"/>
                      <a:tailEnd type="none" w="med" len="med"/>
                    </a:lnT>
                  </a:tcPr>
                </a:tc>
                <a:tc hMerge="1">
                  <a:txBody>
                    <a:bodyPr/>
                    <a:lstStyle/>
                    <a:p>
                      <a:pPr algn="just"/>
                      <a:r>
                        <a:rPr lang="fr-FR" sz="2000" dirty="0">
                          <a:effectLst/>
                        </a:rPr>
                        <a:t> </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err="1">
                          <a:effectLst/>
                        </a:rPr>
                        <a:t>march</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dorm</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chass</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mouch</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sem</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2993967035"/>
                  </a:ext>
                </a:extLst>
              </a:tr>
              <a:tr h="353002">
                <a:tc rowSpan="3">
                  <a:txBody>
                    <a:bodyPr/>
                    <a:lstStyle/>
                    <a:p>
                      <a:pPr algn="just"/>
                      <a:r>
                        <a:rPr lang="fr-FR" sz="2000" dirty="0">
                          <a:effectLst/>
                        </a:rPr>
                        <a:t> </a:t>
                      </a:r>
                    </a:p>
                    <a:p>
                      <a:pPr algn="just"/>
                      <a:r>
                        <a:rPr lang="fr-FR" sz="2000" dirty="0">
                          <a:effectLst/>
                        </a:rPr>
                        <a:t>N</a:t>
                      </a:r>
                    </a:p>
                    <a:p>
                      <a:pPr algn="just"/>
                      <a:r>
                        <a:rPr lang="fr-FR" sz="2000" dirty="0">
                          <a:effectLst/>
                        </a:rPr>
                        <a:t>O</a:t>
                      </a:r>
                    </a:p>
                    <a:p>
                      <a:pPr algn="just"/>
                      <a:r>
                        <a:rPr lang="fr-FR" sz="2000" dirty="0">
                          <a:effectLst/>
                        </a:rPr>
                        <a:t>M</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gn="just"/>
                      <a:r>
                        <a:rPr lang="fr-FR" sz="2000" dirty="0">
                          <a:effectLst/>
                        </a:rPr>
                        <a:t>–</a:t>
                      </a:r>
                      <a:r>
                        <a:rPr lang="fr-FR" sz="2000" dirty="0" err="1">
                          <a:effectLst/>
                        </a:rPr>
                        <a:t>eur</a:t>
                      </a:r>
                      <a:r>
                        <a:rPr lang="fr-FR" sz="2000" dirty="0">
                          <a:effectLst/>
                        </a:rPr>
                        <a:t> : des gens qui font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a:effectLst/>
                        </a:rPr>
                        <a:t>marcheur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dormeur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chasseur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semeur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86199302"/>
                  </a:ext>
                </a:extLst>
              </a:tr>
              <a:tr h="379643">
                <a:tc vMerge="1">
                  <a:txBody>
                    <a:bodyPr/>
                    <a:lstStyle/>
                    <a:p>
                      <a:endParaRPr lang="fr-FR"/>
                    </a:p>
                  </a:txBody>
                  <a:tcPr/>
                </a:tc>
                <a:tc>
                  <a:txBody>
                    <a:bodyPr/>
                    <a:lstStyle/>
                    <a:p>
                      <a:pPr algn="just"/>
                      <a:r>
                        <a:rPr lang="fr-FR" sz="2000" dirty="0">
                          <a:effectLst/>
                        </a:rPr>
                        <a:t>-</a:t>
                      </a:r>
                      <a:r>
                        <a:rPr lang="fr-FR" sz="2000" dirty="0" err="1">
                          <a:effectLst/>
                        </a:rPr>
                        <a:t>oir</a:t>
                      </a:r>
                      <a:r>
                        <a:rPr lang="fr-FR" sz="2000" dirty="0">
                          <a:effectLst/>
                        </a:rPr>
                        <a:t> : des choses pour faire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dortoir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mouchoir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32142789"/>
                  </a:ext>
                </a:extLst>
              </a:tr>
              <a:tr h="412945">
                <a:tc vMerge="1">
                  <a:txBody>
                    <a:bodyPr/>
                    <a:lstStyle/>
                    <a:p>
                      <a:endParaRPr lang="fr-FR"/>
                    </a:p>
                  </a:txBody>
                  <a:tcPr/>
                </a:tc>
                <a:tc>
                  <a:txBody>
                    <a:bodyPr/>
                    <a:lstStyle/>
                    <a:p>
                      <a:pPr algn="just"/>
                      <a:r>
                        <a:rPr lang="fr-FR" sz="2000" dirty="0">
                          <a:effectLst/>
                        </a:rPr>
                        <a:t>-e : ce qu'on fait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u="sng">
                          <a:effectLst/>
                        </a:rPr>
                        <a:t>marche</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u="sng">
                          <a:effectLst/>
                        </a:rPr>
                        <a:t>chasse</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00323103"/>
                  </a:ext>
                </a:extLst>
              </a:tr>
              <a:tr h="406285">
                <a:tc rowSpan="4">
                  <a:txBody>
                    <a:bodyPr/>
                    <a:lstStyle/>
                    <a:p>
                      <a:pPr algn="just"/>
                      <a:r>
                        <a:rPr lang="fr-FR" sz="2000" dirty="0">
                          <a:effectLst/>
                        </a:rPr>
                        <a:t> </a:t>
                      </a:r>
                    </a:p>
                    <a:p>
                      <a:pPr algn="just"/>
                      <a:r>
                        <a:rPr lang="fr-FR" sz="2000" dirty="0">
                          <a:effectLst/>
                        </a:rPr>
                        <a:t>V</a:t>
                      </a:r>
                    </a:p>
                    <a:p>
                      <a:pPr algn="just"/>
                      <a:r>
                        <a:rPr lang="fr-FR" sz="2000" dirty="0">
                          <a:effectLst/>
                        </a:rPr>
                        <a:t>E</a:t>
                      </a:r>
                    </a:p>
                    <a:p>
                      <a:pPr algn="just"/>
                      <a:r>
                        <a:rPr lang="fr-FR" sz="2000" dirty="0">
                          <a:effectLst/>
                        </a:rPr>
                        <a:t>R</a:t>
                      </a:r>
                    </a:p>
                    <a:p>
                      <a:pPr algn="just"/>
                      <a:r>
                        <a:rPr lang="fr-FR" sz="2000" dirty="0">
                          <a:effectLst/>
                        </a:rPr>
                        <a:t>B</a:t>
                      </a:r>
                    </a:p>
                    <a:p>
                      <a:pPr algn="just"/>
                      <a:r>
                        <a:rPr lang="fr-FR" sz="2000" dirty="0">
                          <a:effectLst/>
                        </a:rPr>
                        <a:t>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gn="just"/>
                      <a:r>
                        <a:rPr lang="fr-FR" sz="2000" dirty="0">
                          <a:effectLst/>
                        </a:rPr>
                        <a:t>des verbes à la P5 (vous)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dormez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chassez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mouchez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semez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97816079"/>
                  </a:ext>
                </a:extLst>
              </a:tr>
              <a:tr h="339681">
                <a:tc vMerge="1">
                  <a:txBody>
                    <a:bodyPr/>
                    <a:lstStyle/>
                    <a:p>
                      <a:endParaRPr lang="fr-FR"/>
                    </a:p>
                  </a:txBody>
                  <a:tcPr/>
                </a:tc>
                <a:tc>
                  <a:txBody>
                    <a:bodyPr/>
                    <a:lstStyle/>
                    <a:p>
                      <a:pPr algn="just"/>
                      <a:r>
                        <a:rPr lang="fr-FR" sz="2000" dirty="0">
                          <a:effectLst/>
                        </a:rPr>
                        <a:t>des verbes à la P4 (nous)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a:effectLst/>
                        </a:rPr>
                        <a:t>marchons</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dormons</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mouchons</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7917628"/>
                  </a:ext>
                </a:extLst>
              </a:tr>
              <a:tr h="590081">
                <a:tc vMerge="1">
                  <a:txBody>
                    <a:bodyPr/>
                    <a:lstStyle/>
                    <a:p>
                      <a:endParaRPr lang="fr-FR"/>
                    </a:p>
                  </a:txBody>
                  <a:tcPr/>
                </a:tc>
                <a:tc>
                  <a:txBody>
                    <a:bodyPr/>
                    <a:lstStyle/>
                    <a:p>
                      <a:pPr algn="just"/>
                      <a:r>
                        <a:rPr lang="fr-FR" sz="2000" dirty="0">
                          <a:effectLst/>
                        </a:rPr>
                        <a:t>des verbes à la P3 (il ou elle)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u="sng">
                          <a:effectLst/>
                        </a:rPr>
                        <a:t>marche</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u="sng">
                          <a:effectLst/>
                        </a:rPr>
                        <a:t>chasse</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sème</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09750543"/>
                  </a:ext>
                </a:extLst>
              </a:tr>
              <a:tr h="899155">
                <a:tc vMerge="1">
                  <a:txBody>
                    <a:bodyPr/>
                    <a:lstStyle/>
                    <a:p>
                      <a:endParaRPr lang="fr-F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2000" dirty="0">
                          <a:effectLst/>
                        </a:rPr>
                        <a:t>des verbes à la P1 (je) ou P2 (tu)</a:t>
                      </a:r>
                      <a:endParaRPr lang="fr-FR" sz="2000" dirty="0">
                        <a:effectLst/>
                        <a:latin typeface="Times New Roman" panose="02020603050405020304" pitchFamily="18"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dors</a:t>
                      </a:r>
                      <a:endParaRPr lang="fr-FR" sz="2000" dirty="0">
                        <a:effectLst/>
                        <a:latin typeface="Times New Roman" panose="02020603050405020304" pitchFamily="18"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9322183"/>
                  </a:ext>
                </a:extLst>
              </a:tr>
            </a:tbl>
          </a:graphicData>
        </a:graphic>
      </p:graphicFrame>
    </p:spTree>
    <p:extLst>
      <p:ext uri="{BB962C8B-B14F-4D97-AF65-F5344CB8AC3E}">
        <p14:creationId xmlns:p14="http://schemas.microsoft.com/office/powerpoint/2010/main" val="14473550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BBFED2-8BAB-BEA3-B968-B98A3F22F2E3}"/>
              </a:ext>
            </a:extLst>
          </p:cNvPr>
          <p:cNvSpPr>
            <a:spLocks noGrp="1"/>
          </p:cNvSpPr>
          <p:nvPr>
            <p:ph type="title"/>
          </p:nvPr>
        </p:nvSpPr>
        <p:spPr/>
        <p:txBody>
          <a:bodyPr/>
          <a:lstStyle/>
          <a:p>
            <a:endParaRPr lang="fr-FR"/>
          </a:p>
        </p:txBody>
      </p:sp>
      <p:graphicFrame>
        <p:nvGraphicFramePr>
          <p:cNvPr id="4" name="Espace réservé du contenu 3">
            <a:extLst>
              <a:ext uri="{FF2B5EF4-FFF2-40B4-BE49-F238E27FC236}">
                <a16:creationId xmlns:a16="http://schemas.microsoft.com/office/drawing/2014/main" id="{B488296E-D4A4-E707-B1B9-ED6C0EC57397}"/>
              </a:ext>
            </a:extLst>
          </p:cNvPr>
          <p:cNvGraphicFramePr>
            <a:graphicFrameLocks noGrp="1"/>
          </p:cNvGraphicFramePr>
          <p:nvPr>
            <p:ph idx="1"/>
          </p:nvPr>
        </p:nvGraphicFramePr>
        <p:xfrm>
          <a:off x="838200" y="1690688"/>
          <a:ext cx="10515599" cy="3759202"/>
        </p:xfrm>
        <a:graphic>
          <a:graphicData uri="http://schemas.openxmlformats.org/drawingml/2006/table">
            <a:tbl>
              <a:tblPr firstRow="1" firstCol="1" bandRow="1" bandCol="1">
                <a:tableStyleId>{5940675A-B579-460E-94D1-54222C63F5DA}</a:tableStyleId>
              </a:tblPr>
              <a:tblGrid>
                <a:gridCol w="830434">
                  <a:extLst>
                    <a:ext uri="{9D8B030D-6E8A-4147-A177-3AD203B41FA5}">
                      <a16:colId xmlns:a16="http://schemas.microsoft.com/office/drawing/2014/main" val="1563158683"/>
                    </a:ext>
                  </a:extLst>
                </a:gridCol>
                <a:gridCol w="3371199">
                  <a:extLst>
                    <a:ext uri="{9D8B030D-6E8A-4147-A177-3AD203B41FA5}">
                      <a16:colId xmlns:a16="http://schemas.microsoft.com/office/drawing/2014/main" val="3120828358"/>
                    </a:ext>
                  </a:extLst>
                </a:gridCol>
                <a:gridCol w="1233376">
                  <a:extLst>
                    <a:ext uri="{9D8B030D-6E8A-4147-A177-3AD203B41FA5}">
                      <a16:colId xmlns:a16="http://schemas.microsoft.com/office/drawing/2014/main" val="2217343264"/>
                    </a:ext>
                  </a:extLst>
                </a:gridCol>
                <a:gridCol w="1382233">
                  <a:extLst>
                    <a:ext uri="{9D8B030D-6E8A-4147-A177-3AD203B41FA5}">
                      <a16:colId xmlns:a16="http://schemas.microsoft.com/office/drawing/2014/main" val="258343778"/>
                    </a:ext>
                  </a:extLst>
                </a:gridCol>
                <a:gridCol w="1254642">
                  <a:extLst>
                    <a:ext uri="{9D8B030D-6E8A-4147-A177-3AD203B41FA5}">
                      <a16:colId xmlns:a16="http://schemas.microsoft.com/office/drawing/2014/main" val="3304337779"/>
                    </a:ext>
                  </a:extLst>
                </a:gridCol>
                <a:gridCol w="1318437">
                  <a:extLst>
                    <a:ext uri="{9D8B030D-6E8A-4147-A177-3AD203B41FA5}">
                      <a16:colId xmlns:a16="http://schemas.microsoft.com/office/drawing/2014/main" val="2159980677"/>
                    </a:ext>
                  </a:extLst>
                </a:gridCol>
                <a:gridCol w="1125278">
                  <a:extLst>
                    <a:ext uri="{9D8B030D-6E8A-4147-A177-3AD203B41FA5}">
                      <a16:colId xmlns:a16="http://schemas.microsoft.com/office/drawing/2014/main" val="1833261560"/>
                    </a:ext>
                  </a:extLst>
                </a:gridCol>
              </a:tblGrid>
              <a:tr h="286398">
                <a:tc gridSpan="2">
                  <a:txBody>
                    <a:bodyPr/>
                    <a:lstStyle/>
                    <a:p>
                      <a:pPr algn="just"/>
                      <a:r>
                        <a:rPr lang="fr-FR" sz="2000" dirty="0">
                          <a:effectLst/>
                        </a:rPr>
                        <a:t> </a:t>
                      </a:r>
                    </a:p>
                  </a:txBody>
                  <a:tcPr marL="68580" marR="68580" marT="0" marB="0">
                    <a:lnL w="12700" cap="flat" cmpd="sng" algn="ctr">
                      <a:solidFill>
                        <a:schemeClr val="tx1"/>
                      </a:solidFill>
                      <a:prstDash val="solid"/>
                      <a:round/>
                      <a:headEnd type="none" w="med" len="med"/>
                      <a:tailEnd type="none" w="med" len="med"/>
                    </a:lnL>
                    <a:lnT w="12700" cap="flat" cmpd="sng" algn="ctr">
                      <a:noFill/>
                      <a:prstDash val="solid"/>
                      <a:round/>
                      <a:headEnd type="none" w="med" len="med"/>
                      <a:tailEnd type="none" w="med" len="med"/>
                    </a:lnT>
                  </a:tcPr>
                </a:tc>
                <a:tc hMerge="1">
                  <a:txBody>
                    <a:bodyPr/>
                    <a:lstStyle/>
                    <a:p>
                      <a:pPr algn="just"/>
                      <a:r>
                        <a:rPr lang="fr-FR" sz="2000" dirty="0">
                          <a:effectLst/>
                        </a:rPr>
                        <a:t> </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err="1">
                          <a:effectLst/>
                        </a:rPr>
                        <a:t>march</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dorm</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chass</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mouch</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sem</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2993967035"/>
                  </a:ext>
                </a:extLst>
              </a:tr>
              <a:tr h="353002">
                <a:tc rowSpan="3">
                  <a:txBody>
                    <a:bodyPr/>
                    <a:lstStyle/>
                    <a:p>
                      <a:pPr algn="just"/>
                      <a:r>
                        <a:rPr lang="fr-FR" sz="2000" dirty="0">
                          <a:effectLst/>
                        </a:rPr>
                        <a:t> </a:t>
                      </a:r>
                    </a:p>
                    <a:p>
                      <a:pPr algn="just"/>
                      <a:r>
                        <a:rPr lang="fr-FR" sz="2000" dirty="0">
                          <a:effectLst/>
                        </a:rPr>
                        <a:t>N</a:t>
                      </a:r>
                    </a:p>
                    <a:p>
                      <a:pPr algn="just"/>
                      <a:r>
                        <a:rPr lang="fr-FR" sz="2000" dirty="0">
                          <a:effectLst/>
                        </a:rPr>
                        <a:t>O</a:t>
                      </a:r>
                    </a:p>
                    <a:p>
                      <a:pPr algn="just"/>
                      <a:r>
                        <a:rPr lang="fr-FR" sz="2000" dirty="0">
                          <a:effectLst/>
                        </a:rPr>
                        <a:t>M</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gn="just"/>
                      <a:r>
                        <a:rPr lang="fr-FR" sz="2000" dirty="0">
                          <a:effectLst/>
                        </a:rPr>
                        <a:t>–</a:t>
                      </a:r>
                      <a:r>
                        <a:rPr lang="fr-FR" sz="2000" dirty="0" err="1">
                          <a:effectLst/>
                        </a:rPr>
                        <a:t>eur</a:t>
                      </a:r>
                      <a:r>
                        <a:rPr lang="fr-FR" sz="2000" dirty="0">
                          <a:effectLst/>
                        </a:rPr>
                        <a:t> : des gens qui font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a:effectLst/>
                        </a:rPr>
                        <a:t>marcheur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dormeur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chasseur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semeur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86199302"/>
                  </a:ext>
                </a:extLst>
              </a:tr>
              <a:tr h="379643">
                <a:tc vMerge="1">
                  <a:txBody>
                    <a:bodyPr/>
                    <a:lstStyle/>
                    <a:p>
                      <a:endParaRPr lang="fr-FR"/>
                    </a:p>
                  </a:txBody>
                  <a:tcPr/>
                </a:tc>
                <a:tc>
                  <a:txBody>
                    <a:bodyPr/>
                    <a:lstStyle/>
                    <a:p>
                      <a:pPr algn="just"/>
                      <a:r>
                        <a:rPr lang="fr-FR" sz="2000" dirty="0">
                          <a:effectLst/>
                        </a:rPr>
                        <a:t>-</a:t>
                      </a:r>
                      <a:r>
                        <a:rPr lang="fr-FR" sz="2000" dirty="0" err="1">
                          <a:effectLst/>
                        </a:rPr>
                        <a:t>oir</a:t>
                      </a:r>
                      <a:r>
                        <a:rPr lang="fr-FR" sz="2000" dirty="0">
                          <a:effectLst/>
                        </a:rPr>
                        <a:t> : des choses pour faire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dortoir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mouchoir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32142789"/>
                  </a:ext>
                </a:extLst>
              </a:tr>
              <a:tr h="412945">
                <a:tc vMerge="1">
                  <a:txBody>
                    <a:bodyPr/>
                    <a:lstStyle/>
                    <a:p>
                      <a:endParaRPr lang="fr-FR"/>
                    </a:p>
                  </a:txBody>
                  <a:tcPr/>
                </a:tc>
                <a:tc>
                  <a:txBody>
                    <a:bodyPr/>
                    <a:lstStyle/>
                    <a:p>
                      <a:pPr algn="just"/>
                      <a:r>
                        <a:rPr lang="fr-FR" sz="2000" dirty="0">
                          <a:effectLst/>
                        </a:rPr>
                        <a:t>-e : ce qu'on fait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u="sng">
                          <a:effectLst/>
                        </a:rPr>
                        <a:t>marche</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u="sng">
                          <a:effectLst/>
                        </a:rPr>
                        <a:t>chasse</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00323103"/>
                  </a:ext>
                </a:extLst>
              </a:tr>
              <a:tr h="406285">
                <a:tc rowSpan="4">
                  <a:txBody>
                    <a:bodyPr/>
                    <a:lstStyle/>
                    <a:p>
                      <a:pPr algn="just"/>
                      <a:r>
                        <a:rPr lang="fr-FR" sz="2000" dirty="0">
                          <a:effectLst/>
                        </a:rPr>
                        <a:t> </a:t>
                      </a:r>
                    </a:p>
                    <a:p>
                      <a:pPr algn="just"/>
                      <a:r>
                        <a:rPr lang="fr-FR" sz="2000" dirty="0">
                          <a:effectLst/>
                        </a:rPr>
                        <a:t>V</a:t>
                      </a:r>
                    </a:p>
                    <a:p>
                      <a:pPr algn="just"/>
                      <a:r>
                        <a:rPr lang="fr-FR" sz="2000" dirty="0">
                          <a:effectLst/>
                        </a:rPr>
                        <a:t>E</a:t>
                      </a:r>
                    </a:p>
                    <a:p>
                      <a:pPr algn="just"/>
                      <a:r>
                        <a:rPr lang="fr-FR" sz="2000" dirty="0">
                          <a:effectLst/>
                        </a:rPr>
                        <a:t>R</a:t>
                      </a:r>
                    </a:p>
                    <a:p>
                      <a:pPr algn="just"/>
                      <a:r>
                        <a:rPr lang="fr-FR" sz="2000" dirty="0">
                          <a:effectLst/>
                        </a:rPr>
                        <a:t>B</a:t>
                      </a:r>
                    </a:p>
                    <a:p>
                      <a:pPr algn="just"/>
                      <a:r>
                        <a:rPr lang="fr-FR" sz="2000" dirty="0">
                          <a:effectLst/>
                        </a:rPr>
                        <a:t>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gn="just"/>
                      <a:r>
                        <a:rPr lang="fr-FR" sz="2000" dirty="0">
                          <a:effectLst/>
                        </a:rPr>
                        <a:t>des verbes à la P5 (vous)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dormez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chassez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mouchez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semez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97816079"/>
                  </a:ext>
                </a:extLst>
              </a:tr>
              <a:tr h="339681">
                <a:tc vMerge="1">
                  <a:txBody>
                    <a:bodyPr/>
                    <a:lstStyle/>
                    <a:p>
                      <a:endParaRPr lang="fr-FR"/>
                    </a:p>
                  </a:txBody>
                  <a:tcPr/>
                </a:tc>
                <a:tc>
                  <a:txBody>
                    <a:bodyPr/>
                    <a:lstStyle/>
                    <a:p>
                      <a:pPr algn="just"/>
                      <a:r>
                        <a:rPr lang="fr-FR" sz="2000" dirty="0">
                          <a:effectLst/>
                        </a:rPr>
                        <a:t>des verbes à la P4 (nous)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a:effectLst/>
                        </a:rPr>
                        <a:t>marchons</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dormons</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mouchons</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7917628"/>
                  </a:ext>
                </a:extLst>
              </a:tr>
              <a:tr h="590081">
                <a:tc vMerge="1">
                  <a:txBody>
                    <a:bodyPr/>
                    <a:lstStyle/>
                    <a:p>
                      <a:endParaRPr lang="fr-FR"/>
                    </a:p>
                  </a:txBody>
                  <a:tcPr/>
                </a:tc>
                <a:tc>
                  <a:txBody>
                    <a:bodyPr/>
                    <a:lstStyle/>
                    <a:p>
                      <a:pPr algn="just"/>
                      <a:r>
                        <a:rPr lang="fr-FR" sz="2000" dirty="0">
                          <a:effectLst/>
                        </a:rPr>
                        <a:t>des verbes à la P3 (il ou elle)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u="sng">
                          <a:effectLst/>
                        </a:rPr>
                        <a:t>marche</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u="sng">
                          <a:effectLst/>
                        </a:rPr>
                        <a:t>chasse</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sème</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09750543"/>
                  </a:ext>
                </a:extLst>
              </a:tr>
              <a:tr h="899155">
                <a:tc vMerge="1">
                  <a:txBody>
                    <a:bodyPr/>
                    <a:lstStyle/>
                    <a:p>
                      <a:endParaRPr lang="fr-F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2000" dirty="0">
                          <a:effectLst/>
                        </a:rPr>
                        <a:t>des verbes à la P1 (je) ou P2 (tu)</a:t>
                      </a:r>
                      <a:endParaRPr lang="fr-FR" sz="2000" dirty="0">
                        <a:effectLst/>
                        <a:latin typeface="Times New Roman" panose="02020603050405020304" pitchFamily="18"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dors</a:t>
                      </a:r>
                      <a:endParaRPr lang="fr-FR" sz="2000" dirty="0">
                        <a:effectLst/>
                        <a:latin typeface="Times New Roman" panose="02020603050405020304" pitchFamily="18"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9322183"/>
                  </a:ext>
                </a:extLst>
              </a:tr>
            </a:tbl>
          </a:graphicData>
        </a:graphic>
      </p:graphicFrame>
    </p:spTree>
    <p:extLst>
      <p:ext uri="{BB962C8B-B14F-4D97-AF65-F5344CB8AC3E}">
        <p14:creationId xmlns:p14="http://schemas.microsoft.com/office/powerpoint/2010/main" val="13411011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FD594F-271D-B018-7A39-20C85AA2F6AC}"/>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C1CFDB9-9D9C-B941-4021-4C3D0C011BDD}"/>
              </a:ext>
            </a:extLst>
          </p:cNvPr>
          <p:cNvSpPr>
            <a:spLocks noGrp="1"/>
          </p:cNvSpPr>
          <p:nvPr>
            <p:ph idx="1"/>
          </p:nvPr>
        </p:nvSpPr>
        <p:spPr/>
        <p:txBody>
          <a:bodyPr/>
          <a:lstStyle/>
          <a:p>
            <a:endParaRPr lang="fr-FR"/>
          </a:p>
        </p:txBody>
      </p:sp>
      <p:pic>
        <p:nvPicPr>
          <p:cNvPr id="4" name="Image 3">
            <a:extLst>
              <a:ext uri="{FF2B5EF4-FFF2-40B4-BE49-F238E27FC236}">
                <a16:creationId xmlns:a16="http://schemas.microsoft.com/office/drawing/2014/main" id="{17B53874-B127-E5FA-5A8B-7B4C514B43FD}"/>
              </a:ext>
            </a:extLst>
          </p:cNvPr>
          <p:cNvPicPr>
            <a:picLocks noChangeAspect="1"/>
          </p:cNvPicPr>
          <p:nvPr/>
        </p:nvPicPr>
        <p:blipFill>
          <a:blip r:embed="rId3"/>
          <a:stretch>
            <a:fillRect/>
          </a:stretch>
        </p:blipFill>
        <p:spPr>
          <a:xfrm>
            <a:off x="4267200" y="1600200"/>
            <a:ext cx="3657600" cy="3657600"/>
          </a:xfrm>
          <a:prstGeom prst="rect">
            <a:avLst/>
          </a:prstGeom>
        </p:spPr>
      </p:pic>
    </p:spTree>
    <p:extLst>
      <p:ext uri="{BB962C8B-B14F-4D97-AF65-F5344CB8AC3E}">
        <p14:creationId xmlns:p14="http://schemas.microsoft.com/office/powerpoint/2010/main" val="39285019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BBFED2-8BAB-BEA3-B968-B98A3F22F2E3}"/>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B488296E-D4A4-E707-B1B9-ED6C0EC57397}"/>
              </a:ext>
            </a:extLst>
          </p:cNvPr>
          <p:cNvGraphicFramePr>
            <a:graphicFrameLocks noGrp="1"/>
          </p:cNvGraphicFramePr>
          <p:nvPr>
            <p:ph idx="1"/>
            <p:extLst>
              <p:ext uri="{D42A27DB-BD31-4B8C-83A1-F6EECF244321}">
                <p14:modId xmlns:p14="http://schemas.microsoft.com/office/powerpoint/2010/main" val="2923033256"/>
              </p:ext>
            </p:extLst>
          </p:nvPr>
        </p:nvGraphicFramePr>
        <p:xfrm>
          <a:off x="838200" y="1690688"/>
          <a:ext cx="10515599" cy="3700130"/>
        </p:xfrm>
        <a:graphic>
          <a:graphicData uri="http://schemas.openxmlformats.org/drawingml/2006/table">
            <a:tbl>
              <a:tblPr firstRow="1" firstCol="1" bandRow="1" bandCol="1">
                <a:tableStyleId>{5940675A-B579-460E-94D1-54222C63F5DA}</a:tableStyleId>
              </a:tblPr>
              <a:tblGrid>
                <a:gridCol w="830434">
                  <a:extLst>
                    <a:ext uri="{9D8B030D-6E8A-4147-A177-3AD203B41FA5}">
                      <a16:colId xmlns:a16="http://schemas.microsoft.com/office/drawing/2014/main" val="1563158683"/>
                    </a:ext>
                  </a:extLst>
                </a:gridCol>
                <a:gridCol w="3371199">
                  <a:extLst>
                    <a:ext uri="{9D8B030D-6E8A-4147-A177-3AD203B41FA5}">
                      <a16:colId xmlns:a16="http://schemas.microsoft.com/office/drawing/2014/main" val="3120828358"/>
                    </a:ext>
                  </a:extLst>
                </a:gridCol>
                <a:gridCol w="1233376">
                  <a:extLst>
                    <a:ext uri="{9D8B030D-6E8A-4147-A177-3AD203B41FA5}">
                      <a16:colId xmlns:a16="http://schemas.microsoft.com/office/drawing/2014/main" val="2217343264"/>
                    </a:ext>
                  </a:extLst>
                </a:gridCol>
                <a:gridCol w="1382233">
                  <a:extLst>
                    <a:ext uri="{9D8B030D-6E8A-4147-A177-3AD203B41FA5}">
                      <a16:colId xmlns:a16="http://schemas.microsoft.com/office/drawing/2014/main" val="258343778"/>
                    </a:ext>
                  </a:extLst>
                </a:gridCol>
                <a:gridCol w="1254642">
                  <a:extLst>
                    <a:ext uri="{9D8B030D-6E8A-4147-A177-3AD203B41FA5}">
                      <a16:colId xmlns:a16="http://schemas.microsoft.com/office/drawing/2014/main" val="3304337779"/>
                    </a:ext>
                  </a:extLst>
                </a:gridCol>
                <a:gridCol w="1318437">
                  <a:extLst>
                    <a:ext uri="{9D8B030D-6E8A-4147-A177-3AD203B41FA5}">
                      <a16:colId xmlns:a16="http://schemas.microsoft.com/office/drawing/2014/main" val="2159980677"/>
                    </a:ext>
                  </a:extLst>
                </a:gridCol>
                <a:gridCol w="1125278">
                  <a:extLst>
                    <a:ext uri="{9D8B030D-6E8A-4147-A177-3AD203B41FA5}">
                      <a16:colId xmlns:a16="http://schemas.microsoft.com/office/drawing/2014/main" val="1833261560"/>
                    </a:ext>
                  </a:extLst>
                </a:gridCol>
              </a:tblGrid>
              <a:tr h="287080">
                <a:tc gridSpan="2">
                  <a:txBody>
                    <a:bodyPr/>
                    <a:lstStyle/>
                    <a:p>
                      <a:pPr algn="just"/>
                      <a:r>
                        <a:rPr lang="fr-FR" sz="2000" dirty="0">
                          <a:effectLst/>
                        </a:rPr>
                        <a:t> </a:t>
                      </a:r>
                    </a:p>
                  </a:txBody>
                  <a:tcPr marL="68580" marR="68580" marT="0" marB="0">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hMerge="1">
                  <a:txBody>
                    <a:bodyPr/>
                    <a:lstStyle/>
                    <a:p>
                      <a:pPr algn="just"/>
                      <a:r>
                        <a:rPr lang="fr-FR" sz="2000" dirty="0">
                          <a:effectLst/>
                        </a:rPr>
                        <a:t> </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err="1">
                          <a:effectLst/>
                        </a:rPr>
                        <a:t>march</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dorm</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chass</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mouch</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sem</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2993967035"/>
                  </a:ext>
                </a:extLst>
              </a:tr>
              <a:tr h="375684">
                <a:tc rowSpan="3">
                  <a:txBody>
                    <a:bodyPr/>
                    <a:lstStyle/>
                    <a:p>
                      <a:pPr algn="just"/>
                      <a:r>
                        <a:rPr lang="fr-FR" sz="2000" dirty="0">
                          <a:effectLst/>
                        </a:rPr>
                        <a:t> </a:t>
                      </a:r>
                    </a:p>
                    <a:p>
                      <a:pPr algn="just"/>
                      <a:r>
                        <a:rPr lang="fr-FR" sz="2000" dirty="0">
                          <a:effectLst/>
                        </a:rPr>
                        <a:t>N</a:t>
                      </a:r>
                    </a:p>
                    <a:p>
                      <a:pPr algn="just"/>
                      <a:r>
                        <a:rPr lang="fr-FR" sz="2000" dirty="0">
                          <a:effectLst/>
                        </a:rPr>
                        <a:t>O</a:t>
                      </a:r>
                    </a:p>
                    <a:p>
                      <a:pPr algn="just"/>
                      <a:r>
                        <a:rPr lang="fr-FR" sz="2000" dirty="0">
                          <a:effectLst/>
                        </a:rPr>
                        <a:t>M</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gn="just"/>
                      <a:r>
                        <a:rPr lang="fr-FR" sz="2000" dirty="0">
                          <a:effectLst/>
                        </a:rPr>
                        <a:t>–</a:t>
                      </a:r>
                      <a:r>
                        <a:rPr lang="fr-FR" sz="2000" dirty="0" err="1">
                          <a:effectLst/>
                        </a:rPr>
                        <a:t>eur</a:t>
                      </a:r>
                      <a:r>
                        <a:rPr lang="fr-FR" sz="2000" dirty="0">
                          <a:effectLst/>
                        </a:rPr>
                        <a:t> : des gens qui font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a:effectLst/>
                        </a:rPr>
                        <a:t>marcheur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dormeur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chasseur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X</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semeur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86199302"/>
                  </a:ext>
                </a:extLst>
              </a:tr>
              <a:tr h="404037">
                <a:tc vMerge="1">
                  <a:txBody>
                    <a:bodyPr/>
                    <a:lstStyle/>
                    <a:p>
                      <a:endParaRPr lang="fr-FR"/>
                    </a:p>
                  </a:txBody>
                  <a:tcPr/>
                </a:tc>
                <a:tc>
                  <a:txBody>
                    <a:bodyPr/>
                    <a:lstStyle/>
                    <a:p>
                      <a:pPr algn="just"/>
                      <a:r>
                        <a:rPr lang="fr-FR" sz="2000" dirty="0">
                          <a:effectLst/>
                        </a:rPr>
                        <a:t>-</a:t>
                      </a:r>
                      <a:r>
                        <a:rPr lang="fr-FR" sz="2000" dirty="0" err="1">
                          <a:effectLst/>
                        </a:rPr>
                        <a:t>oir</a:t>
                      </a:r>
                      <a:r>
                        <a:rPr lang="fr-FR" sz="2000" dirty="0">
                          <a:effectLst/>
                        </a:rPr>
                        <a:t> : des choses pour faire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a:solidFill>
                            <a:schemeClr val="accent1"/>
                          </a:solidFill>
                          <a:effectLst/>
                        </a:rPr>
                        <a:t>X</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dortoir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X</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mouchoir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semoir</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32142789"/>
                  </a:ext>
                </a:extLst>
              </a:tr>
              <a:tr h="287080">
                <a:tc vMerge="1">
                  <a:txBody>
                    <a:bodyPr/>
                    <a:lstStyle/>
                    <a:p>
                      <a:endParaRPr lang="fr-FR"/>
                    </a:p>
                  </a:txBody>
                  <a:tcPr/>
                </a:tc>
                <a:tc>
                  <a:txBody>
                    <a:bodyPr/>
                    <a:lstStyle/>
                    <a:p>
                      <a:pPr algn="just"/>
                      <a:r>
                        <a:rPr lang="fr-FR" sz="2000" dirty="0">
                          <a:effectLst/>
                        </a:rPr>
                        <a:t>-e : ce qu'on fait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u="sng">
                          <a:effectLst/>
                        </a:rPr>
                        <a:t>marche</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X</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u="sng">
                          <a:effectLst/>
                        </a:rPr>
                        <a:t>chasse</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 X</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X</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00323103"/>
                  </a:ext>
                </a:extLst>
              </a:tr>
              <a:tr h="432391">
                <a:tc rowSpan="5">
                  <a:txBody>
                    <a:bodyPr/>
                    <a:lstStyle/>
                    <a:p>
                      <a:pPr algn="just"/>
                      <a:r>
                        <a:rPr lang="fr-FR" sz="2000" dirty="0">
                          <a:effectLst/>
                        </a:rPr>
                        <a:t> </a:t>
                      </a:r>
                    </a:p>
                    <a:p>
                      <a:pPr algn="just"/>
                      <a:r>
                        <a:rPr lang="fr-FR" sz="2000" dirty="0">
                          <a:effectLst/>
                        </a:rPr>
                        <a:t>V</a:t>
                      </a:r>
                    </a:p>
                    <a:p>
                      <a:pPr algn="just"/>
                      <a:r>
                        <a:rPr lang="fr-FR" sz="2000" dirty="0">
                          <a:effectLst/>
                        </a:rPr>
                        <a:t>E</a:t>
                      </a:r>
                    </a:p>
                    <a:p>
                      <a:pPr algn="just"/>
                      <a:r>
                        <a:rPr lang="fr-FR" sz="2000" dirty="0">
                          <a:effectLst/>
                        </a:rPr>
                        <a:t>R</a:t>
                      </a:r>
                    </a:p>
                    <a:p>
                      <a:pPr algn="just"/>
                      <a:r>
                        <a:rPr lang="fr-FR" sz="2000" dirty="0">
                          <a:effectLst/>
                        </a:rPr>
                        <a:t>B</a:t>
                      </a:r>
                    </a:p>
                    <a:p>
                      <a:pPr algn="just"/>
                      <a:r>
                        <a:rPr lang="fr-FR" sz="2000" dirty="0">
                          <a:effectLst/>
                        </a:rPr>
                        <a:t>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gn="just"/>
                      <a:r>
                        <a:rPr lang="fr-FR" sz="2000" dirty="0">
                          <a:effectLst/>
                        </a:rPr>
                        <a:t>des verbes à la P5 (vous)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a:solidFill>
                            <a:schemeClr val="accent1"/>
                          </a:solidFill>
                          <a:effectLst/>
                        </a:rPr>
                        <a:t>marchez</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dormez</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chassez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mouchez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semez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97816079"/>
                  </a:ext>
                </a:extLst>
              </a:tr>
              <a:tr h="361507">
                <a:tc vMerge="1">
                  <a:txBody>
                    <a:bodyPr/>
                    <a:lstStyle/>
                    <a:p>
                      <a:endParaRPr lang="fr-FR"/>
                    </a:p>
                  </a:txBody>
                  <a:tcPr/>
                </a:tc>
                <a:tc>
                  <a:txBody>
                    <a:bodyPr/>
                    <a:lstStyle/>
                    <a:p>
                      <a:pPr algn="just"/>
                      <a:r>
                        <a:rPr lang="fr-FR" sz="2000" dirty="0">
                          <a:effectLst/>
                        </a:rPr>
                        <a:t>des verbes à la P4 (nous)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a:effectLst/>
                        </a:rPr>
                        <a:t>marchons</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dormons</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chassons</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mouchons</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semons</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7917628"/>
                  </a:ext>
                </a:extLst>
              </a:tr>
              <a:tr h="425302">
                <a:tc vMerge="1">
                  <a:txBody>
                    <a:bodyPr/>
                    <a:lstStyle/>
                    <a:p>
                      <a:endParaRPr lang="fr-FR"/>
                    </a:p>
                  </a:txBody>
                  <a:tcPr/>
                </a:tc>
                <a:tc>
                  <a:txBody>
                    <a:bodyPr/>
                    <a:lstStyle/>
                    <a:p>
                      <a:pPr algn="just"/>
                      <a:r>
                        <a:rPr lang="fr-FR" sz="2000" dirty="0">
                          <a:effectLst/>
                        </a:rPr>
                        <a:t>des verbes à la P3 (il ou elle)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u="sng">
                          <a:effectLst/>
                        </a:rPr>
                        <a:t>marche</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dort</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u="sng">
                          <a:effectLst/>
                        </a:rPr>
                        <a:t>chasse</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mouche</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sème</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09750543"/>
                  </a:ext>
                </a:extLst>
              </a:tr>
              <a:tr h="382772">
                <a:tc vMerge="1">
                  <a:txBody>
                    <a:bodyPr/>
                    <a:lstStyle/>
                    <a:p>
                      <a:endParaRPr lang="fr-FR"/>
                    </a:p>
                  </a:txBody>
                  <a:tcPr/>
                </a:tc>
                <a:tc>
                  <a:txBody>
                    <a:bodyPr/>
                    <a:lstStyle/>
                    <a:p>
                      <a:pPr algn="just"/>
                      <a:r>
                        <a:rPr lang="fr-FR" sz="2000" dirty="0">
                          <a:effectLst/>
                        </a:rPr>
                        <a:t>des verbes à la P2 (tu)</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a:solidFill>
                            <a:schemeClr val="accent1"/>
                          </a:solidFill>
                          <a:effectLst/>
                        </a:rPr>
                        <a:t>marches</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dors</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chasses</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mouches</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sèmes</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9322183"/>
                  </a:ext>
                </a:extLst>
              </a:tr>
              <a:tr h="574158">
                <a:tc vMerge="1">
                  <a:txBody>
                    <a:bodyPr/>
                    <a:lstStyle/>
                    <a:p>
                      <a:endParaRPr lang="fr-FR"/>
                    </a:p>
                  </a:txBody>
                  <a:tcPr/>
                </a:tc>
                <a:tc>
                  <a:txBody>
                    <a:bodyPr/>
                    <a:lstStyle/>
                    <a:p>
                      <a:pPr algn="just"/>
                      <a:r>
                        <a:rPr lang="fr-FR" sz="2000" dirty="0">
                          <a:effectLst/>
                        </a:rPr>
                        <a:t>des verbes à la P1 (je)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a:solidFill>
                            <a:schemeClr val="accent1"/>
                          </a:solidFill>
                          <a:effectLst/>
                        </a:rPr>
                        <a:t>marche</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dors</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chasse</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mouche</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sème</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74302306"/>
                  </a:ext>
                </a:extLst>
              </a:tr>
            </a:tbl>
          </a:graphicData>
        </a:graphic>
      </p:graphicFrame>
    </p:spTree>
    <p:extLst>
      <p:ext uri="{BB962C8B-B14F-4D97-AF65-F5344CB8AC3E}">
        <p14:creationId xmlns:p14="http://schemas.microsoft.com/office/powerpoint/2010/main" val="42948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a:extLst>
              <a:ext uri="{FF2B5EF4-FFF2-40B4-BE49-F238E27FC236}">
                <a16:creationId xmlns:a16="http://schemas.microsoft.com/office/drawing/2014/main" id="{B488296E-D4A4-E707-B1B9-ED6C0EC57397}"/>
              </a:ext>
            </a:extLst>
          </p:cNvPr>
          <p:cNvGraphicFramePr>
            <a:graphicFrameLocks noGrp="1"/>
          </p:cNvGraphicFramePr>
          <p:nvPr>
            <p:ph idx="1"/>
            <p:extLst>
              <p:ext uri="{D42A27DB-BD31-4B8C-83A1-F6EECF244321}">
                <p14:modId xmlns:p14="http://schemas.microsoft.com/office/powerpoint/2010/main" val="1286835968"/>
              </p:ext>
            </p:extLst>
          </p:nvPr>
        </p:nvGraphicFramePr>
        <p:xfrm>
          <a:off x="838201" y="928688"/>
          <a:ext cx="10515599" cy="1524000"/>
        </p:xfrm>
        <a:graphic>
          <a:graphicData uri="http://schemas.openxmlformats.org/drawingml/2006/table">
            <a:tbl>
              <a:tblPr firstRow="1" firstCol="1" bandRow="1" bandCol="1">
                <a:tableStyleId>{5940675A-B579-460E-94D1-54222C63F5DA}</a:tableStyleId>
              </a:tblPr>
              <a:tblGrid>
                <a:gridCol w="830434">
                  <a:extLst>
                    <a:ext uri="{9D8B030D-6E8A-4147-A177-3AD203B41FA5}">
                      <a16:colId xmlns:a16="http://schemas.microsoft.com/office/drawing/2014/main" val="1563158683"/>
                    </a:ext>
                  </a:extLst>
                </a:gridCol>
                <a:gridCol w="3371199">
                  <a:extLst>
                    <a:ext uri="{9D8B030D-6E8A-4147-A177-3AD203B41FA5}">
                      <a16:colId xmlns:a16="http://schemas.microsoft.com/office/drawing/2014/main" val="3120828358"/>
                    </a:ext>
                  </a:extLst>
                </a:gridCol>
                <a:gridCol w="1233376">
                  <a:extLst>
                    <a:ext uri="{9D8B030D-6E8A-4147-A177-3AD203B41FA5}">
                      <a16:colId xmlns:a16="http://schemas.microsoft.com/office/drawing/2014/main" val="2217343264"/>
                    </a:ext>
                  </a:extLst>
                </a:gridCol>
                <a:gridCol w="1382233">
                  <a:extLst>
                    <a:ext uri="{9D8B030D-6E8A-4147-A177-3AD203B41FA5}">
                      <a16:colId xmlns:a16="http://schemas.microsoft.com/office/drawing/2014/main" val="258343778"/>
                    </a:ext>
                  </a:extLst>
                </a:gridCol>
                <a:gridCol w="1254642">
                  <a:extLst>
                    <a:ext uri="{9D8B030D-6E8A-4147-A177-3AD203B41FA5}">
                      <a16:colId xmlns:a16="http://schemas.microsoft.com/office/drawing/2014/main" val="3304337779"/>
                    </a:ext>
                  </a:extLst>
                </a:gridCol>
                <a:gridCol w="1318437">
                  <a:extLst>
                    <a:ext uri="{9D8B030D-6E8A-4147-A177-3AD203B41FA5}">
                      <a16:colId xmlns:a16="http://schemas.microsoft.com/office/drawing/2014/main" val="2159980677"/>
                    </a:ext>
                  </a:extLst>
                </a:gridCol>
                <a:gridCol w="1125278">
                  <a:extLst>
                    <a:ext uri="{9D8B030D-6E8A-4147-A177-3AD203B41FA5}">
                      <a16:colId xmlns:a16="http://schemas.microsoft.com/office/drawing/2014/main" val="1833261560"/>
                    </a:ext>
                  </a:extLst>
                </a:gridCol>
              </a:tblGrid>
              <a:tr h="287080">
                <a:tc gridSpan="2">
                  <a:txBody>
                    <a:bodyPr/>
                    <a:lstStyle/>
                    <a:p>
                      <a:pPr algn="just"/>
                      <a:r>
                        <a:rPr lang="fr-FR" sz="2000" dirty="0">
                          <a:effectLst/>
                        </a:rPr>
                        <a:t> </a:t>
                      </a:r>
                    </a:p>
                  </a:txBody>
                  <a:tcPr marL="68580" marR="68580" marT="0" marB="0">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hMerge="1">
                  <a:txBody>
                    <a:bodyPr/>
                    <a:lstStyle/>
                    <a:p>
                      <a:pPr algn="just"/>
                      <a:r>
                        <a:rPr lang="fr-FR" sz="2000" dirty="0">
                          <a:effectLst/>
                        </a:rPr>
                        <a:t> </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err="1">
                          <a:effectLst/>
                        </a:rPr>
                        <a:t>march</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dorm</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chass</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mouch</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sem</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2993967035"/>
                  </a:ext>
                </a:extLst>
              </a:tr>
              <a:tr h="375684">
                <a:tc rowSpan="3">
                  <a:txBody>
                    <a:bodyPr/>
                    <a:lstStyle/>
                    <a:p>
                      <a:pPr algn="just"/>
                      <a:r>
                        <a:rPr lang="fr-FR" sz="2000" dirty="0">
                          <a:effectLst/>
                        </a:rPr>
                        <a:t> </a:t>
                      </a:r>
                    </a:p>
                    <a:p>
                      <a:pPr algn="just"/>
                      <a:r>
                        <a:rPr lang="fr-FR" sz="2000" dirty="0">
                          <a:effectLst/>
                        </a:rPr>
                        <a:t>N</a:t>
                      </a:r>
                    </a:p>
                    <a:p>
                      <a:pPr algn="just"/>
                      <a:r>
                        <a:rPr lang="fr-FR" sz="2000" dirty="0">
                          <a:effectLst/>
                        </a:rPr>
                        <a:t>O</a:t>
                      </a:r>
                    </a:p>
                    <a:p>
                      <a:pPr algn="just"/>
                      <a:r>
                        <a:rPr lang="fr-FR" sz="2000" dirty="0">
                          <a:effectLst/>
                        </a:rPr>
                        <a:t>M</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gn="just"/>
                      <a:r>
                        <a:rPr lang="fr-FR" sz="2000" dirty="0">
                          <a:effectLst/>
                        </a:rPr>
                        <a:t>–</a:t>
                      </a:r>
                      <a:r>
                        <a:rPr lang="fr-FR" sz="2000" dirty="0" err="1">
                          <a:effectLst/>
                        </a:rPr>
                        <a:t>eur</a:t>
                      </a:r>
                      <a:r>
                        <a:rPr lang="fr-FR" sz="2000" dirty="0">
                          <a:effectLst/>
                        </a:rPr>
                        <a:t> : des gens qui font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a:effectLst/>
                        </a:rPr>
                        <a:t>marcheur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dormeur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chasseur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X</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semeur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86199302"/>
                  </a:ext>
                </a:extLst>
              </a:tr>
              <a:tr h="404037">
                <a:tc vMerge="1">
                  <a:txBody>
                    <a:bodyPr/>
                    <a:lstStyle/>
                    <a:p>
                      <a:endParaRPr lang="fr-FR"/>
                    </a:p>
                  </a:txBody>
                  <a:tcPr/>
                </a:tc>
                <a:tc>
                  <a:txBody>
                    <a:bodyPr/>
                    <a:lstStyle/>
                    <a:p>
                      <a:pPr algn="just"/>
                      <a:r>
                        <a:rPr lang="fr-FR" sz="2000" dirty="0">
                          <a:effectLst/>
                        </a:rPr>
                        <a:t>-</a:t>
                      </a:r>
                      <a:r>
                        <a:rPr lang="fr-FR" sz="2000" dirty="0" err="1">
                          <a:effectLst/>
                        </a:rPr>
                        <a:t>oir</a:t>
                      </a:r>
                      <a:r>
                        <a:rPr lang="fr-FR" sz="2000" dirty="0">
                          <a:effectLst/>
                        </a:rPr>
                        <a:t> : des choses pour faire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a:solidFill>
                            <a:schemeClr val="accent1"/>
                          </a:solidFill>
                          <a:effectLst/>
                        </a:rPr>
                        <a:t>X</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dortoir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X</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mouchoir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semoir</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32142789"/>
                  </a:ext>
                </a:extLst>
              </a:tr>
              <a:tr h="287080">
                <a:tc vMerge="1">
                  <a:txBody>
                    <a:bodyPr/>
                    <a:lstStyle/>
                    <a:p>
                      <a:endParaRPr lang="fr-FR"/>
                    </a:p>
                  </a:txBody>
                  <a:tcPr/>
                </a:tc>
                <a:tc>
                  <a:txBody>
                    <a:bodyPr/>
                    <a:lstStyle/>
                    <a:p>
                      <a:pPr algn="just"/>
                      <a:r>
                        <a:rPr lang="fr-FR" sz="2000" dirty="0">
                          <a:effectLst/>
                        </a:rPr>
                        <a:t>-e : ce qu'on fait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u="sng">
                          <a:effectLst/>
                        </a:rPr>
                        <a:t>marche</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X</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u="sng">
                          <a:effectLst/>
                        </a:rPr>
                        <a:t>chasse</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 X</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X</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00323103"/>
                  </a:ext>
                </a:extLst>
              </a:tr>
            </a:tbl>
          </a:graphicData>
        </a:graphic>
      </p:graphicFrame>
      <p:sp>
        <p:nvSpPr>
          <p:cNvPr id="5" name="Titre 4">
            <a:extLst>
              <a:ext uri="{FF2B5EF4-FFF2-40B4-BE49-F238E27FC236}">
                <a16:creationId xmlns:a16="http://schemas.microsoft.com/office/drawing/2014/main" id="{D424BA25-DE34-E398-FD02-DEB7B77730F1}"/>
              </a:ext>
            </a:extLst>
          </p:cNvPr>
          <p:cNvSpPr>
            <a:spLocks noGrp="1"/>
          </p:cNvSpPr>
          <p:nvPr>
            <p:ph type="title"/>
          </p:nvPr>
        </p:nvSpPr>
        <p:spPr/>
        <p:txBody>
          <a:bodyPr/>
          <a:lstStyle/>
          <a:p>
            <a:r>
              <a:rPr lang="fr-FR" dirty="0"/>
              <a:t> </a:t>
            </a:r>
          </a:p>
        </p:txBody>
      </p:sp>
      <p:sp>
        <p:nvSpPr>
          <p:cNvPr id="6" name="ZoneTexte 5">
            <a:extLst>
              <a:ext uri="{FF2B5EF4-FFF2-40B4-BE49-F238E27FC236}">
                <a16:creationId xmlns:a16="http://schemas.microsoft.com/office/drawing/2014/main" id="{34DC29CD-63CF-E448-6FDE-FB4EED58AE1F}"/>
              </a:ext>
            </a:extLst>
          </p:cNvPr>
          <p:cNvSpPr txBox="1"/>
          <p:nvPr/>
        </p:nvSpPr>
        <p:spPr>
          <a:xfrm>
            <a:off x="2870791" y="3700130"/>
            <a:ext cx="184731" cy="369332"/>
          </a:xfrm>
          <a:prstGeom prst="rect">
            <a:avLst/>
          </a:prstGeom>
          <a:noFill/>
        </p:spPr>
        <p:txBody>
          <a:bodyPr wrap="none" rtlCol="0">
            <a:spAutoFit/>
          </a:bodyPr>
          <a:lstStyle/>
          <a:p>
            <a:endParaRPr lang="fr-FR" dirty="0"/>
          </a:p>
        </p:txBody>
      </p:sp>
      <p:graphicFrame>
        <p:nvGraphicFramePr>
          <p:cNvPr id="7" name="Tableau 6">
            <a:extLst>
              <a:ext uri="{FF2B5EF4-FFF2-40B4-BE49-F238E27FC236}">
                <a16:creationId xmlns:a16="http://schemas.microsoft.com/office/drawing/2014/main" id="{78E5FD44-D621-7473-207C-906A09FACB08}"/>
              </a:ext>
            </a:extLst>
          </p:cNvPr>
          <p:cNvGraphicFramePr>
            <a:graphicFrameLocks noGrp="1"/>
          </p:cNvGraphicFramePr>
          <p:nvPr>
            <p:extLst>
              <p:ext uri="{D42A27DB-BD31-4B8C-83A1-F6EECF244321}">
                <p14:modId xmlns:p14="http://schemas.microsoft.com/office/powerpoint/2010/main" val="3983879205"/>
              </p:ext>
            </p:extLst>
          </p:nvPr>
        </p:nvGraphicFramePr>
        <p:xfrm>
          <a:off x="838200" y="3429000"/>
          <a:ext cx="10515599" cy="2480930"/>
        </p:xfrm>
        <a:graphic>
          <a:graphicData uri="http://schemas.openxmlformats.org/drawingml/2006/table">
            <a:tbl>
              <a:tblPr firstRow="1" firstCol="1" bandRow="1" bandCol="1">
                <a:tableStyleId>{5940675A-B579-460E-94D1-54222C63F5DA}</a:tableStyleId>
              </a:tblPr>
              <a:tblGrid>
                <a:gridCol w="830434">
                  <a:extLst>
                    <a:ext uri="{9D8B030D-6E8A-4147-A177-3AD203B41FA5}">
                      <a16:colId xmlns:a16="http://schemas.microsoft.com/office/drawing/2014/main" val="1454033586"/>
                    </a:ext>
                  </a:extLst>
                </a:gridCol>
                <a:gridCol w="3371199">
                  <a:extLst>
                    <a:ext uri="{9D8B030D-6E8A-4147-A177-3AD203B41FA5}">
                      <a16:colId xmlns:a16="http://schemas.microsoft.com/office/drawing/2014/main" val="289190028"/>
                    </a:ext>
                  </a:extLst>
                </a:gridCol>
                <a:gridCol w="1233376">
                  <a:extLst>
                    <a:ext uri="{9D8B030D-6E8A-4147-A177-3AD203B41FA5}">
                      <a16:colId xmlns:a16="http://schemas.microsoft.com/office/drawing/2014/main" val="3158868591"/>
                    </a:ext>
                  </a:extLst>
                </a:gridCol>
                <a:gridCol w="1382233">
                  <a:extLst>
                    <a:ext uri="{9D8B030D-6E8A-4147-A177-3AD203B41FA5}">
                      <a16:colId xmlns:a16="http://schemas.microsoft.com/office/drawing/2014/main" val="874826869"/>
                    </a:ext>
                  </a:extLst>
                </a:gridCol>
                <a:gridCol w="1254642">
                  <a:extLst>
                    <a:ext uri="{9D8B030D-6E8A-4147-A177-3AD203B41FA5}">
                      <a16:colId xmlns:a16="http://schemas.microsoft.com/office/drawing/2014/main" val="1640482888"/>
                    </a:ext>
                  </a:extLst>
                </a:gridCol>
                <a:gridCol w="1318437">
                  <a:extLst>
                    <a:ext uri="{9D8B030D-6E8A-4147-A177-3AD203B41FA5}">
                      <a16:colId xmlns:a16="http://schemas.microsoft.com/office/drawing/2014/main" val="255269275"/>
                    </a:ext>
                  </a:extLst>
                </a:gridCol>
                <a:gridCol w="1125278">
                  <a:extLst>
                    <a:ext uri="{9D8B030D-6E8A-4147-A177-3AD203B41FA5}">
                      <a16:colId xmlns:a16="http://schemas.microsoft.com/office/drawing/2014/main" val="570226170"/>
                    </a:ext>
                  </a:extLst>
                </a:gridCol>
              </a:tblGrid>
              <a:tr h="287080">
                <a:tc gridSpan="2">
                  <a:txBody>
                    <a:bodyPr/>
                    <a:lstStyle/>
                    <a:p>
                      <a:pPr algn="just"/>
                      <a:r>
                        <a:rPr lang="fr-FR" sz="2000" dirty="0">
                          <a:effectLst/>
                        </a:rPr>
                        <a:t> </a:t>
                      </a:r>
                    </a:p>
                  </a:txBody>
                  <a:tcPr marL="68580" marR="68580" marT="0" marB="0">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hMerge="1">
                  <a:txBody>
                    <a:bodyPr/>
                    <a:lstStyle/>
                    <a:p>
                      <a:pPr algn="just"/>
                      <a:r>
                        <a:rPr lang="fr-FR" sz="2000" dirty="0">
                          <a:effectLst/>
                        </a:rPr>
                        <a:t> </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err="1">
                          <a:effectLst/>
                        </a:rPr>
                        <a:t>march</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dorm</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chass</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mouch</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sem</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2365648559"/>
                  </a:ext>
                </a:extLst>
              </a:tr>
              <a:tr h="432391">
                <a:tc rowSpan="5">
                  <a:txBody>
                    <a:bodyPr/>
                    <a:lstStyle/>
                    <a:p>
                      <a:pPr algn="just"/>
                      <a:r>
                        <a:rPr lang="fr-FR" sz="2000" dirty="0">
                          <a:effectLst/>
                        </a:rPr>
                        <a:t> </a:t>
                      </a:r>
                    </a:p>
                    <a:p>
                      <a:pPr algn="just"/>
                      <a:r>
                        <a:rPr lang="fr-FR" sz="2000" dirty="0">
                          <a:effectLst/>
                        </a:rPr>
                        <a:t>V</a:t>
                      </a:r>
                    </a:p>
                    <a:p>
                      <a:pPr algn="just"/>
                      <a:r>
                        <a:rPr lang="fr-FR" sz="2000" dirty="0">
                          <a:effectLst/>
                        </a:rPr>
                        <a:t>E</a:t>
                      </a:r>
                    </a:p>
                    <a:p>
                      <a:pPr algn="just"/>
                      <a:r>
                        <a:rPr lang="fr-FR" sz="2000" dirty="0">
                          <a:effectLst/>
                        </a:rPr>
                        <a:t>R</a:t>
                      </a:r>
                    </a:p>
                    <a:p>
                      <a:pPr algn="just"/>
                      <a:r>
                        <a:rPr lang="fr-FR" sz="2000" dirty="0">
                          <a:effectLst/>
                        </a:rPr>
                        <a:t>B</a:t>
                      </a:r>
                    </a:p>
                    <a:p>
                      <a:pPr algn="just"/>
                      <a:r>
                        <a:rPr lang="fr-FR" sz="2000" dirty="0">
                          <a:effectLst/>
                        </a:rPr>
                        <a:t>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gn="just"/>
                      <a:r>
                        <a:rPr lang="fr-FR" sz="2000" dirty="0">
                          <a:effectLst/>
                        </a:rPr>
                        <a:t>des verbes à la P5 (vous)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a:solidFill>
                            <a:schemeClr val="accent1"/>
                          </a:solidFill>
                          <a:effectLst/>
                        </a:rPr>
                        <a:t>marchez</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dormez</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chassez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mouchez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semez</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6439797"/>
                  </a:ext>
                </a:extLst>
              </a:tr>
              <a:tr h="361507">
                <a:tc vMerge="1">
                  <a:txBody>
                    <a:bodyPr/>
                    <a:lstStyle/>
                    <a:p>
                      <a:endParaRPr lang="fr-FR"/>
                    </a:p>
                  </a:txBody>
                  <a:tcPr/>
                </a:tc>
                <a:tc>
                  <a:txBody>
                    <a:bodyPr/>
                    <a:lstStyle/>
                    <a:p>
                      <a:pPr algn="just"/>
                      <a:r>
                        <a:rPr lang="fr-FR" sz="2000" dirty="0">
                          <a:effectLst/>
                        </a:rPr>
                        <a:t>des verbes à la P4 (nous)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a:effectLst/>
                        </a:rPr>
                        <a:t>marchons</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dormons</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chassons</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mouchons</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semons</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69071300"/>
                  </a:ext>
                </a:extLst>
              </a:tr>
              <a:tr h="425302">
                <a:tc vMerge="1">
                  <a:txBody>
                    <a:bodyPr/>
                    <a:lstStyle/>
                    <a:p>
                      <a:endParaRPr lang="fr-FR"/>
                    </a:p>
                  </a:txBody>
                  <a:tcPr/>
                </a:tc>
                <a:tc>
                  <a:txBody>
                    <a:bodyPr/>
                    <a:lstStyle/>
                    <a:p>
                      <a:pPr algn="just"/>
                      <a:r>
                        <a:rPr lang="fr-FR" sz="2000" dirty="0">
                          <a:effectLst/>
                        </a:rPr>
                        <a:t>des verbes à la P3 (il ou elle)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u="sng">
                          <a:effectLst/>
                        </a:rPr>
                        <a:t>marche</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dort</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u="sng">
                          <a:effectLst/>
                        </a:rPr>
                        <a:t>chasse</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mouche</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sème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90238139"/>
                  </a:ext>
                </a:extLst>
              </a:tr>
              <a:tr h="382772">
                <a:tc vMerge="1">
                  <a:txBody>
                    <a:bodyPr/>
                    <a:lstStyle/>
                    <a:p>
                      <a:endParaRPr lang="fr-FR"/>
                    </a:p>
                  </a:txBody>
                  <a:tcPr/>
                </a:tc>
                <a:tc>
                  <a:txBody>
                    <a:bodyPr/>
                    <a:lstStyle/>
                    <a:p>
                      <a:pPr algn="just"/>
                      <a:r>
                        <a:rPr lang="fr-FR" sz="2000" dirty="0">
                          <a:effectLst/>
                        </a:rPr>
                        <a:t>des verbes à la P2 (tu)</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a:solidFill>
                            <a:schemeClr val="accent1"/>
                          </a:solidFill>
                          <a:effectLst/>
                        </a:rPr>
                        <a:t>marches</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dors</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chasses</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mouches</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sèmes</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63873784"/>
                  </a:ext>
                </a:extLst>
              </a:tr>
              <a:tr h="574158">
                <a:tc vMerge="1">
                  <a:txBody>
                    <a:bodyPr/>
                    <a:lstStyle/>
                    <a:p>
                      <a:endParaRPr lang="fr-FR"/>
                    </a:p>
                  </a:txBody>
                  <a:tcPr/>
                </a:tc>
                <a:tc>
                  <a:txBody>
                    <a:bodyPr/>
                    <a:lstStyle/>
                    <a:p>
                      <a:pPr algn="just"/>
                      <a:r>
                        <a:rPr lang="fr-FR" sz="2000" dirty="0">
                          <a:effectLst/>
                        </a:rPr>
                        <a:t>des verbes à la P1 (je)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a:solidFill>
                            <a:schemeClr val="accent1"/>
                          </a:solidFill>
                          <a:effectLst/>
                        </a:rPr>
                        <a:t>marche</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dors</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chasse</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mouche</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sème</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38612783"/>
                  </a:ext>
                </a:extLst>
              </a:tr>
            </a:tbl>
          </a:graphicData>
        </a:graphic>
      </p:graphicFrame>
    </p:spTree>
    <p:extLst>
      <p:ext uri="{BB962C8B-B14F-4D97-AF65-F5344CB8AC3E}">
        <p14:creationId xmlns:p14="http://schemas.microsoft.com/office/powerpoint/2010/main" val="18621193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a:extLst>
              <a:ext uri="{FF2B5EF4-FFF2-40B4-BE49-F238E27FC236}">
                <a16:creationId xmlns:a16="http://schemas.microsoft.com/office/drawing/2014/main" id="{B488296E-D4A4-E707-B1B9-ED6C0EC57397}"/>
              </a:ext>
            </a:extLst>
          </p:cNvPr>
          <p:cNvGraphicFramePr>
            <a:graphicFrameLocks noGrp="1"/>
          </p:cNvGraphicFramePr>
          <p:nvPr>
            <p:ph idx="1"/>
            <p:extLst>
              <p:ext uri="{D42A27DB-BD31-4B8C-83A1-F6EECF244321}">
                <p14:modId xmlns:p14="http://schemas.microsoft.com/office/powerpoint/2010/main" val="4181127794"/>
              </p:ext>
            </p:extLst>
          </p:nvPr>
        </p:nvGraphicFramePr>
        <p:xfrm>
          <a:off x="838201" y="928688"/>
          <a:ext cx="10515599" cy="1524000"/>
        </p:xfrm>
        <a:graphic>
          <a:graphicData uri="http://schemas.openxmlformats.org/drawingml/2006/table">
            <a:tbl>
              <a:tblPr firstRow="1" firstCol="1" bandRow="1" bandCol="1">
                <a:tableStyleId>{5940675A-B579-460E-94D1-54222C63F5DA}</a:tableStyleId>
              </a:tblPr>
              <a:tblGrid>
                <a:gridCol w="830434">
                  <a:extLst>
                    <a:ext uri="{9D8B030D-6E8A-4147-A177-3AD203B41FA5}">
                      <a16:colId xmlns:a16="http://schemas.microsoft.com/office/drawing/2014/main" val="1563158683"/>
                    </a:ext>
                  </a:extLst>
                </a:gridCol>
                <a:gridCol w="3371199">
                  <a:extLst>
                    <a:ext uri="{9D8B030D-6E8A-4147-A177-3AD203B41FA5}">
                      <a16:colId xmlns:a16="http://schemas.microsoft.com/office/drawing/2014/main" val="3120828358"/>
                    </a:ext>
                  </a:extLst>
                </a:gridCol>
                <a:gridCol w="1233376">
                  <a:extLst>
                    <a:ext uri="{9D8B030D-6E8A-4147-A177-3AD203B41FA5}">
                      <a16:colId xmlns:a16="http://schemas.microsoft.com/office/drawing/2014/main" val="2217343264"/>
                    </a:ext>
                  </a:extLst>
                </a:gridCol>
                <a:gridCol w="1382233">
                  <a:extLst>
                    <a:ext uri="{9D8B030D-6E8A-4147-A177-3AD203B41FA5}">
                      <a16:colId xmlns:a16="http://schemas.microsoft.com/office/drawing/2014/main" val="258343778"/>
                    </a:ext>
                  </a:extLst>
                </a:gridCol>
                <a:gridCol w="1254642">
                  <a:extLst>
                    <a:ext uri="{9D8B030D-6E8A-4147-A177-3AD203B41FA5}">
                      <a16:colId xmlns:a16="http://schemas.microsoft.com/office/drawing/2014/main" val="3304337779"/>
                    </a:ext>
                  </a:extLst>
                </a:gridCol>
                <a:gridCol w="1318437">
                  <a:extLst>
                    <a:ext uri="{9D8B030D-6E8A-4147-A177-3AD203B41FA5}">
                      <a16:colId xmlns:a16="http://schemas.microsoft.com/office/drawing/2014/main" val="2159980677"/>
                    </a:ext>
                  </a:extLst>
                </a:gridCol>
                <a:gridCol w="1125278">
                  <a:extLst>
                    <a:ext uri="{9D8B030D-6E8A-4147-A177-3AD203B41FA5}">
                      <a16:colId xmlns:a16="http://schemas.microsoft.com/office/drawing/2014/main" val="1833261560"/>
                    </a:ext>
                  </a:extLst>
                </a:gridCol>
              </a:tblGrid>
              <a:tr h="287080">
                <a:tc gridSpan="2">
                  <a:txBody>
                    <a:bodyPr/>
                    <a:lstStyle/>
                    <a:p>
                      <a:pPr algn="just"/>
                      <a:r>
                        <a:rPr lang="fr-FR" sz="2000" dirty="0">
                          <a:effectLst/>
                        </a:rPr>
                        <a:t>  </a:t>
                      </a:r>
                    </a:p>
                  </a:txBody>
                  <a:tcPr marL="68580" marR="68580" marT="0" marB="0">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hMerge="1">
                  <a:txBody>
                    <a:bodyPr/>
                    <a:lstStyle/>
                    <a:p>
                      <a:pPr algn="just"/>
                      <a:r>
                        <a:rPr lang="fr-FR" sz="2000" dirty="0">
                          <a:effectLst/>
                        </a:rPr>
                        <a:t> </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err="1">
                          <a:effectLst/>
                        </a:rPr>
                        <a:t>march</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dorm</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chass</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mouch</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sem</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2993967035"/>
                  </a:ext>
                </a:extLst>
              </a:tr>
              <a:tr h="375684">
                <a:tc rowSpan="3">
                  <a:txBody>
                    <a:bodyPr/>
                    <a:lstStyle/>
                    <a:p>
                      <a:pPr algn="just"/>
                      <a:r>
                        <a:rPr lang="fr-FR" sz="2000" dirty="0">
                          <a:effectLst/>
                        </a:rPr>
                        <a:t> </a:t>
                      </a:r>
                    </a:p>
                    <a:p>
                      <a:pPr algn="just"/>
                      <a:r>
                        <a:rPr lang="fr-FR" sz="2000" dirty="0">
                          <a:effectLst/>
                        </a:rPr>
                        <a:t>N</a:t>
                      </a:r>
                    </a:p>
                    <a:p>
                      <a:pPr algn="just"/>
                      <a:r>
                        <a:rPr lang="fr-FR" sz="2000" dirty="0">
                          <a:effectLst/>
                        </a:rPr>
                        <a:t>O</a:t>
                      </a:r>
                    </a:p>
                    <a:p>
                      <a:pPr algn="just"/>
                      <a:r>
                        <a:rPr lang="fr-FR" sz="2000" dirty="0">
                          <a:effectLst/>
                        </a:rPr>
                        <a:t>M</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gn="just"/>
                      <a:r>
                        <a:rPr lang="fr-FR" sz="2000" dirty="0">
                          <a:effectLst/>
                        </a:rPr>
                        <a:t>–</a:t>
                      </a:r>
                      <a:r>
                        <a:rPr lang="fr-FR" sz="2000" dirty="0" err="1">
                          <a:effectLst/>
                        </a:rPr>
                        <a:t>eur</a:t>
                      </a:r>
                      <a:r>
                        <a:rPr lang="fr-FR" sz="2000" dirty="0">
                          <a:effectLst/>
                        </a:rPr>
                        <a:t> : des gens qui font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a:effectLst/>
                        </a:rPr>
                        <a:t>marcheur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dormeur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chasseur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X</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semeur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86199302"/>
                  </a:ext>
                </a:extLst>
              </a:tr>
              <a:tr h="404037">
                <a:tc vMerge="1">
                  <a:txBody>
                    <a:bodyPr/>
                    <a:lstStyle/>
                    <a:p>
                      <a:endParaRPr lang="fr-FR"/>
                    </a:p>
                  </a:txBody>
                  <a:tcPr/>
                </a:tc>
                <a:tc>
                  <a:txBody>
                    <a:bodyPr/>
                    <a:lstStyle/>
                    <a:p>
                      <a:pPr algn="just"/>
                      <a:r>
                        <a:rPr lang="fr-FR" sz="2000" dirty="0">
                          <a:effectLst/>
                        </a:rPr>
                        <a:t>-</a:t>
                      </a:r>
                      <a:r>
                        <a:rPr lang="fr-FR" sz="2000" dirty="0" err="1">
                          <a:effectLst/>
                        </a:rPr>
                        <a:t>oir</a:t>
                      </a:r>
                      <a:r>
                        <a:rPr lang="fr-FR" sz="2000" dirty="0">
                          <a:effectLst/>
                        </a:rPr>
                        <a:t> : des choses pour faire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a:solidFill>
                            <a:schemeClr val="accent1"/>
                          </a:solidFill>
                          <a:effectLst/>
                        </a:rPr>
                        <a:t>X</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dortoir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X</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mouchoir</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semoir</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32142789"/>
                  </a:ext>
                </a:extLst>
              </a:tr>
              <a:tr h="287080">
                <a:tc vMerge="1">
                  <a:txBody>
                    <a:bodyPr/>
                    <a:lstStyle/>
                    <a:p>
                      <a:endParaRPr lang="fr-FR"/>
                    </a:p>
                  </a:txBody>
                  <a:tcPr/>
                </a:tc>
                <a:tc>
                  <a:txBody>
                    <a:bodyPr/>
                    <a:lstStyle/>
                    <a:p>
                      <a:pPr algn="just"/>
                      <a:r>
                        <a:rPr lang="fr-FR" sz="2000" dirty="0">
                          <a:effectLst/>
                        </a:rPr>
                        <a:t>-e : ce qu'on fait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u="sng">
                          <a:effectLst/>
                        </a:rPr>
                        <a:t>marche</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X</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u="sng">
                          <a:effectLst/>
                        </a:rPr>
                        <a:t>chasse</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 X</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X</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00323103"/>
                  </a:ext>
                </a:extLst>
              </a:tr>
            </a:tbl>
          </a:graphicData>
        </a:graphic>
      </p:graphicFrame>
      <p:sp>
        <p:nvSpPr>
          <p:cNvPr id="5" name="Titre 4">
            <a:extLst>
              <a:ext uri="{FF2B5EF4-FFF2-40B4-BE49-F238E27FC236}">
                <a16:creationId xmlns:a16="http://schemas.microsoft.com/office/drawing/2014/main" id="{D424BA25-DE34-E398-FD02-DEB7B77730F1}"/>
              </a:ext>
            </a:extLst>
          </p:cNvPr>
          <p:cNvSpPr>
            <a:spLocks noGrp="1"/>
          </p:cNvSpPr>
          <p:nvPr>
            <p:ph type="title"/>
          </p:nvPr>
        </p:nvSpPr>
        <p:spPr/>
        <p:txBody>
          <a:bodyPr/>
          <a:lstStyle/>
          <a:p>
            <a:r>
              <a:rPr lang="fr-FR" dirty="0"/>
              <a:t> </a:t>
            </a:r>
          </a:p>
        </p:txBody>
      </p:sp>
      <p:sp>
        <p:nvSpPr>
          <p:cNvPr id="6" name="ZoneTexte 5">
            <a:extLst>
              <a:ext uri="{FF2B5EF4-FFF2-40B4-BE49-F238E27FC236}">
                <a16:creationId xmlns:a16="http://schemas.microsoft.com/office/drawing/2014/main" id="{34DC29CD-63CF-E448-6FDE-FB4EED58AE1F}"/>
              </a:ext>
            </a:extLst>
          </p:cNvPr>
          <p:cNvSpPr txBox="1"/>
          <p:nvPr/>
        </p:nvSpPr>
        <p:spPr>
          <a:xfrm>
            <a:off x="2870791" y="3700130"/>
            <a:ext cx="184731" cy="369332"/>
          </a:xfrm>
          <a:prstGeom prst="rect">
            <a:avLst/>
          </a:prstGeom>
          <a:noFill/>
        </p:spPr>
        <p:txBody>
          <a:bodyPr wrap="none" rtlCol="0">
            <a:spAutoFit/>
          </a:bodyPr>
          <a:lstStyle/>
          <a:p>
            <a:endParaRPr lang="fr-FR" dirty="0"/>
          </a:p>
        </p:txBody>
      </p:sp>
      <p:graphicFrame>
        <p:nvGraphicFramePr>
          <p:cNvPr id="7" name="Tableau 6">
            <a:extLst>
              <a:ext uri="{FF2B5EF4-FFF2-40B4-BE49-F238E27FC236}">
                <a16:creationId xmlns:a16="http://schemas.microsoft.com/office/drawing/2014/main" id="{78E5FD44-D621-7473-207C-906A09FACB08}"/>
              </a:ext>
            </a:extLst>
          </p:cNvPr>
          <p:cNvGraphicFramePr>
            <a:graphicFrameLocks noGrp="1"/>
          </p:cNvGraphicFramePr>
          <p:nvPr>
            <p:extLst>
              <p:ext uri="{D42A27DB-BD31-4B8C-83A1-F6EECF244321}">
                <p14:modId xmlns:p14="http://schemas.microsoft.com/office/powerpoint/2010/main" val="967590834"/>
              </p:ext>
            </p:extLst>
          </p:nvPr>
        </p:nvGraphicFramePr>
        <p:xfrm>
          <a:off x="838200" y="3429000"/>
          <a:ext cx="10515599" cy="2480930"/>
        </p:xfrm>
        <a:graphic>
          <a:graphicData uri="http://schemas.openxmlformats.org/drawingml/2006/table">
            <a:tbl>
              <a:tblPr firstRow="1" firstCol="1" bandRow="1" bandCol="1">
                <a:tableStyleId>{5940675A-B579-460E-94D1-54222C63F5DA}</a:tableStyleId>
              </a:tblPr>
              <a:tblGrid>
                <a:gridCol w="830434">
                  <a:extLst>
                    <a:ext uri="{9D8B030D-6E8A-4147-A177-3AD203B41FA5}">
                      <a16:colId xmlns:a16="http://schemas.microsoft.com/office/drawing/2014/main" val="1454033586"/>
                    </a:ext>
                  </a:extLst>
                </a:gridCol>
                <a:gridCol w="3371199">
                  <a:extLst>
                    <a:ext uri="{9D8B030D-6E8A-4147-A177-3AD203B41FA5}">
                      <a16:colId xmlns:a16="http://schemas.microsoft.com/office/drawing/2014/main" val="289190028"/>
                    </a:ext>
                  </a:extLst>
                </a:gridCol>
                <a:gridCol w="1233376">
                  <a:extLst>
                    <a:ext uri="{9D8B030D-6E8A-4147-A177-3AD203B41FA5}">
                      <a16:colId xmlns:a16="http://schemas.microsoft.com/office/drawing/2014/main" val="3158868591"/>
                    </a:ext>
                  </a:extLst>
                </a:gridCol>
                <a:gridCol w="1382233">
                  <a:extLst>
                    <a:ext uri="{9D8B030D-6E8A-4147-A177-3AD203B41FA5}">
                      <a16:colId xmlns:a16="http://schemas.microsoft.com/office/drawing/2014/main" val="874826869"/>
                    </a:ext>
                  </a:extLst>
                </a:gridCol>
                <a:gridCol w="1254642">
                  <a:extLst>
                    <a:ext uri="{9D8B030D-6E8A-4147-A177-3AD203B41FA5}">
                      <a16:colId xmlns:a16="http://schemas.microsoft.com/office/drawing/2014/main" val="1640482888"/>
                    </a:ext>
                  </a:extLst>
                </a:gridCol>
                <a:gridCol w="1318437">
                  <a:extLst>
                    <a:ext uri="{9D8B030D-6E8A-4147-A177-3AD203B41FA5}">
                      <a16:colId xmlns:a16="http://schemas.microsoft.com/office/drawing/2014/main" val="255269275"/>
                    </a:ext>
                  </a:extLst>
                </a:gridCol>
                <a:gridCol w="1125278">
                  <a:extLst>
                    <a:ext uri="{9D8B030D-6E8A-4147-A177-3AD203B41FA5}">
                      <a16:colId xmlns:a16="http://schemas.microsoft.com/office/drawing/2014/main" val="570226170"/>
                    </a:ext>
                  </a:extLst>
                </a:gridCol>
              </a:tblGrid>
              <a:tr h="287080">
                <a:tc gridSpan="2">
                  <a:txBody>
                    <a:bodyPr/>
                    <a:lstStyle/>
                    <a:p>
                      <a:pPr algn="just"/>
                      <a:r>
                        <a:rPr lang="fr-FR" sz="2000" dirty="0">
                          <a:effectLst/>
                        </a:rPr>
                        <a:t> </a:t>
                      </a:r>
                    </a:p>
                  </a:txBody>
                  <a:tcPr marL="68580" marR="68580" marT="0" marB="0">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hMerge="1">
                  <a:txBody>
                    <a:bodyPr/>
                    <a:lstStyle/>
                    <a:p>
                      <a:pPr algn="just"/>
                      <a:r>
                        <a:rPr lang="fr-FR" sz="2000" dirty="0">
                          <a:effectLst/>
                        </a:rPr>
                        <a:t> </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err="1">
                          <a:effectLst/>
                        </a:rPr>
                        <a:t>march</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dorm</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chass</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mouch</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err="1">
                          <a:effectLst/>
                        </a:rPr>
                        <a:t>sem</a:t>
                      </a:r>
                      <a:r>
                        <a:rPr lang="fr-FR" sz="2000" dirty="0">
                          <a:effectLst/>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2365648559"/>
                  </a:ext>
                </a:extLst>
              </a:tr>
              <a:tr h="432391">
                <a:tc rowSpan="5">
                  <a:txBody>
                    <a:bodyPr/>
                    <a:lstStyle/>
                    <a:p>
                      <a:pPr algn="just"/>
                      <a:r>
                        <a:rPr lang="fr-FR" sz="2000" dirty="0">
                          <a:effectLst/>
                        </a:rPr>
                        <a:t> </a:t>
                      </a:r>
                    </a:p>
                    <a:p>
                      <a:pPr algn="just"/>
                      <a:r>
                        <a:rPr lang="fr-FR" sz="2000" dirty="0">
                          <a:effectLst/>
                        </a:rPr>
                        <a:t>V</a:t>
                      </a:r>
                    </a:p>
                    <a:p>
                      <a:pPr algn="just"/>
                      <a:r>
                        <a:rPr lang="fr-FR" sz="2000" dirty="0">
                          <a:effectLst/>
                        </a:rPr>
                        <a:t>E</a:t>
                      </a:r>
                    </a:p>
                    <a:p>
                      <a:pPr algn="just"/>
                      <a:r>
                        <a:rPr lang="fr-FR" sz="2000" dirty="0">
                          <a:effectLst/>
                        </a:rPr>
                        <a:t>R</a:t>
                      </a:r>
                    </a:p>
                    <a:p>
                      <a:pPr algn="just"/>
                      <a:r>
                        <a:rPr lang="fr-FR" sz="2000" dirty="0">
                          <a:effectLst/>
                        </a:rPr>
                        <a:t>B</a:t>
                      </a:r>
                    </a:p>
                    <a:p>
                      <a:pPr algn="just"/>
                      <a:r>
                        <a:rPr lang="fr-FR" sz="2000" dirty="0">
                          <a:effectLst/>
                        </a:rPr>
                        <a:t>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gn="just"/>
                      <a:r>
                        <a:rPr lang="fr-FR" sz="2000" dirty="0">
                          <a:effectLst/>
                        </a:rPr>
                        <a:t>des verbes à la P5 (vous)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a:solidFill>
                            <a:schemeClr val="accent1"/>
                          </a:solidFill>
                          <a:effectLst/>
                        </a:rPr>
                        <a:t>marchez</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dormez</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chassez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mouchez</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semez</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6439797"/>
                  </a:ext>
                </a:extLst>
              </a:tr>
              <a:tr h="361507">
                <a:tc vMerge="1">
                  <a:txBody>
                    <a:bodyPr/>
                    <a:lstStyle/>
                    <a:p>
                      <a:endParaRPr lang="fr-FR"/>
                    </a:p>
                  </a:txBody>
                  <a:tcPr/>
                </a:tc>
                <a:tc>
                  <a:txBody>
                    <a:bodyPr/>
                    <a:lstStyle/>
                    <a:p>
                      <a:pPr algn="just"/>
                      <a:r>
                        <a:rPr lang="fr-FR" sz="2000" dirty="0">
                          <a:effectLst/>
                        </a:rPr>
                        <a:t>des verbes à la P4 (nous)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a:effectLst/>
                        </a:rPr>
                        <a:t>marchons</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dormons</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chassons</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mouchons</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semons</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69071300"/>
                  </a:ext>
                </a:extLst>
              </a:tr>
              <a:tr h="425302">
                <a:tc vMerge="1">
                  <a:txBody>
                    <a:bodyPr/>
                    <a:lstStyle/>
                    <a:p>
                      <a:endParaRPr lang="fr-FR"/>
                    </a:p>
                  </a:txBody>
                  <a:tcPr/>
                </a:tc>
                <a:tc>
                  <a:txBody>
                    <a:bodyPr/>
                    <a:lstStyle/>
                    <a:p>
                      <a:pPr algn="just"/>
                      <a:r>
                        <a:rPr lang="fr-FR" sz="2000" dirty="0">
                          <a:effectLst/>
                        </a:rPr>
                        <a:t>des verbes à la P3 (il ou elle)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u="sng">
                          <a:effectLst/>
                        </a:rPr>
                        <a:t>marche</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dort</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u="sng">
                          <a:effectLst/>
                        </a:rPr>
                        <a:t>chasse</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mouche</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sème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90238139"/>
                  </a:ext>
                </a:extLst>
              </a:tr>
              <a:tr h="382772">
                <a:tc vMerge="1">
                  <a:txBody>
                    <a:bodyPr/>
                    <a:lstStyle/>
                    <a:p>
                      <a:endParaRPr lang="fr-FR"/>
                    </a:p>
                  </a:txBody>
                  <a:tcPr/>
                </a:tc>
                <a:tc>
                  <a:txBody>
                    <a:bodyPr/>
                    <a:lstStyle/>
                    <a:p>
                      <a:pPr algn="just"/>
                      <a:r>
                        <a:rPr lang="fr-FR" sz="2000" dirty="0">
                          <a:effectLst/>
                        </a:rPr>
                        <a:t>des verbes à la P2 (tu)</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a:solidFill>
                            <a:schemeClr val="accent1"/>
                          </a:solidFill>
                          <a:effectLst/>
                        </a:rPr>
                        <a:t>marches</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dors</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chasses</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mouches</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sèmes</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63873784"/>
                  </a:ext>
                </a:extLst>
              </a:tr>
              <a:tr h="574158">
                <a:tc vMerge="1">
                  <a:txBody>
                    <a:bodyPr/>
                    <a:lstStyle/>
                    <a:p>
                      <a:endParaRPr lang="fr-FR"/>
                    </a:p>
                  </a:txBody>
                  <a:tcPr/>
                </a:tc>
                <a:tc>
                  <a:txBody>
                    <a:bodyPr/>
                    <a:lstStyle/>
                    <a:p>
                      <a:pPr algn="just"/>
                      <a:r>
                        <a:rPr lang="fr-FR" sz="2000" dirty="0">
                          <a:effectLst/>
                        </a:rPr>
                        <a:t>des verbes à la P1 (je)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r>
                        <a:rPr lang="fr-FR" sz="2000" dirty="0">
                          <a:solidFill>
                            <a:schemeClr val="accent1"/>
                          </a:solidFill>
                          <a:effectLst/>
                        </a:rPr>
                        <a:t>marche</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dors</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chasse</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mouche</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solidFill>
                            <a:schemeClr val="accent1"/>
                          </a:solidFill>
                          <a:effectLst/>
                        </a:rPr>
                        <a:t>sème</a:t>
                      </a:r>
                      <a:endPar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38612783"/>
                  </a:ext>
                </a:extLst>
              </a:tr>
            </a:tbl>
          </a:graphicData>
        </a:graphic>
      </p:graphicFrame>
    </p:spTree>
    <p:extLst>
      <p:ext uri="{BB962C8B-B14F-4D97-AF65-F5344CB8AC3E}">
        <p14:creationId xmlns:p14="http://schemas.microsoft.com/office/powerpoint/2010/main" val="534245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0A676-0C50-989A-6BB3-B8A950AE6F4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B50889A-C7A8-577A-8E8B-2B9311839076}"/>
              </a:ext>
            </a:extLst>
          </p:cNvPr>
          <p:cNvSpPr>
            <a:spLocks noGrp="1"/>
          </p:cNvSpPr>
          <p:nvPr>
            <p:ph type="title"/>
          </p:nvPr>
        </p:nvSpPr>
        <p:spPr/>
        <p:txBody>
          <a:bodyPr/>
          <a:lstStyle/>
          <a:p>
            <a:endParaRPr lang="fr-FR"/>
          </a:p>
        </p:txBody>
      </p:sp>
      <p:pic>
        <p:nvPicPr>
          <p:cNvPr id="5" name="Espace réservé du contenu 4" descr="Une image contenant clipart, poupée&#10;&#10;Description générée automatiquement">
            <a:extLst>
              <a:ext uri="{FF2B5EF4-FFF2-40B4-BE49-F238E27FC236}">
                <a16:creationId xmlns:a16="http://schemas.microsoft.com/office/drawing/2014/main" id="{78DB03DB-BAE0-D626-5882-52F1E09E9F8F}"/>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17066" r="67314"/>
          <a:stretch/>
        </p:blipFill>
        <p:spPr bwMode="auto">
          <a:xfrm>
            <a:off x="9659842" y="2300288"/>
            <a:ext cx="1693958" cy="2569382"/>
          </a:xfrm>
          <a:prstGeom prst="rect">
            <a:avLst/>
          </a:prstGeom>
          <a:noFill/>
          <a:ln>
            <a:noFill/>
          </a:ln>
          <a:effectLst>
            <a:outerShdw blurRad="50800" dist="38100" dir="5400000" algn="t" rotWithShape="0">
              <a:prstClr val="black">
                <a:alpha val="40000"/>
              </a:prstClr>
            </a:outerShdw>
          </a:effectLst>
          <a:extLst>
            <a:ext uri="{53640926-AAD7-44D8-BBD7-CCE9431645EC}">
              <a14:shadowObscured xmlns:a14="http://schemas.microsoft.com/office/drawing/2010/main"/>
            </a:ext>
          </a:extLst>
        </p:spPr>
      </p:pic>
      <p:sp>
        <p:nvSpPr>
          <p:cNvPr id="6" name="Bulle ronde 5">
            <a:extLst>
              <a:ext uri="{FF2B5EF4-FFF2-40B4-BE49-F238E27FC236}">
                <a16:creationId xmlns:a16="http://schemas.microsoft.com/office/drawing/2014/main" id="{B69DF1D9-EE12-88E5-A7A1-3D739FB6C0B7}"/>
              </a:ext>
            </a:extLst>
          </p:cNvPr>
          <p:cNvSpPr/>
          <p:nvPr/>
        </p:nvSpPr>
        <p:spPr>
          <a:xfrm>
            <a:off x="838200" y="2011680"/>
            <a:ext cx="7711440" cy="1706880"/>
          </a:xfrm>
          <a:prstGeom prst="wedgeEllipseCallout">
            <a:avLst>
              <a:gd name="adj1" fmla="val 62961"/>
              <a:gd name="adj2" fmla="val 83929"/>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84C26B15-383D-BDE1-D4F4-32FF0B0352BB}"/>
              </a:ext>
            </a:extLst>
          </p:cNvPr>
          <p:cNvSpPr txBox="1"/>
          <p:nvPr/>
        </p:nvSpPr>
        <p:spPr>
          <a:xfrm>
            <a:off x="2042160" y="2449621"/>
            <a:ext cx="5730240" cy="830997"/>
          </a:xfrm>
          <a:prstGeom prst="rect">
            <a:avLst/>
          </a:prstGeom>
          <a:noFill/>
        </p:spPr>
        <p:txBody>
          <a:bodyPr wrap="square" rtlCol="0">
            <a:spAutoFit/>
          </a:bodyPr>
          <a:lstStyle/>
          <a:p>
            <a:r>
              <a:rPr lang="fr-FR" sz="2400" dirty="0"/>
              <a:t>Marcheur, marchons, marchez, démarcher sont des mots de la même famille</a:t>
            </a:r>
          </a:p>
        </p:txBody>
      </p:sp>
    </p:spTree>
    <p:extLst>
      <p:ext uri="{BB962C8B-B14F-4D97-AF65-F5344CB8AC3E}">
        <p14:creationId xmlns:p14="http://schemas.microsoft.com/office/powerpoint/2010/main" val="33963745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83DE75-AE9C-9490-BBFB-71347F07D327}"/>
              </a:ext>
            </a:extLst>
          </p:cNvPr>
          <p:cNvSpPr>
            <a:spLocks noGrp="1"/>
          </p:cNvSpPr>
          <p:nvPr>
            <p:ph type="title"/>
          </p:nvPr>
        </p:nvSpPr>
        <p:spPr/>
        <p:txBody>
          <a:bodyPr/>
          <a:lstStyle/>
          <a:p>
            <a:endParaRPr lang="fr-FR"/>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823563" y="2054211"/>
            <a:ext cx="2544873" cy="3297270"/>
          </a:xfrm>
          <a:prstGeom prst="rect">
            <a:avLst/>
          </a:prstGeom>
        </p:spPr>
      </p:pic>
    </p:spTree>
    <p:extLst>
      <p:ext uri="{BB962C8B-B14F-4D97-AF65-F5344CB8AC3E}">
        <p14:creationId xmlns:p14="http://schemas.microsoft.com/office/powerpoint/2010/main" val="8486786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F95099-043A-6793-EC29-63DB90C0FFDC}"/>
              </a:ext>
            </a:extLst>
          </p:cNvPr>
          <p:cNvSpPr>
            <a:spLocks noGrp="1"/>
          </p:cNvSpPr>
          <p:nvPr>
            <p:ph type="title"/>
          </p:nvPr>
        </p:nvSpPr>
        <p:spPr/>
        <p:txBody>
          <a:bodyPr/>
          <a:lstStyle/>
          <a:p>
            <a:endParaRPr lang="fr-FR"/>
          </a:p>
        </p:txBody>
      </p:sp>
      <p:sp>
        <p:nvSpPr>
          <p:cNvPr id="9" name="ZoneTexte 8">
            <a:extLst>
              <a:ext uri="{FF2B5EF4-FFF2-40B4-BE49-F238E27FC236}">
                <a16:creationId xmlns:a16="http://schemas.microsoft.com/office/drawing/2014/main" id="{44497739-A261-3FFB-9EA6-0B1001679CF4}"/>
              </a:ext>
            </a:extLst>
          </p:cNvPr>
          <p:cNvSpPr txBox="1"/>
          <p:nvPr/>
        </p:nvSpPr>
        <p:spPr>
          <a:xfrm>
            <a:off x="838199" y="1871330"/>
            <a:ext cx="10515599" cy="6370975"/>
          </a:xfrm>
          <a:prstGeom prst="rect">
            <a:avLst/>
          </a:prstGeom>
          <a:noFill/>
        </p:spPr>
        <p:txBody>
          <a:bodyPr wrap="square">
            <a:spAutoFit/>
          </a:bodyPr>
          <a:lstStyle/>
          <a:p>
            <a:pPr algn="just"/>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Distinguer les noms et les verbes</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p>
          <a:p>
            <a:pPr algn="just"/>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2</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noms d’une même famille de mots	  </a:t>
            </a: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1</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verbe de la même famille de mots</a:t>
            </a:r>
          </a:p>
          <a:p>
            <a:pPr algn="just"/>
            <a:endParaRPr lang="fr-FR" sz="2400" dirty="0">
              <a:latin typeface="Times New Roman" panose="02020603050405020304" pitchFamily="18" charset="0"/>
              <a:ea typeface="Calibri" panose="020F0502020204030204" pitchFamily="34" charset="0"/>
              <a:cs typeface="Times New Roman" panose="02020603050405020304" pitchFamily="18" charset="0"/>
            </a:endParaRPr>
          </a:p>
          <a:p>
            <a:pPr indent="449580" algn="just"/>
            <a:r>
              <a:rPr lang="fr-FR" sz="2400" dirty="0">
                <a:latin typeface="Times New Roman" panose="02020603050405020304" pitchFamily="18" charset="0"/>
                <a:ea typeface="Calibri" panose="020F0502020204030204" pitchFamily="34" charset="0"/>
                <a:cs typeface="Times New Roman" panose="02020603050405020304" pitchFamily="18" charset="0"/>
              </a:rPr>
              <a:t>	u</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n </a:t>
            </a:r>
            <a:r>
              <a:rPr lang="fr-FR" sz="2400" dirty="0" err="1">
                <a:effectLst/>
                <a:latin typeface="Times New Roman" panose="02020603050405020304" pitchFamily="18" charset="0"/>
                <a:ea typeface="Calibri" panose="020F0502020204030204" pitchFamily="34" charset="0"/>
                <a:cs typeface="Times New Roman" panose="02020603050405020304" pitchFamily="18" charset="0"/>
              </a:rPr>
              <a:t>dorm-</a:t>
            </a:r>
            <a:r>
              <a:rPr lang="fr-FR" sz="2400" dirty="0" err="1">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eur</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je            </a:t>
            </a:r>
            <a:r>
              <a:rPr lang="fr-FR" sz="2400" dirty="0" err="1">
                <a:effectLst/>
                <a:latin typeface="Times New Roman" panose="02020603050405020304" pitchFamily="18" charset="0"/>
                <a:ea typeface="Calibri" panose="020F0502020204030204" pitchFamily="34" charset="0"/>
                <a:cs typeface="Times New Roman" panose="02020603050405020304" pitchFamily="18" charset="0"/>
              </a:rPr>
              <a:t>dor-</a:t>
            </a:r>
            <a:r>
              <a:rPr lang="fr-FR" sz="2400" dirty="0" err="1">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s</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49580" algn="just"/>
            <a:r>
              <a:rPr lang="fr-FR" sz="2400" dirty="0">
                <a:effectLst/>
                <a:latin typeface="Times New Roman" panose="02020603050405020304" pitchFamily="18" charset="0"/>
                <a:ea typeface="Calibri" panose="020F0502020204030204" pitchFamily="34" charset="0"/>
              </a:rPr>
              <a:t>	un </a:t>
            </a:r>
            <a:r>
              <a:rPr lang="fr-FR" sz="2400" dirty="0" err="1">
                <a:effectLst/>
                <a:latin typeface="Times New Roman" panose="02020603050405020304" pitchFamily="18" charset="0"/>
                <a:ea typeface="Calibri" panose="020F0502020204030204" pitchFamily="34" charset="0"/>
              </a:rPr>
              <a:t>dort-</a:t>
            </a:r>
            <a:r>
              <a:rPr lang="fr-FR" sz="2400" dirty="0" err="1">
                <a:solidFill>
                  <a:srgbClr val="4472C4"/>
                </a:solidFill>
                <a:effectLst/>
                <a:latin typeface="Times New Roman" panose="02020603050405020304" pitchFamily="18" charset="0"/>
                <a:ea typeface="Calibri" panose="020F0502020204030204" pitchFamily="34" charset="0"/>
              </a:rPr>
              <a:t>oir</a:t>
            </a:r>
            <a:r>
              <a:rPr lang="fr-FR" sz="2400" dirty="0">
                <a:effectLst/>
              </a:rPr>
              <a:t>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tu            </a:t>
            </a:r>
            <a:r>
              <a:rPr lang="fr-FR" sz="2400" dirty="0" err="1">
                <a:effectLst/>
                <a:latin typeface="Times New Roman" panose="02020603050405020304" pitchFamily="18" charset="0"/>
                <a:ea typeface="Calibri" panose="020F0502020204030204" pitchFamily="34" charset="0"/>
                <a:cs typeface="Times New Roman" panose="02020603050405020304" pitchFamily="18" charset="0"/>
              </a:rPr>
              <a:t>dor-</a:t>
            </a:r>
            <a:r>
              <a:rPr lang="fr-FR" sz="2400" dirty="0" err="1">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s</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il / elle    </a:t>
            </a:r>
            <a:r>
              <a:rPr lang="fr-FR" sz="2400" dirty="0" err="1">
                <a:effectLst/>
                <a:latin typeface="Times New Roman" panose="02020603050405020304" pitchFamily="18" charset="0"/>
                <a:ea typeface="Calibri" panose="020F0502020204030204" pitchFamily="34" charset="0"/>
                <a:cs typeface="Times New Roman" panose="02020603050405020304" pitchFamily="18" charset="0"/>
              </a:rPr>
              <a:t>dor-</a:t>
            </a:r>
            <a:r>
              <a:rPr lang="fr-FR" sz="2400" dirty="0" err="1">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t</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nous       </a:t>
            </a:r>
            <a:r>
              <a:rPr lang="fr-FR" sz="2400" dirty="0" err="1">
                <a:effectLst/>
                <a:latin typeface="Times New Roman" panose="02020603050405020304" pitchFamily="18" charset="0"/>
                <a:ea typeface="Calibri" panose="020F0502020204030204" pitchFamily="34" charset="0"/>
                <a:cs typeface="Times New Roman" panose="02020603050405020304" pitchFamily="18" charset="0"/>
              </a:rPr>
              <a:t>dorm-</a:t>
            </a:r>
            <a:r>
              <a:rPr lang="fr-FR" sz="2400" dirty="0" err="1">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ons</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vous       </a:t>
            </a:r>
            <a:r>
              <a:rPr lang="fr-FR" sz="2400" dirty="0" err="1">
                <a:effectLst/>
                <a:latin typeface="Times New Roman" panose="02020603050405020304" pitchFamily="18" charset="0"/>
                <a:ea typeface="Calibri" panose="020F0502020204030204" pitchFamily="34" charset="0"/>
                <a:cs typeface="Times New Roman" panose="02020603050405020304" pitchFamily="18" charset="0"/>
              </a:rPr>
              <a:t>dorm-</a:t>
            </a:r>
            <a:r>
              <a:rPr lang="fr-FR" sz="2400" dirty="0" err="1">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ez</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ils / elles </a:t>
            </a:r>
            <a:r>
              <a:rPr lang="fr-FR" sz="2400" dirty="0" err="1">
                <a:effectLst/>
                <a:latin typeface="Times New Roman" panose="02020603050405020304" pitchFamily="18" charset="0"/>
                <a:ea typeface="Calibri" panose="020F0502020204030204" pitchFamily="34" charset="0"/>
                <a:cs typeface="Times New Roman" panose="02020603050405020304" pitchFamily="18" charset="0"/>
              </a:rPr>
              <a:t>dorm-</a:t>
            </a:r>
            <a:r>
              <a:rPr lang="fr-FR" sz="2400" dirty="0" err="1">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ent</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sz="2400"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sz="2400"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sz="2400"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0" name="Bulle rectangulaire à coins arrondis 9">
            <a:extLst>
              <a:ext uri="{FF2B5EF4-FFF2-40B4-BE49-F238E27FC236}">
                <a16:creationId xmlns:a16="http://schemas.microsoft.com/office/drawing/2014/main" id="{454F1EDE-E4A7-EA7D-B617-9C2E034A3873}"/>
              </a:ext>
            </a:extLst>
          </p:cNvPr>
          <p:cNvSpPr/>
          <p:nvPr/>
        </p:nvSpPr>
        <p:spPr>
          <a:xfrm>
            <a:off x="3997842" y="3429000"/>
            <a:ext cx="1632031" cy="634283"/>
          </a:xfrm>
          <a:prstGeom prst="wedgeRoundRectCallout">
            <a:avLst>
              <a:gd name="adj1" fmla="val -83370"/>
              <a:gd name="adj2" fmla="val -32736"/>
              <a:gd name="adj3" fmla="val 16667"/>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b="1">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suffixe</a:t>
            </a: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1" name="Bulle rectangulaire à coins arrondis 10">
            <a:extLst>
              <a:ext uri="{FF2B5EF4-FFF2-40B4-BE49-F238E27FC236}">
                <a16:creationId xmlns:a16="http://schemas.microsoft.com/office/drawing/2014/main" id="{1E40F01A-BFCD-1421-9B97-F38EFF99FB97}"/>
              </a:ext>
            </a:extLst>
          </p:cNvPr>
          <p:cNvSpPr/>
          <p:nvPr/>
        </p:nvSpPr>
        <p:spPr>
          <a:xfrm>
            <a:off x="9381525" y="3429000"/>
            <a:ext cx="1632031" cy="877699"/>
          </a:xfrm>
          <a:prstGeom prst="wedgeRoundRectCallout">
            <a:avLst>
              <a:gd name="adj1" fmla="val -94865"/>
              <a:gd name="adj2" fmla="val -38581"/>
              <a:gd name="adj3" fmla="val 16667"/>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b="1" dirty="0">
                <a:solidFill>
                  <a:srgbClr val="4472C4"/>
                </a:solidFill>
                <a:latin typeface="Times New Roman" panose="02020603050405020304" pitchFamily="18" charset="0"/>
                <a:ea typeface="Calibri" panose="020F0502020204030204" pitchFamily="34" charset="0"/>
                <a:cs typeface="Times New Roman" panose="02020603050405020304" pitchFamily="18" charset="0"/>
              </a:rPr>
              <a:t>m</a:t>
            </a:r>
            <a:r>
              <a:rPr lang="fr-FR" sz="2000" b="1"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arque de la personne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410732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0214D2-BD81-0F81-CB87-26EE1B537C02}"/>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F7B41817-63D2-7AB4-94B5-D74044AD4D46}"/>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a:p>
            <a:pPr marL="0" indent="0" algn="ctr">
              <a:buNone/>
            </a:pPr>
            <a:r>
              <a:rPr lang="fr-FR" sz="3600" dirty="0">
                <a:solidFill>
                  <a:schemeClr val="accent2"/>
                </a:solidFill>
              </a:rPr>
              <a:t>As-tu bien compris ?</a:t>
            </a:r>
          </a:p>
        </p:txBody>
      </p:sp>
    </p:spTree>
    <p:extLst>
      <p:ext uri="{BB962C8B-B14F-4D97-AF65-F5344CB8AC3E}">
        <p14:creationId xmlns:p14="http://schemas.microsoft.com/office/powerpoint/2010/main" val="17493266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B5982C-3B9D-02A7-A2C0-5DE322CC1A5E}"/>
              </a:ext>
            </a:extLst>
          </p:cNvPr>
          <p:cNvSpPr>
            <a:spLocks noGrp="1"/>
          </p:cNvSpPr>
          <p:nvPr>
            <p:ph type="title"/>
          </p:nvPr>
        </p:nvSpPr>
        <p:spPr/>
        <p:txBody>
          <a:bodyPr/>
          <a:lstStyle/>
          <a:p>
            <a:r>
              <a:rPr lang="fr-FR" dirty="0"/>
              <a:t> </a:t>
            </a:r>
          </a:p>
        </p:txBody>
      </p:sp>
      <p:pic>
        <p:nvPicPr>
          <p:cNvPr id="10" name="Espace réservé du contenu 9">
            <a:extLst>
              <a:ext uri="{FF2B5EF4-FFF2-40B4-BE49-F238E27FC236}">
                <a16:creationId xmlns:a16="http://schemas.microsoft.com/office/drawing/2014/main" id="{24B1C053-A34E-9D7A-B661-1CD4AF59A708}"/>
              </a:ext>
            </a:extLst>
          </p:cNvPr>
          <p:cNvPicPr>
            <a:picLocks noGrp="1" noChangeAspect="1"/>
          </p:cNvPicPr>
          <p:nvPr>
            <p:ph idx="1"/>
          </p:nvPr>
        </p:nvPicPr>
        <p:blipFill>
          <a:blip r:embed="rId3"/>
          <a:stretch>
            <a:fillRect/>
          </a:stretch>
        </p:blipFill>
        <p:spPr>
          <a:xfrm>
            <a:off x="1549747" y="1825625"/>
            <a:ext cx="9092505" cy="4351338"/>
          </a:xfrm>
        </p:spPr>
      </p:pic>
    </p:spTree>
    <p:extLst>
      <p:ext uri="{BB962C8B-B14F-4D97-AF65-F5344CB8AC3E}">
        <p14:creationId xmlns:p14="http://schemas.microsoft.com/office/powerpoint/2010/main" val="28158131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2EBE54-5C1A-B01D-C449-1F4D45A133FA}"/>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2C053494-0739-34B2-C5D7-968C5535AE21}"/>
              </a:ext>
            </a:extLst>
          </p:cNvPr>
          <p:cNvPicPr>
            <a:picLocks noGrp="1" noChangeAspect="1"/>
          </p:cNvPicPr>
          <p:nvPr>
            <p:ph idx="1"/>
          </p:nvPr>
        </p:nvPicPr>
        <p:blipFill>
          <a:blip r:embed="rId3"/>
          <a:stretch>
            <a:fillRect/>
          </a:stretch>
        </p:blipFill>
        <p:spPr>
          <a:xfrm>
            <a:off x="1737360" y="593471"/>
            <a:ext cx="8778240" cy="5583493"/>
          </a:xfrm>
        </p:spPr>
      </p:pic>
    </p:spTree>
    <p:extLst>
      <p:ext uri="{BB962C8B-B14F-4D97-AF65-F5344CB8AC3E}">
        <p14:creationId xmlns:p14="http://schemas.microsoft.com/office/powerpoint/2010/main" val="42760193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8E7C72-30FE-8A85-3524-290BEA90CFBA}"/>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E5E608C1-CB84-290E-FDC7-FD980EF6519D}"/>
              </a:ext>
            </a:extLst>
          </p:cNvPr>
          <p:cNvSpPr>
            <a:spLocks noGrp="1"/>
          </p:cNvSpPr>
          <p:nvPr>
            <p:ph idx="1"/>
          </p:nvPr>
        </p:nvSpPr>
        <p:spPr>
          <a:xfrm>
            <a:off x="838200" y="1825625"/>
            <a:ext cx="10515600" cy="4667250"/>
          </a:xfrm>
        </p:spPr>
        <p:txBody>
          <a:bodyPr/>
          <a:lstStyle/>
          <a:p>
            <a:pPr marL="0" indent="0" algn="just">
              <a:buNone/>
            </a:pP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a. Donne des mots de la même famille que </a:t>
            </a:r>
            <a:r>
              <a:rPr lang="fr-FR" sz="2400" b="1"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plonger</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 Donne différentes formes verbales du verbe </a:t>
            </a:r>
            <a:r>
              <a:rPr lang="fr-FR" sz="2400" b="1"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plonger</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0700128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C2D19-D802-7B34-4DD0-2C452B45265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586D149-279D-3696-A2E9-86B331DB7BA4}"/>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69D925D1-670E-F8DA-38ED-6030E450449E}"/>
              </a:ext>
            </a:extLst>
          </p:cNvPr>
          <p:cNvSpPr>
            <a:spLocks noGrp="1"/>
          </p:cNvSpPr>
          <p:nvPr>
            <p:ph idx="1"/>
          </p:nvPr>
        </p:nvSpPr>
        <p:spPr>
          <a:xfrm>
            <a:off x="838200" y="1825625"/>
            <a:ext cx="10515600" cy="4667250"/>
          </a:xfrm>
        </p:spPr>
        <p:txBody>
          <a:bodyPr/>
          <a:lstStyle/>
          <a:p>
            <a:pPr marL="0" indent="0" algn="just">
              <a:buNone/>
            </a:pP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a. Donne des mots de la même famille que </a:t>
            </a:r>
            <a:r>
              <a:rPr lang="fr-FR" sz="2400" b="1"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plonger</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plongeoir</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plongeur</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plongeon</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 Donne différentes formes verbales du verbe </a:t>
            </a:r>
            <a:r>
              <a:rPr lang="fr-FR" sz="2400" b="1"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plonger</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plonge</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plonges</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plongeons</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plongez</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plongent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1608872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4B88E2-C1CA-D4FB-06F6-2CAE06ED613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48441B0C-9C56-428B-D1DB-335B045DA027}"/>
              </a:ext>
            </a:extLst>
          </p:cNvPr>
          <p:cNvSpPr>
            <a:spLocks noGrp="1"/>
          </p:cNvSpPr>
          <p:nvPr>
            <p:ph idx="1"/>
          </p:nvPr>
        </p:nvSpPr>
        <p:spPr/>
        <p:txBody>
          <a:bodyPr>
            <a:normAutofit/>
          </a:bodyPr>
          <a:lstStyle/>
          <a:p>
            <a:pPr marL="0" indent="0" algn="just">
              <a:buNone/>
            </a:pPr>
            <a:r>
              <a:rPr lang="fr-FR" sz="22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a. Que peux-tu dire de ces mots ?</a:t>
            </a:r>
            <a:endParaRPr lang="fr-FR"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enfermer, fermoir, fermons, fermeture, fermerez, refermer</a:t>
            </a:r>
            <a:endParaRPr lang="fr-FR"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endParaRPr lang="fr-FR"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2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 Combien y a-t-il de mots de la même famille dans cette liste ?</a:t>
            </a:r>
            <a:endParaRPr lang="fr-FR"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sz="2200" dirty="0"/>
          </a:p>
        </p:txBody>
      </p:sp>
    </p:spTree>
    <p:extLst>
      <p:ext uri="{BB962C8B-B14F-4D97-AF65-F5344CB8AC3E}">
        <p14:creationId xmlns:p14="http://schemas.microsoft.com/office/powerpoint/2010/main" val="34607086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A8549-B9DE-C7C1-F095-2956AE98F13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4A7D6D0-3714-29A9-4E5D-B23ECAA911E2}"/>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0A24D1F-0C2C-3ED8-8037-9A0A1B29EE9C}"/>
              </a:ext>
            </a:extLst>
          </p:cNvPr>
          <p:cNvSpPr>
            <a:spLocks noGrp="1"/>
          </p:cNvSpPr>
          <p:nvPr>
            <p:ph idx="1"/>
          </p:nvPr>
        </p:nvSpPr>
        <p:spPr/>
        <p:txBody>
          <a:bodyPr/>
          <a:lstStyle/>
          <a:p>
            <a:pPr marL="0" indent="0" algn="just">
              <a:buNone/>
            </a:pPr>
            <a:r>
              <a:rPr lang="fr-FR" sz="22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a. Que peux-tu dire de ces mots ?</a:t>
            </a:r>
            <a:endParaRPr lang="fr-FR"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enfermer, fermoir, fermons, fermeture, fermerez, refermer</a:t>
            </a:r>
            <a:endParaRPr lang="fr-FR"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200" i="1" dirty="0">
                <a:solidFill>
                  <a:schemeClr val="accent2"/>
                </a:solidFill>
                <a:effectLst/>
                <a:latin typeface="Times New Roman" panose="02020603050405020304" pitchFamily="18" charset="0"/>
                <a:ea typeface="Calibri" panose="020F0502020204030204" pitchFamily="34" charset="0"/>
              </a:rPr>
              <a:t>Fermons </a:t>
            </a:r>
            <a:r>
              <a:rPr lang="fr-FR" sz="2200" dirty="0">
                <a:solidFill>
                  <a:schemeClr val="accent2"/>
                </a:solidFill>
                <a:effectLst/>
                <a:latin typeface="Times New Roman" panose="02020603050405020304" pitchFamily="18" charset="0"/>
                <a:ea typeface="Calibri" panose="020F0502020204030204" pitchFamily="34" charset="0"/>
              </a:rPr>
              <a:t>et</a:t>
            </a:r>
            <a:r>
              <a:rPr lang="fr-FR" sz="2200" i="1" dirty="0">
                <a:solidFill>
                  <a:schemeClr val="accent2"/>
                </a:solidFill>
                <a:effectLst/>
                <a:latin typeface="Times New Roman" panose="02020603050405020304" pitchFamily="18" charset="0"/>
                <a:ea typeface="Calibri" panose="020F0502020204030204" pitchFamily="34" charset="0"/>
              </a:rPr>
              <a:t> fermerez</a:t>
            </a:r>
            <a:r>
              <a:rPr lang="fr-FR" sz="2200" dirty="0">
                <a:solidFill>
                  <a:schemeClr val="accent2"/>
                </a:solidFill>
                <a:effectLst/>
                <a:latin typeface="Times New Roman" panose="02020603050405020304" pitchFamily="18" charset="0"/>
                <a:ea typeface="Calibri" panose="020F0502020204030204" pitchFamily="34" charset="0"/>
              </a:rPr>
              <a:t> sont deux formes verbales du verbe </a:t>
            </a:r>
            <a:r>
              <a:rPr lang="fr-FR" sz="2200" i="1" dirty="0">
                <a:solidFill>
                  <a:schemeClr val="accent2"/>
                </a:solidFill>
                <a:effectLst/>
                <a:latin typeface="Times New Roman" panose="02020603050405020304" pitchFamily="18" charset="0"/>
                <a:ea typeface="Calibri" panose="020F0502020204030204" pitchFamily="34" charset="0"/>
              </a:rPr>
              <a:t>fermer</a:t>
            </a:r>
            <a:r>
              <a:rPr lang="fr-FR" sz="2200" dirty="0">
                <a:solidFill>
                  <a:srgbClr val="000000"/>
                </a:solidFill>
                <a:effectLst/>
                <a:latin typeface="Times New Roman" panose="02020603050405020304" pitchFamily="18" charset="0"/>
                <a:ea typeface="Calibri" panose="020F0502020204030204" pitchFamily="34" charset="0"/>
              </a:rPr>
              <a:t>.</a:t>
            </a:r>
            <a:r>
              <a:rPr lang="fr-FR" sz="2200" dirty="0">
                <a:effectLst/>
              </a:rPr>
              <a:t> </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200" i="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enfermer, fermoir, fermeture </a:t>
            </a:r>
            <a:r>
              <a:rPr lang="fr-FR" sz="22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et</a:t>
            </a:r>
            <a:r>
              <a:rPr lang="fr-FR" sz="2200" i="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refermer</a:t>
            </a:r>
            <a:r>
              <a:rPr lang="fr-FR" sz="22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sont quatre mots de la même famille que </a:t>
            </a:r>
            <a:r>
              <a:rPr lang="fr-FR" sz="2200" i="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fermer</a:t>
            </a:r>
            <a:endPar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2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 Combien y a-t-il de mots de la même famille dans cette liste ?</a:t>
            </a:r>
            <a:endParaRPr lang="fr-FR"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200" dirty="0">
                <a:solidFill>
                  <a:schemeClr val="accent2"/>
                </a:solidFill>
                <a:effectLst/>
                <a:latin typeface="Times New Roman" panose="02020603050405020304" pitchFamily="18" charset="0"/>
                <a:ea typeface="Calibri" panose="020F0502020204030204" pitchFamily="34" charset="0"/>
              </a:rPr>
              <a:t>Il y a cinq mots de la même famille : </a:t>
            </a:r>
            <a:r>
              <a:rPr lang="fr-FR" sz="2200" i="1" dirty="0">
                <a:solidFill>
                  <a:schemeClr val="accent2"/>
                </a:solidFill>
                <a:effectLst/>
                <a:latin typeface="Times New Roman" panose="02020603050405020304" pitchFamily="18" charset="0"/>
                <a:ea typeface="Calibri" panose="020F0502020204030204" pitchFamily="34" charset="0"/>
              </a:rPr>
              <a:t>enfermer, fermoir, fermeture, refermer </a:t>
            </a:r>
            <a:r>
              <a:rPr lang="fr-FR" sz="2200" dirty="0">
                <a:solidFill>
                  <a:schemeClr val="accent2"/>
                </a:solidFill>
                <a:effectLst/>
                <a:latin typeface="Times New Roman" panose="02020603050405020304" pitchFamily="18" charset="0"/>
                <a:ea typeface="Calibri" panose="020F0502020204030204" pitchFamily="34" charset="0"/>
              </a:rPr>
              <a:t>et </a:t>
            </a:r>
            <a:r>
              <a:rPr lang="fr-FR" sz="2200" i="1" dirty="0">
                <a:solidFill>
                  <a:schemeClr val="accent2"/>
                </a:solidFill>
                <a:effectLst/>
                <a:latin typeface="Times New Roman" panose="02020603050405020304" pitchFamily="18" charset="0"/>
                <a:ea typeface="Calibri" panose="020F0502020204030204" pitchFamily="34" charset="0"/>
              </a:rPr>
              <a:t>fermer (fermons </a:t>
            </a:r>
            <a:r>
              <a:rPr lang="fr-FR" sz="2200" dirty="0">
                <a:solidFill>
                  <a:schemeClr val="accent2"/>
                </a:solidFill>
                <a:effectLst/>
                <a:latin typeface="Times New Roman" panose="02020603050405020304" pitchFamily="18" charset="0"/>
                <a:ea typeface="Calibri" panose="020F0502020204030204" pitchFamily="34" charset="0"/>
              </a:rPr>
              <a:t>et</a:t>
            </a:r>
            <a:r>
              <a:rPr lang="fr-FR" sz="2200" i="1" dirty="0">
                <a:solidFill>
                  <a:schemeClr val="accent2"/>
                </a:solidFill>
                <a:effectLst/>
                <a:latin typeface="Times New Roman" panose="02020603050405020304" pitchFamily="18" charset="0"/>
                <a:ea typeface="Calibri" panose="020F0502020204030204" pitchFamily="34" charset="0"/>
              </a:rPr>
              <a:t> fermerez).</a:t>
            </a:r>
            <a:r>
              <a:rPr lang="fr-FR" sz="2200" dirty="0">
                <a:solidFill>
                  <a:schemeClr val="accent2"/>
                </a:solidFill>
                <a:effectLst/>
              </a:rPr>
              <a:t> </a:t>
            </a:r>
            <a:endParaRPr lang="fr-FR" sz="22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5201391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EFF251-BC84-99B8-2D3E-4834B2AF74E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39909F2-FE06-D8B9-BA58-CFDC531D9B21}"/>
              </a:ext>
            </a:extLst>
          </p:cNvPr>
          <p:cNvSpPr>
            <a:spLocks noGrp="1"/>
          </p:cNvSpPr>
          <p:nvPr>
            <p:ph idx="1"/>
          </p:nvPr>
        </p:nvSpPr>
        <p:spPr/>
        <p:txBody>
          <a:bodyPr/>
          <a:lstStyle/>
          <a:p>
            <a:pPr marL="0" indent="0" algn="just">
              <a:buNone/>
            </a:pP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Entoure en bleu les marques de personne et en vert les suffixes dans les mots suivants.</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voleur, volent, arrosoir, arrosage, arrosons, arroseur, grosseur, grossissez, grossiste</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8816217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4161B-6107-5E20-DD5C-FC26EBED2E2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4054302-688D-CFB2-1636-ADC6BDA42A4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4236E60-05BB-74E3-92A9-944D76B8BC26}"/>
              </a:ext>
            </a:extLst>
          </p:cNvPr>
          <p:cNvSpPr>
            <a:spLocks noGrp="1"/>
          </p:cNvSpPr>
          <p:nvPr>
            <p:ph idx="1"/>
          </p:nvPr>
        </p:nvSpPr>
        <p:spPr/>
        <p:txBody>
          <a:bodyPr/>
          <a:lstStyle/>
          <a:p>
            <a:pPr marL="0" indent="0" algn="just">
              <a:buNone/>
            </a:pP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Entoure en bleu les marques de personne et en vert les suffixes dans les mots suivants.</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vol</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eur</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vol</a:t>
            </a:r>
            <a:r>
              <a:rPr lang="fr-FR" sz="24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ent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arros</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oir</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arros</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age</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arros</a:t>
            </a:r>
            <a:r>
              <a:rPr lang="fr-FR" sz="24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ons</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arros</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eur</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gross</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eur</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grossiss</a:t>
            </a:r>
            <a:r>
              <a:rPr lang="fr-FR" sz="24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ez</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gross</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iste</a:t>
            </a:r>
          </a:p>
          <a:p>
            <a:pPr marL="0" indent="0">
              <a:buNone/>
            </a:pPr>
            <a:endParaRPr lang="fr-FR" dirty="0"/>
          </a:p>
        </p:txBody>
      </p:sp>
    </p:spTree>
    <p:extLst>
      <p:ext uri="{BB962C8B-B14F-4D97-AF65-F5344CB8AC3E}">
        <p14:creationId xmlns:p14="http://schemas.microsoft.com/office/powerpoint/2010/main" val="41115128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2BFCDA-1C6E-727A-B955-C9942CFD83C5}"/>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CCCFB414-0050-461D-5AFE-F99DCEB96662}"/>
              </a:ext>
            </a:extLst>
          </p:cNvPr>
          <p:cNvSpPr>
            <a:spLocks noGrp="1"/>
          </p:cNvSpPr>
          <p:nvPr>
            <p:ph idx="1"/>
          </p:nvPr>
        </p:nvSpPr>
        <p:spPr>
          <a:xfrm>
            <a:off x="838200" y="1148316"/>
            <a:ext cx="10515600" cy="5028647"/>
          </a:xfrm>
        </p:spPr>
        <p:txBody>
          <a:bodyPr>
            <a:normAutofit/>
          </a:bodyPr>
          <a:lstStyle/>
          <a:p>
            <a:pPr marL="0" indent="0">
              <a:buNone/>
            </a:pPr>
            <a:r>
              <a:rPr lang="fr-FR" sz="2800" b="1" dirty="0">
                <a:effectLst/>
                <a:latin typeface="Times New Roman" panose="02020603050405020304" pitchFamily="18" charset="0"/>
                <a:ea typeface="Calibri" panose="020F0502020204030204" pitchFamily="34" charset="0"/>
                <a:cs typeface="Times New Roman" panose="02020603050405020304" pitchFamily="18" charset="0"/>
              </a:rPr>
              <a:t>5. Voici cinq mots. Trouve leur classe grammaticale, explique comment tu as fait pour le savoir.</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jetons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 ……………………………………………………………………………</a:t>
            </a:r>
          </a:p>
          <a:p>
            <a:pPr marL="0" indent="0" algn="just">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fait</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 …………………………………………………………………………………</a:t>
            </a:r>
          </a:p>
          <a:p>
            <a:pPr marL="0" indent="0" algn="just">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lit</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 ……………………………………………………………………………………</a:t>
            </a:r>
          </a:p>
          <a:p>
            <a:pPr marL="0" indent="0" algn="just">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sort</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 …………………………………………………………………………………</a:t>
            </a:r>
          </a:p>
          <a:p>
            <a:pPr marL="0" indent="0" algn="just">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livre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 …………………………………………………………………………………</a:t>
            </a:r>
          </a:p>
          <a:p>
            <a:pPr marL="0" indent="0">
              <a:buNone/>
            </a:pPr>
            <a:endParaRPr lang="fr-FR" dirty="0"/>
          </a:p>
        </p:txBody>
      </p:sp>
    </p:spTree>
    <p:extLst>
      <p:ext uri="{BB962C8B-B14F-4D97-AF65-F5344CB8AC3E}">
        <p14:creationId xmlns:p14="http://schemas.microsoft.com/office/powerpoint/2010/main" val="41301267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2BFCDA-1C6E-727A-B955-C9942CFD83C5}"/>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CCCFB414-0050-461D-5AFE-F99DCEB96662}"/>
              </a:ext>
            </a:extLst>
          </p:cNvPr>
          <p:cNvSpPr>
            <a:spLocks noGrp="1"/>
          </p:cNvSpPr>
          <p:nvPr>
            <p:ph idx="1"/>
          </p:nvPr>
        </p:nvSpPr>
        <p:spPr>
          <a:xfrm>
            <a:off x="838200" y="1148316"/>
            <a:ext cx="10515600" cy="5028647"/>
          </a:xfrm>
        </p:spPr>
        <p:txBody>
          <a:bodyPr>
            <a:normAutofit/>
          </a:bodyPr>
          <a:lstStyle/>
          <a:p>
            <a:pPr marL="0" indent="0">
              <a:buNone/>
            </a:pPr>
            <a:endParaRPr lang="fr-FR" dirty="0"/>
          </a:p>
          <a:p>
            <a:pPr marL="0" indent="0" algn="just">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5. Voici cinq mots. Trouve leur classe grammaticale, explique comment tu as fait pour le savoir.</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jetons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 c’est un…</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nom</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i="1" dirty="0">
                <a:effectLst/>
                <a:latin typeface="Times New Roman" panose="02020603050405020304" pitchFamily="18" charset="0"/>
                <a:ea typeface="Calibri" panose="020F0502020204030204" pitchFamily="34" charset="0"/>
                <a:cs typeface="Times New Roman" panose="02020603050405020304" pitchFamily="18" charset="0"/>
              </a:rPr>
              <a:t>les jetons du jeu</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)…ou un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verbe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i="1" dirty="0">
                <a:effectLst/>
                <a:latin typeface="Times New Roman" panose="02020603050405020304" pitchFamily="18" charset="0"/>
                <a:ea typeface="Calibri" panose="020F0502020204030204" pitchFamily="34" charset="0"/>
                <a:cs typeface="Times New Roman" panose="02020603050405020304" pitchFamily="18" charset="0"/>
              </a:rPr>
              <a:t>nous jetons la poubelle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fait</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 c’est un…</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nom</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i="1" dirty="0">
                <a:effectLst/>
                <a:latin typeface="Times New Roman" panose="02020603050405020304" pitchFamily="18" charset="0"/>
                <a:ea typeface="Calibri" panose="020F0502020204030204" pitchFamily="34" charset="0"/>
                <a:cs typeface="Times New Roman" panose="02020603050405020304" pitchFamily="18" charset="0"/>
              </a:rPr>
              <a:t>un fait de guerre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ou un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verbe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i="1" dirty="0">
                <a:effectLst/>
                <a:latin typeface="Times New Roman" panose="02020603050405020304" pitchFamily="18" charset="0"/>
                <a:ea typeface="Calibri" panose="020F0502020204030204" pitchFamily="34" charset="0"/>
                <a:cs typeface="Times New Roman" panose="02020603050405020304" pitchFamily="18" charset="0"/>
              </a:rPr>
              <a:t>il fait des truffes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lit</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 c’est un…</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nom</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i="1" dirty="0">
                <a:effectLst/>
                <a:latin typeface="Times New Roman" panose="02020603050405020304" pitchFamily="18" charset="0"/>
                <a:ea typeface="Calibri" panose="020F0502020204030204" pitchFamily="34" charset="0"/>
                <a:cs typeface="Times New Roman" panose="02020603050405020304" pitchFamily="18" charset="0"/>
              </a:rPr>
              <a:t>le lit de ma chambre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)…ou un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verbe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i="1" dirty="0">
                <a:effectLst/>
                <a:latin typeface="Times New Roman" panose="02020603050405020304" pitchFamily="18" charset="0"/>
                <a:ea typeface="Calibri" panose="020F0502020204030204" pitchFamily="34" charset="0"/>
                <a:cs typeface="Times New Roman" panose="02020603050405020304" pitchFamily="18" charset="0"/>
              </a:rPr>
              <a:t>elle lit un livre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sort</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 c’est un…</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nom</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i="1" dirty="0">
                <a:effectLst/>
                <a:latin typeface="Times New Roman" panose="02020603050405020304" pitchFamily="18" charset="0"/>
                <a:ea typeface="Calibri" panose="020F0502020204030204" pitchFamily="34" charset="0"/>
                <a:cs typeface="Times New Roman" panose="02020603050405020304" pitchFamily="18" charset="0"/>
              </a:rPr>
              <a:t>jeter un sort</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)……ou un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verbe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i="1" dirty="0">
                <a:effectLst/>
                <a:latin typeface="Times New Roman" panose="02020603050405020304" pitchFamily="18" charset="0"/>
                <a:ea typeface="Calibri" panose="020F0502020204030204" pitchFamily="34" charset="0"/>
                <a:cs typeface="Times New Roman" panose="02020603050405020304" pitchFamily="18" charset="0"/>
              </a:rPr>
              <a:t>il sort de la maison</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livre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 c’est un……</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nom</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i="1" dirty="0">
                <a:effectLst/>
                <a:latin typeface="Times New Roman" panose="02020603050405020304" pitchFamily="18" charset="0"/>
                <a:ea typeface="Calibri" panose="020F0502020204030204" pitchFamily="34" charset="0"/>
                <a:cs typeface="Times New Roman" panose="02020603050405020304" pitchFamily="18" charset="0"/>
              </a:rPr>
              <a:t>mon livre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)……ou un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verbe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i="1" dirty="0">
                <a:effectLst/>
                <a:latin typeface="Times New Roman" panose="02020603050405020304" pitchFamily="18" charset="0"/>
                <a:ea typeface="Calibri" panose="020F0502020204030204" pitchFamily="34" charset="0"/>
                <a:cs typeface="Times New Roman" panose="02020603050405020304" pitchFamily="18" charset="0"/>
              </a:rPr>
              <a:t>il livre la pizza</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dirty="0"/>
          </a:p>
        </p:txBody>
      </p:sp>
    </p:spTree>
    <p:extLst>
      <p:ext uri="{BB962C8B-B14F-4D97-AF65-F5344CB8AC3E}">
        <p14:creationId xmlns:p14="http://schemas.microsoft.com/office/powerpoint/2010/main" val="18341761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C7F39E-252B-B3C2-BA89-467CC89F9C6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37E1C6B9-A300-D73F-C42C-1B4C5205B6DE}"/>
              </a:ext>
            </a:extLst>
          </p:cNvPr>
          <p:cNvSpPr>
            <a:spLocks noGrp="1"/>
          </p:cNvSpPr>
          <p:nvPr>
            <p:ph idx="1"/>
          </p:nvPr>
        </p:nvSpPr>
        <p:spPr/>
        <p:txBody>
          <a:bodyPr/>
          <a:lstStyle/>
          <a:p>
            <a:pPr marL="0" indent="0">
              <a:buNone/>
            </a:pPr>
            <a:r>
              <a:rPr lang="fr-FR" b="1" dirty="0"/>
              <a:t>6. Dictée</a:t>
            </a:r>
          </a:p>
          <a:p>
            <a:pPr marL="0" indent="0">
              <a:buNone/>
            </a:pPr>
            <a:endParaRPr lang="fr-FR" dirty="0"/>
          </a:p>
          <a:p>
            <a:pPr marL="0" indent="0">
              <a:buNone/>
            </a:pPr>
            <a:endParaRPr lang="fr-FR" dirty="0"/>
          </a:p>
        </p:txBody>
      </p:sp>
    </p:spTree>
    <p:extLst>
      <p:ext uri="{BB962C8B-B14F-4D97-AF65-F5344CB8AC3E}">
        <p14:creationId xmlns:p14="http://schemas.microsoft.com/office/powerpoint/2010/main" val="19010988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8D23D-5C6D-546A-9DBE-0373FDC7F55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D144CD0-E2E1-BCA9-3B26-E9DC399E0C0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A6C4E01-2180-0E61-802F-527105015050}"/>
              </a:ext>
            </a:extLst>
          </p:cNvPr>
          <p:cNvSpPr>
            <a:spLocks noGrp="1"/>
          </p:cNvSpPr>
          <p:nvPr>
            <p:ph idx="1"/>
          </p:nvPr>
        </p:nvSpPr>
        <p:spPr/>
        <p:txBody>
          <a:bodyPr/>
          <a:lstStyle/>
          <a:p>
            <a:pPr marL="0" indent="0">
              <a:buNone/>
            </a:pPr>
            <a:r>
              <a:rPr lang="fr-FR" b="1" dirty="0"/>
              <a:t>6. Dictée</a:t>
            </a:r>
          </a:p>
          <a:p>
            <a:pPr marL="0" indent="0">
              <a:buNone/>
            </a:pPr>
            <a:endParaRPr lang="fr-FR" dirty="0"/>
          </a:p>
          <a:p>
            <a:pPr marL="0" indent="0">
              <a:buNone/>
            </a:pPr>
            <a:r>
              <a:rPr lang="fr-FR" sz="2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Une famille de chats habite dans ma jolie chambre toujours sombre.</a:t>
            </a:r>
          </a:p>
          <a:p>
            <a:pPr marL="0" indent="0">
              <a:buNone/>
            </a:pPr>
            <a:endParaRPr lang="fr-FR" dirty="0"/>
          </a:p>
        </p:txBody>
      </p:sp>
    </p:spTree>
    <p:extLst>
      <p:ext uri="{BB962C8B-B14F-4D97-AF65-F5344CB8AC3E}">
        <p14:creationId xmlns:p14="http://schemas.microsoft.com/office/powerpoint/2010/main" val="195617658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1224</TotalTime>
  <Words>3256</Words>
  <Application>Microsoft Macintosh PowerPoint</Application>
  <PresentationFormat>Grand écran</PresentationFormat>
  <Paragraphs>724</Paragraphs>
  <Slides>32</Slides>
  <Notes>32</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32</vt:i4>
      </vt:variant>
    </vt:vector>
  </HeadingPairs>
  <TitlesOfParts>
    <vt:vector size="37" baseType="lpstr">
      <vt:lpstr>Arial</vt:lpstr>
      <vt:lpstr>Calibri</vt:lpstr>
      <vt:lpstr>Calibri Light</vt:lpstr>
      <vt:lpstr>Times New Roman</vt:lpstr>
      <vt:lpstr>Thème Office</vt:lpstr>
      <vt:lpstr>On dort au dortoir</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vt:lpstr>
      <vt:lpstr> </vt:lpstr>
      <vt:lpstr> </vt:lpstr>
      <vt:lpstr>Présentation PowerPoint</vt:lpstr>
      <vt:lpstr>Présentation PowerPoint</vt:lpstr>
      <vt:lpstr>Présentation PowerPoint</vt:lpstr>
      <vt:lpstr>Présentation PowerPoint</vt:lpstr>
      <vt:lpstr> </vt:lpstr>
      <vt:lpstr> </vt:lpstr>
      <vt:lpstr> </vt:lpstr>
      <vt:lpstr> </vt:lpstr>
      <vt:lpstr>Présentation PowerPoint</vt:lpstr>
      <vt:lpstr>Présentation PowerPoint</vt:lpstr>
      <vt:lpstr>Présentation PowerPoint</vt:lpstr>
      <vt:lpstr>Présentation PowerPoint</vt:lpstr>
      <vt:lpstr> </vt:lpstr>
      <vt:lpstr>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mouche et le mouchoir</dc:title>
  <dc:creator>Pierre Seve</dc:creator>
  <cp:lastModifiedBy>Pierre Seve</cp:lastModifiedBy>
  <cp:revision>12</cp:revision>
  <cp:lastPrinted>2024-11-02T14:29:30Z</cp:lastPrinted>
  <dcterms:created xsi:type="dcterms:W3CDTF">2023-11-16T15:37:55Z</dcterms:created>
  <dcterms:modified xsi:type="dcterms:W3CDTF">2024-11-02T14:29:36Z</dcterms:modified>
</cp:coreProperties>
</file>