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86" r:id="rId5"/>
    <p:sldId id="260" r:id="rId6"/>
    <p:sldId id="259" r:id="rId7"/>
    <p:sldId id="285" r:id="rId8"/>
    <p:sldId id="263" r:id="rId9"/>
    <p:sldId id="262" r:id="rId10"/>
    <p:sldId id="264" r:id="rId11"/>
    <p:sldId id="281" r:id="rId12"/>
    <p:sldId id="261" r:id="rId13"/>
    <p:sldId id="267" r:id="rId14"/>
    <p:sldId id="268" r:id="rId15"/>
    <p:sldId id="266" r:id="rId16"/>
    <p:sldId id="282" r:id="rId17"/>
    <p:sldId id="269" r:id="rId18"/>
    <p:sldId id="270" r:id="rId19"/>
    <p:sldId id="271" r:id="rId20"/>
    <p:sldId id="283" r:id="rId21"/>
    <p:sldId id="272" r:id="rId22"/>
    <p:sldId id="284" r:id="rId23"/>
    <p:sldId id="273" r:id="rId24"/>
    <p:sldId id="280" r:id="rId25"/>
    <p:sldId id="274" r:id="rId26"/>
    <p:sldId id="276" r:id="rId27"/>
    <p:sldId id="278" r:id="rId28"/>
    <p:sldId id="277" r:id="rId29"/>
    <p:sldId id="279"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64"/>
    <p:restoredTop sz="68067"/>
  </p:normalViewPr>
  <p:slideViewPr>
    <p:cSldViewPr snapToGrid="0">
      <p:cViewPr varScale="1">
        <p:scale>
          <a:sx n="52" d="100"/>
          <a:sy n="52" d="100"/>
        </p:scale>
        <p:origin x="23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6FE17A-A9CA-D441-9E59-97809355F46A}" type="datetimeFigureOut">
              <a:rPr lang="fr-FR" smtClean="0"/>
              <a:t>03/11/2024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20C4B9-62CD-FE43-8A60-187738C90A2A}" type="slidenum">
              <a:rPr lang="fr-FR" smtClean="0"/>
              <a:t>‹N°›</a:t>
            </a:fld>
            <a:endParaRPr lang="fr-FR"/>
          </a:p>
        </p:txBody>
      </p:sp>
    </p:spTree>
    <p:extLst>
      <p:ext uri="{BB962C8B-B14F-4D97-AF65-F5344CB8AC3E}">
        <p14:creationId xmlns:p14="http://schemas.microsoft.com/office/powerpoint/2010/main" val="1225463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fr.wikipedia.org/wiki/API_%C9%94%CC%83"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wikipedia.org/wiki/API_%C9%94%CC%8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r.wikipedia.org/wiki/API_%C9%94%CC%8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fr.wikipedia.org/wiki/API_%C9%94%CC%83"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1" dirty="0">
                <a:solidFill>
                  <a:schemeClr val="tx1"/>
                </a:solidFill>
                <a:latin typeface="+mn-lt"/>
              </a:rPr>
              <a:t>DES MOTS PARTICULIERS</a:t>
            </a:r>
            <a:r>
              <a:rPr lang="fr-FR" sz="1200" dirty="0">
                <a:solidFill>
                  <a:schemeClr val="tx1"/>
                </a:solidFill>
                <a:latin typeface="+mn-lt"/>
              </a:rPr>
              <a:t>– la différence entre </a:t>
            </a:r>
            <a:r>
              <a:rPr lang="fr-FR" sz="1200" i="1" dirty="0">
                <a:solidFill>
                  <a:schemeClr val="tx1"/>
                </a:solidFill>
                <a:latin typeface="+mn-lt"/>
              </a:rPr>
              <a:t>on</a:t>
            </a:r>
            <a:r>
              <a:rPr lang="fr-FR" sz="1200" dirty="0">
                <a:solidFill>
                  <a:schemeClr val="tx1"/>
                </a:solidFill>
                <a:latin typeface="+mn-lt"/>
              </a:rPr>
              <a:t> et </a:t>
            </a:r>
            <a:r>
              <a:rPr lang="fr-FR" sz="1200" i="1" dirty="0">
                <a:solidFill>
                  <a:schemeClr val="tx1"/>
                </a:solidFill>
                <a:latin typeface="+mn-lt"/>
              </a:rPr>
              <a:t>ont</a:t>
            </a:r>
          </a:p>
          <a:p>
            <a:r>
              <a:rPr lang="fr-FR" sz="1200" dirty="0">
                <a:solidFill>
                  <a:schemeClr val="tx1"/>
                </a:solidFill>
                <a:latin typeface="+mn-lt"/>
              </a:rPr>
              <a:t>CM1 – </a:t>
            </a:r>
            <a:r>
              <a:rPr lang="fr-FR" sz="1200" i="1" dirty="0">
                <a:solidFill>
                  <a:schemeClr val="tx1"/>
                </a:solidFill>
                <a:latin typeface="+mn-lt"/>
              </a:rPr>
              <a:t>Pourquoi écrit-on parfois </a:t>
            </a:r>
            <a:r>
              <a:rPr lang="fr-FR" sz="1200" i="0" dirty="0">
                <a:solidFill>
                  <a:schemeClr val="tx1"/>
                </a:solidFill>
                <a:latin typeface="+mn-lt"/>
              </a:rPr>
              <a:t>on</a:t>
            </a:r>
            <a:r>
              <a:rPr lang="fr-FR" sz="1200" i="1" dirty="0">
                <a:solidFill>
                  <a:schemeClr val="tx1"/>
                </a:solidFill>
                <a:latin typeface="+mn-lt"/>
              </a:rPr>
              <a:t> et parfois </a:t>
            </a:r>
            <a:r>
              <a:rPr lang="fr-FR" sz="1200" i="0" dirty="0">
                <a:solidFill>
                  <a:schemeClr val="tx1"/>
                </a:solidFill>
                <a:latin typeface="+mn-lt"/>
              </a:rPr>
              <a:t>ont</a:t>
            </a:r>
            <a:r>
              <a:rPr lang="fr-FR" sz="1200" i="1" dirty="0">
                <a:solidFill>
                  <a:schemeClr val="tx1"/>
                </a:solidFill>
                <a:latin typeface="+mn-lt"/>
              </a:rPr>
              <a:t>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1</a:t>
            </a:fld>
            <a:endParaRPr lang="fr-FR"/>
          </a:p>
        </p:txBody>
      </p:sp>
    </p:spTree>
    <p:extLst>
      <p:ext uri="{BB962C8B-B14F-4D97-AF65-F5344CB8AC3E}">
        <p14:creationId xmlns:p14="http://schemas.microsoft.com/office/powerpoint/2010/main" val="172508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Calibri" panose="020F0502020204030204" pitchFamily="34" charset="0"/>
              </a:rPr>
              <a:t>Annoncer</a:t>
            </a:r>
            <a:r>
              <a:rPr lang="fr-FR" sz="1200" kern="100" dirty="0">
                <a:solidFill>
                  <a:schemeClr val="tx1"/>
                </a:solidFill>
                <a:effectLst/>
                <a:latin typeface="+mn-lt"/>
                <a:ea typeface="Calibri" panose="020F0502020204030204" pitchFamily="34" charset="0"/>
                <a:cs typeface="Calibri" panose="020F0502020204030204" pitchFamily="34" charset="0"/>
              </a:rPr>
              <a:t> : « Je vais vous dire une phrase. Dans cette phrase, vous allez entendre deux mots identiques. Trouvez-les.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indent="449580" algn="just"/>
            <a:r>
              <a:rPr lang="fr-FR" sz="1200" kern="100" dirty="0">
                <a:solidFill>
                  <a:schemeClr val="tx1"/>
                </a:solidFill>
                <a:effectLst/>
                <a:latin typeface="+mn-lt"/>
                <a:ea typeface="Calibri" panose="020F0502020204030204" pitchFamily="34" charset="0"/>
                <a:cs typeface="Calibri" panose="020F0502020204030204" pitchFamily="34" charset="0"/>
              </a:rPr>
              <a:t>On est en hiver, les enfants ont froid dans la cour.</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entend deux fois le mot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Comment s’écrivent ces deux mots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 ont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Ce sont deux mots qui s’entendent de la même manière mais qui s’écrivent de deux manières différentes. Il y a deux écritures, parce qu’il y a deux mots différents. On va voir aujourd’hui ce que sont ces deux mots différents. »</a:t>
            </a: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a:t>
            </a:fld>
            <a:endParaRPr lang="fr-FR"/>
          </a:p>
        </p:txBody>
      </p:sp>
    </p:spTree>
    <p:extLst>
      <p:ext uri="{BB962C8B-B14F-4D97-AF65-F5344CB8AC3E}">
        <p14:creationId xmlns:p14="http://schemas.microsoft.com/office/powerpoint/2010/main" val="213507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PHASE 2 -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Classement</a:t>
            </a:r>
            <a:r>
              <a:rPr lang="fr-FR" sz="1200" b="1" kern="100" dirty="0">
                <a:solidFill>
                  <a:schemeClr val="tx1"/>
                </a:solidFill>
                <a:effectLst/>
                <a:latin typeface="+mn-lt"/>
                <a:ea typeface="Calibri" panose="020F0502020204030204" pitchFamily="34" charset="0"/>
                <a:cs typeface="Times New Roman" panose="02020603050405020304" pitchFamily="18" charset="0"/>
              </a:rPr>
              <a:t>  - Distinguer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r>
              <a:rPr lang="fr-FR" sz="1200" b="1" kern="100" dirty="0">
                <a:solidFill>
                  <a:schemeClr val="tx1"/>
                </a:solidFill>
                <a:effectLst/>
                <a:latin typeface="+mn-lt"/>
                <a:ea typeface="Calibri" panose="020F0502020204030204" pitchFamily="34" charset="0"/>
                <a:cs typeface="Times New Roman" panose="02020603050405020304" pitchFamily="18" charset="0"/>
              </a:rPr>
              <a:t> et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un rappel de texte pour s’assurer de la compréhension globale : « Racontez avec vos propres mots ce qu’on apprend dans ce texte. »</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3</a:t>
            </a:fld>
            <a:endParaRPr lang="fr-FR"/>
          </a:p>
        </p:txBody>
      </p:sp>
    </p:spTree>
    <p:extLst>
      <p:ext uri="{BB962C8B-B14F-4D97-AF65-F5344CB8AC3E}">
        <p14:creationId xmlns:p14="http://schemas.microsoft.com/office/powerpoint/2010/main" val="4160127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678C4-B9B0-BD3B-31E1-EC8204818C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59FA2C-EB41-E487-F541-E4E30D3CBC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385B80-3A71-4EF7-3C94-59F9503BCC6F}"/>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et le tableau à remplir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Trouvez dans le texte les mots </a:t>
            </a:r>
            <a:r>
              <a:rPr lang="fr-FR" sz="1200" i="1" dirty="0">
                <a:solidFill>
                  <a:schemeClr val="tx1"/>
                </a:solidFill>
                <a:effectLst/>
                <a:latin typeface="+mn-lt"/>
                <a:ea typeface="Calibri" panose="020F0502020204030204" pitchFamily="34" charset="0"/>
              </a:rPr>
              <a:t>on</a:t>
            </a:r>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ont</a:t>
            </a:r>
            <a:r>
              <a:rPr lang="fr-FR" sz="1200" dirty="0">
                <a:solidFill>
                  <a:schemeClr val="tx1"/>
                </a:solidFill>
                <a:effectLst/>
                <a:latin typeface="+mn-lt"/>
                <a:ea typeface="Calibri" panose="020F0502020204030204" pitchFamily="34" charset="0"/>
              </a:rPr>
              <a:t>. »</a:t>
            </a:r>
            <a:endParaRPr lang="fr-FR" sz="1200" dirty="0">
              <a:solidFill>
                <a:schemeClr val="tx1"/>
              </a:solidFill>
              <a:effectLst/>
              <a:latin typeface="+mn-lt"/>
            </a:endParaRPr>
          </a:p>
          <a:p>
            <a:pPr algn="just"/>
            <a:r>
              <a:rPr lang="fr-FR" sz="1200" dirty="0">
                <a:solidFill>
                  <a:schemeClr val="tx1"/>
                </a:solidFill>
                <a:effectLst/>
                <a:latin typeface="+mn-lt"/>
              </a:rPr>
              <a:t>Réponses attendues :</a:t>
            </a:r>
          </a:p>
          <a:p>
            <a:pPr algn="just"/>
            <a:r>
              <a:rPr lang="fr-FR" sz="1200" dirty="0">
                <a:solidFill>
                  <a:schemeClr val="tx1"/>
                </a:solidFill>
                <a:effectLst/>
                <a:latin typeface="+mn-lt"/>
              </a:rPr>
              <a:t>[</a:t>
            </a:r>
            <a:r>
              <a:rPr lang="fr-FR" sz="1200" i="1" dirty="0">
                <a:solidFill>
                  <a:schemeClr val="tx1"/>
                </a:solidFill>
                <a:effectLst/>
                <a:latin typeface="+mn-lt"/>
              </a:rPr>
              <a:t>Voir  diapositive suivante</a:t>
            </a:r>
            <a:r>
              <a:rPr lang="fr-FR" sz="1200" dirty="0">
                <a:solidFill>
                  <a:schemeClr val="tx1"/>
                </a:solidFill>
                <a:effectLst/>
                <a:latin typeface="+mn-lt"/>
              </a:rPr>
              <a:t>]</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2A8312D-30A1-D800-C86E-EE71B2048A70}"/>
              </a:ext>
            </a:extLst>
          </p:cNvPr>
          <p:cNvSpPr>
            <a:spLocks noGrp="1"/>
          </p:cNvSpPr>
          <p:nvPr>
            <p:ph type="sldNum" sz="quarter" idx="5"/>
          </p:nvPr>
        </p:nvSpPr>
        <p:spPr/>
        <p:txBody>
          <a:bodyPr/>
          <a:lstStyle/>
          <a:p>
            <a:fld id="{4020C4B9-62CD-FE43-8A60-187738C90A2A}" type="slidenum">
              <a:rPr lang="fr-FR" smtClean="0"/>
              <a:t>4</a:t>
            </a:fld>
            <a:endParaRPr lang="fr-FR"/>
          </a:p>
        </p:txBody>
      </p:sp>
    </p:spTree>
    <p:extLst>
      <p:ext uri="{BB962C8B-B14F-4D97-AF65-F5344CB8AC3E}">
        <p14:creationId xmlns:p14="http://schemas.microsoft.com/office/powerpoint/2010/main" val="3131636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72313-8365-8C76-B0E1-FFBD5AA4C5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1210D3C-856B-E897-FCA5-D4D015C1614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71D3FA-F702-FB1E-A91B-A9AB2CD1430A}"/>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Classez les phrases en les simplifiant, ne copiez pas toutes les phrases, seulement ce qui nous intéresse : le morceau où on entend l’un des mots [</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dirty="0">
                <a:solidFill>
                  <a:schemeClr val="tx1"/>
                </a:solidFill>
                <a:effectLst/>
                <a:latin typeface="+mn-lt"/>
                <a:ea typeface="Calibri" panose="020F0502020204030204" pitchFamily="34" charset="0"/>
              </a:rPr>
              <a:t>].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4EC22B4E-34FC-DD44-3886-60D1C127125B}"/>
              </a:ext>
            </a:extLst>
          </p:cNvPr>
          <p:cNvSpPr>
            <a:spLocks noGrp="1"/>
          </p:cNvSpPr>
          <p:nvPr>
            <p:ph type="sldNum" sz="quarter" idx="5"/>
          </p:nvPr>
        </p:nvSpPr>
        <p:spPr/>
        <p:txBody>
          <a:bodyPr/>
          <a:lstStyle/>
          <a:p>
            <a:fld id="{4020C4B9-62CD-FE43-8A60-187738C90A2A}" type="slidenum">
              <a:rPr lang="fr-FR" smtClean="0"/>
              <a:t>5</a:t>
            </a:fld>
            <a:endParaRPr lang="fr-FR"/>
          </a:p>
        </p:txBody>
      </p:sp>
    </p:spTree>
    <p:extLst>
      <p:ext uri="{BB962C8B-B14F-4D97-AF65-F5344CB8AC3E}">
        <p14:creationId xmlns:p14="http://schemas.microsoft.com/office/powerpoint/2010/main" val="403332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PHASE 3. </a:t>
            </a:r>
            <a:r>
              <a:rPr lang="fr-FR" sz="1200" b="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Établir un critère sémantique pour identifier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Il y a combien de personnages dans cette histoire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deux personnages : Anton et la dame.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Ces personnages, ils sont tous seuls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deux groupes de gens, ceux avec Anton et ceux avec la dame.</a:t>
            </a: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6</a:t>
            </a:fld>
            <a:endParaRPr lang="fr-FR"/>
          </a:p>
        </p:txBody>
      </p:sp>
    </p:spTree>
    <p:extLst>
      <p:ext uri="{BB962C8B-B14F-4D97-AF65-F5344CB8AC3E}">
        <p14:creationId xmlns:p14="http://schemas.microsoft.com/office/powerpoint/2010/main" val="2392426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0C8F1-901F-4FD0-E6A2-D453900DD3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3D821C-3A03-272D-3D4A-251807450C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ED63E9-40C2-A9B3-475C-795EF260EDEA}"/>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Et celui qui raconte l’histoire, il fait partie de quel groupe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fait partie du groupe de « nous » (</a:t>
            </a:r>
            <a:r>
              <a:rPr lang="fr-FR" sz="1200" i="1" kern="100" dirty="0">
                <a:solidFill>
                  <a:schemeClr val="tx1"/>
                </a:solidFill>
                <a:effectLst/>
                <a:latin typeface="+mn-lt"/>
                <a:ea typeface="Calibri" panose="020F0502020204030204" pitchFamily="34" charset="0"/>
                <a:cs typeface="Times New Roman" panose="02020603050405020304" pitchFamily="18" charset="0"/>
              </a:rPr>
              <a:t>ils </a:t>
            </a:r>
            <a:r>
              <a:rPr lang="fr-FR" sz="1200" b="1" i="1" kern="100" dirty="0">
                <a:solidFill>
                  <a:schemeClr val="tx1"/>
                </a:solidFill>
                <a:effectLst/>
                <a:latin typeface="+mn-lt"/>
                <a:ea typeface="Calibri" panose="020F0502020204030204" pitchFamily="34" charset="0"/>
                <a:cs typeface="Times New Roman" panose="02020603050405020304" pitchFamily="18" charset="0"/>
              </a:rPr>
              <a:t>nous</a:t>
            </a:r>
            <a:r>
              <a:rPr lang="fr-FR" sz="1200" i="1" kern="100" dirty="0">
                <a:solidFill>
                  <a:schemeClr val="tx1"/>
                </a:solidFill>
                <a:effectLst/>
                <a:latin typeface="+mn-lt"/>
                <a:ea typeface="Calibri" panose="020F0502020204030204" pitchFamily="34" charset="0"/>
                <a:cs typeface="Times New Roman" panose="02020603050405020304" pitchFamily="18" charset="0"/>
              </a:rPr>
              <a:t> ont bousculés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ils </a:t>
            </a:r>
            <a:r>
              <a:rPr lang="fr-FR" sz="1200" b="1" i="1" kern="100" dirty="0">
                <a:solidFill>
                  <a:schemeClr val="tx1"/>
                </a:solidFill>
                <a:effectLst/>
                <a:latin typeface="+mn-lt"/>
                <a:ea typeface="Calibri" panose="020F0502020204030204" pitchFamily="34" charset="0"/>
                <a:cs typeface="Times New Roman" panose="02020603050405020304" pitchFamily="18" charset="0"/>
              </a:rPr>
              <a:t>nous</a:t>
            </a:r>
            <a:r>
              <a:rPr lang="fr-FR" sz="1200" i="1" kern="100" dirty="0">
                <a:solidFill>
                  <a:schemeClr val="tx1"/>
                </a:solidFill>
                <a:effectLst/>
                <a:latin typeface="+mn-lt"/>
                <a:ea typeface="Calibri" panose="020F0502020204030204" pitchFamily="34" charset="0"/>
                <a:cs typeface="Times New Roman" panose="02020603050405020304" pitchFamily="18" charset="0"/>
              </a:rPr>
              <a:t> ont remerciés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fait partie de « on » (</a:t>
            </a:r>
            <a:r>
              <a:rPr lang="fr-FR" sz="1200" b="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s’est levés de notre banc et </a:t>
            </a:r>
            <a:r>
              <a:rPr lang="fr-FR" sz="1200" b="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est partis faire la queue)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fait partie du même groupe qu’Anton (</a:t>
            </a:r>
            <a:r>
              <a:rPr lang="fr-FR" sz="1200" b="1" i="1" kern="100" dirty="0">
                <a:solidFill>
                  <a:schemeClr val="tx1"/>
                </a:solidFill>
                <a:effectLst/>
                <a:latin typeface="+mn-lt"/>
                <a:ea typeface="Calibri" panose="020F0502020204030204" pitchFamily="34" charset="0"/>
                <a:cs typeface="Times New Roman" panose="02020603050405020304" pitchFamily="18" charset="0"/>
              </a:rPr>
              <a:t>notre</a:t>
            </a:r>
            <a:r>
              <a:rPr lang="fr-FR" sz="1200" i="1" kern="100" dirty="0">
                <a:solidFill>
                  <a:schemeClr val="tx1"/>
                </a:solidFill>
                <a:effectLst/>
                <a:latin typeface="+mn-lt"/>
                <a:ea typeface="Calibri" panose="020F0502020204030204" pitchFamily="34" charset="0"/>
                <a:cs typeface="Times New Roman" panose="02020603050405020304" pitchFamily="18" charset="0"/>
              </a:rPr>
              <a:t> petit Anton</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Entourez en bleu les mots qui désignent le personnage ‘nous’ et entourez en orange les mots qui désignent le personnage ‘les gens pressés’. Soulignez les mots qui désignent Anton et ceux qui désignent la dame. » </a:t>
            </a:r>
          </a:p>
        </p:txBody>
      </p:sp>
      <p:sp>
        <p:nvSpPr>
          <p:cNvPr id="4" name="Espace réservé du numéro de diapositive 3">
            <a:extLst>
              <a:ext uri="{FF2B5EF4-FFF2-40B4-BE49-F238E27FC236}">
                <a16:creationId xmlns:a16="http://schemas.microsoft.com/office/drawing/2014/main" id="{F04FF224-61BD-B8F0-0F74-995376DF72FA}"/>
              </a:ext>
            </a:extLst>
          </p:cNvPr>
          <p:cNvSpPr>
            <a:spLocks noGrp="1"/>
          </p:cNvSpPr>
          <p:nvPr>
            <p:ph type="sldNum" sz="quarter" idx="5"/>
          </p:nvPr>
        </p:nvSpPr>
        <p:spPr/>
        <p:txBody>
          <a:bodyPr/>
          <a:lstStyle/>
          <a:p>
            <a:fld id="{4020C4B9-62CD-FE43-8A60-187738C90A2A}" type="slidenum">
              <a:rPr lang="fr-FR" smtClean="0"/>
              <a:t>7</a:t>
            </a:fld>
            <a:endParaRPr lang="fr-FR"/>
          </a:p>
        </p:txBody>
      </p:sp>
    </p:spTree>
    <p:extLst>
      <p:ext uri="{BB962C8B-B14F-4D97-AF65-F5344CB8AC3E}">
        <p14:creationId xmlns:p14="http://schemas.microsoft.com/office/powerpoint/2010/main" val="2348384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5C58F-B20D-B1C5-9D73-C12574D028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14896A-E232-3D25-B4E2-07CEF26820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E40C963-C67C-B5F0-6333-FDCFF5E83A94}"/>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 remarque pouvez-vous faire ? Qu’est-ce que ça nous apprend sur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on </a:t>
            </a:r>
            <a:r>
              <a:rPr lang="fr-FR" sz="1200" kern="100" dirty="0">
                <a:solidFill>
                  <a:schemeClr val="tx1"/>
                </a:solidFill>
                <a:effectLst/>
                <a:latin typeface="+mn-lt"/>
                <a:ea typeface="Calibri" panose="020F0502020204030204" pitchFamily="34" charset="0"/>
                <a:cs typeface="Times New Roman" panose="02020603050405020304" pitchFamily="18" charset="0"/>
              </a:rPr>
              <a:t>(sans le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Parfois il y a « on », parfois il y a « nous » pour désigner un des groupes de personnages. C’est le groupe auquel appartiennent celui qui raconte l’histoire, Anton, d’autres gens encore.</a:t>
            </a:r>
          </a:p>
          <a:p>
            <a:pPr algn="just"/>
            <a:endParaRPr lang="fr-FR" sz="1200" dirty="0">
              <a:solidFill>
                <a:schemeClr val="tx1"/>
              </a:solidFill>
              <a:latin typeface="+mn-lt"/>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Pour parler des gens qui sont avec nous, on peut dire ‘nous’ ou on peut dire ‘on’.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sont deux pronoms qui peuvent vouloir dire la même chose. On les emploie souvent l’un pour l’autre. »</a:t>
            </a:r>
          </a:p>
          <a:p>
            <a:pPr algn="just"/>
            <a:endParaRPr lang="fr-FR" dirty="0"/>
          </a:p>
        </p:txBody>
      </p:sp>
      <p:sp>
        <p:nvSpPr>
          <p:cNvPr id="4" name="Espace réservé du numéro de diapositive 3">
            <a:extLst>
              <a:ext uri="{FF2B5EF4-FFF2-40B4-BE49-F238E27FC236}">
                <a16:creationId xmlns:a16="http://schemas.microsoft.com/office/drawing/2014/main" id="{72CAD77D-1638-C62D-920F-033EB2BEC2B1}"/>
              </a:ext>
            </a:extLst>
          </p:cNvPr>
          <p:cNvSpPr>
            <a:spLocks noGrp="1"/>
          </p:cNvSpPr>
          <p:nvPr>
            <p:ph type="sldNum" sz="quarter" idx="5"/>
          </p:nvPr>
        </p:nvSpPr>
        <p:spPr/>
        <p:txBody>
          <a:bodyPr/>
          <a:lstStyle/>
          <a:p>
            <a:fld id="{4020C4B9-62CD-FE43-8A60-187738C90A2A}" type="slidenum">
              <a:rPr lang="fr-FR" smtClean="0"/>
              <a:t>8</a:t>
            </a:fld>
            <a:endParaRPr lang="fr-FR"/>
          </a:p>
        </p:txBody>
      </p:sp>
    </p:spTree>
    <p:extLst>
      <p:ext uri="{BB962C8B-B14F-4D97-AF65-F5344CB8AC3E}">
        <p14:creationId xmlns:p14="http://schemas.microsoft.com/office/powerpoint/2010/main" val="3575611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746BA-0C7C-9838-9672-108FD3B99E7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1A3CB0-2F70-EADE-1177-A5B00F183EC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B8C790-6ED5-0C62-5EB5-AEB753EB17CD}"/>
              </a:ext>
            </a:extLst>
          </p:cNvPr>
          <p:cNvSpPr>
            <a:spLocks noGrp="1"/>
          </p:cNvSpPr>
          <p:nvPr>
            <p:ph type="body" idx="1"/>
          </p:nvPr>
        </p:nvSpPr>
        <p:spPr/>
        <p:txBody>
          <a:bodyPr/>
          <a:lstStyle/>
          <a:p>
            <a:r>
              <a:rPr lang="fr-FR" sz="1200" b="1" dirty="0">
                <a:solidFill>
                  <a:schemeClr val="tx1"/>
                </a:solidFill>
                <a:latin typeface="+mn-lt"/>
              </a:rPr>
              <a:t>Annoncer</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rPr>
              <a:t>« En réalité, j’avais coupé le texte, j’avais enlevé la dernière phrase. Maintenant, je vous le montre en entier. »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7C1752B7-3447-F420-10CF-954A44593502}"/>
              </a:ext>
            </a:extLst>
          </p:cNvPr>
          <p:cNvSpPr>
            <a:spLocks noGrp="1"/>
          </p:cNvSpPr>
          <p:nvPr>
            <p:ph type="sldNum" sz="quarter" idx="5"/>
          </p:nvPr>
        </p:nvSpPr>
        <p:spPr/>
        <p:txBody>
          <a:bodyPr/>
          <a:lstStyle/>
          <a:p>
            <a:fld id="{4020C4B9-62CD-FE43-8A60-187738C90A2A}" type="slidenum">
              <a:rPr lang="fr-FR" smtClean="0"/>
              <a:t>9</a:t>
            </a:fld>
            <a:endParaRPr lang="fr-FR"/>
          </a:p>
        </p:txBody>
      </p:sp>
    </p:spTree>
    <p:extLst>
      <p:ext uri="{BB962C8B-B14F-4D97-AF65-F5344CB8AC3E}">
        <p14:creationId xmlns:p14="http://schemas.microsoft.com/office/powerpoint/2010/main" val="3857669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C82C8-8290-892A-26D5-39B91B92A95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D2F7D2-9155-F9DE-2B89-89A94D7443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5C7769-B676-3B94-238E-5896ED6FAC91}"/>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cette dernière phrase nous apprend quelque chose de nouveau ? »</a:t>
            </a:r>
            <a:r>
              <a:rPr lang="fr-FR" sz="1200" dirty="0">
                <a:solidFill>
                  <a:schemeClr val="tx1"/>
                </a:solidFill>
                <a:effectLst/>
                <a:latin typeface="+mn-lt"/>
              </a:rPr>
              <a:t> </a:t>
            </a:r>
          </a:p>
          <a:p>
            <a:pPr algn="just"/>
            <a:r>
              <a:rPr lang="fr-FR" sz="1200" u="sng" dirty="0">
                <a:solidFill>
                  <a:schemeClr val="tx1"/>
                </a:solidFill>
                <a:effectLst/>
                <a:latin typeface="+mn-lt"/>
              </a:rPr>
              <a:t>Argumentation attendue </a:t>
            </a:r>
            <a:r>
              <a:rPr lang="fr-FR" sz="1200" dirty="0">
                <a:solidFill>
                  <a:schemeClr val="tx1"/>
                </a:solidFill>
                <a:effectLst/>
                <a:latin typeface="+mn-lt"/>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Est-ce que ce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le groupe de personnages auquel appartiennent celui qui raconte, Anton et les autres ? Non, puisque c’est la dame qui avait besoin d’un plus petit.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Est-ce que ce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la dame ? Non, puisque la dame aurait dit « j’ai toujours besoin d’un plus petit que moi » et qu’elle n’a plus besoin du petit pour récupérer ses sous.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Est-ce qu’il s’agit d’un autre groupe de personnages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dirty="0"/>
          </a:p>
        </p:txBody>
      </p:sp>
      <p:sp>
        <p:nvSpPr>
          <p:cNvPr id="4" name="Espace réservé du numéro de diapositive 3">
            <a:extLst>
              <a:ext uri="{FF2B5EF4-FFF2-40B4-BE49-F238E27FC236}">
                <a16:creationId xmlns:a16="http://schemas.microsoft.com/office/drawing/2014/main" id="{39202832-2592-7B62-3700-0D98B27F14AF}"/>
              </a:ext>
            </a:extLst>
          </p:cNvPr>
          <p:cNvSpPr>
            <a:spLocks noGrp="1"/>
          </p:cNvSpPr>
          <p:nvPr>
            <p:ph type="sldNum" sz="quarter" idx="5"/>
          </p:nvPr>
        </p:nvSpPr>
        <p:spPr/>
        <p:txBody>
          <a:bodyPr/>
          <a:lstStyle/>
          <a:p>
            <a:fld id="{4020C4B9-62CD-FE43-8A60-187738C90A2A}" type="slidenum">
              <a:rPr lang="fr-FR" smtClean="0"/>
              <a:t>10</a:t>
            </a:fld>
            <a:endParaRPr lang="fr-FR"/>
          </a:p>
        </p:txBody>
      </p:sp>
    </p:spTree>
    <p:extLst>
      <p:ext uri="{BB962C8B-B14F-4D97-AF65-F5344CB8AC3E}">
        <p14:creationId xmlns:p14="http://schemas.microsoft.com/office/powerpoint/2010/main" val="3761728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C45B-6E5A-5498-1E44-70E12BD8C5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501C93-981A-EFC1-FCA7-C0CFFBFDB70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1D6BDF3-0C00-EA46-E2C5-D3DD488544F7}"/>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C’est ce qu’on appelle un proverbe. C’est une phrase que tout le monde connait, qu’on peut dire quand on se trouve dans la situation évoquée par le proverbe.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Quand la dame dit ça, elle rapproche ce qui vient de se passer pour elle à toutes les situations du même genre. Ici,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les gens, en général. </a:t>
            </a:r>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On peut dire ‘</a:t>
            </a:r>
            <a:r>
              <a:rPr lang="fr-FR" sz="1200" b="1" kern="100" dirty="0">
                <a:solidFill>
                  <a:schemeClr val="tx1"/>
                </a:solidFill>
                <a:effectLst/>
                <a:latin typeface="+mn-lt"/>
                <a:ea typeface="Calibri" panose="020F0502020204030204" pitchFamily="34" charset="0"/>
                <a:cs typeface="Times New Roman" panose="02020603050405020304" pitchFamily="18" charset="0"/>
              </a:rPr>
              <a:t>Les gens, en général,</a:t>
            </a:r>
            <a:r>
              <a:rPr lang="fr-FR" sz="1200" kern="100" dirty="0">
                <a:solidFill>
                  <a:schemeClr val="tx1"/>
                </a:solidFill>
                <a:effectLst/>
                <a:latin typeface="+mn-lt"/>
                <a:ea typeface="Calibri" panose="020F0502020204030204" pitchFamily="34" charset="0"/>
                <a:cs typeface="Times New Roman" panose="02020603050405020304" pitchFamily="18" charset="0"/>
              </a:rPr>
              <a:t> ont toujours besoin d’un plus petit qu’eux.’</a:t>
            </a:r>
            <a:r>
              <a:rPr lang="fr-FR" sz="1200" dirty="0">
                <a:solidFill>
                  <a:schemeClr val="tx1"/>
                </a:solidFill>
                <a:effectLst/>
                <a:latin typeface="+mn-lt"/>
                <a:ea typeface="Calibri" panose="020F0502020204030204" pitchFamily="34" charset="0"/>
              </a:rPr>
              <a:t> Voilà pourquoi on dit que </a:t>
            </a:r>
            <a:r>
              <a:rPr lang="fr-FR" sz="1200" i="1" dirty="0">
                <a:solidFill>
                  <a:schemeClr val="tx1"/>
                </a:solidFill>
                <a:effectLst/>
                <a:latin typeface="+mn-lt"/>
                <a:ea typeface="Calibri" panose="020F0502020204030204" pitchFamily="34" charset="0"/>
              </a:rPr>
              <a:t>on</a:t>
            </a:r>
            <a:r>
              <a:rPr lang="fr-FR" sz="1200" dirty="0">
                <a:solidFill>
                  <a:schemeClr val="tx1"/>
                </a:solidFill>
                <a:effectLst/>
                <a:latin typeface="+mn-lt"/>
                <a:ea typeface="Calibri" panose="020F0502020204030204" pitchFamily="34" charset="0"/>
              </a:rPr>
              <a:t> est un </a:t>
            </a:r>
            <a:r>
              <a:rPr lang="fr-FR" sz="1200" b="1" i="1" dirty="0">
                <a:solidFill>
                  <a:schemeClr val="tx1"/>
                </a:solidFill>
                <a:effectLst/>
                <a:latin typeface="+mn-lt"/>
                <a:ea typeface="Calibri" panose="020F0502020204030204" pitchFamily="34" charset="0"/>
              </a:rPr>
              <a:t>pronom indéfini </a:t>
            </a:r>
            <a:r>
              <a:rPr lang="fr-FR" sz="1200" dirty="0">
                <a:solidFill>
                  <a:schemeClr val="tx1"/>
                </a:solidFill>
                <a:effectLst/>
                <a:latin typeface="+mn-lt"/>
                <a:ea typeface="Calibri" panose="020F0502020204030204" pitchFamily="34" charset="0"/>
              </a:rPr>
              <a:t>: dans un proverbe, les gens désignés par ce pronom ne sont pas définis. </a:t>
            </a:r>
            <a:r>
              <a:rPr lang="fr-FR" sz="1200" dirty="0">
                <a:solidFill>
                  <a:schemeClr val="tx1"/>
                </a:solidFill>
                <a:effectLst/>
                <a:latin typeface="+mn-lt"/>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dirty="0"/>
          </a:p>
        </p:txBody>
      </p:sp>
      <p:sp>
        <p:nvSpPr>
          <p:cNvPr id="4" name="Espace réservé du numéro de diapositive 3">
            <a:extLst>
              <a:ext uri="{FF2B5EF4-FFF2-40B4-BE49-F238E27FC236}">
                <a16:creationId xmlns:a16="http://schemas.microsoft.com/office/drawing/2014/main" id="{C0AACECC-9032-405D-176D-E10E2410875E}"/>
              </a:ext>
            </a:extLst>
          </p:cNvPr>
          <p:cNvSpPr>
            <a:spLocks noGrp="1"/>
          </p:cNvSpPr>
          <p:nvPr>
            <p:ph type="sldNum" sz="quarter" idx="5"/>
          </p:nvPr>
        </p:nvSpPr>
        <p:spPr/>
        <p:txBody>
          <a:bodyPr/>
          <a:lstStyle/>
          <a:p>
            <a:fld id="{4020C4B9-62CD-FE43-8A60-187738C90A2A}" type="slidenum">
              <a:rPr lang="fr-FR" smtClean="0"/>
              <a:t>11</a:t>
            </a:fld>
            <a:endParaRPr lang="fr-FR"/>
          </a:p>
        </p:txBody>
      </p:sp>
    </p:spTree>
    <p:extLst>
      <p:ext uri="{BB962C8B-B14F-4D97-AF65-F5344CB8AC3E}">
        <p14:creationId xmlns:p14="http://schemas.microsoft.com/office/powerpoint/2010/main" val="419794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E5DBF-F13B-2E65-2A1E-AE6404C155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6630FF-6179-9F48-0400-3104750EDA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82AF33-2FF5-B38B-BF0E-00CDD93296C2}"/>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PHASE 4 -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Établir le critère syntaxique pour distinguer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r>
              <a:rPr lang="fr-FR" sz="1200" b="1" kern="100" dirty="0">
                <a:solidFill>
                  <a:schemeClr val="tx1"/>
                </a:solidFill>
                <a:effectLst/>
                <a:latin typeface="+mn-lt"/>
                <a:ea typeface="Calibri" panose="020F0502020204030204" pitchFamily="34" charset="0"/>
                <a:cs typeface="Times New Roman" panose="02020603050405020304" pitchFamily="18" charset="0"/>
              </a:rPr>
              <a:t> et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les phrases que vous avez classées, cherchez les briques de la phrase. Comme vous avez déjà entouré et souligné des mots en couleurs, placez les doubles slashs et coloriez légèrement en vert ou en rouge.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8DC2CCF2-794A-855C-DDF5-1C9582066F68}"/>
              </a:ext>
            </a:extLst>
          </p:cNvPr>
          <p:cNvSpPr>
            <a:spLocks noGrp="1"/>
          </p:cNvSpPr>
          <p:nvPr>
            <p:ph type="sldNum" sz="quarter" idx="5"/>
          </p:nvPr>
        </p:nvSpPr>
        <p:spPr/>
        <p:txBody>
          <a:bodyPr/>
          <a:lstStyle/>
          <a:p>
            <a:fld id="{4020C4B9-62CD-FE43-8A60-187738C90A2A}" type="slidenum">
              <a:rPr lang="fr-FR" smtClean="0"/>
              <a:t>12</a:t>
            </a:fld>
            <a:endParaRPr lang="fr-FR"/>
          </a:p>
        </p:txBody>
      </p:sp>
    </p:spTree>
    <p:extLst>
      <p:ext uri="{BB962C8B-B14F-4D97-AF65-F5344CB8AC3E}">
        <p14:creationId xmlns:p14="http://schemas.microsoft.com/office/powerpoint/2010/main" val="15691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095A8-04EB-966E-12D4-020E8907CD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998DE6-CCD2-3057-658A-9472AB3B13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8F6EA3E-238A-CFBD-E70F-48E60E284570}"/>
              </a:ext>
            </a:extLst>
          </p:cNvPr>
          <p:cNvSpPr>
            <a:spLocks noGrp="1"/>
          </p:cNvSpPr>
          <p:nvPr>
            <p:ph type="body" idx="1"/>
          </p:nvPr>
        </p:nvSpPr>
        <p:spPr/>
        <p:txBody>
          <a:bodyPr/>
          <a:lstStyle/>
          <a:p>
            <a:pPr algn="just"/>
            <a:r>
              <a:rPr lang="fr-FR" sz="18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Quelle(s) remarque(s) pouvez-vous faire ? Qu’est-ce que ça nous apprend ?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est toujours dans la brique sujet. Si on veut parler du même groupe de personnages dans le groupe du verbe, on utilise « nous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Ont</a:t>
            </a:r>
            <a:r>
              <a:rPr lang="fr-FR" sz="1200" kern="100" dirty="0">
                <a:solidFill>
                  <a:schemeClr val="tx1"/>
                </a:solidFill>
                <a:effectLst/>
                <a:latin typeface="+mn-lt"/>
                <a:ea typeface="Calibri" panose="020F0502020204030204" pitchFamily="34" charset="0"/>
                <a:cs typeface="Times New Roman" panose="02020603050405020304" pitchFamily="18" charset="0"/>
              </a:rPr>
              <a:t> est toujours dans la brique du verbe</a:t>
            </a:r>
          </a:p>
          <a:p>
            <a:endParaRPr lang="fr-FR" dirty="0"/>
          </a:p>
        </p:txBody>
      </p:sp>
      <p:sp>
        <p:nvSpPr>
          <p:cNvPr id="4" name="Espace réservé du numéro de diapositive 3">
            <a:extLst>
              <a:ext uri="{FF2B5EF4-FFF2-40B4-BE49-F238E27FC236}">
                <a16:creationId xmlns:a16="http://schemas.microsoft.com/office/drawing/2014/main" id="{3E48EC02-F69D-27AF-BB26-79CCBA15476F}"/>
              </a:ext>
            </a:extLst>
          </p:cNvPr>
          <p:cNvSpPr>
            <a:spLocks noGrp="1"/>
          </p:cNvSpPr>
          <p:nvPr>
            <p:ph type="sldNum" sz="quarter" idx="5"/>
          </p:nvPr>
        </p:nvSpPr>
        <p:spPr/>
        <p:txBody>
          <a:bodyPr/>
          <a:lstStyle/>
          <a:p>
            <a:fld id="{4020C4B9-62CD-FE43-8A60-187738C90A2A}" type="slidenum">
              <a:rPr lang="fr-FR" smtClean="0"/>
              <a:t>13</a:t>
            </a:fld>
            <a:endParaRPr lang="fr-FR"/>
          </a:p>
        </p:txBody>
      </p:sp>
    </p:spTree>
    <p:extLst>
      <p:ext uri="{BB962C8B-B14F-4D97-AF65-F5344CB8AC3E}">
        <p14:creationId xmlns:p14="http://schemas.microsoft.com/office/powerpoint/2010/main" val="4065929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E8725-7F69-9272-8239-69E8E100BF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CD0CE9-ADD3-D278-01A8-B462F3C6ED1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C46DCB-402B-9965-CE0B-E1A1C73BFD78}"/>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À quel(s) temps est (sont) conjugué(s) les verbes de la colonne de droite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le présent : « Ils ont faim. » et dans « Ils n’ont pas de lunettes.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le passé composé : « ils nous ont presque bousculés » ; « les pièces ont glissé » ; « ses doigts ont agrippé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Alors, est-ce toujours le </a:t>
            </a:r>
            <a:r>
              <a:rPr lang="fr-FR" sz="1200" b="1" kern="100" dirty="0">
                <a:solidFill>
                  <a:schemeClr val="tx1"/>
                </a:solidFill>
                <a:effectLst/>
                <a:latin typeface="+mn-lt"/>
                <a:ea typeface="Calibri" panose="020F0502020204030204" pitchFamily="34" charset="0"/>
                <a:cs typeface="Times New Roman" panose="02020603050405020304" pitchFamily="18" charset="0"/>
              </a:rPr>
              <a:t>verbe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C’est le verbe dans : « Ils ont faim. » et dans « Ils n’ont pas de lunettes.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C’est l’auxiliaire pour faire le passé composé dans les autres phrases.</a:t>
            </a:r>
          </a:p>
          <a:p>
            <a:endParaRPr lang="fr-FR" dirty="0"/>
          </a:p>
        </p:txBody>
      </p:sp>
      <p:sp>
        <p:nvSpPr>
          <p:cNvPr id="4" name="Espace réservé du numéro de diapositive 3">
            <a:extLst>
              <a:ext uri="{FF2B5EF4-FFF2-40B4-BE49-F238E27FC236}">
                <a16:creationId xmlns:a16="http://schemas.microsoft.com/office/drawing/2014/main" id="{7F886CA1-9D09-57CA-3C0B-FDF500F35273}"/>
              </a:ext>
            </a:extLst>
          </p:cNvPr>
          <p:cNvSpPr>
            <a:spLocks noGrp="1"/>
          </p:cNvSpPr>
          <p:nvPr>
            <p:ph type="sldNum" sz="quarter" idx="5"/>
          </p:nvPr>
        </p:nvSpPr>
        <p:spPr/>
        <p:txBody>
          <a:bodyPr/>
          <a:lstStyle/>
          <a:p>
            <a:fld id="{4020C4B9-62CD-FE43-8A60-187738C90A2A}" type="slidenum">
              <a:rPr lang="fr-FR" smtClean="0"/>
              <a:t>14</a:t>
            </a:fld>
            <a:endParaRPr lang="fr-FR"/>
          </a:p>
        </p:txBody>
      </p:sp>
    </p:spTree>
    <p:extLst>
      <p:ext uri="{BB962C8B-B14F-4D97-AF65-F5344CB8AC3E}">
        <p14:creationId xmlns:p14="http://schemas.microsoft.com/office/powerpoint/2010/main" val="999612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787A5-9096-84B5-91F3-0F0A61FC9F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FA371A-EFF0-C617-4606-9976CF8BB6D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5ACB1C-5BB2-EA6B-8E04-F85849D5A79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A8A4960-2A26-28EB-E229-69227C4CEAF8}"/>
              </a:ext>
            </a:extLst>
          </p:cNvPr>
          <p:cNvSpPr>
            <a:spLocks noGrp="1"/>
          </p:cNvSpPr>
          <p:nvPr>
            <p:ph type="sldNum" sz="quarter" idx="5"/>
          </p:nvPr>
        </p:nvSpPr>
        <p:spPr/>
        <p:txBody>
          <a:bodyPr/>
          <a:lstStyle/>
          <a:p>
            <a:fld id="{4020C4B9-62CD-FE43-8A60-187738C90A2A}" type="slidenum">
              <a:rPr lang="fr-FR" smtClean="0"/>
              <a:t>15</a:t>
            </a:fld>
            <a:endParaRPr lang="fr-FR"/>
          </a:p>
        </p:txBody>
      </p:sp>
    </p:spTree>
    <p:extLst>
      <p:ext uri="{BB962C8B-B14F-4D97-AF65-F5344CB8AC3E}">
        <p14:creationId xmlns:p14="http://schemas.microsoft.com/office/powerpoint/2010/main" val="76099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98692-43CA-F77D-613F-725089C195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2D4DD7-76E2-0985-F418-FEF2F3850AC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DB3CCD-89BF-4DFE-51DB-4D63AA92AF5A}"/>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Calibri" panose="020F0502020204030204" pitchFamily="34" charset="0"/>
              </a:rPr>
              <a:t>Revenir sur la phrase de l’enrôlement </a:t>
            </a:r>
            <a:r>
              <a:rPr lang="fr-FR" sz="1200" dirty="0">
                <a:solidFill>
                  <a:schemeClr val="tx1"/>
                </a:solidFill>
                <a:effectLst/>
                <a:latin typeface="+mn-lt"/>
                <a:ea typeface="Calibri" panose="020F0502020204030204" pitchFamily="34" charset="0"/>
                <a:cs typeface="Calibri" panose="020F0502020204030204" pitchFamily="34" charset="0"/>
              </a:rPr>
              <a:t>: « Alors, finalement, comment on écrit les </a:t>
            </a:r>
            <a:r>
              <a:rPr lang="fr-FR" sz="1200" dirty="0">
                <a:solidFill>
                  <a:schemeClr val="tx1"/>
                </a:solidFill>
                <a:effectLst/>
                <a:latin typeface="+mn-lt"/>
                <a:ea typeface="Calibri" panose="020F0502020204030204" pitchFamily="34" charset="0"/>
              </a:rPr>
              <a:t>deux mots [</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dirty="0">
                <a:solidFill>
                  <a:schemeClr val="tx1"/>
                </a:solidFill>
                <a:effectLst/>
                <a:latin typeface="+mn-lt"/>
                <a:ea typeface="Calibri" panose="020F0502020204030204" pitchFamily="34" charset="0"/>
              </a:rPr>
              <a:t>] dans la phrase que je vous disais ? »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	</a:t>
            </a:r>
            <a:r>
              <a:rPr lang="fr-FR" sz="1200" i="1" kern="100" dirty="0">
                <a:solidFill>
                  <a:schemeClr val="tx1"/>
                </a:solidFill>
                <a:effectLst/>
                <a:latin typeface="+mn-lt"/>
                <a:ea typeface="Calibri" panose="020F0502020204030204" pitchFamily="34" charset="0"/>
                <a:cs typeface="Calibri" panose="020F0502020204030204" pitchFamily="34" charset="0"/>
              </a:rPr>
              <a:t>On est en hiver, les enfants ont froid dans la cour.</a:t>
            </a:r>
            <a:endParaRPr lang="fr-FR" sz="1200" i="1" dirty="0">
              <a:solidFill>
                <a:schemeClr val="tx1"/>
              </a:solidFill>
              <a:effectLst/>
              <a:latin typeface="+mn-lt"/>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première fois, on met</a:t>
            </a:r>
            <a:r>
              <a:rPr lang="fr-FR" sz="1200" i="1"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o-n</a:t>
            </a:r>
            <a:r>
              <a:rPr lang="fr-FR" sz="1200" i="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parce que c’est le pronom sujet. La seconde fois, c’est « avoir froid », c’est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on écrit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i="1" kern="100" dirty="0" err="1">
                <a:solidFill>
                  <a:schemeClr val="tx1"/>
                </a:solidFill>
                <a:effectLst/>
                <a:latin typeface="+mn-lt"/>
                <a:ea typeface="Calibri" panose="020F0502020204030204" pitchFamily="34" charset="0"/>
                <a:cs typeface="Times New Roman" panose="02020603050405020304" pitchFamily="18" charset="0"/>
              </a:rPr>
              <a:t>t</a:t>
            </a:r>
            <a:endParaRPr lang="fr-FR" sz="1200" i="1"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1C78D5B0-713F-7CC3-1970-1846A6DA70AE}"/>
              </a:ext>
            </a:extLst>
          </p:cNvPr>
          <p:cNvSpPr>
            <a:spLocks noGrp="1"/>
          </p:cNvSpPr>
          <p:nvPr>
            <p:ph type="sldNum" sz="quarter" idx="5"/>
          </p:nvPr>
        </p:nvSpPr>
        <p:spPr/>
        <p:txBody>
          <a:bodyPr/>
          <a:lstStyle/>
          <a:p>
            <a:fld id="{4020C4B9-62CD-FE43-8A60-187738C90A2A}" type="slidenum">
              <a:rPr lang="fr-FR" smtClean="0"/>
              <a:t>16</a:t>
            </a:fld>
            <a:endParaRPr lang="fr-FR"/>
          </a:p>
        </p:txBody>
      </p:sp>
    </p:spTree>
    <p:extLst>
      <p:ext uri="{BB962C8B-B14F-4D97-AF65-F5344CB8AC3E}">
        <p14:creationId xmlns:p14="http://schemas.microsoft.com/office/powerpoint/2010/main" val="706576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a:t>
            </a:r>
            <a:r>
              <a:rPr lang="fr-FR" sz="1200" dirty="0">
                <a:solidFill>
                  <a:schemeClr val="tx1"/>
                </a:solidFill>
                <a:latin typeface="+mn-lt"/>
              </a:rPr>
              <a:t> avec les élèves ce qu’on a appris :</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a appris des critères pour distinguer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ont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b="1" i="1" kern="100" dirty="0">
                <a:solidFill>
                  <a:schemeClr val="tx1"/>
                </a:solidFill>
                <a:effectLst/>
                <a:latin typeface="+mn-lt"/>
                <a:ea typeface="Calibri" panose="020F0502020204030204" pitchFamily="34" charset="0"/>
                <a:cs typeface="Times New Roman" panose="02020603050405020304" pitchFamily="18" charset="0"/>
              </a:rPr>
              <a:t>Ont</a:t>
            </a:r>
            <a:r>
              <a:rPr lang="fr-FR" sz="1200" kern="100" dirty="0">
                <a:solidFill>
                  <a:schemeClr val="tx1"/>
                </a:solidFill>
                <a:effectLst/>
                <a:latin typeface="+mn-lt"/>
                <a:ea typeface="Calibri" panose="020F0502020204030204" pitchFamily="34" charset="0"/>
                <a:cs typeface="Times New Roman" panose="02020603050405020304" pitchFamily="18" charset="0"/>
              </a:rPr>
              <a:t> : c’est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ou c’est l’auxiliaire, il est au début de la brique du verbe.</a:t>
            </a:r>
          </a:p>
          <a:p>
            <a:pPr algn="just"/>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 ça désigne des gens, des gens en général ou un groupe de gens dont fait partie celui qui parle. Il est toujours sujet.</a:t>
            </a: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17</a:t>
            </a:fld>
            <a:endParaRPr lang="fr-FR"/>
          </a:p>
        </p:txBody>
      </p:sp>
    </p:spTree>
    <p:extLst>
      <p:ext uri="{BB962C8B-B14F-4D97-AF65-F5344CB8AC3E}">
        <p14:creationId xmlns:p14="http://schemas.microsoft.com/office/powerpoint/2010/main" val="3522308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vert, soulignez les briques-sujets.</a:t>
            </a:r>
          </a:p>
          <a:p>
            <a:r>
              <a:rPr lang="fr-FR" dirty="0">
                <a:solidFill>
                  <a:schemeClr val="tx1"/>
                </a:solidFill>
              </a:rPr>
              <a:t>Avec votre crayon rouge, soulignez les briques du verbe.</a:t>
            </a: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18</a:t>
            </a:fld>
            <a:endParaRPr lang="fr-FR"/>
          </a:p>
        </p:txBody>
      </p:sp>
    </p:spTree>
    <p:extLst>
      <p:ext uri="{BB962C8B-B14F-4D97-AF65-F5344CB8AC3E}">
        <p14:creationId xmlns:p14="http://schemas.microsoft.com/office/powerpoint/2010/main" val="3193705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1) Expliquer l’origine du mot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 « Il y a très longtemps (au Moyen Âge),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était le même mot que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homme</a:t>
            </a:r>
            <a:r>
              <a:rPr lang="fr-FR" sz="1200" kern="100" dirty="0">
                <a:solidFill>
                  <a:schemeClr val="tx1"/>
                </a:solidFill>
                <a:effectLst/>
                <a:latin typeface="+mn-lt"/>
                <a:ea typeface="Calibri" panose="020F0502020204030204" pitchFamily="34" charset="0"/>
                <a:cs typeface="Times New Roman" panose="02020603050405020304" pitchFamily="18" charset="0"/>
              </a:rPr>
              <a:t>. On disait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quand le mot était sujet et </a:t>
            </a:r>
            <a:r>
              <a:rPr lang="fr-FR" sz="1200" i="1" kern="100" dirty="0">
                <a:solidFill>
                  <a:schemeClr val="tx1"/>
                </a:solidFill>
                <a:effectLst/>
                <a:latin typeface="+mn-lt"/>
                <a:ea typeface="Calibri" panose="020F0502020204030204" pitchFamily="34" charset="0"/>
                <a:cs typeface="Times New Roman" panose="02020603050405020304" pitchFamily="18" charset="0"/>
              </a:rPr>
              <a:t>homme</a:t>
            </a:r>
            <a:r>
              <a:rPr lang="fr-FR" sz="1200" kern="100" dirty="0">
                <a:solidFill>
                  <a:schemeClr val="tx1"/>
                </a:solidFill>
                <a:effectLst/>
                <a:latin typeface="+mn-lt"/>
                <a:ea typeface="Calibri" panose="020F0502020204030204" pitchFamily="34" charset="0"/>
                <a:cs typeface="Times New Roman" panose="02020603050405020304" pitchFamily="18" charset="0"/>
              </a:rPr>
              <a:t> dans les autres cas. Maintenant encore,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ne peut être que sujet. Et maintenant encore, on peut mettre </a:t>
            </a:r>
            <a:r>
              <a:rPr lang="fr-FR" sz="1200" i="1" kern="100" dirty="0">
                <a:solidFill>
                  <a:schemeClr val="tx1"/>
                </a:solidFill>
                <a:effectLst/>
                <a:latin typeface="+mn-lt"/>
                <a:ea typeface="Calibri" panose="020F0502020204030204" pitchFamily="34" charset="0"/>
                <a:cs typeface="Times New Roman" panose="02020603050405020304" pitchFamily="18" charset="0"/>
              </a:rPr>
              <a:t>l’</a:t>
            </a:r>
            <a:r>
              <a:rPr lang="fr-FR" sz="1200" kern="100" dirty="0">
                <a:solidFill>
                  <a:schemeClr val="tx1"/>
                </a:solidFill>
                <a:effectLst/>
                <a:latin typeface="+mn-lt"/>
                <a:ea typeface="Calibri" panose="020F0502020204030204" pitchFamily="34" charset="0"/>
                <a:cs typeface="Times New Roman" panose="02020603050405020304" pitchFamily="18" charset="0"/>
              </a:rPr>
              <a:t> devant quand on trouve que ça va mieux à l’oreille – comme devant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homme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l’on</a:t>
            </a:r>
            <a:r>
              <a:rPr lang="fr-FR" sz="1200" kern="100" dirty="0">
                <a:solidFill>
                  <a:schemeClr val="tx1"/>
                </a:solidFill>
                <a:effectLst/>
                <a:latin typeface="+mn-lt"/>
                <a:ea typeface="Calibri" panose="020F0502020204030204" pitchFamily="34" charset="0"/>
                <a:cs typeface="Times New Roman" panose="02020603050405020304" pitchFamily="18" charset="0"/>
              </a:rPr>
              <a:t>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l’homme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Le maitre veut qu’on soit sage.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Le maitre veut que </a:t>
            </a:r>
            <a:r>
              <a:rPr lang="fr-FR" sz="1200" b="1" kern="100" dirty="0">
                <a:solidFill>
                  <a:schemeClr val="tx1"/>
                </a:solidFill>
                <a:effectLst/>
                <a:latin typeface="+mn-lt"/>
                <a:ea typeface="Calibri" panose="020F0502020204030204" pitchFamily="34" charset="0"/>
                <a:cs typeface="Times New Roman" panose="02020603050405020304" pitchFamily="18" charset="0"/>
              </a:rPr>
              <a:t>l’</a:t>
            </a:r>
            <a:r>
              <a:rPr lang="fr-FR" sz="1200" kern="100" dirty="0">
                <a:solidFill>
                  <a:schemeClr val="tx1"/>
                </a:solidFill>
                <a:effectLst/>
                <a:latin typeface="+mn-lt"/>
                <a:ea typeface="Calibri" panose="020F0502020204030204" pitchFamily="34" charset="0"/>
                <a:cs typeface="Times New Roman" panose="02020603050405020304" pitchFamily="18" charset="0"/>
              </a:rPr>
              <a:t>on soit sage. »</a:t>
            </a: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19</a:t>
            </a:fld>
            <a:endParaRPr lang="fr-FR"/>
          </a:p>
        </p:txBody>
      </p:sp>
    </p:spTree>
    <p:extLst>
      <p:ext uri="{BB962C8B-B14F-4D97-AF65-F5344CB8AC3E}">
        <p14:creationId xmlns:p14="http://schemas.microsoft.com/office/powerpoint/2010/main" val="3936761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20</a:t>
            </a:fld>
            <a:endParaRPr lang="fr-FR"/>
          </a:p>
        </p:txBody>
      </p:sp>
    </p:spTree>
    <p:extLst>
      <p:ext uri="{BB962C8B-B14F-4D97-AF65-F5344CB8AC3E}">
        <p14:creationId xmlns:p14="http://schemas.microsoft.com/office/powerpoint/2010/main" val="2758519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D9769-EC75-F346-D348-8974A72C9D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77C7E4-AA0A-C45C-1105-183D52F1D8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4582C6F-16B3-9F55-6A0A-CFFE450BEA72}"/>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2) Expliquer l’accord du verbe avec </a:t>
            </a:r>
            <a:r>
              <a:rPr lang="fr-FR" sz="1200" b="1"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 « Quand on doit accorder un verbe avec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on met le verbe à la personne 3. Mais comme ce mot désigne souvent un groupe de personnes, qu’il remplace souvent un « nous », on accorde les autres mots au pluriel. On peut aussi faire l’accord au singulier.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On est parti.</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On est partis »</a:t>
            </a:r>
          </a:p>
          <a:p>
            <a:endParaRPr lang="fr-FR" dirty="0"/>
          </a:p>
        </p:txBody>
      </p:sp>
      <p:sp>
        <p:nvSpPr>
          <p:cNvPr id="4" name="Espace réservé du numéro de diapositive 3">
            <a:extLst>
              <a:ext uri="{FF2B5EF4-FFF2-40B4-BE49-F238E27FC236}">
                <a16:creationId xmlns:a16="http://schemas.microsoft.com/office/drawing/2014/main" id="{08F756BE-26C7-8785-D716-ACCAF1258082}"/>
              </a:ext>
            </a:extLst>
          </p:cNvPr>
          <p:cNvSpPr>
            <a:spLocks noGrp="1"/>
          </p:cNvSpPr>
          <p:nvPr>
            <p:ph type="sldNum" sz="quarter" idx="5"/>
          </p:nvPr>
        </p:nvSpPr>
        <p:spPr/>
        <p:txBody>
          <a:bodyPr/>
          <a:lstStyle/>
          <a:p>
            <a:fld id="{4020C4B9-62CD-FE43-8A60-187738C90A2A}" type="slidenum">
              <a:rPr lang="fr-FR" smtClean="0"/>
              <a:t>21</a:t>
            </a:fld>
            <a:endParaRPr lang="fr-FR"/>
          </a:p>
        </p:txBody>
      </p:sp>
    </p:spTree>
    <p:extLst>
      <p:ext uri="{BB962C8B-B14F-4D97-AF65-F5344CB8AC3E}">
        <p14:creationId xmlns:p14="http://schemas.microsoft.com/office/powerpoint/2010/main" val="3744550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22</a:t>
            </a:fld>
            <a:endParaRPr lang="fr-FR"/>
          </a:p>
        </p:txBody>
      </p:sp>
    </p:spTree>
    <p:extLst>
      <p:ext uri="{BB962C8B-B14F-4D97-AF65-F5344CB8AC3E}">
        <p14:creationId xmlns:p14="http://schemas.microsoft.com/office/powerpoint/2010/main" val="3775300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23</a:t>
            </a:fld>
            <a:endParaRPr lang="fr-FR"/>
          </a:p>
        </p:txBody>
      </p:sp>
    </p:spTree>
    <p:extLst>
      <p:ext uri="{BB962C8B-B14F-4D97-AF65-F5344CB8AC3E}">
        <p14:creationId xmlns:p14="http://schemas.microsoft.com/office/powerpoint/2010/main" val="2255076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24</a:t>
            </a:fld>
            <a:endParaRPr lang="fr-FR"/>
          </a:p>
        </p:txBody>
      </p:sp>
    </p:spTree>
    <p:extLst>
      <p:ext uri="{BB962C8B-B14F-4D97-AF65-F5344CB8AC3E}">
        <p14:creationId xmlns:p14="http://schemas.microsoft.com/office/powerpoint/2010/main" val="719939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1. Aristobule a raison : si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 est au début de la brique du verbe, alors il s’écrit bien </a:t>
            </a:r>
            <a:r>
              <a:rPr lang="fr-FR" sz="1200" i="1" kern="100" dirty="0">
                <a:solidFill>
                  <a:schemeClr val="tx1"/>
                </a:solidFill>
                <a:effectLst/>
                <a:latin typeface="+mn-lt"/>
                <a:ea typeface="Calibri" panose="020F0502020204030204" pitchFamily="34" charset="0"/>
                <a:cs typeface="Times New Roman" panose="02020603050405020304" pitchFamily="18" charset="0"/>
              </a:rPr>
              <a:t>ont</a:t>
            </a:r>
            <a:r>
              <a:rPr lang="fr-FR" sz="1200" kern="100" dirty="0">
                <a:solidFill>
                  <a:schemeClr val="tx1"/>
                </a:solidFill>
                <a:effectLst/>
                <a:latin typeface="+mn-lt"/>
                <a:ea typeface="Calibri" panose="020F0502020204030204" pitchFamily="34" charset="0"/>
                <a:cs typeface="Times New Roman" panose="02020603050405020304" pitchFamily="18" charset="0"/>
              </a:rPr>
              <a:t>. Là où Aristobule se trompe, c’est qu’ici </a:t>
            </a:r>
            <a:r>
              <a:rPr lang="fr-FR" sz="1200" i="1" kern="100" dirty="0">
                <a:solidFill>
                  <a:schemeClr val="tx1"/>
                </a:solidFill>
                <a:effectLst/>
                <a:latin typeface="+mn-lt"/>
                <a:ea typeface="Calibri" panose="020F0502020204030204" pitchFamily="34" charset="0"/>
                <a:cs typeface="Times New Roman" panose="02020603050405020304" pitchFamily="18" charset="0"/>
              </a:rPr>
              <a:t>ont </a:t>
            </a:r>
            <a:r>
              <a:rPr lang="fr-FR" sz="1200" kern="100" dirty="0">
                <a:solidFill>
                  <a:schemeClr val="tx1"/>
                </a:solidFill>
                <a:effectLst/>
                <a:latin typeface="+mn-lt"/>
                <a:ea typeface="Calibri" panose="020F0502020204030204" pitchFamily="34" charset="0"/>
                <a:cs typeface="Times New Roman" panose="02020603050405020304" pitchFamily="18" charset="0"/>
              </a:rPr>
              <a:t>n’est pas au début de la brique du verbe.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De quoi ça parle ? d’un groupe de personnes (les parents, peut-être), désigné par le mot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 est donc la brique-sujet.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Qu’est-ce qui se passe ? le groupe de personne arrive demain. </a:t>
            </a:r>
            <a:r>
              <a:rPr lang="fr-FR" sz="1200" i="1" kern="100" dirty="0">
                <a:solidFill>
                  <a:schemeClr val="tx1"/>
                </a:solidFill>
                <a:effectLst/>
                <a:latin typeface="+mn-lt"/>
                <a:ea typeface="Calibri" panose="020F0502020204030204" pitchFamily="34" charset="0"/>
                <a:cs typeface="Times New Roman" panose="02020603050405020304" pitchFamily="18" charset="0"/>
              </a:rPr>
              <a:t>Arrive demain</a:t>
            </a:r>
            <a:r>
              <a:rPr lang="fr-FR" sz="1200" kern="100" dirty="0">
                <a:solidFill>
                  <a:schemeClr val="tx1"/>
                </a:solidFill>
                <a:effectLst/>
                <a:latin typeface="+mn-lt"/>
                <a:ea typeface="Calibri" panose="020F0502020204030204" pitchFamily="34" charset="0"/>
                <a:cs typeface="Times New Roman" panose="02020603050405020304" pitchFamily="18" charset="0"/>
              </a:rPr>
              <a:t> est donc la brique du verbe.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donc un groupe de personnes et il est sujet, il s’écrit donc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 c’est le pronom </a:t>
            </a:r>
            <a:r>
              <a:rPr lang="fr-FR" sz="1200" i="1" kern="100" dirty="0">
                <a:solidFill>
                  <a:schemeClr val="tx1"/>
                </a:solidFill>
                <a:effectLst/>
                <a:latin typeface="+mn-lt"/>
                <a:ea typeface="Calibri" panose="020F0502020204030204" pitchFamily="34" charset="0"/>
                <a:cs typeface="Times New Roman" panose="02020603050405020304" pitchFamily="18" charset="0"/>
              </a:rPr>
              <a:t>on</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Quant à « les enfants », c’est les enfants à qui est apportée cette information. Si ç’avait été la brique sujet, il n’y aurait pas de virgule après.</a:t>
            </a: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25</a:t>
            </a:fld>
            <a:endParaRPr lang="fr-FR"/>
          </a:p>
        </p:txBody>
      </p:sp>
    </p:spTree>
    <p:extLst>
      <p:ext uri="{BB962C8B-B14F-4D97-AF65-F5344CB8AC3E}">
        <p14:creationId xmlns:p14="http://schemas.microsoft.com/office/powerpoint/2010/main" val="570932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26</a:t>
            </a:fld>
            <a:endParaRPr lang="fr-FR"/>
          </a:p>
        </p:txBody>
      </p:sp>
    </p:spTree>
    <p:extLst>
      <p:ext uri="{BB962C8B-B14F-4D97-AF65-F5344CB8AC3E}">
        <p14:creationId xmlns:p14="http://schemas.microsoft.com/office/powerpoint/2010/main" val="3007711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27</a:t>
            </a:fld>
            <a:endParaRPr lang="fr-FR"/>
          </a:p>
        </p:txBody>
      </p:sp>
    </p:spTree>
    <p:extLst>
      <p:ext uri="{BB962C8B-B14F-4D97-AF65-F5344CB8AC3E}">
        <p14:creationId xmlns:p14="http://schemas.microsoft.com/office/powerpoint/2010/main" val="631876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Dictée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Mes parents ont acheté des feuilles simples. On recopie nos devoirs dessus.</a:t>
            </a:r>
          </a:p>
          <a:p>
            <a:endParaRPr lang="fr-FR" sz="1200" dirty="0">
              <a:solidFill>
                <a:schemeClr val="tx1"/>
              </a:solidFill>
              <a:latin typeface="+mn-lt"/>
            </a:endParaRPr>
          </a:p>
          <a:p>
            <a:r>
              <a:rPr lang="fr-FR" sz="1200" dirty="0">
                <a:solidFill>
                  <a:schemeClr val="tx1"/>
                </a:solidFill>
                <a:latin typeface="+mn-lt"/>
              </a:rPr>
              <a:t>Point à privilégier dans la réflexion lors de la mise en commun :</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D/N/A)</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S/V (verbe en -e ou en -s)</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ont / on</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-m- devant -m-, -b-, -p-</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-s-/-</a:t>
            </a:r>
            <a:r>
              <a:rPr lang="fr-FR" sz="1200" kern="100" dirty="0" err="1">
                <a:solidFill>
                  <a:schemeClr val="tx1"/>
                </a:solidFill>
                <a:effectLst/>
                <a:latin typeface="+mn-lt"/>
                <a:ea typeface="Calibri" panose="020F0502020204030204" pitchFamily="34" charset="0"/>
                <a:cs typeface="Times New Roman" panose="02020603050405020304" pitchFamily="18" charset="0"/>
              </a:rPr>
              <a:t>ss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4020C4B9-62CD-FE43-8A60-187738C90A2A}" type="slidenum">
              <a:rPr lang="fr-FR" smtClean="0"/>
              <a:t>28</a:t>
            </a:fld>
            <a:endParaRPr lang="fr-FR"/>
          </a:p>
        </p:txBody>
      </p:sp>
    </p:spTree>
    <p:extLst>
      <p:ext uri="{BB962C8B-B14F-4D97-AF65-F5344CB8AC3E}">
        <p14:creationId xmlns:p14="http://schemas.microsoft.com/office/powerpoint/2010/main" val="3459502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CB157-CB88-48CA-3A46-45AA295A93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7EBDC3-8B22-5797-B727-37E09826DB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C12DC9-0AE6-0F87-D727-CC3703587CA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6E52D78-DB44-91CC-D00A-5C703C156F49}"/>
              </a:ext>
            </a:extLst>
          </p:cNvPr>
          <p:cNvSpPr>
            <a:spLocks noGrp="1"/>
          </p:cNvSpPr>
          <p:nvPr>
            <p:ph type="sldNum" sz="quarter" idx="5"/>
          </p:nvPr>
        </p:nvSpPr>
        <p:spPr/>
        <p:txBody>
          <a:bodyPr/>
          <a:lstStyle/>
          <a:p>
            <a:fld id="{4020C4B9-62CD-FE43-8A60-187738C90A2A}" type="slidenum">
              <a:rPr lang="fr-FR" smtClean="0"/>
              <a:t>29</a:t>
            </a:fld>
            <a:endParaRPr lang="fr-FR"/>
          </a:p>
        </p:txBody>
      </p:sp>
    </p:spTree>
    <p:extLst>
      <p:ext uri="{BB962C8B-B14F-4D97-AF65-F5344CB8AC3E}">
        <p14:creationId xmlns:p14="http://schemas.microsoft.com/office/powerpoint/2010/main" val="93765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CD55A-F19D-75BD-8E9F-56AC10C8154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7C37079-1AE4-4CD5-F80A-44D905D069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2E83A01-DA4C-D8E1-A463-F8B796A49B83}"/>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31CF0135-DCFC-D966-16E0-AEFB906E42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2AE075-8E3C-E0A0-E1BB-177295961D3A}"/>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211461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4A4F1D-A1CE-4582-EF85-643012DCFC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15A4F40-38AF-C559-A68F-FC18B92BF73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58F97D-F0E2-9587-DC29-54A4FD144637}"/>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3F9F2A34-54B1-416B-A465-248F13C124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D1B0AB-5126-22E6-B937-E611C506BC63}"/>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4271194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59AC2D-C425-0077-25CB-37A1045FA2D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4C18FDB-05E0-D294-06B4-42DDEF5741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73F6C66-AAC0-6F70-2299-DB6B963418B7}"/>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E65A92CA-AEDC-C3C2-1889-7BC71AF9CE3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47FA2C-5352-8F00-F299-7EE14022BCC7}"/>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092058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0A20E-E738-5D88-2902-F25AC8B487A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22373EF-1236-6E9E-F401-AE11647B983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8A90F00-C88B-85A4-A087-AB641A60552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6542F58-D3D7-A37D-C996-7E72E7648781}"/>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3FA240C0-00E5-BF90-EEAC-F14EA3EC8E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F8C799A-C746-C1A4-8F91-9F667E442893}"/>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1661589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E3831-136A-81E3-5907-FD306D06DD9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C004D0A-C679-572A-3BDE-431C71565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7FF1128-2709-4D4D-B2A4-2C8295D9722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4535519-99E3-1A0B-7C74-9975AFE972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6D65033-AAFC-0BBC-C6DF-BB63214F438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894B57-2A09-17FB-307F-71C0D77F5816}"/>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8" name="Espace réservé du pied de page 7">
            <a:extLst>
              <a:ext uri="{FF2B5EF4-FFF2-40B4-BE49-F238E27FC236}">
                <a16:creationId xmlns:a16="http://schemas.microsoft.com/office/drawing/2014/main" id="{15CF96C7-44D1-25D6-CFF5-41E7F954788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F001F66-C4CD-555A-FFAF-6A64A377CD14}"/>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55592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BD2661-38D3-9D92-1174-AAA74053ECD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8513AC0-3828-8199-0CBB-B72F4BBC4C36}"/>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4" name="Espace réservé du pied de page 3">
            <a:extLst>
              <a:ext uri="{FF2B5EF4-FFF2-40B4-BE49-F238E27FC236}">
                <a16:creationId xmlns:a16="http://schemas.microsoft.com/office/drawing/2014/main" id="{780F433A-C17D-255D-565F-9013D9CF55C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E18F4CE-B781-F7C7-5687-57B806108BB4}"/>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2320361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A2EADCB-A923-31D6-C2B7-50A09264953D}"/>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3" name="Espace réservé du pied de page 2">
            <a:extLst>
              <a:ext uri="{FF2B5EF4-FFF2-40B4-BE49-F238E27FC236}">
                <a16:creationId xmlns:a16="http://schemas.microsoft.com/office/drawing/2014/main" id="{6AE00CE1-5EEE-7EBF-6D2E-AEB17B9FC8A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83DE5B5-D136-3E38-1940-9B2A466F69FB}"/>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42815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6328D-DEC3-518A-8A43-B00E479034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49C62D5-DB7B-B615-3B4E-0D27116CFA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AFA9C22-CD6E-1C87-C6AD-8390DD3AD4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9AFBDE-8472-1608-1EC6-1D8CEE243661}"/>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18B44F30-FB4C-4E94-EE74-C7016F8416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64FF5BF-2C69-9FE9-36E3-59C9B2D9997D}"/>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4034744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F85771-46EF-71FE-55C3-25B213EA86A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0956F2C-16AF-F0DB-6D5A-F1BBF62A45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A6665E0-DB34-FFBB-1C2E-BB833F1AD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7AB3291-86A0-463F-E0AE-A57EAF16B8C0}"/>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C411D46A-6DBD-7EBB-A9C1-055893B891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34A596-5AC1-2F06-A258-543096413B2D}"/>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602632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58305-01FC-3644-8F3B-14D659F8B3A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9419D32-192A-6F32-CEF1-2E3586F32C3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B2F1E0-7B56-2A39-7C2E-0E29546525C6}"/>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8DD7EFB-A1E1-3820-41BE-27FDAADE83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2C08267-52BB-CD0A-BBAF-C501E1D92F62}"/>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154406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68778B9-69F1-3A52-6E36-15038025961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C60C7B6-6EFA-C1D4-05DA-418CC4FDCF7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763708-B2D0-6148-7685-D9BA46EF5E25}"/>
              </a:ext>
            </a:extLst>
          </p:cNvPr>
          <p:cNvSpPr>
            <a:spLocks noGrp="1"/>
          </p:cNvSpPr>
          <p:nvPr>
            <p:ph type="dt" sz="half" idx="10"/>
          </p:nvPr>
        </p:nvSpPr>
        <p:spPr/>
        <p:txBody>
          <a:body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40E574ED-BC81-4F2C-EB73-00A93A5218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13F736-59D0-8CB8-B52A-E48D6836B5B8}"/>
              </a:ext>
            </a:extLst>
          </p:cNvPr>
          <p:cNvSpPr>
            <a:spLocks noGrp="1"/>
          </p:cNvSpPr>
          <p:nvPr>
            <p:ph type="sldNum" sz="quarter" idx="12"/>
          </p:nvPr>
        </p:nvSpPr>
        <p:spPr/>
        <p:txBody>
          <a:bodyPr/>
          <a:lstStyle/>
          <a:p>
            <a:fld id="{645160E2-03E6-5D48-99AD-1156079BBB67}" type="slidenum">
              <a:rPr lang="fr-FR" smtClean="0"/>
              <a:t>‹N°›</a:t>
            </a:fld>
            <a:endParaRPr lang="fr-FR"/>
          </a:p>
        </p:txBody>
      </p:sp>
    </p:spTree>
    <p:extLst>
      <p:ext uri="{BB962C8B-B14F-4D97-AF65-F5344CB8AC3E}">
        <p14:creationId xmlns:p14="http://schemas.microsoft.com/office/powerpoint/2010/main" val="366329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16E0ABA-704E-8F49-0B98-EFC3DAD7E9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ADCFD80-7360-380D-8353-C5F1ACABB1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2F0830-9D55-0A5A-D30B-DC56614652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3E0EF-E291-A443-A382-022F022D3D60}"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B1135FBE-8738-9DFF-5796-D6B69C3F59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D0F07DF-3FA7-AF3C-34C0-E3273D116A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160E2-03E6-5D48-99AD-1156079BBB67}" type="slidenum">
              <a:rPr lang="fr-FR" smtClean="0"/>
              <a:t>‹N°›</a:t>
            </a:fld>
            <a:endParaRPr lang="fr-FR"/>
          </a:p>
        </p:txBody>
      </p:sp>
    </p:spTree>
    <p:extLst>
      <p:ext uri="{BB962C8B-B14F-4D97-AF65-F5344CB8AC3E}">
        <p14:creationId xmlns:p14="http://schemas.microsoft.com/office/powerpoint/2010/main" val="631922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B179AC-377A-B0C7-38F2-92E4167EBAB4}"/>
              </a:ext>
            </a:extLst>
          </p:cNvPr>
          <p:cNvSpPr>
            <a:spLocks noGrp="1"/>
          </p:cNvSpPr>
          <p:nvPr>
            <p:ph type="ctrTitle"/>
          </p:nvPr>
        </p:nvSpPr>
        <p:spPr>
          <a:xfrm>
            <a:off x="1524000" y="1122362"/>
            <a:ext cx="9144000" cy="3329895"/>
          </a:xfrm>
        </p:spPr>
        <p:txBody>
          <a:bodyPr/>
          <a:lstStyle/>
          <a:p>
            <a:r>
              <a:rPr lang="fr-FR" dirty="0"/>
              <a:t>La différence entre </a:t>
            </a:r>
            <a:br>
              <a:rPr lang="fr-FR" dirty="0"/>
            </a:br>
            <a:r>
              <a:rPr lang="fr-FR" b="1" i="1" dirty="0"/>
              <a:t>on</a:t>
            </a:r>
            <a:r>
              <a:rPr lang="fr-FR" dirty="0"/>
              <a:t> et </a:t>
            </a:r>
            <a:r>
              <a:rPr lang="fr-FR" b="1" i="1" dirty="0"/>
              <a:t>ont</a:t>
            </a:r>
          </a:p>
        </p:txBody>
      </p:sp>
      <p:sp>
        <p:nvSpPr>
          <p:cNvPr id="3" name="Sous-titre 2">
            <a:extLst>
              <a:ext uri="{FF2B5EF4-FFF2-40B4-BE49-F238E27FC236}">
                <a16:creationId xmlns:a16="http://schemas.microsoft.com/office/drawing/2014/main" id="{15EEF880-D141-CC68-A11A-30F48C03D167}"/>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648368" y="1122361"/>
            <a:ext cx="3304631" cy="1200329"/>
          </a:xfrm>
          <a:prstGeom prst="rect">
            <a:avLst/>
          </a:prstGeom>
          <a:noFill/>
        </p:spPr>
        <p:txBody>
          <a:bodyPr wrap="squar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358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080BC-1968-A92D-F255-9E191E89E695}"/>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377318" y="1690688"/>
            <a:ext cx="2826370" cy="3559133"/>
          </a:xfrm>
          <a:prstGeom prst="rect">
            <a:avLst/>
          </a:prstGeom>
        </p:spPr>
      </p:pic>
    </p:spTree>
    <p:extLst>
      <p:ext uri="{BB962C8B-B14F-4D97-AF65-F5344CB8AC3E}">
        <p14:creationId xmlns:p14="http://schemas.microsoft.com/office/powerpoint/2010/main" val="326828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27E9D0-FA76-6321-4CD9-FC080F8B4E9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45D865B-86A5-A930-ED69-864AAF270040}"/>
              </a:ext>
            </a:extLst>
          </p:cNvPr>
          <p:cNvSpPr>
            <a:spLocks noGrp="1"/>
          </p:cNvSpPr>
          <p:nvPr>
            <p:ph idx="1"/>
          </p:nvPr>
        </p:nvSpPr>
        <p:spPr>
          <a:xfrm>
            <a:off x="838200" y="1271239"/>
            <a:ext cx="10515600" cy="4905724"/>
          </a:xfrm>
        </p:spPr>
        <p:txBody>
          <a:bodyPr/>
          <a:lstStyle/>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Bousculade au self</a:t>
            </a: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s’est levés de notre banc et on est partis faire la queue. Des gens étaient pressés.  Ils nous ont presque bousculés mais on s’était poussés.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Ils ont drôlement faim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Ils n’ont pas de lunettes, ou quoi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 bousculade, une des personnes pressées, une dame, a perdu des sous, les pièces ont glissé jusque sous un meuble. Impossible de les y attraper. Alors notre petit Anton s’est allongé par terre. Il a glissé sa menotte et ses doigts ont agrippé les pièces. La dame nous a beaucoup remerciés.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53487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42097-870A-B54E-F0EC-41906828A1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1ABC10-81DD-E3AC-319C-97DF7EFE01A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2C4A7F5-EB9C-C439-F426-68A3C24D799E}"/>
              </a:ext>
            </a:extLst>
          </p:cNvPr>
          <p:cNvSpPr>
            <a:spLocks noGrp="1"/>
          </p:cNvSpPr>
          <p:nvPr>
            <p:ph idx="1"/>
          </p:nvPr>
        </p:nvSpPr>
        <p:spPr>
          <a:xfrm>
            <a:off x="838200" y="1271239"/>
            <a:ext cx="10515600" cy="4905724"/>
          </a:xfrm>
        </p:spPr>
        <p:txBody>
          <a:bodyPr/>
          <a:lstStyle/>
          <a:p>
            <a:pPr marL="0" indent="0" algn="just">
              <a:buNone/>
            </a:pPr>
            <a:endPar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926F12C6-F1BA-BB4A-749A-9A04E15BF40B}"/>
              </a:ext>
            </a:extLst>
          </p:cNvPr>
          <p:cNvGraphicFramePr>
            <a:graphicFrameLocks noGrp="1"/>
          </p:cNvGraphicFramePr>
          <p:nvPr>
            <p:extLst>
              <p:ext uri="{D42A27DB-BD31-4B8C-83A1-F6EECF244321}">
                <p14:modId xmlns:p14="http://schemas.microsoft.com/office/powerpoint/2010/main" val="2641825568"/>
              </p:ext>
            </p:extLst>
          </p:nvPr>
        </p:nvGraphicFramePr>
        <p:xfrm>
          <a:off x="3237469" y="2150076"/>
          <a:ext cx="4226012" cy="2940909"/>
        </p:xfrm>
        <a:graphic>
          <a:graphicData uri="http://schemas.openxmlformats.org/drawingml/2006/table">
            <a:tbl>
              <a:tblPr firstRow="1" firstCol="1" bandRow="1" bandCol="1">
                <a:tableStyleId>{5940675A-B579-460E-94D1-54222C63F5DA}</a:tableStyleId>
              </a:tblPr>
              <a:tblGrid>
                <a:gridCol w="1056503">
                  <a:extLst>
                    <a:ext uri="{9D8B030D-6E8A-4147-A177-3AD203B41FA5}">
                      <a16:colId xmlns:a16="http://schemas.microsoft.com/office/drawing/2014/main" val="1752841292"/>
                    </a:ext>
                  </a:extLst>
                </a:gridCol>
                <a:gridCol w="1056503">
                  <a:extLst>
                    <a:ext uri="{9D8B030D-6E8A-4147-A177-3AD203B41FA5}">
                      <a16:colId xmlns:a16="http://schemas.microsoft.com/office/drawing/2014/main" val="1535634701"/>
                    </a:ext>
                  </a:extLst>
                </a:gridCol>
                <a:gridCol w="1056503">
                  <a:extLst>
                    <a:ext uri="{9D8B030D-6E8A-4147-A177-3AD203B41FA5}">
                      <a16:colId xmlns:a16="http://schemas.microsoft.com/office/drawing/2014/main" val="661000958"/>
                    </a:ext>
                  </a:extLst>
                </a:gridCol>
                <a:gridCol w="1056503">
                  <a:extLst>
                    <a:ext uri="{9D8B030D-6E8A-4147-A177-3AD203B41FA5}">
                      <a16:colId xmlns:a16="http://schemas.microsoft.com/office/drawing/2014/main" val="1516846372"/>
                    </a:ext>
                  </a:extLst>
                </a:gridCol>
              </a:tblGrid>
              <a:tr h="980303">
                <a:tc>
                  <a:txBody>
                    <a:bodyPr/>
                    <a:lstStyle/>
                    <a:p>
                      <a:pPr algn="ctr"/>
                      <a:r>
                        <a:rPr lang="fr-FR" sz="4800" dirty="0">
                          <a:solidFill>
                            <a:srgbClr val="FF0000"/>
                          </a:solidFill>
                          <a:effectLst/>
                        </a:rPr>
                        <a:t> </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4800" dirty="0">
                          <a:solidFill>
                            <a:srgbClr val="FF0000"/>
                          </a:solidFill>
                          <a:effectLst/>
                        </a:rPr>
                        <a:t>?</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4800" dirty="0">
                          <a:solidFill>
                            <a:srgbClr val="FF0000"/>
                          </a:solidFill>
                          <a:effectLst/>
                        </a:rPr>
                        <a:t>?</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4800" dirty="0">
                          <a:solidFill>
                            <a:srgbClr val="FF0000"/>
                          </a:solidFill>
                          <a:effectLst/>
                        </a:rPr>
                        <a:t>?</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8902878"/>
                  </a:ext>
                </a:extLst>
              </a:tr>
              <a:tr h="980303">
                <a:tc>
                  <a:txBody>
                    <a:bodyPr/>
                    <a:lstStyle/>
                    <a:p>
                      <a:pPr algn="ctr"/>
                      <a:r>
                        <a:rPr lang="fr-FR" sz="4800" dirty="0">
                          <a:solidFill>
                            <a:srgbClr val="FF0000"/>
                          </a:solidFill>
                          <a:effectLst/>
                        </a:rPr>
                        <a:t>?</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r>
                        <a:rPr lang="fr-FR" sz="4800">
                          <a:effectLst/>
                        </a:rPr>
                        <a:t>-</a:t>
                      </a:r>
                      <a:endParaRPr lang="fr-FR" sz="4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4800">
                          <a:effectLst/>
                        </a:rPr>
                        <a:t>-</a:t>
                      </a:r>
                      <a:endParaRPr lang="fr-FR" sz="4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4800">
                          <a:effectLst/>
                        </a:rPr>
                        <a:t>-</a:t>
                      </a:r>
                      <a:endParaRPr lang="fr-FR" sz="4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07637142"/>
                  </a:ext>
                </a:extLst>
              </a:tr>
              <a:tr h="980303">
                <a:tc>
                  <a:txBody>
                    <a:bodyPr/>
                    <a:lstStyle/>
                    <a:p>
                      <a:pPr algn="ctr"/>
                      <a:r>
                        <a:rPr lang="fr-FR" sz="4800" dirty="0">
                          <a:solidFill>
                            <a:srgbClr val="FF0000"/>
                          </a:solidFill>
                          <a:effectLst/>
                        </a:rPr>
                        <a:t>?</a:t>
                      </a:r>
                      <a:endParaRPr lang="fr-FR" sz="4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4800">
                          <a:effectLst/>
                        </a:rPr>
                        <a:t>-</a:t>
                      </a:r>
                      <a:endParaRPr lang="fr-FR" sz="4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4800">
                          <a:effectLst/>
                        </a:rPr>
                        <a:t>-</a:t>
                      </a:r>
                      <a:endParaRPr lang="fr-FR" sz="4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4800" dirty="0">
                          <a:effectLst/>
                        </a:rPr>
                        <a:t>-</a:t>
                      </a:r>
                      <a:endParaRPr lang="fr-FR" sz="4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2921228"/>
                  </a:ext>
                </a:extLst>
              </a:tr>
            </a:tbl>
          </a:graphicData>
        </a:graphic>
      </p:graphicFrame>
    </p:spTree>
    <p:extLst>
      <p:ext uri="{BB962C8B-B14F-4D97-AF65-F5344CB8AC3E}">
        <p14:creationId xmlns:p14="http://schemas.microsoft.com/office/powerpoint/2010/main" val="4198580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2DFDC-6A04-DB96-3C46-539867007C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EE02BB-0E70-FE57-E0C7-9DB31D4B7FE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3965132-5292-3205-BE89-1C12A03C8273}"/>
              </a:ext>
            </a:extLst>
          </p:cNvPr>
          <p:cNvSpPr>
            <a:spLocks noGrp="1"/>
          </p:cNvSpPr>
          <p:nvPr>
            <p:ph idx="1"/>
          </p:nvPr>
        </p:nvSpPr>
        <p:spPr>
          <a:xfrm>
            <a:off x="838200" y="1271239"/>
            <a:ext cx="10515600" cy="4905724"/>
          </a:xfrm>
        </p:spPr>
        <p:txBody>
          <a:bodyPr/>
          <a:lstStyle/>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Bousculade au self</a:t>
            </a: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 de notre banc et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 faire la queue. Des gens étaient pressés.  Ils nous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 mais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drôlement faim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Ils n’</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pas de lunettes, ou quoi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 bousculade, une des personnes pressées, une dame, a perdu des sous, les pièces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 Impossible de les y attraper. Alors notre petit Anton s’est allongé par terre. Il a glissé sa menotte et ses doigts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 La dame nous a beaucoup remerciés.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89561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B4CA7-0C9D-1BCF-AA15-2F977E15B0A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1E4C130-E09C-2528-BFBD-CA4646A669BE}"/>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BAAFFC9F-85A7-9ED2-E823-AC9989DDD3D3}"/>
              </a:ext>
            </a:extLst>
          </p:cNvPr>
          <p:cNvGraphicFramePr>
            <a:graphicFrameLocks noGrp="1"/>
          </p:cNvGraphicFramePr>
          <p:nvPr>
            <p:extLst>
              <p:ext uri="{D42A27DB-BD31-4B8C-83A1-F6EECF244321}">
                <p14:modId xmlns:p14="http://schemas.microsoft.com/office/powerpoint/2010/main" val="178107226"/>
              </p:ext>
            </p:extLst>
          </p:nvPr>
        </p:nvGraphicFramePr>
        <p:xfrm>
          <a:off x="1248937" y="2017008"/>
          <a:ext cx="10104863" cy="301752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540985">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p>
                    <a:p>
                      <a:pPr algn="ctr"/>
                      <a:endParaRPr lang="fr-FR" sz="2200" kern="100" dirty="0">
                        <a:solidFill>
                          <a:srgbClr val="000000"/>
                        </a:solidFill>
                        <a:effectLst/>
                        <a:latin typeface="Times New Roman" panose="02020603050405020304" pitchFamily="18"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1112520">
                <a:tc>
                  <a:txBody>
                    <a:bodyPr/>
                    <a:lstStyle/>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s’est levés</a:t>
                      </a:r>
                    </a:p>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est partis</a:t>
                      </a:r>
                    </a:p>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s’était poussés.</a:t>
                      </a:r>
                    </a:p>
                  </a:txBody>
                  <a:tcPr marL="68580" marR="68580" marT="0" marB="0"/>
                </a:tc>
                <a:tc>
                  <a:txBody>
                    <a:bodyPr/>
                    <a:lstStyle/>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Ils  nous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chemeClr val="tx1"/>
                          </a:solidFill>
                          <a:effectLst/>
                          <a:latin typeface="Times New Roman" panose="02020603050405020304" pitchFamily="18" charset="0"/>
                          <a:cs typeface="Times New Roman" panose="02020603050405020304" pitchFamily="18" charset="0"/>
                        </a:rPr>
                        <a:t>Ils  </a:t>
                      </a:r>
                      <a:r>
                        <a:rPr lang="fr-FR" sz="2200" b="1" kern="100" dirty="0">
                          <a:solidFill>
                            <a:schemeClr val="tx1"/>
                          </a:solidFill>
                          <a:effectLst/>
                          <a:latin typeface="Times New Roman" panose="02020603050405020304" pitchFamily="18" charset="0"/>
                          <a:cs typeface="Times New Roman" panose="02020603050405020304" pitchFamily="18" charset="0"/>
                        </a:rPr>
                        <a:t>ont</a:t>
                      </a:r>
                      <a:r>
                        <a:rPr lang="fr-FR" sz="2200" kern="100" dirty="0">
                          <a:solidFill>
                            <a:schemeClr val="tx1"/>
                          </a:solidFill>
                          <a:effectLst/>
                          <a:latin typeface="Times New Roman" panose="02020603050405020304" pitchFamily="18" charset="0"/>
                          <a:cs typeface="Times New Roman" panose="02020603050405020304" pitchFamily="18" charset="0"/>
                        </a:rPr>
                        <a:t> faim</a:t>
                      </a:r>
                    </a:p>
                    <a:p>
                      <a:pPr algn="just"/>
                      <a:r>
                        <a:rPr lang="fr-FR" sz="2200" kern="100" dirty="0">
                          <a:solidFill>
                            <a:schemeClr val="tx1"/>
                          </a:solidFill>
                          <a:effectLst/>
                          <a:latin typeface="Times New Roman" panose="02020603050405020304" pitchFamily="18" charset="0"/>
                          <a:cs typeface="Times New Roman" panose="02020603050405020304" pitchFamily="18" charset="0"/>
                        </a:rPr>
                        <a:t>Ils  n’</a:t>
                      </a:r>
                      <a:r>
                        <a:rPr lang="fr-FR" sz="2200" b="1" kern="100" dirty="0">
                          <a:solidFill>
                            <a:schemeClr val="tx1"/>
                          </a:solidFill>
                          <a:effectLst/>
                          <a:latin typeface="Times New Roman" panose="02020603050405020304" pitchFamily="18" charset="0"/>
                          <a:cs typeface="Times New Roman" panose="02020603050405020304" pitchFamily="18" charset="0"/>
                        </a:rPr>
                        <a:t>ont</a:t>
                      </a:r>
                      <a:r>
                        <a:rPr lang="fr-FR" sz="2200" kern="100" dirty="0">
                          <a:solidFill>
                            <a:schemeClr val="tx1"/>
                          </a:solidFill>
                          <a:effectLst/>
                          <a:latin typeface="Times New Roman" panose="02020603050405020304" pitchFamily="18" charset="0"/>
                          <a:cs typeface="Times New Roman" panose="02020603050405020304" pitchFamily="18" charset="0"/>
                        </a:rPr>
                        <a:t> pas de lunettes</a:t>
                      </a:r>
                      <a:endPar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p>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p>
                  </a:txBody>
                  <a:tcPr marL="68580" marR="68580" marT="0" marB="0"/>
                </a:tc>
                <a:extLst>
                  <a:ext uri="{0D108BD9-81ED-4DB2-BD59-A6C34878D82A}">
                    <a16:rowId xmlns:a16="http://schemas.microsoft.com/office/drawing/2014/main" val="1829745951"/>
                  </a:ext>
                </a:extLst>
              </a:tr>
            </a:tbl>
          </a:graphicData>
        </a:graphic>
      </p:graphicFrame>
    </p:spTree>
    <p:extLst>
      <p:ext uri="{BB962C8B-B14F-4D97-AF65-F5344CB8AC3E}">
        <p14:creationId xmlns:p14="http://schemas.microsoft.com/office/powerpoint/2010/main" val="2558330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9ABDE-0229-0650-7128-A3ADE458F0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9C23D3-652A-F8C7-BCAF-8621FF959BF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F6733A0-3BEC-773A-5F47-DAF99C7D530E}"/>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C72FF598-923F-5005-C615-AE1C485C41FE}"/>
              </a:ext>
            </a:extLst>
          </p:cNvPr>
          <p:cNvGraphicFramePr>
            <a:graphicFrameLocks noGrp="1"/>
          </p:cNvGraphicFramePr>
          <p:nvPr/>
        </p:nvGraphicFramePr>
        <p:xfrm>
          <a:off x="1248937" y="2017008"/>
          <a:ext cx="10104863" cy="301752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540985">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p>
                    <a:p>
                      <a:pPr algn="ctr"/>
                      <a:endParaRPr lang="fr-FR" sz="2200" kern="100" dirty="0">
                        <a:solidFill>
                          <a:srgbClr val="000000"/>
                        </a:solidFill>
                        <a:effectLst/>
                        <a:latin typeface="Times New Roman" panose="02020603050405020304" pitchFamily="18"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1112520">
                <a:tc>
                  <a:txBody>
                    <a:bodyPr/>
                    <a:lstStyle/>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s’est levés</a:t>
                      </a:r>
                    </a:p>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est partis</a:t>
                      </a:r>
                    </a:p>
                    <a:p>
                      <a:pPr algn="just"/>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s’était poussés.</a:t>
                      </a:r>
                    </a:p>
                  </a:txBody>
                  <a:tcPr marL="68580" marR="68580" marT="0" marB="0"/>
                </a:tc>
                <a:tc>
                  <a:txBody>
                    <a:bodyPr/>
                    <a:lstStyle/>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Ils  nous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chemeClr val="tx1"/>
                          </a:solidFill>
                          <a:effectLst/>
                          <a:latin typeface="Times New Roman" panose="02020603050405020304" pitchFamily="18" charset="0"/>
                          <a:cs typeface="Times New Roman" panose="02020603050405020304" pitchFamily="18" charset="0"/>
                        </a:rPr>
                        <a:t>Ils  </a:t>
                      </a:r>
                      <a:r>
                        <a:rPr lang="fr-FR" sz="2200" b="1" kern="100" dirty="0">
                          <a:solidFill>
                            <a:schemeClr val="tx1"/>
                          </a:solidFill>
                          <a:effectLst/>
                          <a:latin typeface="Times New Roman" panose="02020603050405020304" pitchFamily="18" charset="0"/>
                          <a:cs typeface="Times New Roman" panose="02020603050405020304" pitchFamily="18" charset="0"/>
                        </a:rPr>
                        <a:t>ont</a:t>
                      </a:r>
                      <a:r>
                        <a:rPr lang="fr-FR" sz="2200" kern="100" dirty="0">
                          <a:solidFill>
                            <a:schemeClr val="tx1"/>
                          </a:solidFill>
                          <a:effectLst/>
                          <a:latin typeface="Times New Roman" panose="02020603050405020304" pitchFamily="18" charset="0"/>
                          <a:cs typeface="Times New Roman" panose="02020603050405020304" pitchFamily="18" charset="0"/>
                        </a:rPr>
                        <a:t> faim</a:t>
                      </a:r>
                    </a:p>
                    <a:p>
                      <a:pPr algn="just"/>
                      <a:r>
                        <a:rPr lang="fr-FR" sz="2200" kern="100" dirty="0">
                          <a:solidFill>
                            <a:schemeClr val="tx1"/>
                          </a:solidFill>
                          <a:effectLst/>
                          <a:latin typeface="Times New Roman" panose="02020603050405020304" pitchFamily="18" charset="0"/>
                          <a:cs typeface="Times New Roman" panose="02020603050405020304" pitchFamily="18" charset="0"/>
                        </a:rPr>
                        <a:t>Ils  n’</a:t>
                      </a:r>
                      <a:r>
                        <a:rPr lang="fr-FR" sz="2200" b="1" kern="100" dirty="0">
                          <a:solidFill>
                            <a:schemeClr val="tx1"/>
                          </a:solidFill>
                          <a:effectLst/>
                          <a:latin typeface="Times New Roman" panose="02020603050405020304" pitchFamily="18" charset="0"/>
                          <a:cs typeface="Times New Roman" panose="02020603050405020304" pitchFamily="18" charset="0"/>
                        </a:rPr>
                        <a:t>ont</a:t>
                      </a:r>
                      <a:r>
                        <a:rPr lang="fr-FR" sz="2200" kern="100" dirty="0">
                          <a:solidFill>
                            <a:schemeClr val="tx1"/>
                          </a:solidFill>
                          <a:effectLst/>
                          <a:latin typeface="Times New Roman" panose="02020603050405020304" pitchFamily="18" charset="0"/>
                          <a:cs typeface="Times New Roman" panose="02020603050405020304" pitchFamily="18" charset="0"/>
                        </a:rPr>
                        <a:t> pas de lunettes</a:t>
                      </a:r>
                      <a:endPar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p>
                    <a:p>
                      <a:pPr algn="just"/>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p>
                  </a:txBody>
                  <a:tcPr marL="68580" marR="68580" marT="0" marB="0"/>
                </a:tc>
                <a:extLst>
                  <a:ext uri="{0D108BD9-81ED-4DB2-BD59-A6C34878D82A}">
                    <a16:rowId xmlns:a16="http://schemas.microsoft.com/office/drawing/2014/main" val="1829745951"/>
                  </a:ext>
                </a:extLst>
              </a:tr>
            </a:tbl>
          </a:graphicData>
        </a:graphic>
      </p:graphicFrame>
    </p:spTree>
    <p:extLst>
      <p:ext uri="{BB962C8B-B14F-4D97-AF65-F5344CB8AC3E}">
        <p14:creationId xmlns:p14="http://schemas.microsoft.com/office/powerpoint/2010/main" val="14594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0E18C-06D5-B6D8-33D8-C45034E001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5B2142-C791-59B0-B959-87F91840752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7CE2877-2E92-04B2-4736-8A4C1AC7DC0C}"/>
              </a:ext>
            </a:extLst>
          </p:cNvPr>
          <p:cNvSpPr>
            <a:spLocks noGrp="1"/>
          </p:cNvSpPr>
          <p:nvPr>
            <p:ph idx="1"/>
          </p:nvPr>
        </p:nvSpPr>
        <p:spPr>
          <a:xfrm>
            <a:off x="838200" y="1271239"/>
            <a:ext cx="10515600" cy="4905724"/>
          </a:xfrm>
        </p:spPr>
        <p:txBody>
          <a:bodyPr/>
          <a:lstStyle/>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Bousculade au self</a:t>
            </a: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 de notre banc et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 faire la queue.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Des gens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étaient pressés.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 mais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drôlement faim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pas de lunettes, ou quoi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 bousculade,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 des personnes pressées, une dame</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perdu des sous, les pièces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 Impossible de les y attraper. Alors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notre petit Anton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allongé par terre.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glissé sa menotte et ses doigts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 dame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beaucoup remerciés.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4514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A571E-DAF1-EE41-5CF2-ECE4BCE52C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B828D8-75D9-CAD5-DC07-378BBF07D18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BF81AAE-EEA9-F980-DC48-C79C2352CE8C}"/>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A820A47E-7D7E-0BEC-2C7F-FFCFC17BCCC9}"/>
              </a:ext>
            </a:extLst>
          </p:cNvPr>
          <p:cNvGraphicFramePr>
            <a:graphicFrameLocks noGrp="1"/>
          </p:cNvGraphicFramePr>
          <p:nvPr>
            <p:extLst>
              <p:ext uri="{D42A27DB-BD31-4B8C-83A1-F6EECF244321}">
                <p14:modId xmlns:p14="http://schemas.microsoft.com/office/powerpoint/2010/main" val="3802530993"/>
              </p:ext>
            </p:extLst>
          </p:nvPr>
        </p:nvGraphicFramePr>
        <p:xfrm>
          <a:off x="1248937" y="2017008"/>
          <a:ext cx="10104863" cy="335280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540985">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Pronom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p>
                    <a:p>
                      <a:pPr algn="ctr"/>
                      <a:r>
                        <a:rPr lang="fr-FR" sz="2200" b="0" i="0" kern="100" dirty="0">
                          <a:solidFill>
                            <a:srgbClr val="000000"/>
                          </a:solidFill>
                          <a:effectLst/>
                          <a:latin typeface="Times New Roman" panose="02020603050405020304" pitchFamily="18" charset="0"/>
                          <a:cs typeface="Times New Roman" panose="02020603050405020304" pitchFamily="18" charset="0"/>
                        </a:rPr>
                        <a:t>Désigne un groupe de personnes</a:t>
                      </a:r>
                    </a:p>
                    <a:p>
                      <a:pPr algn="ctr"/>
                      <a:r>
                        <a:rPr lang="fr-FR" sz="2200" b="0" i="0" kern="100" dirty="0">
                          <a:solidFill>
                            <a:srgbClr val="000000"/>
                          </a:solidFill>
                          <a:effectLst/>
                          <a:latin typeface="Times New Roman" panose="02020603050405020304" pitchFamily="18" charset="0"/>
                          <a:cs typeface="Times New Roman" panose="02020603050405020304" pitchFamily="18" charset="0"/>
                        </a:rPr>
                        <a:t>(dont celui qui parle)</a:t>
                      </a:r>
                    </a:p>
                    <a:p>
                      <a:pPr algn="ctr"/>
                      <a:endParaRPr lang="fr-FR" sz="2200" kern="100" dirty="0">
                        <a:solidFill>
                          <a:srgbClr val="000000"/>
                        </a:solidFill>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1112520">
                <a:tc>
                  <a:txBody>
                    <a:bodyPr/>
                    <a:lstStyle/>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2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rgbClr val="ED7D31"/>
                          </a:solidFill>
                          <a:effectLst/>
                          <a:latin typeface="Times New Roman" panose="02020603050405020304" pitchFamily="18" charset="0"/>
                          <a:cs typeface="Times New Roman" panose="02020603050405020304" pitchFamily="18" charset="0"/>
                        </a:rPr>
                        <a:t>Ils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b="1" kern="100" dirty="0">
                          <a:solidFill>
                            <a:srgbClr val="000000"/>
                          </a:solidFill>
                          <a:effectLst/>
                          <a:latin typeface="Times New Roman" panose="02020603050405020304" pitchFamily="18" charset="0"/>
                          <a:cs typeface="Times New Roman" panose="02020603050405020304" pitchFamily="18" charset="0"/>
                        </a:rPr>
                        <a:t>ont</a:t>
                      </a:r>
                      <a:r>
                        <a:rPr lang="fr-FR" sz="2200" kern="100" dirty="0">
                          <a:solidFill>
                            <a:srgbClr val="000000"/>
                          </a:solidFill>
                          <a:effectLst/>
                          <a:latin typeface="Times New Roman" panose="02020603050405020304" pitchFamily="18" charset="0"/>
                          <a:cs typeface="Times New Roman" panose="02020603050405020304" pitchFamily="18" charset="0"/>
                        </a:rPr>
                        <a:t> faim</a:t>
                      </a:r>
                      <a:endParaRPr lang="fr-FR" sz="2200" kern="100" dirty="0">
                        <a:effectLst/>
                        <a:latin typeface="Times New Roman" panose="02020603050405020304" pitchFamily="18" charset="0"/>
                        <a:cs typeface="Times New Roman" panose="02020603050405020304" pitchFamily="18" charset="0"/>
                      </a:endParaRPr>
                    </a:p>
                    <a:p>
                      <a:pPr algn="just"/>
                      <a:r>
                        <a:rPr lang="fr-FR" sz="2200" kern="100" dirty="0">
                          <a:solidFill>
                            <a:srgbClr val="ED7D31"/>
                          </a:solidFill>
                          <a:effectLst/>
                          <a:latin typeface="Times New Roman" panose="02020603050405020304" pitchFamily="18" charset="0"/>
                          <a:cs typeface="Times New Roman" panose="02020603050405020304" pitchFamily="18" charset="0"/>
                        </a:rPr>
                        <a:t>Ils </a:t>
                      </a:r>
                      <a:r>
                        <a:rPr lang="fr-FR" sz="2200" kern="100" dirty="0">
                          <a:solidFill>
                            <a:srgbClr val="000000"/>
                          </a:solidFill>
                          <a:effectLst/>
                          <a:latin typeface="Times New Roman" panose="02020603050405020304" pitchFamily="18" charset="0"/>
                          <a:cs typeface="Times New Roman" panose="02020603050405020304" pitchFamily="18" charset="0"/>
                        </a:rPr>
                        <a:t> n’</a:t>
                      </a:r>
                      <a:r>
                        <a:rPr lang="fr-FR" sz="2200" b="1" kern="100" dirty="0">
                          <a:solidFill>
                            <a:srgbClr val="000000"/>
                          </a:solidFill>
                          <a:effectLst/>
                          <a:latin typeface="Times New Roman" panose="02020603050405020304" pitchFamily="18" charset="0"/>
                          <a:cs typeface="Times New Roman" panose="02020603050405020304" pitchFamily="18" charset="0"/>
                        </a:rPr>
                        <a:t>ont</a:t>
                      </a:r>
                      <a:r>
                        <a:rPr lang="fr-FR" sz="2200" kern="100" dirty="0">
                          <a:solidFill>
                            <a:srgbClr val="000000"/>
                          </a:solidFill>
                          <a:effectLst/>
                          <a:latin typeface="Times New Roman" panose="02020603050405020304" pitchFamily="18" charset="0"/>
                          <a:cs typeface="Times New Roman" panose="02020603050405020304" pitchFamily="18" charset="0"/>
                        </a:rPr>
                        <a:t> pas de lunettes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9745951"/>
                  </a:ext>
                </a:extLst>
              </a:tr>
            </a:tbl>
          </a:graphicData>
        </a:graphic>
      </p:graphicFrame>
    </p:spTree>
    <p:extLst>
      <p:ext uri="{BB962C8B-B14F-4D97-AF65-F5344CB8AC3E}">
        <p14:creationId xmlns:p14="http://schemas.microsoft.com/office/powerpoint/2010/main" val="92331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BBE35-4592-861E-0025-5764B117D7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829FB9-2256-FF72-8EE3-DB5FC7E3336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806A708-1807-AB75-88C4-9C733F1C1AA0}"/>
              </a:ext>
            </a:extLst>
          </p:cNvPr>
          <p:cNvSpPr>
            <a:spLocks noGrp="1"/>
          </p:cNvSpPr>
          <p:nvPr>
            <p:ph idx="1"/>
          </p:nvPr>
        </p:nvSpPr>
        <p:spPr>
          <a:xfrm>
            <a:off x="838200" y="1271239"/>
            <a:ext cx="10515600" cy="4905724"/>
          </a:xfrm>
        </p:spPr>
        <p:txBody>
          <a:bodyPr/>
          <a:lstStyle/>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Bousculade au self</a:t>
            </a: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 de notre banc et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 faire la queue.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Des gens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étaient pressés.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 mais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drôlement faim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pas de lunettes, ou quoi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 bousculade,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 des personnes pressées, une dame</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perdu des sous, les pièces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 Impossible de les y attraper. Alors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notre petit Anton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allongé par terre.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glissé sa menotte et ses doigts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 dame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beaucoup remerciés. </a:t>
            </a: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Et la dame a conclu : «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toujours besoin d’un plus petit que soi.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940383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F0191-EA8C-1A73-6D7B-8FC26456AC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922D56-46BA-31C5-4874-3D745E330ED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5D10F4A-1F81-2C97-84FD-0431C2FDF428}"/>
              </a:ext>
            </a:extLst>
          </p:cNvPr>
          <p:cNvSpPr>
            <a:spLocks noGrp="1"/>
          </p:cNvSpPr>
          <p:nvPr>
            <p:ph idx="1"/>
          </p:nvPr>
        </p:nvSpPr>
        <p:spPr>
          <a:xfrm>
            <a:off x="838200" y="1271239"/>
            <a:ext cx="10515600" cy="4905724"/>
          </a:xfrm>
        </p:spPr>
        <p:txBody>
          <a:bodyPr/>
          <a:lstStyle/>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Bousculade au self</a:t>
            </a: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 de notre banc et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 faire la queue.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Des gens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étaient pressés.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 mais </a:t>
            </a:r>
            <a:r>
              <a:rPr lang="fr-FR" sz="2400" b="1"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drôlement faim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pas de lunettes, ou quoi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 bousculade,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 des personnes pressées, une dame</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perdu des sous, les pièces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 Impossible de les y attraper. Alors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notre petit Anton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allongé par terre. </a:t>
            </a:r>
            <a:r>
              <a:rPr lang="fr-FR" sz="2400" u="sng"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glissé sa menotte et ses doigts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 </a:t>
            </a:r>
            <a:r>
              <a:rPr lang="fr-FR" sz="2400" u="sng"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 dame </a:t>
            </a:r>
            <a:r>
              <a:rPr lang="fr-FR" sz="24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beaucoup remerciés. </a:t>
            </a: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Et la dame a conclu : « </a:t>
            </a: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toujours besoin d’un plus petit que soi.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74061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FE741-AB13-55C2-E714-EF1922C1D8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918B51-4B58-F5F6-E251-B7B9FCE359D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0D22A18-71B6-6E35-B382-2ED4AB6557B3}"/>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CDDD380C-236D-EFB3-A801-177AB9FD0AB4}"/>
              </a:ext>
            </a:extLst>
          </p:cNvPr>
          <p:cNvGraphicFramePr>
            <a:graphicFrameLocks noGrp="1"/>
          </p:cNvGraphicFramePr>
          <p:nvPr>
            <p:extLst>
              <p:ext uri="{D42A27DB-BD31-4B8C-83A1-F6EECF244321}">
                <p14:modId xmlns:p14="http://schemas.microsoft.com/office/powerpoint/2010/main" val="2337604784"/>
              </p:ext>
            </p:extLst>
          </p:nvPr>
        </p:nvGraphicFramePr>
        <p:xfrm>
          <a:off x="1248937" y="1516593"/>
          <a:ext cx="10104863" cy="305308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Pronom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370840">
                <a:tc>
                  <a:txBody>
                    <a:bodyPr/>
                    <a:lstStyle/>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un groupe de personnes</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 celui qui parle)</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904066955"/>
                  </a:ext>
                </a:extLst>
              </a:tr>
              <a:tr h="370840">
                <a:tc>
                  <a:txBody>
                    <a:bodyPr/>
                    <a:lstStyle/>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s’est levés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partis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s’était poussés.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3">
                  <a:txBody>
                    <a:bodyPr/>
                    <a:lstStyle/>
                    <a:p>
                      <a:pPr algn="just"/>
                      <a:r>
                        <a:rPr lang="fr-FR" sz="22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rgbClr val="ED7D31"/>
                          </a:solidFill>
                          <a:effectLst/>
                          <a:latin typeface="Times New Roman" panose="02020603050405020304" pitchFamily="18" charset="0"/>
                          <a:cs typeface="Times New Roman" panose="02020603050405020304" pitchFamily="18" charset="0"/>
                        </a:rPr>
                        <a:t>Ils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b="1" kern="100" dirty="0">
                          <a:solidFill>
                            <a:srgbClr val="000000"/>
                          </a:solidFill>
                          <a:effectLst/>
                          <a:latin typeface="Times New Roman" panose="02020603050405020304" pitchFamily="18" charset="0"/>
                          <a:cs typeface="Times New Roman" panose="02020603050405020304" pitchFamily="18" charset="0"/>
                        </a:rPr>
                        <a:t>ont</a:t>
                      </a:r>
                      <a:r>
                        <a:rPr lang="fr-FR" sz="2200" kern="100" dirty="0">
                          <a:solidFill>
                            <a:srgbClr val="000000"/>
                          </a:solidFill>
                          <a:effectLst/>
                          <a:latin typeface="Times New Roman" panose="02020603050405020304" pitchFamily="18" charset="0"/>
                          <a:cs typeface="Times New Roman" panose="02020603050405020304" pitchFamily="18" charset="0"/>
                        </a:rPr>
                        <a:t> faim</a:t>
                      </a:r>
                      <a:endParaRPr lang="fr-FR" sz="2200" kern="100" dirty="0">
                        <a:effectLst/>
                        <a:latin typeface="Times New Roman" panose="02020603050405020304" pitchFamily="18" charset="0"/>
                        <a:cs typeface="Times New Roman" panose="02020603050405020304" pitchFamily="18" charset="0"/>
                      </a:endParaRPr>
                    </a:p>
                    <a:p>
                      <a:pPr algn="just"/>
                      <a:r>
                        <a:rPr lang="fr-FR" sz="2200" kern="100" dirty="0">
                          <a:solidFill>
                            <a:srgbClr val="ED7D31"/>
                          </a:solidFill>
                          <a:effectLst/>
                          <a:latin typeface="Times New Roman" panose="02020603050405020304" pitchFamily="18" charset="0"/>
                          <a:cs typeface="Times New Roman" panose="02020603050405020304" pitchFamily="18" charset="0"/>
                        </a:rPr>
                        <a:t>Ils </a:t>
                      </a:r>
                      <a:r>
                        <a:rPr lang="fr-FR" sz="2200" kern="100" dirty="0">
                          <a:solidFill>
                            <a:srgbClr val="000000"/>
                          </a:solidFill>
                          <a:effectLst/>
                          <a:latin typeface="Times New Roman" panose="02020603050405020304" pitchFamily="18" charset="0"/>
                          <a:cs typeface="Times New Roman" panose="02020603050405020304" pitchFamily="18" charset="0"/>
                        </a:rPr>
                        <a:t> n’</a:t>
                      </a:r>
                      <a:r>
                        <a:rPr lang="fr-FR" sz="2200" b="1" kern="100" dirty="0">
                          <a:solidFill>
                            <a:srgbClr val="000000"/>
                          </a:solidFill>
                          <a:effectLst/>
                          <a:latin typeface="Times New Roman" panose="02020603050405020304" pitchFamily="18" charset="0"/>
                          <a:cs typeface="Times New Roman" panose="02020603050405020304" pitchFamily="18" charset="0"/>
                        </a:rPr>
                        <a:t>ont</a:t>
                      </a:r>
                      <a:r>
                        <a:rPr lang="fr-FR" sz="2200" kern="100" dirty="0">
                          <a:solidFill>
                            <a:srgbClr val="000000"/>
                          </a:solidFill>
                          <a:effectLst/>
                          <a:latin typeface="Times New Roman" panose="02020603050405020304" pitchFamily="18" charset="0"/>
                          <a:cs typeface="Times New Roman" panose="02020603050405020304" pitchFamily="18" charset="0"/>
                        </a:rPr>
                        <a:t> pas de lunettes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9745951"/>
                  </a:ext>
                </a:extLst>
              </a:tr>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les gens, en général</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73202727"/>
                  </a:ext>
                </a:extLst>
              </a:tr>
              <a:tr h="229564">
                <a:tc>
                  <a:txBody>
                    <a:bodyPr/>
                    <a:lstStyle/>
                    <a:p>
                      <a:pPr algn="just"/>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besoin</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dirty="0"/>
                    </a:p>
                  </a:txBody>
                  <a:tcPr marL="68580" marR="68580" marT="0" marB="0"/>
                </a:tc>
                <a:extLst>
                  <a:ext uri="{0D108BD9-81ED-4DB2-BD59-A6C34878D82A}">
                    <a16:rowId xmlns:a16="http://schemas.microsoft.com/office/drawing/2014/main" val="1803444688"/>
                  </a:ext>
                </a:extLst>
              </a:tr>
            </a:tbl>
          </a:graphicData>
        </a:graphic>
      </p:graphicFrame>
    </p:spTree>
    <p:extLst>
      <p:ext uri="{BB962C8B-B14F-4D97-AF65-F5344CB8AC3E}">
        <p14:creationId xmlns:p14="http://schemas.microsoft.com/office/powerpoint/2010/main" val="309211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6259-FA24-2486-1207-62E834F097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CE964F-D3CB-B3D7-5BC6-995F434EF9D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84A56D8-3B12-A2A4-3F1B-E03E212CD554}"/>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D2A5DA74-F3A1-EC57-7DC9-E0D09141E1F6}"/>
              </a:ext>
            </a:extLst>
          </p:cNvPr>
          <p:cNvGraphicFramePr>
            <a:graphicFrameLocks noGrp="1"/>
          </p:cNvGraphicFramePr>
          <p:nvPr>
            <p:extLst>
              <p:ext uri="{D42A27DB-BD31-4B8C-83A1-F6EECF244321}">
                <p14:modId xmlns:p14="http://schemas.microsoft.com/office/powerpoint/2010/main" val="2906220379"/>
              </p:ext>
            </p:extLst>
          </p:nvPr>
        </p:nvGraphicFramePr>
        <p:xfrm>
          <a:off x="1248937" y="1516592"/>
          <a:ext cx="10104863" cy="3657572"/>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794078">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Pronom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794078">
                <a:tc>
                  <a:txBody>
                    <a:bodyPr/>
                    <a:lstStyle/>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un groupe de personnes</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 celui qui parle)</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904066955"/>
                  </a:ext>
                </a:extLst>
              </a:tr>
              <a:tr h="1191118">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levés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partis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s’était poussés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3">
                  <a:txBody>
                    <a:bodyPr/>
                    <a:lstStyle/>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faim</a:t>
                      </a:r>
                    </a:p>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kern="100" dirty="0">
                          <a:solidFill>
                            <a:srgbClr val="FF0000"/>
                          </a:solidFill>
                          <a:effectLst/>
                          <a:latin typeface="Times New Roman" panose="02020603050405020304" pitchFamily="18" charset="0"/>
                          <a:cs typeface="Times New Roman" panose="02020603050405020304" pitchFamily="18" charset="0"/>
                        </a:rPr>
                        <a:t>n’</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pas de lunettes</a:t>
                      </a:r>
                      <a:endPar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p>
                  </a:txBody>
                  <a:tcPr marL="68580" marR="68580" marT="0" marB="0"/>
                </a:tc>
                <a:extLst>
                  <a:ext uri="{0D108BD9-81ED-4DB2-BD59-A6C34878D82A}">
                    <a16:rowId xmlns:a16="http://schemas.microsoft.com/office/drawing/2014/main" val="1829745951"/>
                  </a:ext>
                </a:extLst>
              </a:tr>
              <a:tr h="439149">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les gens, en général</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73202727"/>
                  </a:ext>
                </a:extLst>
              </a:tr>
              <a:tr h="439149">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besoin</a:t>
                      </a:r>
                    </a:p>
                  </a:txBody>
                  <a:tcPr marL="68580" marR="68580" marT="0" marB="0"/>
                </a:tc>
                <a:tc vMerge="1">
                  <a:txBody>
                    <a:bodyPr/>
                    <a:lstStyle/>
                    <a:p>
                      <a:endParaRPr dirty="0"/>
                    </a:p>
                  </a:txBody>
                  <a:tcPr marL="68580" marR="68580" marT="0" marB="0"/>
                </a:tc>
                <a:extLst>
                  <a:ext uri="{0D108BD9-81ED-4DB2-BD59-A6C34878D82A}">
                    <a16:rowId xmlns:a16="http://schemas.microsoft.com/office/drawing/2014/main" val="1803444688"/>
                  </a:ext>
                </a:extLst>
              </a:tr>
            </a:tbl>
          </a:graphicData>
        </a:graphic>
      </p:graphicFrame>
    </p:spTree>
    <p:extLst>
      <p:ext uri="{BB962C8B-B14F-4D97-AF65-F5344CB8AC3E}">
        <p14:creationId xmlns:p14="http://schemas.microsoft.com/office/powerpoint/2010/main" val="596214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61D1C-D806-DFA8-524A-8A3E1F4A43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F5BCA0-93E3-FAF6-E22F-EBD421D0BF3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438436F-67EF-4691-E7AD-00FE9EE6E687}"/>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8F259381-64B8-F211-6D6A-95BE6DDF5E28}"/>
              </a:ext>
            </a:extLst>
          </p:cNvPr>
          <p:cNvGraphicFramePr>
            <a:graphicFrameLocks noGrp="1"/>
          </p:cNvGraphicFramePr>
          <p:nvPr>
            <p:extLst>
              <p:ext uri="{D42A27DB-BD31-4B8C-83A1-F6EECF244321}">
                <p14:modId xmlns:p14="http://schemas.microsoft.com/office/powerpoint/2010/main" val="2003869627"/>
              </p:ext>
            </p:extLst>
          </p:nvPr>
        </p:nvGraphicFramePr>
        <p:xfrm>
          <a:off x="1248937" y="1516593"/>
          <a:ext cx="10104863" cy="308864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Pronom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Toujours sujet</a:t>
                      </a:r>
                    </a:p>
                  </a:txBody>
                  <a:tcPr marL="68580" marR="68580" marT="0" marB="0">
                    <a:solidFill>
                      <a:schemeClr val="accent5">
                        <a:lumMod val="20000"/>
                        <a:lumOff val="80000"/>
                      </a:schemeClr>
                    </a:solidFill>
                  </a:tcPr>
                </a:tc>
                <a:tc rowSpan="2">
                  <a:txBody>
                    <a:bodyPr/>
                    <a:lstStyle/>
                    <a:p>
                      <a:pPr algn="ctr"/>
                      <a:endPar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370840">
                <a:tc>
                  <a:txBody>
                    <a:bodyPr/>
                    <a:lstStyle/>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un groupe de personnes</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 celui qui parle)</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904066955"/>
                  </a:ext>
                </a:extLst>
              </a:tr>
              <a:tr h="370840">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levés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partis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s’était poussés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3">
                  <a:txBody>
                    <a:bodyPr/>
                    <a:lstStyle/>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faim</a:t>
                      </a:r>
                    </a:p>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kern="100" dirty="0">
                          <a:solidFill>
                            <a:srgbClr val="FF0000"/>
                          </a:solidFill>
                          <a:effectLst/>
                          <a:latin typeface="Times New Roman" panose="02020603050405020304" pitchFamily="18" charset="0"/>
                          <a:cs typeface="Times New Roman" panose="02020603050405020304" pitchFamily="18" charset="0"/>
                        </a:rPr>
                        <a:t>n’</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pas de lunettes</a:t>
                      </a:r>
                      <a:endPar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p>
                  </a:txBody>
                  <a:tcPr marL="68580" marR="68580" marT="0" marB="0"/>
                </a:tc>
                <a:extLst>
                  <a:ext uri="{0D108BD9-81ED-4DB2-BD59-A6C34878D82A}">
                    <a16:rowId xmlns:a16="http://schemas.microsoft.com/office/drawing/2014/main" val="1829745951"/>
                  </a:ext>
                </a:extLst>
              </a:tr>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les gens, en général</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73202727"/>
                  </a:ext>
                </a:extLst>
              </a:tr>
              <a:tr h="370840">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besoin</a:t>
                      </a:r>
                    </a:p>
                  </a:txBody>
                  <a:tcPr marL="68580" marR="68580" marT="0" marB="0"/>
                </a:tc>
                <a:tc vMerge="1">
                  <a:txBody>
                    <a:bodyPr/>
                    <a:lstStyle/>
                    <a:p>
                      <a:endParaRPr dirty="0"/>
                    </a:p>
                  </a:txBody>
                  <a:tcPr marL="68580" marR="68580" marT="0" marB="0"/>
                </a:tc>
                <a:extLst>
                  <a:ext uri="{0D108BD9-81ED-4DB2-BD59-A6C34878D82A}">
                    <a16:rowId xmlns:a16="http://schemas.microsoft.com/office/drawing/2014/main" val="1803444688"/>
                  </a:ext>
                </a:extLst>
              </a:tr>
            </a:tbl>
          </a:graphicData>
        </a:graphic>
      </p:graphicFrame>
    </p:spTree>
    <p:extLst>
      <p:ext uri="{BB962C8B-B14F-4D97-AF65-F5344CB8AC3E}">
        <p14:creationId xmlns:p14="http://schemas.microsoft.com/office/powerpoint/2010/main" val="2321277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4F1D6-030D-28F6-844F-521FCD0873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05C527-8A8A-DDC2-B6E4-F608B0A8C09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10C09D6-FAD9-8792-A0D2-3035A3A6FD1E}"/>
              </a:ext>
            </a:extLst>
          </p:cNvPr>
          <p:cNvSpPr>
            <a:spLocks noGrp="1"/>
          </p:cNvSpPr>
          <p:nvPr>
            <p:ph idx="1"/>
          </p:nvPr>
        </p:nvSpPr>
        <p:spPr>
          <a:xfrm>
            <a:off x="838200" y="579863"/>
            <a:ext cx="10515600" cy="5597100"/>
          </a:xfrm>
        </p:spPr>
        <p:txBody>
          <a:bodyPr>
            <a:normAutofit/>
          </a:bodyPr>
          <a:lstStyle/>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EC14449A-A0D4-AACB-34F1-81F529F8FC70}"/>
              </a:ext>
            </a:extLst>
          </p:cNvPr>
          <p:cNvGraphicFramePr>
            <a:graphicFrameLocks noGrp="1"/>
          </p:cNvGraphicFramePr>
          <p:nvPr>
            <p:extLst>
              <p:ext uri="{D42A27DB-BD31-4B8C-83A1-F6EECF244321}">
                <p14:modId xmlns:p14="http://schemas.microsoft.com/office/powerpoint/2010/main" val="648925437"/>
              </p:ext>
            </p:extLst>
          </p:nvPr>
        </p:nvGraphicFramePr>
        <p:xfrm>
          <a:off x="1248937" y="1516593"/>
          <a:ext cx="10104863" cy="3388360"/>
        </p:xfrm>
        <a:graphic>
          <a:graphicData uri="http://schemas.openxmlformats.org/drawingml/2006/table">
            <a:tbl>
              <a:tblPr firstRow="1" bandRow="1">
                <a:tableStyleId>{5940675A-B579-460E-94D1-54222C63F5DA}</a:tableStyleId>
              </a:tblPr>
              <a:tblGrid>
                <a:gridCol w="4801185">
                  <a:extLst>
                    <a:ext uri="{9D8B030D-6E8A-4147-A177-3AD203B41FA5}">
                      <a16:colId xmlns:a16="http://schemas.microsoft.com/office/drawing/2014/main" val="2665697953"/>
                    </a:ext>
                  </a:extLst>
                </a:gridCol>
                <a:gridCol w="5303678">
                  <a:extLst>
                    <a:ext uri="{9D8B030D-6E8A-4147-A177-3AD203B41FA5}">
                      <a16:colId xmlns:a16="http://schemas.microsoft.com/office/drawing/2014/main" val="157230542"/>
                    </a:ext>
                  </a:extLst>
                </a:gridCol>
              </a:tblGrid>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Pronom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Toujours sujet</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Phrases avec </a:t>
                      </a:r>
                      <a:r>
                        <a:rPr lang="fr-FR" sz="22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 début de la brique du verbe</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53825120"/>
                  </a:ext>
                </a:extLst>
              </a:tr>
              <a:tr h="370840">
                <a:tc>
                  <a:txBody>
                    <a:bodyPr/>
                    <a:lstStyle/>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un groupe de personnes</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 celui qui parle)</a:t>
                      </a:r>
                      <a:endParaRPr lang="fr-FR"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L’auxiliaire </a:t>
                      </a:r>
                      <a:r>
                        <a:rPr lang="fr-FR" sz="2200"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avoir</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904066955"/>
                  </a:ext>
                </a:extLst>
              </a:tr>
              <a:tr h="370840">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levés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partis</a:t>
                      </a:r>
                    </a:p>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s’était poussés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presque bousculés</a:t>
                      </a: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pièces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glissé jusque sous un meuble</a:t>
                      </a:r>
                    </a:p>
                    <a:p>
                      <a:pPr algn="just"/>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doigts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agrippé les pièces</a:t>
                      </a:r>
                    </a:p>
                  </a:txBody>
                  <a:tcPr marL="68580" marR="68580" marT="0" marB="0"/>
                </a:tc>
                <a:extLst>
                  <a:ext uri="{0D108BD9-81ED-4DB2-BD59-A6C34878D82A}">
                    <a16:rowId xmlns:a16="http://schemas.microsoft.com/office/drawing/2014/main" val="1829745951"/>
                  </a:ext>
                </a:extLst>
              </a:tr>
              <a:tr h="370840">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Désigne les gens, en général</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verbe </a:t>
                      </a:r>
                      <a:r>
                        <a:rPr lang="fr-FR" sz="2200"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avoir</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73202727"/>
                  </a:ext>
                </a:extLst>
              </a:tr>
              <a:tr h="370840">
                <a:tc>
                  <a:txBody>
                    <a:bodyPr/>
                    <a:lstStyle/>
                    <a:p>
                      <a:pPr algn="just"/>
                      <a:r>
                        <a:rPr lang="fr-FR" sz="2200" b="1"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b="1"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besoin</a:t>
                      </a:r>
                    </a:p>
                  </a:txBody>
                  <a:tcPr marL="68580" marR="68580" marT="0" marB="0"/>
                </a:tc>
                <a:tc>
                  <a:txBody>
                    <a:bodyPr/>
                    <a:lstStyle/>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faim</a:t>
                      </a:r>
                    </a:p>
                    <a:p>
                      <a:pPr algn="just"/>
                      <a:r>
                        <a:rPr lang="fr-FR" sz="2200" kern="100" dirty="0">
                          <a:solidFill>
                            <a:srgbClr val="00B050"/>
                          </a:solidFill>
                          <a:effectLst/>
                          <a:latin typeface="Times New Roman" panose="02020603050405020304" pitchFamily="18" charset="0"/>
                          <a:cs typeface="Times New Roman" panose="02020603050405020304" pitchFamily="18" charset="0"/>
                        </a:rPr>
                        <a:t>Ils</a:t>
                      </a:r>
                      <a:r>
                        <a:rPr lang="fr-FR" sz="2200" kern="100" dirty="0">
                          <a:solidFill>
                            <a:srgbClr val="ED7D31"/>
                          </a:solidFill>
                          <a:effectLst/>
                          <a:latin typeface="Times New Roman" panose="02020603050405020304" pitchFamily="18" charset="0"/>
                          <a:cs typeface="Times New Roman" panose="02020603050405020304" pitchFamily="18" charset="0"/>
                        </a:rPr>
                        <a:t> //</a:t>
                      </a:r>
                      <a:r>
                        <a:rPr lang="fr-FR" sz="2200" kern="100" dirty="0">
                          <a:solidFill>
                            <a:srgbClr val="000000"/>
                          </a:solidFill>
                          <a:effectLst/>
                          <a:latin typeface="Times New Roman" panose="02020603050405020304" pitchFamily="18" charset="0"/>
                          <a:cs typeface="Times New Roman" panose="02020603050405020304" pitchFamily="18" charset="0"/>
                        </a:rPr>
                        <a:t> </a:t>
                      </a:r>
                      <a:r>
                        <a:rPr lang="fr-FR" sz="2200" kern="100" dirty="0">
                          <a:solidFill>
                            <a:srgbClr val="FF0000"/>
                          </a:solidFill>
                          <a:effectLst/>
                          <a:latin typeface="Times New Roman" panose="02020603050405020304" pitchFamily="18" charset="0"/>
                          <a:cs typeface="Times New Roman" panose="02020603050405020304" pitchFamily="18" charset="0"/>
                        </a:rPr>
                        <a:t>n’</a:t>
                      </a:r>
                      <a:r>
                        <a:rPr lang="fr-FR" sz="2200" b="1" kern="100" dirty="0">
                          <a:solidFill>
                            <a:srgbClr val="FF0000"/>
                          </a:solidFill>
                          <a:effectLst/>
                          <a:latin typeface="Times New Roman" panose="02020603050405020304" pitchFamily="18" charset="0"/>
                          <a:cs typeface="Times New Roman" panose="02020603050405020304" pitchFamily="18" charset="0"/>
                        </a:rPr>
                        <a:t>ont</a:t>
                      </a:r>
                      <a:r>
                        <a:rPr lang="fr-FR" sz="2200" kern="100" dirty="0">
                          <a:solidFill>
                            <a:srgbClr val="FF0000"/>
                          </a:solidFill>
                          <a:effectLst/>
                          <a:latin typeface="Times New Roman" panose="02020603050405020304" pitchFamily="18" charset="0"/>
                          <a:cs typeface="Times New Roman" panose="02020603050405020304" pitchFamily="18" charset="0"/>
                        </a:rPr>
                        <a:t> pas de lunettes</a:t>
                      </a:r>
                      <a:endPar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3444688"/>
                  </a:ext>
                </a:extLst>
              </a:tr>
            </a:tbl>
          </a:graphicData>
        </a:graphic>
      </p:graphicFrame>
    </p:spTree>
    <p:extLst>
      <p:ext uri="{BB962C8B-B14F-4D97-AF65-F5344CB8AC3E}">
        <p14:creationId xmlns:p14="http://schemas.microsoft.com/office/powerpoint/2010/main" val="3346760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6F049-CA39-857C-3A95-EE04F9DD5A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7C81F1-7A15-9489-3D3D-B2059B8EA53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85BCC5F-5339-3C4A-84D5-E67571AD6237}"/>
              </a:ext>
            </a:extLst>
          </p:cNvPr>
          <p:cNvSpPr>
            <a:spLocks noGrp="1"/>
          </p:cNvSpPr>
          <p:nvPr>
            <p:ph idx="1"/>
          </p:nvPr>
        </p:nvSpPr>
        <p:spPr>
          <a:xfrm>
            <a:off x="838200" y="1690687"/>
            <a:ext cx="10515600" cy="4486275"/>
          </a:xfrm>
        </p:spPr>
        <p:txBody>
          <a:bodyPr>
            <a:normAutofit/>
          </a:bodyPr>
          <a:lstStyle/>
          <a:p>
            <a:pPr marL="0" indent="0">
              <a:buNone/>
            </a:pPr>
            <a:endParaRPr lang="fr-FR" dirty="0"/>
          </a:p>
          <a:p>
            <a:pPr marL="0" indent="0">
              <a:buNone/>
            </a:pPr>
            <a:endParaRPr lang="fr-FR" sz="2400" dirty="0"/>
          </a:p>
          <a:p>
            <a:pPr marL="0" indent="0">
              <a:buNone/>
            </a:pPr>
            <a:r>
              <a:rPr lang="fr-FR" sz="2400" dirty="0"/>
              <a:t>		</a:t>
            </a:r>
            <a:r>
              <a:rPr lang="fr-FR" sz="2400" b="1" dirty="0"/>
              <a:t>On</a:t>
            </a:r>
            <a:r>
              <a:rPr lang="fr-FR" sz="2400" dirty="0"/>
              <a:t> est en hiver, les enfants </a:t>
            </a:r>
            <a:r>
              <a:rPr lang="fr-FR" sz="2400" b="1" dirty="0"/>
              <a:t>ont</a:t>
            </a:r>
            <a:r>
              <a:rPr lang="fr-FR" sz="2400" dirty="0"/>
              <a:t> froid.</a:t>
            </a:r>
          </a:p>
        </p:txBody>
      </p:sp>
    </p:spTree>
    <p:extLst>
      <p:ext uri="{BB962C8B-B14F-4D97-AF65-F5344CB8AC3E}">
        <p14:creationId xmlns:p14="http://schemas.microsoft.com/office/powerpoint/2010/main" val="161336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F11486-D0DD-85C4-ECC1-ED3E941E4158}"/>
              </a:ext>
            </a:extLst>
          </p:cNvPr>
          <p:cNvSpPr>
            <a:spLocks noGrp="1"/>
          </p:cNvSpPr>
          <p:nvPr>
            <p:ph type="title"/>
          </p:nvPr>
        </p:nvSpPr>
        <p:spPr/>
        <p:txBody>
          <a:bodyPr/>
          <a:lstStyle/>
          <a:p>
            <a:r>
              <a:rPr lang="fr-FR" dirty="0"/>
              <a:t> </a:t>
            </a: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67431" y="1448506"/>
            <a:ext cx="3057138" cy="3960987"/>
          </a:xfrm>
          <a:prstGeom prst="rect">
            <a:avLst/>
          </a:prstGeom>
        </p:spPr>
      </p:pic>
    </p:spTree>
    <p:extLst>
      <p:ext uri="{BB962C8B-B14F-4D97-AF65-F5344CB8AC3E}">
        <p14:creationId xmlns:p14="http://schemas.microsoft.com/office/powerpoint/2010/main" val="179322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57366-4784-64A2-8022-C925208132B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C488875E-16C6-0B01-6F78-9251C9785908}"/>
              </a:ext>
            </a:extLst>
          </p:cNvPr>
          <p:cNvGraphicFramePr>
            <a:graphicFrameLocks noGrp="1"/>
          </p:cNvGraphicFramePr>
          <p:nvPr>
            <p:ph idx="1"/>
            <p:extLst>
              <p:ext uri="{D42A27DB-BD31-4B8C-83A1-F6EECF244321}">
                <p14:modId xmlns:p14="http://schemas.microsoft.com/office/powerpoint/2010/main" val="2836094950"/>
              </p:ext>
            </p:extLst>
          </p:nvPr>
        </p:nvGraphicFramePr>
        <p:xfrm>
          <a:off x="1500769" y="1199686"/>
          <a:ext cx="9190462" cy="4079835"/>
        </p:xfrm>
        <a:graphic>
          <a:graphicData uri="http://schemas.openxmlformats.org/drawingml/2006/table">
            <a:tbl>
              <a:tblPr firstRow="1" firstCol="1" bandRow="1">
                <a:tableStyleId>{5940675A-B579-460E-94D1-54222C63F5DA}</a:tableStyleId>
              </a:tblPr>
              <a:tblGrid>
                <a:gridCol w="3979831">
                  <a:extLst>
                    <a:ext uri="{9D8B030D-6E8A-4147-A177-3AD203B41FA5}">
                      <a16:colId xmlns:a16="http://schemas.microsoft.com/office/drawing/2014/main" val="3785344209"/>
                    </a:ext>
                  </a:extLst>
                </a:gridCol>
                <a:gridCol w="5210631">
                  <a:extLst>
                    <a:ext uri="{9D8B030D-6E8A-4147-A177-3AD203B41FA5}">
                      <a16:colId xmlns:a16="http://schemas.microsoft.com/office/drawing/2014/main" val="1552702213"/>
                    </a:ext>
                  </a:extLst>
                </a:gridCol>
              </a:tblGrid>
              <a:tr h="873125">
                <a:tc>
                  <a:txBody>
                    <a:bodyPr/>
                    <a:lstStyle/>
                    <a:p>
                      <a:pPr algn="ctr"/>
                      <a:r>
                        <a:rPr lang="fr-FR" sz="2000" kern="100" dirty="0">
                          <a:effectLst/>
                        </a:rPr>
                        <a:t>Pronom on</a:t>
                      </a:r>
                    </a:p>
                    <a:p>
                      <a:pPr algn="ctr"/>
                      <a:r>
                        <a:rPr lang="fr-FR" sz="2000" kern="100" dirty="0">
                          <a:effectLst/>
                        </a:rPr>
                        <a:t>Toujours sujet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kern="100" dirty="0">
                          <a:effectLst/>
                        </a:rPr>
                        <a:t>Phrases avec ont</a:t>
                      </a:r>
                    </a:p>
                    <a:p>
                      <a:pPr algn="ctr"/>
                      <a:r>
                        <a:rPr lang="fr-FR" sz="2000" kern="100" dirty="0">
                          <a:effectLst/>
                        </a:rPr>
                        <a:t>Au début de la brique du verbe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454453187"/>
                  </a:ext>
                </a:extLst>
              </a:tr>
              <a:tr h="873125">
                <a:tc>
                  <a:txBody>
                    <a:bodyPr/>
                    <a:lstStyle/>
                    <a:p>
                      <a:pPr algn="ctr"/>
                      <a:r>
                        <a:rPr lang="fr-FR" sz="2000" kern="100" dirty="0">
                          <a:effectLst/>
                        </a:rPr>
                        <a:t>Désigne un groupe de personnes</a:t>
                      </a:r>
                    </a:p>
                    <a:p>
                      <a:pPr algn="ctr"/>
                      <a:r>
                        <a:rPr lang="fr-FR" sz="2000" kern="100" dirty="0">
                          <a:effectLst/>
                        </a:rPr>
                        <a:t>(dont celui qui parle)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kern="100" dirty="0">
                          <a:effectLst/>
                        </a:rPr>
                        <a:t>L’auxiliaire avoir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778405082"/>
                  </a:ext>
                </a:extLst>
              </a:tr>
              <a:tr h="1023898">
                <a:tc>
                  <a:txBody>
                    <a:bodyPr/>
                    <a:lstStyle/>
                    <a:p>
                      <a:pPr algn="just"/>
                      <a:r>
                        <a:rPr lang="fr-FR" sz="2000" kern="100" dirty="0">
                          <a:solidFill>
                            <a:srgbClr val="00B050"/>
                          </a:solidFill>
                          <a:effectLst/>
                        </a:rPr>
                        <a:t>On</a:t>
                      </a:r>
                      <a:r>
                        <a:rPr lang="fr-FR" sz="2000" kern="100" dirty="0">
                          <a:effectLst/>
                        </a:rPr>
                        <a:t> // </a:t>
                      </a:r>
                      <a:r>
                        <a:rPr lang="fr-FR" sz="2000" kern="100" dirty="0">
                          <a:solidFill>
                            <a:srgbClr val="FF0000"/>
                          </a:solidFill>
                          <a:effectLst/>
                        </a:rPr>
                        <a:t>s’est levés</a:t>
                      </a:r>
                    </a:p>
                    <a:p>
                      <a:pPr algn="just"/>
                      <a:r>
                        <a:rPr lang="fr-FR" sz="2000" kern="100" dirty="0">
                          <a:solidFill>
                            <a:srgbClr val="00B050"/>
                          </a:solidFill>
                          <a:effectLst/>
                        </a:rPr>
                        <a:t>On</a:t>
                      </a:r>
                      <a:r>
                        <a:rPr lang="fr-FR" sz="2000" kern="100" dirty="0">
                          <a:effectLst/>
                        </a:rPr>
                        <a:t>  // </a:t>
                      </a:r>
                      <a:r>
                        <a:rPr lang="fr-FR" sz="2000" kern="100" dirty="0">
                          <a:solidFill>
                            <a:srgbClr val="FF0000"/>
                          </a:solidFill>
                          <a:effectLst/>
                        </a:rPr>
                        <a:t>est partis</a:t>
                      </a:r>
                    </a:p>
                    <a:p>
                      <a:pPr algn="just"/>
                      <a:r>
                        <a:rPr lang="fr-FR" sz="2000" kern="100" dirty="0">
                          <a:solidFill>
                            <a:srgbClr val="00B050"/>
                          </a:solidFill>
                          <a:effectLst/>
                        </a:rPr>
                        <a:t>On</a:t>
                      </a:r>
                      <a:r>
                        <a:rPr lang="fr-FR" sz="2000" kern="100" dirty="0">
                          <a:effectLst/>
                        </a:rPr>
                        <a:t>  // </a:t>
                      </a:r>
                      <a:r>
                        <a:rPr lang="fr-FR" sz="2000" kern="100" dirty="0">
                          <a:solidFill>
                            <a:srgbClr val="FF0000"/>
                          </a:solidFill>
                          <a:effectLst/>
                        </a:rPr>
                        <a:t>s’était poussés</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B050"/>
                          </a:solidFill>
                          <a:effectLst/>
                        </a:rPr>
                        <a:t>Ils</a:t>
                      </a:r>
                      <a:r>
                        <a:rPr lang="fr-FR" sz="2000" kern="100" dirty="0">
                          <a:effectLst/>
                        </a:rPr>
                        <a:t> // </a:t>
                      </a:r>
                      <a:r>
                        <a:rPr lang="fr-FR" sz="2000" kern="100" dirty="0">
                          <a:solidFill>
                            <a:srgbClr val="FF0000"/>
                          </a:solidFill>
                          <a:effectLst/>
                        </a:rPr>
                        <a:t>nous </a:t>
                      </a:r>
                      <a:r>
                        <a:rPr lang="fr-FR" sz="2000" b="1" kern="100" dirty="0">
                          <a:solidFill>
                            <a:srgbClr val="FF0000"/>
                          </a:solidFill>
                          <a:effectLst/>
                        </a:rPr>
                        <a:t>ont</a:t>
                      </a:r>
                      <a:r>
                        <a:rPr lang="fr-FR" sz="2000" kern="100" dirty="0">
                          <a:solidFill>
                            <a:srgbClr val="FF0000"/>
                          </a:solidFill>
                          <a:effectLst/>
                        </a:rPr>
                        <a:t> presque bousculés</a:t>
                      </a:r>
                    </a:p>
                    <a:p>
                      <a:pPr algn="just"/>
                      <a:r>
                        <a:rPr lang="fr-FR" sz="2000" kern="100" dirty="0">
                          <a:solidFill>
                            <a:srgbClr val="00B050"/>
                          </a:solidFill>
                          <a:effectLst/>
                        </a:rPr>
                        <a:t>Les pièces </a:t>
                      </a:r>
                      <a:r>
                        <a:rPr lang="fr-FR" sz="2000" kern="100" dirty="0">
                          <a:effectLst/>
                        </a:rPr>
                        <a:t>// </a:t>
                      </a:r>
                      <a:r>
                        <a:rPr lang="fr-FR" sz="2000" b="1" kern="100" dirty="0">
                          <a:solidFill>
                            <a:srgbClr val="FF0000"/>
                          </a:solidFill>
                          <a:effectLst/>
                        </a:rPr>
                        <a:t>ont</a:t>
                      </a:r>
                      <a:r>
                        <a:rPr lang="fr-FR" sz="2000" kern="100" dirty="0">
                          <a:solidFill>
                            <a:srgbClr val="FF0000"/>
                          </a:solidFill>
                          <a:effectLst/>
                        </a:rPr>
                        <a:t> glissé jusque sous un meuble</a:t>
                      </a:r>
                    </a:p>
                    <a:p>
                      <a:pPr algn="just"/>
                      <a:r>
                        <a:rPr lang="fr-FR" sz="2000" kern="100" dirty="0">
                          <a:solidFill>
                            <a:srgbClr val="00B050"/>
                          </a:solidFill>
                          <a:effectLst/>
                        </a:rPr>
                        <a:t>Ses doigts </a:t>
                      </a:r>
                      <a:r>
                        <a:rPr lang="fr-FR" sz="2000" kern="100" dirty="0">
                          <a:effectLst/>
                        </a:rPr>
                        <a:t>// </a:t>
                      </a:r>
                      <a:r>
                        <a:rPr lang="fr-FR" sz="2000" b="1" kern="100" dirty="0">
                          <a:solidFill>
                            <a:srgbClr val="FF0000"/>
                          </a:solidFill>
                          <a:effectLst/>
                        </a:rPr>
                        <a:t>ont</a:t>
                      </a:r>
                      <a:r>
                        <a:rPr lang="fr-FR" sz="2000" kern="100" dirty="0">
                          <a:solidFill>
                            <a:srgbClr val="FF0000"/>
                          </a:solidFill>
                          <a:effectLst/>
                        </a:rPr>
                        <a:t> agrippé les pièces</a:t>
                      </a:r>
                    </a:p>
                  </a:txBody>
                  <a:tcPr marL="68580" marR="68580" marT="0" marB="0"/>
                </a:tc>
                <a:extLst>
                  <a:ext uri="{0D108BD9-81ED-4DB2-BD59-A6C34878D82A}">
                    <a16:rowId xmlns:a16="http://schemas.microsoft.com/office/drawing/2014/main" val="528760589"/>
                  </a:ext>
                </a:extLst>
              </a:tr>
              <a:tr h="436562">
                <a:tc>
                  <a:txBody>
                    <a:bodyPr/>
                    <a:lstStyle/>
                    <a:p>
                      <a:pPr algn="ctr"/>
                      <a:r>
                        <a:rPr lang="fr-FR" sz="2000" kern="100" dirty="0">
                          <a:effectLst/>
                        </a:rPr>
                        <a:t>Désigne les gens, en général</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kern="100" dirty="0">
                          <a:effectLst/>
                        </a:rPr>
                        <a:t>Le verbe avoir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101232753"/>
                  </a:ext>
                </a:extLst>
              </a:tr>
              <a:tr h="873125">
                <a:tc>
                  <a:txBody>
                    <a:bodyPr/>
                    <a:lstStyle/>
                    <a:p>
                      <a:pPr algn="just"/>
                      <a:r>
                        <a:rPr lang="fr-FR" sz="2000" kern="100" dirty="0">
                          <a:solidFill>
                            <a:srgbClr val="00B050"/>
                          </a:solidFill>
                          <a:effectLst/>
                        </a:rPr>
                        <a:t>On</a:t>
                      </a:r>
                      <a:r>
                        <a:rPr lang="fr-FR" sz="2000" kern="100" dirty="0">
                          <a:effectLst/>
                        </a:rPr>
                        <a:t> // </a:t>
                      </a:r>
                      <a:r>
                        <a:rPr lang="fr-FR" sz="2000" kern="100" dirty="0">
                          <a:solidFill>
                            <a:srgbClr val="FF0000"/>
                          </a:solidFill>
                          <a:effectLst/>
                        </a:rPr>
                        <a:t>a besoin</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B050"/>
                          </a:solidFill>
                          <a:effectLst/>
                        </a:rPr>
                        <a:t>Ils</a:t>
                      </a:r>
                      <a:r>
                        <a:rPr lang="fr-FR" sz="2000" kern="100" dirty="0">
                          <a:effectLst/>
                        </a:rPr>
                        <a:t> // </a:t>
                      </a:r>
                      <a:r>
                        <a:rPr lang="fr-FR" sz="2000" b="1" kern="100" dirty="0">
                          <a:solidFill>
                            <a:srgbClr val="FF0000"/>
                          </a:solidFill>
                          <a:effectLst/>
                        </a:rPr>
                        <a:t>ont</a:t>
                      </a:r>
                      <a:r>
                        <a:rPr lang="fr-FR" sz="2000" kern="100" dirty="0">
                          <a:solidFill>
                            <a:srgbClr val="FF0000"/>
                          </a:solidFill>
                          <a:effectLst/>
                        </a:rPr>
                        <a:t> faim</a:t>
                      </a:r>
                    </a:p>
                    <a:p>
                      <a:pPr algn="just"/>
                      <a:r>
                        <a:rPr lang="fr-FR" sz="2000" kern="100" dirty="0">
                          <a:solidFill>
                            <a:srgbClr val="00B050"/>
                          </a:solidFill>
                          <a:effectLst/>
                        </a:rPr>
                        <a:t>Ils</a:t>
                      </a:r>
                      <a:r>
                        <a:rPr lang="fr-FR" sz="2000" kern="100" dirty="0">
                          <a:effectLst/>
                        </a:rPr>
                        <a:t> // </a:t>
                      </a:r>
                      <a:r>
                        <a:rPr lang="fr-FR" sz="2000" b="0" kern="100" dirty="0">
                          <a:solidFill>
                            <a:srgbClr val="FF0000"/>
                          </a:solidFill>
                          <a:effectLst/>
                        </a:rPr>
                        <a:t>n’</a:t>
                      </a:r>
                      <a:r>
                        <a:rPr lang="fr-FR" sz="2000" b="1" kern="100" dirty="0">
                          <a:solidFill>
                            <a:srgbClr val="FF0000"/>
                          </a:solidFill>
                          <a:effectLst/>
                        </a:rPr>
                        <a:t>ont</a:t>
                      </a:r>
                      <a:r>
                        <a:rPr lang="fr-FR" sz="2000" kern="100" dirty="0">
                          <a:solidFill>
                            <a:srgbClr val="FF0000"/>
                          </a:solidFill>
                          <a:effectLst/>
                        </a:rPr>
                        <a:t> pas de lunettes</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2081412"/>
                  </a:ext>
                </a:extLst>
              </a:tr>
            </a:tbl>
          </a:graphicData>
        </a:graphic>
      </p:graphicFrame>
    </p:spTree>
    <p:extLst>
      <p:ext uri="{BB962C8B-B14F-4D97-AF65-F5344CB8AC3E}">
        <p14:creationId xmlns:p14="http://schemas.microsoft.com/office/powerpoint/2010/main" val="246586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671314-6F34-1468-6957-B49EAD60904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2552656-5294-292E-7176-ACD763BBD4D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rgbClr val="FF0000"/>
                </a:solidFill>
              </a:rPr>
              <a:t>Pour aller plus loin</a:t>
            </a:r>
          </a:p>
        </p:txBody>
      </p:sp>
    </p:spTree>
    <p:extLst>
      <p:ext uri="{BB962C8B-B14F-4D97-AF65-F5344CB8AC3E}">
        <p14:creationId xmlns:p14="http://schemas.microsoft.com/office/powerpoint/2010/main" val="1603861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36A9AA-D975-6847-9640-B3B4CB80C79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7F1ABFA-7667-8BB8-A4E5-933C61989873}"/>
              </a:ext>
            </a:extLst>
          </p:cNvPr>
          <p:cNvSpPr>
            <a:spLocks noGrp="1"/>
          </p:cNvSpPr>
          <p:nvPr>
            <p:ph idx="1"/>
          </p:nvPr>
        </p:nvSpPr>
        <p:spPr/>
        <p:txBody>
          <a:bodyPr/>
          <a:lstStyle/>
          <a:p>
            <a:pPr marL="0" indent="0">
              <a:buNone/>
            </a:pPr>
            <a:endParaRPr lang="fr-FR" dirty="0"/>
          </a:p>
          <a:p>
            <a:pPr marL="0" indent="0">
              <a:buNone/>
            </a:pPr>
            <a:r>
              <a:rPr lang="fr-FR" dirty="0"/>
              <a:t>	Le maitre veut qu’on soit sage.</a:t>
            </a:r>
          </a:p>
          <a:p>
            <a:pPr marL="0" indent="0">
              <a:buNone/>
            </a:pPr>
            <a:r>
              <a:rPr lang="fr-FR" dirty="0"/>
              <a:t>	Le maitre veut que l’on soit sage.</a:t>
            </a:r>
          </a:p>
        </p:txBody>
      </p:sp>
    </p:spTree>
    <p:extLst>
      <p:ext uri="{BB962C8B-B14F-4D97-AF65-F5344CB8AC3E}">
        <p14:creationId xmlns:p14="http://schemas.microsoft.com/office/powerpoint/2010/main" val="3086236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9C1DF-0F86-E9C1-A99E-F03A89EE95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2CC10F-69B1-34EF-E873-935687ED6F0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95AF1C2-2C8F-8DF1-48C5-D1DB5A02CCD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rgbClr val="FF0000"/>
                </a:solidFill>
              </a:rPr>
              <a:t>Pour aller plus loin</a:t>
            </a:r>
          </a:p>
        </p:txBody>
      </p:sp>
    </p:spTree>
    <p:extLst>
      <p:ext uri="{BB962C8B-B14F-4D97-AF65-F5344CB8AC3E}">
        <p14:creationId xmlns:p14="http://schemas.microsoft.com/office/powerpoint/2010/main" val="2294292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D81153-E4DA-19D0-3808-CF1F737C3F7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1CEE306-A99E-1E7B-D596-766B1310D96C}"/>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On est parti.</a:t>
            </a:r>
          </a:p>
          <a:p>
            <a:pPr marL="0" indent="0">
              <a:buNone/>
            </a:pPr>
            <a:r>
              <a:rPr lang="fr-FR" dirty="0"/>
              <a:t>	On est partis.</a:t>
            </a:r>
          </a:p>
        </p:txBody>
      </p:sp>
    </p:spTree>
    <p:extLst>
      <p:ext uri="{BB962C8B-B14F-4D97-AF65-F5344CB8AC3E}">
        <p14:creationId xmlns:p14="http://schemas.microsoft.com/office/powerpoint/2010/main" val="1181245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351AC1-DF09-C6AA-AC75-696739EDC2C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68AFB15-7686-330C-5F30-7EDACA1A98D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chemeClr val="accent2"/>
                </a:solidFill>
              </a:rPr>
              <a:t>			</a:t>
            </a:r>
            <a:r>
              <a:rPr lang="fr-FR" sz="3600" b="1" dirty="0">
                <a:solidFill>
                  <a:schemeClr val="accent2"/>
                </a:solidFill>
              </a:rPr>
              <a:t>As-tu bien compris ?</a:t>
            </a:r>
          </a:p>
        </p:txBody>
      </p:sp>
    </p:spTree>
    <p:extLst>
      <p:ext uri="{BB962C8B-B14F-4D97-AF65-F5344CB8AC3E}">
        <p14:creationId xmlns:p14="http://schemas.microsoft.com/office/powerpoint/2010/main" val="2406823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2C7C64-2629-EAAB-7389-7F4204256756}"/>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CBA5C333-B464-3888-0A57-0766C49F7690}"/>
              </a:ext>
            </a:extLst>
          </p:cNvPr>
          <p:cNvPicPr>
            <a:picLocks noGrp="1" noChangeAspect="1"/>
          </p:cNvPicPr>
          <p:nvPr>
            <p:ph idx="1"/>
          </p:nvPr>
        </p:nvPicPr>
        <p:blipFill>
          <a:blip r:embed="rId3"/>
          <a:stretch>
            <a:fillRect/>
          </a:stretch>
        </p:blipFill>
        <p:spPr>
          <a:xfrm>
            <a:off x="1305971" y="1253331"/>
            <a:ext cx="9580057" cy="4351338"/>
          </a:xfrm>
        </p:spPr>
      </p:pic>
    </p:spTree>
    <p:extLst>
      <p:ext uri="{BB962C8B-B14F-4D97-AF65-F5344CB8AC3E}">
        <p14:creationId xmlns:p14="http://schemas.microsoft.com/office/powerpoint/2010/main" val="1559602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168B2B-FF15-6A65-B3A9-C23F52C82DFB}"/>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92AD4BC1-33FA-8488-AB58-0C8B4B2161CE}"/>
              </a:ext>
            </a:extLst>
          </p:cNvPr>
          <p:cNvPicPr>
            <a:picLocks noGrp="1" noChangeAspect="1"/>
          </p:cNvPicPr>
          <p:nvPr>
            <p:ph idx="1"/>
          </p:nvPr>
        </p:nvPicPr>
        <p:blipFill>
          <a:blip r:embed="rId3"/>
          <a:stretch>
            <a:fillRect/>
          </a:stretch>
        </p:blipFill>
        <p:spPr>
          <a:xfrm>
            <a:off x="1834872" y="1454335"/>
            <a:ext cx="9249439" cy="4722628"/>
          </a:xfrm>
        </p:spPr>
      </p:pic>
    </p:spTree>
    <p:extLst>
      <p:ext uri="{BB962C8B-B14F-4D97-AF65-F5344CB8AC3E}">
        <p14:creationId xmlns:p14="http://schemas.microsoft.com/office/powerpoint/2010/main" val="3318278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7CA23F-6D86-48B7-8809-54DE41E5CD2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AA859E-3F69-B39E-4D76-05887638DAB7}"/>
              </a:ext>
            </a:extLst>
          </p:cNvPr>
          <p:cNvSpPr>
            <a:spLocks noGrp="1"/>
          </p:cNvSpPr>
          <p:nvPr>
            <p:ph idx="1"/>
          </p:nvPr>
        </p:nvSpPr>
        <p:spPr/>
        <p:txBody>
          <a:bodyPr/>
          <a:lstStyle/>
          <a:p>
            <a:pPr marL="0" indent="0" algn="just">
              <a:buNone/>
            </a:pP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2. Complète le texte avec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Quand les rayons du soleil …… chassé la brume du matin, …… descend vers la rivière, …… va se baigner. Les adultes nous …… préparé des sandwichs et des bouteilles d’eau. Ils nous …… bien expliqué qu’il n’y a pas beaucoup d’eau, mais …… s’amusera même si …… ne nage pas. Quand il fait chaud et qu’ …… aime l’eau, les autres …… beau dire, le piquenique au bord de la rivière, c’est une belle journée.</a:t>
            </a:r>
          </a:p>
          <a:p>
            <a:pPr algn="just"/>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166937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8B441-5208-D99C-2C24-AE6959195D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88E4D4-DE8C-F1F8-2BAF-C938D82BA20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8442E0A-33AE-9B79-1EFC-96896FD27504}"/>
              </a:ext>
            </a:extLst>
          </p:cNvPr>
          <p:cNvSpPr>
            <a:spLocks noGrp="1"/>
          </p:cNvSpPr>
          <p:nvPr>
            <p:ph idx="1"/>
          </p:nvPr>
        </p:nvSpPr>
        <p:spPr/>
        <p:txBody>
          <a:bodyPr/>
          <a:lstStyle/>
          <a:p>
            <a:pPr marL="0" indent="0" algn="just">
              <a:buNone/>
            </a:pP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2. Complète le texte avec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on</a:t>
            </a: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effectLst/>
                <a:latin typeface="Times New Roman" panose="02020603050405020304" pitchFamily="18" charset="0"/>
                <a:ea typeface="Calibri" panose="020F0502020204030204" pitchFamily="34" charset="0"/>
              </a:rPr>
              <a:t>Quand les rayons du soleil </a:t>
            </a:r>
            <a:r>
              <a:rPr lang="fr-FR" sz="2400" dirty="0">
                <a:solidFill>
                  <a:srgbClr val="ED7D31"/>
                </a:solidFill>
                <a:effectLst/>
                <a:latin typeface="Times New Roman" panose="02020603050405020304" pitchFamily="18" charset="0"/>
                <a:ea typeface="Calibri" panose="020F0502020204030204" pitchFamily="34" charset="0"/>
              </a:rPr>
              <a:t>ont </a:t>
            </a:r>
            <a:r>
              <a:rPr lang="fr-FR" sz="2400" dirty="0">
                <a:effectLst/>
                <a:latin typeface="Times New Roman" panose="02020603050405020304" pitchFamily="18" charset="0"/>
                <a:ea typeface="Calibri" panose="020F0502020204030204" pitchFamily="34" charset="0"/>
              </a:rPr>
              <a:t>chassé la brume du matin, </a:t>
            </a:r>
            <a:r>
              <a:rPr lang="fr-FR" sz="2400" dirty="0">
                <a:solidFill>
                  <a:srgbClr val="ED7D31"/>
                </a:solidFill>
                <a:effectLst/>
                <a:latin typeface="Times New Roman" panose="02020603050405020304" pitchFamily="18" charset="0"/>
                <a:ea typeface="Calibri" panose="020F0502020204030204" pitchFamily="34" charset="0"/>
              </a:rPr>
              <a:t>on </a:t>
            </a:r>
            <a:r>
              <a:rPr lang="fr-FR" sz="2400" dirty="0">
                <a:effectLst/>
                <a:latin typeface="Times New Roman" panose="02020603050405020304" pitchFamily="18" charset="0"/>
                <a:ea typeface="Calibri" panose="020F0502020204030204" pitchFamily="34" charset="0"/>
              </a:rPr>
              <a:t>descend vers la rivière, </a:t>
            </a:r>
            <a:r>
              <a:rPr lang="fr-FR" sz="2400" dirty="0">
                <a:solidFill>
                  <a:srgbClr val="ED7D31"/>
                </a:solidFill>
                <a:effectLst/>
                <a:latin typeface="Times New Roman" panose="02020603050405020304" pitchFamily="18" charset="0"/>
                <a:ea typeface="Calibri" panose="020F0502020204030204" pitchFamily="34" charset="0"/>
              </a:rPr>
              <a:t>on </a:t>
            </a:r>
            <a:r>
              <a:rPr lang="fr-FR" sz="2400" dirty="0">
                <a:effectLst/>
                <a:latin typeface="Times New Roman" panose="02020603050405020304" pitchFamily="18" charset="0"/>
                <a:ea typeface="Calibri" panose="020F0502020204030204" pitchFamily="34" charset="0"/>
              </a:rPr>
              <a:t>va se baigner. Les adultes nous </a:t>
            </a:r>
            <a:r>
              <a:rPr lang="fr-FR" sz="2400" dirty="0">
                <a:solidFill>
                  <a:srgbClr val="ED7D31"/>
                </a:solidFill>
                <a:effectLst/>
                <a:latin typeface="Times New Roman" panose="02020603050405020304" pitchFamily="18" charset="0"/>
                <a:ea typeface="Calibri" panose="020F0502020204030204" pitchFamily="34" charset="0"/>
              </a:rPr>
              <a:t>ont</a:t>
            </a:r>
            <a:r>
              <a:rPr lang="fr-FR" sz="2400" dirty="0">
                <a:effectLst/>
                <a:latin typeface="Times New Roman" panose="02020603050405020304" pitchFamily="18" charset="0"/>
                <a:ea typeface="Calibri" panose="020F0502020204030204" pitchFamily="34" charset="0"/>
              </a:rPr>
              <a:t> préparé des sandwichs et des bouteilles d’eau. Ils nous </a:t>
            </a:r>
            <a:r>
              <a:rPr lang="fr-FR" sz="2400" dirty="0">
                <a:solidFill>
                  <a:srgbClr val="ED7D31"/>
                </a:solidFill>
                <a:effectLst/>
                <a:latin typeface="Times New Roman" panose="02020603050405020304" pitchFamily="18" charset="0"/>
                <a:ea typeface="Calibri" panose="020F0502020204030204" pitchFamily="34" charset="0"/>
              </a:rPr>
              <a:t>ont</a:t>
            </a:r>
            <a:r>
              <a:rPr lang="fr-FR" sz="2400" dirty="0">
                <a:effectLst/>
                <a:latin typeface="Times New Roman" panose="02020603050405020304" pitchFamily="18" charset="0"/>
                <a:ea typeface="Calibri" panose="020F0502020204030204" pitchFamily="34" charset="0"/>
              </a:rPr>
              <a:t> bien expliqué qu’il n’y a pas beaucoup d’eau, mais </a:t>
            </a:r>
            <a:r>
              <a:rPr lang="fr-FR" sz="2400" dirty="0">
                <a:solidFill>
                  <a:srgbClr val="ED7D31"/>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s’amusera même si </a:t>
            </a:r>
            <a:r>
              <a:rPr lang="fr-FR" sz="2400" dirty="0">
                <a:solidFill>
                  <a:srgbClr val="ED7D31"/>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ne nage pas. Quand il fait chaud et qu’ </a:t>
            </a:r>
            <a:r>
              <a:rPr lang="fr-FR" sz="2400" dirty="0">
                <a:solidFill>
                  <a:srgbClr val="ED7D31"/>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aime l’eau, les autres </a:t>
            </a:r>
            <a:r>
              <a:rPr lang="fr-FR" sz="2400" dirty="0">
                <a:solidFill>
                  <a:srgbClr val="ED7D31"/>
                </a:solidFill>
                <a:effectLst/>
                <a:latin typeface="Times New Roman" panose="02020603050405020304" pitchFamily="18" charset="0"/>
                <a:ea typeface="Calibri" panose="020F0502020204030204" pitchFamily="34" charset="0"/>
              </a:rPr>
              <a:t>ont</a:t>
            </a:r>
            <a:r>
              <a:rPr lang="fr-FR" sz="2400" dirty="0">
                <a:effectLst/>
                <a:latin typeface="Times New Roman" panose="02020603050405020304" pitchFamily="18" charset="0"/>
                <a:ea typeface="Calibri" panose="020F0502020204030204" pitchFamily="34" charset="0"/>
              </a:rPr>
              <a:t> beau dire, le piquenique au bord de la rivière, c’est une belle journée.</a:t>
            </a:r>
            <a:r>
              <a:rPr lang="fr-FR" sz="2400" dirty="0">
                <a:effectLst/>
              </a:rPr>
              <a:t> </a:t>
            </a: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94799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C71F08-3FE3-8610-F827-C8226B0EDA0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BE5C703-E54A-DFE0-F6F6-9B6693FC15F3}"/>
              </a:ext>
            </a:extLst>
          </p:cNvPr>
          <p:cNvSpPr>
            <a:spLocks noGrp="1"/>
          </p:cNvSpPr>
          <p:nvPr>
            <p:ph idx="1"/>
          </p:nvPr>
        </p:nvSpPr>
        <p:spPr/>
        <p:txBody>
          <a:bodyPr/>
          <a:lstStyle/>
          <a:p>
            <a:pPr marL="0" indent="0">
              <a:buNone/>
            </a:pPr>
            <a:r>
              <a:rPr lang="fr-FR" b="1" dirty="0"/>
              <a:t>3. Dictée</a:t>
            </a:r>
          </a:p>
          <a:p>
            <a:pPr marL="0" indent="0">
              <a:buNone/>
            </a:pPr>
            <a:endParaRPr lang="fr-FR" dirty="0"/>
          </a:p>
        </p:txBody>
      </p:sp>
    </p:spTree>
    <p:extLst>
      <p:ext uri="{BB962C8B-B14F-4D97-AF65-F5344CB8AC3E}">
        <p14:creationId xmlns:p14="http://schemas.microsoft.com/office/powerpoint/2010/main" val="2514633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8E32A-AAEA-4852-3852-B4B57358DE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0A8937-DD10-0A62-CD72-DC071712F6A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A8B5FC0-D65F-FD5B-5357-BC027D17F46C}"/>
              </a:ext>
            </a:extLst>
          </p:cNvPr>
          <p:cNvSpPr>
            <a:spLocks noGrp="1"/>
          </p:cNvSpPr>
          <p:nvPr>
            <p:ph idx="1"/>
          </p:nvPr>
        </p:nvSpPr>
        <p:spPr>
          <a:xfrm>
            <a:off x="838199" y="1825625"/>
            <a:ext cx="10892883" cy="4351338"/>
          </a:xfrm>
        </p:spPr>
        <p:txBody>
          <a:bodyPr/>
          <a:lstStyle/>
          <a:p>
            <a:pPr marL="0" indent="0">
              <a:buNone/>
            </a:pPr>
            <a:r>
              <a:rPr lang="fr-FR" b="1" dirty="0"/>
              <a:t>3. Dictée</a:t>
            </a:r>
          </a:p>
          <a:p>
            <a:pPr marL="0" indent="0">
              <a:buNone/>
            </a:pPr>
            <a:endParaRPr lang="fr-FR" b="1" dirty="0"/>
          </a:p>
          <a:p>
            <a:pPr marL="0" indent="0">
              <a:buNone/>
            </a:pPr>
            <a:r>
              <a:rPr lang="fr-FR" sz="2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Mes parents ont acheté des feuilles simples. On recopie nos devoirs dessus.</a:t>
            </a:r>
          </a:p>
          <a:p>
            <a:pPr marL="0" indent="0">
              <a:buNone/>
            </a:pPr>
            <a:endParaRPr lang="fr-FR" b="1" dirty="0"/>
          </a:p>
          <a:p>
            <a:pPr marL="0" indent="0">
              <a:buNone/>
            </a:pPr>
            <a:endParaRPr lang="fr-FR" dirty="0"/>
          </a:p>
        </p:txBody>
      </p:sp>
    </p:spTree>
    <p:extLst>
      <p:ext uri="{BB962C8B-B14F-4D97-AF65-F5344CB8AC3E}">
        <p14:creationId xmlns:p14="http://schemas.microsoft.com/office/powerpoint/2010/main" val="95515604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TotalTime>
  <Words>3121</Words>
  <Application>Microsoft Macintosh PowerPoint</Application>
  <PresentationFormat>Grand écran</PresentationFormat>
  <Paragraphs>348</Paragraphs>
  <Slides>29</Slides>
  <Notes>29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Arial</vt:lpstr>
      <vt:lpstr>Calibri</vt:lpstr>
      <vt:lpstr>Calibri Light</vt:lpstr>
      <vt:lpstr>Times New Roman</vt:lpstr>
      <vt:lpstr>Thème Office</vt:lpstr>
      <vt:lpstr>La différence entre  on et ont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16</cp:revision>
  <cp:lastPrinted>2024-11-03T16:45:59Z</cp:lastPrinted>
  <dcterms:created xsi:type="dcterms:W3CDTF">2024-11-03T08:05:21Z</dcterms:created>
  <dcterms:modified xsi:type="dcterms:W3CDTF">2024-11-03T16:46:06Z</dcterms:modified>
</cp:coreProperties>
</file>