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84" r:id="rId5"/>
    <p:sldId id="260" r:id="rId6"/>
    <p:sldId id="259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17"/>
    <p:restoredTop sz="53701"/>
  </p:normalViewPr>
  <p:slideViewPr>
    <p:cSldViewPr snapToGrid="0">
      <p:cViewPr varScale="1">
        <p:scale>
          <a:sx n="50" d="100"/>
          <a:sy n="50" d="100"/>
        </p:scale>
        <p:origin x="251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D9BF15-81BE-DF40-AA8E-F100A680A374}" type="datetimeFigureOut">
              <a:rPr lang="fr-FR" smtClean="0"/>
              <a:t>11/11/2024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29D9B1-E0FA-C443-B199-F491FE3116D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3992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API_%C9%91%CC%83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r.wikipedia.org/wiki/API_%C9%94%CC%83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API_%C9%9B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r.wikipedia.org/wiki/API_%C9%A5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CONJUGAISON – V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erbes en –yer, voir, croire, fuir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Leçon 10 : 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Comment écrit-on le son [j] dans la conjugaison ?</a:t>
            </a:r>
          </a:p>
          <a:p>
            <a:pPr algn="just"/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Certaines diapositives ont été dupliquées afin de scinder le commentaire du mode présentateur lorsque le propos est long. Cela vous permettra de poursuivre vos explications de manière plus fluide.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fr-F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9475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PHASE 1 – Enrôlement</a:t>
            </a:r>
          </a:p>
          <a:p>
            <a:endParaRPr lang="fr-FR" sz="1200" b="1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Qu’avions-nous appris dans la leçon 4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balai / balayette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 avait appris qu’il faut écrire le son [j] avec un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y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dans le cas où il est en lien avec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ai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-,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oi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ou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ui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dans les familles de mots.</a:t>
            </a:r>
          </a:p>
          <a:p>
            <a:pPr algn="just"/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Annoncer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Aujourd’hui, on va voir si c’est pareil dans la conjugaison.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9594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PHASE 2 - </a:t>
            </a:r>
            <a:r>
              <a:rPr lang="fr-FR" sz="1200" b="1" i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</a:rPr>
              <a:t>Variation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- Comprendre la conjugaison au présent des verbes en 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-yer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et 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voir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croire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fuir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i="1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successivement : « Comment remplir le tableau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 dit : [nuz </a:t>
            </a:r>
            <a:r>
              <a:rPr lang="fr-FR" sz="1200" u="none" strike="noStrike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hlinkClick r:id="rId3" tooltip="API ɑ̃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ɑ̃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plwaj</a:t>
            </a:r>
            <a:r>
              <a:rPr lang="fr-FR" sz="1200" u="none" strike="noStrike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hlinkClick r:id="rId4" tooltip="API ɔ̃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ɔ̃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] (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nous employons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), [vuz </a:t>
            </a:r>
            <a:r>
              <a:rPr lang="fr-FR" sz="1200" u="none" strike="noStrike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hlinkClick r:id="rId3" tooltip="API ɑ̃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ɑ̃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plwaje] (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vous employez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).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Pourquoi ce verbe a-t-il été choisi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 le dit avec le son [j], c’est pour ça qu’on a choisi ce verbe. </a:t>
            </a:r>
          </a:p>
          <a:p>
            <a:pPr algn="just"/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8853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4308A-66D5-B9B3-7D0F-9E7840321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8F61CEC-FAF0-7A32-04F8-DC3E91C02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C17ED57-E31A-2A3F-3CCE-0557954EB9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« Comment écrire les formes manquantes ? ».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Pour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nous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il faut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Pour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vous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il faut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ez.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C’est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employer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Il faut l’écrire avec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-y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y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sert à deux choses, ici : avec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il écrit [wa], et il écrit [j], comme pour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employeur.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Ce verbe a été choisi parce qu’il faut un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y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à certaines formes.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5807E0-572E-595E-34CB-C1524C0668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7713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BFA5-7101-B783-019C-3BFB91726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E651DB-1646-59CA-322B-9BF8CBE730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CC0232-A3F1-BD11-7506-FB05273F58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effectLst/>
                <a:latin typeface="+mn-lt"/>
                <a:ea typeface="Times New Roman" panose="02020603050405020304" pitchFamily="18" charset="0"/>
              </a:rPr>
              <a:t>Expliquer</a:t>
            </a:r>
            <a:r>
              <a:rPr lang="fr-FR" sz="1200" dirty="0">
                <a:effectLst/>
                <a:latin typeface="+mn-lt"/>
                <a:ea typeface="Times New Roman" panose="02020603050405020304" pitchFamily="18" charset="0"/>
              </a:rPr>
              <a:t> : « Quand la marque qui suit le radical se prononce, et qu’on dit un [j], on écrit ce [j] avec un -</a:t>
            </a:r>
            <a:r>
              <a:rPr lang="fr-FR" sz="1200" i="1" dirty="0">
                <a:effectLst/>
                <a:latin typeface="+mn-lt"/>
                <a:ea typeface="Times New Roman" panose="02020603050405020304" pitchFamily="18" charset="0"/>
              </a:rPr>
              <a:t>y</a:t>
            </a:r>
            <a:r>
              <a:rPr lang="fr-FR" sz="1200" dirty="0">
                <a:effectLst/>
                <a:latin typeface="+mn-lt"/>
                <a:ea typeface="Times New Roman" panose="02020603050405020304" pitchFamily="18" charset="0"/>
              </a:rPr>
              <a:t>-</a:t>
            </a:r>
          </a:p>
          <a:p>
            <a:pPr algn="just"/>
            <a:r>
              <a:rPr lang="fr-FR" sz="1200" dirty="0">
                <a:effectLst/>
                <a:latin typeface="+mn-lt"/>
                <a:ea typeface="Times New Roman" panose="02020603050405020304" pitchFamily="18" charset="0"/>
              </a:rPr>
              <a:t>C’est le cas pour les personnes 4 et 5. C’est le cas aussi pour l’infinitif. »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036CBB-B213-5767-08F8-40CC2182AD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754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CA2D9-1641-5956-FFCE-4971F1E62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72DEAA4-2C55-26CC-BD12-C0DEC775DC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E21B61-AE98-7DC6-C634-811F5AFA13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Distribuer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 tableau (Cf.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Fichier photocopiable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 et </a:t>
            </a:r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donner la consigne 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« Complétez le tableau. » </a:t>
            </a:r>
          </a:p>
          <a:p>
            <a:endParaRPr lang="fr-FR" sz="1200" kern="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est attendu que certains élèves conjuguent le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balayer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avec un [j] à toutes les personnes, et d’autres non.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D842188-B5A9-AA77-A909-C7E9D2E38B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3709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97306-7D2C-8C79-A613-BBD8CE724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3E25BA9-6808-4439-971B-8908153299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039AD6-F9FF-911E-7980-41CD25187B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Au présent, les verbes en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yer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essuyer, balayer), voir, fuir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et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croire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 se conjuguent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employer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aux personnes 4 et 5 du présent. Le son [j] s’écrit avec un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y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Si le radical se termine par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ai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[e ou </a:t>
            </a:r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ɛ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],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oi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[wa] ou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ui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[</a:t>
            </a:r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ɥ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i], alors on écrit le son [j] avec la lettre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y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 » </a:t>
            </a: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Ajouter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Pour les verbes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balay-er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pay-er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ray-er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…, aux personnes 1, 2, 3 et 6 on peut dire avec un [j] [il bal</a:t>
            </a:r>
            <a:r>
              <a:rPr lang="fr-FR" sz="1200" u="none" strike="noStrike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hlinkClick r:id="rId3" tooltip="API ɛ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ɛ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j] ou sans le [j] [il bal</a:t>
            </a:r>
            <a:r>
              <a:rPr lang="fr-FR" sz="1200" u="none" strike="noStrike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hlinkClick r:id="rId3" tooltip="API ɛ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ɛ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]. Ces verbes ont deux conjugaisons possibles. »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5156E0-29A9-5AD2-8558-CD144C2F4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1388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48AF3-76F6-B980-1BF6-DC2CE4709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19DCFC-BFE0-D0C4-961C-E2AB2E1009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261044E-CCA5-C192-B667-8FD804BF7D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PHASE 3 - </a:t>
            </a:r>
            <a:r>
              <a:rPr lang="fr-FR" sz="1200" b="1" i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</a:rPr>
              <a:t>Variation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- Comprendre la conjugaison à l’imparfait des verbes en 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-yer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et 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croire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voir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fuir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Quelles sont les marques de l’imparfait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-ai-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pour les personnes 1, 2, 3 et 6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-i-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pour les personnes 4 et 5</a:t>
            </a:r>
          </a:p>
          <a:p>
            <a:pPr algn="just"/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Donner la consigne 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« Prenez votre ardoise et conjuguez à l’imparfait les verbes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croire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à la personne 1,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essuyer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à la personne 2 et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balayer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à la personne 3.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063549-D76A-461E-0F0A-4B02E52BEA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16760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: « Comment avez-vous fait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croyais, tu essuyais, il balayait.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 a entendu le son [j], on s’est dit qu’il devait y avoir un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y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comme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nous croyons, nous essuyons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nous balayons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Après, on a mis la marque de l’imparfait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-ai-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puis la bonne marque de personne.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36319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Donner la consigne 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« Conjuguez à l’imparfait les verbes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croire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à la personne 4,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essuyer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à la personne 5 et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balayer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à la personne 6.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0584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Comment avez-vous fait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Nous croyions, vous essuyiez, ils balayaient.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 a entendu le son [j], on s’est dit qu’il devait y avoir un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y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comme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nous croyons, nous essuyons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nous balayons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Après, on a mis la marque de l’imparfait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-i-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pour les personnes 4 et 5,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-ai-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pour la personne 6,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puis la bonne marque de personne.</a:t>
            </a:r>
          </a:p>
          <a:p>
            <a:pPr algn="just"/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Certains élèves vont certainement affirmer qu’on n’écrit jamais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-yi-,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que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-i-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est ici inutile parce qu’on ne l’entend pas. Ce à quoi d’autres répondront que si on ne met pas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-, le présent et l’imparfait des personnes 4 et 5 s’écrivent alors de la même manière et qu’il peut y avoir alors un risque de confusion.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2177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FE90F-E180-DBED-A731-B2EA4064E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579EBF3-749C-E449-A4A6-8E4734090A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C4B7284-BFD5-0DDA-3D97-4007930F04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Revenir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sur la formation de l’imparfait et plus particulièrement sur les formes des personnes 4 et 5.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leur formation et la difficulté : « Pour conjuguer les verbes en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-yer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ou les verbes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voir, croire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et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fuir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à l’imparfait, on cherche d’abord le radical, ici la forme du radical avec un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y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(croi-/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croy-,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essui-/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essuy-,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balai-/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balay-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),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la forme du radical à la personne 4 du présent (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nous croy-ons, nous essuy-ons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nous balay-ons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Ensuite on cherche la marque de l’imparfait, puis ensuite la marque de la personne.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Attention aux personnes 4 et 5, on prononce pareil que s’il n’y avait pas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-i-,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alors il faut bien se souvenir de ne pas oublier cette marque de l’imparfait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-i-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quand on écrit. Si on n’écrit pas cette marque de l’imparfait, on retrouve la conjugaison du présent. »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A7D5124-CB0C-7E80-1FB5-16C245A298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7119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PHASE 4 – </a:t>
            </a:r>
            <a:r>
              <a:rPr lang="fr-FR" sz="1200" b="1" i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</a:rPr>
              <a:t>Variation</a:t>
            </a:r>
            <a:r>
              <a:rPr lang="fr-FR" sz="1200" b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</a:rPr>
              <a:t> -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Comprendre la conjugaison au futur des verbes en 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-yer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Comment fabrique-t-on le futur ? Souvenez-vous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chanterai, tu chanteras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 met la marque de l’infinitif, puis on met les marques du futur (les formes du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avoir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aux personnes 1, 2, 3 et 6, des formes abrégées du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avoir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aux personnes 4 et 5).</a:t>
            </a:r>
          </a:p>
          <a:p>
            <a:pPr algn="just"/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Donner la consigne 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« Conjuguez dans votre tête au futur le verbe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balayer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pPr algn="just"/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Interroger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quelques élèves.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Résultat attendu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Certains élèves optent pour la conjugaison avec [j], la plus proche de l’infinitif.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D’autres optent pour la conjugaison plus fréquente, sans le [j].</a:t>
            </a:r>
          </a:p>
          <a:p>
            <a:pPr algn="just"/>
            <a:endParaRPr lang="fr-F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24172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2A369-DFD8-7752-3667-A02A548E8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361B648-F9F4-39A3-2474-4E3ED7009E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9F5B42-8FD6-5BC4-175E-4CFBB8F6F1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Au futur, c’est comme au présent, il y a deux façons de conjuguer les verbes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balayer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payer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rayer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 Dans la conjugaison sans le [j], ce n’est pas tout à fait l’infinitif à la base du futur, mais il y a bien la marque de l’infinitif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Attention à ne pas oublier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qu’on n’entend pas pour que la marque de l’infinitif soit complète. »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Est-ce qu’il y a aussi deux conjugaisons pour le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nettoyer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? pour le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essuyer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? Est-ce qu’il y a deux formes de futur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Non, on dit : « 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nettoierai, tu nettoieras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 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j’essuierai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tu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essuieras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…On ne peut pas dire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*nettoyerai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 ». Il n’y a qu’une forme, celle sans [j].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2CB572-92EC-6201-6D05-2A4FC8A5D9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41656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62E4F-3BB5-0359-24BD-8EAEAD857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C50420-8417-DA88-9EDC-E1A7D567D4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9FCB29E-E7E2-1E72-36A3-F3172E5918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Revenir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sur la formation de l’imparfait et plus particulièrement sur les formes des personnes 4 et 5.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leur formation et la difficulté : « Pour conjuguer les verbes en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-yer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ou les verbes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voir, croire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et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fuir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à l’imparfait, on cherche d’abord le radical, ici la forme du radical avec un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y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(croi-/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croy-,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essui-/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essuy-,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balai-/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balay-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),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la forme du radical à la personne 4 du présent (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nous croy-ons, nous essuy-ons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nous balay-ons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Ensuite on cherche la marque de l’imparfait, puis ensuite la marque de la personne.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Attention aux personnes 4 et 5, on prononce pareil que s’il n’y avait pas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-i-,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alors il faut bien se souvenir de ne pas oublier cette marque de l’imparfait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-i-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quand on écrit. Si on n’écrit pas cette marque de l’imparfait, on retrouve la conjugaison du présent. »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9B4DAF6-4F44-7746-3C98-C9B519472F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02545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Reformuler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avec les élèves ce qu’on a appris et ce qu’on a révisé.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Dans cette leçon appelée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balaie, je nettoie puis j’essuie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on a vu que, comme dans les familles de mots, on utilise aussi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y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pour conjuguer les verbes dont le radical se termine par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ai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-, par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oi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ou par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ui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chaque fois qu’on entend [j] entre le radical et la marque qui suit.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 a redit comment on fabrique l’imparfait et le futur.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66843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latin typeface="+mn-lt"/>
              </a:rPr>
              <a:t>Distribuer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la trace écrite à mettre en couleurs : «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Avec votre crayon rouge, soulignez les marques du temps et les bulles « marque du temps »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Avec votre crayon bleu, soulignez les marques de la personne et les bulles qui vont avec elles.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85543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07551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8F454-D571-20C9-9977-DF85750D1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C8DCE73-FF4E-0173-0F79-1B3EDB8042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1EDF271-729C-C1DA-4A6E-BBCD1AE920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En français,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y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s’appelle ‘i grec’ parce que c’était une lettre qui existait dans l’alphabet grec pour noter le son [y], son qui n’existait pas dans l’alphabet latin. Les latins l’ont utilisé pour transcrire les mots d’origine grecque qu’ils utilisaient aussi (comme nous utilisons des mots anglais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timing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coach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…). Comme le son [y] n’existait pas en latin, ils l’ont prononcé [i] – c’est le son qui s’en approche le plus.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En français, le y note les sons [j]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employer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ou [i]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gyrophare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En anglais,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y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se prononce [waj] quand on récite l’alphabet.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 peut le prononcer d’au moins 3 façons différentes dans les mots.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D’abord, [j] comme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yes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(oui).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Mais aussi [aj] comme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my dog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(mon chien).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Mais aussi [i] comme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happy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(content) .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Et il y a d’autres prononciations encore. Cette lettre est plus fréquente en anglais qu’en français.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Et dans les langues que tu connais, est-ce que la lettre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y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existe ? Si oui, comment se prononce -t-elle ? 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4819CD-2FFC-4332-CDD6-FD55BB63D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34623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38920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Aristobule a raison : On entend bien, dans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fuillant,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[jɑ̃]. Là où Aristobule se trompe, c’est que le mot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fuyant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est de la même famille que le verbe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fuir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Or, on sait que lorsque le son [j] est en lien avec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-ui-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dans une famille de mots, il s’écrit avec un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y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55966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17377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latin typeface="+mn-lt"/>
              </a:rPr>
              <a:t>a.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C’est un verbe (pronom personnel devant, premier mot de la brique du verbe). Le radical de ce verbe se termine par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-oi-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([prevwa]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et l’on entend [j] entre le radical et la marque de personne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Dans ce cas, le son [j] s’écrit avec un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y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latin typeface="+mn-lt"/>
              </a:rPr>
              <a:t>b.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C’est un verbe (pronom personnel devant, premier mot de la brique du verbe). Le radical de ce verbe se termine par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-oi-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([ɑ̃vwa]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et l’on entend [j] entre le radical et la marque de personne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-ez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Dans ce cas, le son [j] s’écrit avec un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y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05005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3.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balayer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il existe deux conjugaisons possibles au présent et au futur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j’essaie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ou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j’essaye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;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j’essayerai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ou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j’essaierai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45260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Vos parents sont contents. Vous payez les factures salées du garagiste !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dirty="0">
                <a:solidFill>
                  <a:schemeClr val="tx1"/>
                </a:solidFill>
                <a:latin typeface="+mn-lt"/>
              </a:rPr>
              <a:t>Préciser le sens du mot </a:t>
            </a:r>
            <a:r>
              <a:rPr lang="fr-FR" sz="1200" i="1" dirty="0">
                <a:solidFill>
                  <a:schemeClr val="tx1"/>
                </a:solidFill>
                <a:latin typeface="+mn-lt"/>
              </a:rPr>
              <a:t>salé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dirty="0">
                <a:solidFill>
                  <a:schemeClr val="tx1"/>
                </a:solidFill>
                <a:latin typeface="+mn-lt"/>
              </a:rPr>
              <a:t>Dans la réflexion collective, privilégier 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accord dans le GN (D/N, D/N/A)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accord adjectif attribut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accord S/V</a:t>
            </a:r>
          </a:p>
          <a:p>
            <a:pPr algn="just">
              <a:tabLst>
                <a:tab pos="681990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verbes en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yer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53445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E0DF8-C095-6517-BCCE-32A6E1F0C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E6FE2F-CF6F-5249-D438-21DF358041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C28835-60CD-7024-7BA6-BEAD0F3AA5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Dans </a:t>
            </a:r>
            <a:r>
              <a:rPr lang="fr-FR" dirty="0"/>
              <a:t>la réflexion collective, privilégiez :</a:t>
            </a:r>
          </a:p>
          <a:p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accord dans le GN (D/N, D/N/A)</a:t>
            </a:r>
          </a:p>
          <a:p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accord adjectif attribut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accord S/V</a:t>
            </a:r>
          </a:p>
          <a:p>
            <a:pPr algn="just">
              <a:tabLst>
                <a:tab pos="681990" algn="l"/>
              </a:tabLst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verbes en -</a:t>
            </a:r>
            <a:r>
              <a:rPr lang="fr-FR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yer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8E0F39-118D-933F-9E5C-993ABBBD11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9D9B1-E0FA-C443-B199-F491FE3116D4}" type="slidenum">
              <a:rPr lang="fr-FR" smtClean="0"/>
              <a:t>28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1163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01122F-66BE-F9CB-D00F-F324AB0937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F8B928E-A92D-619B-D977-9D47D7ED23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E2869E-E5BC-584A-7F3A-17BA4A52E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064A-FB98-B641-ACD3-5A88C38FC32B}" type="datetimeFigureOut">
              <a:rPr lang="fr-FR" smtClean="0"/>
              <a:t>11/11/2024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45F438-6FAC-9641-B516-18D387A03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DF16FC-6D5C-64BA-DA95-C2D17A22F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FA47-8121-D741-AC4C-33C4377EF1E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7913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9239FC-EAF9-04D6-5873-C25CD3B70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A385FD-8032-A407-6BEF-D02C9A5CC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D5E593-A69C-485C-A0D4-ED8A7D513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064A-FB98-B641-ACD3-5A88C38FC32B}" type="datetimeFigureOut">
              <a:rPr lang="fr-FR" smtClean="0"/>
              <a:t>11/11/2024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CEB03B-6F71-FBB6-6AB1-0C0AB97E3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9AA262-7D91-ED9B-420C-CF06F100C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FA47-8121-D741-AC4C-33C4377EF1E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7477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DE211B-BA1A-DF72-E95D-68B4511AD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24395A-C187-42AB-BE40-8FD756648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328826-2C59-7259-8615-D76B8102D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064A-FB98-B641-ACD3-5A88C38FC32B}" type="datetimeFigureOut">
              <a:rPr lang="fr-FR" smtClean="0"/>
              <a:t>11/11/2024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5027B4-276A-6AC4-86FA-61E1E75C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0B59F5-15CE-FC69-6DC9-DDDF28C84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FA47-8121-D741-AC4C-33C4377EF1E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2492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638C66-19D3-C23A-E0AB-5F1E19554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3C8C2C-80CD-ABAA-F0E5-6D229255BD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795468-B318-076D-34A0-E8EC0996D7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D7AC23F-5DDF-9297-2246-1C84B19FC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064A-FB98-B641-ACD3-5A88C38FC32B}" type="datetimeFigureOut">
              <a:rPr lang="fr-FR" smtClean="0"/>
              <a:t>11/11/2024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12617B4-C937-A1C0-C8E4-F936413F1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BCCF54-840A-E4B5-FA79-8507DB2FF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FA47-8121-D741-AC4C-33C4377EF1E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3001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92B533-0695-3B55-1ED9-BDFC6E3E8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B58B665-F5CB-ED0C-038B-199301A889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B36F1A8-056A-B81D-56D6-9732159D37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76C79DF-D004-B03D-778C-738DBBB753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7251F26-F041-98F3-5981-6B42EA930D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5A7FEB3-0438-AC4A-5651-C22CBDF60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064A-FB98-B641-ACD3-5A88C38FC32B}" type="datetimeFigureOut">
              <a:rPr lang="fr-FR" smtClean="0"/>
              <a:t>11/11/2024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BC5FEE5-6AC0-912B-E863-7D0BD7A4A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439B915-3E94-FCAE-F09D-06DFA7A82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FA47-8121-D741-AC4C-33C4377EF1E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7361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137898-E816-1BFD-3A35-A2025DA18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86EFD0D-0A00-6835-12B8-605E75AE7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064A-FB98-B641-ACD3-5A88C38FC32B}" type="datetimeFigureOut">
              <a:rPr lang="fr-FR" smtClean="0"/>
              <a:t>11/11/2024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A0CC20-BEBE-BF91-7C44-B47DB29C7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5D5AB90-B9F5-BCFA-849A-78A15CAB3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FA47-8121-D741-AC4C-33C4377EF1E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977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E75EBBE-FDF1-9862-A8FD-97E1C0E43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064A-FB98-B641-ACD3-5A88C38FC32B}" type="datetimeFigureOut">
              <a:rPr lang="fr-FR" smtClean="0"/>
              <a:t>11/11/2024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9A5641C-3BF4-876F-405D-2CD274600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581B92-1EE0-5699-9B1F-18A9D3A79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FA47-8121-D741-AC4C-33C4377EF1E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1770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8AD644-65AD-F318-ABC9-20AC1205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FC8364-0986-DF40-BF53-98D52DA5C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B9DB03-751F-6B09-FFEB-95DFE5C572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30660C-DCA2-1939-AC05-EDC4500ED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064A-FB98-B641-ACD3-5A88C38FC32B}" type="datetimeFigureOut">
              <a:rPr lang="fr-FR" smtClean="0"/>
              <a:t>11/11/2024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A546C77-7037-7EEF-ACE8-05C8D0011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8972D2F-B340-66E0-4B42-2FC763D12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FA47-8121-D741-AC4C-33C4377EF1E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5160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35F143-E12F-FB96-4E9F-9972AB993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2C56F9C-C6A7-7E86-CFD3-B9BC3BD008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DCB105E-FE3D-EC42-F412-E6A4444166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0CB7068-4640-FD87-9BEB-499B20540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064A-FB98-B641-ACD3-5A88C38FC32B}" type="datetimeFigureOut">
              <a:rPr lang="fr-FR" smtClean="0"/>
              <a:t>11/11/2024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083F1C9-D29E-72E3-2648-6D85A73E5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1F8D40-5C33-4C13-77C5-AC4897316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FA47-8121-D741-AC4C-33C4377EF1E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0017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CA3F6C-373F-15F8-4641-8D23036CB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23D595-5D1B-ADD3-1B2C-17D193A998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FD0123F-BB3F-CD2D-DCB5-A65FE2E93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064A-FB98-B641-ACD3-5A88C38FC32B}" type="datetimeFigureOut">
              <a:rPr lang="fr-FR" smtClean="0"/>
              <a:t>11/11/2024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68F4B5-5A9A-500B-6B94-5B65FC4A3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112D81-D8F6-6129-F283-34B4B3423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FA47-8121-D741-AC4C-33C4377EF1E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016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01A84EF-1C7B-BB01-14A4-406DA20EA2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832068-28D5-E175-64E6-79BBF9BB7D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6FC8FC2-0452-E9ED-AA6A-CC7DF881B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064A-FB98-B641-ACD3-5A88C38FC32B}" type="datetimeFigureOut">
              <a:rPr lang="fr-FR" smtClean="0"/>
              <a:t>11/11/2024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73B9C1-BA84-496F-89B6-7457A944E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281866-FD51-5636-262C-DE202B1A9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FA47-8121-D741-AC4C-33C4377EF1E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6601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07248A-4C60-B6A2-E89A-D35036C69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27FFF-E055-6D94-DEAC-4C93C46B23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CF99E6-8AE1-C1FD-21F4-4F4F0C8EE8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D064A-FB98-B641-ACD3-5A88C38FC32B}" type="datetimeFigureOut">
              <a:rPr lang="fr-FR" smtClean="0"/>
              <a:t>11/11/2024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3491D3-021D-CE4E-DB20-EB30AAD8DA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F79377-5638-902E-2322-AE0CB4E5FE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6FA47-8121-D741-AC4C-33C4377EF1E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270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DBB10A-82CB-4DA2-B09C-B3818D1CC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28291"/>
            <a:ext cx="9144000" cy="2387600"/>
          </a:xfrm>
        </p:spPr>
        <p:txBody>
          <a:bodyPr/>
          <a:lstStyle/>
          <a:p>
            <a:r>
              <a:rPr lang="fr-FR" dirty="0"/>
              <a:t>Je balaie, je nettoie </a:t>
            </a:r>
            <a:br>
              <a:rPr lang="fr-FR" dirty="0"/>
            </a:br>
            <a:r>
              <a:rPr lang="fr-FR" dirty="0"/>
              <a:t>puis j’essuie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493927-A7E8-E9FF-ABC1-B46F44DD09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9F34B4-D099-4DD6-2C0B-FA3BBF03512A}"/>
              </a:ext>
            </a:extLst>
          </p:cNvPr>
          <p:cNvSpPr txBox="1"/>
          <p:nvPr/>
        </p:nvSpPr>
        <p:spPr>
          <a:xfrm>
            <a:off x="1524000" y="996315"/>
            <a:ext cx="3234690" cy="120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r-FR" sz="18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petite fabrique de grammaire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 Ansart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St. Dégeorges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Sève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223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24FD4C-B295-8E5F-D7D5-650CB6C39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AD6C42-5BA4-200F-641C-6AEB7A2DF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850"/>
            <a:ext cx="10515600" cy="471011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Écrire [j]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bala</a:t>
            </a:r>
            <a:r>
              <a:rPr lang="fr-FR" sz="24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bala</a:t>
            </a:r>
            <a:r>
              <a:rPr lang="fr-FR" sz="24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ette</a:t>
            </a:r>
          </a:p>
          <a:p>
            <a:pPr marL="0" indent="0" algn="just">
              <a:buNone/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cra</a:t>
            </a:r>
            <a:r>
              <a:rPr lang="fr-FR" sz="24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		cra</a:t>
            </a:r>
            <a:r>
              <a:rPr lang="fr-FR" sz="24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</a:t>
            </a:r>
          </a:p>
          <a:p>
            <a:pPr marL="0" indent="0" algn="just">
              <a:buNone/>
            </a:pPr>
            <a:r>
              <a:rPr lang="fr-FR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emplo</a:t>
            </a:r>
            <a:r>
              <a:rPr lang="fr-FR" sz="24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emplo</a:t>
            </a:r>
            <a:r>
              <a:rPr lang="fr-FR" sz="24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eur</a:t>
            </a: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no</a:t>
            </a:r>
            <a:r>
              <a:rPr lang="fr-FR" sz="24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		no</a:t>
            </a:r>
            <a:r>
              <a:rPr lang="fr-FR" sz="24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</a:t>
            </a:r>
          </a:p>
          <a:p>
            <a:pPr marL="0" indent="0" algn="just">
              <a:buNone/>
            </a:pPr>
            <a:r>
              <a:rPr lang="fr-FR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ennu</a:t>
            </a:r>
            <a:r>
              <a:rPr lang="fr-FR" sz="24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ennu</a:t>
            </a:r>
            <a:r>
              <a:rPr lang="fr-FR" sz="24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eux</a:t>
            </a: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bru</a:t>
            </a:r>
            <a:r>
              <a:rPr lang="fr-FR" sz="24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		bru</a:t>
            </a:r>
            <a:r>
              <a:rPr lang="fr-FR" sz="24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ant</a:t>
            </a:r>
          </a:p>
          <a:p>
            <a:pPr marL="0" indent="0" algn="just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6279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D62024-6DFA-7EA6-0258-18DFBD930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8174C9F-B3C7-11D8-C926-2080FC490E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989255"/>
              </p:ext>
            </p:extLst>
          </p:nvPr>
        </p:nvGraphicFramePr>
        <p:xfrm>
          <a:off x="838200" y="1825625"/>
          <a:ext cx="26289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4450">
                  <a:extLst>
                    <a:ext uri="{9D8B030D-6E8A-4147-A177-3AD203B41FA5}">
                      <a16:colId xmlns:a16="http://schemas.microsoft.com/office/drawing/2014/main" val="2288203242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693957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je / j’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90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07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 / 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46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543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96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ils /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009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247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0B6C5-70D0-FB08-75C6-920630F7F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C49BB1-B7A0-3699-BE67-A522B1494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8989AA30-5FA9-9271-82AC-0404883EE5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7270698"/>
              </p:ext>
            </p:extLst>
          </p:nvPr>
        </p:nvGraphicFramePr>
        <p:xfrm>
          <a:off x="838200" y="1825625"/>
          <a:ext cx="26289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4450">
                  <a:extLst>
                    <a:ext uri="{9D8B030D-6E8A-4147-A177-3AD203B41FA5}">
                      <a16:colId xmlns:a16="http://schemas.microsoft.com/office/drawing/2014/main" val="2288203242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693957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je / j’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90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07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 / 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46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543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96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ils /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009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4235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EC112-ED79-9BA3-658F-FBD4A1550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9D2583-320D-9C7F-C289-BF39D1B98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40B55E22-5CD7-809C-D2E5-3059F687BD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0361232"/>
              </p:ext>
            </p:extLst>
          </p:nvPr>
        </p:nvGraphicFramePr>
        <p:xfrm>
          <a:off x="838200" y="1825625"/>
          <a:ext cx="2628900" cy="259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4450">
                  <a:extLst>
                    <a:ext uri="{9D8B030D-6E8A-4147-A177-3AD203B41FA5}">
                      <a16:colId xmlns:a16="http://schemas.microsoft.com/office/drawing/2014/main" val="2288203242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693957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y-</a:t>
                      </a:r>
                      <a:r>
                        <a:rPr lang="fr-FR" dirty="0"/>
                        <a:t>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298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je / j’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90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07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 / 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46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5431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dirty="0"/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-ez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96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ils /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009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3635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33F6A-CB6D-FAE5-E2B4-6B1464D78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AB29CA-6862-402B-0062-819DA8F3C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F236EAA-8CC6-CA10-9AF8-595E6321CA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2762157"/>
              </p:ext>
            </p:extLst>
          </p:nvPr>
        </p:nvGraphicFramePr>
        <p:xfrm>
          <a:off x="838200" y="1825625"/>
          <a:ext cx="920115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4450">
                  <a:extLst>
                    <a:ext uri="{9D8B030D-6E8A-4147-A177-3AD203B41FA5}">
                      <a16:colId xmlns:a16="http://schemas.microsoft.com/office/drawing/2014/main" val="2288203242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69395775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1768766592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582734185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824821121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839726668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1901281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y-</a:t>
                      </a:r>
                      <a:r>
                        <a:rPr lang="fr-FR" dirty="0"/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essuy-er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voi-r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fui-r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croi-re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balay-er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298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je / j’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fui-s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90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essui-es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croi-s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07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 / 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fui-t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croi-t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46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essuy-ons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balay-ons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543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voy-ez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balay-ez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96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ils /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essui-ent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voi-ent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croi-ent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009174"/>
                  </a:ext>
                </a:extLst>
              </a:tr>
            </a:tbl>
          </a:graphicData>
        </a:graphic>
      </p:graphicFrame>
      <p:pic>
        <p:nvPicPr>
          <p:cNvPr id="3" name="Image 2" descr="Une image contenant Police, Graphique, conception&#10;&#10;Description générée automatiquement">
            <a:extLst>
              <a:ext uri="{FF2B5EF4-FFF2-40B4-BE49-F238E27FC236}">
                <a16:creationId xmlns:a16="http://schemas.microsoft.com/office/drawing/2014/main" id="{9D3C04F6-174B-AF68-EC3E-444D841C2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267" y="365125"/>
            <a:ext cx="2386965" cy="102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841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BD58A-D1D8-02B5-77C1-925CDD56A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B59A0F-AC21-308A-45AC-CA5239872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E507E0E-B92C-6151-D284-EE93BF2A24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4757975"/>
              </p:ext>
            </p:extLst>
          </p:nvPr>
        </p:nvGraphicFramePr>
        <p:xfrm>
          <a:off x="838200" y="1825625"/>
          <a:ext cx="1051560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4450">
                  <a:extLst>
                    <a:ext uri="{9D8B030D-6E8A-4147-A177-3AD203B41FA5}">
                      <a16:colId xmlns:a16="http://schemas.microsoft.com/office/drawing/2014/main" val="2288203242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69395775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1768766592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582734185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824821121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839726668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1901281939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2899261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emplo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essu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voi-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fui-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croi-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re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298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je / j’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fui-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90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fui-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07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 / 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fui-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46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vo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fu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cro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ons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543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ez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vo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ez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fu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ez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cro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ez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ez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ez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96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ils /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fui-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ent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009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3368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719F6-5794-0B14-D5FC-0EC7873B3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4F2A65-34E0-7FBA-9806-CC655CF2E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FC9C1AD0-AD39-D769-65A0-C1A09C176F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8091294"/>
              </p:ext>
            </p:extLst>
          </p:nvPr>
        </p:nvGraphicFramePr>
        <p:xfrm>
          <a:off x="838200" y="1825625"/>
          <a:ext cx="1051560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4450">
                  <a:extLst>
                    <a:ext uri="{9D8B030D-6E8A-4147-A177-3AD203B41FA5}">
                      <a16:colId xmlns:a16="http://schemas.microsoft.com/office/drawing/2014/main" val="2288203242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69395775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1768766592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582734185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824821121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839726668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1901281939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2899261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emplo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essu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voi-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fui-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croi-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re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298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je / j’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fui-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90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fui-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07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 / 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fui-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46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vo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fu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cro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ons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543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ez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vo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ez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fu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ez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cro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ez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ez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ez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96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ils /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emploi-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fui-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croi-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ent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009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6623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4CBED2-9DDC-9BC1-F7CB-CC981C595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4" name="Espace réservé du contenu 3" descr="Une image contenant dessin, croquis, clipart, Dessin au trait&#10;&#10;Description générée automatiquement">
            <a:extLst>
              <a:ext uri="{FF2B5EF4-FFF2-40B4-BE49-F238E27FC236}">
                <a16:creationId xmlns:a16="http://schemas.microsoft.com/office/drawing/2014/main" id="{11974E21-C48E-DE66-EE3C-974F6DB6A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450" y="1027906"/>
            <a:ext cx="1587500" cy="470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426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1C3CF0-3197-0250-D2E3-971C5124B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081737-A74A-954B-A630-B1EA5B45F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Je croyais</a:t>
            </a:r>
          </a:p>
          <a:p>
            <a:pPr marL="0" indent="0">
              <a:buNone/>
            </a:pP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tu essuyais</a:t>
            </a:r>
          </a:p>
          <a:p>
            <a:pPr marL="0" indent="0">
              <a:buNone/>
            </a:pPr>
            <a:r>
              <a:rPr lang="fr-FR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fr-F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 balayait.</a:t>
            </a:r>
            <a:endParaRPr lang="fr-FR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7046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77BBB1-574A-6D58-2FB6-88EE6F0F9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DC2C1A-BBF2-73EE-ACCD-296205E19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 </a:t>
            </a:r>
          </a:p>
        </p:txBody>
      </p:sp>
      <p:pic>
        <p:nvPicPr>
          <p:cNvPr id="4" name="Image 3" descr="Une image contenant dessin, croquis, clipart, Dessin au trait&#10;&#10;Description générée automatiquement">
            <a:extLst>
              <a:ext uri="{FF2B5EF4-FFF2-40B4-BE49-F238E27FC236}">
                <a16:creationId xmlns:a16="http://schemas.microsoft.com/office/drawing/2014/main" id="{11974E21-C48E-DE66-EE3C-974F6DB6A0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158" y="1156187"/>
            <a:ext cx="1737042" cy="454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663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1C7DC-CA13-DC55-BE78-5B378DEC4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6461A3-20AF-CDCD-0656-379A3E88A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78703658-408F-CC8F-73DC-EB4B8FB78B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8252377"/>
              </p:ext>
            </p:extLst>
          </p:nvPr>
        </p:nvGraphicFramePr>
        <p:xfrm>
          <a:off x="838200" y="1825625"/>
          <a:ext cx="525780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4450">
                  <a:extLst>
                    <a:ext uri="{9D8B030D-6E8A-4147-A177-3AD203B41FA5}">
                      <a16:colId xmlns:a16="http://schemas.microsoft.com/office/drawing/2014/main" val="2288203242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839726668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1901281939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2899261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croi-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essu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298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je / j’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cro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ai-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ai-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ai-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90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cro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ai-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ai-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ai-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07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 / 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cro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ai-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ai-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ai-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t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46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cro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-i-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-i-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-i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ons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543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cro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-i-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ez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-i-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ez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-i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ez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96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ils /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cro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ai-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ai-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ai-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ent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009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1051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81D558-97B1-228D-27CB-58EAFB64F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Espace réservé du contenu 3" descr="Une image contenant dessin, croquis, clipart, Dessin au trait&#10;&#10;Description générée automatiquement">
            <a:extLst>
              <a:ext uri="{FF2B5EF4-FFF2-40B4-BE49-F238E27FC236}">
                <a16:creationId xmlns:a16="http://schemas.microsoft.com/office/drawing/2014/main" id="{11974E21-C48E-DE66-EE3C-974F6DB6A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100" y="1134696"/>
            <a:ext cx="1549400" cy="458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74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CF83A-F52A-6059-4139-AD51EEA66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190D5-022B-F682-858E-0D7429C2E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DF978A76-C02A-F8D6-3799-6B95A29A66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3487294"/>
              </p:ext>
            </p:extLst>
          </p:nvPr>
        </p:nvGraphicFramePr>
        <p:xfrm>
          <a:off x="838200" y="1825625"/>
          <a:ext cx="41910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2288203242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901281939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899261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je / j’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balai-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ai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ai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90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balai-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as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as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07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 / 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balai-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a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a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46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balai-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ons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ons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543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balai-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ez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ez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96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ils /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balai-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ont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ont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009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5665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7F5BE-8C75-8260-3DD9-93E689FDD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4E590D-AD0E-482E-F7B2-E88F8664E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7FBF0EB3-B176-DAA9-D461-DB29D2BD62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3694260"/>
              </p:ext>
            </p:extLst>
          </p:nvPr>
        </p:nvGraphicFramePr>
        <p:xfrm>
          <a:off x="838200" y="1825625"/>
          <a:ext cx="714375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8750">
                  <a:extLst>
                    <a:ext uri="{9D8B030D-6E8A-4147-A177-3AD203B41FA5}">
                      <a16:colId xmlns:a16="http://schemas.microsoft.com/office/drawing/2014/main" val="2288203242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839726668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1901281939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899261727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1091994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netto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essu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298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je / j’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ai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nettoi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ai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ai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90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-as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-as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nettoi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-as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-as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07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 / 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-a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nettoi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a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-a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46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-ons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nettoi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-ons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-ons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543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-ez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er-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ez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nettoi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-ez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-ez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96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ils /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y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-ont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bala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-ont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nettoi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-ont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essu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fr-FR" dirty="0"/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er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-ont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009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77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4E6433-39A4-1B58-FA63-4A45D3AB7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Espace réservé du contenu 3" descr="Une image contenant croquis, dessin, illustration, Dessin d’enfant&#10;&#10;Description générée automatiquement">
            <a:extLst>
              <a:ext uri="{FF2B5EF4-FFF2-40B4-BE49-F238E27FC236}">
                <a16:creationId xmlns:a16="http://schemas.microsoft.com/office/drawing/2014/main" id="{546732FD-F840-D1DD-1468-B62F79F3C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450" y="1681170"/>
            <a:ext cx="3143250" cy="4072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66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214928-4419-230A-A6B1-B5478EBDF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B8DAA58-1DCE-C1C1-F9BA-9745255CB4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365126"/>
            <a:ext cx="10210800" cy="6516548"/>
          </a:xfrm>
        </p:spPr>
      </p:pic>
    </p:spTree>
    <p:extLst>
      <p:ext uri="{BB962C8B-B14F-4D97-AF65-F5344CB8AC3E}">
        <p14:creationId xmlns:p14="http://schemas.microsoft.com/office/powerpoint/2010/main" val="3199449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9EF322-A5D3-348D-B41C-65184706D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3B7A02-B3F8-B628-B8B7-A336A6A12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 		</a:t>
            </a:r>
            <a:r>
              <a:rPr lang="fr-FR" sz="3600" b="1" dirty="0">
                <a:solidFill>
                  <a:srgbClr val="FF0000"/>
                </a:solidFill>
              </a:rPr>
              <a:t>Pour aller plus loin</a:t>
            </a:r>
          </a:p>
        </p:txBody>
      </p:sp>
    </p:spTree>
    <p:extLst>
      <p:ext uri="{BB962C8B-B14F-4D97-AF65-F5344CB8AC3E}">
        <p14:creationId xmlns:p14="http://schemas.microsoft.com/office/powerpoint/2010/main" val="35897873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E996A-A005-5D3A-2FA9-F56A5CDB4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F302E6-A9B8-F576-D80B-F50097F92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E6AF8D-C544-D1A5-819B-9581C6938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0650"/>
            <a:ext cx="10515600" cy="478631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emplo</a:t>
            </a:r>
            <a:r>
              <a:rPr lang="fr-FR" b="1" dirty="0">
                <a:solidFill>
                  <a:schemeClr val="accent2"/>
                </a:solidFill>
              </a:rPr>
              <a:t>y</a:t>
            </a:r>
            <a:r>
              <a:rPr lang="fr-FR" dirty="0"/>
              <a:t>er				</a:t>
            </a:r>
            <a:r>
              <a:rPr lang="fr-FR" b="1" dirty="0">
                <a:solidFill>
                  <a:schemeClr val="accent2"/>
                </a:solidFill>
              </a:rPr>
              <a:t>y</a:t>
            </a:r>
            <a:r>
              <a:rPr lang="fr-FR" dirty="0"/>
              <a:t>es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g</a:t>
            </a:r>
            <a:r>
              <a:rPr lang="fr-FR" b="1" dirty="0">
                <a:solidFill>
                  <a:schemeClr val="accent2"/>
                </a:solidFill>
              </a:rPr>
              <a:t>y</a:t>
            </a:r>
            <a:r>
              <a:rPr lang="fr-FR" dirty="0"/>
              <a:t>rophare				happ</a:t>
            </a:r>
            <a:r>
              <a:rPr lang="fr-FR" b="1" dirty="0">
                <a:solidFill>
                  <a:schemeClr val="accent2"/>
                </a:solidFill>
              </a:rPr>
              <a:t>y</a:t>
            </a:r>
            <a:r>
              <a:rPr lang="fr-FR" dirty="0"/>
              <a:t>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			m</a:t>
            </a:r>
            <a:r>
              <a:rPr lang="fr-FR" b="1" dirty="0">
                <a:solidFill>
                  <a:schemeClr val="accent2"/>
                </a:solidFill>
              </a:rPr>
              <a:t>y</a:t>
            </a:r>
            <a:r>
              <a:rPr lang="fr-FR" dirty="0"/>
              <a:t> dog</a:t>
            </a:r>
          </a:p>
        </p:txBody>
      </p:sp>
    </p:spTree>
    <p:extLst>
      <p:ext uri="{BB962C8B-B14F-4D97-AF65-F5344CB8AC3E}">
        <p14:creationId xmlns:p14="http://schemas.microsoft.com/office/powerpoint/2010/main" val="512693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D94FBB-EE09-9AE4-3C18-285D069B7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09523C-3F41-59FB-92F6-8E911C6E2F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</a:t>
            </a:r>
            <a:r>
              <a:rPr lang="fr-FR" sz="3600" b="1" dirty="0">
                <a:solidFill>
                  <a:schemeClr val="accent2"/>
                </a:solidFill>
              </a:rPr>
              <a:t>	As-tu bien compris ?</a:t>
            </a:r>
          </a:p>
        </p:txBody>
      </p:sp>
    </p:spTree>
    <p:extLst>
      <p:ext uri="{BB962C8B-B14F-4D97-AF65-F5344CB8AC3E}">
        <p14:creationId xmlns:p14="http://schemas.microsoft.com/office/powerpoint/2010/main" val="3998613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BCA863-20A3-AA71-6BA7-F047283AD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D6E1E42-4966-C1D6-48AD-76B5DDAEF6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189901"/>
            <a:ext cx="10515600" cy="4692510"/>
          </a:xfrm>
        </p:spPr>
      </p:pic>
    </p:spTree>
    <p:extLst>
      <p:ext uri="{BB962C8B-B14F-4D97-AF65-F5344CB8AC3E}">
        <p14:creationId xmlns:p14="http://schemas.microsoft.com/office/powerpoint/2010/main" val="16435744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35D6A3-FA2E-DD85-7C46-C79E6B162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CE44C72-5B74-717B-F28C-D81F28C2B1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877622"/>
            <a:ext cx="10515600" cy="4247343"/>
          </a:xfrm>
        </p:spPr>
      </p:pic>
    </p:spTree>
    <p:extLst>
      <p:ext uri="{BB962C8B-B14F-4D97-AF65-F5344CB8AC3E}">
        <p14:creationId xmlns:p14="http://schemas.microsoft.com/office/powerpoint/2010/main" val="8409236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1AC020-06C3-4F45-2137-C2125DB84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5DF1504-E97D-F3FF-63D2-E0DB3626E0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2074036"/>
            <a:ext cx="10515600" cy="3854515"/>
          </a:xfrm>
        </p:spPr>
      </p:pic>
    </p:spTree>
    <p:extLst>
      <p:ext uri="{BB962C8B-B14F-4D97-AF65-F5344CB8AC3E}">
        <p14:creationId xmlns:p14="http://schemas.microsoft.com/office/powerpoint/2010/main" val="579389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DA3542-36B0-7481-1231-48A20EECA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BCF1AEC-AF93-A80B-D482-B113E6EC7E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6750" y="1678392"/>
            <a:ext cx="10515600" cy="3501216"/>
          </a:xfrm>
        </p:spPr>
      </p:pic>
    </p:spTree>
    <p:extLst>
      <p:ext uri="{BB962C8B-B14F-4D97-AF65-F5344CB8AC3E}">
        <p14:creationId xmlns:p14="http://schemas.microsoft.com/office/powerpoint/2010/main" val="15452275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5E0A5C-6E23-D1AE-B8F8-913F77C9B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EBF3036-588A-A007-42F9-47826EB16C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27906"/>
            <a:ext cx="9946081" cy="4709319"/>
          </a:xfrm>
        </p:spPr>
      </p:pic>
    </p:spTree>
    <p:extLst>
      <p:ext uri="{BB962C8B-B14F-4D97-AF65-F5344CB8AC3E}">
        <p14:creationId xmlns:p14="http://schemas.microsoft.com/office/powerpoint/2010/main" val="42665122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040146-D79D-D04B-5218-B7E2567C6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3DB43E32-DB91-13D2-BBC1-4589A95C34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027906"/>
            <a:ext cx="10756711" cy="4837261"/>
          </a:xfrm>
        </p:spPr>
      </p:pic>
    </p:spTree>
    <p:extLst>
      <p:ext uri="{BB962C8B-B14F-4D97-AF65-F5344CB8AC3E}">
        <p14:creationId xmlns:p14="http://schemas.microsoft.com/office/powerpoint/2010/main" val="33130024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74F610-4586-28C2-4121-B45F243FC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6CF614-038D-81FA-56E8-255BB4AA7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dirty="0"/>
              <a:t>4. Dictée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dirty="0"/>
              <a:t>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40793252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5F701-8311-EF7C-0901-B83800858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5A3FBD-3BCB-019F-CF38-8083D21FE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DF2974-EABD-92D9-C2BD-E5F0C69B7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dirty="0"/>
              <a:t>4. Dictée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sz="28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Vos parents sont contents. Vous payez les factures salées du garagiste !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87517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1644</TotalTime>
  <Words>2617</Words>
  <Application>Microsoft Macintosh PowerPoint</Application>
  <PresentationFormat>Grand écran</PresentationFormat>
  <Paragraphs>446</Paragraphs>
  <Slides>28</Slides>
  <Notes>26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Thème Office</vt:lpstr>
      <vt:lpstr>Je balaie, je nettoie  puis j’essuie</vt:lpstr>
      <vt:lpstr> </vt:lpstr>
      <vt:lpstr>Présentation PowerPoint</vt:lpstr>
      <vt:lpstr>Présentation PowerPoint</vt:lpstr>
      <vt:lpstr>Présentation PowerPoint</vt:lpstr>
      <vt:lpstr> </vt:lpstr>
      <vt:lpstr> </vt:lpstr>
      <vt:lpstr> </vt:lpstr>
      <vt:lpstr> </vt:lpstr>
      <vt:lpstr>Présentation PowerPoint</vt:lpstr>
      <vt:lpstr> </vt:lpstr>
      <vt:lpstr> </vt:lpstr>
      <vt:lpstr>Présentation PowerPoint</vt:lpstr>
      <vt:lpstr> </vt:lpstr>
      <vt:lpstr> </vt:lpstr>
      <vt:lpstr>Présentation PowerPoint</vt:lpstr>
      <vt:lpstr> </vt:lpstr>
      <vt:lpstr> </vt:lpstr>
      <vt:lpstr> </vt:lpstr>
      <vt:lpstr>Présentation PowerPoint</vt:lpstr>
      <vt:lpstr> </vt:lpstr>
      <vt:lpstr>Présentation PowerPoint</vt:lpstr>
      <vt:lpstr> </vt:lpstr>
      <vt:lpstr>Présentation PowerPoint</vt:lpstr>
      <vt:lpstr> </vt:lpstr>
      <vt:lpstr>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Seve</dc:creator>
  <cp:lastModifiedBy>Pierre Seve</cp:lastModifiedBy>
  <cp:revision>5</cp:revision>
  <dcterms:created xsi:type="dcterms:W3CDTF">2024-11-11T16:49:34Z</dcterms:created>
  <dcterms:modified xsi:type="dcterms:W3CDTF">2024-11-12T20:14:07Z</dcterms:modified>
</cp:coreProperties>
</file>