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85" r:id="rId6"/>
    <p:sldId id="260" r:id="rId7"/>
    <p:sldId id="262" r:id="rId8"/>
    <p:sldId id="263" r:id="rId9"/>
    <p:sldId id="266" r:id="rId10"/>
    <p:sldId id="265" r:id="rId11"/>
    <p:sldId id="267" r:id="rId12"/>
    <p:sldId id="264" r:id="rId13"/>
    <p:sldId id="261" r:id="rId14"/>
    <p:sldId id="269" r:id="rId15"/>
    <p:sldId id="270" r:id="rId16"/>
    <p:sldId id="271" r:id="rId17"/>
    <p:sldId id="286" r:id="rId18"/>
    <p:sldId id="268" r:id="rId19"/>
    <p:sldId id="272" r:id="rId20"/>
    <p:sldId id="273" r:id="rId21"/>
    <p:sldId id="274" r:id="rId22"/>
    <p:sldId id="275" r:id="rId23"/>
    <p:sldId id="277" r:id="rId24"/>
    <p:sldId id="276" r:id="rId25"/>
    <p:sldId id="278" r:id="rId26"/>
    <p:sldId id="280" r:id="rId27"/>
    <p:sldId id="281" r:id="rId28"/>
    <p:sldId id="283" r:id="rId29"/>
    <p:sldId id="284" r:id="rId30"/>
    <p:sldId id="287" r:id="rId31"/>
    <p:sldId id="28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7"/>
    <p:restoredTop sz="66546"/>
  </p:normalViewPr>
  <p:slideViewPr>
    <p:cSldViewPr snapToGrid="0">
      <p:cViewPr varScale="1">
        <p:scale>
          <a:sx n="60" d="100"/>
          <a:sy n="60" d="100"/>
        </p:scale>
        <p:origin x="1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70192-4AAB-244D-83DE-726A177D2D51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9B40B-93F8-F544-9816-A42AD1B6A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271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DISTINGUER LES CLASSES DE MOTS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Terminaisons verbales et terminaisons nominales</a:t>
            </a:r>
            <a:endParaRPr lang="fr-FR" sz="1200" b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Que nous disent les terminaisons des mots ?</a:t>
            </a:r>
            <a:endParaRPr lang="fr-FR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61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Êtes-vous d’accord avec Aristobule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Oui, il a raison, ce sont bien des terminaisons de verbes conjugués.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Ce n’est pas toujours vrai.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Garçons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mot qui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mais ce n’est pas un verbe, c’est un nom.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Aujourd’hui, on va s’intéresser aux mots qui se terminent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ons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-ais.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On va essayer de savoir si ce sont toujours des verbes conjugués.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89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2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Tester des mots en les insérant dans des phrases inventées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ces quatre mots (cf.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) et annoncer : « On va classer ces mots en nom, verbe ou autre chose – vous préciserez si vous le savez.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Ces mots sont-ils tous des verbes ? »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« Comment allez-vous vous y prendre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On va regarder les mots.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On va essayer de conjuguer.</a:t>
            </a:r>
          </a:p>
          <a:p>
            <a:pPr algn="just"/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Compléter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Et vous inventerez une ou deux phrases où vous mettrez le mot. »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988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3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Analyser des phrases pour identifier des classes grammaticales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i="1" dirty="0">
                <a:solidFill>
                  <a:schemeClr val="tx1"/>
                </a:solidFill>
                <a:latin typeface="+mn-lt"/>
              </a:rPr>
              <a:t>Les mots terminés par AIS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aux différents groupes de dire les phrases inventées pour le premier mot.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Choisir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une ou deux propositions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Trouvez la brique-sujet : dans cette phrase ‘de qui, de quoi parle-t-on ?’, et la brique du verbe : ‘qu’est-ce qui se passe ?’ ».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ensuite : « Quelle sorte de mots est-ce que c’est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Éventuellement,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faire rappeler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que le premier mot de la brique du verbe est souvent un verbe et que les noms sont très souvent précédés par un déterminant.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Procéder de même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pour les autres mots de la liste.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231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6F156-3072-5319-313D-A4BB6C34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EE3256-145E-5FA7-3D0A-23B803FC6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B0A5AF-1C7B-EEC6-F3A5-41A9032D7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Qu’est-ce que nous indique la terminaison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-ais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Pour les noms,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marque le pluriel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Pour les verbes,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ai-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marque l’imparfait et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la personne 1 ou 2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Pour les adjectifs,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-s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prépare la forme féminine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</a:rPr>
              <a:t>mauvaise</a:t>
            </a:r>
            <a:endParaRPr lang="fr-FR" sz="12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06FCA4-A951-FE6E-BEB7-38A9F78B73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03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effectLst/>
                <a:latin typeface="+mn-lt"/>
                <a:ea typeface="Calibri" panose="020F0502020204030204" pitchFamily="34" charset="0"/>
              </a:rPr>
              <a:t>P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roposer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aux groupes dont les phrases n’ont pas été retenues pour être analysées de lire leurs phrases. Elles serviront de confirmation.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540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1" dirty="0">
                <a:solidFill>
                  <a:schemeClr val="tx1"/>
                </a:solidFill>
                <a:latin typeface="+mn-lt"/>
              </a:rPr>
              <a:t>Les mots terminés par -ONS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ces quatre mots (cf.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Annoncer</a:t>
            </a:r>
            <a:r>
              <a:rPr lang="fr-FR" sz="12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On va chercher où mettre ces mots dans notre tableau. Comme tout à l’heure, cherchez une phrase pour chaque mot. »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aux différents groupes de dire les phrases inventées pour le premier mot.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Choisir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une ou deux propositions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Trouvez la brique-sujet : dans cette phrase ‘de qui, de quoi parle-t-on ?’, et la brique du verbe : ‘qu’est-ce qui se passe ?’ ».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ensuite : « Quelle sorte de mots est-ce que c’est ?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Procéder de même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pour les autres mots de la liste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latin typeface="+mn-lt"/>
              </a:rPr>
              <a:t>Si l’ambivalence de </a:t>
            </a:r>
            <a:r>
              <a:rPr lang="fr-FR" sz="1200" i="0" dirty="0">
                <a:solidFill>
                  <a:schemeClr val="tx1"/>
                </a:solidFill>
                <a:latin typeface="+mn-lt"/>
              </a:rPr>
              <a:t>savons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et de </a:t>
            </a:r>
            <a:r>
              <a:rPr lang="fr-FR" sz="1200" i="0" dirty="0">
                <a:solidFill>
                  <a:schemeClr val="tx1"/>
                </a:solidFill>
                <a:latin typeface="+mn-lt"/>
              </a:rPr>
              <a:t>nourrissons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 n’émerge pas, projeter la diapositive suivante. Autrement, passer à diapositive 12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000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Donner la consigne</a:t>
            </a:r>
            <a:r>
              <a:rPr lang="fr-FR" dirty="0">
                <a:solidFill>
                  <a:schemeClr val="tx1"/>
                </a:solidFill>
              </a:rPr>
              <a:t>  : « Trouvez les briques des phrases. 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772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: « Est-ce que le mot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savons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a le même sens dans les deux phrases ? »</a:t>
            </a:r>
          </a:p>
          <a:p>
            <a:r>
              <a:rPr lang="fr-FR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  <a:latin typeface="+mn-lt"/>
              </a:rPr>
              <a:t>Dans la phrase A, c’est un nom, il y a le déterminant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les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devant, c’est le nom-chef de la brique sujet.</a:t>
            </a:r>
          </a:p>
          <a:p>
            <a:r>
              <a:rPr lang="fr-FR" dirty="0">
                <a:solidFill>
                  <a:schemeClr val="tx1"/>
                </a:solidFill>
                <a:latin typeface="+mn-lt"/>
              </a:rPr>
              <a:t>Dans la phrase B, c’est le verbe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savoir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, il y a un pronom personnel sujet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nous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et il est encadré par la négation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ne… pas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….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679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Donner la consigne</a:t>
            </a:r>
            <a:r>
              <a:rPr lang="fr-FR" dirty="0">
                <a:solidFill>
                  <a:schemeClr val="tx1"/>
                </a:solidFill>
              </a:rPr>
              <a:t>  : « Trouvez les briques des phrases.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578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Est-ce que le mot </a:t>
            </a:r>
            <a:r>
              <a:rPr lang="fr-FR" i="1" dirty="0">
                <a:solidFill>
                  <a:schemeClr val="tx1"/>
                </a:solidFill>
              </a:rPr>
              <a:t>nourrissons</a:t>
            </a:r>
            <a:r>
              <a:rPr lang="fr-FR" dirty="0">
                <a:solidFill>
                  <a:schemeClr val="tx1"/>
                </a:solidFill>
              </a:rPr>
              <a:t> a le même sens dans les deux phrases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</a:rPr>
              <a:t>Dans la phrase A, c’est un nom, il y a le déterminant </a:t>
            </a:r>
            <a:r>
              <a:rPr lang="fr-FR" i="1" dirty="0">
                <a:solidFill>
                  <a:schemeClr val="tx1"/>
                </a:solidFill>
              </a:rPr>
              <a:t>les</a:t>
            </a:r>
            <a:r>
              <a:rPr lang="fr-FR" dirty="0">
                <a:solidFill>
                  <a:schemeClr val="tx1"/>
                </a:solidFill>
              </a:rPr>
              <a:t> devant, c’est le nom-chef de la brique sujet.</a:t>
            </a:r>
          </a:p>
          <a:p>
            <a:r>
              <a:rPr lang="fr-FR" dirty="0">
                <a:solidFill>
                  <a:schemeClr val="tx1"/>
                </a:solidFill>
              </a:rPr>
              <a:t>Dans la phrase B, c’est le verbe </a:t>
            </a:r>
            <a:r>
              <a:rPr lang="fr-FR" i="1" dirty="0">
                <a:solidFill>
                  <a:schemeClr val="tx1"/>
                </a:solidFill>
              </a:rPr>
              <a:t>nourrir</a:t>
            </a:r>
            <a:r>
              <a:rPr lang="fr-FR" dirty="0">
                <a:solidFill>
                  <a:schemeClr val="tx1"/>
                </a:solidFill>
              </a:rPr>
              <a:t>, il y a un pronom personnel sujet </a:t>
            </a:r>
            <a:r>
              <a:rPr lang="fr-FR" i="1" dirty="0">
                <a:solidFill>
                  <a:schemeClr val="tx1"/>
                </a:solidFill>
              </a:rPr>
              <a:t>nous.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029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Qu’est-ce que nous indique la terminaison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? »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Pour les noms, le -</a:t>
            </a:r>
            <a:r>
              <a:rPr lang="fr-FR" i="1" dirty="0">
                <a:solidFill>
                  <a:schemeClr val="tx1"/>
                </a:solidFill>
                <a:effectLst/>
                <a:latin typeface="+mn-lt"/>
              </a:rPr>
              <a:t>s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marque le pluriel, le –</a:t>
            </a:r>
            <a:r>
              <a:rPr lang="fr-FR" i="1" dirty="0">
                <a:solidFill>
                  <a:schemeClr val="tx1"/>
                </a:solidFill>
                <a:effectLst/>
                <a:latin typeface="+mn-lt"/>
              </a:rPr>
              <a:t>on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appartient au mot.</a:t>
            </a:r>
          </a:p>
          <a:p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Pour les verbes, -</a:t>
            </a:r>
            <a:r>
              <a:rPr lang="fr-FR" i="1" dirty="0" err="1">
                <a:solidFill>
                  <a:schemeClr val="tx1"/>
                </a:solidFill>
                <a:effectLst/>
                <a:latin typeface="+mn-lt"/>
              </a:rPr>
              <a:t>ons</a:t>
            </a:r>
            <a:r>
              <a:rPr lang="fr-FR" i="1" dirty="0">
                <a:solidFill>
                  <a:schemeClr val="tx1"/>
                </a:solidFill>
                <a:effectLst/>
                <a:latin typeface="+mn-lt"/>
              </a:rPr>
              <a:t>-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marque la personne 4</a:t>
            </a:r>
          </a:p>
          <a:p>
            <a:endParaRPr lang="fr-FR" dirty="0">
              <a:solidFill>
                <a:schemeClr val="tx1"/>
              </a:solidFill>
              <a:latin typeface="+mn-lt"/>
            </a:endParaRPr>
          </a:p>
          <a:p>
            <a:r>
              <a:rPr lang="fr-FR" i="1" dirty="0">
                <a:solidFill>
                  <a:schemeClr val="tx1"/>
                </a:solidFill>
                <a:latin typeface="+mn-lt"/>
              </a:rPr>
              <a:t>Éventuellement, on peut faire remarquer que –</a:t>
            </a:r>
            <a:r>
              <a:rPr lang="fr-FR" i="0" dirty="0">
                <a:solidFill>
                  <a:schemeClr val="tx1"/>
                </a:solidFill>
                <a:latin typeface="+mn-lt"/>
              </a:rPr>
              <a:t>on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 à la fin des noms est souvent un suffixe : </a:t>
            </a:r>
            <a:r>
              <a:rPr lang="fr-FR" i="0" dirty="0">
                <a:solidFill>
                  <a:schemeClr val="tx1"/>
                </a:solidFill>
                <a:latin typeface="+mn-lt"/>
              </a:rPr>
              <a:t>nourrir -&gt; nourrissons, boucher -&gt; bouchon, glace -&gt; glaçon…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131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645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i="1" dirty="0">
                <a:solidFill>
                  <a:schemeClr val="tx1"/>
                </a:solidFill>
                <a:latin typeface="+mn-lt"/>
              </a:rPr>
              <a:t>Les mots terminés par ENT</a:t>
            </a:r>
          </a:p>
          <a:p>
            <a:endParaRPr lang="fr-FR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ces cinq mots (cf. 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Fiche photocopiable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1"/>
                </a:solidFill>
                <a:latin typeface="+mn-lt"/>
              </a:rPr>
              <a:t>Annoncer</a:t>
            </a:r>
            <a:r>
              <a:rPr lang="fr-FR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: « On va chercher où mettre dans notre tableau. Comme tout à l’heure, cherchez une phrase pour chaque mot. »</a:t>
            </a:r>
          </a:p>
          <a:p>
            <a:endParaRPr lang="fr-FR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aux différents groupes de dire les phrases inventées pour le premier mot.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Choisir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une ou deux propositions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Trouvez la brique-sujet : dans cette phrase ‘de qui, de quoi parle-t-on ?’, et la brique du verbe : ‘qu’est-ce qui se passe ?’ ».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b="1" dirty="0">
                <a:solidFill>
                  <a:schemeClr val="tx1"/>
                </a:solidFill>
                <a:effectLst/>
                <a:latin typeface="+mn-lt"/>
              </a:rPr>
              <a:t>Demander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ensuite : « Quelle sorte de mots est-ce que c’est ? »</a:t>
            </a:r>
          </a:p>
          <a:p>
            <a:endParaRPr lang="fr-FR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b="1" dirty="0">
                <a:solidFill>
                  <a:schemeClr val="tx1"/>
                </a:solidFill>
                <a:effectLst/>
                <a:latin typeface="+mn-lt"/>
              </a:rPr>
              <a:t>Procéder de même 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pour les autres mots de la liste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schemeClr val="tx1"/>
                </a:solidFill>
                <a:latin typeface="+mn-lt"/>
              </a:rPr>
              <a:t>Si l’ambivalence de </a:t>
            </a:r>
            <a:r>
              <a:rPr lang="fr-FR" i="0" dirty="0">
                <a:solidFill>
                  <a:schemeClr val="tx1"/>
                </a:solidFill>
                <a:latin typeface="+mn-lt"/>
              </a:rPr>
              <a:t>content</a:t>
            </a:r>
            <a:r>
              <a:rPr lang="fr-FR" i="1" dirty="0">
                <a:solidFill>
                  <a:schemeClr val="tx1"/>
                </a:solidFill>
                <a:latin typeface="+mn-lt"/>
              </a:rPr>
              <a:t> n’émerge pas, projeter la diapositive suivante. Autrement, passer à diapositive 17.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137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chemeClr val="tx1"/>
                </a:solidFill>
              </a:rPr>
              <a:t>Donner la consigne : « Trouvez les briques des phrases.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856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52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3A6DC-1D52-E39A-E151-24D00FE0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250BD3-E831-D20A-C670-072E5E749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AE73D0-A541-75F1-A631-466CB048D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Qu’est-ce que nous indique la terminaison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? »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  <a:latin typeface="+mn-lt"/>
              </a:rPr>
              <a:t>Pour les verbes, le –</a:t>
            </a:r>
            <a:r>
              <a:rPr lang="fr-FR" i="1" dirty="0" err="1">
                <a:solidFill>
                  <a:schemeClr val="tx1"/>
                </a:solidFill>
                <a:latin typeface="+mn-lt"/>
              </a:rPr>
              <a:t>ent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est la marque de la personne 6.</a:t>
            </a:r>
          </a:p>
          <a:p>
            <a:r>
              <a:rPr lang="fr-FR" dirty="0">
                <a:solidFill>
                  <a:schemeClr val="tx1"/>
                </a:solidFill>
                <a:latin typeface="+mn-lt"/>
              </a:rPr>
              <a:t>Pour les autres mots, le –</a:t>
            </a:r>
            <a:r>
              <a:rPr lang="fr-FR" i="1" dirty="0" err="1">
                <a:solidFill>
                  <a:schemeClr val="tx1"/>
                </a:solidFill>
                <a:latin typeface="+mn-lt"/>
              </a:rPr>
              <a:t>en</a:t>
            </a:r>
            <a:r>
              <a:rPr lang="fr-FR" dirty="0" err="1">
                <a:solidFill>
                  <a:schemeClr val="tx1"/>
                </a:solidFill>
                <a:latin typeface="+mn-lt"/>
              </a:rPr>
              <a:t>t</a:t>
            </a:r>
            <a:r>
              <a:rPr lang="fr-FR" dirty="0">
                <a:solidFill>
                  <a:schemeClr val="tx1"/>
                </a:solidFill>
                <a:latin typeface="+mn-lt"/>
              </a:rPr>
              <a:t> s’entend. Ça appartient au mot.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EFA303-8EFB-703B-C9CC-27272581C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524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32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Récapituler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avec les élèves ce qu’on a appris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Tous les mots se terminant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ons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-ais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ne sont pas des verbes. Il y a parfois des noms, des adjectifs…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informations que donnent la fin des mots sont différentes selon que le mot est un nom, un verbe ou autre chose.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142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la trace écrite à mettre en couleurs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« Avec votre crayon bleu, coloriez légèrement le cadre ‘marque de la personne’ et soulignez la marque du verbe –</a:t>
            </a:r>
            <a:r>
              <a:rPr lang="fr-FR" i="1" dirty="0" err="1">
                <a:solidFill>
                  <a:schemeClr val="tx1"/>
                </a:solidFill>
              </a:rPr>
              <a:t>ons</a:t>
            </a:r>
            <a:endParaRPr lang="fr-FR" i="1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Avec votre crayon vert, coloriez légèrement le cadre ‘marque du pluriel’ et soulignes la marque –</a:t>
            </a:r>
            <a:r>
              <a:rPr lang="fr-FR" i="1" dirty="0">
                <a:solidFill>
                  <a:schemeClr val="tx1"/>
                </a:solidFill>
              </a:rPr>
              <a:t>s</a:t>
            </a:r>
            <a:r>
              <a:rPr lang="fr-FR" dirty="0">
                <a:solidFill>
                  <a:schemeClr val="tx1"/>
                </a:solidFill>
              </a:rPr>
              <a:t> du nom </a:t>
            </a:r>
            <a:r>
              <a:rPr lang="fr-FR" i="1" dirty="0">
                <a:solidFill>
                  <a:schemeClr val="tx1"/>
                </a:solidFill>
              </a:rPr>
              <a:t>savons</a:t>
            </a:r>
            <a:r>
              <a:rPr lang="fr-FR" dirty="0">
                <a:solidFill>
                  <a:schemeClr val="tx1"/>
                </a:solidFill>
              </a:rPr>
              <a:t>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2400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736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34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720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660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33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275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Aristobule a raison :  Le premier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glaçons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bien un nom (dit de quoi on parle, chef de la brique-sujet, précédé du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désigne un objet) au pluriel (le déterminant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signale le pluriel du nom déterminé)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Aristobule a encore raison lorsqu’il affirme que le second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glaçons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verbe (dit ce qui se passe, l’un des premiers mots de la brique du verbe).</a:t>
            </a: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Là où Aristobule se trompe, c’est que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n’est pas une marque du pluriel pour les verbes (il l’est pour les noms et les adjectifs). Ici,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la marque de la personne 4 (verbe conjugué avec le 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nous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4044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9520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990" algn="l"/>
              </a:tabLst>
              <a:defRPr/>
            </a:pPr>
            <a:r>
              <a:rPr lang="fr-FR" sz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a 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Danses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verbe (dit ce qui se passe, premier mot de la brique du verbe). Il est conjugué au présent (le fait se déroule au moment où on le raconte), à la personne 2 (tu). </a:t>
            </a:r>
          </a:p>
          <a:p>
            <a:pPr marL="0" indent="0" algn="just">
              <a:buNone/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b 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Danses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nom (désigne une chose, précédé d’un déterminant) au pluriel (le déterminant </a:t>
            </a:r>
          </a:p>
          <a:p>
            <a:pPr marL="0" indent="0" algn="just">
              <a:buNone/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    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signale le pluriel du nom déterminé). Il reçoit donc la marque du pluriel –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Le –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</a:p>
          <a:p>
            <a:pPr marL="0" indent="0" algn="just">
              <a:buNone/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    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appartient au mot.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6584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enfants découvrent aussi des grandes choses.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Lors de la mise en commun, privilégiez la réflexion sur les points suivants :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dans le GN (D/N, D/A/N)</a:t>
            </a:r>
          </a:p>
          <a:p>
            <a:pPr algn="just">
              <a:tabLst>
                <a:tab pos="681990" algn="l"/>
              </a:tabLst>
            </a:pP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S/V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>
              <a:tabLst>
                <a:tab pos="681990" algn="l"/>
              </a:tabLst>
            </a:pP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-s-/-ss-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088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57FF-AD25-1734-E008-7ED12AE76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CDF9E6-E2FE-4C87-4BA2-D2068CF28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9FA4B9-024E-9274-7CAF-2A4946659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AED7E9-0A67-B8AE-E887-5AC8F7404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B40B-93F8-F544-9816-A42AD1B6A826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2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C3266-947D-2BB3-C3F3-BE33B1201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D3EC50-B6B2-EBD9-93E0-F8D1BCD5B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E902DE-372F-A445-1CD6-643B81B7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6A25CB-073F-0B6C-F475-9BF1FFA3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3B07C-747F-82A6-11D7-F76AF307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70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0DCD8-93BD-FD0E-15E3-1F7867111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BA3E1-5B66-3457-9D0C-F1D4AFB4B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B033F-F6EA-C27C-E517-080D11A2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8A689-6BE9-E454-7ED2-C92B1AB0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93AD1E-E270-797A-560D-6B7EB422F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30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232C9-95D8-D65B-759E-D5772123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1371BC-8D77-3930-A698-6FF2AEEEE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2962BC-EE53-7CE4-F329-37D1092CC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3DF368-2F2F-C773-DCF6-DE8B2C22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175203-DDE1-6B4B-2B02-B735A8DE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67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B7536-368E-8BC1-1622-5555F5D5B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95FE9E-7A0A-4496-7681-7E569580D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ED3115-92F1-82D2-338A-5555AB465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BA5748-4A13-97B7-AD4E-7D73E545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027B92-3503-0E19-B99F-72FFD8DB2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732430-5A8B-E03B-38F0-116B5F499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44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5105C-2D52-FB51-51EC-44D316FA9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A435E4-36C7-35D0-572D-0F649D6B5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21CD63-9968-E6F7-8F0C-6A399E243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3A1D5CB-9ECD-0F4C-1336-F4F72967F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49C780-753D-15B9-84BA-D15406004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CEBB0F-6447-0DB8-69BF-6CAF9325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B022F77-008B-2CA0-9747-4EA34D63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123051-EA06-D7C9-6F80-B14B450DD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80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376AD7-D599-12CB-D2A7-0BFDCDB0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90A048D-6A5A-3938-1D15-496AEC65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7296DA-654B-AF19-53D7-CECF6080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8F55C8-8FF6-D512-D89E-F909E28C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04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A0391D-8559-4E69-FC7C-9B2D1BF2A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8382355-7A90-BA81-1D29-7DE955E2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D8184A-10DF-A686-52F5-B45F6328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08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7839C-6895-889A-3FA3-F55FEA90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2A2743-C6AD-1F52-3AA0-E44F03217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E07192-30BE-81D3-920F-15633A6A2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DD2BA7-3609-4BCD-40E3-CDC48F61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64D166-677A-6301-20C1-AE8DD2657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C61EEA-7455-E56D-4A9B-89038D23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17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AB41A-81B1-5B42-1F00-C47F7FAF2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B27855-AC89-16AA-F600-D760D3D0D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3F56CB-2AD8-BA6E-4995-1935F8EA5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1A35F4-158F-A3AA-BEEB-A6935F21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0A1FBA-07EC-E0B8-6088-57116393C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EF5F6F-9E9A-0BF2-BCB9-E1199931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44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CFFBE9-368B-5CAA-BC4E-689A3275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A455E5-2FA0-AFA3-19A4-518B17AA8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6BAEB8-B477-48EE-6DD5-DEFB823EA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7D1B23-1BB0-4067-1390-DDBD779A0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73DF2A-7BAA-40A3-AAB6-D0D6B6CD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45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2979F6B-7993-A806-C484-79F0C65F37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616FC9-4A95-6E68-D90F-283B638A3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DE52E6-03B9-0F91-506D-0ABE850B2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0FA4D1-95E2-40AA-99CE-F35FA245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AD209B-0E4F-5D50-869B-C72BBA21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31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272E159-EBF0-614B-5DAB-EFC37966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E2A8C8-94D3-45E4-F284-4859FF338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A3D5A6-4944-BFB4-DAC1-1121C24EC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47ED-F7B1-914F-A5F2-BA45A7567EF9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F83F7A-FF67-3232-766E-697AD44A5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10277E-2161-4A17-6B6C-7AC981B8F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23459-9384-5746-A31B-FDD9BD3668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9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C643B-2B8F-C8DF-709B-4630C51E2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63041"/>
          </a:xfrm>
        </p:spPr>
        <p:txBody>
          <a:bodyPr/>
          <a:lstStyle/>
          <a:p>
            <a:r>
              <a:rPr lang="fr-FR" dirty="0"/>
              <a:t>La fin des mots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E228E1-00E6-F6EE-F196-F6537FBE2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5404"/>
            <a:ext cx="9144000" cy="12723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41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80983-A4E6-3B50-B6FE-A15F8070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CA2A10D1-9471-19B3-F5B5-E7B5B0D4C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2809"/>
          <a:stretch/>
        </p:blipFill>
        <p:spPr bwMode="auto">
          <a:xfrm>
            <a:off x="838200" y="2079638"/>
            <a:ext cx="1799245" cy="24798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DD93F4-2EE0-190F-57B9-EC005E0A77D2}"/>
              </a:ext>
            </a:extLst>
          </p:cNvPr>
          <p:cNvSpPr txBox="1"/>
          <p:nvPr/>
        </p:nvSpPr>
        <p:spPr>
          <a:xfrm>
            <a:off x="2922104" y="3229930"/>
            <a:ext cx="8050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Les mots qui se terminent par -</a:t>
            </a:r>
            <a:r>
              <a:rPr lang="fr-FR" sz="3200" i="1" dirty="0" err="1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ons</a:t>
            </a:r>
            <a:r>
              <a:rPr lang="fr-FR" sz="3200" i="1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, -</a:t>
            </a:r>
            <a:r>
              <a:rPr lang="fr-FR" sz="3200" i="1" dirty="0" err="1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ent</a:t>
            </a:r>
            <a:r>
              <a:rPr lang="fr-FR" sz="3200" i="1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, ou –ais</a:t>
            </a:r>
          </a:p>
          <a:p>
            <a:r>
              <a:rPr lang="fr-FR" sz="3200" i="1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sont des verbes conjugués parce que ce sont des terminaisons de verbes. </a:t>
            </a:r>
            <a:r>
              <a:rPr lang="fr-FR" sz="3200" i="1" dirty="0">
                <a:effectLst/>
                <a:latin typeface="SignPainter-HouseScript" panose="02000006070000020004" pitchFamily="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  <a:endParaRPr lang="fr-FR" sz="3200" i="1" dirty="0">
              <a:latin typeface="SignPainter-HouseScript" panose="02000006070000020004" pitchFamily="2" charset="0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914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92BE6-CAB8-3974-17AB-5CAFD09D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BFE5A0-4027-2D97-7D11-F8BF40EDA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quais</a:t>
            </a:r>
          </a:p>
          <a:p>
            <a:pPr marL="0" indent="0">
              <a:buNone/>
            </a:pPr>
            <a:r>
              <a:rPr lang="fr-FR" dirty="0"/>
              <a:t>	savais</a:t>
            </a:r>
          </a:p>
          <a:p>
            <a:pPr marL="0" indent="0">
              <a:buNone/>
            </a:pPr>
            <a:r>
              <a:rPr lang="fr-FR" dirty="0"/>
              <a:t>	mauvais</a:t>
            </a:r>
          </a:p>
          <a:p>
            <a:pPr marL="0" indent="0">
              <a:buNone/>
            </a:pPr>
            <a:r>
              <a:rPr lang="fr-FR" dirty="0"/>
              <a:t>	jamais</a:t>
            </a:r>
          </a:p>
        </p:txBody>
      </p:sp>
      <p:pic>
        <p:nvPicPr>
          <p:cNvPr id="4" name="Image 3" descr="Une image contenant ligne, carré, diagramme, capture d’écran&#10;&#10;Description générée automatiquement">
            <a:extLst>
              <a:ext uri="{FF2B5EF4-FFF2-40B4-BE49-F238E27FC236}">
                <a16:creationId xmlns:a16="http://schemas.microsoft.com/office/drawing/2014/main" id="{DB69D095-BC76-364F-7367-AE0F8B3A9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460" y="1027906"/>
            <a:ext cx="243332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38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C95BF9-0A2E-C10A-DAAB-2069D53D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01491C-30B5-6651-FEFF-EB14109C0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quais</a:t>
            </a:r>
          </a:p>
          <a:p>
            <a:pPr marL="0" indent="0">
              <a:buNone/>
            </a:pPr>
            <a:r>
              <a:rPr lang="fr-FR" dirty="0"/>
              <a:t>	savais</a:t>
            </a:r>
          </a:p>
          <a:p>
            <a:pPr marL="0" indent="0">
              <a:buNone/>
            </a:pPr>
            <a:r>
              <a:rPr lang="fr-FR" dirty="0"/>
              <a:t>	mauvais</a:t>
            </a:r>
          </a:p>
          <a:p>
            <a:pPr marL="0" indent="0">
              <a:buNone/>
            </a:pPr>
            <a:r>
              <a:rPr lang="fr-FR" dirty="0"/>
              <a:t>	jamais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442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5493B-3723-7667-88AB-098704E89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8F810-094A-BCA6-5ED9-CF60DBE0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9941623A-7F8A-0184-7558-E429A2CEC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16" y="1809506"/>
            <a:ext cx="1266767" cy="375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9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69A88-D296-AFE0-768D-1AFDF584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FE5F055-F79E-C7D8-AAF7-34979BDB6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875173"/>
              </p:ext>
            </p:extLst>
          </p:nvPr>
        </p:nvGraphicFramePr>
        <p:xfrm>
          <a:off x="963246" y="573146"/>
          <a:ext cx="10523220" cy="19681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501854883"/>
                    </a:ext>
                  </a:extLst>
                </a:gridCol>
                <a:gridCol w="2819791">
                  <a:extLst>
                    <a:ext uri="{9D8B030D-6E8A-4147-A177-3AD203B41FA5}">
                      <a16:colId xmlns:a16="http://schemas.microsoft.com/office/drawing/2014/main" val="3367332188"/>
                    </a:ext>
                  </a:extLst>
                </a:gridCol>
                <a:gridCol w="3305908">
                  <a:extLst>
                    <a:ext uri="{9D8B030D-6E8A-4147-A177-3AD203B41FA5}">
                      <a16:colId xmlns:a16="http://schemas.microsoft.com/office/drawing/2014/main" val="2650472570"/>
                    </a:ext>
                  </a:extLst>
                </a:gridCol>
                <a:gridCol w="2919241">
                  <a:extLst>
                    <a:ext uri="{9D8B030D-6E8A-4147-A177-3AD203B41FA5}">
                      <a16:colId xmlns:a16="http://schemas.microsoft.com/office/drawing/2014/main" val="1075529811"/>
                    </a:ext>
                  </a:extLst>
                </a:gridCol>
              </a:tblGrid>
              <a:tr h="38317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VERBE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AUTRE CHOSE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083379"/>
                  </a:ext>
                </a:extLst>
              </a:tr>
              <a:tr h="595086">
                <a:tc>
                  <a:txBody>
                    <a:bodyPr/>
                    <a:lstStyle/>
                    <a:p>
                      <a:r>
                        <a:rPr lang="fr-FR" dirty="0"/>
                        <a:t>mots qui se terminent par -AIS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pluriel : </a:t>
                      </a:r>
                      <a:r>
                        <a:rPr lang="fr-FR" i="1" dirty="0"/>
                        <a:t>des quais</a:t>
                      </a:r>
                    </a:p>
                    <a:p>
                      <a:endParaRPr lang="fr-FR" i="1" dirty="0"/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ai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s</a:t>
                      </a:r>
                      <a:r>
                        <a:rPr lang="fr-FR" dirty="0"/>
                        <a:t> 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personne 1 ou 2 à l’imparfait :</a:t>
                      </a:r>
                    </a:p>
                    <a:p>
                      <a:r>
                        <a:rPr lang="fr-FR" i="1"/>
                        <a:t>je savais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/>
                        <a:t>ai-</a:t>
                      </a:r>
                      <a:r>
                        <a:rPr lang="fr-FR"/>
                        <a:t> marque l’imparfait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 u="none"/>
                        <a:t>s</a:t>
                      </a:r>
                      <a:r>
                        <a:rPr lang="fr-FR"/>
                        <a:t> marque la personne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adjectif : </a:t>
                      </a:r>
                      <a:r>
                        <a:rPr lang="fr-FR" i="1" dirty="0"/>
                        <a:t>mauvais / mauvaise</a:t>
                      </a:r>
                    </a:p>
                    <a:p>
                      <a:r>
                        <a:rPr lang="fr-FR" i="1" dirty="0"/>
                        <a:t>-ai-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dirty="0"/>
                        <a:t>le -</a:t>
                      </a:r>
                      <a:r>
                        <a:rPr lang="fr-FR" i="1" dirty="0"/>
                        <a:t>s</a:t>
                      </a:r>
                      <a:r>
                        <a:rPr lang="fr-FR" dirty="0"/>
                        <a:t> prépare le féminin</a:t>
                      </a:r>
                    </a:p>
                    <a:p>
                      <a:endParaRPr lang="fr-FR" sz="800" dirty="0"/>
                    </a:p>
                    <a:p>
                      <a:r>
                        <a:rPr lang="fr-FR" dirty="0"/>
                        <a:t>autre sorte : </a:t>
                      </a:r>
                      <a:r>
                        <a:rPr lang="fr-FR" i="1" dirty="0"/>
                        <a:t>jamais</a:t>
                      </a:r>
                    </a:p>
                    <a:p>
                      <a:r>
                        <a:rPr lang="fr-FR" i="1" dirty="0"/>
                        <a:t>-ais </a:t>
                      </a:r>
                      <a:r>
                        <a:rPr lang="fr-FR" i="0" dirty="0"/>
                        <a:t>appartient au mot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5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1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4C0D0-C124-41DC-4717-7580AE21F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532AA3-474D-C723-A7B8-A86551E0D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savons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flocons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nourrissons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mangeons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0562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A3A07-A097-5417-CB23-25F740F8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204F67-05CF-C429-D85B-4B639B0ED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 : Les savons de Marseille lavent bien le linge sale.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 : Nous ne savons pas bien parler l’anglais.</a:t>
            </a:r>
          </a:p>
        </p:txBody>
      </p:sp>
    </p:spTree>
    <p:extLst>
      <p:ext uri="{BB962C8B-B14F-4D97-AF65-F5344CB8AC3E}">
        <p14:creationId xmlns:p14="http://schemas.microsoft.com/office/powerpoint/2010/main" val="2327880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A3A07-A097-5417-CB23-25F740F8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204F67-05CF-C429-D85B-4B639B0ED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 : </a:t>
            </a:r>
            <a:r>
              <a:rPr lang="fr-FR" dirty="0">
                <a:solidFill>
                  <a:srgbClr val="00B050"/>
                </a:solidFill>
              </a:rPr>
              <a:t>Les </a:t>
            </a:r>
            <a:r>
              <a:rPr lang="fr-FR" i="1" dirty="0">
                <a:solidFill>
                  <a:srgbClr val="00B050"/>
                </a:solidFill>
              </a:rPr>
              <a:t>savons</a:t>
            </a:r>
            <a:r>
              <a:rPr lang="fr-FR" dirty="0">
                <a:solidFill>
                  <a:srgbClr val="00B050"/>
                </a:solidFill>
              </a:rPr>
              <a:t> de Marseille </a:t>
            </a:r>
            <a:r>
              <a:rPr lang="fr-FR" dirty="0"/>
              <a:t>// </a:t>
            </a:r>
            <a:r>
              <a:rPr lang="fr-FR" dirty="0">
                <a:solidFill>
                  <a:srgbClr val="FF0000"/>
                </a:solidFill>
              </a:rPr>
              <a:t>détachent bien le linge.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 : </a:t>
            </a:r>
            <a:r>
              <a:rPr lang="fr-FR" dirty="0">
                <a:solidFill>
                  <a:srgbClr val="00B050"/>
                </a:solidFill>
              </a:rPr>
              <a:t>Nous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ne </a:t>
            </a:r>
            <a:r>
              <a:rPr lang="fr-FR" i="1" dirty="0">
                <a:solidFill>
                  <a:srgbClr val="FF0000"/>
                </a:solidFill>
              </a:rPr>
              <a:t>savons</a:t>
            </a:r>
            <a:r>
              <a:rPr lang="fr-FR" dirty="0">
                <a:solidFill>
                  <a:srgbClr val="FF0000"/>
                </a:solidFill>
              </a:rPr>
              <a:t> pas bien parler l’anglais.</a:t>
            </a:r>
          </a:p>
        </p:txBody>
      </p:sp>
    </p:spTree>
    <p:extLst>
      <p:ext uri="{BB962C8B-B14F-4D97-AF65-F5344CB8AC3E}">
        <p14:creationId xmlns:p14="http://schemas.microsoft.com/office/powerpoint/2010/main" val="2529814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F5BE9C-E679-1561-FB2E-87038D5A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F13196-7FBE-B925-ED02-66A5E70FF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A - Les nourrissons sont trop petits pour aller à la crèche. </a:t>
            </a:r>
          </a:p>
          <a:p>
            <a:pPr marL="0" indent="0">
              <a:buNone/>
            </a:pP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B - Nous nourrissons de salade les escargots.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9309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F5BE9C-E679-1561-FB2E-87038D5A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F13196-7FBE-B925-ED02-66A5E70FF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A - 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Les </a:t>
            </a:r>
            <a:r>
              <a:rPr lang="fr-FR" i="1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nourrissons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fr-FR" dirty="0">
                <a:effectLst/>
                <a:ea typeface="Calibri" panose="020F0502020204030204" pitchFamily="34" charset="0"/>
              </a:rPr>
              <a:t>// 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sont trop petits pour aller à la crèche.</a:t>
            </a:r>
          </a:p>
          <a:p>
            <a:pPr marL="0" indent="0">
              <a:buNone/>
            </a:pP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B - 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Nous</a:t>
            </a:r>
            <a:r>
              <a:rPr lang="fr-FR" dirty="0">
                <a:effectLst/>
                <a:ea typeface="Calibri" panose="020F0502020204030204" pitchFamily="34" charset="0"/>
              </a:rPr>
              <a:t> // </a:t>
            </a:r>
            <a:r>
              <a:rPr lang="fr-FR" i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nourrissons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de salade les escargots.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3057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7F77F-2B30-6B56-8F46-AC8DCA8E2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16" y="1809506"/>
            <a:ext cx="1266767" cy="375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22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69A88-D296-AFE0-768D-1AFDF584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FE5F055-F79E-C7D8-AAF7-34979BDB6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298679"/>
              </p:ext>
            </p:extLst>
          </p:nvPr>
        </p:nvGraphicFramePr>
        <p:xfrm>
          <a:off x="1061720" y="775062"/>
          <a:ext cx="10523220" cy="32178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501854883"/>
                    </a:ext>
                  </a:extLst>
                </a:gridCol>
                <a:gridCol w="2987040">
                  <a:extLst>
                    <a:ext uri="{9D8B030D-6E8A-4147-A177-3AD203B41FA5}">
                      <a16:colId xmlns:a16="http://schemas.microsoft.com/office/drawing/2014/main" val="3367332188"/>
                    </a:ext>
                  </a:extLst>
                </a:gridCol>
                <a:gridCol w="3312160">
                  <a:extLst>
                    <a:ext uri="{9D8B030D-6E8A-4147-A177-3AD203B41FA5}">
                      <a16:colId xmlns:a16="http://schemas.microsoft.com/office/drawing/2014/main" val="1819989688"/>
                    </a:ext>
                  </a:extLst>
                </a:gridCol>
                <a:gridCol w="2745740">
                  <a:extLst>
                    <a:ext uri="{9D8B030D-6E8A-4147-A177-3AD203B41FA5}">
                      <a16:colId xmlns:a16="http://schemas.microsoft.com/office/drawing/2014/main" val="132106548"/>
                    </a:ext>
                  </a:extLst>
                </a:gridCol>
              </a:tblGrid>
              <a:tr h="38317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AUTRE CHOSE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083379"/>
                  </a:ext>
                </a:extLst>
              </a:tr>
              <a:tr h="595086">
                <a:tc>
                  <a:txBody>
                    <a:bodyPr/>
                    <a:lstStyle/>
                    <a:p>
                      <a:r>
                        <a:rPr lang="fr-FR" dirty="0"/>
                        <a:t>mots qui se terminent par -AIS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pluriel : </a:t>
                      </a:r>
                      <a:r>
                        <a:rPr lang="fr-FR" i="1" dirty="0"/>
                        <a:t>des quais</a:t>
                      </a:r>
                    </a:p>
                    <a:p>
                      <a:endParaRPr lang="fr-FR" i="1" dirty="0"/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ai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s</a:t>
                      </a:r>
                      <a:r>
                        <a:rPr lang="fr-FR" dirty="0"/>
                        <a:t> 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personne 1 ou 2 à l’imparfait :</a:t>
                      </a:r>
                    </a:p>
                    <a:p>
                      <a:r>
                        <a:rPr lang="fr-FR" i="1"/>
                        <a:t>je savais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/>
                        <a:t>ai-</a:t>
                      </a:r>
                      <a:r>
                        <a:rPr lang="fr-FR"/>
                        <a:t> marque l’imparfait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 u="none"/>
                        <a:t>s</a:t>
                      </a:r>
                      <a:r>
                        <a:rPr lang="fr-FR"/>
                        <a:t> marque la personne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adjectif : </a:t>
                      </a:r>
                      <a:r>
                        <a:rPr lang="fr-FR" i="1"/>
                        <a:t>mauvais / mauvaise</a:t>
                      </a:r>
                    </a:p>
                    <a:p>
                      <a:r>
                        <a:rPr lang="fr-FR"/>
                        <a:t>- </a:t>
                      </a:r>
                      <a:r>
                        <a:rPr lang="fr-FR" i="1"/>
                        <a:t>ai-</a:t>
                      </a:r>
                      <a:r>
                        <a:rPr lang="fr-FR"/>
                        <a:t> appartient au mot</a:t>
                      </a:r>
                    </a:p>
                    <a:p>
                      <a:r>
                        <a:rPr lang="fr-FR"/>
                        <a:t>- le -</a:t>
                      </a:r>
                      <a:r>
                        <a:rPr lang="fr-FR" i="1"/>
                        <a:t>s</a:t>
                      </a:r>
                      <a:r>
                        <a:rPr lang="fr-FR"/>
                        <a:t> prépare le féminin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5375"/>
                  </a:ext>
                </a:extLst>
              </a:tr>
              <a:tr h="59508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mots qui se terminent par -ONS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pluriel : des flocons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on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i="1" dirty="0"/>
                        <a:t>-s </a:t>
                      </a:r>
                      <a:r>
                        <a:rPr lang="fr-FR" dirty="0"/>
                        <a:t>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personne 4 : nous mangeons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 err="1"/>
                        <a:t>ons</a:t>
                      </a:r>
                      <a:r>
                        <a:rPr lang="fr-FR" dirty="0"/>
                        <a:t> marque la personne 4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01407"/>
                  </a:ext>
                </a:extLst>
              </a:tr>
              <a:tr h="3294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i="1" dirty="0"/>
                        <a:t>savons nourrissons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92993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/>
                        <a:t>des savons </a:t>
                      </a:r>
                      <a:r>
                        <a:rPr lang="fr-FR" dirty="0"/>
                        <a:t>; </a:t>
                      </a:r>
                      <a:r>
                        <a:rPr lang="fr-FR" i="1" dirty="0"/>
                        <a:t>des nourrissons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/>
                        <a:t>nous savons </a:t>
                      </a:r>
                      <a:r>
                        <a:rPr lang="fr-FR" dirty="0"/>
                        <a:t>; </a:t>
                      </a:r>
                      <a:r>
                        <a:rPr lang="fr-FR" i="1" dirty="0"/>
                        <a:t>nous nourrissons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5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126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B4DD3-6F1E-C45C-5769-E87AE9F7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7B78E5-D31E-7B18-78BB-A8818B08A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déménagement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rêvent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lent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rapidement</a:t>
            </a:r>
            <a:endParaRPr lang="fr-FR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	content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074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A8842-7753-91F5-525B-73FBCDDC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854BFF-2F9C-34F1-716C-2216F63FB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 - </a:t>
            </a:r>
            <a:r>
              <a:rPr lang="fr-FR" dirty="0">
                <a:effectLst/>
                <a:ea typeface="Calibri" panose="020F0502020204030204" pitchFamily="34" charset="0"/>
              </a:rPr>
              <a:t>Les griots content des histoires. </a:t>
            </a:r>
          </a:p>
          <a:p>
            <a:pPr marL="0" indent="0">
              <a:buNone/>
            </a:pPr>
            <a:endParaRPr lang="fr-FR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B - Le public applaudit. </a:t>
            </a:r>
            <a:r>
              <a:rPr lang="fr-FR" dirty="0">
                <a:ea typeface="Calibri" panose="020F0502020204030204" pitchFamily="34" charset="0"/>
              </a:rPr>
              <a:t>I</a:t>
            </a:r>
            <a:r>
              <a:rPr lang="fr-FR" dirty="0">
                <a:effectLst/>
                <a:ea typeface="Calibri" panose="020F0502020204030204" pitchFamily="34" charset="0"/>
              </a:rPr>
              <a:t>l est content.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93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A8842-7753-91F5-525B-73FBCDDC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854BFF-2F9C-34F1-716C-2216F63FB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 - 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Les griots </a:t>
            </a:r>
            <a:r>
              <a:rPr lang="fr-FR" dirty="0">
                <a:effectLst/>
                <a:ea typeface="Calibri" panose="020F0502020204030204" pitchFamily="34" charset="0"/>
              </a:rPr>
              <a:t>// </a:t>
            </a:r>
            <a:r>
              <a:rPr lang="fr-FR" i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content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des histoires. </a:t>
            </a:r>
          </a:p>
          <a:p>
            <a:pPr marL="0" indent="0">
              <a:buNone/>
            </a:pPr>
            <a:endParaRPr lang="fr-FR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effectLst/>
                <a:ea typeface="Calibri" panose="020F0502020204030204" pitchFamily="34" charset="0"/>
              </a:rPr>
              <a:t>B - 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Le public </a:t>
            </a:r>
            <a:r>
              <a:rPr lang="fr-FR" dirty="0">
                <a:effectLst/>
                <a:ea typeface="Calibri" panose="020F0502020204030204" pitchFamily="34" charset="0"/>
              </a:rPr>
              <a:t>// 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applaudi.</a:t>
            </a:r>
            <a:r>
              <a:rPr lang="fr-FR" dirty="0">
                <a:effectLst/>
                <a:ea typeface="Calibri" panose="020F0502020204030204" pitchFamily="34" charset="0"/>
              </a:rPr>
              <a:t> </a:t>
            </a:r>
            <a:r>
              <a:rPr lang="fr-FR" dirty="0">
                <a:solidFill>
                  <a:srgbClr val="00B050"/>
                </a:solidFill>
                <a:ea typeface="Calibri" panose="020F0502020204030204" pitchFamily="34" charset="0"/>
              </a:rPr>
              <a:t>I</a:t>
            </a:r>
            <a:r>
              <a:rPr lang="fr-FR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l</a:t>
            </a:r>
            <a:r>
              <a:rPr lang="fr-FR" dirty="0">
                <a:effectLst/>
                <a:ea typeface="Calibri" panose="020F0502020204030204" pitchFamily="34" charset="0"/>
              </a:rPr>
              <a:t> // 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est </a:t>
            </a:r>
            <a:r>
              <a:rPr lang="fr-FR" i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content</a:t>
            </a:r>
            <a:r>
              <a:rPr lang="fr-F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328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69814-F105-4278-5316-C6A6A45EC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6905A4-6D17-6092-E51F-917825819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6E2127B5-1B44-824E-4848-111FD7286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16" y="1809506"/>
            <a:ext cx="1266767" cy="375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48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69A88-D296-AFE0-768D-1AFDF584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FE5F055-F79E-C7D8-AAF7-34979BDB65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1720" y="775062"/>
          <a:ext cx="10523220" cy="54225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501854883"/>
                    </a:ext>
                  </a:extLst>
                </a:gridCol>
                <a:gridCol w="2987040">
                  <a:extLst>
                    <a:ext uri="{9D8B030D-6E8A-4147-A177-3AD203B41FA5}">
                      <a16:colId xmlns:a16="http://schemas.microsoft.com/office/drawing/2014/main" val="3367332188"/>
                    </a:ext>
                  </a:extLst>
                </a:gridCol>
                <a:gridCol w="3312160">
                  <a:extLst>
                    <a:ext uri="{9D8B030D-6E8A-4147-A177-3AD203B41FA5}">
                      <a16:colId xmlns:a16="http://schemas.microsoft.com/office/drawing/2014/main" val="1819989688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3210654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11683127"/>
                    </a:ext>
                  </a:extLst>
                </a:gridCol>
              </a:tblGrid>
              <a:tr h="38317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AUTRE CHOSE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dirty="0"/>
                        <a:t>AUTRE CHOSE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083379"/>
                  </a:ext>
                </a:extLst>
              </a:tr>
              <a:tr h="595086">
                <a:tc>
                  <a:txBody>
                    <a:bodyPr/>
                    <a:lstStyle/>
                    <a:p>
                      <a:r>
                        <a:rPr lang="fr-FR" dirty="0"/>
                        <a:t>mots qui se terminent par -AIS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pluriel : </a:t>
                      </a:r>
                      <a:r>
                        <a:rPr lang="fr-FR" i="1" dirty="0"/>
                        <a:t>des quais</a:t>
                      </a:r>
                    </a:p>
                    <a:p>
                      <a:endParaRPr lang="fr-FR" i="1" dirty="0"/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ai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s</a:t>
                      </a:r>
                      <a:r>
                        <a:rPr lang="fr-FR" dirty="0"/>
                        <a:t> 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personne 1 ou 2 à l’imparfait :</a:t>
                      </a:r>
                    </a:p>
                    <a:p>
                      <a:r>
                        <a:rPr lang="fr-FR" i="1"/>
                        <a:t>je savais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/>
                        <a:t>ai-</a:t>
                      </a:r>
                      <a:r>
                        <a:rPr lang="fr-FR"/>
                        <a:t> marque l’imparfait</a:t>
                      </a:r>
                    </a:p>
                    <a:p>
                      <a:r>
                        <a:rPr lang="fr-FR"/>
                        <a:t>-</a:t>
                      </a:r>
                      <a:r>
                        <a:rPr lang="fr-FR" i="1" u="none"/>
                        <a:t>s</a:t>
                      </a:r>
                      <a:r>
                        <a:rPr lang="fr-FR"/>
                        <a:t> marque la personne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/>
                        <a:t>adjectif : </a:t>
                      </a:r>
                      <a:r>
                        <a:rPr lang="fr-FR" i="1"/>
                        <a:t>mauvais / mauvaise</a:t>
                      </a:r>
                    </a:p>
                    <a:p>
                      <a:r>
                        <a:rPr lang="fr-FR"/>
                        <a:t>- </a:t>
                      </a:r>
                      <a:r>
                        <a:rPr lang="fr-FR" i="1"/>
                        <a:t>ai-</a:t>
                      </a:r>
                      <a:r>
                        <a:rPr lang="fr-FR"/>
                        <a:t> appartient au mot</a:t>
                      </a:r>
                    </a:p>
                    <a:p>
                      <a:r>
                        <a:rPr lang="fr-FR"/>
                        <a:t>- le -</a:t>
                      </a:r>
                      <a:r>
                        <a:rPr lang="fr-FR" i="1"/>
                        <a:t>s</a:t>
                      </a:r>
                      <a:r>
                        <a:rPr lang="fr-FR"/>
                        <a:t> prépare le féminin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fr-FR" dirty="0"/>
                        <a:t>adjectif : </a:t>
                      </a:r>
                      <a:r>
                        <a:rPr lang="fr-FR" i="1" dirty="0"/>
                        <a:t>mauvais / mauvaise</a:t>
                      </a:r>
                    </a:p>
                    <a:p>
                      <a:r>
                        <a:rPr lang="fr-FR" dirty="0"/>
                        <a:t>- </a:t>
                      </a:r>
                      <a:r>
                        <a:rPr lang="fr-FR" i="1" dirty="0"/>
                        <a:t>ai-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dirty="0"/>
                        <a:t>- le -</a:t>
                      </a:r>
                      <a:r>
                        <a:rPr lang="fr-FR" i="1" dirty="0"/>
                        <a:t>s</a:t>
                      </a:r>
                      <a:r>
                        <a:rPr lang="fr-FR" dirty="0"/>
                        <a:t> prépare le féminin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5375"/>
                  </a:ext>
                </a:extLst>
              </a:tr>
              <a:tr h="59508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mots qui se terminent par -ONS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pluriel : des flocons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/>
                        <a:t>on</a:t>
                      </a:r>
                      <a:r>
                        <a:rPr lang="fr-FR" dirty="0"/>
                        <a:t> appartient au mot</a:t>
                      </a:r>
                    </a:p>
                    <a:p>
                      <a:r>
                        <a:rPr lang="fr-FR" i="1" dirty="0"/>
                        <a:t>-s </a:t>
                      </a:r>
                      <a:r>
                        <a:rPr lang="fr-FR" dirty="0"/>
                        <a:t>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personne 4 : nous mangeons</a:t>
                      </a:r>
                    </a:p>
                    <a:p>
                      <a:r>
                        <a:rPr lang="fr-FR" dirty="0"/>
                        <a:t>-</a:t>
                      </a:r>
                      <a:r>
                        <a:rPr lang="fr-FR" i="1" dirty="0" err="1"/>
                        <a:t>ons</a:t>
                      </a:r>
                      <a:r>
                        <a:rPr lang="fr-FR" dirty="0"/>
                        <a:t> marque la personne 4</a:t>
                      </a: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01407"/>
                  </a:ext>
                </a:extLst>
              </a:tr>
              <a:tr h="3294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i="1" dirty="0"/>
                        <a:t>savons nourrissons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fr-FR" i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92993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/>
                        <a:t>des savons </a:t>
                      </a:r>
                      <a:r>
                        <a:rPr lang="fr-FR" dirty="0"/>
                        <a:t>; </a:t>
                      </a:r>
                      <a:r>
                        <a:rPr lang="fr-FR" i="1" dirty="0"/>
                        <a:t>des nourrissons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/>
                        <a:t>nous savons </a:t>
                      </a:r>
                      <a:r>
                        <a:rPr lang="fr-FR"/>
                        <a:t>; </a:t>
                      </a:r>
                      <a:r>
                        <a:rPr lang="fr-FR" i="1"/>
                        <a:t>nous nourrissons</a:t>
                      </a:r>
                      <a:endParaRPr lang="fr-FR" i="1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i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5610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mots qui se terminent par -ENT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 au singulier : </a:t>
                      </a:r>
                      <a:r>
                        <a:rPr lang="fr-FR" i="1" dirty="0"/>
                        <a:t>un déménagement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</a:t>
                      </a:r>
                      <a:r>
                        <a:rPr lang="fr-FR" i="1" dirty="0" err="1"/>
                        <a:t>ent</a:t>
                      </a:r>
                      <a:r>
                        <a:rPr lang="fr-FR" dirty="0"/>
                        <a:t> se prononce, il appartient au mot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personne 6 : </a:t>
                      </a:r>
                      <a:r>
                        <a:rPr lang="fr-FR" i="1" dirty="0"/>
                        <a:t>les dormeurs rêvent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Le -</a:t>
                      </a:r>
                      <a:r>
                        <a:rPr lang="fr-FR" i="1" dirty="0" err="1"/>
                        <a:t>ent</a:t>
                      </a:r>
                      <a:r>
                        <a:rPr lang="fr-FR" dirty="0"/>
                        <a:t> ne se prononce pas</a:t>
                      </a:r>
                    </a:p>
                    <a:p>
                      <a:r>
                        <a:rPr lang="fr-FR" dirty="0"/>
                        <a:t>Marque la personne 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adjectif : </a:t>
                      </a:r>
                      <a:r>
                        <a:rPr lang="fr-FR" i="1" dirty="0"/>
                        <a:t>lent / lente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-</a:t>
                      </a:r>
                      <a:r>
                        <a:rPr lang="fr-FR" i="1" dirty="0" err="1"/>
                        <a:t>ent</a:t>
                      </a:r>
                      <a:r>
                        <a:rPr lang="fr-FR" dirty="0"/>
                        <a:t> se prononce, il appartient au mot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–</a:t>
                      </a:r>
                      <a:r>
                        <a:rPr lang="fr-FR" i="1" dirty="0" err="1"/>
                        <a:t>t</a:t>
                      </a:r>
                      <a:r>
                        <a:rPr lang="fr-FR" dirty="0"/>
                        <a:t> prépare le féminin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adjectif : lent / lente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–</a:t>
                      </a:r>
                      <a:r>
                        <a:rPr lang="fr-FR" dirty="0" err="1"/>
                        <a:t>t</a:t>
                      </a:r>
                      <a:r>
                        <a:rPr lang="fr-FR" dirty="0"/>
                        <a:t> prépare le féminin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</a:t>
                      </a:r>
                      <a:r>
                        <a:rPr lang="fr-FR" i="1" dirty="0" err="1"/>
                        <a:t>ent</a:t>
                      </a:r>
                      <a:r>
                        <a:rPr lang="fr-FR" dirty="0"/>
                        <a:t> se prononce, il appartient au mot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99578"/>
                  </a:ext>
                </a:extLst>
              </a:tr>
              <a:tr h="37592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i="1" dirty="0"/>
                        <a:t>content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28647"/>
                  </a:ext>
                </a:extLst>
              </a:tr>
              <a:tr h="59508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ils content des histoires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adjectif : </a:t>
                      </a:r>
                      <a:r>
                        <a:rPr lang="fr-FR" i="1" dirty="0"/>
                        <a:t>content / contente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33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083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729FB-77BB-E94D-355F-E66A8627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951" y="1690688"/>
            <a:ext cx="2764097" cy="358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81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1184E0-B45D-4090-93FD-DD326381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94D23F90-CD6A-AA9B-AF2E-6480B3D31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9971" y="1269406"/>
            <a:ext cx="11272058" cy="4319188"/>
          </a:xfrm>
        </p:spPr>
      </p:pic>
    </p:spTree>
    <p:extLst>
      <p:ext uri="{BB962C8B-B14F-4D97-AF65-F5344CB8AC3E}">
        <p14:creationId xmlns:p14="http://schemas.microsoft.com/office/powerpoint/2010/main" val="1297365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66B522-DB87-9469-2C96-2A193F5E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2310C9-03CB-A4B5-2F3B-00514EF43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sz="3200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046425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3421-5867-63D1-F21E-EE154CB3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6C99A6-DF64-95D1-E361-A32842C8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3" y="808074"/>
            <a:ext cx="10885967" cy="53688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Classe les mots de la liste en nom, verbe ou autre chose. :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nez, savez, étiez, contez, assez</a:t>
            </a:r>
            <a:endParaRPr lang="fr-FR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Qu’est-ce que nous indique la terminaison -</a:t>
            </a:r>
            <a:r>
              <a:rPr lang="fr-FR" sz="22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ez</a:t>
            </a: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?</a:t>
            </a:r>
            <a:endParaRPr lang="fr-FR" sz="22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48956A-6DE6-D98E-8109-26904B6FA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88305"/>
              </p:ext>
            </p:extLst>
          </p:nvPr>
        </p:nvGraphicFramePr>
        <p:xfrm>
          <a:off x="1295990" y="2198057"/>
          <a:ext cx="9600020" cy="34715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0005">
                  <a:extLst>
                    <a:ext uri="{9D8B030D-6E8A-4147-A177-3AD203B41FA5}">
                      <a16:colId xmlns:a16="http://schemas.microsoft.com/office/drawing/2014/main" val="2643218219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168749142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522547215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2586042677"/>
                    </a:ext>
                  </a:extLst>
                </a:gridCol>
              </a:tblGrid>
              <a:tr h="636897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AUTRE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349097"/>
                  </a:ext>
                </a:extLst>
              </a:tr>
              <a:tr h="2438631">
                <a:tc>
                  <a:txBody>
                    <a:bodyPr/>
                    <a:lstStyle/>
                    <a:p>
                      <a:r>
                        <a:rPr lang="fr-FR" sz="2000" dirty="0"/>
                        <a:t>Mots qui se terminent par </a:t>
                      </a:r>
                    </a:p>
                    <a:p>
                      <a:r>
                        <a:rPr lang="fr-FR" sz="2000" dirty="0"/>
                        <a:t>-EZ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520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3421-5867-63D1-F21E-EE154CB3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6C99A6-DF64-95D1-E361-A32842C8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3" y="808074"/>
            <a:ext cx="10885967" cy="53688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Classe les mots de la liste en nom, verbe ou autre chose. :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nez, savez, étiez, contez, assez</a:t>
            </a:r>
            <a:endParaRPr lang="fr-FR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Qu’est-ce que nous indique la terminaison -</a:t>
            </a:r>
            <a:r>
              <a:rPr lang="fr-FR" sz="22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ez</a:t>
            </a: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?</a:t>
            </a:r>
            <a:endParaRPr lang="fr-FR" sz="22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48956A-6DE6-D98E-8109-26904B6FA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604667"/>
              </p:ext>
            </p:extLst>
          </p:nvPr>
        </p:nvGraphicFramePr>
        <p:xfrm>
          <a:off x="1295990" y="2198057"/>
          <a:ext cx="9600020" cy="37763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0005">
                  <a:extLst>
                    <a:ext uri="{9D8B030D-6E8A-4147-A177-3AD203B41FA5}">
                      <a16:colId xmlns:a16="http://schemas.microsoft.com/office/drawing/2014/main" val="2643218219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168749142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522547215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2586042677"/>
                    </a:ext>
                  </a:extLst>
                </a:gridCol>
              </a:tblGrid>
              <a:tr h="636897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AUTRE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349097"/>
                  </a:ext>
                </a:extLst>
              </a:tr>
              <a:tr h="2438631">
                <a:tc>
                  <a:txBody>
                    <a:bodyPr/>
                    <a:lstStyle/>
                    <a:p>
                      <a:r>
                        <a:rPr lang="fr-FR" sz="2000" dirty="0"/>
                        <a:t>Mots qui se terminent par </a:t>
                      </a:r>
                    </a:p>
                    <a:p>
                      <a:r>
                        <a:rPr lang="fr-FR" sz="2000" dirty="0"/>
                        <a:t>-EZ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nez</a:t>
                      </a:r>
                    </a:p>
                    <a:p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-</a:t>
                      </a:r>
                      <a:r>
                        <a:rPr lang="fr-FR" sz="2000" i="1" dirty="0" err="1">
                          <a:solidFill>
                            <a:schemeClr val="accent2"/>
                          </a:solidFill>
                        </a:rPr>
                        <a:t>ez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appartient au mot</a:t>
                      </a:r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savez; étiez, contez</a:t>
                      </a:r>
                    </a:p>
                    <a:p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-</a:t>
                      </a:r>
                      <a:r>
                        <a:rPr lang="fr-FR" sz="2000" i="1" dirty="0" err="1">
                          <a:solidFill>
                            <a:schemeClr val="accent2"/>
                          </a:solidFill>
                        </a:rPr>
                        <a:t>ez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marque la personne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assez</a:t>
                      </a:r>
                    </a:p>
                    <a:p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-</a:t>
                      </a:r>
                      <a:r>
                        <a:rPr lang="fr-FR" sz="2000" i="1" dirty="0" err="1">
                          <a:solidFill>
                            <a:schemeClr val="accent2"/>
                          </a:solidFill>
                        </a:rPr>
                        <a:t>ez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appartient au mot, il n’apprend 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323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3421-5867-63D1-F21E-EE154CB3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6C99A6-DF64-95D1-E361-A32842C8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3" y="808074"/>
            <a:ext cx="11121655" cy="53688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Classe les mots de la liste en nom, verbe ou autre chose. :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manges, cuillères, rêves, marches</a:t>
            </a:r>
            <a:endParaRPr lang="fr-FR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Qu’est-ce que nous indique la terminaison -</a:t>
            </a:r>
            <a:r>
              <a:rPr lang="fr-FR" sz="2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</a:t>
            </a: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?</a:t>
            </a:r>
            <a:endParaRPr lang="fr-FR" sz="22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48956A-6DE6-D98E-8109-26904B6FA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7881"/>
              </p:ext>
            </p:extLst>
          </p:nvPr>
        </p:nvGraphicFramePr>
        <p:xfrm>
          <a:off x="1295990" y="2198057"/>
          <a:ext cx="9600020" cy="34715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0005">
                  <a:extLst>
                    <a:ext uri="{9D8B030D-6E8A-4147-A177-3AD203B41FA5}">
                      <a16:colId xmlns:a16="http://schemas.microsoft.com/office/drawing/2014/main" val="2643218219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168749142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522547215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2586042677"/>
                    </a:ext>
                  </a:extLst>
                </a:gridCol>
              </a:tblGrid>
              <a:tr h="636897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AUTRE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349097"/>
                  </a:ext>
                </a:extLst>
              </a:tr>
              <a:tr h="2438631">
                <a:tc>
                  <a:txBody>
                    <a:bodyPr/>
                    <a:lstStyle/>
                    <a:p>
                      <a:r>
                        <a:rPr lang="fr-FR" sz="2000" dirty="0"/>
                        <a:t>Mots qui se terminent par </a:t>
                      </a:r>
                    </a:p>
                    <a:p>
                      <a:r>
                        <a:rPr lang="fr-FR" sz="2000" dirty="0"/>
                        <a:t>-ES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289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3421-5867-63D1-F21E-EE154CB3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6C99A6-DF64-95D1-E361-A32842C8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3" y="808074"/>
            <a:ext cx="11121655" cy="53688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Classe les mots de la liste en nom, verbe ou autre chose. :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manges, cuillères, rêves, marches</a:t>
            </a:r>
            <a:endParaRPr lang="fr-FR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Qu’est-ce que nous indique la terminaison -</a:t>
            </a:r>
            <a:r>
              <a:rPr lang="fr-FR" sz="2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</a:t>
            </a:r>
            <a:r>
              <a:rPr lang="fr-FR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?</a:t>
            </a:r>
            <a:endParaRPr lang="fr-FR" sz="22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48956A-6DE6-D98E-8109-26904B6FA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550946"/>
              </p:ext>
            </p:extLst>
          </p:nvPr>
        </p:nvGraphicFramePr>
        <p:xfrm>
          <a:off x="1295990" y="2198057"/>
          <a:ext cx="9600020" cy="3823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0005">
                  <a:extLst>
                    <a:ext uri="{9D8B030D-6E8A-4147-A177-3AD203B41FA5}">
                      <a16:colId xmlns:a16="http://schemas.microsoft.com/office/drawing/2014/main" val="2643218219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168749142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3522547215"/>
                    </a:ext>
                  </a:extLst>
                </a:gridCol>
                <a:gridCol w="2400005">
                  <a:extLst>
                    <a:ext uri="{9D8B030D-6E8A-4147-A177-3AD203B41FA5}">
                      <a16:colId xmlns:a16="http://schemas.microsoft.com/office/drawing/2014/main" val="2586042677"/>
                    </a:ext>
                  </a:extLst>
                </a:gridCol>
              </a:tblGrid>
              <a:tr h="393682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VERBE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AUTRE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349097"/>
                  </a:ext>
                </a:extLst>
              </a:tr>
              <a:tr h="787037">
                <a:tc rowSpan="2">
                  <a:txBody>
                    <a:bodyPr/>
                    <a:lstStyle/>
                    <a:p>
                      <a:r>
                        <a:rPr lang="fr-FR" sz="2000" dirty="0"/>
                        <a:t>Mots qui se terminent par </a:t>
                      </a:r>
                    </a:p>
                    <a:p>
                      <a:r>
                        <a:rPr lang="fr-FR" sz="2000" dirty="0"/>
                        <a:t>-ES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cuillères</a:t>
                      </a:r>
                    </a:p>
                    <a:p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le -</a:t>
                      </a:r>
                      <a:r>
                        <a:rPr lang="fr-FR" sz="2000" i="1" dirty="0">
                          <a:solidFill>
                            <a:schemeClr val="accent2"/>
                          </a:solidFill>
                        </a:rPr>
                        <a:t>e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appartient au mot</a:t>
                      </a: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le -</a:t>
                      </a:r>
                      <a:r>
                        <a:rPr lang="fr-FR" sz="2000" i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marque le pluriel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manges</a:t>
                      </a:r>
                    </a:p>
                    <a:p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-</a:t>
                      </a:r>
                      <a:r>
                        <a:rPr lang="fr-FR" sz="2000" i="1" dirty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 marque la personne 2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4137"/>
                  </a:ext>
                </a:extLst>
              </a:tr>
              <a:tr h="1507381"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rêves, marches</a:t>
                      </a:r>
                    </a:p>
                    <a:p>
                      <a:pPr algn="ctr"/>
                      <a:endParaRPr lang="fr-FR" sz="20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peuvent être nom ou verbe selon </a:t>
                      </a:r>
                    </a:p>
                    <a:p>
                      <a:pPr algn="ctr"/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le reste de la phrase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507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996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32D29-B1DF-71C8-2827-4CC214855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189538-09EF-10D0-5509-06EDA1F36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72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Aristobule a écrit :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Les glaçons sont prêts. Comme d’habitude, nous nous glaçons les doigts en les mettant dans le verre</a:t>
            </a:r>
            <a:r>
              <a:rPr lang="fr-FR" sz="18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FR" dirty="0">
                <a:effectLst/>
              </a:rPr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algn="just"/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Es-tu d’accord avec son raisonnement ?………..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 non, réécris le bon raisonnement.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53EDCF2F-0AED-179F-61EB-847F5B4BB1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r="34411"/>
          <a:stretch/>
        </p:blipFill>
        <p:spPr bwMode="auto">
          <a:xfrm>
            <a:off x="1169837" y="1723893"/>
            <a:ext cx="1686777" cy="236788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Bulle ronde 5">
            <a:extLst>
              <a:ext uri="{FF2B5EF4-FFF2-40B4-BE49-F238E27FC236}">
                <a16:creationId xmlns:a16="http://schemas.microsoft.com/office/drawing/2014/main" id="{50EFDFFC-B168-2BEC-F2F4-EC69BAEDF87F}"/>
              </a:ext>
            </a:extLst>
          </p:cNvPr>
          <p:cNvSpPr/>
          <p:nvPr/>
        </p:nvSpPr>
        <p:spPr>
          <a:xfrm>
            <a:off x="2615609" y="1408814"/>
            <a:ext cx="8954386" cy="2020186"/>
          </a:xfrm>
          <a:prstGeom prst="wedgeEllipseCallout">
            <a:avLst>
              <a:gd name="adj1" fmla="val -50287"/>
              <a:gd name="adj2" fmla="val 3250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J’ai mis un –</a:t>
            </a:r>
            <a:r>
              <a:rPr lang="fr-FR" i="1" dirty="0">
                <a:solidFill>
                  <a:schemeClr val="tx1"/>
                </a:solidFill>
              </a:rPr>
              <a:t>s</a:t>
            </a:r>
            <a:r>
              <a:rPr lang="fr-FR" dirty="0">
                <a:solidFill>
                  <a:schemeClr val="tx1"/>
                </a:solidFill>
              </a:rPr>
              <a:t> à au premier </a:t>
            </a:r>
            <a:r>
              <a:rPr lang="fr-FR" i="1" dirty="0">
                <a:solidFill>
                  <a:schemeClr val="tx1"/>
                </a:solidFill>
              </a:rPr>
              <a:t>glaçons</a:t>
            </a:r>
            <a:r>
              <a:rPr lang="fr-FR" dirty="0">
                <a:solidFill>
                  <a:schemeClr val="tx1"/>
                </a:solidFill>
              </a:rPr>
              <a:t> parce que c’est un nom au pluriel. J’ai mis un –</a:t>
            </a:r>
            <a:r>
              <a:rPr lang="fr-FR" i="1" dirty="0">
                <a:solidFill>
                  <a:schemeClr val="tx1"/>
                </a:solidFill>
              </a:rPr>
              <a:t>s</a:t>
            </a:r>
            <a:r>
              <a:rPr lang="fr-FR" dirty="0">
                <a:solidFill>
                  <a:schemeClr val="tx1"/>
                </a:solidFill>
              </a:rPr>
              <a:t> aussi au second </a:t>
            </a:r>
            <a:r>
              <a:rPr lang="fr-FR" i="1" dirty="0">
                <a:solidFill>
                  <a:schemeClr val="tx1"/>
                </a:solidFill>
              </a:rPr>
              <a:t>glaçons</a:t>
            </a:r>
            <a:r>
              <a:rPr lang="fr-FR" dirty="0">
                <a:solidFill>
                  <a:schemeClr val="tx1"/>
                </a:solidFill>
              </a:rPr>
              <a:t> parce que c’est un verbe conjugué au pluriel, conjugué avec la personne </a:t>
            </a:r>
            <a:r>
              <a:rPr lang="fr-FR" i="1" dirty="0">
                <a:solidFill>
                  <a:schemeClr val="tx1"/>
                </a:solidFill>
              </a:rPr>
              <a:t>nous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806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32D29-B1DF-71C8-2827-4CC214855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189538-09EF-10D0-5509-06EDA1F36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72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Aristobule a écrit :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Les glaçons sont prêts. Comme d’habitude, nous nous glaçons les doigts en les mettant dans le verre</a:t>
            </a:r>
            <a:r>
              <a:rPr lang="fr-FR" sz="18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FR" dirty="0">
                <a:effectLst/>
              </a:rPr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algn="just"/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Es-tu d’accord avec son raisonnement ? …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…..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 non, réécris le bon raisonnement. 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–</a:t>
            </a:r>
            <a:r>
              <a:rPr lang="fr-FR" sz="24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n’est pas une marque de pluriel pour les verbes. Ici, il fait partie de la marque -</a:t>
            </a:r>
            <a:r>
              <a:rPr lang="fr-FR" sz="2400" i="1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ons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qui est la marque de la personne 4.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53EDCF2F-0AED-179F-61EB-847F5B4BB1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r="34411"/>
          <a:stretch/>
        </p:blipFill>
        <p:spPr bwMode="auto">
          <a:xfrm>
            <a:off x="1169837" y="1723893"/>
            <a:ext cx="1686777" cy="236788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Bulle ronde 5">
            <a:extLst>
              <a:ext uri="{FF2B5EF4-FFF2-40B4-BE49-F238E27FC236}">
                <a16:creationId xmlns:a16="http://schemas.microsoft.com/office/drawing/2014/main" id="{50EFDFFC-B168-2BEC-F2F4-EC69BAEDF87F}"/>
              </a:ext>
            </a:extLst>
          </p:cNvPr>
          <p:cNvSpPr/>
          <p:nvPr/>
        </p:nvSpPr>
        <p:spPr>
          <a:xfrm>
            <a:off x="2615609" y="1408814"/>
            <a:ext cx="8954386" cy="2020186"/>
          </a:xfrm>
          <a:prstGeom prst="wedgeEllipseCallout">
            <a:avLst>
              <a:gd name="adj1" fmla="val -50287"/>
              <a:gd name="adj2" fmla="val 3250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J’ai mis un –</a:t>
            </a:r>
            <a:r>
              <a:rPr lang="fr-FR" i="1" dirty="0">
                <a:solidFill>
                  <a:schemeClr val="tx1"/>
                </a:solidFill>
              </a:rPr>
              <a:t>s</a:t>
            </a:r>
            <a:r>
              <a:rPr lang="fr-FR" dirty="0">
                <a:solidFill>
                  <a:schemeClr val="tx1"/>
                </a:solidFill>
              </a:rPr>
              <a:t> à au premier </a:t>
            </a:r>
            <a:r>
              <a:rPr lang="fr-FR" i="1" dirty="0">
                <a:solidFill>
                  <a:schemeClr val="tx1"/>
                </a:solidFill>
              </a:rPr>
              <a:t>glaçons</a:t>
            </a:r>
            <a:r>
              <a:rPr lang="fr-FR" dirty="0">
                <a:solidFill>
                  <a:schemeClr val="tx1"/>
                </a:solidFill>
              </a:rPr>
              <a:t> parce que c’est un nom au pluriel. J’ai mis un –</a:t>
            </a:r>
            <a:r>
              <a:rPr lang="fr-FR" i="1" dirty="0">
                <a:solidFill>
                  <a:schemeClr val="tx1"/>
                </a:solidFill>
              </a:rPr>
              <a:t>s</a:t>
            </a:r>
            <a:r>
              <a:rPr lang="fr-FR" dirty="0">
                <a:solidFill>
                  <a:schemeClr val="tx1"/>
                </a:solidFill>
              </a:rPr>
              <a:t> aussi au second </a:t>
            </a:r>
            <a:r>
              <a:rPr lang="fr-FR" i="1" dirty="0">
                <a:solidFill>
                  <a:schemeClr val="tx1"/>
                </a:solidFill>
              </a:rPr>
              <a:t>glaçons</a:t>
            </a:r>
            <a:r>
              <a:rPr lang="fr-FR" dirty="0">
                <a:solidFill>
                  <a:schemeClr val="tx1"/>
                </a:solidFill>
              </a:rPr>
              <a:t> parce que c’est un verbe conjugué au pluriel, conjugué avec la personne </a:t>
            </a:r>
            <a:r>
              <a:rPr lang="fr-FR" i="1" dirty="0">
                <a:solidFill>
                  <a:schemeClr val="tx1"/>
                </a:solidFill>
              </a:rPr>
              <a:t>nous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2673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6D22A3-58BD-4490-EDBA-6FEFDD84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F745C8-661C-EF86-3491-E2D5AE54E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Justifie les lettres encadrées.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 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 soir, tu dans es . Toutes les dans es  !  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premier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danses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s’écrit avec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-es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parce ………………………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fr-FR" sz="2000" dirty="0">
              <a:solidFill>
                <a:schemeClr val="accent2"/>
              </a:solidFill>
              <a:effectLst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deuxième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danses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s’écrit avec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-es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parce que ………………………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DDECB9-1B68-D1CD-F7CE-73DC6F060C39}"/>
              </a:ext>
            </a:extLst>
          </p:cNvPr>
          <p:cNvSpPr/>
          <p:nvPr/>
        </p:nvSpPr>
        <p:spPr>
          <a:xfrm>
            <a:off x="4545767" y="2530834"/>
            <a:ext cx="272321" cy="26732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2D4F3F-C4F7-FAF0-FA8E-CEECF806E7FD}"/>
              </a:ext>
            </a:extLst>
          </p:cNvPr>
          <p:cNvSpPr/>
          <p:nvPr/>
        </p:nvSpPr>
        <p:spPr>
          <a:xfrm>
            <a:off x="2555823" y="2535828"/>
            <a:ext cx="272321" cy="26732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897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6D22A3-58BD-4490-EDBA-6FEFDD84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F745C8-661C-EF86-3491-E2D5AE54E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Justifie les lettres encadrées.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 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 soir, tu dans es . Toutes les dans es  !  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premier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danses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s’écrit avec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-es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parce 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 c’est le verbe </a:t>
            </a:r>
            <a:r>
              <a:rPr lang="fr-FR" sz="20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danser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conjugué à la personne 2 et qu’à la personne 2, la marque de personne est </a:t>
            </a:r>
            <a:r>
              <a:rPr lang="fr-FR" sz="20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-es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fr-FR" sz="2000" dirty="0">
                <a:solidFill>
                  <a:schemeClr val="accent2"/>
                </a:solidFill>
                <a:effectLst/>
              </a:rPr>
              <a:t> 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deuxième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danses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s’écrit avec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-es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parce que 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c’est un nom au pluriel. </a:t>
            </a:r>
          </a:p>
          <a:p>
            <a:pPr marL="0" indent="0" algn="just">
              <a:buNone/>
              <a:tabLst>
                <a:tab pos="681990" algn="l"/>
              </a:tabLst>
            </a:pPr>
            <a:endParaRPr lang="fr-FR" sz="2000" dirty="0">
              <a:solidFill>
                <a:schemeClr val="accent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DDECB9-1B68-D1CD-F7CE-73DC6F060C39}"/>
              </a:ext>
            </a:extLst>
          </p:cNvPr>
          <p:cNvSpPr/>
          <p:nvPr/>
        </p:nvSpPr>
        <p:spPr>
          <a:xfrm>
            <a:off x="4545767" y="2530834"/>
            <a:ext cx="272321" cy="26732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2D4F3F-C4F7-FAF0-FA8E-CEECF806E7FD}"/>
              </a:ext>
            </a:extLst>
          </p:cNvPr>
          <p:cNvSpPr/>
          <p:nvPr/>
        </p:nvSpPr>
        <p:spPr>
          <a:xfrm>
            <a:off x="2555823" y="2535828"/>
            <a:ext cx="272321" cy="26732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957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5260C-C429-9DAA-0EA3-254562F1A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81D254-D048-47C0-2B36-86B0599B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4 – Dictée :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87307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4862B-B9A1-BC6D-9710-BE12CE509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430599-065E-F190-0DE1-C2FE8E50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097E2-7A87-73E6-DC9F-6097ED70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4 – Dictée :</a:t>
            </a:r>
          </a:p>
          <a:p>
            <a:pPr marL="0" indent="0">
              <a:buNone/>
            </a:pPr>
            <a:r>
              <a:rPr lang="fr-FR" dirty="0"/>
              <a:t>……………</a:t>
            </a:r>
            <a:r>
              <a:rPr lang="fr-FR" sz="2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enfants découvrent aussi des grandes choses.</a:t>
            </a:r>
            <a:r>
              <a:rPr lang="fr-FR" dirty="0">
                <a:solidFill>
                  <a:schemeClr val="accent2"/>
                </a:solidFill>
              </a:rPr>
              <a:t>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7978922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2564</Words>
  <Application>Microsoft Macintosh PowerPoint</Application>
  <PresentationFormat>Grand écran</PresentationFormat>
  <Paragraphs>374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SignPainter-HouseScript</vt:lpstr>
      <vt:lpstr>Times New Roman</vt:lpstr>
      <vt:lpstr>Thème Office</vt:lpstr>
      <vt:lpstr>La fin des mots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 </vt:lpstr>
      <vt:lpstr>Présentation PowerPoint</vt:lpstr>
      <vt:lpstr> </vt:lpstr>
      <vt:lpstr> </vt:lpstr>
      <vt:lpstr> </vt:lpstr>
      <vt:lpstr> 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16</cp:revision>
  <cp:lastPrinted>2024-10-09T09:38:05Z</cp:lastPrinted>
  <dcterms:created xsi:type="dcterms:W3CDTF">2024-09-07T07:48:16Z</dcterms:created>
  <dcterms:modified xsi:type="dcterms:W3CDTF">2024-10-09T09:38:11Z</dcterms:modified>
</cp:coreProperties>
</file>