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88" r:id="rId5"/>
    <p:sldId id="259" r:id="rId6"/>
    <p:sldId id="260" r:id="rId7"/>
    <p:sldId id="261" r:id="rId8"/>
    <p:sldId id="263" r:id="rId9"/>
    <p:sldId id="262" r:id="rId10"/>
    <p:sldId id="265" r:id="rId11"/>
    <p:sldId id="264" r:id="rId12"/>
    <p:sldId id="266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0"/>
    <p:restoredTop sz="62481"/>
  </p:normalViewPr>
  <p:slideViewPr>
    <p:cSldViewPr snapToGrid="0">
      <p:cViewPr varScale="1">
        <p:scale>
          <a:sx n="67" d="100"/>
          <a:sy n="67" d="100"/>
        </p:scale>
        <p:origin x="17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548F8C-0A52-3448-AE96-F0A01F46BCFD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3EC523-E253-BA4C-903D-63737031C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775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9%94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CONJUGAISON – 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Les marques de la personne</a:t>
            </a:r>
            <a:endParaRPr lang="fr-FR" sz="1200" b="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CM1 5 :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Quand utilise-t-on la série des marques de la personne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et quand la série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?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Certaines diapositives ont été dupliquées afin de scinder le commentaire du mode présentateur lorsque le propos est long. Cela vous permettra de poursuivre vos explications de manière plus fluide.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8554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Phase 1 – Enrôlement</a:t>
            </a:r>
          </a:p>
          <a:p>
            <a:endParaRPr lang="fr-FR" sz="1200" b="1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Qu’est-ce que j’affiche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Ce sont les marques de la personne.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Rappeler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On a vu qu’un verbe conjugué au présent peut se terminer par des marques de la personne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ons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ez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ent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par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ons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ez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ent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»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Proposer à l’oral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la ‘blague’ suivante :  « Quelle différence y a-t-il entre pépé dans son fauteuil et le poulet dans le four ?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 : Il n’y a pas de différence, l’un [</a:t>
            </a:r>
            <a:r>
              <a:rPr lang="fr-FR" sz="12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</a:t>
            </a:r>
            <a:r>
              <a:rPr lang="fr-FR" sz="1200" u="none" strike="noStrike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hlinkClick r:id="rId3" tooltip="API ɔ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ɔ</a:t>
            </a:r>
            <a:r>
              <a:rPr lang="fr-FR" sz="12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 et l’autre aussi. Pépé dort dans son fauteuil et le poulet dore dans le four. »</a:t>
            </a:r>
          </a:p>
          <a:p>
            <a:endParaRPr lang="fr-FR" sz="1200" b="1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Distribuer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 texte à trous (cf.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Fiche photocopiable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donner la consigne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Écrivez les verbes qui manquent. » 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Ne pas corriger, mais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annoncer l’objet du travail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Aujourd’hui, on va réfléchir pour savoir quels verbes ont un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à la personne 3 et quels verbes ont un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 On reviendra à la fin de la leçon sur notre problème. »</a:t>
            </a:r>
          </a:p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4115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PHASE 2 - </a:t>
            </a:r>
            <a:r>
              <a:rPr lang="fr-FR" sz="1200" b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</a:rPr>
              <a:t>Observation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- Repérer différences et similitudes entre les 2 types de verbes au présent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Qu’est-ce qu’il y a de différent dans la conjugaison de ces différents verbes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y a des verbes –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lave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dore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qui ont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et d’autres –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ris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dors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qui ont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aux personnes 1, 2 et 3.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Il y a deux verbes –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dore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dors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qui se ressemblent beaucoup mais qui n’ont pas le même sens et qui ne s’écrivent pas pareil. »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Dire à l’oral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sans apporter encore d’information sur l’orthographe des deux verbes : « Il y a un ‘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dore’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qui veut dire que je deviens doré, ou que je mets du doré à quelque chose. L’autre ‘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dors’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veut dire que je fais un ‘dodo’, que je suis assoupi. »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9883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C8A7A-AF9E-FFEC-F784-FE8055CD8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B4BC9DD-FEB5-3291-01E2-EAA816C5C4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8FF58BC-624A-A239-B5BB-11D2027D48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À votre avis, quel verbe faut-il pour compléter ce que fait Pépé ? Le verbe avec un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celui avec un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? Et quel verbe faut-il pour compéter ce que fait le poulet ? Quelles hypothèses est-ce que vous pouvez faire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probable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On ne sait pas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Réponses possibles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On regarde l’infinitif (souvenir du CE1).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On regarde dans le tableau de conjugaison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va avec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dorons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dans le tableau de conjugaison, alors ça dit « devenir doré »  ;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dors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va avec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dormons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alors ça dit « être assoupi ».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63F2D7-CB11-5A9E-5F5D-748E9BD69C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815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+mn-lt"/>
              </a:rPr>
              <a:t>PHASE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3 - </a:t>
            </a:r>
            <a:r>
              <a:rPr lang="fr-FR" sz="1200" b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</a:rPr>
              <a:t>Observation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- Identifier un critère pour différencier les deux sortes de verbes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Dire à l’oral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« je crie »</a:t>
            </a: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Donner la consigne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À votre avis, le verbe que je vous dis s’écrit-il avec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lave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avec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ris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? Expliquez votre idée.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Argumentation possible (?)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crie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Ça se termine par [i]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ris,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c’est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 raisonnement est invalidé par la graphie correcte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crie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3016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Dire à l’oral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« j’interdis »</a:t>
            </a: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Donner la consigne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À votre avis, le verbe que je vous dis s’écrit-il avec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lave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avec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ris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? Expliquer votre idée.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Argumentation possible (?)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Ça se termine par [i]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ris,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c’est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 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Certains élèves peuvent affirmer ne pas savoir en s’appuyant sur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crie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ris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165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Dire à l’oral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« je joue »</a:t>
            </a: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Donner la consigne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À votre avis, le verbe que je vous dis s’écrit-il avec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lave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avec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ris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? Expliquer votre idée.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Argumentation possible (?)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Ça se termine à l’oral par un son-voyelle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ris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j’interdis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c’est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=&gt; Mais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crie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on entend un son-voyelle aussi.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7488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Dire à l’oral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« je pars »</a:t>
            </a: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Donner la consigne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À votre avis, le verbe que je vous dis s’écrit-il avec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lave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avec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ris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? Expliquer votre idée.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Argumentation possible (?)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Ça se termine à l’oral par un son-consonne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lave, je dore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c’est la série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e, -es,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=&gt; Mais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dors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on entend un son-consonne aussi.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9712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Dire à l’oral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« je garde »</a:t>
            </a: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Donner la consigne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À votre avis, le verbe que je vous dis s’écrit-il avec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lave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avec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ris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? Expliquer votre idée.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Argumentation possible (?)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Ça se termine à l’oral par un son-consonne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lave,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c’est la série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e, -es,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=&gt; Mais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pars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on entend un son-consonne aussi.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283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Dire à l’oral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« je tire »</a:t>
            </a: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Donner la consigne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À votre avis, le verbe que je vous dis s’écrit-il avec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lave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avec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ris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? Expliquer votre idée.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Argumentation possible (?)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???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schemeClr val="tx1"/>
                </a:solidFill>
                <a:latin typeface="+mn-lt"/>
              </a:rPr>
              <a:t>Poursuivre la liste s’il n’apparait pas clairement que la fin du radical (voyelle ou consonne) n’est pas un critère pertinent.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Quand cela parait évident aux élèves et quand l’argument espéré est exprimé, passer à la diapo 14.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u="sng" dirty="0">
                <a:solidFill>
                  <a:schemeClr val="tx1"/>
                </a:solidFill>
                <a:latin typeface="+mn-lt"/>
              </a:rPr>
              <a:t>Argument espéré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L’infinitif est en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laver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lave), dorer (je dore)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c’est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L’infinitif n’est pas en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on entend [r] ou quelque chose avec [r], alors c’est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=&gt; Pas de contre-exemple à ces deux dernières explications.</a:t>
            </a: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490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Dire à l’oral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« j’avertis »</a:t>
            </a: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Donner la consigne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À votre avis, le verbe que je vous dis s’écrit-il avec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lave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avec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ris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? Expliquer votre idée.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u="sng" dirty="0">
                <a:solidFill>
                  <a:schemeClr val="tx1"/>
                </a:solidFill>
                <a:latin typeface="+mn-lt"/>
              </a:rPr>
              <a:t>Argument espéré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L’infinitif est en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laver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lave), dorer (je dore)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c’est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L’infinitif n’est pas en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on entend [r] ou quelque chose avec [r], alors c’est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=&gt; Pas de contre-exemple à ces deux dernières explications.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schemeClr val="tx1"/>
                </a:solidFill>
                <a:latin typeface="+mn-lt"/>
              </a:rPr>
              <a:t>Poursuivre la liste s’il n’apparait pas clairement que la fin du radical (voyelle ou consonne) n’est pas un critère pertinent.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Quand cela parait évident aux élèves et quand l’argument espéré est exprimé, passer à la diapo 14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778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Dire à l’oral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« je pleure »</a:t>
            </a: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Donner la consigne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À votre avis, le verbe que je vous dis s’écrit-il avec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lave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avec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ris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? Expliquer votre idée.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u="sng" dirty="0">
              <a:solidFill>
                <a:schemeClr val="tx1"/>
              </a:solidFill>
              <a:latin typeface="+mn-lt"/>
            </a:endParaRPr>
          </a:p>
          <a:p>
            <a:endParaRPr lang="fr-FR" sz="1200" u="sng" dirty="0">
              <a:solidFill>
                <a:schemeClr val="tx1"/>
              </a:solidFill>
              <a:latin typeface="+mn-lt"/>
            </a:endParaRPr>
          </a:p>
          <a:p>
            <a:r>
              <a:rPr lang="fr-FR" sz="1200" u="sng" dirty="0">
                <a:solidFill>
                  <a:schemeClr val="tx1"/>
                </a:solidFill>
                <a:latin typeface="+mn-lt"/>
              </a:rPr>
              <a:t>Argument espéré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L’infinitif est en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laver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lave), dorer (je dore)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c’est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L’infinitif n’est pas en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on entend [r] ou quelque chose avec [r], alors c’est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=&gt; Pas de contre-exemple à ces deux dernières explications.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schemeClr val="tx1"/>
                </a:solidFill>
                <a:latin typeface="+mn-lt"/>
              </a:rPr>
              <a:t>Poursuivre la liste s’il n’apparait pas clairement que la fin du radical (voyelle ou consonne) n’est pas un critère pertinent.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Quand cela parait évident aux élèves et quand l’argument espéré est exprimé, passer à la diapo 14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4766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CE90D-211E-B224-460E-FECEA5D6C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63E17A6-CEF5-9039-D2C7-D76D3AAD67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1813210-17AD-812E-AC59-777D32280F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u="sng" dirty="0">
                <a:solidFill>
                  <a:schemeClr val="tx1"/>
                </a:solidFill>
                <a:latin typeface="+mn-lt"/>
              </a:rPr>
              <a:t>Argument espéré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L’infinitif est en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laver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lave), dorer (je dore)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c’est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L’infinitif n’est pas en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on entend [r] ou quelque chose avec [r], alors c’est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=&gt; Pas de contre-exemple à ces deux dernières explications.</a:t>
            </a:r>
          </a:p>
          <a:p>
            <a:endParaRPr lang="fr-FR" dirty="0">
              <a:solidFill>
                <a:schemeClr val="tx1"/>
              </a:solidFill>
              <a:latin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schemeClr val="tx1"/>
                </a:solidFill>
                <a:latin typeface="+mn-lt"/>
              </a:rPr>
              <a:t>Si l’argument espéré n’a pas été exprimé, passer à la diapo 15</a:t>
            </a:r>
            <a:endParaRPr lang="fr-FR" sz="1200" i="1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3939B0-F1D3-4BB0-FDA8-A35BE5C2E3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66019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La bonne explication est celle-là :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si l’infinitif est en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si on entend [e], alors c’est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 ;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si l’infinitif n’est pas en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si on entend [r] ou quelque chose avec [r], alors c’est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C’est presque toujours vrai, mais il y a une exception importante que vous connaissez : 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aller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2331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5840F-47BA-E492-4A37-5386F604D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10F193-90F3-4ABA-76AF-A74CF8E26C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FE71439-1536-4557-62B2-3AB04E7AC8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Demander</a:t>
            </a:r>
            <a:r>
              <a:rPr lang="fr-FR" dirty="0">
                <a:solidFill>
                  <a:schemeClr val="tx1"/>
                </a:solidFill>
              </a:rPr>
              <a:t> : « Est-ce que vous êtes capables de trouver l’infinitif de ces verbe ? Si vous ne le savez pas, ce n’est pas grave : on n’a pas encore révisé ça. »</a:t>
            </a:r>
          </a:p>
          <a:p>
            <a:r>
              <a:rPr lang="fr-FR" u="sng" dirty="0">
                <a:solidFill>
                  <a:schemeClr val="tx1"/>
                </a:solidFill>
              </a:rPr>
              <a:t>Réponse attendue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r>
              <a:rPr lang="fr-FR" i="1" dirty="0">
                <a:solidFill>
                  <a:schemeClr val="tx1"/>
                </a:solidFill>
              </a:rPr>
              <a:t>Voir diapositive suivante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56824B-9F22-7537-1486-D62DE3CFF5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55026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15508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+mn-lt"/>
              </a:rPr>
              <a:t>PHASE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4 - </a:t>
            </a:r>
            <a:r>
              <a:rPr lang="fr-FR" sz="1200" b="1" i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</a:rPr>
              <a:t>Observation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- Retour au problème soumis lors de l’enrôlement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: « Maintenant, est-ce qu’on peut compléter la phrase 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faut chercher l’infinitif.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peut dire :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« Pépé peut dormi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dans son fauteuil. » On écrit donc « Pépé dort dans son fauteuil ».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« …le poulet peut dorer dans le four. ». On écrit donc « le poulet dore dans le four. »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Remarque 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La façon de retrouver l’infinitif d’un verbe peut être différente. Il s’agit seulement de reprendre celle qui a été indiquée au CE. </a:t>
            </a:r>
          </a:p>
          <a:p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00616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1D74C-D2B3-8447-8026-4729FD37F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BADB8D0-61B0-2A5F-92D8-5F364EAFE4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CB37B7-EACB-A760-8B68-F16F149587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844F2B-4468-907F-2DBC-B6AF42AB5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83963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Reformuler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avec les élèves ce qu’on a appris </a:t>
            </a:r>
            <a:r>
              <a:rPr lang="fr-FR" sz="120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 révisé.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La leçon s’appelle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Tu dores ?.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 titre est un peu drôle parce qu’on demande plus souvent à quelqu’un s’il est endormi que s’il se fait bronzer…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a appris que ce n’est pas toujours facile de savoir si un verbe prend les marques de la personne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les marques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au présent.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Si on ne le sait pas, on réfléchit à l’infinitif. Si on entend [e] à la fin, alors, c’est un verbe en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si on entend [r] dans la fin de l’infinitif, alors c’est un verbe en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-s, -s,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Pour retrouver l’infinitif, on s’aide des expressions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faut…, on peut…, en train de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68874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Distribuer</a:t>
            </a:r>
            <a:r>
              <a:rPr lang="fr-FR" dirty="0">
                <a:solidFill>
                  <a:schemeClr val="tx1"/>
                </a:solidFill>
              </a:rPr>
              <a:t> la trace écrite (cf. </a:t>
            </a:r>
            <a:r>
              <a:rPr lang="fr-FR" i="1" dirty="0">
                <a:solidFill>
                  <a:schemeClr val="tx1"/>
                </a:solidFill>
              </a:rPr>
              <a:t>Fiche photocopiable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« Avec votre crayon rouge, repassez les marques écrites et orales de l’infinitif.</a:t>
            </a:r>
          </a:p>
          <a:p>
            <a:r>
              <a:rPr lang="fr-FR" dirty="0">
                <a:solidFill>
                  <a:schemeClr val="tx1"/>
                </a:solidFill>
              </a:rPr>
              <a:t>Avec votre crayon bleu, repassez les marques des personnes 1, 2 et 3. »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2190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56889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66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49062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4B36D-1D9A-9ABB-536E-75509753F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0AA3072-A382-5298-426D-0DD7DC5846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DBC264-3720-DA9E-28D6-183913975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0C6982-1F10-C8CA-36AA-8A92D60D18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2535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0A07F-8C42-EB7F-656D-7019AD3DD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17D066-9322-BAB7-837F-E3EEC437AE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497C22C-F910-8FAD-84F0-A840A573EF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Aristobule a raison : 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étudie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finit par le son [i] comme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rit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Là où Aristobule se trompe, c’est qu’il a oublié de chercher son infinitif. C’est 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étudier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(ma sœur est en train de faire ses études), on entend [e] à la fin. C’est donc un verbe en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Le verbe prend donc la marque de la personne 3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5720AA-3626-0C1A-3C5B-E5E5444D2B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51463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8928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latin typeface="+mn-lt"/>
              </a:rPr>
              <a:t>a.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P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remier mot de la brique du verbe (il faut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lire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…). On entend [r] dans la fin de l’infinitif, c’est donc un verbe en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Avec le pronom personnel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tu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le verbe prend la marque de la personne 2 -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dirty="0">
                <a:solidFill>
                  <a:schemeClr val="tx1"/>
                </a:solidFill>
                <a:latin typeface="+mn-lt"/>
              </a:rPr>
              <a:t>b.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P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remier mot de la brique du verbe (on peut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lier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ensemble…). On entend [e] à la fin de l’infinitif, c’est donc un verbe en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-es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Avec le pronom personnel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le verbe prend la marque de la personne 3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27620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0861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9201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tabLst>
                <a:tab pos="681990" algn="l"/>
              </a:tabLst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Tu salues tes amis proches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pPr algn="just">
              <a:tabLst>
                <a:tab pos="681990" algn="l"/>
              </a:tabLst>
            </a:pP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Lors de la mise en commun, privilégiez ces points 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dans le GN (locution déterminative/N)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S/V (verbe en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en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marque de pluriel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x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76654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EC523-E253-BA4C-903D-63737031C1E1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7133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F69F95-DA60-1516-B884-E10A26C15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E436E99-AE43-CB27-AD31-A8AC625F6B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D97126-112C-0716-B037-8C82C690A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77AF-6359-AD4F-8C98-7F861CB03F20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B810B7-84B6-679C-C89B-6867122E8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9E348F-46C6-1E62-B9D8-0C7D0139D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7DD1C-5657-9F4D-A898-1FF08F253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31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2CCA37-1875-9D35-8DBF-BE7C3F775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D29A90-0935-F587-EC93-99E60EF7D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890169-9C56-F31A-403C-173D9933B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77AF-6359-AD4F-8C98-7F861CB03F20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8F5ACC-7224-8576-C42D-7CEB0CAC5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45D515-F398-E21E-AA58-3D5AF1FA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7DD1C-5657-9F4D-A898-1FF08F253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423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2E7C41-05C6-6612-24D0-E7EB7ACC2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581AB9-964B-620C-8F37-814DB8DC3C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F15EF4-853F-61EA-6658-105D22BFD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77AF-6359-AD4F-8C98-7F861CB03F20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69AAF3-1AC2-34EA-E3A5-5C44C7A09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8FD079-7F12-FD57-814E-8E57FE8DB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7DD1C-5657-9F4D-A898-1FF08F253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207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E761D8-E7B5-CED4-DFC5-68E3C1379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687066-22FA-BFF3-302E-06CC18C8ED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98B8131-93FE-2714-E0F7-BFAF4A4C9A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FDD317-6B54-6934-DFC2-45BE131DA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77AF-6359-AD4F-8C98-7F861CB03F20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108507-59DA-EC8F-8DD4-58C2773AF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2D6629-ADFD-4AA1-7A24-9BE2EBA28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7DD1C-5657-9F4D-A898-1FF08F253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074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FD7976-64D7-B9D5-0A00-6E4682FC8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8B2AB0-8453-F481-50D9-3B0007646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479430-9279-7BF8-534A-C547FA2D0F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8F34FC2-58E4-434C-FA53-DE9AEEA29A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414FA33-E795-1FE6-B54F-DDB2BDCCFC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F3940D-6736-3C29-A8A1-E4CFA1DF6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77AF-6359-AD4F-8C98-7F861CB03F20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BB843EF-0B07-3076-C12D-E0F723742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DFF3BD4-2DF7-0D66-6050-B820E6E8A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7DD1C-5657-9F4D-A898-1FF08F253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3164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34B873-6BF9-FE88-8DBF-292A82796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04FC994-1D33-F404-942D-0915848B7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77AF-6359-AD4F-8C98-7F861CB03F20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139399B-7072-60AD-3862-CAB3A98C7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AA01809-66B7-D556-8BEF-2BE24A0D8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7DD1C-5657-9F4D-A898-1FF08F253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06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33B9C9E-EF95-438C-75D4-4955CD602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77AF-6359-AD4F-8C98-7F861CB03F20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275D017-11FE-22FC-96E1-8130E95C5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F5AB0D-94BA-1D5B-EA8C-2705CF439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7DD1C-5657-9F4D-A898-1FF08F253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4608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88B969-896E-CAC8-D374-26BEA1FE6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C5EFA6-18D7-7756-FE3C-2A3FB100A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782D4C-FC3D-779A-2064-31EA5B890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08D5D6-FF4B-B563-8A85-025D1A724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77AF-6359-AD4F-8C98-7F861CB03F20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30F16B-2539-0594-ADA0-5114D9E92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E06015B-C2F9-6755-D5B7-B05C75A72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7DD1C-5657-9F4D-A898-1FF08F253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7107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0D3400-4B71-0337-F891-5ACE9C0A3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642453-D509-E880-491C-4234B0B52D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A945AD5-8172-87A1-95B1-CD75074F0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F15585-730C-463F-16E1-82F26FB2D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77AF-6359-AD4F-8C98-7F861CB03F20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5EE0A9E-2E21-CAB0-7A36-B6DF4E368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B2F158-2BC7-94FA-3E08-474C606F3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7DD1C-5657-9F4D-A898-1FF08F253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7424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689F7-CBB0-75C5-7455-8B017622A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6D79DB-7B8E-02CB-AD5B-5782DA23F7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2D2852-4AFE-4AF5-473A-D9E2DFC7F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77AF-6359-AD4F-8C98-7F861CB03F20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AED933-9AC1-DBBB-D98B-142307C45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B03157-0DD3-2BC9-918E-DFE6E490F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7DD1C-5657-9F4D-A898-1FF08F253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165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A7936BA-A6C3-589B-10E7-A943CE7013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321F03-1507-6167-E991-EE3D5844A2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A4EED8-6D56-4D20-735E-DEF0DC5D9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77AF-6359-AD4F-8C98-7F861CB03F20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492BB3-3854-4477-A939-C6626779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2F1A43-0F73-9491-0149-68A3C8886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7DD1C-5657-9F4D-A898-1FF08F253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768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7D212DE-16E1-7B8B-5EC9-5AEE5C0C3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77A3C0-C3EE-4FDC-2E07-CFD4D8D5A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C8E3C2-0B3C-7584-217C-DAE7B9E4B5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F77AF-6359-AD4F-8C98-7F861CB03F20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CCCBCC-C814-FAAE-8F0F-058756221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FC4505-33F2-93C8-F6DA-77F6F6F3E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7DD1C-5657-9F4D-A898-1FF08F253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201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DF1BE1-02BD-AF0D-ECAE-9FF1171B76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Tu dores 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CEAA75-92A2-A0F5-586E-A25B278939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9F34B4-D099-4DD6-2C0B-FA3BBF03512A}"/>
              </a:ext>
            </a:extLst>
          </p:cNvPr>
          <p:cNvSpPr txBox="1"/>
          <p:nvPr/>
        </p:nvSpPr>
        <p:spPr>
          <a:xfrm>
            <a:off x="1421130" y="996315"/>
            <a:ext cx="3234690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18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petite fabrique de grammaire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Ansart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St. Dégeorges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Sève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250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C27286-15E6-60B2-8727-D2708D0EB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13800D-550F-43D9-843C-6C4424FCC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8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>
              <a:buNone/>
            </a:pP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je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=&gt; 	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 ou 	   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-s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>
              <a:buNone/>
            </a:pP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tu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=&gt;	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-es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 ou	   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-s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>
              <a:buNone/>
            </a:pP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il / elle	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=&gt;	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 ou	   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fr-FR" sz="2400" dirty="0" err="1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		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>
              <a:buNone/>
            </a:pP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nous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=&gt;		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fr-FR" sz="2400" dirty="0" err="1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ons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>
              <a:buNone/>
            </a:pP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vous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=&gt;		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fr-FR" sz="2400" dirty="0" err="1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ez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>
              <a:buNone/>
            </a:pP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ils / elles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=&gt;		</a:t>
            </a:r>
            <a:r>
              <a:rPr lang="fr-FR" sz="24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fr-FR" sz="2400" dirty="0" err="1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ent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8412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4D95B1-4B2D-A88D-8164-9F7277BF3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B45CDF2E-EFBC-2EA3-7F9D-4E8359E383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0564732"/>
              </p:ext>
            </p:extLst>
          </p:nvPr>
        </p:nvGraphicFramePr>
        <p:xfrm>
          <a:off x="1552755" y="578168"/>
          <a:ext cx="5952226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4181">
                  <a:extLst>
                    <a:ext uri="{9D8B030D-6E8A-4147-A177-3AD203B41FA5}">
                      <a16:colId xmlns:a16="http://schemas.microsoft.com/office/drawing/2014/main" val="341057166"/>
                    </a:ext>
                  </a:extLst>
                </a:gridCol>
                <a:gridCol w="1276710">
                  <a:extLst>
                    <a:ext uri="{9D8B030D-6E8A-4147-A177-3AD203B41FA5}">
                      <a16:colId xmlns:a16="http://schemas.microsoft.com/office/drawing/2014/main" val="3612393511"/>
                    </a:ext>
                  </a:extLst>
                </a:gridCol>
                <a:gridCol w="1069675">
                  <a:extLst>
                    <a:ext uri="{9D8B030D-6E8A-4147-A177-3AD203B41FA5}">
                      <a16:colId xmlns:a16="http://schemas.microsoft.com/office/drawing/2014/main" val="955459714"/>
                    </a:ext>
                  </a:extLst>
                </a:gridCol>
                <a:gridCol w="1328468">
                  <a:extLst>
                    <a:ext uri="{9D8B030D-6E8A-4147-A177-3AD203B41FA5}">
                      <a16:colId xmlns:a16="http://schemas.microsoft.com/office/drawing/2014/main" val="1349806281"/>
                    </a:ext>
                  </a:extLst>
                </a:gridCol>
                <a:gridCol w="1173192">
                  <a:extLst>
                    <a:ext uri="{9D8B030D-6E8A-4147-A177-3AD203B41FA5}">
                      <a16:colId xmlns:a16="http://schemas.microsoft.com/office/drawing/2014/main" val="3270488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65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47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 / 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Il / 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709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lavons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94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lavez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dorez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44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Ils /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lavent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Ils /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363841"/>
                  </a:ext>
                </a:extLst>
              </a:tr>
            </a:tbl>
          </a:graphicData>
        </a:graphic>
      </p:graphicFrame>
      <p:graphicFrame>
        <p:nvGraphicFramePr>
          <p:cNvPr id="5" name="Espace réservé du contenu 3">
            <a:extLst>
              <a:ext uri="{FF2B5EF4-FFF2-40B4-BE49-F238E27FC236}">
                <a16:creationId xmlns:a16="http://schemas.microsoft.com/office/drawing/2014/main" id="{197C65F6-5232-B9E0-55C2-D07E477988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5076099"/>
              </p:ext>
            </p:extLst>
          </p:nvPr>
        </p:nvGraphicFramePr>
        <p:xfrm>
          <a:off x="1552755" y="3197723"/>
          <a:ext cx="5952226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4181">
                  <a:extLst>
                    <a:ext uri="{9D8B030D-6E8A-4147-A177-3AD203B41FA5}">
                      <a16:colId xmlns:a16="http://schemas.microsoft.com/office/drawing/2014/main" val="341057166"/>
                    </a:ext>
                  </a:extLst>
                </a:gridCol>
                <a:gridCol w="1276710">
                  <a:extLst>
                    <a:ext uri="{9D8B030D-6E8A-4147-A177-3AD203B41FA5}">
                      <a16:colId xmlns:a16="http://schemas.microsoft.com/office/drawing/2014/main" val="3612393511"/>
                    </a:ext>
                  </a:extLst>
                </a:gridCol>
                <a:gridCol w="1069675">
                  <a:extLst>
                    <a:ext uri="{9D8B030D-6E8A-4147-A177-3AD203B41FA5}">
                      <a16:colId xmlns:a16="http://schemas.microsoft.com/office/drawing/2014/main" val="955459714"/>
                    </a:ext>
                  </a:extLst>
                </a:gridCol>
                <a:gridCol w="1328468">
                  <a:extLst>
                    <a:ext uri="{9D8B030D-6E8A-4147-A177-3AD203B41FA5}">
                      <a16:colId xmlns:a16="http://schemas.microsoft.com/office/drawing/2014/main" val="1349806281"/>
                    </a:ext>
                  </a:extLst>
                </a:gridCol>
                <a:gridCol w="1173192">
                  <a:extLst>
                    <a:ext uri="{9D8B030D-6E8A-4147-A177-3AD203B41FA5}">
                      <a16:colId xmlns:a16="http://schemas.microsoft.com/office/drawing/2014/main" val="3270488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65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47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 / 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Il / 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709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dormons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94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riez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dormez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44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Ils /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Ils /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3638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382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3FE16-5B7D-8079-2A02-61A82151B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96652C-9633-8025-F1DD-DC60FF826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7D5337D6-EEA3-3BFA-6212-2C399B35D40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52755" y="578168"/>
          <a:ext cx="5952226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4181">
                  <a:extLst>
                    <a:ext uri="{9D8B030D-6E8A-4147-A177-3AD203B41FA5}">
                      <a16:colId xmlns:a16="http://schemas.microsoft.com/office/drawing/2014/main" val="341057166"/>
                    </a:ext>
                  </a:extLst>
                </a:gridCol>
                <a:gridCol w="1276710">
                  <a:extLst>
                    <a:ext uri="{9D8B030D-6E8A-4147-A177-3AD203B41FA5}">
                      <a16:colId xmlns:a16="http://schemas.microsoft.com/office/drawing/2014/main" val="3612393511"/>
                    </a:ext>
                  </a:extLst>
                </a:gridCol>
                <a:gridCol w="1069675">
                  <a:extLst>
                    <a:ext uri="{9D8B030D-6E8A-4147-A177-3AD203B41FA5}">
                      <a16:colId xmlns:a16="http://schemas.microsoft.com/office/drawing/2014/main" val="955459714"/>
                    </a:ext>
                  </a:extLst>
                </a:gridCol>
                <a:gridCol w="1328468">
                  <a:extLst>
                    <a:ext uri="{9D8B030D-6E8A-4147-A177-3AD203B41FA5}">
                      <a16:colId xmlns:a16="http://schemas.microsoft.com/office/drawing/2014/main" val="1349806281"/>
                    </a:ext>
                  </a:extLst>
                </a:gridCol>
                <a:gridCol w="1173192">
                  <a:extLst>
                    <a:ext uri="{9D8B030D-6E8A-4147-A177-3AD203B41FA5}">
                      <a16:colId xmlns:a16="http://schemas.microsoft.com/office/drawing/2014/main" val="3270488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65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47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 / 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Il / 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709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lavons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94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lavez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dorez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44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Ils /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lavent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Ils /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363841"/>
                  </a:ext>
                </a:extLst>
              </a:tr>
            </a:tbl>
          </a:graphicData>
        </a:graphic>
      </p:graphicFrame>
      <p:graphicFrame>
        <p:nvGraphicFramePr>
          <p:cNvPr id="5" name="Espace réservé du contenu 3">
            <a:extLst>
              <a:ext uri="{FF2B5EF4-FFF2-40B4-BE49-F238E27FC236}">
                <a16:creationId xmlns:a16="http://schemas.microsoft.com/office/drawing/2014/main" id="{FE58FAC6-4C8E-B29E-9C3A-4C0879F15144}"/>
              </a:ext>
            </a:extLst>
          </p:cNvPr>
          <p:cNvGraphicFramePr>
            <a:graphicFrameLocks/>
          </p:cNvGraphicFramePr>
          <p:nvPr/>
        </p:nvGraphicFramePr>
        <p:xfrm>
          <a:off x="1552755" y="3197723"/>
          <a:ext cx="5952226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4181">
                  <a:extLst>
                    <a:ext uri="{9D8B030D-6E8A-4147-A177-3AD203B41FA5}">
                      <a16:colId xmlns:a16="http://schemas.microsoft.com/office/drawing/2014/main" val="341057166"/>
                    </a:ext>
                  </a:extLst>
                </a:gridCol>
                <a:gridCol w="1276710">
                  <a:extLst>
                    <a:ext uri="{9D8B030D-6E8A-4147-A177-3AD203B41FA5}">
                      <a16:colId xmlns:a16="http://schemas.microsoft.com/office/drawing/2014/main" val="3612393511"/>
                    </a:ext>
                  </a:extLst>
                </a:gridCol>
                <a:gridCol w="1069675">
                  <a:extLst>
                    <a:ext uri="{9D8B030D-6E8A-4147-A177-3AD203B41FA5}">
                      <a16:colId xmlns:a16="http://schemas.microsoft.com/office/drawing/2014/main" val="955459714"/>
                    </a:ext>
                  </a:extLst>
                </a:gridCol>
                <a:gridCol w="1328468">
                  <a:extLst>
                    <a:ext uri="{9D8B030D-6E8A-4147-A177-3AD203B41FA5}">
                      <a16:colId xmlns:a16="http://schemas.microsoft.com/office/drawing/2014/main" val="1349806281"/>
                    </a:ext>
                  </a:extLst>
                </a:gridCol>
                <a:gridCol w="1173192">
                  <a:extLst>
                    <a:ext uri="{9D8B030D-6E8A-4147-A177-3AD203B41FA5}">
                      <a16:colId xmlns:a16="http://schemas.microsoft.com/office/drawing/2014/main" val="3270488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65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47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 / 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Il / 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709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dormons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94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riez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dormez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44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Ils /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Ils /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dorment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3638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4114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B94786-9ABE-EE40-4600-8D32746EA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3C31F5-989B-AF34-E3B9-7C6574869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 descr="Une image contenant dessin, croquis, clipart, Dessin au trait&#10;&#10;Description générée automatiquement">
            <a:extLst>
              <a:ext uri="{FF2B5EF4-FFF2-40B4-BE49-F238E27FC236}">
                <a16:creationId xmlns:a16="http://schemas.microsoft.com/office/drawing/2014/main" id="{11974E21-C48E-DE66-EE3C-974F6DB6A0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061" y="1495740"/>
            <a:ext cx="1477532" cy="386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874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537032-DE57-4B5A-B17A-824DE2212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06E47E-FCF9-1BF8-A313-1374983AE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Je crie</a:t>
            </a:r>
          </a:p>
        </p:txBody>
      </p:sp>
    </p:spTree>
    <p:extLst>
      <p:ext uri="{BB962C8B-B14F-4D97-AF65-F5344CB8AC3E}">
        <p14:creationId xmlns:p14="http://schemas.microsoft.com/office/powerpoint/2010/main" val="1922957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EF830-87B7-06B6-47B3-80013DF63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43349B-FEF2-878A-140B-2F4D1BE75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76F4C2-8569-5713-19BE-F3A199A0C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Je crie</a:t>
            </a:r>
          </a:p>
          <a:p>
            <a:pPr marL="0" indent="0">
              <a:buNone/>
            </a:pPr>
            <a:r>
              <a:rPr lang="fr-FR" dirty="0"/>
              <a:t>J’interdis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7337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3194B-5B88-3DE9-6EAC-69B19AFD1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E13961-9F31-62DC-63A3-B8586FB37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4FAEE5-2AFE-79E4-875B-104642239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Je crie</a:t>
            </a:r>
          </a:p>
          <a:p>
            <a:pPr marL="0" indent="0">
              <a:buNone/>
            </a:pPr>
            <a:r>
              <a:rPr lang="fr-FR" dirty="0"/>
              <a:t>J’interdis</a:t>
            </a:r>
          </a:p>
          <a:p>
            <a:pPr marL="0" indent="0">
              <a:buNone/>
            </a:pPr>
            <a:r>
              <a:rPr lang="fr-FR" dirty="0"/>
              <a:t>Je joue</a:t>
            </a:r>
          </a:p>
        </p:txBody>
      </p:sp>
    </p:spTree>
    <p:extLst>
      <p:ext uri="{BB962C8B-B14F-4D97-AF65-F5344CB8AC3E}">
        <p14:creationId xmlns:p14="http://schemas.microsoft.com/office/powerpoint/2010/main" val="1450253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ED1C2-A011-3657-C037-97E340D92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F3EEB0-C050-585E-10E0-CE1FC6E28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4B9972-777A-617C-9562-CD4F1BD53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Je crie</a:t>
            </a:r>
          </a:p>
          <a:p>
            <a:pPr marL="0" indent="0">
              <a:buNone/>
            </a:pPr>
            <a:r>
              <a:rPr lang="fr-FR" dirty="0"/>
              <a:t>J’interdis</a:t>
            </a:r>
          </a:p>
          <a:p>
            <a:pPr marL="0" indent="0">
              <a:buNone/>
            </a:pPr>
            <a:r>
              <a:rPr lang="fr-FR" dirty="0"/>
              <a:t>Je joue</a:t>
            </a:r>
          </a:p>
          <a:p>
            <a:pPr marL="0" indent="0">
              <a:buNone/>
            </a:pPr>
            <a:r>
              <a:rPr lang="fr-FR" dirty="0"/>
              <a:t>Je pars</a:t>
            </a:r>
          </a:p>
        </p:txBody>
      </p:sp>
    </p:spTree>
    <p:extLst>
      <p:ext uri="{BB962C8B-B14F-4D97-AF65-F5344CB8AC3E}">
        <p14:creationId xmlns:p14="http://schemas.microsoft.com/office/powerpoint/2010/main" val="2292131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D1EBA-FCB3-0D47-CA0D-16FF88C34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C5A422-E148-D1F5-25B1-10A751560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844876-C1B2-3BB2-6E80-6A6B6B328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Je crie</a:t>
            </a:r>
          </a:p>
          <a:p>
            <a:pPr marL="0" indent="0">
              <a:buNone/>
            </a:pPr>
            <a:r>
              <a:rPr lang="fr-FR" dirty="0"/>
              <a:t>J’interdis</a:t>
            </a:r>
          </a:p>
          <a:p>
            <a:pPr marL="0" indent="0">
              <a:buNone/>
            </a:pPr>
            <a:r>
              <a:rPr lang="fr-FR" dirty="0"/>
              <a:t>Je joue</a:t>
            </a:r>
          </a:p>
          <a:p>
            <a:pPr marL="0" indent="0">
              <a:buNone/>
            </a:pPr>
            <a:r>
              <a:rPr lang="fr-FR" dirty="0"/>
              <a:t>Je pars</a:t>
            </a:r>
          </a:p>
          <a:p>
            <a:pPr marL="0" indent="0">
              <a:buNone/>
            </a:pPr>
            <a:r>
              <a:rPr lang="fr-FR" dirty="0"/>
              <a:t>Je garde</a:t>
            </a:r>
          </a:p>
        </p:txBody>
      </p:sp>
    </p:spTree>
    <p:extLst>
      <p:ext uri="{BB962C8B-B14F-4D97-AF65-F5344CB8AC3E}">
        <p14:creationId xmlns:p14="http://schemas.microsoft.com/office/powerpoint/2010/main" val="855123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5CF14-3285-1655-C892-F30973671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D91704-4C4C-3AA6-1DF2-C78E8E85F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355B57-D55A-F998-BB6A-A76A5881A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Je crie</a:t>
            </a:r>
          </a:p>
          <a:p>
            <a:pPr marL="0" indent="0">
              <a:buNone/>
            </a:pPr>
            <a:r>
              <a:rPr lang="fr-FR" dirty="0"/>
              <a:t>J’interdis</a:t>
            </a:r>
          </a:p>
          <a:p>
            <a:pPr marL="0" indent="0">
              <a:buNone/>
            </a:pPr>
            <a:r>
              <a:rPr lang="fr-FR" dirty="0"/>
              <a:t>Je joue</a:t>
            </a:r>
          </a:p>
          <a:p>
            <a:pPr marL="0" indent="0">
              <a:buNone/>
            </a:pPr>
            <a:r>
              <a:rPr lang="fr-FR" dirty="0"/>
              <a:t>Je pars</a:t>
            </a:r>
          </a:p>
          <a:p>
            <a:pPr marL="0" indent="0">
              <a:buNone/>
            </a:pPr>
            <a:r>
              <a:rPr lang="fr-FR" dirty="0"/>
              <a:t>Je garde</a:t>
            </a:r>
          </a:p>
          <a:p>
            <a:pPr marL="0" indent="0">
              <a:buNone/>
            </a:pPr>
            <a:r>
              <a:rPr lang="fr-FR" dirty="0"/>
              <a:t>Je tire</a:t>
            </a:r>
          </a:p>
        </p:txBody>
      </p:sp>
    </p:spTree>
    <p:extLst>
      <p:ext uri="{BB962C8B-B14F-4D97-AF65-F5344CB8AC3E}">
        <p14:creationId xmlns:p14="http://schemas.microsoft.com/office/powerpoint/2010/main" val="3814536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7091F-8B0C-63DE-9544-305B7E62A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95DA46-8233-6577-ABB5-DD06F9B8D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05AFA5-0CCB-5353-6EEA-165D577EB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Je crie</a:t>
            </a:r>
          </a:p>
          <a:p>
            <a:pPr marL="0" indent="0">
              <a:buNone/>
            </a:pPr>
            <a:r>
              <a:rPr lang="fr-FR" dirty="0"/>
              <a:t>J’interdis</a:t>
            </a:r>
          </a:p>
          <a:p>
            <a:pPr marL="0" indent="0">
              <a:buNone/>
            </a:pPr>
            <a:r>
              <a:rPr lang="fr-FR" dirty="0"/>
              <a:t>Je joue</a:t>
            </a:r>
          </a:p>
          <a:p>
            <a:pPr marL="0" indent="0">
              <a:buNone/>
            </a:pPr>
            <a:r>
              <a:rPr lang="fr-FR" dirty="0"/>
              <a:t>Je pars</a:t>
            </a:r>
          </a:p>
          <a:p>
            <a:pPr marL="0" indent="0">
              <a:buNone/>
            </a:pPr>
            <a:r>
              <a:rPr lang="fr-FR" dirty="0"/>
              <a:t>Je garde</a:t>
            </a:r>
          </a:p>
          <a:p>
            <a:pPr marL="0" indent="0">
              <a:buNone/>
            </a:pPr>
            <a:r>
              <a:rPr lang="fr-FR" dirty="0"/>
              <a:t>Je tire</a:t>
            </a:r>
          </a:p>
          <a:p>
            <a:pPr marL="0" indent="0">
              <a:buNone/>
            </a:pPr>
            <a:r>
              <a:rPr lang="fr-FR" dirty="0"/>
              <a:t>J’avertis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3222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77D8F-2399-FA5F-5BEE-6B234078C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7543FE-92EB-4799-999F-9A0DD6E2A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402498-67BC-E67D-B1A2-38B016642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Je crie</a:t>
            </a:r>
          </a:p>
          <a:p>
            <a:pPr marL="0" indent="0">
              <a:buNone/>
            </a:pPr>
            <a:r>
              <a:rPr lang="fr-FR" dirty="0"/>
              <a:t>J’interdis</a:t>
            </a:r>
          </a:p>
          <a:p>
            <a:pPr marL="0" indent="0">
              <a:buNone/>
            </a:pPr>
            <a:r>
              <a:rPr lang="fr-FR" dirty="0"/>
              <a:t>Je joue</a:t>
            </a:r>
          </a:p>
          <a:p>
            <a:pPr marL="0" indent="0">
              <a:buNone/>
            </a:pPr>
            <a:r>
              <a:rPr lang="fr-FR" dirty="0"/>
              <a:t>Je pars</a:t>
            </a:r>
          </a:p>
          <a:p>
            <a:pPr marL="0" indent="0">
              <a:buNone/>
            </a:pPr>
            <a:r>
              <a:rPr lang="fr-FR" dirty="0"/>
              <a:t>Je garde</a:t>
            </a:r>
          </a:p>
          <a:p>
            <a:pPr marL="0" indent="0">
              <a:buNone/>
            </a:pPr>
            <a:r>
              <a:rPr lang="fr-FR" dirty="0"/>
              <a:t>Je tire</a:t>
            </a:r>
          </a:p>
          <a:p>
            <a:pPr marL="0" indent="0">
              <a:buNone/>
            </a:pPr>
            <a:r>
              <a:rPr lang="fr-FR" dirty="0"/>
              <a:t>J’avertis</a:t>
            </a:r>
          </a:p>
          <a:p>
            <a:pPr marL="0" indent="0">
              <a:buNone/>
            </a:pPr>
            <a:r>
              <a:rPr lang="fr-FR" dirty="0"/>
              <a:t>Je pleure</a:t>
            </a:r>
          </a:p>
        </p:txBody>
      </p:sp>
    </p:spTree>
    <p:extLst>
      <p:ext uri="{BB962C8B-B14F-4D97-AF65-F5344CB8AC3E}">
        <p14:creationId xmlns:p14="http://schemas.microsoft.com/office/powerpoint/2010/main" val="928945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DE2177-EA46-19B2-118D-F5A5E4760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croquis, dessin, Dessin d’enfant, Dessin au trait&#10;&#10;Description générée automatiquement">
            <a:extLst>
              <a:ext uri="{FF2B5EF4-FFF2-40B4-BE49-F238E27FC236}">
                <a16:creationId xmlns:a16="http://schemas.microsoft.com/office/drawing/2014/main" id="{5F228248-BB0E-DC7D-2A9B-203B9255BA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496" y="1708250"/>
            <a:ext cx="2732956" cy="34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26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3117B-634D-CBC2-C6A2-18509184D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9C32D-BA35-9CFC-E308-14ED68D35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AC016FB-EB81-A3E8-64F3-563926E0BD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6135537"/>
              </p:ext>
            </p:extLst>
          </p:nvPr>
        </p:nvGraphicFramePr>
        <p:xfrm>
          <a:off x="838200" y="547331"/>
          <a:ext cx="10515600" cy="57633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560">
                  <a:extLst>
                    <a:ext uri="{9D8B030D-6E8A-4147-A177-3AD203B41FA5}">
                      <a16:colId xmlns:a16="http://schemas.microsoft.com/office/drawing/2014/main" val="1960549170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3703765755"/>
                    </a:ext>
                  </a:extLst>
                </a:gridCol>
                <a:gridCol w="802544">
                  <a:extLst>
                    <a:ext uri="{9D8B030D-6E8A-4147-A177-3AD203B41FA5}">
                      <a16:colId xmlns:a16="http://schemas.microsoft.com/office/drawing/2014/main" val="1006696718"/>
                    </a:ext>
                  </a:extLst>
                </a:gridCol>
                <a:gridCol w="1259457">
                  <a:extLst>
                    <a:ext uri="{9D8B030D-6E8A-4147-A177-3AD203B41FA5}">
                      <a16:colId xmlns:a16="http://schemas.microsoft.com/office/drawing/2014/main" val="80249434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29292043"/>
                    </a:ext>
                  </a:extLst>
                </a:gridCol>
                <a:gridCol w="1414732">
                  <a:extLst>
                    <a:ext uri="{9D8B030D-6E8A-4147-A177-3AD203B41FA5}">
                      <a16:colId xmlns:a16="http://schemas.microsoft.com/office/drawing/2014/main" val="3574345167"/>
                    </a:ext>
                  </a:extLst>
                </a:gridCol>
                <a:gridCol w="866667">
                  <a:extLst>
                    <a:ext uri="{9D8B030D-6E8A-4147-A177-3AD203B41FA5}">
                      <a16:colId xmlns:a16="http://schemas.microsoft.com/office/drawing/2014/main" val="806291329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532017375"/>
                    </a:ext>
                  </a:extLst>
                </a:gridCol>
                <a:gridCol w="755962">
                  <a:extLst>
                    <a:ext uri="{9D8B030D-6E8A-4147-A177-3AD203B41FA5}">
                      <a16:colId xmlns:a16="http://schemas.microsoft.com/office/drawing/2014/main" val="2675989346"/>
                    </a:ext>
                  </a:extLst>
                </a:gridCol>
                <a:gridCol w="1347158">
                  <a:extLst>
                    <a:ext uri="{9D8B030D-6E8A-4147-A177-3AD203B41FA5}">
                      <a16:colId xmlns:a16="http://schemas.microsoft.com/office/drawing/2014/main" val="3436399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452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rgbClr val="000000"/>
                          </a:solidFill>
                          <a:effectLst/>
                        </a:rPr>
                        <a:t>je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lav-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jou-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gard-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8748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</a:rPr>
                        <a:t>tu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lav-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jou-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gard-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3904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</a:rPr>
                        <a:t>il - elle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lav-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</a:t>
                      </a:r>
                      <a:r>
                        <a:rPr lang="fr-FR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fr-FR" sz="2000" dirty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jou-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gard-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4020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</a:rPr>
                        <a:t>nous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lav-ons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dor-ons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jou-ons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gard-ons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403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</a:rPr>
                        <a:t>vous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lav- ez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dor-ez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dor-ez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jou-ez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gard-ez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8589904"/>
                  </a:ext>
                </a:extLst>
              </a:tr>
              <a:tr h="398858"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rgbClr val="000000"/>
                          </a:solidFill>
                          <a:effectLst/>
                        </a:rPr>
                        <a:t>ils - elles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lav-ent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jou-</a:t>
                      </a:r>
                      <a:r>
                        <a:rPr lang="fr-FR" sz="20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gard-ent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5341770"/>
                  </a:ext>
                </a:extLst>
              </a:tr>
              <a:tr h="205626"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51590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947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</a:rPr>
                        <a:t>je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</a:t>
                      </a:r>
                      <a:r>
                        <a:rPr lang="fr-FR" sz="2000" dirty="0" err="1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interdi-</a:t>
                      </a:r>
                      <a:r>
                        <a:rPr lang="fr-FR" sz="2000" dirty="0" err="1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averti-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12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</a:rPr>
                        <a:t>tu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</a:t>
                      </a:r>
                      <a:r>
                        <a:rPr lang="fr-FR" sz="2000" dirty="0" err="1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interdi-</a:t>
                      </a:r>
                      <a:r>
                        <a:rPr lang="fr-FR" sz="2000" dirty="0" err="1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averti-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1345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</a:rPr>
                        <a:t>il - elle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</a:t>
                      </a:r>
                      <a:r>
                        <a:rPr lang="fr-FR" sz="2000" dirty="0" err="1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interdi-</a:t>
                      </a:r>
                      <a:r>
                        <a:rPr lang="fr-FR" sz="2000" dirty="0" err="1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averti-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2211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</a:rPr>
                        <a:t>nous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ri- ons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dorm-ons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interdis-ons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part-</a:t>
                      </a: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ons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avertiss-ons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024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</a:rPr>
                        <a:t>vous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ri-ez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dorm-ez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interdis-ez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</a:t>
                      </a: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-ez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avertiss-ez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094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rgbClr val="000000"/>
                          </a:solidFill>
                          <a:effectLst/>
                        </a:rPr>
                        <a:t>ils - elles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ri- </a:t>
                      </a:r>
                      <a:r>
                        <a:rPr lang="fr-FR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dorm-ent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interdis-ent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</a:t>
                      </a:r>
                      <a:r>
                        <a:rPr lang="fr-FR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avertiss-ent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2270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9659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917623-7EDD-34DD-5771-752627675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6B6865E-383A-107F-6D16-B090903B09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7109074"/>
              </p:ext>
            </p:extLst>
          </p:nvPr>
        </p:nvGraphicFramePr>
        <p:xfrm>
          <a:off x="838200" y="547331"/>
          <a:ext cx="10515600" cy="57633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560">
                  <a:extLst>
                    <a:ext uri="{9D8B030D-6E8A-4147-A177-3AD203B41FA5}">
                      <a16:colId xmlns:a16="http://schemas.microsoft.com/office/drawing/2014/main" val="1960549170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3703765755"/>
                    </a:ext>
                  </a:extLst>
                </a:gridCol>
                <a:gridCol w="802544">
                  <a:extLst>
                    <a:ext uri="{9D8B030D-6E8A-4147-A177-3AD203B41FA5}">
                      <a16:colId xmlns:a16="http://schemas.microsoft.com/office/drawing/2014/main" val="1006696718"/>
                    </a:ext>
                  </a:extLst>
                </a:gridCol>
                <a:gridCol w="1259457">
                  <a:extLst>
                    <a:ext uri="{9D8B030D-6E8A-4147-A177-3AD203B41FA5}">
                      <a16:colId xmlns:a16="http://schemas.microsoft.com/office/drawing/2014/main" val="80249434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29292043"/>
                    </a:ext>
                  </a:extLst>
                </a:gridCol>
                <a:gridCol w="1414732">
                  <a:extLst>
                    <a:ext uri="{9D8B030D-6E8A-4147-A177-3AD203B41FA5}">
                      <a16:colId xmlns:a16="http://schemas.microsoft.com/office/drawing/2014/main" val="3574345167"/>
                    </a:ext>
                  </a:extLst>
                </a:gridCol>
                <a:gridCol w="866667">
                  <a:extLst>
                    <a:ext uri="{9D8B030D-6E8A-4147-A177-3AD203B41FA5}">
                      <a16:colId xmlns:a16="http://schemas.microsoft.com/office/drawing/2014/main" val="806291329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532017375"/>
                    </a:ext>
                  </a:extLst>
                </a:gridCol>
                <a:gridCol w="755962">
                  <a:extLst>
                    <a:ext uri="{9D8B030D-6E8A-4147-A177-3AD203B41FA5}">
                      <a16:colId xmlns:a16="http://schemas.microsoft.com/office/drawing/2014/main" val="2675989346"/>
                    </a:ext>
                  </a:extLst>
                </a:gridCol>
                <a:gridCol w="1347158">
                  <a:extLst>
                    <a:ext uri="{9D8B030D-6E8A-4147-A177-3AD203B41FA5}">
                      <a16:colId xmlns:a16="http://schemas.microsoft.com/office/drawing/2014/main" val="3436399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lav-</a:t>
                      </a:r>
                      <a:r>
                        <a:rPr lang="fr-FR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</a:t>
                      </a:r>
                      <a:r>
                        <a:rPr lang="fr-FR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</a:t>
                      </a:r>
                      <a:r>
                        <a:rPr lang="fr-FR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jou-</a:t>
                      </a:r>
                      <a:r>
                        <a:rPr lang="fr-FR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gard-</a:t>
                      </a:r>
                      <a:r>
                        <a:rPr lang="fr-FR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452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rgbClr val="000000"/>
                          </a:solidFill>
                          <a:effectLst/>
                        </a:rPr>
                        <a:t>je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lav-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jou-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gard-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8748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</a:rPr>
                        <a:t>tu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lav-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jou-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gard-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3904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</a:rPr>
                        <a:t>il - elle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lav-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</a:t>
                      </a:r>
                      <a:r>
                        <a:rPr lang="fr-FR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fr-FR" sz="2000" dirty="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jou-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gard-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4020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</a:rPr>
                        <a:t>nous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lav-ons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dor-ons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jou-ons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gard-ons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403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</a:rPr>
                        <a:t>vous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lav- ez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dor-ez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dor-ez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jou-ez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gard-ez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8589904"/>
                  </a:ext>
                </a:extLst>
              </a:tr>
              <a:tr h="398858"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rgbClr val="000000"/>
                          </a:solidFill>
                          <a:effectLst/>
                        </a:rPr>
                        <a:t>ils - elles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lav-ent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jou-</a:t>
                      </a:r>
                      <a:r>
                        <a:rPr lang="fr-FR" sz="20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gard-ent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5341770"/>
                  </a:ext>
                </a:extLst>
              </a:tr>
              <a:tr h="205626"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51590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ri-</a:t>
                      </a:r>
                      <a:r>
                        <a:rPr lang="fr-FR" sz="20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fr-FR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dorm-</a:t>
                      </a:r>
                      <a:r>
                        <a:rPr lang="fr-FR" sz="20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fr-FR" sz="2000" b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interdi-</a:t>
                      </a:r>
                      <a:r>
                        <a:rPr lang="fr-FR" sz="2000" b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fr-FR" sz="20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part-</a:t>
                      </a:r>
                      <a:r>
                        <a:rPr lang="fr-FR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fr-FR" sz="20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averti-</a:t>
                      </a:r>
                      <a:r>
                        <a:rPr lang="fr-FR" sz="20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947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</a:rPr>
                        <a:t>je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</a:t>
                      </a:r>
                      <a:r>
                        <a:rPr lang="fr-FR" sz="2000" dirty="0" err="1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interdi-</a:t>
                      </a:r>
                      <a:r>
                        <a:rPr lang="fr-FR" sz="2000" dirty="0" err="1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averti-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12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</a:rPr>
                        <a:t>tu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</a:t>
                      </a:r>
                      <a:r>
                        <a:rPr lang="fr-FR" sz="2000" dirty="0" err="1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interdi-</a:t>
                      </a:r>
                      <a:r>
                        <a:rPr lang="fr-FR" sz="2000" dirty="0" err="1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averti-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1345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</a:rPr>
                        <a:t>il - elle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dor-</a:t>
                      </a:r>
                      <a:r>
                        <a:rPr lang="fr-FR" sz="2000" dirty="0" err="1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interdi-</a:t>
                      </a:r>
                      <a:r>
                        <a:rPr lang="fr-FR" sz="2000" dirty="0" err="1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averti-</a:t>
                      </a:r>
                      <a:r>
                        <a:rPr lang="fr-FR" sz="2000">
                          <a:solidFill>
                            <a:srgbClr val="4472C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2211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</a:rPr>
                        <a:t>nous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ri- ons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dorm-ons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interdis-ons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part-</a:t>
                      </a: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ons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avertiss-ons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024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</a:rPr>
                        <a:t>vous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ri-ez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dorm-ez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interdis-ez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</a:t>
                      </a: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-ez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avertiss-ez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094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rgbClr val="000000"/>
                          </a:solidFill>
                          <a:effectLst/>
                        </a:rPr>
                        <a:t>ils - elles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ri- </a:t>
                      </a:r>
                      <a:r>
                        <a:rPr lang="fr-FR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dorm-ent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interdis-ent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</a:t>
                      </a:r>
                      <a:r>
                        <a:rPr lang="fr-FR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avertiss-ent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2270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0477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ADD7EC-C713-47A0-41A4-41D453BAB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F546B5-1649-D073-77EF-CE780ECDE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      Pépé ……………. dans son fauteuil et le poulet ……….. dans le four.</a:t>
            </a:r>
          </a:p>
        </p:txBody>
      </p:sp>
    </p:spTree>
    <p:extLst>
      <p:ext uri="{BB962C8B-B14F-4D97-AF65-F5344CB8AC3E}">
        <p14:creationId xmlns:p14="http://schemas.microsoft.com/office/powerpoint/2010/main" val="1140897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56E3E-9E8C-88CC-72D9-E2FF91ABD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87A98B-1057-A930-A594-00F57CC6F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A10045-EF16-00A0-F69B-A4B9C8EE6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      Pépé …</a:t>
            </a:r>
            <a:r>
              <a:rPr lang="fr-FR" dirty="0">
                <a:solidFill>
                  <a:schemeClr val="accent2"/>
                </a:solidFill>
              </a:rPr>
              <a:t>dort</a:t>
            </a:r>
            <a:r>
              <a:rPr lang="fr-FR" dirty="0"/>
              <a:t>…. dans son fauteuil et le poulet …</a:t>
            </a:r>
            <a:r>
              <a:rPr lang="fr-FR" dirty="0">
                <a:solidFill>
                  <a:schemeClr val="accent2"/>
                </a:solidFill>
              </a:rPr>
              <a:t>dore</a:t>
            </a:r>
            <a:r>
              <a:rPr lang="fr-FR" dirty="0"/>
              <a:t>.. dans le four.</a:t>
            </a:r>
          </a:p>
        </p:txBody>
      </p:sp>
    </p:spTree>
    <p:extLst>
      <p:ext uri="{BB962C8B-B14F-4D97-AF65-F5344CB8AC3E}">
        <p14:creationId xmlns:p14="http://schemas.microsoft.com/office/powerpoint/2010/main" val="2291871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93AB17-67E9-5B87-2026-CCACC49A5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Espace réservé du contenu 3" descr="Une image contenant croquis, dessin, illustration, Dessin d’enfant&#10;&#10;Description générée automatiquement">
            <a:extLst>
              <a:ext uri="{FF2B5EF4-FFF2-40B4-BE49-F238E27FC236}">
                <a16:creationId xmlns:a16="http://schemas.microsoft.com/office/drawing/2014/main" id="{546732FD-F840-D1DD-1468-B62F79F3C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859" y="1673209"/>
            <a:ext cx="2710281" cy="351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360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5EA98-FAD3-4086-0C9E-013C44C8D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21DE8D-B4D7-601A-8EB6-910806E92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Infinitif en </a:t>
            </a:r>
            <a:r>
              <a:rPr lang="fr-FR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-er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Autre infinitif</a:t>
            </a:r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On entend </a:t>
            </a:r>
            <a:r>
              <a:rPr lang="fr-FR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[e]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On entend </a:t>
            </a:r>
            <a:r>
              <a:rPr lang="fr-FR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[r]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E418E66-DF77-6671-FEB5-97DDF708A6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457156"/>
              </p:ext>
            </p:extLst>
          </p:nvPr>
        </p:nvGraphicFramePr>
        <p:xfrm>
          <a:off x="1880559" y="3174521"/>
          <a:ext cx="5193101" cy="2145102"/>
        </p:xfrm>
        <a:graphic>
          <a:graphicData uri="http://schemas.openxmlformats.org/drawingml/2006/table">
            <a:tbl>
              <a:tblPr firstRow="1" firstCol="1" bandRow="1" bandCol="1">
                <a:tableStyleId>{5940675A-B579-460E-94D1-54222C63F5DA}</a:tableStyleId>
              </a:tblPr>
              <a:tblGrid>
                <a:gridCol w="1173856">
                  <a:extLst>
                    <a:ext uri="{9D8B030D-6E8A-4147-A177-3AD203B41FA5}">
                      <a16:colId xmlns:a16="http://schemas.microsoft.com/office/drawing/2014/main" val="2171702320"/>
                    </a:ext>
                  </a:extLst>
                </a:gridCol>
                <a:gridCol w="1004811">
                  <a:extLst>
                    <a:ext uri="{9D8B030D-6E8A-4147-A177-3AD203B41FA5}">
                      <a16:colId xmlns:a16="http://schemas.microsoft.com/office/drawing/2014/main" val="4097534260"/>
                    </a:ext>
                  </a:extLst>
                </a:gridCol>
                <a:gridCol w="844041">
                  <a:extLst>
                    <a:ext uri="{9D8B030D-6E8A-4147-A177-3AD203B41FA5}">
                      <a16:colId xmlns:a16="http://schemas.microsoft.com/office/drawing/2014/main" val="923692117"/>
                    </a:ext>
                  </a:extLst>
                </a:gridCol>
                <a:gridCol w="1165582">
                  <a:extLst>
                    <a:ext uri="{9D8B030D-6E8A-4147-A177-3AD203B41FA5}">
                      <a16:colId xmlns:a16="http://schemas.microsoft.com/office/drawing/2014/main" val="741911963"/>
                    </a:ext>
                  </a:extLst>
                </a:gridCol>
                <a:gridCol w="1004811">
                  <a:extLst>
                    <a:ext uri="{9D8B030D-6E8A-4147-A177-3AD203B41FA5}">
                      <a16:colId xmlns:a16="http://schemas.microsoft.com/office/drawing/2014/main" val="3706701081"/>
                    </a:ext>
                  </a:extLst>
                </a:gridCol>
              </a:tblGrid>
              <a:tr h="189781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err="1">
                          <a:effectLst/>
                        </a:rPr>
                        <a:t>lav-</a:t>
                      </a:r>
                      <a:r>
                        <a:rPr lang="fr-FR" sz="2000" i="1" dirty="0" err="1">
                          <a:solidFill>
                            <a:schemeClr val="accent2"/>
                          </a:solidFill>
                          <a:effectLst/>
                        </a:rPr>
                        <a:t>er</a:t>
                      </a:r>
                      <a:endParaRPr lang="fr-FR" sz="2000" i="1" dirty="0">
                        <a:solidFill>
                          <a:schemeClr val="accent2"/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err="1">
                          <a:effectLst/>
                        </a:rPr>
                        <a:t>ri-</a:t>
                      </a:r>
                      <a:r>
                        <a:rPr lang="fr-FR" sz="2000" i="1" dirty="0" err="1">
                          <a:solidFill>
                            <a:schemeClr val="accent2"/>
                          </a:solidFill>
                          <a:effectLst/>
                        </a:rPr>
                        <a:t>re</a:t>
                      </a:r>
                      <a:endParaRPr lang="fr-FR" sz="2000" i="1" dirty="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1641655"/>
                  </a:ext>
                </a:extLst>
              </a:tr>
              <a:tr h="316302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je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</a:rPr>
                        <a:t>lav-</a:t>
                      </a:r>
                      <a:r>
                        <a:rPr lang="fr-FR" sz="2000" dirty="0" err="1">
                          <a:solidFill>
                            <a:schemeClr val="accent1"/>
                          </a:solidFill>
                          <a:effectLst/>
                        </a:rPr>
                        <a:t>e</a:t>
                      </a:r>
                      <a:endParaRPr lang="fr-FR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je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</a:rPr>
                        <a:t>ri-</a:t>
                      </a:r>
                      <a:r>
                        <a:rPr lang="fr-FR" sz="2000" dirty="0" err="1">
                          <a:solidFill>
                            <a:schemeClr val="accent1"/>
                          </a:solidFill>
                          <a:effectLst/>
                        </a:rPr>
                        <a:t>s</a:t>
                      </a:r>
                      <a:endParaRPr lang="fr-FR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1668629"/>
                  </a:ext>
                </a:extLst>
              </a:tr>
              <a:tr h="287547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tu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</a:rPr>
                        <a:t>lav-</a:t>
                      </a:r>
                      <a:r>
                        <a:rPr lang="fr-FR" sz="2000" dirty="0" err="1">
                          <a:solidFill>
                            <a:schemeClr val="accent1"/>
                          </a:solidFill>
                          <a:effectLst/>
                        </a:rPr>
                        <a:t>es</a:t>
                      </a:r>
                      <a:endParaRPr lang="fr-FR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tu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</a:rPr>
                        <a:t>ri-</a:t>
                      </a:r>
                      <a:r>
                        <a:rPr lang="fr-FR" sz="2000" dirty="0" err="1">
                          <a:solidFill>
                            <a:schemeClr val="accent1"/>
                          </a:solidFill>
                          <a:effectLst/>
                        </a:rPr>
                        <a:t>s</a:t>
                      </a:r>
                      <a:endParaRPr lang="fr-FR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9416169"/>
                  </a:ext>
                </a:extLst>
              </a:tr>
              <a:tr h="287547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il - elle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</a:rPr>
                        <a:t>lav-</a:t>
                      </a:r>
                      <a:r>
                        <a:rPr lang="fr-FR" sz="2000" dirty="0" err="1">
                          <a:solidFill>
                            <a:schemeClr val="accent1"/>
                          </a:solidFill>
                          <a:effectLst/>
                        </a:rPr>
                        <a:t>e</a:t>
                      </a:r>
                      <a:endParaRPr lang="fr-FR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il - elle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</a:rPr>
                        <a:t>ri-</a:t>
                      </a:r>
                      <a:r>
                        <a:rPr lang="fr-FR" sz="2000" dirty="0" err="1">
                          <a:solidFill>
                            <a:schemeClr val="accent1"/>
                          </a:solidFill>
                          <a:effectLst/>
                        </a:rPr>
                        <a:t>t</a:t>
                      </a:r>
                      <a:endParaRPr lang="fr-FR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8912530"/>
                  </a:ext>
                </a:extLst>
              </a:tr>
              <a:tr h="287547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nous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lav-ons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nous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ri-ons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9895760"/>
                  </a:ext>
                </a:extLst>
              </a:tr>
              <a:tr h="287547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vous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lav-ez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vous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ri-ez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8178897"/>
                  </a:ext>
                </a:extLst>
              </a:tr>
              <a:tr h="287547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ils - elles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lav-ent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ils - elles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</a:rPr>
                        <a:t>ri-ent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2128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947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028922-4EC3-046E-68EF-2F385D274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78D5AB-EB45-A521-FBCA-9FF7CD979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	</a:t>
            </a:r>
            <a:r>
              <a:rPr lang="fr-FR" b="1" dirty="0">
                <a:solidFill>
                  <a:schemeClr val="accent2"/>
                </a:solidFill>
              </a:rPr>
              <a:t>As-tu bien compris ?</a:t>
            </a:r>
          </a:p>
        </p:txBody>
      </p:sp>
    </p:spTree>
    <p:extLst>
      <p:ext uri="{BB962C8B-B14F-4D97-AF65-F5344CB8AC3E}">
        <p14:creationId xmlns:p14="http://schemas.microsoft.com/office/powerpoint/2010/main" val="24410730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026AD-5F71-D94F-53D9-43D5C38A0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B06D6A-17F8-645C-C97A-E42BADCF1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fr-F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Relie les mots qui vont ensemble.</a:t>
            </a:r>
          </a:p>
          <a:p>
            <a:pPr marL="0" indent="0">
              <a:buNone/>
            </a:pPr>
            <a:endParaRPr lang="fr-F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r>
              <a:rPr lang="fr-FR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avous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Aristobule	</a:t>
            </a:r>
            <a:r>
              <a:rPr lang="fr-FR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avout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sa bêtise à son père.</a:t>
            </a: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avoue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40598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9296A-EEB5-E47B-46B8-92D1242F6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2391A-4F73-A938-0921-A75110944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7BE819-3C59-D36F-BF34-E99B696BA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fr-F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Relie les mots qui vont ensemble.</a:t>
            </a:r>
          </a:p>
          <a:p>
            <a:pPr marL="0" indent="0">
              <a:buNone/>
            </a:pPr>
            <a:endParaRPr lang="fr-F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r>
              <a:rPr lang="fr-FR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avous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Aristobule	</a:t>
            </a:r>
            <a:r>
              <a:rPr lang="fr-FR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avout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sa bêtise à son père.</a:t>
            </a: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avoue</a:t>
            </a:r>
          </a:p>
          <a:p>
            <a:pPr marL="0" indent="0">
              <a:buNone/>
            </a:pPr>
            <a:endParaRPr lang="fr-FR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4D2EC17-88B1-0C8D-5123-9AF1E955A6E9}"/>
              </a:ext>
            </a:extLst>
          </p:cNvPr>
          <p:cNvCxnSpPr/>
          <p:nvPr/>
        </p:nvCxnSpPr>
        <p:spPr>
          <a:xfrm>
            <a:off x="2070340" y="3226279"/>
            <a:ext cx="603849" cy="379563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906D1CE-705A-2A1E-1322-0193DACB51CD}"/>
              </a:ext>
            </a:extLst>
          </p:cNvPr>
          <p:cNvCxnSpPr/>
          <p:nvPr/>
        </p:nvCxnSpPr>
        <p:spPr>
          <a:xfrm flipV="1">
            <a:off x="3554083" y="3226279"/>
            <a:ext cx="897147" cy="379563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7319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F55E2-37A0-2327-8E96-35EB1A7BF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BC5E54-0CBE-B2DC-27DD-3C301E0AF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1B92F2-3CD2-8FA7-9BF3-1E98BBE34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4946"/>
            <a:ext cx="10515600" cy="528201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2400" dirty="0"/>
              <a:t>2 Aristobule a écrit : </a:t>
            </a:r>
            <a:r>
              <a:rPr lang="fr-FR" sz="3000" dirty="0">
                <a:latin typeface="SignPainter-HouseScript" panose="02000006070000020004" pitchFamily="2" charset="0"/>
              </a:rPr>
              <a:t>Ma sœur </a:t>
            </a:r>
            <a:r>
              <a:rPr lang="fr-FR" sz="3000" dirty="0" err="1">
                <a:latin typeface="SignPainter-HouseScript" panose="02000006070000020004" pitchFamily="2" charset="0"/>
              </a:rPr>
              <a:t>étudit</a:t>
            </a:r>
            <a:r>
              <a:rPr lang="fr-FR" sz="3000" dirty="0">
                <a:latin typeface="SignPainter-HouseScript" panose="02000006070000020004" pitchFamily="2" charset="0"/>
              </a:rPr>
              <a:t> à Grenoble</a:t>
            </a:r>
          </a:p>
          <a:p>
            <a:pPr marL="0" indent="0">
              <a:buNone/>
            </a:pPr>
            <a:r>
              <a:rPr lang="fr-FR" sz="2400" dirty="0"/>
              <a:t>Voici son raisonnement :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	       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J’ai mis un </a:t>
            </a:r>
            <a:r>
              <a:rPr lang="fr-FR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fr-FR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à </a:t>
            </a:r>
            <a:r>
              <a:rPr lang="fr-FR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étudit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parce le verbe </a:t>
            </a:r>
            <a:r>
              <a:rPr lang="fr-FR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étudit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	finit par le son [i] comme </a:t>
            </a:r>
            <a:r>
              <a:rPr lang="fr-FR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 rit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400" dirty="0"/>
              <a:t>Es-tu d’accord avec lui ?  …………………………</a:t>
            </a:r>
          </a:p>
          <a:p>
            <a:pPr marL="0" indent="0">
              <a:buNone/>
            </a:pPr>
            <a:r>
              <a:rPr lang="fr-FR" sz="2400" dirty="0"/>
              <a:t>Sinon, réécris comme il te semble ……………………………………………</a:t>
            </a:r>
          </a:p>
          <a:p>
            <a:pPr marL="0" indent="0">
              <a:buNone/>
            </a:pPr>
            <a:r>
              <a:rPr lang="fr-FR" sz="2400" dirty="0"/>
              <a:t>……………………………………………………………………………………………………</a:t>
            </a:r>
          </a:p>
        </p:txBody>
      </p:sp>
      <p:pic>
        <p:nvPicPr>
          <p:cNvPr id="4" name="Image 3" descr="Une image contenant clipart, poupée&#10;&#10;Description générée automatiquement">
            <a:extLst>
              <a:ext uri="{FF2B5EF4-FFF2-40B4-BE49-F238E27FC236}">
                <a16:creationId xmlns:a16="http://schemas.microsoft.com/office/drawing/2014/main" id="{4D176FC9-7DD0-5A78-940D-8C14230063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33" r="34411"/>
          <a:stretch/>
        </p:blipFill>
        <p:spPr bwMode="auto">
          <a:xfrm>
            <a:off x="1310164" y="2735250"/>
            <a:ext cx="1362516" cy="191269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Bulle ronde 4">
            <a:extLst>
              <a:ext uri="{FF2B5EF4-FFF2-40B4-BE49-F238E27FC236}">
                <a16:creationId xmlns:a16="http://schemas.microsoft.com/office/drawing/2014/main" id="{7CCC3E3C-7489-1BA3-6BCA-0C5D8E21441E}"/>
              </a:ext>
            </a:extLst>
          </p:cNvPr>
          <p:cNvSpPr/>
          <p:nvPr/>
        </p:nvSpPr>
        <p:spPr>
          <a:xfrm>
            <a:off x="3144644" y="1994935"/>
            <a:ext cx="6668429" cy="1696661"/>
          </a:xfrm>
          <a:prstGeom prst="wedgeEllipseCallout">
            <a:avLst>
              <a:gd name="adj1" fmla="val -59108"/>
              <a:gd name="adj2" fmla="val 5549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9053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B0592-977E-DDDC-55A6-971E9357E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48F455-5784-90EF-92E7-2492C0671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D34CC9-613D-3BBC-1961-CE71F1F0D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4946"/>
            <a:ext cx="10515600" cy="528201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2400" dirty="0"/>
              <a:t>2 Aristobule a écrit : </a:t>
            </a:r>
            <a:r>
              <a:rPr lang="fr-FR" sz="3000" dirty="0">
                <a:latin typeface="SignPainter-HouseScript" panose="02000006070000020004" pitchFamily="2" charset="0"/>
              </a:rPr>
              <a:t>Ma sœur </a:t>
            </a:r>
            <a:r>
              <a:rPr lang="fr-FR" sz="3000" dirty="0" err="1">
                <a:latin typeface="SignPainter-HouseScript" panose="02000006070000020004" pitchFamily="2" charset="0"/>
              </a:rPr>
              <a:t>étudit</a:t>
            </a:r>
            <a:r>
              <a:rPr lang="fr-FR" sz="3000" dirty="0">
                <a:latin typeface="SignPainter-HouseScript" panose="02000006070000020004" pitchFamily="2" charset="0"/>
              </a:rPr>
              <a:t> à Grenoble</a:t>
            </a:r>
          </a:p>
          <a:p>
            <a:pPr marL="0" indent="0">
              <a:buNone/>
            </a:pPr>
            <a:r>
              <a:rPr lang="fr-FR" sz="2400" dirty="0"/>
              <a:t>Voici son raisonnement :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	       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J’ai mis un </a:t>
            </a:r>
            <a:r>
              <a:rPr lang="fr-FR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fr-FR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à </a:t>
            </a:r>
            <a:r>
              <a:rPr lang="fr-FR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étudit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parce le verbe </a:t>
            </a:r>
            <a:r>
              <a:rPr lang="fr-FR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étudit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	finit par le son [i] comme </a:t>
            </a:r>
            <a:r>
              <a:rPr lang="fr-FR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 rit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400" dirty="0"/>
              <a:t>Es-tu d’accord avec lui ?  </a:t>
            </a:r>
            <a:r>
              <a:rPr lang="fr-FR" sz="2400" dirty="0">
                <a:solidFill>
                  <a:schemeClr val="accent2"/>
                </a:solidFill>
              </a:rPr>
              <a:t>NON</a:t>
            </a:r>
          </a:p>
          <a:p>
            <a:pPr marL="0" indent="0">
              <a:buNone/>
            </a:pPr>
            <a:r>
              <a:rPr lang="fr-FR" sz="2400" dirty="0"/>
              <a:t>Sinon, réécris comme il te semble …</a:t>
            </a:r>
            <a:r>
              <a:rPr lang="fr-FR" sz="2400" dirty="0">
                <a:solidFill>
                  <a:schemeClr val="accent2"/>
                </a:solidFill>
              </a:rPr>
              <a:t>Ma sœur étudie à Grenoble</a:t>
            </a:r>
            <a:r>
              <a:rPr lang="fr-FR" sz="2400" dirty="0"/>
              <a:t>………</a:t>
            </a:r>
          </a:p>
          <a:p>
            <a:pPr marL="0" indent="0">
              <a:buNone/>
            </a:pPr>
            <a:r>
              <a:rPr lang="fr-FR" sz="2400" dirty="0"/>
              <a:t>……………………………………………………………………………………………………</a:t>
            </a:r>
          </a:p>
        </p:txBody>
      </p:sp>
      <p:pic>
        <p:nvPicPr>
          <p:cNvPr id="4" name="Image 3" descr="Une image contenant clipart, poupée&#10;&#10;Description générée automatiquement">
            <a:extLst>
              <a:ext uri="{FF2B5EF4-FFF2-40B4-BE49-F238E27FC236}">
                <a16:creationId xmlns:a16="http://schemas.microsoft.com/office/drawing/2014/main" id="{CEAA6111-71A2-2180-2186-0B54394B77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33" r="34411"/>
          <a:stretch/>
        </p:blipFill>
        <p:spPr bwMode="auto">
          <a:xfrm>
            <a:off x="1310164" y="2735250"/>
            <a:ext cx="1362516" cy="191269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Bulle ronde 4">
            <a:extLst>
              <a:ext uri="{FF2B5EF4-FFF2-40B4-BE49-F238E27FC236}">
                <a16:creationId xmlns:a16="http://schemas.microsoft.com/office/drawing/2014/main" id="{390BD41E-3AE5-A96C-EE0B-F81DAFE09595}"/>
              </a:ext>
            </a:extLst>
          </p:cNvPr>
          <p:cNvSpPr/>
          <p:nvPr/>
        </p:nvSpPr>
        <p:spPr>
          <a:xfrm>
            <a:off x="3144644" y="1994935"/>
            <a:ext cx="6668429" cy="1696661"/>
          </a:xfrm>
          <a:prstGeom prst="wedgeEllipseCallout">
            <a:avLst>
              <a:gd name="adj1" fmla="val -59108"/>
              <a:gd name="adj2" fmla="val 5549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1518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69248B-D379-DA40-CE10-A17D4EA6E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083F7D-5459-23BE-FB9A-1E53E7691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7995"/>
            <a:ext cx="10515600" cy="4795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Justifie les lettres encadrées.</a:t>
            </a:r>
            <a:endParaRPr lang="fr-F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 lis un livre.  Il lie ensemble des fleurs pour faire un bouquet.</a:t>
            </a: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457200" indent="-457200">
              <a:lnSpc>
                <a:spcPct val="150000"/>
              </a:lnSpc>
              <a:buAutoNum type="alphaLcPeriod"/>
            </a:pP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lis 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s’écrit avec </a:t>
            </a:r>
            <a:r>
              <a:rPr lang="fr-FR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-s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parce que …………………………………………………………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…………………………………………………………………………………………</a:t>
            </a:r>
            <a:endParaRPr lang="fr-F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AutoNum type="alphaLcPeriod"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b. 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lie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s’écrit avec </a:t>
            </a:r>
            <a:r>
              <a:rPr lang="fr-FR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-e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parce que ………………………………………………………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2200" dirty="0">
                <a:latin typeface="Times New Roman" panose="02020603050405020304" pitchFamily="18" charset="0"/>
              </a:rPr>
              <a:t>……………………………………………………………………………………………</a:t>
            </a:r>
            <a:endParaRPr lang="fr-FR" sz="2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D1DFF7-4A62-76F9-CEE0-5193C9D35318}"/>
              </a:ext>
            </a:extLst>
          </p:cNvPr>
          <p:cNvSpPr/>
          <p:nvPr/>
        </p:nvSpPr>
        <p:spPr>
          <a:xfrm>
            <a:off x="1461281" y="2354893"/>
            <a:ext cx="104472" cy="2707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B0A53C-4CBA-28AA-F9C5-683C42ED8B93}"/>
              </a:ext>
            </a:extLst>
          </p:cNvPr>
          <p:cNvSpPr/>
          <p:nvPr/>
        </p:nvSpPr>
        <p:spPr>
          <a:xfrm>
            <a:off x="3116804" y="2354893"/>
            <a:ext cx="104472" cy="2707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9414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2F6BE-7CCF-B3FA-1437-ED7A56CA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502365-BF31-7666-B15C-FC908C9B5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A86429-0C2B-E7DE-BB37-E65549D22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7995"/>
            <a:ext cx="10515600" cy="4795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Justifie les lettres encadrées.</a:t>
            </a:r>
            <a:endParaRPr lang="fr-F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 lis un livre.  Il lie ensemble des fleurs pour faire un bouquet.</a:t>
            </a:r>
          </a:p>
          <a:p>
            <a:pPr marL="457200" indent="-457200">
              <a:lnSpc>
                <a:spcPct val="150000"/>
              </a:lnSpc>
              <a:buAutoNum type="alphaLcPeriod"/>
            </a:pP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lis 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s’écrit avec </a:t>
            </a:r>
            <a:r>
              <a:rPr lang="fr-FR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-s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parce que </a:t>
            </a:r>
            <a:r>
              <a:rPr lang="fr-FR" sz="18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c’est le verbe à l’infinitif </a:t>
            </a:r>
            <a:r>
              <a:rPr lang="fr-FR" sz="1800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lire</a:t>
            </a:r>
            <a:r>
              <a:rPr lang="fr-FR" sz="18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457200" indent="-457200">
              <a:lnSpc>
                <a:spcPct val="150000"/>
              </a:lnSpc>
              <a:buAutoNum type="alphaLcPeriod"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b. 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lie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s’écrit avec </a:t>
            </a:r>
            <a:r>
              <a:rPr lang="fr-FR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-e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parce que </a:t>
            </a:r>
            <a:r>
              <a:rPr lang="fr-FR" sz="18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c’est le verbe à l’infinitif </a:t>
            </a:r>
            <a:r>
              <a:rPr lang="fr-FR" sz="1800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lier</a:t>
            </a:r>
            <a:endParaRPr lang="fr-FR" sz="2200" dirty="0">
              <a:solidFill>
                <a:schemeClr val="accent2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B50846-E11A-4478-0FDC-4838850F009F}"/>
              </a:ext>
            </a:extLst>
          </p:cNvPr>
          <p:cNvSpPr/>
          <p:nvPr/>
        </p:nvSpPr>
        <p:spPr>
          <a:xfrm>
            <a:off x="1461281" y="2354893"/>
            <a:ext cx="104472" cy="2707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180435-4709-EBEA-C20D-F9D5CD0BC1A1}"/>
              </a:ext>
            </a:extLst>
          </p:cNvPr>
          <p:cNvSpPr/>
          <p:nvPr/>
        </p:nvSpPr>
        <p:spPr>
          <a:xfrm>
            <a:off x="3116804" y="2354893"/>
            <a:ext cx="104472" cy="2707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6229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FC9577-3DF6-338F-BD06-7B7D65321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C479D1-0454-48E0-C0F4-3ACE87564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3334"/>
            <a:ext cx="10515600" cy="4938429"/>
          </a:xfrm>
        </p:spPr>
        <p:txBody>
          <a:bodyPr/>
          <a:lstStyle/>
          <a:p>
            <a:pPr marL="0" indent="0">
              <a:buNone/>
            </a:pP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Complète par -</a:t>
            </a:r>
            <a:r>
              <a:rPr lang="fr-FR" sz="2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-</a:t>
            </a:r>
            <a:r>
              <a:rPr lang="fr-FR" sz="2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-s ou -</a:t>
            </a:r>
            <a:r>
              <a:rPr lang="fr-FR" sz="22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fr-F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 </a:t>
            </a:r>
            <a:r>
              <a:rPr lang="fr-FR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écri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….. une lettre.				Le paysage blanchi….. !</a:t>
            </a: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Karim tien….. beaucoup à ses parents.		Je sen….. bon.</a:t>
            </a: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 </a:t>
            </a:r>
            <a:r>
              <a:rPr lang="fr-FR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dor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….. bien !					Lila applaudi……</a:t>
            </a: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 souri….. chaque fois.				Mon frère tri….. ses vêtements.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15820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122D7-97F5-3362-E52C-055D58C58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AFA1C3-F157-CC53-1CAE-2A7DD55A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495B84-2A19-F34D-09FB-3C71F339E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3334"/>
            <a:ext cx="10515600" cy="4938429"/>
          </a:xfrm>
        </p:spPr>
        <p:txBody>
          <a:bodyPr/>
          <a:lstStyle/>
          <a:p>
            <a:pPr marL="0" indent="0">
              <a:buNone/>
            </a:pP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Complète par -</a:t>
            </a:r>
            <a:r>
              <a:rPr lang="fr-FR" sz="2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-</a:t>
            </a:r>
            <a:r>
              <a:rPr lang="fr-FR" sz="2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-s ou -</a:t>
            </a:r>
            <a:r>
              <a:rPr lang="fr-FR" sz="22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fr-F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 écri</a:t>
            </a:r>
            <a:r>
              <a:rPr lang="fr-FR" sz="22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une lettre.				Le paysage blanchi</a:t>
            </a:r>
            <a:r>
              <a:rPr lang="fr-FR" sz="22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!</a:t>
            </a: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Karim tien</a:t>
            </a:r>
            <a:r>
              <a:rPr lang="fr-FR" sz="22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beaucoup à ses parents.		Je sen</a:t>
            </a:r>
            <a:r>
              <a:rPr lang="fr-FR" sz="22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bon.</a:t>
            </a: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 dor</a:t>
            </a:r>
            <a:r>
              <a:rPr lang="fr-FR" sz="22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bien !					Lila applaudi</a:t>
            </a:r>
            <a:r>
              <a:rPr lang="fr-FR" sz="22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t.</a:t>
            </a: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 souri</a:t>
            </a:r>
            <a:r>
              <a:rPr lang="fr-FR" sz="22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chaque fois.				Mon frère tri</a:t>
            </a:r>
            <a:r>
              <a:rPr lang="fr-FR" sz="22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ses vêtements.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40847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4E4A63-5819-79A7-7662-6FAE9A5A5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EF6E8A-F886-E9B7-E577-ABCB4007E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Dictée :</a:t>
            </a:r>
          </a:p>
          <a:p>
            <a:pPr marL="0" indent="0">
              <a:buNone/>
            </a:pPr>
            <a:r>
              <a:rPr lang="fr-FR" dirty="0"/>
              <a:t>………………………………………………………………………………..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42733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E0E92-3F58-372E-B0BF-2CE943E33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2E3FEF-CD4D-FC77-91C8-4BABA24F8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4D6BD5-45ED-D94D-759B-DB782C1A1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200" dirty="0"/>
              <a:t>Dictée :</a:t>
            </a:r>
          </a:p>
          <a:p>
            <a:pPr marL="0" indent="0">
              <a:buNone/>
            </a:pPr>
            <a:r>
              <a:rPr lang="fr-FR" sz="2200" dirty="0"/>
              <a:t>……</a:t>
            </a:r>
            <a:r>
              <a:rPr lang="fr-FR" sz="22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 salues tes amis proches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fr-FR" sz="2200" dirty="0"/>
              <a:t>…………………..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562723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3460</Words>
  <Application>Microsoft Macintosh PowerPoint</Application>
  <PresentationFormat>Grand écran</PresentationFormat>
  <Paragraphs>590</Paragraphs>
  <Slides>31</Slides>
  <Notes>31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SignPainter-HouseScript</vt:lpstr>
      <vt:lpstr>Times New Roman</vt:lpstr>
      <vt:lpstr>Thème Office</vt:lpstr>
      <vt:lpstr>Tu dores ?</vt:lpstr>
      <vt:lpstr>Présentation PowerPoint</vt:lpstr>
      <vt:lpstr> 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  <vt:lpstr> </vt:lpstr>
      <vt:lpstr> </vt:lpstr>
      <vt:lpstr> </vt:lpstr>
      <vt:lpstr> </vt:lpstr>
      <vt:lpstr>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Seve</dc:creator>
  <cp:lastModifiedBy>Pierre Seve</cp:lastModifiedBy>
  <cp:revision>24</cp:revision>
  <cp:lastPrinted>2024-10-09T08:02:58Z</cp:lastPrinted>
  <dcterms:created xsi:type="dcterms:W3CDTF">2024-10-04T14:42:43Z</dcterms:created>
  <dcterms:modified xsi:type="dcterms:W3CDTF">2024-10-09T09:46:19Z</dcterms:modified>
</cp:coreProperties>
</file>