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4" r:id="rId8"/>
    <p:sldId id="263" r:id="rId9"/>
    <p:sldId id="265" r:id="rId10"/>
    <p:sldId id="267" r:id="rId11"/>
    <p:sldId id="266" r:id="rId12"/>
    <p:sldId id="268" r:id="rId13"/>
    <p:sldId id="269" r:id="rId14"/>
    <p:sldId id="270" r:id="rId15"/>
    <p:sldId id="271" r:id="rId16"/>
    <p:sldId id="272" r:id="rId17"/>
    <p:sldId id="273"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23"/>
    <p:restoredTop sz="74144"/>
  </p:normalViewPr>
  <p:slideViewPr>
    <p:cSldViewPr snapToGrid="0">
      <p:cViewPr varScale="1">
        <p:scale>
          <a:sx n="64" d="100"/>
          <a:sy n="64" d="100"/>
        </p:scale>
        <p:origin x="16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ACD0EB-70AB-FC4B-8FC5-502D3997C5DF}" type="datetimeFigureOut">
              <a:rPr lang="fr-FR" smtClean="0"/>
              <a:t>09/10/2024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4040EB-1C3F-5B45-8E10-6A4A274141EE}" type="slidenum">
              <a:rPr lang="fr-FR" smtClean="0"/>
              <a:t>‹N°›</a:t>
            </a:fld>
            <a:endParaRPr lang="fr-FR"/>
          </a:p>
        </p:txBody>
      </p:sp>
    </p:spTree>
    <p:extLst>
      <p:ext uri="{BB962C8B-B14F-4D97-AF65-F5344CB8AC3E}">
        <p14:creationId xmlns:p14="http://schemas.microsoft.com/office/powerpoint/2010/main" val="1105464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QUI PARLE ? À QUI ? DE QUOI ? – </a:t>
            </a:r>
            <a:r>
              <a:rPr lang="fr-FR" sz="1200" i="1" dirty="0">
                <a:solidFill>
                  <a:schemeClr val="tx1"/>
                </a:solidFill>
                <a:effectLst/>
                <a:latin typeface="+mn-lt"/>
                <a:ea typeface="Calibri" panose="020F0502020204030204" pitchFamily="34" charset="0"/>
                <a:cs typeface="Times New Roman" panose="02020603050405020304" pitchFamily="18" charset="0"/>
              </a:rPr>
              <a:t>Interpréter les pronoms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3 : Comment interpréter les pronoms quand on hésite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1</a:t>
            </a:fld>
            <a:endParaRPr lang="fr-FR"/>
          </a:p>
        </p:txBody>
      </p:sp>
    </p:spTree>
    <p:extLst>
      <p:ext uri="{BB962C8B-B14F-4D97-AF65-F5344CB8AC3E}">
        <p14:creationId xmlns:p14="http://schemas.microsoft.com/office/powerpoint/2010/main" val="1342962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Demander : « Connaissez-vous les pronoms personnels sujets ? Dites pour chacun ce qu’il désigne.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probables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Je</a:t>
            </a:r>
            <a:r>
              <a:rPr lang="fr-FR" sz="1200" dirty="0">
                <a:solidFill>
                  <a:schemeClr val="tx1"/>
                </a:solidFill>
                <a:effectLst/>
                <a:latin typeface="+mn-lt"/>
                <a:ea typeface="Calibri" panose="020F0502020204030204" pitchFamily="34" charset="0"/>
                <a:cs typeface="Times New Roman" panose="02020603050405020304" pitchFamily="18" charset="0"/>
              </a:rPr>
              <a:t> pour désigner celui qui parle,</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Tu</a:t>
            </a:r>
            <a:r>
              <a:rPr lang="fr-FR" sz="1200" dirty="0">
                <a:solidFill>
                  <a:schemeClr val="tx1"/>
                </a:solidFill>
                <a:effectLst/>
                <a:latin typeface="+mn-lt"/>
                <a:ea typeface="Calibri" panose="020F0502020204030204" pitchFamily="34" charset="0"/>
                <a:cs typeface="Times New Roman" panose="02020603050405020304" pitchFamily="18" charset="0"/>
              </a:rPr>
              <a:t> pour désigner celui à qui on parle,</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pour désigner celui / celle dont on parle,</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Nous</a:t>
            </a:r>
            <a:r>
              <a:rPr lang="fr-FR" sz="1200" dirty="0">
                <a:solidFill>
                  <a:schemeClr val="tx1"/>
                </a:solidFill>
                <a:effectLst/>
                <a:latin typeface="+mn-lt"/>
                <a:ea typeface="Calibri" panose="020F0502020204030204" pitchFamily="34" charset="0"/>
                <a:cs typeface="Times New Roman" panose="02020603050405020304" pitchFamily="18" charset="0"/>
              </a:rPr>
              <a:t> pour désigner ceux qui parlent,</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Vous</a:t>
            </a:r>
            <a:r>
              <a:rPr lang="fr-FR" sz="1200" dirty="0">
                <a:solidFill>
                  <a:schemeClr val="tx1"/>
                </a:solidFill>
                <a:effectLst/>
                <a:latin typeface="+mn-lt"/>
                <a:ea typeface="Calibri" panose="020F0502020204030204" pitchFamily="34" charset="0"/>
                <a:cs typeface="Times New Roman" panose="02020603050405020304" pitchFamily="18" charset="0"/>
              </a:rPr>
              <a:t> pour désigner ceux à qui on parle,</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elles</a:t>
            </a:r>
            <a:r>
              <a:rPr lang="fr-FR" sz="1200" dirty="0">
                <a:solidFill>
                  <a:schemeClr val="tx1"/>
                </a:solidFill>
                <a:effectLst/>
                <a:latin typeface="+mn-lt"/>
                <a:ea typeface="Calibri" panose="020F0502020204030204" pitchFamily="34" charset="0"/>
                <a:cs typeface="Times New Roman" panose="02020603050405020304" pitchFamily="18" charset="0"/>
              </a:rPr>
              <a:t> pour désigner ceux ou celles dont on parle.</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Noter</a:t>
            </a:r>
            <a:r>
              <a:rPr lang="fr-FR" sz="1200" dirty="0">
                <a:solidFill>
                  <a:schemeClr val="tx1"/>
                </a:solidFill>
                <a:effectLst/>
                <a:latin typeface="+mn-lt"/>
                <a:ea typeface="Calibri" panose="020F0502020204030204" pitchFamily="34" charset="0"/>
                <a:cs typeface="Times New Roman" panose="02020603050405020304" pitchFamily="18" charset="0"/>
              </a:rPr>
              <a:t> les réponses et </a:t>
            </a: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La classe va vérifier cela en étudiant des petites phrases utilisées dans la vie ordinaire. »</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2</a:t>
            </a:fld>
            <a:endParaRPr lang="fr-FR"/>
          </a:p>
        </p:txBody>
      </p:sp>
    </p:spTree>
    <p:extLst>
      <p:ext uri="{BB962C8B-B14F-4D97-AF65-F5344CB8AC3E}">
        <p14:creationId xmlns:p14="http://schemas.microsoft.com/office/powerpoint/2010/main" val="3043110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latin typeface="+mn-lt"/>
                <a:ea typeface="Calibri" panose="020F0502020204030204" pitchFamily="34" charset="0"/>
                <a:cs typeface="Times New Roman" panose="02020603050405020304" pitchFamily="18" charset="0"/>
              </a:rPr>
              <a:t>Appariement</a:t>
            </a:r>
            <a:r>
              <a:rPr lang="fr-FR" sz="1200" b="1" dirty="0">
                <a:solidFill>
                  <a:schemeClr val="tx1"/>
                </a:solidFill>
                <a:effectLst/>
                <a:latin typeface="+mn-lt"/>
                <a:ea typeface="Calibri" panose="020F0502020204030204" pitchFamily="34" charset="0"/>
                <a:cs typeface="Times New Roman" panose="02020603050405020304" pitchFamily="18" charset="0"/>
              </a:rPr>
              <a:t> – Reconstituer le contexte d’énoncés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dirty="0">
                <a:solidFill>
                  <a:schemeClr val="tx1"/>
                </a:solidFill>
                <a:latin typeface="+mn-lt"/>
              </a:rPr>
              <a:t>« Je vous donne une liste de phrases qui sont toutes en dehors de leur contexte. Du coup, elles ne sont pas faciles à comprendre. Mais je vais vous donner une liste des lieux où on pourrait rencontrer ces phrases. Ça va vous aider. »</a:t>
            </a:r>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3</a:t>
            </a:fld>
            <a:endParaRPr lang="fr-FR"/>
          </a:p>
        </p:txBody>
      </p:sp>
    </p:spTree>
    <p:extLst>
      <p:ext uri="{BB962C8B-B14F-4D97-AF65-F5344CB8AC3E}">
        <p14:creationId xmlns:p14="http://schemas.microsoft.com/office/powerpoint/2010/main" val="3967174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Distribuer</a:t>
            </a:r>
            <a:r>
              <a:rPr lang="fr-FR" sz="1200" dirty="0">
                <a:solidFill>
                  <a:schemeClr val="tx1"/>
                </a:solidFill>
                <a:latin typeface="+mn-lt"/>
              </a:rPr>
              <a:t> le texte de l’exercice (cf. </a:t>
            </a:r>
            <a:r>
              <a:rPr lang="fr-FR" sz="1200" i="1" dirty="0">
                <a:solidFill>
                  <a:schemeClr val="tx1"/>
                </a:solidFill>
                <a:latin typeface="+mn-lt"/>
              </a:rPr>
              <a:t>Fiche photocopiable</a:t>
            </a:r>
            <a:r>
              <a:rPr lang="fr-FR" sz="1200" dirty="0">
                <a:solidFill>
                  <a:schemeClr val="tx1"/>
                </a:solidFill>
                <a:latin typeface="+mn-lt"/>
              </a:rPr>
              <a:t>).</a:t>
            </a:r>
          </a:p>
          <a:p>
            <a:endParaRPr lang="fr-FR" sz="1200" dirty="0">
              <a:solidFill>
                <a:schemeClr val="tx1"/>
              </a:solidFill>
              <a:latin typeface="+mn-lt"/>
            </a:endParaRPr>
          </a:p>
          <a:p>
            <a:r>
              <a:rPr lang="fr-FR" sz="1200" b="1" dirty="0">
                <a:solidFill>
                  <a:schemeClr val="tx1"/>
                </a:solidFill>
                <a:latin typeface="+mn-lt"/>
              </a:rPr>
              <a:t>Donner la consigne </a:t>
            </a:r>
            <a:r>
              <a:rPr lang="fr-FR" sz="1200" dirty="0">
                <a:solidFill>
                  <a:schemeClr val="tx1"/>
                </a:solidFill>
                <a:latin typeface="+mn-lt"/>
              </a:rPr>
              <a:t>: « </a:t>
            </a:r>
            <a:r>
              <a:rPr lang="fr-FR" sz="1200" kern="0" dirty="0">
                <a:solidFill>
                  <a:schemeClr val="tx1"/>
                </a:solidFill>
                <a:effectLst/>
                <a:latin typeface="+mn-lt"/>
              </a:rPr>
              <a:t>R</a:t>
            </a:r>
            <a:r>
              <a:rPr lang="fr-FR" sz="1200" kern="0" dirty="0">
                <a:solidFill>
                  <a:schemeClr val="tx1"/>
                </a:solidFill>
                <a:effectLst/>
                <a:latin typeface="+mn-lt"/>
                <a:ea typeface="Calibri" panose="020F0502020204030204" pitchFamily="34" charset="0"/>
              </a:rPr>
              <a:t>eliez chaque phrase avec un des endroits indiqués sur la liste.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4</a:t>
            </a:fld>
            <a:endParaRPr lang="fr-FR"/>
          </a:p>
        </p:txBody>
      </p:sp>
    </p:spTree>
    <p:extLst>
      <p:ext uri="{BB962C8B-B14F-4D97-AF65-F5344CB8AC3E}">
        <p14:creationId xmlns:p14="http://schemas.microsoft.com/office/powerpoint/2010/main" val="3489075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[affichage du résultat attendu]</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3 </a:t>
            </a:r>
            <a:r>
              <a:rPr lang="fr-FR" sz="1200" b="1" dirty="0">
                <a:solidFill>
                  <a:schemeClr val="tx1"/>
                </a:solidFill>
                <a:effectLst/>
                <a:latin typeface="+mn-lt"/>
                <a:ea typeface="Calibri" panose="020F0502020204030204" pitchFamily="34" charset="0"/>
                <a:cs typeface="Times New Roman" panose="02020603050405020304" pitchFamily="18" charset="0"/>
              </a:rPr>
              <a:t>– </a:t>
            </a:r>
            <a:r>
              <a:rPr lang="fr-FR" sz="1200" b="1" i="1" dirty="0">
                <a:solidFill>
                  <a:schemeClr val="tx1"/>
                </a:solidFill>
                <a:effectLs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Interpréter les pronoms personnels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 chaque phrase, trouvez qui est désigné par le pronom. »</a:t>
            </a:r>
          </a:p>
          <a:p>
            <a:endParaRPr lang="fr-FR" dirty="0"/>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5</a:t>
            </a:fld>
            <a:endParaRPr lang="fr-FR"/>
          </a:p>
        </p:txBody>
      </p:sp>
    </p:spTree>
    <p:extLst>
      <p:ext uri="{BB962C8B-B14F-4D97-AF65-F5344CB8AC3E}">
        <p14:creationId xmlns:p14="http://schemas.microsoft.com/office/powerpoint/2010/main" val="3566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latin typeface="+mn-lt"/>
              </a:rPr>
              <a:t>[affichage de la réponse attendue]</a:t>
            </a:r>
          </a:p>
          <a:p>
            <a:endParaRPr lang="fr-FR"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On peut parfois hésiter pour savoir qui est désigné par un pronom personnel.</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Pour ne plus hésiter, il faut bien se représenter la situation où la phrase se trouve et à ce qui est normal dans cette situation.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Ajouter</a:t>
            </a:r>
            <a:r>
              <a:rPr lang="fr-FR" sz="1200" dirty="0">
                <a:solidFill>
                  <a:schemeClr val="tx1"/>
                </a:solidFill>
                <a:effectLst/>
                <a:latin typeface="+mn-lt"/>
                <a:ea typeface="Calibri" panose="020F0502020204030204" pitchFamily="34" charset="0"/>
                <a:cs typeface="Times New Roman" panose="02020603050405020304" pitchFamily="18" charset="0"/>
              </a:rPr>
              <a:t> : « Parfois, le pronom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ne désigne personne : </a:t>
            </a:r>
            <a:r>
              <a:rPr lang="fr-FR" sz="1200" i="1" dirty="0">
                <a:solidFill>
                  <a:schemeClr val="tx1"/>
                </a:solidFill>
                <a:effectLst/>
                <a:latin typeface="+mn-lt"/>
                <a:ea typeface="Calibri" panose="020F0502020204030204" pitchFamily="34" charset="0"/>
                <a:cs typeface="Times New Roman" panose="02020603050405020304" pitchFamily="18" charset="0"/>
              </a:rPr>
              <a:t>il pleut</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il est interdit</a:t>
            </a:r>
            <a:r>
              <a:rPr lang="fr-FR" sz="1200" dirty="0">
                <a:solidFill>
                  <a:schemeClr val="tx1"/>
                </a:solidFill>
                <a:effectLst/>
                <a:latin typeface="+mn-lt"/>
                <a:ea typeface="Calibri" panose="020F0502020204030204" pitchFamily="34" charset="0"/>
                <a:cs typeface="Times New Roman" panose="02020603050405020304" pitchFamily="18" charset="0"/>
              </a:rPr>
              <a:t>… On l’appelle alors ‘</a:t>
            </a:r>
            <a:r>
              <a:rPr lang="fr-FR" sz="1200" b="1" dirty="0">
                <a:solidFill>
                  <a:schemeClr val="tx1"/>
                </a:solidFill>
                <a:effectLst/>
                <a:latin typeface="+mn-lt"/>
                <a:ea typeface="Calibri" panose="020F0502020204030204" pitchFamily="34" charset="0"/>
                <a:cs typeface="Times New Roman" panose="02020603050405020304" pitchFamily="18" charset="0"/>
              </a:rPr>
              <a:t>pronom impersonnel</a:t>
            </a:r>
            <a:r>
              <a:rPr lang="fr-FR" sz="1200" dirty="0">
                <a:solidFill>
                  <a:schemeClr val="tx1"/>
                </a:solidFill>
                <a:effectLst/>
                <a:latin typeface="+mn-lt"/>
                <a:ea typeface="Calibri" panose="020F0502020204030204" pitchFamily="34" charset="0"/>
                <a:cs typeface="Times New Roman" panose="02020603050405020304" pitchFamily="18" charset="0"/>
              </a:rPr>
              <a:t>’. ‘Impersonnel’, pour dire qu’il n’est pas ‘personnel’, il ne désigne pas une ‘personne’ ni quelque chose, mais c’est tout de même la personne grammaticale 3 pour le verbe. »</a:t>
            </a:r>
          </a:p>
          <a:p>
            <a:endParaRPr lang="fr-FR" dirty="0"/>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6</a:t>
            </a:fld>
            <a:endParaRPr lang="fr-FR"/>
          </a:p>
        </p:txBody>
      </p:sp>
    </p:spTree>
    <p:extLst>
      <p:ext uri="{BB962C8B-B14F-4D97-AF65-F5344CB8AC3E}">
        <p14:creationId xmlns:p14="http://schemas.microsoft.com/office/powerpoint/2010/main" val="3651834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Revenir </a:t>
            </a:r>
            <a:r>
              <a:rPr lang="fr-FR" sz="1200" dirty="0">
                <a:solidFill>
                  <a:schemeClr val="tx1"/>
                </a:solidFill>
                <a:effectLst/>
                <a:latin typeface="+mn-lt"/>
                <a:ea typeface="Calibri" panose="020F0502020204030204" pitchFamily="34" charset="0"/>
                <a:cs typeface="Times New Roman" panose="02020603050405020304" pitchFamily="18" charset="0"/>
              </a:rPr>
              <a:t>sur les remarques de la phase d’enrôlement et les valider ou pas.</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r>
              <a:rPr lang="fr-FR" sz="1200" dirty="0">
                <a:solidFill>
                  <a:schemeClr val="tx1"/>
                </a:solidFill>
                <a:latin typeface="+mn-lt"/>
              </a:rPr>
              <a:t>Dans cette leçon appelée </a:t>
            </a:r>
            <a:r>
              <a:rPr lang="fr-FR" sz="1200" i="1" dirty="0">
                <a:solidFill>
                  <a:schemeClr val="tx1"/>
                </a:solidFill>
                <a:latin typeface="+mn-lt"/>
              </a:rPr>
              <a:t>Attention, je mords, </a:t>
            </a:r>
            <a:r>
              <a:rPr lang="fr-FR" sz="1200" dirty="0">
                <a:solidFill>
                  <a:schemeClr val="tx1"/>
                </a:solidFill>
                <a:latin typeface="+mn-lt"/>
              </a:rPr>
              <a:t>on a appris que pour interpréter un pronom personnel, il faut se représenter où la phrase a pu être lue ou entendue, il faut reconstituer le contexte.</a:t>
            </a:r>
          </a:p>
          <a:p>
            <a:r>
              <a:rPr lang="fr-FR" sz="1200" dirty="0">
                <a:solidFill>
                  <a:schemeClr val="tx1"/>
                </a:solidFill>
                <a:latin typeface="+mn-lt"/>
              </a:rPr>
              <a:t>Parfois, il y a des « il » qui ressemblent à des pronoms personnels mais qui ne désignent aucune personne ni aucun objet. Ce sont des pronoms « impersonnels » : </a:t>
            </a:r>
            <a:r>
              <a:rPr lang="fr-FR" sz="1200" i="1" dirty="0">
                <a:solidFill>
                  <a:schemeClr val="tx1"/>
                </a:solidFill>
                <a:latin typeface="+mn-lt"/>
              </a:rPr>
              <a:t>il faut, il est interdit</a:t>
            </a:r>
            <a:r>
              <a:rPr lang="fr-FR" sz="1200" dirty="0">
                <a:solidFill>
                  <a:schemeClr val="tx1"/>
                </a:solidFill>
                <a:latin typeface="+mn-lt"/>
              </a:rPr>
              <a:t>…</a:t>
            </a:r>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7</a:t>
            </a:fld>
            <a:endParaRPr lang="fr-FR"/>
          </a:p>
        </p:txBody>
      </p:sp>
    </p:spTree>
    <p:extLst>
      <p:ext uri="{BB962C8B-B14F-4D97-AF65-F5344CB8AC3E}">
        <p14:creationId xmlns:p14="http://schemas.microsoft.com/office/powerpoint/2010/main" val="2143231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à colorier.</a:t>
            </a:r>
          </a:p>
          <a:p>
            <a:endParaRPr lang="fr-FR" dirty="0">
              <a:solidFill>
                <a:schemeClr val="tx1"/>
              </a:solidFill>
            </a:endParaRPr>
          </a:p>
          <a:p>
            <a:r>
              <a:rPr lang="fr-FR" dirty="0">
                <a:solidFill>
                  <a:schemeClr val="tx1"/>
                </a:solidFill>
              </a:rPr>
              <a:t>« Avec votre crayon bleu, coloriez légèrement la bulle du dessus, entourez les pronoms impersonnels.</a:t>
            </a:r>
          </a:p>
          <a:p>
            <a:r>
              <a:rPr lang="fr-FR" dirty="0">
                <a:solidFill>
                  <a:schemeClr val="tx1"/>
                </a:solidFill>
              </a:rPr>
              <a:t>Avec votre crayon vert, soulignez ce qui est écrit dans la bulle du dessous. »</a:t>
            </a:r>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8</a:t>
            </a:fld>
            <a:endParaRPr lang="fr-FR"/>
          </a:p>
        </p:txBody>
      </p:sp>
    </p:spTree>
    <p:extLst>
      <p:ext uri="{BB962C8B-B14F-4D97-AF65-F5344CB8AC3E}">
        <p14:creationId xmlns:p14="http://schemas.microsoft.com/office/powerpoint/2010/main" val="2965780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9</a:t>
            </a:fld>
            <a:endParaRPr lang="fr-FR"/>
          </a:p>
        </p:txBody>
      </p:sp>
    </p:spTree>
    <p:extLst>
      <p:ext uri="{BB962C8B-B14F-4D97-AF65-F5344CB8AC3E}">
        <p14:creationId xmlns:p14="http://schemas.microsoft.com/office/powerpoint/2010/main" val="1764757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10</a:t>
            </a:fld>
            <a:endParaRPr lang="fr-FR"/>
          </a:p>
        </p:txBody>
      </p:sp>
    </p:spTree>
    <p:extLst>
      <p:ext uri="{BB962C8B-B14F-4D97-AF65-F5344CB8AC3E}">
        <p14:creationId xmlns:p14="http://schemas.microsoft.com/office/powerpoint/2010/main" val="2889539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11</a:t>
            </a:fld>
            <a:endParaRPr lang="fr-FR"/>
          </a:p>
        </p:txBody>
      </p:sp>
    </p:spTree>
    <p:extLst>
      <p:ext uri="{BB962C8B-B14F-4D97-AF65-F5344CB8AC3E}">
        <p14:creationId xmlns:p14="http://schemas.microsoft.com/office/powerpoint/2010/main" val="3116004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12</a:t>
            </a:fld>
            <a:endParaRPr lang="fr-FR"/>
          </a:p>
        </p:txBody>
      </p:sp>
    </p:spTree>
    <p:extLst>
      <p:ext uri="{BB962C8B-B14F-4D97-AF65-F5344CB8AC3E}">
        <p14:creationId xmlns:p14="http://schemas.microsoft.com/office/powerpoint/2010/main" val="355488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13</a:t>
            </a:fld>
            <a:endParaRPr lang="fr-FR"/>
          </a:p>
        </p:txBody>
      </p:sp>
    </p:spTree>
    <p:extLst>
      <p:ext uri="{BB962C8B-B14F-4D97-AF65-F5344CB8AC3E}">
        <p14:creationId xmlns:p14="http://schemas.microsoft.com/office/powerpoint/2010/main" val="3457791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15</a:t>
            </a:fld>
            <a:endParaRPr lang="fr-FR"/>
          </a:p>
        </p:txBody>
      </p:sp>
    </p:spTree>
    <p:extLst>
      <p:ext uri="{BB962C8B-B14F-4D97-AF65-F5344CB8AC3E}">
        <p14:creationId xmlns:p14="http://schemas.microsoft.com/office/powerpoint/2010/main" val="1318224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Les vaches broutent dans le pré. Le troupeau lève la tête au passage du train</a:t>
            </a:r>
            <a:endParaRPr lang="fr-FR" sz="1200" b="1" dirty="0">
              <a:solidFill>
                <a:schemeClr val="tx1"/>
              </a:solidFill>
              <a:latin typeface="+mn-lt"/>
            </a:endParaRPr>
          </a:p>
          <a:p>
            <a:endParaRPr lang="fr-FR" sz="1200" dirty="0">
              <a:solidFill>
                <a:schemeClr val="tx1"/>
              </a:solidFill>
              <a:latin typeface="+mn-lt"/>
            </a:endParaRPr>
          </a:p>
          <a:p>
            <a:r>
              <a:rPr lang="fr-FR" sz="1200" dirty="0">
                <a:solidFill>
                  <a:schemeClr val="tx1"/>
                </a:solidFill>
                <a:latin typeface="+mn-lt"/>
              </a:rPr>
              <a:t>Lors de la mise en commun, privilégiez la réflexion sur les points suivants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 (nom au singulier désignant une pluralité)</a:t>
            </a:r>
          </a:p>
          <a:p>
            <a:endParaRPr lang="fr-FR" dirty="0"/>
          </a:p>
        </p:txBody>
      </p:sp>
      <p:sp>
        <p:nvSpPr>
          <p:cNvPr id="4" name="Espace réservé du numéro de diapositive 3"/>
          <p:cNvSpPr>
            <a:spLocks noGrp="1"/>
          </p:cNvSpPr>
          <p:nvPr>
            <p:ph type="sldNum" sz="quarter" idx="5"/>
          </p:nvPr>
        </p:nvSpPr>
        <p:spPr/>
        <p:txBody>
          <a:bodyPr/>
          <a:lstStyle/>
          <a:p>
            <a:fld id="{434040EB-1C3F-5B45-8E10-6A4A274141EE}" type="slidenum">
              <a:rPr lang="fr-FR" smtClean="0"/>
              <a:t>16</a:t>
            </a:fld>
            <a:endParaRPr lang="fr-FR"/>
          </a:p>
        </p:txBody>
      </p:sp>
    </p:spTree>
    <p:extLst>
      <p:ext uri="{BB962C8B-B14F-4D97-AF65-F5344CB8AC3E}">
        <p14:creationId xmlns:p14="http://schemas.microsoft.com/office/powerpoint/2010/main" val="3827162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D05EC-19F3-473E-FD2D-E97C842DD2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3DC137-0BF0-47C9-78D3-9004463A5AD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E35B57-9ABC-ED59-7D41-44A495569AD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981F54E-CE63-8375-1519-2838DC2F0F27}"/>
              </a:ext>
            </a:extLst>
          </p:cNvPr>
          <p:cNvSpPr>
            <a:spLocks noGrp="1"/>
          </p:cNvSpPr>
          <p:nvPr>
            <p:ph type="sldNum" sz="quarter" idx="5"/>
          </p:nvPr>
        </p:nvSpPr>
        <p:spPr/>
        <p:txBody>
          <a:bodyPr/>
          <a:lstStyle/>
          <a:p>
            <a:fld id="{434040EB-1C3F-5B45-8E10-6A4A274141EE}" type="slidenum">
              <a:rPr lang="fr-FR" smtClean="0"/>
              <a:t>17</a:t>
            </a:fld>
            <a:endParaRPr lang="fr-FR"/>
          </a:p>
        </p:txBody>
      </p:sp>
    </p:spTree>
    <p:extLst>
      <p:ext uri="{BB962C8B-B14F-4D97-AF65-F5344CB8AC3E}">
        <p14:creationId xmlns:p14="http://schemas.microsoft.com/office/powerpoint/2010/main" val="2886859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9FE71A-7135-574A-1C7D-7CAA9AE288A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6E7BC15-25D1-7339-D590-F4D56238D2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038821F-33C7-99F3-C1E6-BCF89954D29A}"/>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2AB2C100-F79F-ED8A-06C6-134E8DE992F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51CFDE-6B19-0D7F-B5F8-410A99FBB33D}"/>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319472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4A59BB-C455-BFDA-EAC6-21587274DD8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57C0FE9-F6E5-B892-0173-51FF3C3CF35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3D5A8BA-FB61-25CB-5A19-11A9A6FD13BE}"/>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9EE54AE9-57A1-B305-4FCF-3AA5894B0D2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CAF97B-3C4C-2787-9A0E-C1775ADF5DCB}"/>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2899761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5F3AC6-F5F3-F0CC-0481-41F711C128C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A2C41A8-DCC5-9757-534D-4529CB039C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D00122D-CE61-1F87-1897-12749A668730}"/>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47152ED5-3A4D-06D9-1AC7-DDF374FA87B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0F35C6A-3DC5-3009-F4EE-279D423A5606}"/>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147944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31024E-7A90-694C-39B9-721E2101C45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BE2E7FA-31FD-5922-5011-A1A1562BAE9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F183AEB-61F0-3D80-3B00-D3168203E13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DCF35BD-5212-C170-C28B-E92056675939}"/>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F8F74340-2C1C-99AB-FAEF-622CA0DA2D7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9218CFA-7366-DA88-D29A-1F42D0D46B74}"/>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2924506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3E3C9A-20FB-9E61-A7D5-B1380DCB037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86EEFB3-F2A1-7206-9046-5BB915A60E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C402E41-E329-0230-3444-4346897A1D5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0345CF4-8E13-8E12-8B02-600FE8C2C4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7046484-923B-3A77-2B65-EF5D6FD263F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FCF23ED-536B-35F6-A2F4-24DF7B770FE8}"/>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8" name="Espace réservé du pied de page 7">
            <a:extLst>
              <a:ext uri="{FF2B5EF4-FFF2-40B4-BE49-F238E27FC236}">
                <a16:creationId xmlns:a16="http://schemas.microsoft.com/office/drawing/2014/main" id="{0C977384-653F-9D73-10AE-41108C68633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ABB5578-76D6-5493-1C08-53ECE593F71C}"/>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1704797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E90298-63B2-03BE-7345-B1845545862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A567C9B-6ECE-62A0-5C6D-88C01111AFDE}"/>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4" name="Espace réservé du pied de page 3">
            <a:extLst>
              <a:ext uri="{FF2B5EF4-FFF2-40B4-BE49-F238E27FC236}">
                <a16:creationId xmlns:a16="http://schemas.microsoft.com/office/drawing/2014/main" id="{E2ABB3EF-594B-4BE3-EA52-C82847D4054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B6ED4E1-7DE7-1350-A68D-334657A34A95}"/>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3644878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6F1857C-B279-602C-98A6-3DB25B3CB606}"/>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3" name="Espace réservé du pied de page 2">
            <a:extLst>
              <a:ext uri="{FF2B5EF4-FFF2-40B4-BE49-F238E27FC236}">
                <a16:creationId xmlns:a16="http://schemas.microsoft.com/office/drawing/2014/main" id="{3BF42825-6FFC-6944-407D-9137E214B61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A9C56FF-A8F0-CFDE-EB8C-15FF703F525A}"/>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2148826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DB56A1-2857-3005-C903-FCB7A7643D6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5236B77-68A3-7B90-BF4C-F8B778D34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E61D88D-BDA0-33D4-7C4E-56874FC72C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0D8435E-91D4-EE14-BD8D-DBAB81E09108}"/>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3D82188F-0593-B475-E58C-2417542AC70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11B1AF7-BA24-EBC3-29BF-13CE7D4EDD13}"/>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4024258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5DD3A1-CC96-7255-F0D1-D5B02000B95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C9BD2A2-FFCF-C13C-C0F6-FA1CFD377D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A1DDD72-F6B6-46A6-02F7-ED025F62F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09DAD79-3DC1-0F70-4902-7AB0A3CD7C42}"/>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8233F9D6-58E9-34D8-8B95-F84D6B5FD63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151195A-5731-3E85-13D5-9386CED7B78C}"/>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2913829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362F0B-EEB5-E301-4179-0CB571B2E36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C347036-7166-2F11-6337-929FA37984E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8DBC579-159F-36D9-A82A-96FEE0D1A1B0}"/>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D6638D9C-3BF6-70F9-64ED-99D55F06316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E1836E7-CBDC-908A-5D6F-7DC92C6CB5CE}"/>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82398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A9B8B3C-69ED-6D2E-2E8E-CFFFE45C3E9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3FB4298-F99E-1078-361B-5F274B46CDD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B19C056-9043-FB2A-49A9-BD9DF1AC5FD2}"/>
              </a:ext>
            </a:extLst>
          </p:cNvPr>
          <p:cNvSpPr>
            <a:spLocks noGrp="1"/>
          </p:cNvSpPr>
          <p:nvPr>
            <p:ph type="dt" sz="half" idx="10"/>
          </p:nvPr>
        </p:nvSpPr>
        <p:spPr/>
        <p:txBody>
          <a:bodyPr/>
          <a:lstStyle/>
          <a:p>
            <a:fld id="{916754C5-AB99-F14C-8B98-C4F738929B1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CD10889C-111F-B88A-767A-CD49974F8BD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3826451-608C-D971-78B7-8FF0860F88F4}"/>
              </a:ext>
            </a:extLst>
          </p:cNvPr>
          <p:cNvSpPr>
            <a:spLocks noGrp="1"/>
          </p:cNvSpPr>
          <p:nvPr>
            <p:ph type="sldNum" sz="quarter" idx="12"/>
          </p:nvPr>
        </p:nvSpPr>
        <p:spPr/>
        <p:txBody>
          <a:bodyPr/>
          <a:lstStyle/>
          <a:p>
            <a:fld id="{F28CF187-6665-4645-91E9-E4EDCF93AB8D}" type="slidenum">
              <a:rPr lang="fr-FR" smtClean="0"/>
              <a:t>‹N°›</a:t>
            </a:fld>
            <a:endParaRPr lang="fr-FR"/>
          </a:p>
        </p:txBody>
      </p:sp>
    </p:spTree>
    <p:extLst>
      <p:ext uri="{BB962C8B-B14F-4D97-AF65-F5344CB8AC3E}">
        <p14:creationId xmlns:p14="http://schemas.microsoft.com/office/powerpoint/2010/main" val="2962267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5861B92-A9B8-6749-C1C4-DCA53C16C6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6D48FCB-79EA-D410-103D-93848C93DA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1225363-055D-5978-4A0D-78EE09500A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754C5-AB99-F14C-8B98-C4F738929B1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C7C78212-58FB-8DAB-2CA5-2123AC7DB8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7BA2F4F-BABE-62B8-33A7-0A8A059D76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8CF187-6665-4645-91E9-E4EDCF93AB8D}" type="slidenum">
              <a:rPr lang="fr-FR" smtClean="0"/>
              <a:t>‹N°›</a:t>
            </a:fld>
            <a:endParaRPr lang="fr-FR"/>
          </a:p>
        </p:txBody>
      </p:sp>
    </p:spTree>
    <p:extLst>
      <p:ext uri="{BB962C8B-B14F-4D97-AF65-F5344CB8AC3E}">
        <p14:creationId xmlns:p14="http://schemas.microsoft.com/office/powerpoint/2010/main" val="3833376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346056-E776-938C-CD97-1720C19CF101}"/>
              </a:ext>
            </a:extLst>
          </p:cNvPr>
          <p:cNvSpPr>
            <a:spLocks noGrp="1"/>
          </p:cNvSpPr>
          <p:nvPr>
            <p:ph type="ctrTitle"/>
          </p:nvPr>
        </p:nvSpPr>
        <p:spPr/>
        <p:txBody>
          <a:bodyPr/>
          <a:lstStyle/>
          <a:p>
            <a:r>
              <a:rPr lang="fr-FR" dirty="0"/>
              <a:t>Attention, je mords !</a:t>
            </a:r>
          </a:p>
        </p:txBody>
      </p:sp>
      <p:sp>
        <p:nvSpPr>
          <p:cNvPr id="3" name="Sous-titre 2">
            <a:extLst>
              <a:ext uri="{FF2B5EF4-FFF2-40B4-BE49-F238E27FC236}">
                <a16:creationId xmlns:a16="http://schemas.microsoft.com/office/drawing/2014/main" id="{E9B45DC1-3028-D42C-910D-D7B6EBE635A8}"/>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3322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3A582F-0410-CA6E-83FE-83E4F8BE4470}"/>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66080" y="1563467"/>
            <a:ext cx="1259840" cy="3731065"/>
          </a:xfrm>
          <a:prstGeom prst="rect">
            <a:avLst/>
          </a:prstGeom>
        </p:spPr>
      </p:pic>
    </p:spTree>
    <p:extLst>
      <p:ext uri="{BB962C8B-B14F-4D97-AF65-F5344CB8AC3E}">
        <p14:creationId xmlns:p14="http://schemas.microsoft.com/office/powerpoint/2010/main" val="3075765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948C26-1750-21F2-D6AE-DD3F188E6049}"/>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F6DE978-CBD7-1DBA-206C-482571E44BDF}"/>
              </a:ext>
            </a:extLst>
          </p:cNvPr>
          <p:cNvGraphicFramePr>
            <a:graphicFrameLocks noGrp="1"/>
          </p:cNvGraphicFramePr>
          <p:nvPr>
            <p:ph idx="1"/>
            <p:extLst>
              <p:ext uri="{D42A27DB-BD31-4B8C-83A1-F6EECF244321}">
                <p14:modId xmlns:p14="http://schemas.microsoft.com/office/powerpoint/2010/main" val="2834115978"/>
              </p:ext>
            </p:extLst>
          </p:nvPr>
        </p:nvGraphicFramePr>
        <p:xfrm>
          <a:off x="3684799" y="640715"/>
          <a:ext cx="4822402" cy="5852160"/>
        </p:xfrm>
        <a:graphic>
          <a:graphicData uri="http://schemas.openxmlformats.org/drawingml/2006/table">
            <a:tbl>
              <a:tblPr firstRow="1" firstCol="1" bandRow="1" bandCol="1">
                <a:tableStyleId>{5940675A-B579-460E-94D1-54222C63F5DA}</a:tableStyleId>
              </a:tblPr>
              <a:tblGrid>
                <a:gridCol w="4822402">
                  <a:extLst>
                    <a:ext uri="{9D8B030D-6E8A-4147-A177-3AD203B41FA5}">
                      <a16:colId xmlns:a16="http://schemas.microsoft.com/office/drawing/2014/main" val="1530060338"/>
                    </a:ext>
                  </a:extLst>
                </a:gridCol>
              </a:tblGrid>
              <a:tr h="355053">
                <a:tc>
                  <a:txBody>
                    <a:bodyPr/>
                    <a:lstStyle/>
                    <a:p>
                      <a:pPr marL="342900" indent="-342900" algn="just">
                        <a:buFontTx/>
                        <a:buChar char="-"/>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Attention, je mords !</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383968"/>
                  </a:ext>
                </a:extLst>
              </a:tr>
              <a:tr h="1420211">
                <a:tc>
                  <a:txBody>
                    <a:bodyPr/>
                    <a:lstStyle/>
                    <a:p>
                      <a:pPr marL="342900" indent="-342900" algn="just">
                        <a:buFontTx/>
                        <a:buChar char="-"/>
                      </a:pPr>
                      <a:r>
                        <a:rPr lang="fr-FR" sz="2400" kern="100" dirty="0">
                          <a:effectLst/>
                        </a:rPr>
                        <a:t>Il est interdit de marcher sur les pelouses.</a:t>
                      </a:r>
                    </a:p>
                    <a:p>
                      <a:pPr marL="342900" indent="-342900" algn="just">
                        <a:buFontTx/>
                        <a:buChar char="-"/>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Quand il pleut à la Médard, il pleut quarante jours plus tard.</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71528236"/>
                  </a:ext>
                </a:extLst>
              </a:tr>
              <a:tr h="3550528">
                <a:tc>
                  <a:txBody>
                    <a:bodyPr/>
                    <a:lstStyle/>
                    <a:p>
                      <a:pPr marL="342900" indent="-342900" algn="just">
                        <a:buFontTx/>
                        <a:buChar char="-"/>
                      </a:pPr>
                      <a:r>
                        <a:rPr lang="fr-FR" sz="2400" kern="100" dirty="0">
                          <a:effectLst/>
                        </a:rPr>
                        <a:t>Tu ne feras pas à d'autres ce que tu ne veux pas qu'on te fasse.</a:t>
                      </a:r>
                    </a:p>
                    <a:p>
                      <a:pPr marL="342900" indent="-342900" algn="just">
                        <a:buFontTx/>
                        <a:buChar char="-"/>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Vous laisserez l’endroit aussi propre que vous l’avez trouvé.</a:t>
                      </a:r>
                    </a:p>
                    <a:p>
                      <a:pPr marL="342900" indent="-342900" algn="just">
                        <a:buFontTx/>
                        <a:buChar char="-"/>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Pour la tarte au pommes, vous choisissez d’abord de beaux fruits.</a:t>
                      </a:r>
                    </a:p>
                    <a:p>
                      <a:pPr marL="342900" indent="-342900" algn="just">
                        <a:buFontTx/>
                        <a:buChar char="-"/>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Je reviens dans quelques minutes</a:t>
                      </a:r>
                    </a:p>
                    <a:p>
                      <a:pPr marL="342900" indent="-342900" algn="just">
                        <a:buFontTx/>
                        <a:buChar char="-"/>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Nous avons déménagé. Notre nouvelle adresse est : 9, rue Victor Hugo.</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51086416"/>
                  </a:ext>
                </a:extLst>
              </a:tr>
              <a:tr h="355053">
                <a:tc>
                  <a:txBody>
                    <a:bodyPr/>
                    <a:lstStyle/>
                    <a:p>
                      <a:pPr algn="just"/>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09323415"/>
                  </a:ext>
                </a:extLst>
              </a:tr>
            </a:tbl>
          </a:graphicData>
        </a:graphic>
      </p:graphicFrame>
    </p:spTree>
    <p:extLst>
      <p:ext uri="{BB962C8B-B14F-4D97-AF65-F5344CB8AC3E}">
        <p14:creationId xmlns:p14="http://schemas.microsoft.com/office/powerpoint/2010/main" val="2528507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D35451-03B7-F242-2589-5D35F0C42DF0}"/>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60F506F7-3491-3654-F7E0-E9E23C6F4C88}"/>
              </a:ext>
            </a:extLst>
          </p:cNvPr>
          <p:cNvGraphicFramePr>
            <a:graphicFrameLocks noGrp="1"/>
          </p:cNvGraphicFramePr>
          <p:nvPr>
            <p:ph idx="1"/>
            <p:extLst>
              <p:ext uri="{D42A27DB-BD31-4B8C-83A1-F6EECF244321}">
                <p14:modId xmlns:p14="http://schemas.microsoft.com/office/powerpoint/2010/main" val="1360948636"/>
              </p:ext>
            </p:extLst>
          </p:nvPr>
        </p:nvGraphicFramePr>
        <p:xfrm>
          <a:off x="3189114" y="1371600"/>
          <a:ext cx="5813771" cy="3895488"/>
        </p:xfrm>
        <a:graphic>
          <a:graphicData uri="http://schemas.openxmlformats.org/drawingml/2006/table">
            <a:tbl>
              <a:tblPr firstRow="1" firstCol="1" bandRow="1" bandCol="1">
                <a:tableStyleId>{5940675A-B579-460E-94D1-54222C63F5DA}</a:tableStyleId>
              </a:tblPr>
              <a:tblGrid>
                <a:gridCol w="5813771">
                  <a:extLst>
                    <a:ext uri="{9D8B030D-6E8A-4147-A177-3AD203B41FA5}">
                      <a16:colId xmlns:a16="http://schemas.microsoft.com/office/drawing/2014/main" val="3547205834"/>
                    </a:ext>
                  </a:extLst>
                </a:gridCol>
              </a:tblGrid>
              <a:tr h="486936">
                <a:tc>
                  <a:txBody>
                    <a:bodyPr/>
                    <a:lstStyle/>
                    <a:p>
                      <a:pPr algn="just"/>
                      <a:r>
                        <a:rPr lang="fr-FR" sz="2400" kern="100" dirty="0">
                          <a:effectLst/>
                        </a:rPr>
                        <a:t>- À l'entrée d'un jardin public</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32908770"/>
                  </a:ext>
                </a:extLst>
              </a:tr>
              <a:tr h="486936">
                <a:tc>
                  <a:txBody>
                    <a:bodyPr/>
                    <a:lstStyle/>
                    <a:p>
                      <a:pPr algn="just"/>
                      <a:r>
                        <a:rPr lang="fr-FR" sz="2400" kern="100" dirty="0">
                          <a:effectLst/>
                        </a:rPr>
                        <a:t>- À la fin d'une fable</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51276472"/>
                  </a:ext>
                </a:extLst>
              </a:tr>
              <a:tr h="486936">
                <a:tc>
                  <a:txBody>
                    <a:bodyPr/>
                    <a:lstStyle/>
                    <a:p>
                      <a:pPr algn="just"/>
                      <a:r>
                        <a:rPr lang="fr-FR" sz="2400" kern="100" dirty="0">
                          <a:effectLst/>
                        </a:rPr>
                        <a:t>- Dans les toilettes</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946888"/>
                  </a:ext>
                </a:extLst>
              </a:tr>
              <a:tr h="486936">
                <a:tc>
                  <a:txBody>
                    <a:bodyPr/>
                    <a:lstStyle/>
                    <a:p>
                      <a:pPr algn="just"/>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Dans un livre de proverbes</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034929"/>
                  </a:ext>
                </a:extLst>
              </a:tr>
              <a:tr h="486936">
                <a:tc>
                  <a:txBody>
                    <a:bodyPr/>
                    <a:lstStyle/>
                    <a:p>
                      <a:pPr algn="just"/>
                      <a:r>
                        <a:rPr lang="fr-FR" sz="2400" kern="100" dirty="0">
                          <a:effectLst/>
                        </a:rPr>
                        <a:t>- Dans un livre de cuisine</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6257418"/>
                  </a:ext>
                </a:extLst>
              </a:tr>
              <a:tr h="486936">
                <a:tc>
                  <a:txBody>
                    <a:bodyPr/>
                    <a:lstStyle/>
                    <a:p>
                      <a:pPr algn="just"/>
                      <a:r>
                        <a:rPr lang="fr-FR" sz="2400" kern="100" dirty="0">
                          <a:effectLst/>
                        </a:rPr>
                        <a:t>- Sur la porte fermée d'un magasin</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4135520"/>
                  </a:ext>
                </a:extLst>
              </a:tr>
              <a:tr h="486936">
                <a:tc>
                  <a:txBody>
                    <a:bodyPr/>
                    <a:lstStyle/>
                    <a:p>
                      <a:pPr algn="just"/>
                      <a:r>
                        <a:rPr lang="fr-FR" sz="2400" kern="100" dirty="0">
                          <a:effectLst/>
                        </a:rPr>
                        <a:t>- Sur une boite aux lettres</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4717601"/>
                  </a:ext>
                </a:extLst>
              </a:tr>
              <a:tr h="486936">
                <a:tc>
                  <a:txBody>
                    <a:bodyPr/>
                    <a:lstStyle/>
                    <a:p>
                      <a:pPr algn="just"/>
                      <a:r>
                        <a:rPr lang="fr-FR" sz="2400" kern="100" dirty="0">
                          <a:effectLst/>
                        </a:rPr>
                        <a:t>- Sur une cage, dans un zoo</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38622409"/>
                  </a:ext>
                </a:extLst>
              </a:tr>
            </a:tbl>
          </a:graphicData>
        </a:graphic>
      </p:graphicFrame>
    </p:spTree>
    <p:extLst>
      <p:ext uri="{BB962C8B-B14F-4D97-AF65-F5344CB8AC3E}">
        <p14:creationId xmlns:p14="http://schemas.microsoft.com/office/powerpoint/2010/main" val="2605075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84E4E0-03DF-42A5-EC03-DBAE291D7355}"/>
              </a:ext>
            </a:extLst>
          </p:cNvPr>
          <p:cNvSpPr>
            <a:spLocks noGrp="1"/>
          </p:cNvSpPr>
          <p:nvPr>
            <p:ph type="title"/>
          </p:nvPr>
        </p:nvSpPr>
        <p:spPr/>
        <p:txBody>
          <a:bodyPr/>
          <a:lstStyle/>
          <a:p>
            <a:r>
              <a:rPr lang="fr-FR" dirty="0"/>
              <a:t> </a:t>
            </a:r>
          </a:p>
        </p:txBody>
      </p:sp>
      <p:graphicFrame>
        <p:nvGraphicFramePr>
          <p:cNvPr id="9" name="Tableau 8">
            <a:extLst>
              <a:ext uri="{FF2B5EF4-FFF2-40B4-BE49-F238E27FC236}">
                <a16:creationId xmlns:a16="http://schemas.microsoft.com/office/drawing/2014/main" id="{CA7EC5B6-A32B-2F5E-19E7-823D597491EB}"/>
              </a:ext>
            </a:extLst>
          </p:cNvPr>
          <p:cNvGraphicFramePr>
            <a:graphicFrameLocks noGrp="1"/>
          </p:cNvGraphicFramePr>
          <p:nvPr>
            <p:extLst>
              <p:ext uri="{D42A27DB-BD31-4B8C-83A1-F6EECF244321}">
                <p14:modId xmlns:p14="http://schemas.microsoft.com/office/powerpoint/2010/main" val="4217140653"/>
              </p:ext>
            </p:extLst>
          </p:nvPr>
        </p:nvGraphicFramePr>
        <p:xfrm>
          <a:off x="838200" y="692150"/>
          <a:ext cx="10515600" cy="5486400"/>
        </p:xfrm>
        <a:graphic>
          <a:graphicData uri="http://schemas.openxmlformats.org/drawingml/2006/table">
            <a:tbl>
              <a:tblPr firstRow="1" bandRow="1">
                <a:tableStyleId>{5940675A-B579-460E-94D1-54222C63F5DA}</a:tableStyleId>
              </a:tblPr>
              <a:tblGrid>
                <a:gridCol w="5156200">
                  <a:extLst>
                    <a:ext uri="{9D8B030D-6E8A-4147-A177-3AD203B41FA5}">
                      <a16:colId xmlns:a16="http://schemas.microsoft.com/office/drawing/2014/main" val="2475304952"/>
                    </a:ext>
                  </a:extLst>
                </a:gridCol>
                <a:gridCol w="897467">
                  <a:extLst>
                    <a:ext uri="{9D8B030D-6E8A-4147-A177-3AD203B41FA5}">
                      <a16:colId xmlns:a16="http://schemas.microsoft.com/office/drawing/2014/main" val="3045811455"/>
                    </a:ext>
                  </a:extLst>
                </a:gridCol>
                <a:gridCol w="4461933">
                  <a:extLst>
                    <a:ext uri="{9D8B030D-6E8A-4147-A177-3AD203B41FA5}">
                      <a16:colId xmlns:a16="http://schemas.microsoft.com/office/drawing/2014/main" val="771476272"/>
                    </a:ext>
                  </a:extLst>
                </a:gridCol>
              </a:tblGrid>
              <a:tr h="4947639">
                <a:tc>
                  <a:txBody>
                    <a:bodyPr/>
                    <a:lstStyle/>
                    <a:p>
                      <a:pPr marL="342900" indent="-342900" algn="just">
                        <a:buFontTx/>
                        <a:buChar char="-"/>
                      </a:pPr>
                      <a:r>
                        <a:rPr lang="fr-FR" sz="2400" kern="100" dirty="0">
                          <a:effectLst/>
                        </a:rPr>
                        <a:t>Attention, je mords.</a:t>
                      </a:r>
                    </a:p>
                    <a:p>
                      <a:pPr marL="342900" indent="-342900" algn="just">
                        <a:buFontTx/>
                        <a:buChar char="-"/>
                      </a:pPr>
                      <a:r>
                        <a:rPr lang="fr-FR" sz="2400" kern="100" dirty="0">
                          <a:effectLst/>
                        </a:rPr>
                        <a:t>Il est interdit de marcher sur les pelouses.</a:t>
                      </a: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lang="fr-FR" sz="2400" kern="100" dirty="0">
                          <a:effectLst/>
                        </a:rPr>
                        <a:t>Quand il pleut à la Saint Médard, il pleut quarante jours plus tard</a:t>
                      </a: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lang="fr-FR" sz="2400" kern="100" dirty="0">
                          <a:effectLst/>
                        </a:rPr>
                        <a:t>Tu ne feras pas à d'autres ce que tu ne veux pas qu'on te fasse.</a:t>
                      </a: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lang="fr-FR" sz="2400" kern="100" dirty="0">
                          <a:effectLst/>
                        </a:rPr>
                        <a:t>Vous laisserez l'endroit aussi propre que vous l'avez trouvé.</a:t>
                      </a: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lang="fr-FR" sz="2400" kern="100" dirty="0">
                          <a:effectLst/>
                        </a:rPr>
                        <a:t>Pour la tarte aux pommes, vous choisissez d'abord de beaux fruits.</a:t>
                      </a: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lang="fr-FR" sz="2400" kern="100" dirty="0">
                          <a:effectLst/>
                        </a:rPr>
                        <a:t>Je reviens dans quelques minutes.</a:t>
                      </a: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lang="fr-FR" sz="2400" kern="100" dirty="0">
                          <a:effectLst/>
                        </a:rPr>
                        <a:t>Nous avons déménagé, notre nouvelle adresse est : 9, rue Victor Hugo.</a:t>
                      </a:r>
                      <a:endParaRPr lang="fr-FR" sz="2400" kern="100" dirty="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indent="-342900" algn="just">
                        <a:buFontTx/>
                        <a:buChar char="-"/>
                      </a:pPr>
                      <a:r>
                        <a:rPr lang="fr-FR" sz="2400" kern="100" dirty="0">
                          <a:effectLst/>
                        </a:rPr>
                        <a:t>À l'entrée d'un jardin public</a:t>
                      </a:r>
                    </a:p>
                    <a:p>
                      <a:pPr marL="342900" indent="-342900" algn="just">
                        <a:buFontTx/>
                        <a:buChar char="-"/>
                      </a:pPr>
                      <a:r>
                        <a:rPr lang="fr-FR" sz="2400" kern="100" dirty="0">
                          <a:effectLst/>
                        </a:rPr>
                        <a:t>À la fin d'une fable</a:t>
                      </a:r>
                    </a:p>
                    <a:p>
                      <a:pPr marL="342900" indent="-342900" algn="just">
                        <a:buFontTx/>
                        <a:buChar char="-"/>
                      </a:pPr>
                      <a:r>
                        <a:rPr lang="fr-FR" sz="2400" kern="100" dirty="0">
                          <a:effectLst/>
                        </a:rPr>
                        <a:t>Dans les toilettes</a:t>
                      </a:r>
                    </a:p>
                    <a:p>
                      <a:pPr marL="342900" indent="-342900" algn="just">
                        <a:buFontTx/>
                        <a:buChar char="-"/>
                      </a:pPr>
                      <a:r>
                        <a:rPr lang="fr-FR" sz="2400" kern="100" dirty="0">
                          <a:effectLst/>
                        </a:rPr>
                        <a:t>Dans un livre de proverbes</a:t>
                      </a:r>
                    </a:p>
                    <a:p>
                      <a:pPr marL="342900" indent="-342900" algn="just">
                        <a:buFontTx/>
                        <a:buChar char="-"/>
                      </a:pPr>
                      <a:r>
                        <a:rPr lang="fr-FR" sz="2400" kern="100" dirty="0">
                          <a:effectLst/>
                        </a:rPr>
                        <a:t>Dans un livre de cuisine</a:t>
                      </a:r>
                    </a:p>
                    <a:p>
                      <a:pPr marL="342900" indent="-342900" algn="just">
                        <a:buFontTx/>
                        <a:buChar char="-"/>
                      </a:pPr>
                      <a:r>
                        <a:rPr lang="fr-FR" sz="2400" kern="100" dirty="0">
                          <a:effectLst/>
                        </a:rPr>
                        <a:t>Sur la porte fermée d'un magasin</a:t>
                      </a:r>
                    </a:p>
                    <a:p>
                      <a:pPr marL="342900" indent="-342900" algn="just">
                        <a:buFontTx/>
                        <a:buChar char="-"/>
                      </a:pPr>
                      <a:r>
                        <a:rPr lang="fr-FR" sz="2400" kern="100" dirty="0">
                          <a:effectLst/>
                        </a:rPr>
                        <a:t>Sur une boite aux lettres</a:t>
                      </a:r>
                    </a:p>
                    <a:p>
                      <a:pPr marL="342900" indent="-342900" algn="just">
                        <a:buFontTx/>
                        <a:buChar char="-"/>
                      </a:pPr>
                      <a:r>
                        <a:rPr lang="fr-FR" sz="2400" kern="100" dirty="0">
                          <a:effectLst/>
                        </a:rPr>
                        <a:t>Sur une cage, dans un zoo</a:t>
                      </a:r>
                      <a:endParaRPr lang="fr-FR" sz="2400" kern="100" dirty="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5207603"/>
                  </a:ext>
                </a:extLst>
              </a:tr>
            </a:tbl>
          </a:graphicData>
        </a:graphic>
      </p:graphicFrame>
      <p:cxnSp>
        <p:nvCxnSpPr>
          <p:cNvPr id="11" name="Connecteur droit 10">
            <a:extLst>
              <a:ext uri="{FF2B5EF4-FFF2-40B4-BE49-F238E27FC236}">
                <a16:creationId xmlns:a16="http://schemas.microsoft.com/office/drawing/2014/main" id="{C9A72A6D-7513-8B7E-5736-051A21B0A619}"/>
              </a:ext>
            </a:extLst>
          </p:cNvPr>
          <p:cNvCxnSpPr/>
          <p:nvPr/>
        </p:nvCxnSpPr>
        <p:spPr>
          <a:xfrm>
            <a:off x="6096000" y="863600"/>
            <a:ext cx="812800" cy="43010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3C34FC2A-8730-D8F4-7E71-B9EC296C0EA3}"/>
              </a:ext>
            </a:extLst>
          </p:cNvPr>
          <p:cNvCxnSpPr>
            <a:cxnSpLocks/>
          </p:cNvCxnSpPr>
          <p:nvPr/>
        </p:nvCxnSpPr>
        <p:spPr>
          <a:xfrm flipH="1">
            <a:off x="5926667" y="2017713"/>
            <a:ext cx="982133" cy="2174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5B361342-3F16-1BC0-71EE-778C40180CC3}"/>
              </a:ext>
            </a:extLst>
          </p:cNvPr>
          <p:cNvCxnSpPr>
            <a:cxnSpLocks/>
          </p:cNvCxnSpPr>
          <p:nvPr/>
        </p:nvCxnSpPr>
        <p:spPr>
          <a:xfrm flipH="1">
            <a:off x="6096000" y="882233"/>
            <a:ext cx="812800" cy="455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5B59FC8-FA0A-1CDA-9035-6A5B8327CD7F}"/>
              </a:ext>
            </a:extLst>
          </p:cNvPr>
          <p:cNvCxnSpPr>
            <a:cxnSpLocks/>
          </p:cNvCxnSpPr>
          <p:nvPr/>
        </p:nvCxnSpPr>
        <p:spPr>
          <a:xfrm flipH="1">
            <a:off x="5926667" y="1337733"/>
            <a:ext cx="982133" cy="13377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2033B7C0-C53C-72FD-42D2-4DA5D70CB037}"/>
              </a:ext>
            </a:extLst>
          </p:cNvPr>
          <p:cNvCxnSpPr>
            <a:cxnSpLocks/>
          </p:cNvCxnSpPr>
          <p:nvPr/>
        </p:nvCxnSpPr>
        <p:spPr>
          <a:xfrm flipH="1">
            <a:off x="5723467" y="2387600"/>
            <a:ext cx="1185333" cy="1981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38FA96F7-3DFB-FB82-9A1A-15477860D721}"/>
              </a:ext>
            </a:extLst>
          </p:cNvPr>
          <p:cNvCxnSpPr>
            <a:cxnSpLocks/>
          </p:cNvCxnSpPr>
          <p:nvPr/>
        </p:nvCxnSpPr>
        <p:spPr>
          <a:xfrm flipH="1">
            <a:off x="5926667" y="2895600"/>
            <a:ext cx="982133" cy="2048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CD4C0A27-7A6F-1244-CE80-85BEF3EF3A8B}"/>
              </a:ext>
            </a:extLst>
          </p:cNvPr>
          <p:cNvCxnSpPr>
            <a:cxnSpLocks/>
          </p:cNvCxnSpPr>
          <p:nvPr/>
        </p:nvCxnSpPr>
        <p:spPr>
          <a:xfrm flipH="1">
            <a:off x="6096000" y="3928533"/>
            <a:ext cx="812800" cy="15917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96E2D601-E42C-4D98-097C-AD4294264215}"/>
              </a:ext>
            </a:extLst>
          </p:cNvPr>
          <p:cNvCxnSpPr>
            <a:cxnSpLocks/>
          </p:cNvCxnSpPr>
          <p:nvPr/>
        </p:nvCxnSpPr>
        <p:spPr>
          <a:xfrm flipH="1">
            <a:off x="5926667" y="1690688"/>
            <a:ext cx="982133" cy="173831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5897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3968B8-BEDA-5F78-A96E-E29D8822272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2B50741-369B-DFF1-73F9-E5C792F79536}"/>
              </a:ext>
            </a:extLst>
          </p:cNvPr>
          <p:cNvGraphicFramePr>
            <a:graphicFrameLocks noGrp="1"/>
          </p:cNvGraphicFramePr>
          <p:nvPr>
            <p:ph idx="1"/>
            <p:extLst>
              <p:ext uri="{D42A27DB-BD31-4B8C-83A1-F6EECF244321}">
                <p14:modId xmlns:p14="http://schemas.microsoft.com/office/powerpoint/2010/main" val="2900386728"/>
              </p:ext>
            </p:extLst>
          </p:nvPr>
        </p:nvGraphicFramePr>
        <p:xfrm>
          <a:off x="838200" y="1027906"/>
          <a:ext cx="10180321" cy="4162213"/>
        </p:xfrm>
        <a:graphic>
          <a:graphicData uri="http://schemas.openxmlformats.org/drawingml/2006/table">
            <a:tbl>
              <a:tblPr firstRow="1" firstCol="1" bandRow="1" bandCol="1">
                <a:tableStyleId>{5940675A-B579-460E-94D1-54222C63F5DA}</a:tableStyleId>
              </a:tblPr>
              <a:tblGrid>
                <a:gridCol w="4762539">
                  <a:extLst>
                    <a:ext uri="{9D8B030D-6E8A-4147-A177-3AD203B41FA5}">
                      <a16:colId xmlns:a16="http://schemas.microsoft.com/office/drawing/2014/main" val="947123627"/>
                    </a:ext>
                  </a:extLst>
                </a:gridCol>
                <a:gridCol w="482697">
                  <a:extLst>
                    <a:ext uri="{9D8B030D-6E8A-4147-A177-3AD203B41FA5}">
                      <a16:colId xmlns:a16="http://schemas.microsoft.com/office/drawing/2014/main" val="2454500259"/>
                    </a:ext>
                  </a:extLst>
                </a:gridCol>
                <a:gridCol w="4935085">
                  <a:extLst>
                    <a:ext uri="{9D8B030D-6E8A-4147-A177-3AD203B41FA5}">
                      <a16:colId xmlns:a16="http://schemas.microsoft.com/office/drawing/2014/main" val="2747161947"/>
                    </a:ext>
                  </a:extLst>
                </a:gridCol>
              </a:tblGrid>
              <a:tr h="4162213">
                <a:tc>
                  <a:txBody>
                    <a:bodyPr/>
                    <a:lstStyle/>
                    <a:p>
                      <a:pPr algn="just"/>
                      <a:r>
                        <a:rPr lang="fr-FR" sz="2000" kern="100" dirty="0">
                          <a:effectLst/>
                        </a:rPr>
                        <a:t>- Attention, je mords</a:t>
                      </a:r>
                    </a:p>
                    <a:p>
                      <a:pPr algn="just"/>
                      <a:r>
                        <a:rPr lang="fr-FR" sz="2000" kern="100" dirty="0">
                          <a:effectLst/>
                        </a:rPr>
                        <a:t>- Il est interdit de marcher sur les pelouse.</a:t>
                      </a:r>
                    </a:p>
                    <a:p>
                      <a:pPr algn="just"/>
                      <a:r>
                        <a:rPr lang="fr-FR" sz="2000" kern="100" dirty="0">
                          <a:effectLst/>
                        </a:rPr>
                        <a:t>- Quand il pleut à la saint Médard, il pleut quarante jours plus tard</a:t>
                      </a:r>
                    </a:p>
                    <a:p>
                      <a:pPr algn="just"/>
                      <a:r>
                        <a:rPr lang="fr-FR" sz="2000" kern="100" dirty="0">
                          <a:effectLst/>
                        </a:rPr>
                        <a:t>- Tu ne feras pas à d'autres ce que tu ne veux pas qu'on te fasse.</a:t>
                      </a:r>
                    </a:p>
                    <a:p>
                      <a:pPr algn="just"/>
                      <a:r>
                        <a:rPr lang="fr-FR" sz="2000" kern="100" dirty="0">
                          <a:effectLst/>
                        </a:rPr>
                        <a:t>- Vous laisserez l'endroit aussi propre que vous l'avez trouvé.</a:t>
                      </a:r>
                    </a:p>
                    <a:p>
                      <a:pPr algn="just"/>
                      <a:r>
                        <a:rPr lang="fr-FR" sz="2000" kern="100" dirty="0">
                          <a:effectLst/>
                        </a:rPr>
                        <a:t>- Pour la tarte aux pommes, vous choisissez d'abord de beaux fruits.</a:t>
                      </a:r>
                    </a:p>
                    <a:p>
                      <a:pPr algn="just"/>
                      <a:r>
                        <a:rPr lang="fr-FR" sz="2000" kern="100" dirty="0">
                          <a:effectLst/>
                        </a:rPr>
                        <a:t>- Je reviens dans quelques minutes.</a:t>
                      </a:r>
                    </a:p>
                    <a:p>
                      <a:pPr algn="just"/>
                      <a:r>
                        <a:rPr lang="fr-FR" sz="2000" kern="100" dirty="0">
                          <a:effectLst/>
                        </a:rPr>
                        <a:t>- Nous avons déménagé, notre nouvelle adresse est : 9, rue Victor Hugo.</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57785" algn="just"/>
                      <a:r>
                        <a:rPr lang="fr-FR" sz="2000" kern="100" dirty="0">
                          <a:effectLst/>
                        </a:rPr>
                        <a:t>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r>
                        <a:rPr lang="fr-FR" sz="2000" kern="100" dirty="0">
                          <a:effectLst/>
                        </a:rPr>
                        <a:t>- Le fauve dans la cage</a:t>
                      </a:r>
                    </a:p>
                    <a:p>
                      <a:pPr algn="just"/>
                      <a:r>
                        <a:rPr lang="fr-FR" sz="2000" kern="100" dirty="0">
                          <a:effectLst/>
                        </a:rPr>
                        <a:t>- Personne</a:t>
                      </a:r>
                    </a:p>
                    <a:p>
                      <a:pPr algn="just"/>
                      <a:r>
                        <a:rPr lang="fr-FR" sz="2000" kern="100" dirty="0">
                          <a:effectLst/>
                        </a:rPr>
                        <a:t>- Personne</a:t>
                      </a:r>
                    </a:p>
                    <a:p>
                      <a:pPr algn="just"/>
                      <a:r>
                        <a:rPr lang="fr-FR" sz="2000" kern="100" dirty="0">
                          <a:effectLst/>
                        </a:rPr>
                        <a:t>  </a:t>
                      </a:r>
                    </a:p>
                    <a:p>
                      <a:pPr algn="just"/>
                      <a:r>
                        <a:rPr lang="fr-FR" sz="2000" kern="100" dirty="0">
                          <a:effectLst/>
                        </a:rPr>
                        <a:t>- « Tu » = le lecteur ; « on » = des gens, en général</a:t>
                      </a:r>
                    </a:p>
                    <a:p>
                      <a:pPr algn="just"/>
                      <a:r>
                        <a:rPr lang="fr-FR" sz="2000" kern="100" dirty="0">
                          <a:effectLst/>
                        </a:rPr>
                        <a:t>- L'utilisateur des toilettes</a:t>
                      </a:r>
                    </a:p>
                    <a:p>
                      <a:pPr algn="just"/>
                      <a:r>
                        <a:rPr lang="fr-FR" sz="2000" kern="100" dirty="0">
                          <a:effectLst/>
                        </a:rPr>
                        <a:t> </a:t>
                      </a:r>
                    </a:p>
                    <a:p>
                      <a:pPr algn="just"/>
                      <a:r>
                        <a:rPr lang="fr-FR" sz="2000" kern="100" dirty="0">
                          <a:effectLst/>
                        </a:rPr>
                        <a:t>- Celui (ceux) qui veut (veulent) faire une tarte</a:t>
                      </a:r>
                    </a:p>
                    <a:p>
                      <a:pPr algn="just"/>
                      <a:r>
                        <a:rPr lang="fr-FR" sz="2000" kern="100" dirty="0">
                          <a:effectLst/>
                        </a:rPr>
                        <a:t> </a:t>
                      </a:r>
                    </a:p>
                    <a:p>
                      <a:pPr algn="just"/>
                      <a:r>
                        <a:rPr lang="fr-FR" sz="2000" kern="100" dirty="0">
                          <a:effectLst/>
                        </a:rPr>
                        <a:t>- Le vendeur / la vendeuse</a:t>
                      </a:r>
                    </a:p>
                    <a:p>
                      <a:pPr algn="just"/>
                      <a:r>
                        <a:rPr lang="fr-FR" sz="2000" kern="100" dirty="0">
                          <a:effectLst/>
                        </a:rPr>
                        <a:t>- La famille qui habitait à cet endroit</a:t>
                      </a:r>
                    </a:p>
                    <a:p>
                      <a:pPr algn="just"/>
                      <a:r>
                        <a:rPr lang="fr-FR" sz="2000" kern="100" dirty="0">
                          <a:effectLst/>
                        </a:rPr>
                        <a:t>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27219018"/>
                  </a:ext>
                </a:extLst>
              </a:tr>
            </a:tbl>
          </a:graphicData>
        </a:graphic>
      </p:graphicFrame>
    </p:spTree>
    <p:extLst>
      <p:ext uri="{BB962C8B-B14F-4D97-AF65-F5344CB8AC3E}">
        <p14:creationId xmlns:p14="http://schemas.microsoft.com/office/powerpoint/2010/main" val="3135654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76D654-8747-EC25-511F-A9FB168B485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7B3932E-3C95-59FE-5BF4-E82866DAC550}"/>
              </a:ext>
            </a:extLst>
          </p:cNvPr>
          <p:cNvSpPr>
            <a:spLocks noGrp="1"/>
          </p:cNvSpPr>
          <p:nvPr>
            <p:ph idx="1"/>
          </p:nvPr>
        </p:nvSpPr>
        <p:spPr/>
        <p:txBody>
          <a:bodyPr/>
          <a:lstStyle/>
          <a:p>
            <a:pPr marL="0" indent="0">
              <a:buNone/>
            </a:pPr>
            <a:r>
              <a:rPr lang="fr-FR" dirty="0"/>
              <a:t> </a:t>
            </a:r>
          </a:p>
        </p:txBody>
      </p:sp>
      <p:pic>
        <p:nvPicPr>
          <p:cNvPr id="4" name="Image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3520" y="1727190"/>
            <a:ext cx="2634615" cy="3403619"/>
          </a:xfrm>
          <a:prstGeom prst="rect">
            <a:avLst/>
          </a:prstGeom>
        </p:spPr>
      </p:pic>
    </p:spTree>
    <p:extLst>
      <p:ext uri="{BB962C8B-B14F-4D97-AF65-F5344CB8AC3E}">
        <p14:creationId xmlns:p14="http://schemas.microsoft.com/office/powerpoint/2010/main" val="3858158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167588B-5827-9257-C79B-FFCE162E9C26}"/>
              </a:ext>
            </a:extLst>
          </p:cNvPr>
          <p:cNvSpPr>
            <a:spLocks noGrp="1"/>
          </p:cNvSpPr>
          <p:nvPr>
            <p:ph idx="1"/>
          </p:nvPr>
        </p:nvSpPr>
        <p:spPr>
          <a:xfrm>
            <a:off x="678180" y="695739"/>
            <a:ext cx="10515600" cy="5546035"/>
          </a:xfrm>
        </p:spPr>
        <p:txBody>
          <a:bodyPr>
            <a:normAutofit lnSpcReduction="10000"/>
          </a:bodyPr>
          <a:lstStyle/>
          <a:p>
            <a:pPr marL="0" indent="0" algn="just">
              <a:buNone/>
            </a:pP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Interpréter les personnes grammaticales</a:t>
            </a:r>
          </a:p>
          <a:p>
            <a:pPr marL="0" indent="0" algn="just">
              <a:buNone/>
            </a:pPr>
            <a:endPar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Attention, je mords </a:t>
            </a:r>
          </a:p>
          <a:p>
            <a:pPr marL="0" indent="0" algn="just">
              <a:buNone/>
            </a:pPr>
            <a:endPar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Certains il ne désignent personne, ils sont </a:t>
            </a: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impersonnels »</a:t>
            </a:r>
          </a:p>
          <a:p>
            <a:pPr marL="0" indent="0" algn="just">
              <a:buNone/>
            </a:pP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Il </a:t>
            </a: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pleut.</a:t>
            </a:r>
          </a:p>
          <a:p>
            <a:pPr marL="0" indent="0" algn="just">
              <a:buNone/>
            </a:pP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 interdit de marcher sur les pelouses.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Bulle rectangulaire à coins arrondis 3">
            <a:extLst>
              <a:ext uri="{FF2B5EF4-FFF2-40B4-BE49-F238E27FC236}">
                <a16:creationId xmlns:a16="http://schemas.microsoft.com/office/drawing/2014/main" id="{5D540773-483E-5F4C-D385-2080BEE1FD22}"/>
              </a:ext>
            </a:extLst>
          </p:cNvPr>
          <p:cNvSpPr/>
          <p:nvPr/>
        </p:nvSpPr>
        <p:spPr>
          <a:xfrm>
            <a:off x="5726927" y="1593096"/>
            <a:ext cx="4465320" cy="751762"/>
          </a:xfrm>
          <a:prstGeom prst="wedgeRoundRectCallout">
            <a:avLst>
              <a:gd name="adj1" fmla="val -61019"/>
              <a:gd name="adj2" fmla="val 94226"/>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Panneau écrit sur une cage de zoo</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adre 4">
            <a:extLst>
              <a:ext uri="{FF2B5EF4-FFF2-40B4-BE49-F238E27FC236}">
                <a16:creationId xmlns:a16="http://schemas.microsoft.com/office/drawing/2014/main" id="{40F647C4-EE1C-A5C3-9E0E-B38E4F8B519C}"/>
              </a:ext>
            </a:extLst>
          </p:cNvPr>
          <p:cNvSpPr/>
          <p:nvPr/>
        </p:nvSpPr>
        <p:spPr>
          <a:xfrm>
            <a:off x="1999753" y="2021448"/>
            <a:ext cx="3200400" cy="957103"/>
          </a:xfrm>
          <a:prstGeom prst="frame">
            <a:avLst>
              <a:gd name="adj1" fmla="val 1383"/>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6" name="Bulle rectangulaire à coins arrondis 5">
            <a:extLst>
              <a:ext uri="{FF2B5EF4-FFF2-40B4-BE49-F238E27FC236}">
                <a16:creationId xmlns:a16="http://schemas.microsoft.com/office/drawing/2014/main" id="{35974D65-409A-6DD4-F856-47038404A7A8}"/>
              </a:ext>
            </a:extLst>
          </p:cNvPr>
          <p:cNvSpPr/>
          <p:nvPr/>
        </p:nvSpPr>
        <p:spPr>
          <a:xfrm>
            <a:off x="4039235" y="3468756"/>
            <a:ext cx="3793490" cy="957102"/>
          </a:xfrm>
          <a:prstGeom prst="wedgeRoundRectCallout">
            <a:avLst>
              <a:gd name="adj1" fmla="val -52699"/>
              <a:gd name="adj2" fmla="val -139711"/>
              <a:gd name="adj3" fmla="val 16667"/>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fauve dans la cage</a:t>
            </a:r>
          </a:p>
        </p:txBody>
      </p:sp>
      <p:sp>
        <p:nvSpPr>
          <p:cNvPr id="7" name="Rectangle 6">
            <a:extLst>
              <a:ext uri="{FF2B5EF4-FFF2-40B4-BE49-F238E27FC236}">
                <a16:creationId xmlns:a16="http://schemas.microsoft.com/office/drawing/2014/main" id="{1FD9DD36-67FC-5F4B-D266-044193D6389B}"/>
              </a:ext>
            </a:extLst>
          </p:cNvPr>
          <p:cNvSpPr/>
          <p:nvPr/>
        </p:nvSpPr>
        <p:spPr>
          <a:xfrm flipV="1">
            <a:off x="4227194" y="4183699"/>
            <a:ext cx="207645"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1" name="Rectangle 10">
            <a:extLst>
              <a:ext uri="{FF2B5EF4-FFF2-40B4-BE49-F238E27FC236}">
                <a16:creationId xmlns:a16="http://schemas.microsoft.com/office/drawing/2014/main" id="{FF806657-424A-165D-AC3D-F5C9DF550E87}"/>
              </a:ext>
            </a:extLst>
          </p:cNvPr>
          <p:cNvSpPr/>
          <p:nvPr/>
        </p:nvSpPr>
        <p:spPr>
          <a:xfrm>
            <a:off x="4282634" y="2922243"/>
            <a:ext cx="308550" cy="987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62427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DBEBE3-4BC0-4B85-E7FD-B997FFC5D48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5471764-C22A-3DB4-826C-4EF56EB4EEE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600" b="1" dirty="0">
                <a:solidFill>
                  <a:schemeClr val="accent2"/>
                </a:solidFill>
              </a:rPr>
              <a:t>As-tu bien compris ?</a:t>
            </a:r>
          </a:p>
        </p:txBody>
      </p:sp>
    </p:spTree>
    <p:extLst>
      <p:ext uri="{BB962C8B-B14F-4D97-AF65-F5344CB8AC3E}">
        <p14:creationId xmlns:p14="http://schemas.microsoft.com/office/powerpoint/2010/main" val="2812112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6DBCE5-398D-E30E-F659-94636EC996E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0DF086D-F668-4ED0-85E4-C30D54C0E946}"/>
              </a:ext>
            </a:extLst>
          </p:cNvPr>
          <p:cNvSpPr>
            <a:spLocks noGrp="1"/>
          </p:cNvSpPr>
          <p:nvPr>
            <p:ph idx="1"/>
          </p:nvPr>
        </p:nvSpPr>
        <p:spPr>
          <a:xfrm>
            <a:off x="838200" y="999460"/>
            <a:ext cx="10515600" cy="5177503"/>
          </a:xfrm>
        </p:spPr>
        <p:txBody>
          <a:bodyPr>
            <a:normAutofit fontScale="92500" lnSpcReduction="20000"/>
          </a:bodyPr>
          <a:lstStyle/>
          <a:p>
            <a:pPr marL="0" indent="0" algn="just">
              <a:buNone/>
            </a:pPr>
            <a:r>
              <a:rPr lang="fr-FR" sz="2600" u="sng" dirty="0">
                <a:effectLst/>
                <a:latin typeface="Times New Roman" panose="02020603050405020304" pitchFamily="18" charset="0"/>
                <a:ea typeface="Calibri" panose="020F0502020204030204" pitchFamily="34" charset="0"/>
                <a:cs typeface="Times New Roman" panose="02020603050405020304" pitchFamily="18" charset="0"/>
              </a:rPr>
              <a:t>Phrase A</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 S’il manque un peu de sel, tu peux en ajouter.</a:t>
            </a:r>
          </a:p>
          <a:p>
            <a:pPr marL="0" indent="0" algn="just">
              <a:buNone/>
            </a:pPr>
            <a:r>
              <a:rPr lang="fr-FR" sz="2600" u="sng" dirty="0">
                <a:effectLst/>
                <a:latin typeface="Times New Roman" panose="02020603050405020304" pitchFamily="18" charset="0"/>
                <a:ea typeface="Calibri" panose="020F0502020204030204" pitchFamily="34" charset="0"/>
                <a:cs typeface="Times New Roman" panose="02020603050405020304" pitchFamily="18" charset="0"/>
              </a:rPr>
              <a:t>Phrase B</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 Elle cherchait de droite, de gauche, ne voyait pas où il restait encore du grain à picorer.</a:t>
            </a:r>
          </a:p>
          <a:p>
            <a:pPr marL="0" indent="0" algn="just">
              <a:buNone/>
            </a:pPr>
            <a:r>
              <a:rPr lang="fr-FR" sz="2600" u="sng" dirty="0">
                <a:effectLst/>
                <a:latin typeface="Times New Roman" panose="02020603050405020304" pitchFamily="18" charset="0"/>
                <a:ea typeface="Calibri" panose="020F0502020204030204" pitchFamily="34" charset="0"/>
                <a:cs typeface="Times New Roman" panose="02020603050405020304" pitchFamily="18" charset="0"/>
              </a:rPr>
              <a:t>Phrase C</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 Il arrive qu’un nid d’hirondelle reste vide.  Il ne faut pas le détruire : il servira peut-être l’année suivante.</a:t>
            </a:r>
          </a:p>
          <a:p>
            <a:pPr marL="0" indent="0" algn="just">
              <a:buNone/>
            </a:pPr>
            <a:r>
              <a:rPr lang="fr-FR" sz="9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 Dans quelle sorte d’écrit pourrais-tu lire ces phrases ? Écris à côté la lettre de la phrase qui correspond.</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900" dirty="0">
              <a:effectLst/>
              <a:latin typeface="Times New Roman" panose="02020603050405020304" pitchFamily="18" charset="0"/>
              <a:ea typeface="Calibri" panose="020F0502020204030204" pitchFamily="34" charset="0"/>
              <a:cs typeface="Times New Roman" panose="02020603050405020304" pitchFamily="18" charset="0"/>
            </a:endParaRPr>
          </a:p>
          <a:p>
            <a:pPr indent="0" algn="just">
              <a:spcBef>
                <a:spcPts val="0"/>
              </a:spcBef>
              <a:buNone/>
            </a:pPr>
            <a:r>
              <a:rPr lang="fr-FR"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documentaire : phrase…</a:t>
            </a:r>
          </a:p>
          <a:p>
            <a:pPr indent="0" algn="just">
              <a:spcBef>
                <a:spcPts val="0"/>
              </a:spcBef>
              <a:buNone/>
            </a:pPr>
            <a:r>
              <a:rPr lang="fr-FR"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conte : phrase ….</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indent="0" algn="just">
              <a:spcBef>
                <a:spcPts val="0"/>
              </a:spcBef>
              <a:buNone/>
            </a:pPr>
            <a:r>
              <a:rPr lang="fr-FR"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Une recette de cuisine : phrase…</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 Colorie en vert les pronoms personnels et en bleu les pronoms impersonnels.</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 Précise qui est désigné par les pronoms personnels.</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98651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A7A005C-C53F-75BF-9262-068FAF1BC791}"/>
              </a:ext>
            </a:extLst>
          </p:cNvPr>
          <p:cNvSpPr>
            <a:spLocks noGrp="1"/>
          </p:cNvSpPr>
          <p:nvPr>
            <p:ph idx="1"/>
          </p:nvPr>
        </p:nvSpPr>
        <p:spPr>
          <a:xfrm>
            <a:off x="838200" y="868680"/>
            <a:ext cx="10515600" cy="5308283"/>
          </a:xfrm>
        </p:spPr>
        <p:txBody>
          <a:bodyPr>
            <a:noAutofit/>
          </a:bodyPr>
          <a:lstStyle/>
          <a:p>
            <a:pPr marL="0" indent="0" algn="just">
              <a:buNone/>
            </a:pPr>
            <a:r>
              <a:rPr lang="fr-FR" sz="2400" u="sng" dirty="0">
                <a:effectLst/>
                <a:latin typeface="Times New Roman" panose="02020603050405020304" pitchFamily="18" charset="0"/>
                <a:ea typeface="Calibri" panose="020F0502020204030204" pitchFamily="34" charset="0"/>
                <a:cs typeface="Times New Roman" panose="02020603050405020304" pitchFamily="18" charset="0"/>
              </a:rPr>
              <a:t>Phrase A</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S’il manque un peu de sel, tu peux en ajouter.</a:t>
            </a:r>
          </a:p>
          <a:p>
            <a:pPr marL="0" indent="0" algn="just">
              <a:buNone/>
            </a:pPr>
            <a:r>
              <a:rPr lang="fr-FR" sz="2400" u="sng" dirty="0">
                <a:effectLst/>
                <a:latin typeface="Times New Roman" panose="02020603050405020304" pitchFamily="18" charset="0"/>
                <a:ea typeface="Calibri" panose="020F0502020204030204" pitchFamily="34" charset="0"/>
                <a:cs typeface="Times New Roman" panose="02020603050405020304" pitchFamily="18" charset="0"/>
              </a:rPr>
              <a:t>Phrase B</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Elle cherchait de droite, de gauche, ne voyait pas où il restait encore du grain à picorer.</a:t>
            </a:r>
          </a:p>
          <a:p>
            <a:pPr marL="0" indent="0" algn="just">
              <a:buNone/>
            </a:pPr>
            <a:r>
              <a:rPr lang="fr-FR" sz="2400" u="sng" dirty="0">
                <a:effectLst/>
                <a:latin typeface="Times New Roman" panose="02020603050405020304" pitchFamily="18" charset="0"/>
                <a:ea typeface="Calibri" panose="020F0502020204030204" pitchFamily="34" charset="0"/>
                <a:cs typeface="Times New Roman" panose="02020603050405020304" pitchFamily="18" charset="0"/>
              </a:rPr>
              <a:t>Phrase C</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 Il arrive qu’un nid d’hirondelle reste vide.  Il ne faut pas le détruire : il servira peut-être l’année suivante.</a:t>
            </a:r>
          </a:p>
          <a:p>
            <a:pPr marL="0" indent="0" algn="just">
              <a:buNone/>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documentaire : phrase…</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a:t>
            </a:r>
          </a:p>
          <a:p>
            <a:pPr marL="0" indent="0" algn="just">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conte : phrase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B</a:t>
            </a:r>
            <a:endPar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Une recette de cuisine : phrase…</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pPr>
            <a:endParaRPr lang="fr-FR" sz="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itre 4">
            <a:extLst>
              <a:ext uri="{FF2B5EF4-FFF2-40B4-BE49-F238E27FC236}">
                <a16:creationId xmlns:a16="http://schemas.microsoft.com/office/drawing/2014/main" id="{15870CF3-6CE8-8B40-8DB6-491E504C664D}"/>
              </a:ext>
            </a:extLst>
          </p:cNvPr>
          <p:cNvSpPr>
            <a:spLocks noGrp="1"/>
          </p:cNvSpPr>
          <p:nvPr>
            <p:ph type="title"/>
          </p:nvPr>
        </p:nvSpPr>
        <p:spPr/>
        <p:txBody>
          <a:bodyPr/>
          <a:lstStyle/>
          <a:p>
            <a:r>
              <a:rPr lang="fr-FR" dirty="0"/>
              <a:t> </a:t>
            </a:r>
          </a:p>
        </p:txBody>
      </p:sp>
    </p:spTree>
    <p:extLst>
      <p:ext uri="{BB962C8B-B14F-4D97-AF65-F5344CB8AC3E}">
        <p14:creationId xmlns:p14="http://schemas.microsoft.com/office/powerpoint/2010/main" val="3173845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A7A005C-C53F-75BF-9262-068FAF1BC791}"/>
              </a:ext>
            </a:extLst>
          </p:cNvPr>
          <p:cNvSpPr>
            <a:spLocks noGrp="1"/>
          </p:cNvSpPr>
          <p:nvPr>
            <p:ph idx="1"/>
          </p:nvPr>
        </p:nvSpPr>
        <p:spPr>
          <a:xfrm>
            <a:off x="838200" y="868680"/>
            <a:ext cx="10515600" cy="5308283"/>
          </a:xfrm>
        </p:spPr>
        <p:txBody>
          <a:bodyPr>
            <a:noAutofit/>
          </a:bodyPr>
          <a:lstStyle/>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A</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S’</a:t>
            </a:r>
            <a:r>
              <a:rPr lang="fr-FR" sz="24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manque un peu de sel, </a:t>
            </a:r>
            <a:r>
              <a:rPr lang="fr-FR"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peux en ajouter.</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B</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cherchait de droite, de gauche, ne voyait pas où </a:t>
            </a:r>
            <a:r>
              <a:rPr lang="fr-FR" sz="24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restait encore du grain à picorer.</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C</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arrive qu’un nid d’hirondelle reste vide.  </a:t>
            </a:r>
            <a:r>
              <a:rPr lang="fr-FR" sz="24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 faut pas </a:t>
            </a:r>
            <a:r>
              <a:rPr lang="fr-FR"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détruire : </a:t>
            </a:r>
            <a:r>
              <a:rPr lang="fr-FR"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servira peut-être l’année suivante.</a:t>
            </a:r>
          </a:p>
          <a:p>
            <a:pPr marL="0" indent="0" algn="just">
              <a:buNone/>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documentaire : phrase…</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a:t>
            </a:r>
          </a:p>
          <a:p>
            <a:pPr marL="0" indent="0" algn="just">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conte : phrase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B</a:t>
            </a:r>
            <a:endPar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Une recette de cuisine : phrase…</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a:t>
            </a:r>
          </a:p>
          <a:p>
            <a:pPr marL="0" indent="0" algn="just">
              <a:spcBef>
                <a:spcPts val="0"/>
              </a:spcBef>
              <a:buNone/>
            </a:pPr>
            <a:endParaRPr lang="fr-FR" sz="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itre 4">
            <a:extLst>
              <a:ext uri="{FF2B5EF4-FFF2-40B4-BE49-F238E27FC236}">
                <a16:creationId xmlns:a16="http://schemas.microsoft.com/office/drawing/2014/main" id="{15870CF3-6CE8-8B40-8DB6-491E504C664D}"/>
              </a:ext>
            </a:extLst>
          </p:cNvPr>
          <p:cNvSpPr>
            <a:spLocks noGrp="1"/>
          </p:cNvSpPr>
          <p:nvPr>
            <p:ph type="title"/>
          </p:nvPr>
        </p:nvSpPr>
        <p:spPr/>
        <p:txBody>
          <a:bodyPr/>
          <a:lstStyle/>
          <a:p>
            <a:r>
              <a:rPr lang="fr-FR" dirty="0"/>
              <a:t> </a:t>
            </a:r>
          </a:p>
        </p:txBody>
      </p:sp>
    </p:spTree>
    <p:extLst>
      <p:ext uri="{BB962C8B-B14F-4D97-AF65-F5344CB8AC3E}">
        <p14:creationId xmlns:p14="http://schemas.microsoft.com/office/powerpoint/2010/main" val="636974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A7A005C-C53F-75BF-9262-068FAF1BC791}"/>
              </a:ext>
            </a:extLst>
          </p:cNvPr>
          <p:cNvSpPr>
            <a:spLocks noGrp="1"/>
          </p:cNvSpPr>
          <p:nvPr>
            <p:ph idx="1"/>
          </p:nvPr>
        </p:nvSpPr>
        <p:spPr>
          <a:xfrm>
            <a:off x="838200" y="868680"/>
            <a:ext cx="10515600" cy="5308283"/>
          </a:xfrm>
        </p:spPr>
        <p:txBody>
          <a:bodyPr>
            <a:noAutofit/>
          </a:bodyPr>
          <a:lstStyle/>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A</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S’</a:t>
            </a:r>
            <a:r>
              <a:rPr lang="fr-FR" sz="24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manque un peu de sel, </a:t>
            </a:r>
            <a:r>
              <a:rPr lang="fr-FR"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peux en ajouter.</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B</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cherchait de droite, de gauche, ne voyait pas où </a:t>
            </a:r>
            <a:r>
              <a:rPr lang="fr-FR" sz="24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restait encore du grain à picorer.</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C</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arrive qu’un nid d’hirondelle reste vide.  </a:t>
            </a:r>
            <a:r>
              <a:rPr lang="fr-FR" sz="2400" b="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 faut pas </a:t>
            </a:r>
            <a:r>
              <a:rPr lang="fr-FR"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détruire : </a:t>
            </a:r>
            <a:r>
              <a:rPr lang="fr-FR"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servira peut-être l’année suivante.</a:t>
            </a:r>
          </a:p>
          <a:p>
            <a:pPr marL="0" indent="0" algn="just">
              <a:buNone/>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documentaire : phrase…</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a:t>
            </a:r>
          </a:p>
          <a:p>
            <a:pPr marL="0" indent="0" algn="just">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conte : phrase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B</a:t>
            </a:r>
            <a:endPar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Une recette de cuisine : phrase…</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a:t>
            </a:r>
          </a:p>
          <a:p>
            <a:pPr marL="0" indent="0" algn="just">
              <a:spcBef>
                <a:spcPts val="0"/>
              </a:spcBef>
              <a:buNone/>
            </a:pPr>
            <a:endParaRPr lang="fr-FR" sz="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endPar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A : </a:t>
            </a:r>
            <a:r>
              <a:rPr lang="fr-FR" sz="2400" dirty="0">
                <a:solidFill>
                  <a:srgbClr val="70AD47"/>
                </a:solidFill>
                <a:effectLst/>
                <a:latin typeface="Times New Roman" panose="02020603050405020304" pitchFamily="18" charset="0"/>
                <a:ea typeface="Calibri" panose="020F0502020204030204" pitchFamily="34" charset="0"/>
                <a:cs typeface="Times New Roman" panose="02020603050405020304" pitchFamily="18" charset="0"/>
              </a:rPr>
              <a:t>Celui qui fait la recette</a:t>
            </a:r>
          </a:p>
          <a:p>
            <a:pPr marL="0" indent="0" algn="just">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B : </a:t>
            </a:r>
            <a:r>
              <a:rPr lang="fr-FR" sz="2400" dirty="0">
                <a:solidFill>
                  <a:srgbClr val="70AD47"/>
                </a:solidFill>
                <a:effectLst/>
                <a:latin typeface="Times New Roman" panose="02020603050405020304" pitchFamily="18" charset="0"/>
                <a:ea typeface="Calibri" panose="020F0502020204030204" pitchFamily="34" charset="0"/>
                <a:cs typeface="Times New Roman" panose="02020603050405020304" pitchFamily="18" charset="0"/>
              </a:rPr>
              <a:t>Une poule ? Un oiseau femelle</a:t>
            </a:r>
          </a:p>
          <a:p>
            <a:pPr marL="0" indent="0" algn="l">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C : </a:t>
            </a:r>
            <a:r>
              <a:rPr lang="fr-FR" sz="2400" dirty="0">
                <a:solidFill>
                  <a:srgbClr val="70AD47"/>
                </a:solidFill>
                <a:effectLst/>
                <a:latin typeface="Times New Roman" panose="02020603050405020304" pitchFamily="18" charset="0"/>
                <a:ea typeface="Calibri" panose="020F0502020204030204" pitchFamily="34" charset="0"/>
                <a:cs typeface="Times New Roman" panose="02020603050405020304" pitchFamily="18" charset="0"/>
              </a:rPr>
              <a:t>Le nid vide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itre 4">
            <a:extLst>
              <a:ext uri="{FF2B5EF4-FFF2-40B4-BE49-F238E27FC236}">
                <a16:creationId xmlns:a16="http://schemas.microsoft.com/office/drawing/2014/main" id="{15870CF3-6CE8-8B40-8DB6-491E504C664D}"/>
              </a:ext>
            </a:extLst>
          </p:cNvPr>
          <p:cNvSpPr>
            <a:spLocks noGrp="1"/>
          </p:cNvSpPr>
          <p:nvPr>
            <p:ph type="title"/>
          </p:nvPr>
        </p:nvSpPr>
        <p:spPr/>
        <p:txBody>
          <a:bodyPr/>
          <a:lstStyle/>
          <a:p>
            <a:r>
              <a:rPr lang="fr-FR" dirty="0"/>
              <a:t> </a:t>
            </a:r>
          </a:p>
        </p:txBody>
      </p:sp>
    </p:spTree>
    <p:extLst>
      <p:ext uri="{BB962C8B-B14F-4D97-AF65-F5344CB8AC3E}">
        <p14:creationId xmlns:p14="http://schemas.microsoft.com/office/powerpoint/2010/main" val="194628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40DFA9-3A55-BDAC-3A1C-1B8CF9955D5C}"/>
              </a:ext>
            </a:extLst>
          </p:cNvPr>
          <p:cNvSpPr>
            <a:spLocks noGrp="1"/>
          </p:cNvSpPr>
          <p:nvPr>
            <p:ph type="title"/>
          </p:nvPr>
        </p:nvSpPr>
        <p:spPr>
          <a:xfrm>
            <a:off x="838200" y="365126"/>
            <a:ext cx="10515600" cy="315912"/>
          </a:xfrm>
        </p:spPr>
        <p:txBody>
          <a:bodyPr>
            <a:normAutofit fontScale="90000"/>
          </a:bodyPr>
          <a:lstStyle/>
          <a:p>
            <a:r>
              <a:rPr lang="fr-FR" dirty="0"/>
              <a:t> </a:t>
            </a:r>
          </a:p>
        </p:txBody>
      </p:sp>
      <p:sp>
        <p:nvSpPr>
          <p:cNvPr id="3" name="Espace réservé du contenu 2">
            <a:extLst>
              <a:ext uri="{FF2B5EF4-FFF2-40B4-BE49-F238E27FC236}">
                <a16:creationId xmlns:a16="http://schemas.microsoft.com/office/drawing/2014/main" id="{5B491954-E300-6421-3371-A8A0EE00D535}"/>
              </a:ext>
            </a:extLst>
          </p:cNvPr>
          <p:cNvSpPr>
            <a:spLocks noGrp="1"/>
          </p:cNvSpPr>
          <p:nvPr>
            <p:ph idx="1"/>
          </p:nvPr>
        </p:nvSpPr>
        <p:spPr>
          <a:xfrm>
            <a:off x="838200" y="681038"/>
            <a:ext cx="10515600" cy="5984456"/>
          </a:xfrm>
        </p:spPr>
        <p:txBody>
          <a:bodyPr>
            <a:normAutofit lnSpcReduction="10000"/>
          </a:bodyPr>
          <a:lstStyle/>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 Voici un petit texte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 regardes dans ton sac pendant que je conduis, dit Leïla.</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Je ne trouve pas les clés de la maison ! s’exclama sa sœur.</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Comment allons-nous rentrer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Nous irons chez la voisine en attendant le retour de papa.</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 Colorie en vert les pronoms personnels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 Précise en-dessous qui est désigné par les pronoms personnels.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 regardes dans ton sac pendant que je conduis, dit Leïla.</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Je ne trouve pas les clés de la maison ! s’exclama sa sœur.</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Comment allons-nous rentrer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Nous irons chez la voisine en attendant le retour de papa.</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8144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8751E-9E8E-1BDD-0841-8DC451C795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F4C4DE-47A1-2CC1-0BCA-E5490CE3F75A}"/>
              </a:ext>
            </a:extLst>
          </p:cNvPr>
          <p:cNvSpPr>
            <a:spLocks noGrp="1"/>
          </p:cNvSpPr>
          <p:nvPr>
            <p:ph type="title"/>
          </p:nvPr>
        </p:nvSpPr>
        <p:spPr>
          <a:xfrm>
            <a:off x="838200" y="365126"/>
            <a:ext cx="10515600" cy="315912"/>
          </a:xfrm>
        </p:spPr>
        <p:txBody>
          <a:bodyPr>
            <a:normAutofit fontScale="90000"/>
          </a:bodyPr>
          <a:lstStyle/>
          <a:p>
            <a:r>
              <a:rPr lang="fr-FR" dirty="0"/>
              <a:t> </a:t>
            </a:r>
          </a:p>
        </p:txBody>
      </p:sp>
      <p:sp>
        <p:nvSpPr>
          <p:cNvPr id="3" name="Espace réservé du contenu 2">
            <a:extLst>
              <a:ext uri="{FF2B5EF4-FFF2-40B4-BE49-F238E27FC236}">
                <a16:creationId xmlns:a16="http://schemas.microsoft.com/office/drawing/2014/main" id="{83E3623B-EAF5-E185-AC08-307C6B44571C}"/>
              </a:ext>
            </a:extLst>
          </p:cNvPr>
          <p:cNvSpPr>
            <a:spLocks noGrp="1"/>
          </p:cNvSpPr>
          <p:nvPr>
            <p:ph idx="1"/>
          </p:nvPr>
        </p:nvSpPr>
        <p:spPr>
          <a:xfrm>
            <a:off x="838200" y="681038"/>
            <a:ext cx="10515600" cy="5984456"/>
          </a:xfrm>
        </p:spPr>
        <p:txBody>
          <a:bodyPr>
            <a:normAutofit lnSpcReduction="10000"/>
          </a:bodyPr>
          <a:lstStyle/>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 Voici un petit texte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regardes dans ton sac pendant que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conduis, dit Leïla.</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Je</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ne trouve pas les clés de la maison ! s’exclama sa sœur.</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Comment allons-</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rentrer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Nous</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irons chez la voisine en attendant le retour de papa.</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 Colorie en vert les pronoms personnels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 Précise en-dessous qui est désigné par les pronoms personnels.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 regardes dans ton sac pendant que je conduis, dit Leïla.</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La sœur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Leïla</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Je ne trouve pas les clés de la maison ! s’exclama sa sœur.</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 sœur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Comment allons-nous rentrer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Leïla et sa sœur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Nous irons chez la voisine en attendant le retour de papa.</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Leïla et sa sœur</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0455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CAC10A-FE36-83AF-CA0E-9756FE52BFE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6B526D9-2C87-5CFC-C657-1FA9BFEB607B}"/>
              </a:ext>
            </a:extLst>
          </p:cNvPr>
          <p:cNvSpPr>
            <a:spLocks noGrp="1"/>
          </p:cNvSpPr>
          <p:nvPr>
            <p:ph idx="1"/>
          </p:nvPr>
        </p:nvSpPr>
        <p:spPr/>
        <p:txBody>
          <a:bodyPr/>
          <a:lstStyle/>
          <a:p>
            <a:pPr marL="0" indent="0">
              <a:buNone/>
            </a:pPr>
            <a:r>
              <a:rPr lang="fr-FR" b="1" dirty="0"/>
              <a:t>Dictée :</a:t>
            </a:r>
          </a:p>
          <a:p>
            <a:pPr marL="0" indent="0">
              <a:buNone/>
            </a:pPr>
            <a:endParaRPr lang="fr-FR" dirty="0"/>
          </a:p>
          <a:p>
            <a:pPr marL="0" indent="0">
              <a:buNone/>
            </a:pPr>
            <a:r>
              <a:rPr lang="fr-FR" dirty="0"/>
              <a:t>………………………………………………………………………</a:t>
            </a:r>
          </a:p>
        </p:txBody>
      </p:sp>
    </p:spTree>
    <p:extLst>
      <p:ext uri="{BB962C8B-B14F-4D97-AF65-F5344CB8AC3E}">
        <p14:creationId xmlns:p14="http://schemas.microsoft.com/office/powerpoint/2010/main" val="1674918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5D48A-2E3F-AE8F-6355-C1D25D4504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17B275-29DE-FA87-C437-4AA0ACC4361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BA41A9C-30D2-A8D9-40B3-BB720F7A56B8}"/>
              </a:ext>
            </a:extLst>
          </p:cNvPr>
          <p:cNvSpPr>
            <a:spLocks noGrp="1"/>
          </p:cNvSpPr>
          <p:nvPr>
            <p:ph idx="1"/>
          </p:nvPr>
        </p:nvSpPr>
        <p:spPr/>
        <p:txBody>
          <a:bodyPr/>
          <a:lstStyle/>
          <a:p>
            <a:pPr marL="0" indent="0">
              <a:buNone/>
            </a:pPr>
            <a:r>
              <a:rPr lang="fr-FR" b="1" dirty="0"/>
              <a:t>Dictée :</a:t>
            </a:r>
          </a:p>
          <a:p>
            <a:pPr marL="0" indent="0">
              <a:buNone/>
            </a:pPr>
            <a:endParaRPr lang="fr-FR" dirty="0"/>
          </a:p>
          <a:p>
            <a:pPr marL="0" indent="0">
              <a:buNone/>
            </a:pPr>
            <a:r>
              <a:rPr lang="fr-FR" dirty="0"/>
              <a:t>…</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vaches broutent dans le pré. Le troupeau lève la tête au passage du train</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96355687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466</TotalTime>
  <Words>1813</Words>
  <Application>Microsoft Macintosh PowerPoint</Application>
  <PresentationFormat>Grand écran</PresentationFormat>
  <Paragraphs>236</Paragraphs>
  <Slides>17</Slides>
  <Notes>16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Arial</vt:lpstr>
      <vt:lpstr>Calibri</vt:lpstr>
      <vt:lpstr>Calibri Light</vt:lpstr>
      <vt:lpstr>Times New Roman</vt:lpstr>
      <vt:lpstr>Thème Office</vt:lpstr>
      <vt:lpstr>Attention, je mords !</vt:lpstr>
      <vt:lpstr>Présentation PowerPoint</vt:lpstr>
      <vt:lpstr> </vt:lpstr>
      <vt:lpstr> </vt:lpstr>
      <vt:lpstr> </vt:lpstr>
      <vt:lpstr> </vt:lpstr>
      <vt:lpstr>Présentation PowerPoint</vt:lpstr>
      <vt:lpstr>Présentation PowerPoint</vt:lpstr>
      <vt:lpstr>Présentation PowerPoint</vt:lpstr>
      <vt:lpstr> </vt:lpstr>
      <vt:lpstr> </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Attention, je mords !</dc:title>
  <dc:creator>Pierre Seve</dc:creator>
  <cp:lastModifiedBy>Pierre Seve</cp:lastModifiedBy>
  <cp:revision>10</cp:revision>
  <cp:lastPrinted>2023-12-27T09:40:28Z</cp:lastPrinted>
  <dcterms:created xsi:type="dcterms:W3CDTF">2023-11-02T10:27:15Z</dcterms:created>
  <dcterms:modified xsi:type="dcterms:W3CDTF">2024-10-09T08:20:28Z</dcterms:modified>
</cp:coreProperties>
</file>