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73"/>
    <p:restoredTop sz="70018"/>
  </p:normalViewPr>
  <p:slideViewPr>
    <p:cSldViewPr snapToGrid="0">
      <p:cViewPr varScale="1">
        <p:scale>
          <a:sx n="64" d="100"/>
          <a:sy n="64" d="100"/>
        </p:scale>
        <p:origin x="182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4AD65C-476D-D949-8D31-79B1DA0E27A2}" type="datetimeFigureOut">
              <a:rPr lang="fr-FR" smtClean="0"/>
              <a:t>09/10/2024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B78776-EB70-064C-AE48-606E7D1E80C5}" type="slidenum">
              <a:rPr lang="fr-FR" smtClean="0"/>
              <a:t>‹N°›</a:t>
            </a:fld>
            <a:endParaRPr lang="fr-FR"/>
          </a:p>
        </p:txBody>
      </p:sp>
    </p:spTree>
    <p:extLst>
      <p:ext uri="{BB962C8B-B14F-4D97-AF65-F5344CB8AC3E}">
        <p14:creationId xmlns:p14="http://schemas.microsoft.com/office/powerpoint/2010/main" val="51171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DISTINGUER LES CLASSES DE MOTS – </a:t>
            </a:r>
            <a:r>
              <a:rPr lang="fr-FR" sz="1200" b="0" i="1" dirty="0">
                <a:solidFill>
                  <a:schemeClr val="tx1"/>
                </a:solidFill>
                <a:effectLst/>
                <a:latin typeface="+mn-lt"/>
                <a:ea typeface="Calibri" panose="020F0502020204030204" pitchFamily="34" charset="0"/>
                <a:cs typeface="Times New Roman" panose="02020603050405020304" pitchFamily="18" charset="0"/>
              </a:rPr>
              <a:t>Nom verbe pronom adjectif déterminant</a:t>
            </a:r>
            <a:endParaRPr lang="fr-FR" sz="1200" b="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2 : Quelles sortes de mots permettent de faire des phrases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EBB78776-EB70-064C-AE48-606E7D1E80C5}" type="slidenum">
              <a:rPr lang="fr-FR" smtClean="0"/>
              <a:t>1</a:t>
            </a:fld>
            <a:endParaRPr lang="fr-FR"/>
          </a:p>
        </p:txBody>
      </p:sp>
    </p:spTree>
    <p:extLst>
      <p:ext uri="{BB962C8B-B14F-4D97-AF65-F5344CB8AC3E}">
        <p14:creationId xmlns:p14="http://schemas.microsoft.com/office/powerpoint/2010/main" val="1038015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cs typeface="Times New Roman" panose="02020603050405020304" pitchFamily="18" charset="0"/>
              </a:rPr>
              <a:t>PHASE 1 </a:t>
            </a:r>
            <a:r>
              <a:rPr lang="fr-FR" sz="1200" b="1" i="1" dirty="0">
                <a:solidFill>
                  <a:schemeClr val="tx1"/>
                </a:solidFill>
                <a:effectLst/>
                <a:latin typeface="+mn-lt"/>
                <a:ea typeface="Times New Roman" panose="02020603050405020304" pitchFamily="18" charset="0"/>
                <a:cs typeface="Times New Roman" panose="02020603050405020304" pitchFamily="18" charset="0"/>
              </a:rPr>
              <a:t>- Enrôlement</a:t>
            </a:r>
          </a:p>
          <a:p>
            <a:pPr algn="just"/>
            <a:endParaRPr lang="fr-FR" sz="1200" b="1" dirty="0">
              <a:solidFill>
                <a:schemeClr val="tx1"/>
              </a:solidFill>
              <a:effectLst/>
              <a:latin typeface="+mn-lt"/>
              <a:ea typeface="Times New Roman" panose="02020603050405020304" pitchFamily="18" charset="0"/>
              <a:cs typeface="Times New Roman" panose="02020603050405020304" pitchFamily="18" charset="0"/>
            </a:endParaRPr>
          </a:p>
          <a:p>
            <a:pPr algn="just"/>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Avec quelles sortes de mots les phrases sont-elles fabriquées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Avec des noms, des verbes, des déterminants, des adjectifs…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À quoi reconnait-on les différentes sortes de mots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Times New Roman" panose="02020603050405020304" pitchFamily="18" charset="0"/>
                <a:cs typeface="Times New Roman" panose="02020603050405020304" pitchFamily="18" charset="0"/>
              </a:rPr>
              <a:t>Diverses réponses possibles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On regarde s’il y a un déterminant ou un pronom personnel devant, c’est alors soit un nom, soit un verbe.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Pour les verbes, on essaie de les conjuguer.</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 Pour les adjectifs, on voit si c’est accordé avec un autre mot.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r>
              <a:rPr lang="fr-FR" sz="1200" dirty="0">
                <a:solidFill>
                  <a:schemeClr val="tx1"/>
                </a:solidFill>
                <a:latin typeface="+mn-lt"/>
              </a:rPr>
              <a:t>« La classe va y revenir. »</a:t>
            </a:r>
          </a:p>
        </p:txBody>
      </p:sp>
      <p:sp>
        <p:nvSpPr>
          <p:cNvPr id="4" name="Espace réservé du numéro de diapositive 3"/>
          <p:cNvSpPr>
            <a:spLocks noGrp="1"/>
          </p:cNvSpPr>
          <p:nvPr>
            <p:ph type="sldNum" sz="quarter" idx="5"/>
          </p:nvPr>
        </p:nvSpPr>
        <p:spPr/>
        <p:txBody>
          <a:bodyPr/>
          <a:lstStyle/>
          <a:p>
            <a:fld id="{EBB78776-EB70-064C-AE48-606E7D1E80C5}" type="slidenum">
              <a:rPr lang="fr-FR" smtClean="0"/>
              <a:t>2</a:t>
            </a:fld>
            <a:endParaRPr lang="fr-FR"/>
          </a:p>
        </p:txBody>
      </p:sp>
    </p:spTree>
    <p:extLst>
      <p:ext uri="{BB962C8B-B14F-4D97-AF65-F5344CB8AC3E}">
        <p14:creationId xmlns:p14="http://schemas.microsoft.com/office/powerpoint/2010/main" val="3694881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2 - </a:t>
            </a:r>
            <a:r>
              <a:rPr lang="fr-FR" sz="1200" b="1" i="1" dirty="0">
                <a:solidFill>
                  <a:schemeClr val="tx1"/>
                </a:solidFill>
                <a:latin typeface="+mn-lt"/>
              </a:rPr>
              <a:t>Observation et production - </a:t>
            </a:r>
            <a:r>
              <a:rPr lang="fr-FR" sz="1200" b="1" dirty="0">
                <a:solidFill>
                  <a:schemeClr val="tx1"/>
                </a:solidFill>
                <a:latin typeface="+mn-lt"/>
              </a:rPr>
              <a:t>Approcher une définition sémantique des classes grammaticales</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cs typeface="Calibri" panose="020F0502020204030204" pitchFamily="34" charset="0"/>
              </a:rPr>
              <a:t>Annoncer</a:t>
            </a:r>
            <a:r>
              <a:rPr lang="fr-FR" sz="1200" dirty="0">
                <a:solidFill>
                  <a:schemeClr val="tx1"/>
                </a:solidFill>
                <a:effectLst/>
                <a:latin typeface="+mn-lt"/>
                <a:ea typeface="Calibri" panose="020F0502020204030204" pitchFamily="34" charset="0"/>
                <a:cs typeface="Calibri" panose="020F0502020204030204" pitchFamily="34" charset="0"/>
              </a:rPr>
              <a:t> : « J’ai relevé tous les mots du début d’une histoire. J’en ai fait la liste. » </a:t>
            </a:r>
          </a:p>
          <a:p>
            <a:r>
              <a:rPr lang="fr-FR" sz="1200" b="1" dirty="0">
                <a:solidFill>
                  <a:schemeClr val="tx1"/>
                </a:solidFill>
                <a:effectLst/>
                <a:latin typeface="+mn-lt"/>
                <a:cs typeface="Calibri" panose="020F0502020204030204" pitchFamily="34" charset="0"/>
              </a:rPr>
              <a:t>Distribuer</a:t>
            </a:r>
            <a:r>
              <a:rPr lang="fr-FR" sz="1200" dirty="0">
                <a:solidFill>
                  <a:schemeClr val="tx1"/>
                </a:solidFill>
                <a:effectLst/>
                <a:latin typeface="+mn-lt"/>
                <a:cs typeface="Calibri" panose="020F0502020204030204" pitchFamily="34" charset="0"/>
              </a:rPr>
              <a:t> la liste (cf. </a:t>
            </a:r>
            <a:r>
              <a:rPr lang="fr-FR" sz="1200" i="1" dirty="0">
                <a:solidFill>
                  <a:schemeClr val="tx1"/>
                </a:solidFill>
                <a:effectLst/>
                <a:latin typeface="+mn-lt"/>
                <a:cs typeface="Calibri" panose="020F0502020204030204" pitchFamily="34" charset="0"/>
              </a:rPr>
              <a:t>Fiche photocopiable</a:t>
            </a:r>
            <a:r>
              <a:rPr lang="fr-FR" sz="1200" dirty="0">
                <a:solidFill>
                  <a:schemeClr val="tx1"/>
                </a:solidFill>
                <a:effectLst/>
                <a:latin typeface="+mn-lt"/>
                <a:cs typeface="Calibri" panose="020F0502020204030204" pitchFamily="34" charset="0"/>
              </a:rPr>
              <a:t>). </a:t>
            </a:r>
            <a:r>
              <a:rPr lang="fr-FR" sz="1200" b="1" dirty="0">
                <a:solidFill>
                  <a:schemeClr val="tx1"/>
                </a:solidFill>
                <a:effectLst/>
                <a:latin typeface="+mn-lt"/>
                <a:cs typeface="Calibri" panose="020F0502020204030204" pitchFamily="34" charset="0"/>
              </a:rPr>
              <a:t>Répartir</a:t>
            </a:r>
            <a:r>
              <a:rPr lang="fr-FR" sz="1200" dirty="0">
                <a:solidFill>
                  <a:schemeClr val="tx1"/>
                </a:solidFill>
                <a:effectLst/>
                <a:latin typeface="+mn-lt"/>
                <a:cs typeface="Calibri" panose="020F0502020204030204" pitchFamily="34" charset="0"/>
              </a:rPr>
              <a:t> les élèves en petits groupes et </a:t>
            </a:r>
            <a:r>
              <a:rPr lang="fr-FR" sz="1200" b="1" dirty="0">
                <a:solidFill>
                  <a:schemeClr val="tx1"/>
                </a:solidFill>
                <a:effectLst/>
                <a:latin typeface="+mn-lt"/>
                <a:cs typeface="Calibri" panose="020F0502020204030204" pitchFamily="34" charset="0"/>
              </a:rPr>
              <a:t>distribuer</a:t>
            </a:r>
            <a:r>
              <a:rPr lang="fr-FR" sz="1200" dirty="0">
                <a:solidFill>
                  <a:schemeClr val="tx1"/>
                </a:solidFill>
                <a:effectLst/>
                <a:latin typeface="+mn-lt"/>
                <a:cs typeface="Calibri" panose="020F0502020204030204" pitchFamily="34" charset="0"/>
              </a:rPr>
              <a:t> à chacun deux question parmi ces trois :</a:t>
            </a:r>
          </a:p>
          <a:p>
            <a:r>
              <a:rPr lang="fr-FR" sz="1200" dirty="0">
                <a:solidFill>
                  <a:schemeClr val="tx1"/>
                </a:solidFill>
                <a:effectLst/>
                <a:latin typeface="+mn-lt"/>
                <a:cs typeface="Calibri" panose="020F0502020204030204" pitchFamily="34" charset="0"/>
              </a:rPr>
              <a:t>Question 1 : Pouvez-vous dire qui sont les personnages probables de cette histoire ?</a:t>
            </a:r>
          </a:p>
          <a:p>
            <a:r>
              <a:rPr lang="fr-FR" sz="1200" dirty="0">
                <a:solidFill>
                  <a:schemeClr val="tx1"/>
                </a:solidFill>
                <a:effectLst/>
                <a:latin typeface="+mn-lt"/>
                <a:cs typeface="Calibri" panose="020F0502020204030204" pitchFamily="34" charset="0"/>
              </a:rPr>
              <a:t>Question 2 : Pouvez-vous dire où peut se passer cette histoire ?</a:t>
            </a:r>
          </a:p>
          <a:p>
            <a:r>
              <a:rPr lang="fr-FR" sz="1200" dirty="0">
                <a:solidFill>
                  <a:schemeClr val="tx1"/>
                </a:solidFill>
                <a:effectLst/>
                <a:latin typeface="+mn-lt"/>
                <a:cs typeface="Calibri" panose="020F0502020204030204" pitchFamily="34" charset="0"/>
              </a:rPr>
              <a:t>Question 3 : Pouvez-vous dire quelles choses vont être mentionnées ?</a:t>
            </a:r>
          </a:p>
          <a:p>
            <a:pPr algn="just"/>
            <a:r>
              <a:rPr lang="fr-FR" sz="1200" u="sng" dirty="0">
                <a:solidFill>
                  <a:schemeClr val="tx1"/>
                </a:solidFill>
                <a:effectLst/>
                <a:latin typeface="+mn-lt"/>
                <a:ea typeface="Times New Roman" panose="02020603050405020304" pitchFamily="18" charset="0"/>
                <a:cs typeface="Times New Roman" panose="02020603050405020304" pitchFamily="18" charset="0"/>
              </a:rPr>
              <a:t>Réponses probables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Question 1 : </a:t>
            </a:r>
            <a:r>
              <a:rPr lang="fr-FR" sz="1200" i="1" dirty="0">
                <a:solidFill>
                  <a:schemeClr val="tx1"/>
                </a:solidFill>
                <a:effectLst/>
                <a:latin typeface="+mn-lt"/>
                <a:ea typeface="Calibri" panose="020F0502020204030204" pitchFamily="34" charset="0"/>
                <a:cs typeface="Times New Roman" panose="02020603050405020304" pitchFamily="18" charset="0"/>
              </a:rPr>
              <a:t>Paul, une orpheline, un élève, des matelots, des parents, des rats, des souris…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Question 2 : </a:t>
            </a:r>
            <a:r>
              <a:rPr lang="fr-FR" sz="1200" i="1" dirty="0">
                <a:solidFill>
                  <a:schemeClr val="tx1"/>
                </a:solidFill>
                <a:effectLst/>
                <a:latin typeface="+mn-lt"/>
                <a:ea typeface="Calibri" panose="020F0502020204030204" pitchFamily="34" charset="0"/>
                <a:cs typeface="Times New Roman" panose="02020603050405020304" pitchFamily="18" charset="0"/>
              </a:rPr>
              <a:t>un bois, un port, une ville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Question 3 : </a:t>
            </a:r>
            <a:r>
              <a:rPr lang="fr-FR" sz="1200" i="1" dirty="0">
                <a:solidFill>
                  <a:schemeClr val="tx1"/>
                </a:solidFill>
                <a:effectLst/>
                <a:latin typeface="+mn-lt"/>
                <a:ea typeface="Calibri" panose="020F0502020204030204" pitchFamily="34" charset="0"/>
                <a:cs typeface="Times New Roman" panose="02020603050405020304" pitchFamily="18" charset="0"/>
              </a:rPr>
              <a:t>un bijou, (un car), (une lance), de la mousse, de l’argent, une porte, des savons</a:t>
            </a:r>
            <a:endParaRPr lang="fr-FR" sz="120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EBB78776-EB70-064C-AE48-606E7D1E80C5}" type="slidenum">
              <a:rPr lang="fr-FR" smtClean="0"/>
              <a:t>3</a:t>
            </a:fld>
            <a:endParaRPr lang="fr-FR"/>
          </a:p>
        </p:txBody>
      </p:sp>
    </p:spTree>
    <p:extLst>
      <p:ext uri="{BB962C8B-B14F-4D97-AF65-F5344CB8AC3E}">
        <p14:creationId xmlns:p14="http://schemas.microsoft.com/office/powerpoint/2010/main" val="2048669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E5FFA-7070-9EE7-379A-7AD5AC2F77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7FC18BA-0634-86F2-877B-83039A5BD64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9F66425-DC44-8976-2EAE-2ADB4CE60305}"/>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Calibri" panose="020F0502020204030204" pitchFamily="34" charset="0"/>
              </a:rPr>
              <a:t>Procéder</a:t>
            </a:r>
            <a:r>
              <a:rPr lang="fr-FR" sz="1200" dirty="0">
                <a:solidFill>
                  <a:schemeClr val="tx1"/>
                </a:solidFill>
                <a:effectLst/>
                <a:latin typeface="+mn-lt"/>
                <a:ea typeface="Calibri" panose="020F0502020204030204" pitchFamily="34" charset="0"/>
                <a:cs typeface="Calibri" panose="020F0502020204030204" pitchFamily="34" charset="0"/>
              </a:rPr>
              <a:t> à une mise en commun.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i="1" dirty="0">
                <a:solidFill>
                  <a:schemeClr val="tx1"/>
                </a:solidFill>
                <a:effectLst/>
                <a:latin typeface="+mn-lt"/>
                <a:ea typeface="Calibri" panose="020F0502020204030204" pitchFamily="34" charset="0"/>
                <a:cs typeface="Calibri" panose="020F0502020204030204" pitchFamily="34" charset="0"/>
              </a:rPr>
              <a:t>Il est attendu que certains groupes contestent la réponse d’un autre en relevant des mots ambigus, noms ou verbes, voire noms ou adjectifs</a:t>
            </a:r>
            <a:endParaRPr lang="fr-FR" sz="1200" i="1" dirty="0">
              <a:solidFill>
                <a:schemeClr val="tx1"/>
              </a:solidFill>
              <a:effectLst/>
              <a:latin typeface="+mn-lt"/>
              <a:ea typeface="Calibri" panose="020F0502020204030204" pitchFamily="34" charset="0"/>
              <a:cs typeface="Times New Roman" panose="02020603050405020304" pitchFamily="18" charset="0"/>
            </a:endParaRPr>
          </a:p>
          <a:p>
            <a:pPr algn="just"/>
            <a:endParaRPr lang="fr-FR" sz="1200" b="1" dirty="0">
              <a:solidFill>
                <a:schemeClr val="tx1"/>
              </a:solidFill>
              <a:effectLst/>
              <a:latin typeface="+mn-lt"/>
              <a:ea typeface="Calibri" panose="020F0502020204030204" pitchFamily="34" charset="0"/>
              <a:cs typeface="Calibri" panose="020F0502020204030204" pitchFamily="34" charset="0"/>
            </a:endParaRPr>
          </a:p>
          <a:p>
            <a:pPr algn="just"/>
            <a:r>
              <a:rPr lang="fr-FR" sz="1200" b="1" dirty="0">
                <a:solidFill>
                  <a:schemeClr val="tx1"/>
                </a:solidFill>
                <a:effectLst/>
                <a:latin typeface="+mn-lt"/>
                <a:ea typeface="Calibri" panose="020F0502020204030204" pitchFamily="34" charset="0"/>
                <a:cs typeface="Calibri" panose="020F0502020204030204" pitchFamily="34" charset="0"/>
              </a:rPr>
              <a:t>Demander</a:t>
            </a:r>
            <a:r>
              <a:rPr lang="fr-FR" sz="1200" dirty="0">
                <a:solidFill>
                  <a:schemeClr val="tx1"/>
                </a:solidFill>
                <a:effectLst/>
                <a:latin typeface="+mn-lt"/>
                <a:ea typeface="Calibri" panose="020F0502020204030204" pitchFamily="34" charset="0"/>
                <a:cs typeface="Calibri" panose="020F0502020204030204" pitchFamily="34" charset="0"/>
              </a:rPr>
              <a:t> : « Est-ce que vous ne voyez pas d’autres mots qui peuvent être ambigus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Calibri" panose="020F0502020204030204" pitchFamily="34" charset="0"/>
              </a:rPr>
              <a:t>Éventuellement </a:t>
            </a:r>
            <a:r>
              <a:rPr lang="fr-FR" sz="1200" b="1" dirty="0">
                <a:solidFill>
                  <a:schemeClr val="tx1"/>
                </a:solidFill>
                <a:effectLst/>
                <a:latin typeface="+mn-lt"/>
                <a:ea typeface="Calibri" panose="020F0502020204030204" pitchFamily="34" charset="0"/>
                <a:cs typeface="Calibri" panose="020F0502020204030204" pitchFamily="34" charset="0"/>
              </a:rPr>
              <a:t>rappeler</a:t>
            </a:r>
            <a:r>
              <a:rPr lang="fr-FR" sz="1200" dirty="0">
                <a:solidFill>
                  <a:schemeClr val="tx1"/>
                </a:solidFill>
                <a:effectLst/>
                <a:latin typeface="+mn-lt"/>
                <a:ea typeface="Calibri" panose="020F0502020204030204" pitchFamily="34" charset="0"/>
                <a:cs typeface="Calibri" panose="020F0502020204030204" pitchFamily="34" charset="0"/>
              </a:rPr>
              <a:t> : « À la leçon </a:t>
            </a:r>
            <a:r>
              <a:rPr lang="fr-FR" sz="1200" i="1" dirty="0">
                <a:solidFill>
                  <a:schemeClr val="tx1"/>
                </a:solidFill>
                <a:effectLst/>
                <a:latin typeface="+mn-lt"/>
                <a:ea typeface="Calibri" panose="020F0502020204030204" pitchFamily="34" charset="0"/>
                <a:cs typeface="Calibri" panose="020F0502020204030204" pitchFamily="34" charset="0"/>
              </a:rPr>
              <a:t>La fin des mots</a:t>
            </a:r>
            <a:r>
              <a:rPr lang="fr-FR" sz="1200" dirty="0">
                <a:solidFill>
                  <a:schemeClr val="tx1"/>
                </a:solidFill>
                <a:effectLst/>
                <a:latin typeface="+mn-lt"/>
                <a:ea typeface="Calibri" panose="020F0502020204030204" pitchFamily="34" charset="0"/>
                <a:cs typeface="Calibri" panose="020F0502020204030204" pitchFamily="34" charset="0"/>
              </a:rPr>
              <a:t>, on a vu que certains mots pouvaient être ou des noms ou des verbes. Est-ce que vous voyez des mots pour lesquels on peut hésiter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Calibri" panose="020F0502020204030204" pitchFamily="34" charset="0"/>
                <a:cs typeface="Calibri" panose="020F0502020204030204" pitchFamily="34" charset="0"/>
              </a:rPr>
              <a:t>Réponses possibles </a:t>
            </a:r>
            <a:r>
              <a:rPr lang="fr-FR" sz="1200" dirty="0">
                <a:solidFill>
                  <a:schemeClr val="tx1"/>
                </a:solidFill>
                <a:effectLst/>
                <a:latin typeface="+mn-lt"/>
                <a:ea typeface="Calibri" panose="020F0502020204030204" pitchFamily="34" charset="0"/>
                <a:cs typeface="Calibri" panose="020F0502020204030204" pitchFamily="34"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i="1" dirty="0">
                <a:solidFill>
                  <a:schemeClr val="tx1"/>
                </a:solidFill>
                <a:effectLst/>
                <a:latin typeface="+mn-lt"/>
                <a:ea typeface="Calibri" panose="020F0502020204030204" pitchFamily="34" charset="0"/>
                <a:cs typeface="Calibri" panose="020F0502020204030204" pitchFamily="34" charset="0"/>
              </a:rPr>
              <a:t>bois, élève</a:t>
            </a:r>
            <a:r>
              <a:rPr lang="fr-FR" sz="1200" dirty="0">
                <a:solidFill>
                  <a:schemeClr val="tx1"/>
                </a:solidFill>
                <a:effectLst/>
                <a:latin typeface="+mn-lt"/>
                <a:ea typeface="Calibri" panose="020F0502020204030204" pitchFamily="34" charset="0"/>
                <a:cs typeface="Calibri" panose="020F0502020204030204" pitchFamily="34" charset="0"/>
              </a:rPr>
              <a:t>, </a:t>
            </a:r>
            <a:r>
              <a:rPr lang="fr-FR" sz="1200" i="1" dirty="0">
                <a:solidFill>
                  <a:schemeClr val="tx1"/>
                </a:solidFill>
                <a:effectLst/>
                <a:latin typeface="+mn-lt"/>
                <a:ea typeface="Calibri" panose="020F0502020204030204" pitchFamily="34" charset="0"/>
                <a:cs typeface="Calibri" panose="020F0502020204030204" pitchFamily="34" charset="0"/>
              </a:rPr>
              <a:t>joue</a:t>
            </a:r>
            <a:r>
              <a:rPr lang="fr-FR" sz="1200" dirty="0">
                <a:solidFill>
                  <a:schemeClr val="tx1"/>
                </a:solidFill>
                <a:effectLst/>
                <a:latin typeface="+mn-lt"/>
                <a:ea typeface="Calibri" panose="020F0502020204030204" pitchFamily="34" charset="0"/>
                <a:cs typeface="Calibri" panose="020F0502020204030204" pitchFamily="34" charset="0"/>
              </a:rPr>
              <a:t>, </a:t>
            </a:r>
            <a:r>
              <a:rPr lang="fr-FR" sz="1200" i="1" dirty="0">
                <a:solidFill>
                  <a:schemeClr val="tx1"/>
                </a:solidFill>
                <a:effectLst/>
                <a:latin typeface="+mn-lt"/>
                <a:ea typeface="Calibri" panose="020F0502020204030204" pitchFamily="34" charset="0"/>
                <a:cs typeface="Calibri" panose="020F0502020204030204" pitchFamily="34" charset="0"/>
              </a:rPr>
              <a:t>lance</a:t>
            </a:r>
            <a:r>
              <a:rPr lang="fr-FR" sz="1200" dirty="0">
                <a:solidFill>
                  <a:schemeClr val="tx1"/>
                </a:solidFill>
                <a:effectLst/>
                <a:latin typeface="+mn-lt"/>
                <a:ea typeface="Calibri" panose="020F0502020204030204" pitchFamily="34" charset="0"/>
                <a:cs typeface="Calibri" panose="020F0502020204030204" pitchFamily="34" charset="0"/>
              </a:rPr>
              <a:t>, </a:t>
            </a:r>
            <a:r>
              <a:rPr lang="fr-FR" sz="1200" i="1" dirty="0">
                <a:solidFill>
                  <a:schemeClr val="tx1"/>
                </a:solidFill>
                <a:effectLst/>
                <a:latin typeface="+mn-lt"/>
                <a:ea typeface="Calibri" panose="020F0502020204030204" pitchFamily="34" charset="0"/>
                <a:cs typeface="Calibri" panose="020F0502020204030204" pitchFamily="34" charset="0"/>
              </a:rPr>
              <a:t>souris</a:t>
            </a:r>
            <a:r>
              <a:rPr lang="fr-FR" sz="1200" dirty="0">
                <a:solidFill>
                  <a:schemeClr val="tx1"/>
                </a:solidFill>
                <a:effectLst/>
                <a:latin typeface="+mn-lt"/>
                <a:ea typeface="Calibri" panose="020F0502020204030204" pitchFamily="34" charset="0"/>
                <a:cs typeface="Calibri" panose="020F0502020204030204" pitchFamily="34" charset="0"/>
              </a:rPr>
              <a:t>, </a:t>
            </a:r>
            <a:r>
              <a:rPr lang="fr-FR" sz="1200" i="1" dirty="0">
                <a:solidFill>
                  <a:schemeClr val="tx1"/>
                </a:solidFill>
                <a:effectLst/>
                <a:latin typeface="+mn-lt"/>
                <a:ea typeface="Calibri" panose="020F0502020204030204" pitchFamily="34" charset="0"/>
                <a:cs typeface="Calibri" panose="020F0502020204030204" pitchFamily="34" charset="0"/>
              </a:rPr>
              <a:t>mousse</a:t>
            </a:r>
            <a:r>
              <a:rPr lang="fr-FR" sz="1200" dirty="0">
                <a:solidFill>
                  <a:schemeClr val="tx1"/>
                </a:solidFill>
                <a:effectLst/>
                <a:latin typeface="+mn-lt"/>
                <a:ea typeface="Calibri" panose="020F0502020204030204" pitchFamily="34" charset="0"/>
                <a:cs typeface="Calibri" panose="020F0502020204030204" pitchFamily="34" charset="0"/>
              </a:rPr>
              <a:t>, </a:t>
            </a:r>
            <a:r>
              <a:rPr lang="fr-FR" sz="1200" i="1" dirty="0">
                <a:solidFill>
                  <a:schemeClr val="tx1"/>
                </a:solidFill>
                <a:effectLst/>
                <a:latin typeface="+mn-lt"/>
                <a:ea typeface="Calibri" panose="020F0502020204030204" pitchFamily="34" charset="0"/>
                <a:cs typeface="Calibri" panose="020F0502020204030204" pitchFamily="34" charset="0"/>
              </a:rPr>
              <a:t>savons… jeune, orpheline…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Calibri" panose="020F0502020204030204" pitchFamily="34" charset="0"/>
              </a:rPr>
              <a:t>« Est-ce qu’on peut savoir rien qu’en regardant le mot si c’est un nom ou si c’est un verbe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Calibri" panose="020F0502020204030204" pitchFamily="34" charset="0"/>
                <a:cs typeface="Calibri" panose="020F0502020204030204" pitchFamily="34" charset="0"/>
              </a:rPr>
              <a:t>Réponse attendue </a:t>
            </a:r>
            <a:r>
              <a:rPr lang="fr-FR" sz="1200" dirty="0">
                <a:solidFill>
                  <a:schemeClr val="tx1"/>
                </a:solidFill>
                <a:effectLst/>
                <a:latin typeface="+mn-lt"/>
                <a:ea typeface="Calibri" panose="020F0502020204030204" pitchFamily="34" charset="0"/>
                <a:cs typeface="Calibri" panose="020F0502020204030204" pitchFamily="34"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Calibri" panose="020F0502020204030204" pitchFamily="34" charset="0"/>
              </a:rPr>
              <a:t>Non, il faut avoir le texte pour le savoir.</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0D26392B-4EDF-1B22-8220-74331914290B}"/>
              </a:ext>
            </a:extLst>
          </p:cNvPr>
          <p:cNvSpPr>
            <a:spLocks noGrp="1"/>
          </p:cNvSpPr>
          <p:nvPr>
            <p:ph type="sldNum" sz="quarter" idx="5"/>
          </p:nvPr>
        </p:nvSpPr>
        <p:spPr/>
        <p:txBody>
          <a:bodyPr/>
          <a:lstStyle/>
          <a:p>
            <a:fld id="{EBB78776-EB70-064C-AE48-606E7D1E80C5}" type="slidenum">
              <a:rPr lang="fr-FR" smtClean="0"/>
              <a:t>4</a:t>
            </a:fld>
            <a:endParaRPr lang="fr-FR"/>
          </a:p>
        </p:txBody>
      </p:sp>
    </p:spTree>
    <p:extLst>
      <p:ext uri="{BB962C8B-B14F-4D97-AF65-F5344CB8AC3E}">
        <p14:creationId xmlns:p14="http://schemas.microsoft.com/office/powerpoint/2010/main" val="2903453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3 – </a:t>
            </a:r>
            <a:r>
              <a:rPr lang="fr-FR" sz="1200" b="1" i="1" dirty="0">
                <a:solidFill>
                  <a:schemeClr val="tx1"/>
                </a:solidFill>
                <a:latin typeface="+mn-lt"/>
              </a:rPr>
              <a:t>Observation et analyse </a:t>
            </a:r>
            <a:r>
              <a:rPr lang="fr-FR" sz="1200" b="1" dirty="0">
                <a:solidFill>
                  <a:schemeClr val="tx1"/>
                </a:solidFill>
                <a:latin typeface="+mn-lt"/>
              </a:rPr>
              <a:t>– Constater le rôle du contexte pour résoudre les ambigüités</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cs typeface="Calibri" panose="020F0502020204030204" pitchFamily="34" charset="0"/>
              </a:rPr>
              <a:t>Distribuer</a:t>
            </a:r>
            <a:r>
              <a:rPr lang="fr-FR" sz="1200" dirty="0">
                <a:solidFill>
                  <a:schemeClr val="tx1"/>
                </a:solidFill>
                <a:effectLst/>
                <a:latin typeface="+mn-lt"/>
                <a:ea typeface="Calibri" panose="020F0502020204030204" pitchFamily="34" charset="0"/>
                <a:cs typeface="Calibri" panose="020F0502020204030204" pitchFamily="34" charset="0"/>
              </a:rPr>
              <a:t> les phrases du texte simplifiées (cf. </a:t>
            </a:r>
            <a:r>
              <a:rPr lang="fr-FR" sz="1200" i="1" dirty="0">
                <a:solidFill>
                  <a:schemeClr val="tx1"/>
                </a:solidFill>
                <a:effectLst/>
                <a:latin typeface="+mn-lt"/>
                <a:ea typeface="Calibri" panose="020F0502020204030204" pitchFamily="34" charset="0"/>
                <a:cs typeface="Calibri" panose="020F0502020204030204" pitchFamily="34" charset="0"/>
              </a:rPr>
              <a:t>Fiche photocopiable</a:t>
            </a:r>
            <a:r>
              <a:rPr lang="fr-FR" sz="1200" dirty="0">
                <a:solidFill>
                  <a:schemeClr val="tx1"/>
                </a:solidFill>
                <a:effectLst/>
                <a:latin typeface="+mn-lt"/>
                <a:ea typeface="Calibri" panose="020F0502020204030204" pitchFamily="34" charset="0"/>
                <a:cs typeface="Calibri" panose="020F0502020204030204" pitchFamily="34" charset="0"/>
              </a:rPr>
              <a:t>) et </a:t>
            </a:r>
            <a:r>
              <a:rPr lang="fr-FR" sz="1200" b="1" dirty="0">
                <a:solidFill>
                  <a:schemeClr val="tx1"/>
                </a:solidFill>
                <a:effectLst/>
                <a:latin typeface="+mn-lt"/>
                <a:ea typeface="Calibri" panose="020F0502020204030204" pitchFamily="34" charset="0"/>
                <a:cs typeface="Calibri" panose="020F0502020204030204" pitchFamily="34" charset="0"/>
              </a:rPr>
              <a:t>reformuler la consigne </a:t>
            </a:r>
            <a:r>
              <a:rPr lang="fr-FR" sz="1200" dirty="0">
                <a:solidFill>
                  <a:schemeClr val="tx1"/>
                </a:solidFill>
                <a:effectLst/>
                <a:latin typeface="+mn-lt"/>
                <a:ea typeface="Calibri" panose="020F0502020204030204" pitchFamily="34" charset="0"/>
                <a:cs typeface="Calibri" panose="020F0502020204030204" pitchFamily="34" charset="0"/>
              </a:rPr>
              <a:t>: « Cherchez les briques-sujet (de qui ou de quoi on parle ?), les briques du verbe (qu’est-ce qui se passe ?), et les compléments circonstanciels de la phrase (quand, où, comment ça se passe ?)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EBB78776-EB70-064C-AE48-606E7D1E80C5}" type="slidenum">
              <a:rPr lang="fr-FR" smtClean="0"/>
              <a:t>5</a:t>
            </a:fld>
            <a:endParaRPr lang="fr-FR"/>
          </a:p>
        </p:txBody>
      </p:sp>
    </p:spTree>
    <p:extLst>
      <p:ext uri="{BB962C8B-B14F-4D97-AF65-F5344CB8AC3E}">
        <p14:creationId xmlns:p14="http://schemas.microsoft.com/office/powerpoint/2010/main" val="3856297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Calibri" panose="020F0502020204030204" pitchFamily="34" charset="0"/>
              </a:rPr>
              <a:t>Pointer</a:t>
            </a:r>
            <a:r>
              <a:rPr lang="fr-FR" sz="1200" dirty="0">
                <a:solidFill>
                  <a:schemeClr val="tx1"/>
                </a:solidFill>
                <a:effectLst/>
                <a:latin typeface="+mn-lt"/>
                <a:ea typeface="Calibri" panose="020F0502020204030204" pitchFamily="34" charset="0"/>
                <a:cs typeface="Calibri" panose="020F0502020204030204" pitchFamily="34" charset="0"/>
              </a:rPr>
              <a:t> les mots qui avaient été ciblés à la fin de la phase 2 et </a:t>
            </a:r>
            <a:r>
              <a:rPr lang="fr-FR" sz="1200" b="1" dirty="0">
                <a:solidFill>
                  <a:schemeClr val="tx1"/>
                </a:solidFill>
                <a:effectLst/>
                <a:latin typeface="+mn-lt"/>
                <a:ea typeface="Calibri" panose="020F0502020204030204" pitchFamily="34" charset="0"/>
                <a:cs typeface="Calibri" panose="020F0502020204030204" pitchFamily="34" charset="0"/>
              </a:rPr>
              <a:t>demander</a:t>
            </a:r>
            <a:r>
              <a:rPr lang="fr-FR" sz="1200" dirty="0">
                <a:solidFill>
                  <a:schemeClr val="tx1"/>
                </a:solidFill>
                <a:effectLst/>
                <a:latin typeface="+mn-lt"/>
                <a:ea typeface="Calibri" panose="020F0502020204030204" pitchFamily="34" charset="0"/>
                <a:cs typeface="Calibri" panose="020F0502020204030204" pitchFamily="34" charset="0"/>
              </a:rPr>
              <a:t> : « Nom ou verbe ? À quoi le voit-on ? ». </a:t>
            </a:r>
            <a:endParaRPr lang="fr-FR" sz="1200" dirty="0">
              <a:solidFill>
                <a:schemeClr val="tx1"/>
              </a:solidFill>
              <a:effectLst/>
              <a:latin typeface="+mn-lt"/>
              <a:cs typeface="Calibri" panose="020F0502020204030204" pitchFamily="34" charset="0"/>
            </a:endParaRPr>
          </a:p>
          <a:p>
            <a:pPr algn="just"/>
            <a:r>
              <a:rPr lang="fr-FR" sz="1200" u="sng" dirty="0">
                <a:solidFill>
                  <a:schemeClr val="tx1"/>
                </a:solidFill>
                <a:effectLst/>
                <a:latin typeface="+mn-lt"/>
                <a:ea typeface="Calibri" panose="020F0502020204030204" pitchFamily="34" charset="0"/>
                <a:cs typeface="Calibri" panose="020F0502020204030204" pitchFamily="34" charset="0"/>
              </a:rPr>
              <a:t>Argumentations attendues </a:t>
            </a:r>
            <a:r>
              <a:rPr lang="fr-FR" sz="1200" dirty="0">
                <a:solidFill>
                  <a:schemeClr val="tx1"/>
                </a:solidFill>
                <a:effectLst/>
                <a:latin typeface="+mn-lt"/>
                <a:ea typeface="Calibri" panose="020F0502020204030204" pitchFamily="34" charset="0"/>
                <a:cs typeface="Calibri" panose="020F0502020204030204" pitchFamily="34"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Calibri" panose="020F0502020204030204" pitchFamily="34" charset="0"/>
              </a:rPr>
              <a:t>- nom : il y a un déterminant devant (</a:t>
            </a:r>
            <a:r>
              <a:rPr lang="fr-FR" sz="1200" i="1" dirty="0">
                <a:solidFill>
                  <a:schemeClr val="tx1"/>
                </a:solidFill>
                <a:effectLst/>
                <a:latin typeface="+mn-lt"/>
                <a:ea typeface="Calibri" panose="020F0502020204030204" pitchFamily="34" charset="0"/>
                <a:cs typeface="Calibri" panose="020F0502020204030204" pitchFamily="34" charset="0"/>
              </a:rPr>
              <a:t>un bijou, des rats</a:t>
            </a:r>
            <a:r>
              <a:rPr lang="fr-FR" sz="1200" dirty="0">
                <a:solidFill>
                  <a:schemeClr val="tx1"/>
                </a:solidFill>
                <a:effectLst/>
                <a:latin typeface="+mn-lt"/>
                <a:ea typeface="Calibri" panose="020F0502020204030204" pitchFamily="34" charset="0"/>
                <a:cs typeface="Calibri" panose="020F0502020204030204" pitchFamily="34" charset="0"/>
              </a:rPr>
              <a:t>… </a:t>
            </a:r>
            <a:r>
              <a:rPr lang="fr-FR" sz="1200" i="1" dirty="0">
                <a:solidFill>
                  <a:schemeClr val="tx1"/>
                </a:solidFill>
                <a:effectLst/>
                <a:latin typeface="+mn-lt"/>
                <a:ea typeface="Calibri" panose="020F0502020204030204" pitchFamily="34" charset="0"/>
                <a:cs typeface="Calibri" panose="020F0502020204030204" pitchFamily="34" charset="0"/>
              </a:rPr>
              <a:t>une lance</a:t>
            </a:r>
            <a:r>
              <a:rPr lang="fr-FR" sz="1200" dirty="0">
                <a:solidFill>
                  <a:schemeClr val="tx1"/>
                </a:solidFill>
                <a:effectLst/>
                <a:latin typeface="+mn-lt"/>
                <a:ea typeface="Calibri" panose="020F0502020204030204" pitchFamily="34" charset="0"/>
                <a:cs typeface="Calibri" panose="020F0502020204030204" pitchFamily="34" charset="0"/>
              </a:rPr>
              <a:t>… mais pas </a:t>
            </a:r>
            <a:r>
              <a:rPr lang="fr-FR" sz="1200" i="1" dirty="0">
                <a:solidFill>
                  <a:schemeClr val="tx1"/>
                </a:solidFill>
                <a:effectLst/>
                <a:latin typeface="+mn-lt"/>
                <a:ea typeface="Calibri" panose="020F0502020204030204" pitchFamily="34" charset="0"/>
                <a:cs typeface="Calibri" panose="020F0502020204030204" pitchFamily="34" charset="0"/>
              </a:rPr>
              <a:t>mousse</a:t>
            </a:r>
            <a:r>
              <a:rPr lang="fr-FR" sz="1200" dirty="0">
                <a:solidFill>
                  <a:schemeClr val="tx1"/>
                </a:solidFill>
                <a:effectLst/>
                <a:latin typeface="+mn-lt"/>
                <a:ea typeface="Calibri" panose="020F0502020204030204" pitchFamily="34" charset="0"/>
                <a:cs typeface="Calibri" panose="020F0502020204030204" pitchFamily="34"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449580" indent="38100" algn="just"/>
            <a:r>
              <a:rPr lang="fr-FR" sz="1200" dirty="0">
                <a:solidFill>
                  <a:schemeClr val="tx1"/>
                </a:solidFill>
                <a:effectLst/>
                <a:latin typeface="+mn-lt"/>
                <a:ea typeface="Calibri" panose="020F0502020204030204" pitchFamily="34" charset="0"/>
                <a:cs typeface="Calibri" panose="020F0502020204030204" pitchFamily="34" charset="0"/>
              </a:rPr>
              <a:t>  sujet (</a:t>
            </a:r>
            <a:r>
              <a:rPr lang="fr-FR" sz="1200" i="1" dirty="0">
                <a:solidFill>
                  <a:schemeClr val="tx1"/>
                </a:solidFill>
                <a:effectLst/>
                <a:latin typeface="+mn-lt"/>
                <a:ea typeface="Calibri" panose="020F0502020204030204" pitchFamily="34" charset="0"/>
                <a:cs typeface="Calibri" panose="020F0502020204030204" pitchFamily="34" charset="0"/>
              </a:rPr>
              <a:t>orpheline</a:t>
            </a:r>
            <a:r>
              <a:rPr lang="fr-FR" sz="1200" dirty="0">
                <a:solidFill>
                  <a:schemeClr val="tx1"/>
                </a:solidFill>
                <a:effectLst/>
                <a:latin typeface="+mn-lt"/>
                <a:ea typeface="Calibri" panose="020F0502020204030204" pitchFamily="34" charset="0"/>
                <a:cs typeface="Calibri" panose="020F0502020204030204" pitchFamily="34" charset="0"/>
              </a:rPr>
              <a:t>), complément du verbe (</a:t>
            </a:r>
            <a:r>
              <a:rPr lang="fr-FR" sz="1200" i="1" dirty="0">
                <a:solidFill>
                  <a:schemeClr val="tx1"/>
                </a:solidFill>
                <a:effectLst/>
                <a:latin typeface="+mn-lt"/>
                <a:ea typeface="Calibri" panose="020F0502020204030204" pitchFamily="34" charset="0"/>
                <a:cs typeface="Calibri" panose="020F0502020204030204" pitchFamily="34" charset="0"/>
              </a:rPr>
              <a:t>bijou</a:t>
            </a:r>
            <a:r>
              <a:rPr lang="fr-FR" sz="1200" dirty="0">
                <a:solidFill>
                  <a:schemeClr val="tx1"/>
                </a:solidFill>
                <a:effectLst/>
                <a:latin typeface="+mn-lt"/>
                <a:ea typeface="Calibri" panose="020F0502020204030204" pitchFamily="34" charset="0"/>
                <a:cs typeface="Calibri" panose="020F0502020204030204" pitchFamily="34" charset="0"/>
              </a:rPr>
              <a:t>, </a:t>
            </a:r>
            <a:r>
              <a:rPr lang="fr-FR" sz="1200" i="1" dirty="0">
                <a:solidFill>
                  <a:schemeClr val="tx1"/>
                </a:solidFill>
                <a:effectLst/>
                <a:latin typeface="+mn-lt"/>
                <a:ea typeface="Calibri" panose="020F0502020204030204" pitchFamily="34" charset="0"/>
                <a:cs typeface="Calibri" panose="020F0502020204030204" pitchFamily="34" charset="0"/>
              </a:rPr>
              <a:t>rats</a:t>
            </a:r>
            <a:r>
              <a:rPr lang="fr-FR" sz="1200" dirty="0">
                <a:solidFill>
                  <a:schemeClr val="tx1"/>
                </a:solidFill>
                <a:effectLst/>
                <a:latin typeface="+mn-lt"/>
                <a:ea typeface="Calibri" panose="020F0502020204030204" pitchFamily="34" charset="0"/>
                <a:cs typeface="Calibri" panose="020F0502020204030204" pitchFamily="34" charset="0"/>
              </a:rPr>
              <a:t>, </a:t>
            </a:r>
            <a:r>
              <a:rPr lang="fr-FR" sz="1200" i="1" dirty="0">
                <a:solidFill>
                  <a:schemeClr val="tx1"/>
                </a:solidFill>
                <a:effectLst/>
                <a:latin typeface="+mn-lt"/>
                <a:ea typeface="Calibri" panose="020F0502020204030204" pitchFamily="34" charset="0"/>
                <a:cs typeface="Calibri" panose="020F0502020204030204" pitchFamily="34" charset="0"/>
              </a:rPr>
              <a:t>mousse</a:t>
            </a:r>
            <a:r>
              <a:rPr lang="fr-FR" sz="1200" dirty="0">
                <a:solidFill>
                  <a:schemeClr val="tx1"/>
                </a:solidFill>
                <a:effectLst/>
                <a:latin typeface="+mn-lt"/>
                <a:ea typeface="Calibri" panose="020F0502020204030204" pitchFamily="34" charset="0"/>
                <a:cs typeface="Calibri" panose="020F0502020204030204" pitchFamily="34" charset="0"/>
              </a:rPr>
              <a:t>…) ou de la phrase (</a:t>
            </a:r>
            <a:r>
              <a:rPr lang="fr-FR" sz="1200" i="1" dirty="0">
                <a:solidFill>
                  <a:schemeClr val="tx1"/>
                </a:solidFill>
                <a:effectLst/>
                <a:latin typeface="+mn-lt"/>
                <a:ea typeface="Calibri" panose="020F0502020204030204" pitchFamily="34" charset="0"/>
                <a:cs typeface="Calibri" panose="020F0502020204030204" pitchFamily="34" charset="0"/>
              </a:rPr>
              <a:t>plage</a:t>
            </a:r>
            <a:r>
              <a:rPr lang="fr-FR" sz="1200" dirty="0">
                <a:solidFill>
                  <a:schemeClr val="tx1"/>
                </a:solidFill>
                <a:effectLst/>
                <a:latin typeface="+mn-lt"/>
                <a:ea typeface="Calibri" panose="020F0502020204030204" pitchFamily="34" charset="0"/>
                <a:cs typeface="Calibri" panose="020F0502020204030204" pitchFamily="34" charset="0"/>
              </a:rPr>
              <a:t>, </a:t>
            </a:r>
            <a:r>
              <a:rPr lang="fr-FR" sz="1200" i="1" dirty="0">
                <a:solidFill>
                  <a:schemeClr val="tx1"/>
                </a:solidFill>
                <a:effectLst/>
                <a:latin typeface="+mn-lt"/>
                <a:ea typeface="Calibri" panose="020F0502020204030204" pitchFamily="34" charset="0"/>
                <a:cs typeface="Calibri" panose="020F0502020204030204" pitchFamily="34" charset="0"/>
              </a:rPr>
              <a:t>port</a:t>
            </a:r>
            <a:r>
              <a:rPr lang="fr-FR" sz="1200" dirty="0">
                <a:solidFill>
                  <a:schemeClr val="tx1"/>
                </a:solidFill>
                <a:effectLst/>
                <a:latin typeface="+mn-lt"/>
                <a:ea typeface="Calibri" panose="020F0502020204030204" pitchFamily="34" charset="0"/>
                <a:cs typeface="Calibri" panose="020F0502020204030204" pitchFamily="34" charset="0"/>
              </a:rPr>
              <a:t>…) : ces mots n’occupent pas une place de verbe ni d’adjectif.</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Calibri" panose="020F0502020204030204" pitchFamily="34" charset="0"/>
              </a:rPr>
              <a:t>- verbe : au début de la brique du verbe (</a:t>
            </a:r>
            <a:r>
              <a:rPr lang="fr-FR" sz="1200" i="1" dirty="0">
                <a:solidFill>
                  <a:schemeClr val="tx1"/>
                </a:solidFill>
                <a:effectLst/>
                <a:latin typeface="+mn-lt"/>
                <a:ea typeface="Calibri" panose="020F0502020204030204" pitchFamily="34" charset="0"/>
                <a:cs typeface="Calibri" panose="020F0502020204030204" pitchFamily="34" charset="0"/>
              </a:rPr>
              <a:t>porte</a:t>
            </a:r>
            <a:r>
              <a:rPr lang="fr-FR" sz="1200" dirty="0">
                <a:solidFill>
                  <a:schemeClr val="tx1"/>
                </a:solidFill>
                <a:effectLst/>
                <a:latin typeface="+mn-lt"/>
                <a:ea typeface="Calibri" panose="020F0502020204030204" pitchFamily="34" charset="0"/>
                <a:cs typeface="Calibri" panose="020F0502020204030204" pitchFamily="34" charset="0"/>
              </a:rPr>
              <a:t>, </a:t>
            </a:r>
            <a:r>
              <a:rPr lang="fr-FR" sz="1200" i="1" dirty="0">
                <a:solidFill>
                  <a:schemeClr val="tx1"/>
                </a:solidFill>
                <a:effectLst/>
                <a:latin typeface="+mn-lt"/>
                <a:ea typeface="Calibri" panose="020F0502020204030204" pitchFamily="34" charset="0"/>
                <a:cs typeface="Calibri" panose="020F0502020204030204" pitchFamily="34" charset="0"/>
              </a:rPr>
              <a:t>élève</a:t>
            </a:r>
            <a:r>
              <a:rPr lang="fr-FR" sz="1200" dirty="0">
                <a:solidFill>
                  <a:schemeClr val="tx1"/>
                </a:solidFill>
                <a:effectLst/>
                <a:latin typeface="+mn-lt"/>
                <a:ea typeface="Calibri" panose="020F0502020204030204" pitchFamily="34" charset="0"/>
                <a:cs typeface="Calibri" panose="020F0502020204030204" pitchFamily="34"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Calibri" panose="020F0502020204030204" pitchFamily="34" charset="0"/>
              </a:rPr>
              <a:t>               Il y a un pronom personnel sujet devant.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Calibri" panose="020F0502020204030204" pitchFamily="34" charset="0"/>
              </a:rPr>
              <a:t>- adjectif : </a:t>
            </a:r>
            <a:r>
              <a:rPr lang="fr-FR" sz="1200" i="1" dirty="0">
                <a:solidFill>
                  <a:schemeClr val="tx1"/>
                </a:solidFill>
                <a:effectLst/>
                <a:latin typeface="+mn-lt"/>
                <a:ea typeface="Calibri" panose="020F0502020204030204" pitchFamily="34" charset="0"/>
                <a:cs typeface="Calibri" panose="020F0502020204030204" pitchFamily="34" charset="0"/>
              </a:rPr>
              <a:t>jeune</a:t>
            </a:r>
            <a:r>
              <a:rPr lang="fr-FR" sz="1200" dirty="0">
                <a:solidFill>
                  <a:schemeClr val="tx1"/>
                </a:solidFill>
                <a:effectLst/>
                <a:latin typeface="+mn-lt"/>
                <a:ea typeface="Calibri" panose="020F0502020204030204" pitchFamily="34" charset="0"/>
                <a:cs typeface="Calibri" panose="020F0502020204030204" pitchFamily="34" charset="0"/>
              </a:rPr>
              <a:t> dit comment est l’orpheline, </a:t>
            </a:r>
            <a:r>
              <a:rPr lang="fr-FR" sz="1200" i="1" dirty="0">
                <a:solidFill>
                  <a:schemeClr val="tx1"/>
                </a:solidFill>
                <a:effectLst/>
                <a:latin typeface="+mn-lt"/>
                <a:ea typeface="Calibri" panose="020F0502020204030204" pitchFamily="34" charset="0"/>
                <a:cs typeface="Calibri" panose="020F0502020204030204" pitchFamily="34" charset="0"/>
              </a:rPr>
              <a:t>grand</a:t>
            </a:r>
            <a:r>
              <a:rPr lang="fr-FR" sz="1200" dirty="0">
                <a:solidFill>
                  <a:schemeClr val="tx1"/>
                </a:solidFill>
                <a:effectLst/>
                <a:latin typeface="+mn-lt"/>
                <a:ea typeface="Calibri" panose="020F0502020204030204" pitchFamily="34" charset="0"/>
                <a:cs typeface="Calibri" panose="020F0502020204030204" pitchFamily="34" charset="0"/>
              </a:rPr>
              <a:t> dit comment sera le narrateur.</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EBB78776-EB70-064C-AE48-606E7D1E80C5}" type="slidenum">
              <a:rPr lang="fr-FR" smtClean="0"/>
              <a:t>6</a:t>
            </a:fld>
            <a:endParaRPr lang="fr-FR"/>
          </a:p>
        </p:txBody>
      </p:sp>
    </p:spTree>
    <p:extLst>
      <p:ext uri="{BB962C8B-B14F-4D97-AF65-F5344CB8AC3E}">
        <p14:creationId xmlns:p14="http://schemas.microsoft.com/office/powerpoint/2010/main" val="2926618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23302-30E4-C76E-B4B9-4A5F626FC8F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8AE961E-6586-6192-7839-BB91DAB0DF0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1FFFF65-0749-D6BC-422A-614ECAEB45D5}"/>
              </a:ext>
            </a:extLst>
          </p:cNvPr>
          <p:cNvSpPr>
            <a:spLocks noGrp="1"/>
          </p:cNvSpPr>
          <p:nvPr>
            <p:ph type="body" idx="1"/>
          </p:nvPr>
        </p:nvSpPr>
        <p:spPr/>
        <p:txBody>
          <a:bodyPr/>
          <a:lstStyle/>
          <a:p>
            <a:r>
              <a:rPr lang="fr-FR" sz="1200" b="1" dirty="0">
                <a:solidFill>
                  <a:schemeClr val="tx1"/>
                </a:solidFill>
                <a:latin typeface="+mn-lt"/>
              </a:rPr>
              <a:t>PHASE 4 – </a:t>
            </a:r>
            <a:r>
              <a:rPr lang="fr-FR" sz="1200" b="1" i="1" dirty="0">
                <a:solidFill>
                  <a:schemeClr val="tx1"/>
                </a:solidFill>
                <a:latin typeface="+mn-lt"/>
              </a:rPr>
              <a:t>Production de définitions </a:t>
            </a:r>
            <a:r>
              <a:rPr lang="fr-FR" sz="1200" b="1" dirty="0">
                <a:solidFill>
                  <a:schemeClr val="tx1"/>
                </a:solidFill>
                <a:latin typeface="+mn-lt"/>
              </a:rPr>
              <a:t>– Synthétiser les savoirs déjà-là</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cs typeface="Calibri" panose="020F0502020204030204" pitchFamily="34" charset="0"/>
              </a:rPr>
              <a:t>Répartir</a:t>
            </a:r>
            <a:r>
              <a:rPr lang="fr-FR" sz="1200" dirty="0">
                <a:solidFill>
                  <a:schemeClr val="tx1"/>
                </a:solidFill>
                <a:effectLst/>
                <a:latin typeface="+mn-lt"/>
                <a:ea typeface="Calibri" panose="020F0502020204030204" pitchFamily="34" charset="0"/>
                <a:cs typeface="Calibri" panose="020F0502020204030204" pitchFamily="34" charset="0"/>
              </a:rPr>
              <a:t> les élèves en cinq groupes. </a:t>
            </a:r>
            <a:r>
              <a:rPr lang="fr-FR" sz="1200" b="1" dirty="0">
                <a:solidFill>
                  <a:schemeClr val="tx1"/>
                </a:solidFill>
                <a:effectLst/>
                <a:latin typeface="+mn-lt"/>
                <a:ea typeface="Calibri" panose="020F0502020204030204" pitchFamily="34" charset="0"/>
                <a:cs typeface="Calibri" panose="020F0502020204030204" pitchFamily="34" charset="0"/>
              </a:rPr>
              <a:t>Distribuer</a:t>
            </a:r>
            <a:r>
              <a:rPr lang="fr-FR" sz="1200" dirty="0">
                <a:solidFill>
                  <a:schemeClr val="tx1"/>
                </a:solidFill>
                <a:effectLst/>
                <a:latin typeface="+mn-lt"/>
                <a:ea typeface="Calibri" panose="020F0502020204030204" pitchFamily="34" charset="0"/>
                <a:cs typeface="Calibri" panose="020F0502020204030204" pitchFamily="34" charset="0"/>
              </a:rPr>
              <a:t> le tableau à remplir (cf. </a:t>
            </a:r>
            <a:r>
              <a:rPr lang="fr-FR" sz="1200" i="1" dirty="0">
                <a:solidFill>
                  <a:schemeClr val="tx1"/>
                </a:solidFill>
                <a:effectLst/>
                <a:latin typeface="+mn-lt"/>
                <a:ea typeface="Calibri" panose="020F0502020204030204" pitchFamily="34" charset="0"/>
                <a:cs typeface="Calibri" panose="020F0502020204030204" pitchFamily="34" charset="0"/>
              </a:rPr>
              <a:t>Fiche photocopiable</a:t>
            </a:r>
            <a:r>
              <a:rPr lang="fr-FR" sz="1200" dirty="0">
                <a:solidFill>
                  <a:schemeClr val="tx1"/>
                </a:solidFill>
                <a:effectLst/>
                <a:latin typeface="+mn-lt"/>
                <a:ea typeface="Calibri" panose="020F0502020204030204" pitchFamily="34" charset="0"/>
                <a:cs typeface="Calibri" panose="020F0502020204030204" pitchFamily="34" charset="0"/>
              </a:rPr>
              <a:t>) et </a:t>
            </a:r>
            <a:r>
              <a:rPr lang="fr-FR" sz="1200" b="1" dirty="0">
                <a:solidFill>
                  <a:schemeClr val="tx1"/>
                </a:solidFill>
                <a:effectLst/>
                <a:latin typeface="+mn-lt"/>
                <a:ea typeface="Calibri" panose="020F0502020204030204" pitchFamily="34" charset="0"/>
                <a:cs typeface="Calibri" panose="020F0502020204030204" pitchFamily="34" charset="0"/>
              </a:rPr>
              <a:t>donner la consigne </a:t>
            </a:r>
            <a:r>
              <a:rPr lang="fr-FR" sz="1200" dirty="0">
                <a:solidFill>
                  <a:schemeClr val="tx1"/>
                </a:solidFill>
                <a:effectLst/>
                <a:latin typeface="+mn-lt"/>
                <a:ea typeface="Calibri" panose="020F0502020204030204" pitchFamily="34" charset="0"/>
                <a:cs typeface="Calibri" panose="020F0502020204030204" pitchFamily="34" charset="0"/>
              </a:rPr>
              <a:t>: « Dans chaque groupe, vous allez vous occuper d’une colonne. D’abord, vous relevez dans les phrases les mots qui correspondent à votre colonne, puis vous répondez aux questions en vous aidant de ce que vous voyez dans le texte et de ce que vous savez. »</a:t>
            </a:r>
            <a:r>
              <a:rPr lang="fr-FR" sz="1200" dirty="0">
                <a:solidFill>
                  <a:schemeClr val="tx1"/>
                </a:solidFill>
                <a:effectLst/>
                <a:latin typeface="+mn-lt"/>
              </a:rPr>
              <a:t> </a:t>
            </a:r>
          </a:p>
          <a:p>
            <a:endParaRPr lang="fr-FR" sz="1200" dirty="0">
              <a:solidFill>
                <a:schemeClr val="tx1"/>
              </a:solidFill>
              <a:effectLst/>
              <a:latin typeface="+mn-lt"/>
            </a:endParaRPr>
          </a:p>
          <a:p>
            <a:r>
              <a:rPr lang="fr-FR" sz="1200" dirty="0">
                <a:solidFill>
                  <a:schemeClr val="tx1"/>
                </a:solidFill>
                <a:effectLst/>
                <a:latin typeface="+mn-lt"/>
              </a:rPr>
              <a:t>Relever les propositions des élèves et </a:t>
            </a:r>
            <a:r>
              <a:rPr lang="fr-FR" sz="1200" b="1" dirty="0">
                <a:solidFill>
                  <a:schemeClr val="tx1"/>
                </a:solidFill>
                <a:effectLst/>
                <a:latin typeface="+mn-lt"/>
              </a:rPr>
              <a:t>DIFFÉRER</a:t>
            </a:r>
            <a:r>
              <a:rPr lang="fr-FR" sz="1200" dirty="0">
                <a:solidFill>
                  <a:schemeClr val="tx1"/>
                </a:solidFill>
                <a:effectLst/>
                <a:latin typeface="+mn-lt"/>
              </a:rPr>
              <a:t> la suite de la leçon, le temps d’en prendre connaissance et de compléter le tableau de la diapositive suivante.</a:t>
            </a:r>
            <a:endParaRPr lang="fr-FR" sz="1200" dirty="0">
              <a:solidFill>
                <a:schemeClr val="tx1"/>
              </a:solidFill>
              <a:latin typeface="+mn-lt"/>
            </a:endParaRPr>
          </a:p>
          <a:p>
            <a:endParaRPr lang="fr-FR" dirty="0"/>
          </a:p>
        </p:txBody>
      </p:sp>
      <p:sp>
        <p:nvSpPr>
          <p:cNvPr id="4" name="Espace réservé du numéro de diapositive 3">
            <a:extLst>
              <a:ext uri="{FF2B5EF4-FFF2-40B4-BE49-F238E27FC236}">
                <a16:creationId xmlns:a16="http://schemas.microsoft.com/office/drawing/2014/main" id="{B9C472D8-090E-AB07-B24D-59E272FF4746}"/>
              </a:ext>
            </a:extLst>
          </p:cNvPr>
          <p:cNvSpPr>
            <a:spLocks noGrp="1"/>
          </p:cNvSpPr>
          <p:nvPr>
            <p:ph type="sldNum" sz="quarter" idx="5"/>
          </p:nvPr>
        </p:nvSpPr>
        <p:spPr/>
        <p:txBody>
          <a:bodyPr/>
          <a:lstStyle/>
          <a:p>
            <a:fld id="{EBB78776-EB70-064C-AE48-606E7D1E80C5}" type="slidenum">
              <a:rPr lang="fr-FR" smtClean="0"/>
              <a:t>7</a:t>
            </a:fld>
            <a:endParaRPr lang="fr-FR"/>
          </a:p>
        </p:txBody>
      </p:sp>
    </p:spTree>
    <p:extLst>
      <p:ext uri="{BB962C8B-B14F-4D97-AF65-F5344CB8AC3E}">
        <p14:creationId xmlns:p14="http://schemas.microsoft.com/office/powerpoint/2010/main" val="3874595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cs typeface="Calibri" panose="020F0502020204030204" pitchFamily="34" charset="0"/>
              </a:rPr>
              <a:t>Si besoin, </a:t>
            </a:r>
            <a:r>
              <a:rPr lang="fr-FR" sz="1200" b="1" dirty="0">
                <a:solidFill>
                  <a:schemeClr val="tx1"/>
                </a:solidFill>
                <a:effectLst/>
                <a:latin typeface="+mn-lt"/>
                <a:ea typeface="Calibri" panose="020F0502020204030204" pitchFamily="34" charset="0"/>
                <a:cs typeface="Calibri" panose="020F0502020204030204" pitchFamily="34" charset="0"/>
              </a:rPr>
              <a:t>afficher</a:t>
            </a:r>
            <a:r>
              <a:rPr lang="fr-FR" sz="1200" dirty="0">
                <a:solidFill>
                  <a:schemeClr val="tx1"/>
                </a:solidFill>
                <a:effectLst/>
                <a:latin typeface="+mn-lt"/>
                <a:ea typeface="Calibri" panose="020F0502020204030204" pitchFamily="34" charset="0"/>
                <a:cs typeface="Calibri" panose="020F0502020204030204" pitchFamily="34" charset="0"/>
              </a:rPr>
              <a:t> le tableau colonne après colonne. </a:t>
            </a:r>
            <a:r>
              <a:rPr lang="fr-FR" sz="1200" b="1" dirty="0">
                <a:solidFill>
                  <a:schemeClr val="tx1"/>
                </a:solidFill>
                <a:effectLst/>
                <a:latin typeface="+mn-lt"/>
                <a:ea typeface="Calibri" panose="020F0502020204030204" pitchFamily="34" charset="0"/>
                <a:cs typeface="Calibri" panose="020F0502020204030204" pitchFamily="34" charset="0"/>
              </a:rPr>
              <a:t>Faire commenter </a:t>
            </a:r>
            <a:r>
              <a:rPr lang="fr-FR" sz="1200" dirty="0">
                <a:solidFill>
                  <a:schemeClr val="tx1"/>
                </a:solidFill>
                <a:effectLst/>
                <a:latin typeface="+mn-lt"/>
                <a:ea typeface="Calibri" panose="020F0502020204030204" pitchFamily="34" charset="0"/>
                <a:cs typeface="Calibri" panose="020F0502020204030204" pitchFamily="34" charset="0"/>
              </a:rPr>
              <a:t>le tableau.</a:t>
            </a:r>
          </a:p>
          <a:p>
            <a:endParaRPr lang="fr-FR" sz="1200" dirty="0">
              <a:solidFill>
                <a:schemeClr val="tx1"/>
              </a:solidFill>
              <a:effectLst/>
              <a:latin typeface="+mn-lt"/>
              <a:cs typeface="Calibri" panose="020F0502020204030204" pitchFamily="34" charset="0"/>
            </a:endParaRPr>
          </a:p>
          <a:p>
            <a:r>
              <a:rPr lang="fr-FR" sz="1200" b="1" dirty="0">
                <a:solidFill>
                  <a:schemeClr val="tx1"/>
                </a:solidFill>
                <a:effectLst/>
                <a:latin typeface="+mn-lt"/>
                <a:cs typeface="Calibri" panose="020F0502020204030204" pitchFamily="34" charset="0"/>
              </a:rPr>
              <a:t>Revenir</a:t>
            </a:r>
            <a:r>
              <a:rPr lang="fr-FR" sz="1200" dirty="0">
                <a:solidFill>
                  <a:schemeClr val="tx1"/>
                </a:solidFill>
                <a:effectLst/>
                <a:latin typeface="+mn-lt"/>
                <a:cs typeface="Calibri" panose="020F0502020204030204" pitchFamily="34" charset="0"/>
              </a:rPr>
              <a:t> aux remarques de la phase d’enrôlement et les valider ou non.</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EBB78776-EB70-064C-AE48-606E7D1E80C5}" type="slidenum">
              <a:rPr lang="fr-FR" smtClean="0"/>
              <a:t>8</a:t>
            </a:fld>
            <a:endParaRPr lang="fr-FR"/>
          </a:p>
        </p:txBody>
      </p:sp>
    </p:spTree>
    <p:extLst>
      <p:ext uri="{BB962C8B-B14F-4D97-AF65-F5344CB8AC3E}">
        <p14:creationId xmlns:p14="http://schemas.microsoft.com/office/powerpoint/2010/main" val="2666331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Reformuler </a:t>
            </a:r>
            <a:r>
              <a:rPr lang="fr-FR" sz="1200" dirty="0">
                <a:solidFill>
                  <a:schemeClr val="tx1"/>
                </a:solidFill>
                <a:effectLst/>
                <a:latin typeface="+mn-lt"/>
                <a:ea typeface="Calibri" panose="020F0502020204030204" pitchFamily="34" charset="0"/>
                <a:cs typeface="Times New Roman" panose="02020603050405020304" pitchFamily="18" charset="0"/>
              </a:rPr>
              <a:t>avec les élèves ce qu’on a revu.</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a revu comment on coupe une phrase en briques.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a vu qu’il fallait voir la phrase pour savoir si un mot est un nom ou un verbe.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a revu ce qu’on savait sur les classes de mots.</a:t>
            </a:r>
          </a:p>
          <a:p>
            <a:endParaRPr lang="fr-FR" sz="1200" dirty="0">
              <a:solidFill>
                <a:schemeClr val="tx1"/>
              </a:solidFill>
              <a:latin typeface="+mn-lt"/>
            </a:endParaRPr>
          </a:p>
          <a:p>
            <a:r>
              <a:rPr lang="fr-FR" sz="1200" b="1" dirty="0">
                <a:solidFill>
                  <a:schemeClr val="tx1"/>
                </a:solidFill>
                <a:latin typeface="+mn-lt"/>
              </a:rPr>
              <a:t>Distribuer</a:t>
            </a:r>
            <a:r>
              <a:rPr lang="fr-FR" sz="1200" dirty="0">
                <a:solidFill>
                  <a:schemeClr val="tx1"/>
                </a:solidFill>
                <a:latin typeface="+mn-lt"/>
              </a:rPr>
              <a:t> la trace écrite : le tableau tel qu’il a été élaboré (diapo 8), sans le relevé des exemples du texte d’appui.</a:t>
            </a:r>
          </a:p>
        </p:txBody>
      </p:sp>
      <p:sp>
        <p:nvSpPr>
          <p:cNvPr id="4" name="Espace réservé du numéro de diapositive 3"/>
          <p:cNvSpPr>
            <a:spLocks noGrp="1"/>
          </p:cNvSpPr>
          <p:nvPr>
            <p:ph type="sldNum" sz="quarter" idx="5"/>
          </p:nvPr>
        </p:nvSpPr>
        <p:spPr/>
        <p:txBody>
          <a:bodyPr/>
          <a:lstStyle/>
          <a:p>
            <a:fld id="{EBB78776-EB70-064C-AE48-606E7D1E80C5}" type="slidenum">
              <a:rPr lang="fr-FR" smtClean="0"/>
              <a:t>9</a:t>
            </a:fld>
            <a:endParaRPr lang="fr-FR"/>
          </a:p>
        </p:txBody>
      </p:sp>
    </p:spTree>
    <p:extLst>
      <p:ext uri="{BB962C8B-B14F-4D97-AF65-F5344CB8AC3E}">
        <p14:creationId xmlns:p14="http://schemas.microsoft.com/office/powerpoint/2010/main" val="3526566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BB78776-EB70-064C-AE48-606E7D1E80C5}" type="slidenum">
              <a:rPr lang="fr-FR" smtClean="0"/>
              <a:t>10</a:t>
            </a:fld>
            <a:endParaRPr lang="fr-FR"/>
          </a:p>
        </p:txBody>
      </p:sp>
    </p:spTree>
    <p:extLst>
      <p:ext uri="{BB962C8B-B14F-4D97-AF65-F5344CB8AC3E}">
        <p14:creationId xmlns:p14="http://schemas.microsoft.com/office/powerpoint/2010/main" val="522934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BB78776-EB70-064C-AE48-606E7D1E80C5}" type="slidenum">
              <a:rPr lang="fr-FR" smtClean="0"/>
              <a:t>11</a:t>
            </a:fld>
            <a:endParaRPr lang="fr-FR"/>
          </a:p>
        </p:txBody>
      </p:sp>
    </p:spTree>
    <p:extLst>
      <p:ext uri="{BB962C8B-B14F-4D97-AF65-F5344CB8AC3E}">
        <p14:creationId xmlns:p14="http://schemas.microsoft.com/office/powerpoint/2010/main" val="1031139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BB78776-EB70-064C-AE48-606E7D1E80C5}" type="slidenum">
              <a:rPr lang="fr-FR" smtClean="0"/>
              <a:t>12</a:t>
            </a:fld>
            <a:endParaRPr lang="fr-FR"/>
          </a:p>
        </p:txBody>
      </p:sp>
    </p:spTree>
    <p:extLst>
      <p:ext uri="{BB962C8B-B14F-4D97-AF65-F5344CB8AC3E}">
        <p14:creationId xmlns:p14="http://schemas.microsoft.com/office/powerpoint/2010/main" val="4003505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Les garçons portent les cartables en face des portes de l’école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fr-FR" dirty="0"/>
          </a:p>
          <a:p>
            <a:r>
              <a:rPr lang="fr-FR" dirty="0"/>
              <a:t>Lors de la mise en commun, privilégiez la réflexion sur les points suivants :</a:t>
            </a:r>
          </a:p>
          <a:p>
            <a:pPr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accord dans le GN (D/N)</a:t>
            </a:r>
          </a:p>
          <a:p>
            <a:pPr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accord S/V</a:t>
            </a:r>
          </a:p>
          <a:p>
            <a:pPr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homophones verbo-nominaux (portes/</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potent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ç</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EBB78776-EB70-064C-AE48-606E7D1E80C5}" type="slidenum">
              <a:rPr lang="fr-FR" smtClean="0"/>
              <a:t>13</a:t>
            </a:fld>
            <a:endParaRPr lang="fr-FR"/>
          </a:p>
        </p:txBody>
      </p:sp>
    </p:spTree>
    <p:extLst>
      <p:ext uri="{BB962C8B-B14F-4D97-AF65-F5344CB8AC3E}">
        <p14:creationId xmlns:p14="http://schemas.microsoft.com/office/powerpoint/2010/main" val="3388457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B51B2-E878-378A-403B-5FA93067DDD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D7508DB-8470-7C80-2865-FF3CF8753C9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489727D-65E2-218F-6246-774C26B5E48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CAF5EB3-A5BF-4D69-F098-5D5307DC9226}"/>
              </a:ext>
            </a:extLst>
          </p:cNvPr>
          <p:cNvSpPr>
            <a:spLocks noGrp="1"/>
          </p:cNvSpPr>
          <p:nvPr>
            <p:ph type="sldNum" sz="quarter" idx="5"/>
          </p:nvPr>
        </p:nvSpPr>
        <p:spPr/>
        <p:txBody>
          <a:bodyPr/>
          <a:lstStyle/>
          <a:p>
            <a:fld id="{EBB78776-EB70-064C-AE48-606E7D1E80C5}" type="slidenum">
              <a:rPr lang="fr-FR" smtClean="0"/>
              <a:t>14</a:t>
            </a:fld>
            <a:endParaRPr lang="fr-FR"/>
          </a:p>
        </p:txBody>
      </p:sp>
    </p:spTree>
    <p:extLst>
      <p:ext uri="{BB962C8B-B14F-4D97-AF65-F5344CB8AC3E}">
        <p14:creationId xmlns:p14="http://schemas.microsoft.com/office/powerpoint/2010/main" val="1164153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F19473-1E6A-6003-5441-D6C41555DD8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B38BBBF-A93E-8261-86B8-582CCFB338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18875AC-E316-0D16-D7CF-28C31BCA5890}"/>
              </a:ext>
            </a:extLst>
          </p:cNvPr>
          <p:cNvSpPr>
            <a:spLocks noGrp="1"/>
          </p:cNvSpPr>
          <p:nvPr>
            <p:ph type="dt" sz="half" idx="10"/>
          </p:nvPr>
        </p:nvSpPr>
        <p:spPr/>
        <p:txBody>
          <a:bodyPr/>
          <a:lstStyle/>
          <a:p>
            <a:fld id="{B1EF70C5-DDF8-9546-89E6-E25BB32BF17E}"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D9CCC323-5BA3-81CA-E20F-80627EC2375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060AE91-AA2C-6143-54EA-EC0A348188E3}"/>
              </a:ext>
            </a:extLst>
          </p:cNvPr>
          <p:cNvSpPr>
            <a:spLocks noGrp="1"/>
          </p:cNvSpPr>
          <p:nvPr>
            <p:ph type="sldNum" sz="quarter" idx="12"/>
          </p:nvPr>
        </p:nvSpPr>
        <p:spPr/>
        <p:txBody>
          <a:bodyPr/>
          <a:lstStyle/>
          <a:p>
            <a:fld id="{06D68BB0-B718-D54E-A15D-19FF1A070EB2}" type="slidenum">
              <a:rPr lang="fr-FR" smtClean="0"/>
              <a:t>‹N°›</a:t>
            </a:fld>
            <a:endParaRPr lang="fr-FR"/>
          </a:p>
        </p:txBody>
      </p:sp>
    </p:spTree>
    <p:extLst>
      <p:ext uri="{BB962C8B-B14F-4D97-AF65-F5344CB8AC3E}">
        <p14:creationId xmlns:p14="http://schemas.microsoft.com/office/powerpoint/2010/main" val="1904772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AE4326-BAA3-7100-AB49-A247E95FB1D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027EB54-6816-E08F-B001-F620F07D498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EC24156-9049-B95E-68F6-B44425CB6AED}"/>
              </a:ext>
            </a:extLst>
          </p:cNvPr>
          <p:cNvSpPr>
            <a:spLocks noGrp="1"/>
          </p:cNvSpPr>
          <p:nvPr>
            <p:ph type="dt" sz="half" idx="10"/>
          </p:nvPr>
        </p:nvSpPr>
        <p:spPr/>
        <p:txBody>
          <a:bodyPr/>
          <a:lstStyle/>
          <a:p>
            <a:fld id="{B1EF70C5-DDF8-9546-89E6-E25BB32BF17E}"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D30CE7D5-C7E9-03AA-C931-641B650347C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D09E98D-8C01-3FD9-5B21-91D41197A7C7}"/>
              </a:ext>
            </a:extLst>
          </p:cNvPr>
          <p:cNvSpPr>
            <a:spLocks noGrp="1"/>
          </p:cNvSpPr>
          <p:nvPr>
            <p:ph type="sldNum" sz="quarter" idx="12"/>
          </p:nvPr>
        </p:nvSpPr>
        <p:spPr/>
        <p:txBody>
          <a:bodyPr/>
          <a:lstStyle/>
          <a:p>
            <a:fld id="{06D68BB0-B718-D54E-A15D-19FF1A070EB2}" type="slidenum">
              <a:rPr lang="fr-FR" smtClean="0"/>
              <a:t>‹N°›</a:t>
            </a:fld>
            <a:endParaRPr lang="fr-FR"/>
          </a:p>
        </p:txBody>
      </p:sp>
    </p:spTree>
    <p:extLst>
      <p:ext uri="{BB962C8B-B14F-4D97-AF65-F5344CB8AC3E}">
        <p14:creationId xmlns:p14="http://schemas.microsoft.com/office/powerpoint/2010/main" val="2609887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9D6E67-F312-26A2-A83A-89A34BE758C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55D0D5B-A72C-2206-47B2-C74A84C8EF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C36357F-F3D3-26DB-1BB9-20DBFB492F00}"/>
              </a:ext>
            </a:extLst>
          </p:cNvPr>
          <p:cNvSpPr>
            <a:spLocks noGrp="1"/>
          </p:cNvSpPr>
          <p:nvPr>
            <p:ph type="dt" sz="half" idx="10"/>
          </p:nvPr>
        </p:nvSpPr>
        <p:spPr/>
        <p:txBody>
          <a:bodyPr/>
          <a:lstStyle/>
          <a:p>
            <a:fld id="{B1EF70C5-DDF8-9546-89E6-E25BB32BF17E}"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2C566C58-42DF-8897-AB87-3FD44308811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778BE0-5B91-B836-42C4-CA5DE6FD3D5B}"/>
              </a:ext>
            </a:extLst>
          </p:cNvPr>
          <p:cNvSpPr>
            <a:spLocks noGrp="1"/>
          </p:cNvSpPr>
          <p:nvPr>
            <p:ph type="sldNum" sz="quarter" idx="12"/>
          </p:nvPr>
        </p:nvSpPr>
        <p:spPr/>
        <p:txBody>
          <a:bodyPr/>
          <a:lstStyle/>
          <a:p>
            <a:fld id="{06D68BB0-B718-D54E-A15D-19FF1A070EB2}" type="slidenum">
              <a:rPr lang="fr-FR" smtClean="0"/>
              <a:t>‹N°›</a:t>
            </a:fld>
            <a:endParaRPr lang="fr-FR"/>
          </a:p>
        </p:txBody>
      </p:sp>
    </p:spTree>
    <p:extLst>
      <p:ext uri="{BB962C8B-B14F-4D97-AF65-F5344CB8AC3E}">
        <p14:creationId xmlns:p14="http://schemas.microsoft.com/office/powerpoint/2010/main" val="4253178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DA06C6-CBFD-196E-A46F-3F23A5312EC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14DBCAE-91C7-8F22-EFDA-F981FCF8D73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6CF2060-CE4A-0D69-E5C9-5C27EF1C62C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8EF6AFE-DA1C-F6C5-495B-AAB61C187BF1}"/>
              </a:ext>
            </a:extLst>
          </p:cNvPr>
          <p:cNvSpPr>
            <a:spLocks noGrp="1"/>
          </p:cNvSpPr>
          <p:nvPr>
            <p:ph type="dt" sz="half" idx="10"/>
          </p:nvPr>
        </p:nvSpPr>
        <p:spPr/>
        <p:txBody>
          <a:bodyPr/>
          <a:lstStyle/>
          <a:p>
            <a:fld id="{B1EF70C5-DDF8-9546-89E6-E25BB32BF17E}" type="datetimeFigureOut">
              <a:rPr lang="fr-FR" smtClean="0"/>
              <a:t>09/10/2024</a:t>
            </a:fld>
            <a:endParaRPr lang="fr-FR"/>
          </a:p>
        </p:txBody>
      </p:sp>
      <p:sp>
        <p:nvSpPr>
          <p:cNvPr id="6" name="Espace réservé du pied de page 5">
            <a:extLst>
              <a:ext uri="{FF2B5EF4-FFF2-40B4-BE49-F238E27FC236}">
                <a16:creationId xmlns:a16="http://schemas.microsoft.com/office/drawing/2014/main" id="{4DB2A5B6-746B-AC45-A50F-8F571987BFF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32C28FF-18A8-68AD-B4A7-F39D8887269F}"/>
              </a:ext>
            </a:extLst>
          </p:cNvPr>
          <p:cNvSpPr>
            <a:spLocks noGrp="1"/>
          </p:cNvSpPr>
          <p:nvPr>
            <p:ph type="sldNum" sz="quarter" idx="12"/>
          </p:nvPr>
        </p:nvSpPr>
        <p:spPr/>
        <p:txBody>
          <a:bodyPr/>
          <a:lstStyle/>
          <a:p>
            <a:fld id="{06D68BB0-B718-D54E-A15D-19FF1A070EB2}" type="slidenum">
              <a:rPr lang="fr-FR" smtClean="0"/>
              <a:t>‹N°›</a:t>
            </a:fld>
            <a:endParaRPr lang="fr-FR"/>
          </a:p>
        </p:txBody>
      </p:sp>
    </p:spTree>
    <p:extLst>
      <p:ext uri="{BB962C8B-B14F-4D97-AF65-F5344CB8AC3E}">
        <p14:creationId xmlns:p14="http://schemas.microsoft.com/office/powerpoint/2010/main" val="3956633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311B03-C1C1-3E2C-FF50-E317A7A0AF5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63E57A3-48EA-4DF2-D5A1-0E6066A715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99E295F-E25A-EC73-0DBF-DB651173007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8031294-C1B8-E345-F21E-BC67DABD02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137863A-7C94-AADA-E2F1-1C6C8B38D52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C34AE2D-8027-2BB4-74FD-E9A4A40120FB}"/>
              </a:ext>
            </a:extLst>
          </p:cNvPr>
          <p:cNvSpPr>
            <a:spLocks noGrp="1"/>
          </p:cNvSpPr>
          <p:nvPr>
            <p:ph type="dt" sz="half" idx="10"/>
          </p:nvPr>
        </p:nvSpPr>
        <p:spPr/>
        <p:txBody>
          <a:bodyPr/>
          <a:lstStyle/>
          <a:p>
            <a:fld id="{B1EF70C5-DDF8-9546-89E6-E25BB32BF17E}" type="datetimeFigureOut">
              <a:rPr lang="fr-FR" smtClean="0"/>
              <a:t>09/10/2024</a:t>
            </a:fld>
            <a:endParaRPr lang="fr-FR"/>
          </a:p>
        </p:txBody>
      </p:sp>
      <p:sp>
        <p:nvSpPr>
          <p:cNvPr id="8" name="Espace réservé du pied de page 7">
            <a:extLst>
              <a:ext uri="{FF2B5EF4-FFF2-40B4-BE49-F238E27FC236}">
                <a16:creationId xmlns:a16="http://schemas.microsoft.com/office/drawing/2014/main" id="{F60B8D2C-6271-EDE9-1FBE-0241CD2B2A5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7006613-1864-4FC3-337E-A28CC273D829}"/>
              </a:ext>
            </a:extLst>
          </p:cNvPr>
          <p:cNvSpPr>
            <a:spLocks noGrp="1"/>
          </p:cNvSpPr>
          <p:nvPr>
            <p:ph type="sldNum" sz="quarter" idx="12"/>
          </p:nvPr>
        </p:nvSpPr>
        <p:spPr/>
        <p:txBody>
          <a:bodyPr/>
          <a:lstStyle/>
          <a:p>
            <a:fld id="{06D68BB0-B718-D54E-A15D-19FF1A070EB2}" type="slidenum">
              <a:rPr lang="fr-FR" smtClean="0"/>
              <a:t>‹N°›</a:t>
            </a:fld>
            <a:endParaRPr lang="fr-FR"/>
          </a:p>
        </p:txBody>
      </p:sp>
    </p:spTree>
    <p:extLst>
      <p:ext uri="{BB962C8B-B14F-4D97-AF65-F5344CB8AC3E}">
        <p14:creationId xmlns:p14="http://schemas.microsoft.com/office/powerpoint/2010/main" val="3723332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2FB687-AFA7-1D9E-EEAE-BFB5F18AEAE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8CAA90E-05D6-E700-731E-6134EC089219}"/>
              </a:ext>
            </a:extLst>
          </p:cNvPr>
          <p:cNvSpPr>
            <a:spLocks noGrp="1"/>
          </p:cNvSpPr>
          <p:nvPr>
            <p:ph type="dt" sz="half" idx="10"/>
          </p:nvPr>
        </p:nvSpPr>
        <p:spPr/>
        <p:txBody>
          <a:bodyPr/>
          <a:lstStyle/>
          <a:p>
            <a:fld id="{B1EF70C5-DDF8-9546-89E6-E25BB32BF17E}" type="datetimeFigureOut">
              <a:rPr lang="fr-FR" smtClean="0"/>
              <a:t>09/10/2024</a:t>
            </a:fld>
            <a:endParaRPr lang="fr-FR"/>
          </a:p>
        </p:txBody>
      </p:sp>
      <p:sp>
        <p:nvSpPr>
          <p:cNvPr id="4" name="Espace réservé du pied de page 3">
            <a:extLst>
              <a:ext uri="{FF2B5EF4-FFF2-40B4-BE49-F238E27FC236}">
                <a16:creationId xmlns:a16="http://schemas.microsoft.com/office/drawing/2014/main" id="{919EBC69-AAC9-6F0B-085F-F6855ACFEF9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A8E56BC-9590-1792-6E8B-9B2E5FD416EE}"/>
              </a:ext>
            </a:extLst>
          </p:cNvPr>
          <p:cNvSpPr>
            <a:spLocks noGrp="1"/>
          </p:cNvSpPr>
          <p:nvPr>
            <p:ph type="sldNum" sz="quarter" idx="12"/>
          </p:nvPr>
        </p:nvSpPr>
        <p:spPr/>
        <p:txBody>
          <a:bodyPr/>
          <a:lstStyle/>
          <a:p>
            <a:fld id="{06D68BB0-B718-D54E-A15D-19FF1A070EB2}" type="slidenum">
              <a:rPr lang="fr-FR" smtClean="0"/>
              <a:t>‹N°›</a:t>
            </a:fld>
            <a:endParaRPr lang="fr-FR"/>
          </a:p>
        </p:txBody>
      </p:sp>
    </p:spTree>
    <p:extLst>
      <p:ext uri="{BB962C8B-B14F-4D97-AF65-F5344CB8AC3E}">
        <p14:creationId xmlns:p14="http://schemas.microsoft.com/office/powerpoint/2010/main" val="3864472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93072E1-3103-23CD-99F5-096B96B53A2F}"/>
              </a:ext>
            </a:extLst>
          </p:cNvPr>
          <p:cNvSpPr>
            <a:spLocks noGrp="1"/>
          </p:cNvSpPr>
          <p:nvPr>
            <p:ph type="dt" sz="half" idx="10"/>
          </p:nvPr>
        </p:nvSpPr>
        <p:spPr/>
        <p:txBody>
          <a:bodyPr/>
          <a:lstStyle/>
          <a:p>
            <a:fld id="{B1EF70C5-DDF8-9546-89E6-E25BB32BF17E}" type="datetimeFigureOut">
              <a:rPr lang="fr-FR" smtClean="0"/>
              <a:t>09/10/2024</a:t>
            </a:fld>
            <a:endParaRPr lang="fr-FR"/>
          </a:p>
        </p:txBody>
      </p:sp>
      <p:sp>
        <p:nvSpPr>
          <p:cNvPr id="3" name="Espace réservé du pied de page 2">
            <a:extLst>
              <a:ext uri="{FF2B5EF4-FFF2-40B4-BE49-F238E27FC236}">
                <a16:creationId xmlns:a16="http://schemas.microsoft.com/office/drawing/2014/main" id="{BF4D00AB-5527-9CD7-B8AD-0E93F7EE628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072AD13-18DF-8F4F-D72D-11FAD0E965A8}"/>
              </a:ext>
            </a:extLst>
          </p:cNvPr>
          <p:cNvSpPr>
            <a:spLocks noGrp="1"/>
          </p:cNvSpPr>
          <p:nvPr>
            <p:ph type="sldNum" sz="quarter" idx="12"/>
          </p:nvPr>
        </p:nvSpPr>
        <p:spPr/>
        <p:txBody>
          <a:bodyPr/>
          <a:lstStyle/>
          <a:p>
            <a:fld id="{06D68BB0-B718-D54E-A15D-19FF1A070EB2}" type="slidenum">
              <a:rPr lang="fr-FR" smtClean="0"/>
              <a:t>‹N°›</a:t>
            </a:fld>
            <a:endParaRPr lang="fr-FR"/>
          </a:p>
        </p:txBody>
      </p:sp>
    </p:spTree>
    <p:extLst>
      <p:ext uri="{BB962C8B-B14F-4D97-AF65-F5344CB8AC3E}">
        <p14:creationId xmlns:p14="http://schemas.microsoft.com/office/powerpoint/2010/main" val="3526295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104331-1C49-6734-9EED-668E095FBC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8D8265A-D90A-87ED-1DE2-6115621585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D707D36-E1FE-5B8F-0443-F8C0CB3425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AEAAF0F-4CF6-85FD-4BE3-3AD8A3650241}"/>
              </a:ext>
            </a:extLst>
          </p:cNvPr>
          <p:cNvSpPr>
            <a:spLocks noGrp="1"/>
          </p:cNvSpPr>
          <p:nvPr>
            <p:ph type="dt" sz="half" idx="10"/>
          </p:nvPr>
        </p:nvSpPr>
        <p:spPr/>
        <p:txBody>
          <a:bodyPr/>
          <a:lstStyle/>
          <a:p>
            <a:fld id="{B1EF70C5-DDF8-9546-89E6-E25BB32BF17E}" type="datetimeFigureOut">
              <a:rPr lang="fr-FR" smtClean="0"/>
              <a:t>09/10/2024</a:t>
            </a:fld>
            <a:endParaRPr lang="fr-FR"/>
          </a:p>
        </p:txBody>
      </p:sp>
      <p:sp>
        <p:nvSpPr>
          <p:cNvPr id="6" name="Espace réservé du pied de page 5">
            <a:extLst>
              <a:ext uri="{FF2B5EF4-FFF2-40B4-BE49-F238E27FC236}">
                <a16:creationId xmlns:a16="http://schemas.microsoft.com/office/drawing/2014/main" id="{762101E4-1789-3D8F-5C2F-D0F3E2537B6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0CC9F74-A0DE-E277-1A1C-5693E5803803}"/>
              </a:ext>
            </a:extLst>
          </p:cNvPr>
          <p:cNvSpPr>
            <a:spLocks noGrp="1"/>
          </p:cNvSpPr>
          <p:nvPr>
            <p:ph type="sldNum" sz="quarter" idx="12"/>
          </p:nvPr>
        </p:nvSpPr>
        <p:spPr/>
        <p:txBody>
          <a:bodyPr/>
          <a:lstStyle/>
          <a:p>
            <a:fld id="{06D68BB0-B718-D54E-A15D-19FF1A070EB2}" type="slidenum">
              <a:rPr lang="fr-FR" smtClean="0"/>
              <a:t>‹N°›</a:t>
            </a:fld>
            <a:endParaRPr lang="fr-FR"/>
          </a:p>
        </p:txBody>
      </p:sp>
    </p:spTree>
    <p:extLst>
      <p:ext uri="{BB962C8B-B14F-4D97-AF65-F5344CB8AC3E}">
        <p14:creationId xmlns:p14="http://schemas.microsoft.com/office/powerpoint/2010/main" val="316197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B74E96-227B-81A3-31D4-293715FDF78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F0C7971-4ACD-3155-0C3A-8D6F1B1FA2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B3999C5-D563-DEC2-9456-6654CE46A3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790E330-B191-A13F-9198-BFFFBC74E9D1}"/>
              </a:ext>
            </a:extLst>
          </p:cNvPr>
          <p:cNvSpPr>
            <a:spLocks noGrp="1"/>
          </p:cNvSpPr>
          <p:nvPr>
            <p:ph type="dt" sz="half" idx="10"/>
          </p:nvPr>
        </p:nvSpPr>
        <p:spPr/>
        <p:txBody>
          <a:bodyPr/>
          <a:lstStyle/>
          <a:p>
            <a:fld id="{B1EF70C5-DDF8-9546-89E6-E25BB32BF17E}" type="datetimeFigureOut">
              <a:rPr lang="fr-FR" smtClean="0"/>
              <a:t>09/10/2024</a:t>
            </a:fld>
            <a:endParaRPr lang="fr-FR"/>
          </a:p>
        </p:txBody>
      </p:sp>
      <p:sp>
        <p:nvSpPr>
          <p:cNvPr id="6" name="Espace réservé du pied de page 5">
            <a:extLst>
              <a:ext uri="{FF2B5EF4-FFF2-40B4-BE49-F238E27FC236}">
                <a16:creationId xmlns:a16="http://schemas.microsoft.com/office/drawing/2014/main" id="{CF3E95E6-501E-6D88-E2CC-5F0E78C20BC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79D0D7B-A4F9-FEA9-276B-DAF0EC66BEC8}"/>
              </a:ext>
            </a:extLst>
          </p:cNvPr>
          <p:cNvSpPr>
            <a:spLocks noGrp="1"/>
          </p:cNvSpPr>
          <p:nvPr>
            <p:ph type="sldNum" sz="quarter" idx="12"/>
          </p:nvPr>
        </p:nvSpPr>
        <p:spPr/>
        <p:txBody>
          <a:bodyPr/>
          <a:lstStyle/>
          <a:p>
            <a:fld id="{06D68BB0-B718-D54E-A15D-19FF1A070EB2}" type="slidenum">
              <a:rPr lang="fr-FR" smtClean="0"/>
              <a:t>‹N°›</a:t>
            </a:fld>
            <a:endParaRPr lang="fr-FR"/>
          </a:p>
        </p:txBody>
      </p:sp>
    </p:spTree>
    <p:extLst>
      <p:ext uri="{BB962C8B-B14F-4D97-AF65-F5344CB8AC3E}">
        <p14:creationId xmlns:p14="http://schemas.microsoft.com/office/powerpoint/2010/main" val="709293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A2D1C7-F7B2-7FCF-B393-B125A50A17A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D83C65C-AD98-D1BC-0F8D-994BB29A0A4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B7128A-A362-1FB8-5A0A-26E1072BDD6E}"/>
              </a:ext>
            </a:extLst>
          </p:cNvPr>
          <p:cNvSpPr>
            <a:spLocks noGrp="1"/>
          </p:cNvSpPr>
          <p:nvPr>
            <p:ph type="dt" sz="half" idx="10"/>
          </p:nvPr>
        </p:nvSpPr>
        <p:spPr/>
        <p:txBody>
          <a:bodyPr/>
          <a:lstStyle/>
          <a:p>
            <a:fld id="{B1EF70C5-DDF8-9546-89E6-E25BB32BF17E}"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95BB802F-683E-7861-F264-C537CC8CE43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E7C7996-4F46-B22B-DD56-90C870BC8179}"/>
              </a:ext>
            </a:extLst>
          </p:cNvPr>
          <p:cNvSpPr>
            <a:spLocks noGrp="1"/>
          </p:cNvSpPr>
          <p:nvPr>
            <p:ph type="sldNum" sz="quarter" idx="12"/>
          </p:nvPr>
        </p:nvSpPr>
        <p:spPr/>
        <p:txBody>
          <a:bodyPr/>
          <a:lstStyle/>
          <a:p>
            <a:fld id="{06D68BB0-B718-D54E-A15D-19FF1A070EB2}" type="slidenum">
              <a:rPr lang="fr-FR" smtClean="0"/>
              <a:t>‹N°›</a:t>
            </a:fld>
            <a:endParaRPr lang="fr-FR"/>
          </a:p>
        </p:txBody>
      </p:sp>
    </p:spTree>
    <p:extLst>
      <p:ext uri="{BB962C8B-B14F-4D97-AF65-F5344CB8AC3E}">
        <p14:creationId xmlns:p14="http://schemas.microsoft.com/office/powerpoint/2010/main" val="599336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D7B8C0F-0905-A0D7-28D3-724663CCE01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1D9D430-A926-FC3E-FFFA-E896B4A6C24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EBC1F86-2BF3-A480-6E23-C170A913BE93}"/>
              </a:ext>
            </a:extLst>
          </p:cNvPr>
          <p:cNvSpPr>
            <a:spLocks noGrp="1"/>
          </p:cNvSpPr>
          <p:nvPr>
            <p:ph type="dt" sz="half" idx="10"/>
          </p:nvPr>
        </p:nvSpPr>
        <p:spPr/>
        <p:txBody>
          <a:bodyPr/>
          <a:lstStyle/>
          <a:p>
            <a:fld id="{B1EF70C5-DDF8-9546-89E6-E25BB32BF17E}"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E351EE36-B055-46EB-47AE-AD5207C256B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7EE014B-15CC-2CA4-BE18-18D69EB2AF4D}"/>
              </a:ext>
            </a:extLst>
          </p:cNvPr>
          <p:cNvSpPr>
            <a:spLocks noGrp="1"/>
          </p:cNvSpPr>
          <p:nvPr>
            <p:ph type="sldNum" sz="quarter" idx="12"/>
          </p:nvPr>
        </p:nvSpPr>
        <p:spPr/>
        <p:txBody>
          <a:bodyPr/>
          <a:lstStyle/>
          <a:p>
            <a:fld id="{06D68BB0-B718-D54E-A15D-19FF1A070EB2}" type="slidenum">
              <a:rPr lang="fr-FR" smtClean="0"/>
              <a:t>‹N°›</a:t>
            </a:fld>
            <a:endParaRPr lang="fr-FR"/>
          </a:p>
        </p:txBody>
      </p:sp>
    </p:spTree>
    <p:extLst>
      <p:ext uri="{BB962C8B-B14F-4D97-AF65-F5344CB8AC3E}">
        <p14:creationId xmlns:p14="http://schemas.microsoft.com/office/powerpoint/2010/main" val="2054740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71AA1BD-5120-8085-5305-E859D54BAF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3192416-7B8D-4BB4-115B-082C7DB0AB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53EB886-1FC5-494F-7666-D47DE5BDA6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EF70C5-DDF8-9546-89E6-E25BB32BF17E}"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4307AC18-5F24-029B-3E07-13EC6FBD87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EE47508-B8DD-836E-0C25-6E16715460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D68BB0-B718-D54E-A15D-19FF1A070EB2}" type="slidenum">
              <a:rPr lang="fr-FR" smtClean="0"/>
              <a:t>‹N°›</a:t>
            </a:fld>
            <a:endParaRPr lang="fr-FR"/>
          </a:p>
        </p:txBody>
      </p:sp>
    </p:spTree>
    <p:extLst>
      <p:ext uri="{BB962C8B-B14F-4D97-AF65-F5344CB8AC3E}">
        <p14:creationId xmlns:p14="http://schemas.microsoft.com/office/powerpoint/2010/main" val="4053326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05C39B-D52A-DD70-481E-FCB134397F51}"/>
              </a:ext>
            </a:extLst>
          </p:cNvPr>
          <p:cNvSpPr>
            <a:spLocks noGrp="1"/>
          </p:cNvSpPr>
          <p:nvPr>
            <p:ph type="ctrTitle"/>
          </p:nvPr>
        </p:nvSpPr>
        <p:spPr/>
        <p:txBody>
          <a:bodyPr/>
          <a:lstStyle/>
          <a:p>
            <a:r>
              <a:rPr lang="fr-FR" dirty="0"/>
              <a:t>Catégorisons !</a:t>
            </a:r>
          </a:p>
        </p:txBody>
      </p:sp>
      <p:sp>
        <p:nvSpPr>
          <p:cNvPr id="3" name="Sous-titre 2">
            <a:extLst>
              <a:ext uri="{FF2B5EF4-FFF2-40B4-BE49-F238E27FC236}">
                <a16:creationId xmlns:a16="http://schemas.microsoft.com/office/drawing/2014/main" id="{0E2DE8ED-C5D6-7E35-1B6F-E50C1DB86FD1}"/>
              </a:ext>
            </a:extLst>
          </p:cNvPr>
          <p:cNvSpPr>
            <a:spLocks noGrp="1"/>
          </p:cNvSpPr>
          <p:nvPr>
            <p:ph type="subTitle" idx="1"/>
          </p:nvPr>
        </p:nvSpPr>
        <p:spPr/>
        <p:txBody>
          <a:bodyPr/>
          <a:lstStyle/>
          <a:p>
            <a:endParaRPr lang="fr-FR" dirty="0"/>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996315"/>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4164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732479-7E07-7847-5349-A98E4E2E1E6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E81EFA0-E173-0CFF-8FD7-4D7DC04E5914}"/>
              </a:ext>
            </a:extLst>
          </p:cNvPr>
          <p:cNvSpPr>
            <a:spLocks noGrp="1"/>
          </p:cNvSpPr>
          <p:nvPr>
            <p:ph idx="1"/>
          </p:nvPr>
        </p:nvSpPr>
        <p:spPr/>
        <p:txBody>
          <a:bodyPr/>
          <a:lstStyle/>
          <a:p>
            <a:pPr marL="0" indent="0">
              <a:buNone/>
            </a:pPr>
            <a:endParaRPr lang="fr-FR" dirty="0"/>
          </a:p>
          <a:p>
            <a:pPr marL="0" indent="0">
              <a:buNone/>
            </a:pPr>
            <a:endParaRPr lang="fr-FR" dirty="0"/>
          </a:p>
        </p:txBody>
      </p:sp>
      <p:pic>
        <p:nvPicPr>
          <p:cNvPr id="4" name="Image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9781" y="1027906"/>
            <a:ext cx="1672438" cy="4376564"/>
          </a:xfrm>
          <a:prstGeom prst="rect">
            <a:avLst/>
          </a:prstGeom>
        </p:spPr>
      </p:pic>
    </p:spTree>
    <p:extLst>
      <p:ext uri="{BB962C8B-B14F-4D97-AF65-F5344CB8AC3E}">
        <p14:creationId xmlns:p14="http://schemas.microsoft.com/office/powerpoint/2010/main" val="392565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20AC5F-CB2D-FA49-3957-9651F049301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551C927-6062-21E4-7B26-2AC57A472812}"/>
              </a:ext>
            </a:extLst>
          </p:cNvPr>
          <p:cNvSpPr>
            <a:spLocks noGrp="1"/>
          </p:cNvSpPr>
          <p:nvPr>
            <p:ph idx="1"/>
          </p:nvPr>
        </p:nvSpPr>
        <p:spPr/>
        <p:txBody>
          <a:bodyPr/>
          <a:lstStyle/>
          <a:p>
            <a:pPr marL="0" indent="0">
              <a:buNone/>
            </a:pPr>
            <a:endParaRPr lang="fr-FR" dirty="0"/>
          </a:p>
          <a:p>
            <a:pPr marL="0" indent="0">
              <a:buNone/>
            </a:pPr>
            <a:endParaRPr lang="fr-FR" dirty="0"/>
          </a:p>
        </p:txBody>
      </p:sp>
      <p:graphicFrame>
        <p:nvGraphicFramePr>
          <p:cNvPr id="4" name="Tableau 3">
            <a:extLst>
              <a:ext uri="{FF2B5EF4-FFF2-40B4-BE49-F238E27FC236}">
                <a16:creationId xmlns:a16="http://schemas.microsoft.com/office/drawing/2014/main" id="{74603C84-4B87-EE1D-FBB8-B48CC284EAAB}"/>
              </a:ext>
            </a:extLst>
          </p:cNvPr>
          <p:cNvGraphicFramePr>
            <a:graphicFrameLocks noGrp="1"/>
          </p:cNvGraphicFramePr>
          <p:nvPr>
            <p:extLst>
              <p:ext uri="{D42A27DB-BD31-4B8C-83A1-F6EECF244321}">
                <p14:modId xmlns:p14="http://schemas.microsoft.com/office/powerpoint/2010/main" val="3238246753"/>
              </p:ext>
            </p:extLst>
          </p:nvPr>
        </p:nvGraphicFramePr>
        <p:xfrm>
          <a:off x="1510748" y="2365513"/>
          <a:ext cx="8905460" cy="2902226"/>
        </p:xfrm>
        <a:graphic>
          <a:graphicData uri="http://schemas.openxmlformats.org/drawingml/2006/table">
            <a:tbl>
              <a:tblPr firstRow="1" firstCol="1" bandRow="1" bandCol="1">
                <a:tableStyleId>{5940675A-B579-460E-94D1-54222C63F5DA}</a:tableStyleId>
              </a:tblPr>
              <a:tblGrid>
                <a:gridCol w="1483921">
                  <a:extLst>
                    <a:ext uri="{9D8B030D-6E8A-4147-A177-3AD203B41FA5}">
                      <a16:colId xmlns:a16="http://schemas.microsoft.com/office/drawing/2014/main" val="1888644840"/>
                    </a:ext>
                  </a:extLst>
                </a:gridCol>
                <a:gridCol w="1483921">
                  <a:extLst>
                    <a:ext uri="{9D8B030D-6E8A-4147-A177-3AD203B41FA5}">
                      <a16:colId xmlns:a16="http://schemas.microsoft.com/office/drawing/2014/main" val="1247724380"/>
                    </a:ext>
                  </a:extLst>
                </a:gridCol>
                <a:gridCol w="1483921">
                  <a:extLst>
                    <a:ext uri="{9D8B030D-6E8A-4147-A177-3AD203B41FA5}">
                      <a16:colId xmlns:a16="http://schemas.microsoft.com/office/drawing/2014/main" val="2440796746"/>
                    </a:ext>
                  </a:extLst>
                </a:gridCol>
                <a:gridCol w="1483921">
                  <a:extLst>
                    <a:ext uri="{9D8B030D-6E8A-4147-A177-3AD203B41FA5}">
                      <a16:colId xmlns:a16="http://schemas.microsoft.com/office/drawing/2014/main" val="4233383706"/>
                    </a:ext>
                  </a:extLst>
                </a:gridCol>
                <a:gridCol w="1484888">
                  <a:extLst>
                    <a:ext uri="{9D8B030D-6E8A-4147-A177-3AD203B41FA5}">
                      <a16:colId xmlns:a16="http://schemas.microsoft.com/office/drawing/2014/main" val="2451135195"/>
                    </a:ext>
                  </a:extLst>
                </a:gridCol>
                <a:gridCol w="1484888">
                  <a:extLst>
                    <a:ext uri="{9D8B030D-6E8A-4147-A177-3AD203B41FA5}">
                      <a16:colId xmlns:a16="http://schemas.microsoft.com/office/drawing/2014/main" val="2503418943"/>
                    </a:ext>
                  </a:extLst>
                </a:gridCol>
              </a:tblGrid>
              <a:tr h="2902226">
                <a:tc>
                  <a:txBody>
                    <a:bodyPr/>
                    <a:lstStyle/>
                    <a:p>
                      <a:pPr algn="just"/>
                      <a:r>
                        <a:rPr lang="fr-FR" sz="1800" dirty="0">
                          <a:effectLst/>
                        </a:rPr>
                        <a:t>aller</a:t>
                      </a:r>
                    </a:p>
                    <a:p>
                      <a:pPr algn="just"/>
                      <a:r>
                        <a:rPr lang="fr-FR" sz="1800" dirty="0">
                          <a:effectLst/>
                        </a:rPr>
                        <a:t>argent </a:t>
                      </a:r>
                    </a:p>
                    <a:p>
                      <a:pPr algn="just"/>
                      <a:r>
                        <a:rPr lang="fr-FR" sz="1800" dirty="0">
                          <a:effectLst/>
                        </a:rPr>
                        <a:t>avec</a:t>
                      </a:r>
                    </a:p>
                    <a:p>
                      <a:pPr algn="just"/>
                      <a:r>
                        <a:rPr lang="fr-FR" sz="1800" dirty="0">
                          <a:effectLst/>
                        </a:rPr>
                        <a:t>bijou</a:t>
                      </a:r>
                    </a:p>
                    <a:p>
                      <a:pPr algn="just"/>
                      <a:r>
                        <a:rPr lang="fr-FR" sz="1800" dirty="0">
                          <a:effectLst/>
                        </a:rPr>
                        <a:t>bois</a:t>
                      </a:r>
                    </a:p>
                    <a:p>
                      <a:pPr algn="just"/>
                      <a:r>
                        <a:rPr lang="fr-FR" sz="1800" dirty="0">
                          <a:effectLst/>
                        </a:rPr>
                        <a:t>car</a:t>
                      </a:r>
                    </a:p>
                    <a:p>
                      <a:pPr algn="just"/>
                      <a:r>
                        <a:rPr lang="fr-FR" sz="1800" dirty="0">
                          <a:effectLst/>
                        </a:rPr>
                        <a:t>cela</a:t>
                      </a:r>
                    </a:p>
                    <a:p>
                      <a:pPr algn="just"/>
                      <a:r>
                        <a:rPr lang="fr-FR" sz="1800" dirty="0">
                          <a:effectLst/>
                        </a:rPr>
                        <a:t>d’</a:t>
                      </a:r>
                    </a:p>
                    <a:p>
                      <a:pPr algn="just"/>
                      <a:r>
                        <a:rPr lang="fr-FR" sz="1800" dirty="0">
                          <a:effectLst/>
                        </a:rPr>
                        <a:t>de</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effectLst/>
                        </a:rPr>
                        <a:t>des </a:t>
                      </a:r>
                    </a:p>
                    <a:p>
                      <a:pPr algn="just"/>
                      <a:r>
                        <a:rPr lang="fr-FR" sz="1800">
                          <a:effectLst/>
                        </a:rPr>
                        <a:t>dorée</a:t>
                      </a:r>
                    </a:p>
                    <a:p>
                      <a:pPr algn="just"/>
                      <a:r>
                        <a:rPr lang="fr-FR" sz="1800">
                          <a:effectLst/>
                        </a:rPr>
                        <a:t>élève</a:t>
                      </a:r>
                    </a:p>
                    <a:p>
                      <a:pPr algn="just"/>
                      <a:r>
                        <a:rPr lang="fr-FR" sz="1800">
                          <a:effectLst/>
                        </a:rPr>
                        <a:t>elle</a:t>
                      </a:r>
                    </a:p>
                    <a:p>
                      <a:pPr algn="just"/>
                      <a:r>
                        <a:rPr lang="fr-FR" sz="1800">
                          <a:effectLst/>
                        </a:rPr>
                        <a:t>en</a:t>
                      </a:r>
                    </a:p>
                    <a:p>
                      <a:pPr algn="just"/>
                      <a:r>
                        <a:rPr lang="fr-FR" sz="1800">
                          <a:effectLst/>
                        </a:rPr>
                        <a:t>épouserai</a:t>
                      </a:r>
                    </a:p>
                    <a:p>
                      <a:pPr algn="just"/>
                      <a:r>
                        <a:rPr lang="fr-FR" sz="1800">
                          <a:effectLst/>
                        </a:rPr>
                        <a:t>et</a:t>
                      </a:r>
                    </a:p>
                    <a:p>
                      <a:pPr algn="just"/>
                      <a:r>
                        <a:rPr lang="fr-FR" sz="1800">
                          <a:effectLst/>
                        </a:rPr>
                        <a:t>grand</a:t>
                      </a:r>
                    </a:p>
                    <a:p>
                      <a:pPr algn="just"/>
                      <a:r>
                        <a:rPr lang="fr-FR" sz="1800">
                          <a:effectLst/>
                        </a:rPr>
                        <a:t>j’</a:t>
                      </a:r>
                      <a:endParaRPr lang="fr-FR"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effectLst/>
                        </a:rPr>
                        <a:t>je</a:t>
                      </a:r>
                    </a:p>
                    <a:p>
                      <a:pPr algn="just"/>
                      <a:r>
                        <a:rPr lang="fr-FR" sz="1800">
                          <a:effectLst/>
                        </a:rPr>
                        <a:t>jeune </a:t>
                      </a:r>
                    </a:p>
                    <a:p>
                      <a:pPr algn="just"/>
                      <a:r>
                        <a:rPr lang="fr-FR" sz="1800">
                          <a:effectLst/>
                        </a:rPr>
                        <a:t>joue</a:t>
                      </a:r>
                    </a:p>
                    <a:p>
                      <a:pPr algn="just"/>
                      <a:r>
                        <a:rPr lang="fr-FR" sz="1800">
                          <a:effectLst/>
                        </a:rPr>
                        <a:t>l'</a:t>
                      </a:r>
                    </a:p>
                    <a:p>
                      <a:pPr algn="just"/>
                      <a:r>
                        <a:rPr lang="fr-FR" sz="1800">
                          <a:effectLst/>
                        </a:rPr>
                        <a:t>la</a:t>
                      </a:r>
                    </a:p>
                    <a:p>
                      <a:pPr algn="just"/>
                      <a:r>
                        <a:rPr lang="fr-FR" sz="1800">
                          <a:effectLst/>
                        </a:rPr>
                        <a:t>lance</a:t>
                      </a:r>
                    </a:p>
                    <a:p>
                      <a:pPr algn="just"/>
                      <a:r>
                        <a:rPr lang="fr-FR" sz="1800">
                          <a:effectLst/>
                        </a:rPr>
                        <a:t>le</a:t>
                      </a:r>
                    </a:p>
                    <a:p>
                      <a:pPr algn="just"/>
                      <a:r>
                        <a:rPr lang="fr-FR" sz="1800">
                          <a:effectLst/>
                        </a:rPr>
                        <a:t>les</a:t>
                      </a:r>
                    </a:p>
                    <a:p>
                      <a:pPr algn="just"/>
                      <a:r>
                        <a:rPr lang="fr-FR" sz="1800">
                          <a:effectLst/>
                        </a:rPr>
                        <a:t>maintenant</a:t>
                      </a:r>
                      <a:endParaRPr lang="fr-FR"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effectLst/>
                        </a:rPr>
                        <a:t>matelots </a:t>
                      </a:r>
                    </a:p>
                    <a:p>
                      <a:pPr algn="just"/>
                      <a:r>
                        <a:rPr lang="fr-FR" sz="1800">
                          <a:effectLst/>
                        </a:rPr>
                        <a:t>moi</a:t>
                      </a:r>
                    </a:p>
                    <a:p>
                      <a:pPr algn="just"/>
                      <a:r>
                        <a:rPr lang="fr-FR" sz="1800">
                          <a:effectLst/>
                        </a:rPr>
                        <a:t>mousse</a:t>
                      </a:r>
                    </a:p>
                    <a:p>
                      <a:pPr algn="just"/>
                      <a:r>
                        <a:rPr lang="fr-FR" sz="1800">
                          <a:effectLst/>
                        </a:rPr>
                        <a:t>nous</a:t>
                      </a:r>
                    </a:p>
                    <a:p>
                      <a:pPr algn="just"/>
                      <a:r>
                        <a:rPr lang="fr-FR" sz="1800">
                          <a:effectLst/>
                        </a:rPr>
                        <a:t>orpheline</a:t>
                      </a:r>
                    </a:p>
                    <a:p>
                      <a:pPr algn="just"/>
                      <a:r>
                        <a:rPr lang="fr-FR" sz="1800">
                          <a:effectLst/>
                        </a:rPr>
                        <a:t>ou</a:t>
                      </a:r>
                    </a:p>
                    <a:p>
                      <a:pPr algn="just"/>
                      <a:r>
                        <a:rPr lang="fr-FR" sz="1800">
                          <a:effectLst/>
                        </a:rPr>
                        <a:t>parfaitement</a:t>
                      </a:r>
                    </a:p>
                    <a:p>
                      <a:pPr algn="just"/>
                      <a:r>
                        <a:rPr lang="fr-FR" sz="1800">
                          <a:effectLst/>
                        </a:rPr>
                        <a:t>Paul</a:t>
                      </a:r>
                    </a:p>
                    <a:p>
                      <a:pPr algn="just"/>
                      <a:r>
                        <a:rPr lang="fr-FR" sz="1800">
                          <a:effectLst/>
                        </a:rPr>
                        <a:t>plage</a:t>
                      </a:r>
                      <a:endParaRPr lang="fr-FR"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effectLst/>
                        </a:rPr>
                        <a:t>port </a:t>
                      </a:r>
                    </a:p>
                    <a:p>
                      <a:pPr algn="just"/>
                      <a:r>
                        <a:rPr lang="fr-FR" sz="1800">
                          <a:effectLst/>
                        </a:rPr>
                        <a:t>porte</a:t>
                      </a:r>
                    </a:p>
                    <a:p>
                      <a:pPr algn="just"/>
                      <a:r>
                        <a:rPr lang="fr-FR" sz="1800">
                          <a:effectLst/>
                        </a:rPr>
                        <a:t>quand</a:t>
                      </a:r>
                    </a:p>
                    <a:p>
                      <a:pPr algn="just"/>
                      <a:r>
                        <a:rPr lang="fr-FR" sz="1800">
                          <a:effectLst/>
                        </a:rPr>
                        <a:t>rats</a:t>
                      </a:r>
                    </a:p>
                    <a:p>
                      <a:pPr algn="just"/>
                      <a:r>
                        <a:rPr lang="fr-FR" sz="1800">
                          <a:effectLst/>
                        </a:rPr>
                        <a:t>savons</a:t>
                      </a:r>
                    </a:p>
                    <a:p>
                      <a:pPr algn="just"/>
                      <a:r>
                        <a:rPr lang="fr-FR" sz="1800">
                          <a:effectLst/>
                        </a:rPr>
                        <a:t>serai</a:t>
                      </a:r>
                    </a:p>
                    <a:p>
                      <a:pPr algn="just"/>
                      <a:r>
                        <a:rPr lang="fr-FR" sz="1800">
                          <a:effectLst/>
                        </a:rPr>
                        <a:t>souris</a:t>
                      </a:r>
                    </a:p>
                    <a:p>
                      <a:pPr algn="just"/>
                      <a:r>
                        <a:rPr lang="fr-FR" sz="1800">
                          <a:effectLst/>
                        </a:rPr>
                        <a:t>souvent</a:t>
                      </a:r>
                    </a:p>
                    <a:p>
                      <a:pPr algn="just"/>
                      <a:r>
                        <a:rPr lang="fr-FR" sz="1800">
                          <a:effectLst/>
                        </a:rPr>
                        <a:t>suis</a:t>
                      </a:r>
                      <a:endParaRPr lang="fr-FR"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dirty="0">
                          <a:effectLst/>
                        </a:rPr>
                        <a:t>sur</a:t>
                      </a:r>
                    </a:p>
                    <a:p>
                      <a:pPr algn="just"/>
                      <a:r>
                        <a:rPr lang="fr-FR" sz="1800" dirty="0">
                          <a:effectLst/>
                        </a:rPr>
                        <a:t>toujours</a:t>
                      </a:r>
                    </a:p>
                    <a:p>
                      <a:pPr algn="just"/>
                      <a:r>
                        <a:rPr lang="fr-FR" sz="1800" dirty="0">
                          <a:effectLst/>
                        </a:rPr>
                        <a:t>un</a:t>
                      </a:r>
                    </a:p>
                    <a:p>
                      <a:pPr algn="just"/>
                      <a:r>
                        <a:rPr lang="fr-FR" sz="1800" dirty="0">
                          <a:effectLst/>
                        </a:rPr>
                        <a:t>une</a:t>
                      </a:r>
                    </a:p>
                    <a:p>
                      <a:pPr algn="just"/>
                      <a:r>
                        <a:rPr lang="fr-FR" sz="1800" dirty="0">
                          <a:effectLst/>
                        </a:rPr>
                        <a:t>vais</a:t>
                      </a:r>
                    </a:p>
                    <a:p>
                      <a:pPr algn="just"/>
                      <a:r>
                        <a:rPr lang="fr-FR" sz="1800" dirty="0">
                          <a:effectLst/>
                        </a:rPr>
                        <a:t>ville</a:t>
                      </a:r>
                    </a:p>
                    <a:p>
                      <a:pPr algn="just"/>
                      <a:r>
                        <a:rPr lang="fr-FR" sz="1800" dirty="0">
                          <a:effectLst/>
                        </a:rPr>
                        <a:t>voir</a:t>
                      </a:r>
                    </a:p>
                    <a:p>
                      <a:pPr algn="just"/>
                      <a:r>
                        <a:rPr lang="fr-FR" sz="1800" dirty="0">
                          <a:effectLst/>
                        </a:rPr>
                        <a: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7438399"/>
                  </a:ext>
                </a:extLst>
              </a:tr>
            </a:tbl>
          </a:graphicData>
        </a:graphic>
      </p:graphicFrame>
    </p:spTree>
    <p:extLst>
      <p:ext uri="{BB962C8B-B14F-4D97-AF65-F5344CB8AC3E}">
        <p14:creationId xmlns:p14="http://schemas.microsoft.com/office/powerpoint/2010/main" val="2282096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3C243-1CBF-5D9C-317B-6E5693AFE4F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31522E8-568A-9F32-40A8-D38E9AC66BB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38179F5-7041-7DC5-C18C-1B1D76A12331}"/>
              </a:ext>
            </a:extLst>
          </p:cNvPr>
          <p:cNvSpPr>
            <a:spLocks noGrp="1"/>
          </p:cNvSpPr>
          <p:nvPr>
            <p:ph idx="1"/>
          </p:nvPr>
        </p:nvSpPr>
        <p:spPr/>
        <p:txBody>
          <a:bodyPr/>
          <a:lstStyle/>
          <a:p>
            <a:pPr marL="0" indent="0">
              <a:buNone/>
            </a:pPr>
            <a:endParaRPr lang="fr-FR" dirty="0"/>
          </a:p>
          <a:p>
            <a:pPr marL="0" indent="0">
              <a:buNone/>
            </a:pPr>
            <a:endParaRPr lang="fr-FR" dirty="0"/>
          </a:p>
        </p:txBody>
      </p:sp>
      <p:graphicFrame>
        <p:nvGraphicFramePr>
          <p:cNvPr id="4" name="Tableau 3">
            <a:extLst>
              <a:ext uri="{FF2B5EF4-FFF2-40B4-BE49-F238E27FC236}">
                <a16:creationId xmlns:a16="http://schemas.microsoft.com/office/drawing/2014/main" id="{66B495A1-94BE-6A8A-3689-C7EA941A58B8}"/>
              </a:ext>
            </a:extLst>
          </p:cNvPr>
          <p:cNvGraphicFramePr>
            <a:graphicFrameLocks noGrp="1"/>
          </p:cNvGraphicFramePr>
          <p:nvPr/>
        </p:nvGraphicFramePr>
        <p:xfrm>
          <a:off x="1510748" y="2365513"/>
          <a:ext cx="8905460" cy="2902226"/>
        </p:xfrm>
        <a:graphic>
          <a:graphicData uri="http://schemas.openxmlformats.org/drawingml/2006/table">
            <a:tbl>
              <a:tblPr firstRow="1" firstCol="1" bandRow="1" bandCol="1">
                <a:tableStyleId>{5940675A-B579-460E-94D1-54222C63F5DA}</a:tableStyleId>
              </a:tblPr>
              <a:tblGrid>
                <a:gridCol w="1483921">
                  <a:extLst>
                    <a:ext uri="{9D8B030D-6E8A-4147-A177-3AD203B41FA5}">
                      <a16:colId xmlns:a16="http://schemas.microsoft.com/office/drawing/2014/main" val="1888644840"/>
                    </a:ext>
                  </a:extLst>
                </a:gridCol>
                <a:gridCol w="1483921">
                  <a:extLst>
                    <a:ext uri="{9D8B030D-6E8A-4147-A177-3AD203B41FA5}">
                      <a16:colId xmlns:a16="http://schemas.microsoft.com/office/drawing/2014/main" val="1247724380"/>
                    </a:ext>
                  </a:extLst>
                </a:gridCol>
                <a:gridCol w="1483921">
                  <a:extLst>
                    <a:ext uri="{9D8B030D-6E8A-4147-A177-3AD203B41FA5}">
                      <a16:colId xmlns:a16="http://schemas.microsoft.com/office/drawing/2014/main" val="2440796746"/>
                    </a:ext>
                  </a:extLst>
                </a:gridCol>
                <a:gridCol w="1483921">
                  <a:extLst>
                    <a:ext uri="{9D8B030D-6E8A-4147-A177-3AD203B41FA5}">
                      <a16:colId xmlns:a16="http://schemas.microsoft.com/office/drawing/2014/main" val="4233383706"/>
                    </a:ext>
                  </a:extLst>
                </a:gridCol>
                <a:gridCol w="1484888">
                  <a:extLst>
                    <a:ext uri="{9D8B030D-6E8A-4147-A177-3AD203B41FA5}">
                      <a16:colId xmlns:a16="http://schemas.microsoft.com/office/drawing/2014/main" val="2451135195"/>
                    </a:ext>
                  </a:extLst>
                </a:gridCol>
                <a:gridCol w="1484888">
                  <a:extLst>
                    <a:ext uri="{9D8B030D-6E8A-4147-A177-3AD203B41FA5}">
                      <a16:colId xmlns:a16="http://schemas.microsoft.com/office/drawing/2014/main" val="2503418943"/>
                    </a:ext>
                  </a:extLst>
                </a:gridCol>
              </a:tblGrid>
              <a:tr h="2902226">
                <a:tc>
                  <a:txBody>
                    <a:bodyPr/>
                    <a:lstStyle/>
                    <a:p>
                      <a:pPr algn="just"/>
                      <a:r>
                        <a:rPr lang="fr-FR" sz="1800" dirty="0">
                          <a:effectLst/>
                        </a:rPr>
                        <a:t>aller</a:t>
                      </a:r>
                    </a:p>
                    <a:p>
                      <a:pPr algn="just"/>
                      <a:r>
                        <a:rPr lang="fr-FR" sz="1800" dirty="0">
                          <a:effectLst/>
                        </a:rPr>
                        <a:t>argent </a:t>
                      </a:r>
                    </a:p>
                    <a:p>
                      <a:pPr algn="just"/>
                      <a:r>
                        <a:rPr lang="fr-FR" sz="1800" dirty="0">
                          <a:effectLst/>
                        </a:rPr>
                        <a:t>avec</a:t>
                      </a:r>
                    </a:p>
                    <a:p>
                      <a:pPr algn="just"/>
                      <a:r>
                        <a:rPr lang="fr-FR" sz="1800" dirty="0">
                          <a:effectLst/>
                        </a:rPr>
                        <a:t>bijou</a:t>
                      </a:r>
                    </a:p>
                    <a:p>
                      <a:pPr algn="just"/>
                      <a:r>
                        <a:rPr lang="fr-FR" sz="1800" dirty="0">
                          <a:effectLst/>
                        </a:rPr>
                        <a:t>bois</a:t>
                      </a:r>
                    </a:p>
                    <a:p>
                      <a:pPr algn="just"/>
                      <a:r>
                        <a:rPr lang="fr-FR" sz="1800" dirty="0">
                          <a:effectLst/>
                        </a:rPr>
                        <a:t>car</a:t>
                      </a:r>
                    </a:p>
                    <a:p>
                      <a:pPr algn="just"/>
                      <a:r>
                        <a:rPr lang="fr-FR" sz="1800" dirty="0">
                          <a:effectLst/>
                        </a:rPr>
                        <a:t>cela</a:t>
                      </a:r>
                    </a:p>
                    <a:p>
                      <a:pPr algn="just"/>
                      <a:r>
                        <a:rPr lang="fr-FR" sz="1800" dirty="0">
                          <a:effectLst/>
                        </a:rPr>
                        <a:t>d’</a:t>
                      </a:r>
                    </a:p>
                    <a:p>
                      <a:pPr algn="just"/>
                      <a:r>
                        <a:rPr lang="fr-FR" sz="1800" dirty="0">
                          <a:effectLst/>
                        </a:rPr>
                        <a:t>de</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effectLst/>
                        </a:rPr>
                        <a:t>des </a:t>
                      </a:r>
                    </a:p>
                    <a:p>
                      <a:pPr algn="just"/>
                      <a:r>
                        <a:rPr lang="fr-FR" sz="1800">
                          <a:effectLst/>
                        </a:rPr>
                        <a:t>dorée</a:t>
                      </a:r>
                    </a:p>
                    <a:p>
                      <a:pPr algn="just"/>
                      <a:r>
                        <a:rPr lang="fr-FR" sz="1800">
                          <a:effectLst/>
                        </a:rPr>
                        <a:t>élève</a:t>
                      </a:r>
                    </a:p>
                    <a:p>
                      <a:pPr algn="just"/>
                      <a:r>
                        <a:rPr lang="fr-FR" sz="1800">
                          <a:effectLst/>
                        </a:rPr>
                        <a:t>elle</a:t>
                      </a:r>
                    </a:p>
                    <a:p>
                      <a:pPr algn="just"/>
                      <a:r>
                        <a:rPr lang="fr-FR" sz="1800">
                          <a:effectLst/>
                        </a:rPr>
                        <a:t>en</a:t>
                      </a:r>
                    </a:p>
                    <a:p>
                      <a:pPr algn="just"/>
                      <a:r>
                        <a:rPr lang="fr-FR" sz="1800">
                          <a:effectLst/>
                        </a:rPr>
                        <a:t>épouserai</a:t>
                      </a:r>
                    </a:p>
                    <a:p>
                      <a:pPr algn="just"/>
                      <a:r>
                        <a:rPr lang="fr-FR" sz="1800">
                          <a:effectLst/>
                        </a:rPr>
                        <a:t>et</a:t>
                      </a:r>
                    </a:p>
                    <a:p>
                      <a:pPr algn="just"/>
                      <a:r>
                        <a:rPr lang="fr-FR" sz="1800">
                          <a:effectLst/>
                        </a:rPr>
                        <a:t>grand</a:t>
                      </a:r>
                    </a:p>
                    <a:p>
                      <a:pPr algn="just"/>
                      <a:r>
                        <a:rPr lang="fr-FR" sz="1800">
                          <a:effectLst/>
                        </a:rPr>
                        <a:t>j’</a:t>
                      </a:r>
                      <a:endParaRPr lang="fr-FR"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effectLst/>
                        </a:rPr>
                        <a:t>je</a:t>
                      </a:r>
                    </a:p>
                    <a:p>
                      <a:pPr algn="just"/>
                      <a:r>
                        <a:rPr lang="fr-FR" sz="1800">
                          <a:effectLst/>
                        </a:rPr>
                        <a:t>jeune </a:t>
                      </a:r>
                    </a:p>
                    <a:p>
                      <a:pPr algn="just"/>
                      <a:r>
                        <a:rPr lang="fr-FR" sz="1800">
                          <a:effectLst/>
                        </a:rPr>
                        <a:t>joue</a:t>
                      </a:r>
                    </a:p>
                    <a:p>
                      <a:pPr algn="just"/>
                      <a:r>
                        <a:rPr lang="fr-FR" sz="1800">
                          <a:effectLst/>
                        </a:rPr>
                        <a:t>l'</a:t>
                      </a:r>
                    </a:p>
                    <a:p>
                      <a:pPr algn="just"/>
                      <a:r>
                        <a:rPr lang="fr-FR" sz="1800">
                          <a:effectLst/>
                        </a:rPr>
                        <a:t>la</a:t>
                      </a:r>
                    </a:p>
                    <a:p>
                      <a:pPr algn="just"/>
                      <a:r>
                        <a:rPr lang="fr-FR" sz="1800">
                          <a:effectLst/>
                        </a:rPr>
                        <a:t>lance</a:t>
                      </a:r>
                    </a:p>
                    <a:p>
                      <a:pPr algn="just"/>
                      <a:r>
                        <a:rPr lang="fr-FR" sz="1800">
                          <a:effectLst/>
                        </a:rPr>
                        <a:t>le</a:t>
                      </a:r>
                    </a:p>
                    <a:p>
                      <a:pPr algn="just"/>
                      <a:r>
                        <a:rPr lang="fr-FR" sz="1800">
                          <a:effectLst/>
                        </a:rPr>
                        <a:t>les</a:t>
                      </a:r>
                    </a:p>
                    <a:p>
                      <a:pPr algn="just"/>
                      <a:r>
                        <a:rPr lang="fr-FR" sz="1800">
                          <a:effectLst/>
                        </a:rPr>
                        <a:t>maintenant</a:t>
                      </a:r>
                      <a:endParaRPr lang="fr-FR"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effectLst/>
                        </a:rPr>
                        <a:t>matelots </a:t>
                      </a:r>
                    </a:p>
                    <a:p>
                      <a:pPr algn="just"/>
                      <a:r>
                        <a:rPr lang="fr-FR" sz="1800">
                          <a:effectLst/>
                        </a:rPr>
                        <a:t>moi</a:t>
                      </a:r>
                    </a:p>
                    <a:p>
                      <a:pPr algn="just"/>
                      <a:r>
                        <a:rPr lang="fr-FR" sz="1800">
                          <a:effectLst/>
                        </a:rPr>
                        <a:t>mousse</a:t>
                      </a:r>
                    </a:p>
                    <a:p>
                      <a:pPr algn="just"/>
                      <a:r>
                        <a:rPr lang="fr-FR" sz="1800">
                          <a:effectLst/>
                        </a:rPr>
                        <a:t>nous</a:t>
                      </a:r>
                    </a:p>
                    <a:p>
                      <a:pPr algn="just"/>
                      <a:r>
                        <a:rPr lang="fr-FR" sz="1800">
                          <a:effectLst/>
                        </a:rPr>
                        <a:t>orpheline</a:t>
                      </a:r>
                    </a:p>
                    <a:p>
                      <a:pPr algn="just"/>
                      <a:r>
                        <a:rPr lang="fr-FR" sz="1800">
                          <a:effectLst/>
                        </a:rPr>
                        <a:t>ou</a:t>
                      </a:r>
                    </a:p>
                    <a:p>
                      <a:pPr algn="just"/>
                      <a:r>
                        <a:rPr lang="fr-FR" sz="1800">
                          <a:effectLst/>
                        </a:rPr>
                        <a:t>parfaitement</a:t>
                      </a:r>
                    </a:p>
                    <a:p>
                      <a:pPr algn="just"/>
                      <a:r>
                        <a:rPr lang="fr-FR" sz="1800">
                          <a:effectLst/>
                        </a:rPr>
                        <a:t>Paul</a:t>
                      </a:r>
                    </a:p>
                    <a:p>
                      <a:pPr algn="just"/>
                      <a:r>
                        <a:rPr lang="fr-FR" sz="1800">
                          <a:effectLst/>
                        </a:rPr>
                        <a:t>plage</a:t>
                      </a:r>
                      <a:endParaRPr lang="fr-FR"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effectLst/>
                        </a:rPr>
                        <a:t>port </a:t>
                      </a:r>
                    </a:p>
                    <a:p>
                      <a:pPr algn="just"/>
                      <a:r>
                        <a:rPr lang="fr-FR" sz="1800">
                          <a:effectLst/>
                        </a:rPr>
                        <a:t>porte</a:t>
                      </a:r>
                    </a:p>
                    <a:p>
                      <a:pPr algn="just"/>
                      <a:r>
                        <a:rPr lang="fr-FR" sz="1800">
                          <a:effectLst/>
                        </a:rPr>
                        <a:t>quand</a:t>
                      </a:r>
                    </a:p>
                    <a:p>
                      <a:pPr algn="just"/>
                      <a:r>
                        <a:rPr lang="fr-FR" sz="1800">
                          <a:effectLst/>
                        </a:rPr>
                        <a:t>rats</a:t>
                      </a:r>
                    </a:p>
                    <a:p>
                      <a:pPr algn="just"/>
                      <a:r>
                        <a:rPr lang="fr-FR" sz="1800">
                          <a:effectLst/>
                        </a:rPr>
                        <a:t>savons</a:t>
                      </a:r>
                    </a:p>
                    <a:p>
                      <a:pPr algn="just"/>
                      <a:r>
                        <a:rPr lang="fr-FR" sz="1800">
                          <a:effectLst/>
                        </a:rPr>
                        <a:t>serai</a:t>
                      </a:r>
                    </a:p>
                    <a:p>
                      <a:pPr algn="just"/>
                      <a:r>
                        <a:rPr lang="fr-FR" sz="1800">
                          <a:effectLst/>
                        </a:rPr>
                        <a:t>souris</a:t>
                      </a:r>
                    </a:p>
                    <a:p>
                      <a:pPr algn="just"/>
                      <a:r>
                        <a:rPr lang="fr-FR" sz="1800">
                          <a:effectLst/>
                        </a:rPr>
                        <a:t>souvent</a:t>
                      </a:r>
                    </a:p>
                    <a:p>
                      <a:pPr algn="just"/>
                      <a:r>
                        <a:rPr lang="fr-FR" sz="1800">
                          <a:effectLst/>
                        </a:rPr>
                        <a:t>suis</a:t>
                      </a:r>
                      <a:endParaRPr lang="fr-FR"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dirty="0">
                          <a:effectLst/>
                        </a:rPr>
                        <a:t>sur</a:t>
                      </a:r>
                    </a:p>
                    <a:p>
                      <a:pPr algn="just"/>
                      <a:r>
                        <a:rPr lang="fr-FR" sz="1800" dirty="0">
                          <a:effectLst/>
                        </a:rPr>
                        <a:t>toujours</a:t>
                      </a:r>
                    </a:p>
                    <a:p>
                      <a:pPr algn="just"/>
                      <a:r>
                        <a:rPr lang="fr-FR" sz="1800" dirty="0">
                          <a:effectLst/>
                        </a:rPr>
                        <a:t>un</a:t>
                      </a:r>
                    </a:p>
                    <a:p>
                      <a:pPr algn="just"/>
                      <a:r>
                        <a:rPr lang="fr-FR" sz="1800" dirty="0">
                          <a:effectLst/>
                        </a:rPr>
                        <a:t>une</a:t>
                      </a:r>
                    </a:p>
                    <a:p>
                      <a:pPr algn="just"/>
                      <a:r>
                        <a:rPr lang="fr-FR" sz="1800" dirty="0">
                          <a:effectLst/>
                        </a:rPr>
                        <a:t>vais</a:t>
                      </a:r>
                    </a:p>
                    <a:p>
                      <a:pPr algn="just"/>
                      <a:r>
                        <a:rPr lang="fr-FR" sz="1800" dirty="0">
                          <a:effectLst/>
                        </a:rPr>
                        <a:t>ville</a:t>
                      </a:r>
                    </a:p>
                    <a:p>
                      <a:pPr algn="just"/>
                      <a:r>
                        <a:rPr lang="fr-FR" sz="1800" dirty="0">
                          <a:effectLst/>
                        </a:rPr>
                        <a:t>voir</a:t>
                      </a:r>
                    </a:p>
                    <a:p>
                      <a:pPr algn="just"/>
                      <a:r>
                        <a:rPr lang="fr-FR" sz="1800" dirty="0">
                          <a:effectLst/>
                        </a:rPr>
                        <a: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7438399"/>
                  </a:ext>
                </a:extLst>
              </a:tr>
            </a:tbl>
          </a:graphicData>
        </a:graphic>
      </p:graphicFrame>
    </p:spTree>
    <p:extLst>
      <p:ext uri="{BB962C8B-B14F-4D97-AF65-F5344CB8AC3E}">
        <p14:creationId xmlns:p14="http://schemas.microsoft.com/office/powerpoint/2010/main" val="3390008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D69605-0FB1-1959-25BC-EDB366D27A2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4D81AD4-3AEC-CCE9-BD7C-7B8C76DE7A67}"/>
              </a:ext>
            </a:extLst>
          </p:cNvPr>
          <p:cNvSpPr>
            <a:spLocks noGrp="1"/>
          </p:cNvSpPr>
          <p:nvPr>
            <p:ph idx="1"/>
          </p:nvPr>
        </p:nvSpPr>
        <p:spPr/>
        <p:txBody>
          <a:bodyPr/>
          <a:lstStyle/>
          <a:p>
            <a:pPr marL="0" indent="0">
              <a:buNone/>
            </a:pPr>
            <a:endParaRPr lang="fr-FR" dirty="0"/>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La jeune orpheline porte toujours un bijou d’argent et elle élève des rats.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Moi, je suis Paul. Je joue souvent avec une lance en bois sur la plage dorée ou sur le port de la ville. Maintenant je souris car je vais aller voir les matelots. Je serai mousse quand je serai grand, et j’épouserai l'orpheline. Cela, nous le savons parfaitement. </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dirty="0"/>
          </a:p>
        </p:txBody>
      </p:sp>
    </p:spTree>
    <p:extLst>
      <p:ext uri="{BB962C8B-B14F-4D97-AF65-F5344CB8AC3E}">
        <p14:creationId xmlns:p14="http://schemas.microsoft.com/office/powerpoint/2010/main" val="4019764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67DC59-3B69-F6C3-BDD6-D789C9D557A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4322474-B569-1C92-58EA-57DF08318D26}"/>
              </a:ext>
            </a:extLst>
          </p:cNvPr>
          <p:cNvSpPr>
            <a:spLocks noGrp="1"/>
          </p:cNvSpPr>
          <p:nvPr>
            <p:ph idx="1"/>
          </p:nvPr>
        </p:nvSpPr>
        <p:spPr/>
        <p:txBody>
          <a:bodyPr/>
          <a:lstStyle/>
          <a:p>
            <a:pPr marL="0" indent="0" algn="just">
              <a:buNone/>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jeune orpheline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porte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 bijou d’argent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et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elle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élève</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des rats.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suis Paul</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joue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avec une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lance</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en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bois</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sur la plage dorée ou sur le port de la ville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Maintenant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souris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car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vais aller voir les matelots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serai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mousse</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quand je serai grand,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et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épouserai l'orpheline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savons</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parfaitement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endParaRPr lang="fr-FR" dirty="0"/>
          </a:p>
        </p:txBody>
      </p:sp>
    </p:spTree>
    <p:extLst>
      <p:ext uri="{BB962C8B-B14F-4D97-AF65-F5344CB8AC3E}">
        <p14:creationId xmlns:p14="http://schemas.microsoft.com/office/powerpoint/2010/main" val="746598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67CBD-A83E-806C-3E17-B6F358580B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14BDB92-D095-DEDF-6F93-ECBC93070FB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7A81CA6-FBA3-D7CE-9557-3114B15438A5}"/>
              </a:ext>
            </a:extLst>
          </p:cNvPr>
          <p:cNvSpPr>
            <a:spLocks noGrp="1"/>
          </p:cNvSpPr>
          <p:nvPr>
            <p:ph idx="1"/>
          </p:nvPr>
        </p:nvSpPr>
        <p:spPr/>
        <p:txBody>
          <a:bodyPr/>
          <a:lstStyle/>
          <a:p>
            <a:pPr marL="0" indent="0" algn="just">
              <a:buNone/>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jeune orpheline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porte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 bijou d’argent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et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elle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élève</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des rats.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suis Paul</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joue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avec une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lance</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en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bois</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sur la plage dorée ou sur le port de la ville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Maintenant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souris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car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vais aller voir les matelots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serai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mousse</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quand je serai grand,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et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épouserai l'orpheline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savons</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parfaitement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endParaRPr lang="fr-FR" dirty="0"/>
          </a:p>
        </p:txBody>
      </p:sp>
    </p:spTree>
    <p:extLst>
      <p:ext uri="{BB962C8B-B14F-4D97-AF65-F5344CB8AC3E}">
        <p14:creationId xmlns:p14="http://schemas.microsoft.com/office/powerpoint/2010/main" val="3804506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2C1998-3FA3-5DDD-2585-A7B5C700D9AC}"/>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BB08C9A3-DA3D-7D07-05F6-771382E9D703}"/>
              </a:ext>
            </a:extLst>
          </p:cNvPr>
          <p:cNvGraphicFramePr>
            <a:graphicFrameLocks noGrp="1"/>
          </p:cNvGraphicFramePr>
          <p:nvPr>
            <p:ph idx="1"/>
            <p:extLst>
              <p:ext uri="{D42A27DB-BD31-4B8C-83A1-F6EECF244321}">
                <p14:modId xmlns:p14="http://schemas.microsoft.com/office/powerpoint/2010/main" val="2085916730"/>
              </p:ext>
            </p:extLst>
          </p:nvPr>
        </p:nvGraphicFramePr>
        <p:xfrm>
          <a:off x="636105" y="365126"/>
          <a:ext cx="10992682" cy="6228493"/>
        </p:xfrm>
        <a:graphic>
          <a:graphicData uri="http://schemas.openxmlformats.org/drawingml/2006/table">
            <a:tbl>
              <a:tblPr firstRow="1" bandRow="1">
                <a:tableStyleId>{5940675A-B579-460E-94D1-54222C63F5DA}</a:tableStyleId>
              </a:tblPr>
              <a:tblGrid>
                <a:gridCol w="1721286">
                  <a:extLst>
                    <a:ext uri="{9D8B030D-6E8A-4147-A177-3AD203B41FA5}">
                      <a16:colId xmlns:a16="http://schemas.microsoft.com/office/drawing/2014/main" val="1652565583"/>
                    </a:ext>
                  </a:extLst>
                </a:gridCol>
                <a:gridCol w="1942940">
                  <a:extLst>
                    <a:ext uri="{9D8B030D-6E8A-4147-A177-3AD203B41FA5}">
                      <a16:colId xmlns:a16="http://schemas.microsoft.com/office/drawing/2014/main" val="1063779994"/>
                    </a:ext>
                  </a:extLst>
                </a:gridCol>
                <a:gridCol w="1832114">
                  <a:extLst>
                    <a:ext uri="{9D8B030D-6E8A-4147-A177-3AD203B41FA5}">
                      <a16:colId xmlns:a16="http://schemas.microsoft.com/office/drawing/2014/main" val="3173551954"/>
                    </a:ext>
                  </a:extLst>
                </a:gridCol>
                <a:gridCol w="1832114">
                  <a:extLst>
                    <a:ext uri="{9D8B030D-6E8A-4147-A177-3AD203B41FA5}">
                      <a16:colId xmlns:a16="http://schemas.microsoft.com/office/drawing/2014/main" val="113707837"/>
                    </a:ext>
                  </a:extLst>
                </a:gridCol>
                <a:gridCol w="1832114">
                  <a:extLst>
                    <a:ext uri="{9D8B030D-6E8A-4147-A177-3AD203B41FA5}">
                      <a16:colId xmlns:a16="http://schemas.microsoft.com/office/drawing/2014/main" val="2129416310"/>
                    </a:ext>
                  </a:extLst>
                </a:gridCol>
                <a:gridCol w="1832114">
                  <a:extLst>
                    <a:ext uri="{9D8B030D-6E8A-4147-A177-3AD203B41FA5}">
                      <a16:colId xmlns:a16="http://schemas.microsoft.com/office/drawing/2014/main" val="433035888"/>
                    </a:ext>
                  </a:extLst>
                </a:gridCol>
              </a:tblGrid>
              <a:tr h="411529">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Nom</a:t>
                      </a:r>
                    </a:p>
                  </a:txBody>
                  <a:tcPr>
                    <a:solidFill>
                      <a:schemeClr val="accent5">
                        <a:lumMod val="20000"/>
                        <a:lumOff val="80000"/>
                      </a:schemeClr>
                    </a:solidFill>
                  </a:tcPr>
                </a:tc>
                <a:tc>
                  <a:txBody>
                    <a:bodyPr/>
                    <a:lstStyle/>
                    <a:p>
                      <a:r>
                        <a:rPr lang="fr-FR" dirty="0"/>
                        <a:t>Verbe</a:t>
                      </a:r>
                    </a:p>
                  </a:txBody>
                  <a:tcPr>
                    <a:solidFill>
                      <a:schemeClr val="accent5">
                        <a:lumMod val="20000"/>
                        <a:lumOff val="80000"/>
                      </a:schemeClr>
                    </a:solidFill>
                  </a:tcPr>
                </a:tc>
                <a:tc>
                  <a:txBody>
                    <a:bodyPr/>
                    <a:lstStyle/>
                    <a:p>
                      <a:r>
                        <a:rPr lang="fr-FR" dirty="0"/>
                        <a:t>Pronom</a:t>
                      </a:r>
                    </a:p>
                  </a:txBody>
                  <a:tcPr>
                    <a:solidFill>
                      <a:schemeClr val="accent5">
                        <a:lumMod val="20000"/>
                        <a:lumOff val="80000"/>
                      </a:schemeClr>
                    </a:solidFill>
                  </a:tcPr>
                </a:tc>
                <a:tc>
                  <a:txBody>
                    <a:bodyPr/>
                    <a:lstStyle/>
                    <a:p>
                      <a:r>
                        <a:rPr lang="fr-FR" dirty="0"/>
                        <a:t>Adjectif</a:t>
                      </a:r>
                    </a:p>
                  </a:txBody>
                  <a:tcPr>
                    <a:solidFill>
                      <a:schemeClr val="accent5">
                        <a:lumMod val="20000"/>
                        <a:lumOff val="80000"/>
                      </a:schemeClr>
                    </a:solidFill>
                  </a:tcPr>
                </a:tc>
                <a:tc>
                  <a:txBody>
                    <a:bodyPr/>
                    <a:lstStyle/>
                    <a:p>
                      <a:r>
                        <a:rPr lang="fr-FR" dirty="0"/>
                        <a:t>Déterminant</a:t>
                      </a:r>
                    </a:p>
                  </a:txBody>
                  <a:tcPr>
                    <a:solidFill>
                      <a:schemeClr val="accent5">
                        <a:lumMod val="20000"/>
                        <a:lumOff val="80000"/>
                      </a:schemeClr>
                    </a:solidFill>
                  </a:tcPr>
                </a:tc>
                <a:extLst>
                  <a:ext uri="{0D108BD9-81ED-4DB2-BD59-A6C34878D82A}">
                    <a16:rowId xmlns:a16="http://schemas.microsoft.com/office/drawing/2014/main" val="1284291056"/>
                  </a:ext>
                </a:extLst>
              </a:tr>
              <a:tr h="1394055">
                <a:tc>
                  <a:txBody>
                    <a:bodyPr/>
                    <a:lstStyle/>
                    <a:p>
                      <a:r>
                        <a:rPr lang="fr-FR" dirty="0"/>
                        <a:t>Les exemples</a:t>
                      </a:r>
                    </a:p>
                    <a:p>
                      <a:r>
                        <a:rPr lang="fr-FR" dirty="0"/>
                        <a:t>du texte</a:t>
                      </a:r>
                    </a:p>
                  </a:txBody>
                  <a:tcPr>
                    <a:solidFill>
                      <a:schemeClr val="accent5">
                        <a:lumMod val="20000"/>
                        <a:lumOff val="80000"/>
                      </a:schemeClr>
                    </a:solidFill>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773607247"/>
                  </a:ext>
                </a:extLst>
              </a:tr>
              <a:tr h="1394055">
                <a:tc>
                  <a:txBody>
                    <a:bodyPr/>
                    <a:lstStyle/>
                    <a:p>
                      <a:r>
                        <a:rPr lang="fr-FR" dirty="0"/>
                        <a:t>Qu’est-ce que</a:t>
                      </a:r>
                    </a:p>
                    <a:p>
                      <a:r>
                        <a:rPr lang="fr-FR" dirty="0"/>
                        <a:t>ça dit ?</a:t>
                      </a:r>
                    </a:p>
                  </a:txBody>
                  <a:tcPr>
                    <a:solidFill>
                      <a:schemeClr val="accent5">
                        <a:lumMod val="20000"/>
                        <a:lumOff val="80000"/>
                      </a:schemeClr>
                    </a:solidFill>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65643798"/>
                  </a:ext>
                </a:extLst>
              </a:tr>
              <a:tr h="1514427">
                <a:tc>
                  <a:txBody>
                    <a:bodyPr/>
                    <a:lstStyle/>
                    <a:p>
                      <a:r>
                        <a:rPr lang="fr-FR" dirty="0"/>
                        <a:t>À quoi ça ressemble ?</a:t>
                      </a:r>
                    </a:p>
                    <a:p>
                      <a:endParaRPr lang="fr-FR" dirty="0"/>
                    </a:p>
                    <a:p>
                      <a:r>
                        <a:rPr lang="fr-FR" dirty="0"/>
                        <a:t>A-t-il plusieurs formes ?</a:t>
                      </a:r>
                    </a:p>
                  </a:txBody>
                  <a:tcPr>
                    <a:solidFill>
                      <a:schemeClr val="accent5">
                        <a:lumMod val="20000"/>
                        <a:lumOff val="80000"/>
                      </a:schemeClr>
                    </a:solidFill>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4260535911"/>
                  </a:ext>
                </a:extLst>
              </a:tr>
              <a:tr h="1514427">
                <a:tc>
                  <a:txBody>
                    <a:bodyPr/>
                    <a:lstStyle/>
                    <a:p>
                      <a:r>
                        <a:rPr lang="fr-FR" dirty="0"/>
                        <a:t>Où le trouve-t-on  ?</a:t>
                      </a:r>
                    </a:p>
                    <a:p>
                      <a:endParaRPr lang="fr-FR" dirty="0"/>
                    </a:p>
                    <a:p>
                      <a:r>
                        <a:rPr lang="fr-FR" dirty="0"/>
                        <a:t>Quel rôle est-ce ça joue ?</a:t>
                      </a:r>
                    </a:p>
                  </a:txBody>
                  <a:tcPr>
                    <a:solidFill>
                      <a:schemeClr val="accent5">
                        <a:lumMod val="20000"/>
                        <a:lumOff val="80000"/>
                      </a:schemeClr>
                    </a:solidFill>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2954901253"/>
                  </a:ext>
                </a:extLst>
              </a:tr>
            </a:tbl>
          </a:graphicData>
        </a:graphic>
      </p:graphicFrame>
    </p:spTree>
    <p:extLst>
      <p:ext uri="{BB962C8B-B14F-4D97-AF65-F5344CB8AC3E}">
        <p14:creationId xmlns:p14="http://schemas.microsoft.com/office/powerpoint/2010/main" val="4040867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C37A92-19B4-2AE6-794D-FCB7176F2245}"/>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40275" y="1690688"/>
            <a:ext cx="2711450" cy="3513096"/>
          </a:xfrm>
          <a:prstGeom prst="rect">
            <a:avLst/>
          </a:prstGeom>
        </p:spPr>
      </p:pic>
    </p:spTree>
    <p:extLst>
      <p:ext uri="{BB962C8B-B14F-4D97-AF65-F5344CB8AC3E}">
        <p14:creationId xmlns:p14="http://schemas.microsoft.com/office/powerpoint/2010/main" val="1490555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1C767B-33C1-49D9-E937-43BA99DD002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357EA26-431A-6EDB-BC97-13BE36E20948}"/>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b="1" dirty="0">
                <a:solidFill>
                  <a:schemeClr val="accent2"/>
                </a:solidFill>
              </a:rPr>
              <a:t>As-tu bien compris ?</a:t>
            </a:r>
          </a:p>
        </p:txBody>
      </p:sp>
    </p:spTree>
    <p:extLst>
      <p:ext uri="{BB962C8B-B14F-4D97-AF65-F5344CB8AC3E}">
        <p14:creationId xmlns:p14="http://schemas.microsoft.com/office/powerpoint/2010/main" val="3816612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03C79F-2F6C-DC8B-C967-B684AAA53A0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80A9C01-2FEF-ED98-1291-F68FA3B7E6FC}"/>
              </a:ext>
            </a:extLst>
          </p:cNvPr>
          <p:cNvSpPr>
            <a:spLocks noGrp="1"/>
          </p:cNvSpPr>
          <p:nvPr>
            <p:ph idx="1"/>
          </p:nvPr>
        </p:nvSpPr>
        <p:spPr/>
        <p:txBody>
          <a:bodyPr/>
          <a:lstStyle/>
          <a:p>
            <a:pPr marL="0" indent="0" algn="jus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 Lis le texte suivant puis donne la sorte des deux mots en justifiant.</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Commence par entourer les briques-sujets en vert et les briques du verbe en rouge.</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Tu f</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ermes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la porte de la maison. Ensuite, tu vas visiter toutes les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fermes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de ton village.</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 premier </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fermes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est un………………………. parce que……………………………………...</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 deuxième </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fermes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est un………………………. parce que…………………………………..</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2567815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20FD9-6223-9B60-A576-BF53302FCAE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ED4451-912D-1992-5619-60DE13EF588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0EDC35B-6B8D-3A1D-2F7E-CE64FABCA184}"/>
              </a:ext>
            </a:extLst>
          </p:cNvPr>
          <p:cNvSpPr>
            <a:spLocks noGrp="1"/>
          </p:cNvSpPr>
          <p:nvPr>
            <p:ph idx="1"/>
          </p:nvPr>
        </p:nvSpPr>
        <p:spPr>
          <a:xfrm>
            <a:off x="838200" y="1351722"/>
            <a:ext cx="10515600" cy="4825241"/>
          </a:xfrm>
        </p:spPr>
        <p:txBody>
          <a:bodyPr/>
          <a:lstStyle/>
          <a:p>
            <a:pPr marL="0" indent="0" algn="jus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 Lis le texte suivant puis donne la sorte des deux mots en justifiant.</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Commence par entourer les briques-sujets en vert et les briques du verbe en rouge.</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f</a:t>
            </a:r>
            <a:r>
              <a:rPr lang="fr-FR" sz="18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ermes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 porte de la maison</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Ensuite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vas visiter toutes les </a:t>
            </a:r>
            <a:r>
              <a:rPr lang="fr-FR" sz="18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fermes</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de ton village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 premier </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fermes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est un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 verbe conjugué à la P2</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parce que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il est le premier mot de la brique du verbe (dit ce qui se passe) </a:t>
            </a:r>
            <a:endParaRPr lang="fr-FR" sz="18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parce qu’il y a un pronom devant.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 deuxième </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fermes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est un…</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nom</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parce que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il désigne des lieux, </a:t>
            </a:r>
          </a:p>
          <a:p>
            <a:pPr marL="0" indent="0" algn="just">
              <a:buNone/>
            </a:pP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parce qu’il y a un déterminant devant, </a:t>
            </a:r>
            <a:endParaRPr lang="fr-FR" sz="18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parce qu’il n’est pas en position de verbe</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160495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568C5F-BBA1-45FC-39FC-B466205712B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220F3D9-4E9C-2499-967D-3278AD92CAC9}"/>
              </a:ext>
            </a:extLst>
          </p:cNvPr>
          <p:cNvSpPr>
            <a:spLocks noGrp="1"/>
          </p:cNvSpPr>
          <p:nvPr>
            <p:ph idx="1"/>
          </p:nvPr>
        </p:nvSpPr>
        <p:spPr/>
        <p:txBody>
          <a:bodyPr/>
          <a:lstStyle/>
          <a:p>
            <a:pPr marL="0" indent="0">
              <a:buNone/>
            </a:pPr>
            <a:r>
              <a:rPr lang="fr-FR" dirty="0"/>
              <a:t>Dictée :</a:t>
            </a:r>
          </a:p>
          <a:p>
            <a:pPr marL="0" indent="0">
              <a:buNone/>
            </a:pPr>
            <a:endParaRPr lang="fr-FR" dirty="0"/>
          </a:p>
          <a:p>
            <a:pPr marL="0" indent="0">
              <a:buNone/>
            </a:pPr>
            <a:r>
              <a:rPr lang="fr-FR" dirty="0"/>
              <a:t>………………………………………………………………………………………………</a:t>
            </a:r>
          </a:p>
        </p:txBody>
      </p:sp>
    </p:spTree>
    <p:extLst>
      <p:ext uri="{BB962C8B-B14F-4D97-AF65-F5344CB8AC3E}">
        <p14:creationId xmlns:p14="http://schemas.microsoft.com/office/powerpoint/2010/main" val="1161710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075B6-564F-1879-DFCE-00C3FD2345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70D8DD-C07E-CC37-CB79-38B09B9C8C8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6B9F16E-2FF3-9EC1-B550-41FA91C661F1}"/>
              </a:ext>
            </a:extLst>
          </p:cNvPr>
          <p:cNvSpPr>
            <a:spLocks noGrp="1"/>
          </p:cNvSpPr>
          <p:nvPr>
            <p:ph idx="1"/>
          </p:nvPr>
        </p:nvSpPr>
        <p:spPr/>
        <p:txBody>
          <a:bodyPr/>
          <a:lstStyle/>
          <a:p>
            <a:pPr marL="0" indent="0">
              <a:buNone/>
            </a:pPr>
            <a:r>
              <a:rPr lang="fr-FR" dirty="0"/>
              <a:t>Dictée :</a:t>
            </a:r>
          </a:p>
          <a:p>
            <a:pPr marL="0" indent="0">
              <a:buNone/>
            </a:pPr>
            <a:endParaRPr lang="fr-FR" dirty="0"/>
          </a:p>
          <a:p>
            <a:pPr marL="0" indent="0">
              <a:buNone/>
            </a:pPr>
            <a:r>
              <a:rPr lang="fr-FR" dirty="0"/>
              <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 garçons portent les cartables en face des portes de l’école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406337500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TotalTime>
  <Words>1573</Words>
  <Application>Microsoft Macintosh PowerPoint</Application>
  <PresentationFormat>Grand écran</PresentationFormat>
  <Paragraphs>266</Paragraphs>
  <Slides>14</Slides>
  <Notes>14</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14</vt:i4>
      </vt:variant>
    </vt:vector>
  </HeadingPairs>
  <TitlesOfParts>
    <vt:vector size="19" baseType="lpstr">
      <vt:lpstr>Arial</vt:lpstr>
      <vt:lpstr>Calibri</vt:lpstr>
      <vt:lpstr>Calibri Light</vt:lpstr>
      <vt:lpstr>Times New Roman</vt:lpstr>
      <vt:lpstr>Thème Office</vt:lpstr>
      <vt:lpstr>Catégorisons !</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Présentation PowerPoint</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3</cp:revision>
  <cp:lastPrinted>2024-10-09T08:41:39Z</cp:lastPrinted>
  <dcterms:created xsi:type="dcterms:W3CDTF">2024-10-02T07:43:41Z</dcterms:created>
  <dcterms:modified xsi:type="dcterms:W3CDTF">2024-10-09T08:41:42Z</dcterms:modified>
</cp:coreProperties>
</file>