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8" r:id="rId10"/>
    <p:sldId id="271" r:id="rId11"/>
    <p:sldId id="270" r:id="rId12"/>
    <p:sldId id="269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0"/>
    <p:restoredTop sz="67042"/>
  </p:normalViewPr>
  <p:slideViewPr>
    <p:cSldViewPr snapToGrid="0">
      <p:cViewPr varScale="1">
        <p:scale>
          <a:sx n="80" d="100"/>
          <a:sy n="80" d="100"/>
        </p:scale>
        <p:origin x="7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32528-C99F-ED43-BB63-D6EFA4F2CA89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A0252-2E00-1744-844E-7DB08ED55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910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DISTINGUER LES CLASSES GRAMMATICALES 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Nom/verbe</a:t>
            </a:r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7 : Pourquoi trouve-t-on dans le dictionnaire les verbes à l’infinitif ?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19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Trouvez les briques de la phrase. Quel est le mot qui est le verbe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 diapositive suivante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748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42722-9102-6D07-3432-A0BAE2560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5EF610-0B11-2147-24BE-530D51FACC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25286D-9175-D4EE-A571-1DA6C2E3C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C’est quel verbe ? Si vous voulez chercher le verbe dans le dictionnaire,  quelle forme est-ce qu’il aura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va chercher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faire.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faire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c’est quelle forme du verbe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l’infinitif.</a:t>
            </a:r>
          </a:p>
          <a:p>
            <a:pPr algn="just"/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 Est-ce que vous savez pourquoi les verbes dans le dictionnaire sont à l’infinitif ? 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Recueillir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hypothèses, s’il y en a.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C’est ce que nous allons voir aujourd’hui. »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22F6F-8DD7-F008-916D-78C114C9E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195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2 –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Observation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Identifier l’infinitif en position de complément de verbe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la fiche à remplir (cf.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Écrivez dans les colonnes ce que vous aimez faire, ce que vous préférez faire et ce que vous n’aimez pas faire. Vous pouvez écrire plusieurs choses.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65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4E0BB-8653-9DD4-1988-52C43C6C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8A7F0F-A641-58AD-BE1A-72E295418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32792D-28D7-EBDC-137E-1027F6900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Compléter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tableau suivant à partir de quelques propositions des élèves.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Écrire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la première ligne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productions qui contiennent un verbe à l’infinitif (par exemple,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j’aime me promener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),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la seconde ligne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productions qui contiennent un groupe du nom (par exemple,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préfère les jeux vidéos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ensuite : « Comment ai-je rangé vos propositions ? Qu’est-ce j’ai mis dans la première ligne ? dans la seconde ligne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la première ligne, tu as rangé les propositions avec des noms, des groupes du nom.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la seconde ligne, tu as rangé les propositions avec des verbes à l’infinitif.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972598-74FE-6620-8142-E3FAB4AF2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76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8FD67-4570-3D3F-3F05-BEE876BC8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8CA45A-1347-811C-4E9D-AEADCB34D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C6B3A-0F93-A7DA-6F2A-F7C1FD748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Voici les réponses d’élèves d’une autre classe. »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Est-ce que ces élèves ont les mêmes gouts ? » puis « Est-ce qu’ils les disent de la même manière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Ce sont les mêmes gouts.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Alex dit les choses avec des infinitifs, Sacha les dit avec des groupes du nom.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D1E440-2F98-5B7B-B5EC-8464BF928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437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Trouvez les briques de la phrases.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</a:rPr>
              <a:t>Voir diapositive suivante</a:t>
            </a:r>
            <a:endParaRPr lang="fr-FR" sz="12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74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Comment sont fait les groupes du verbe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trouve le verbe et puis ou bien un verbe à l’infinitif, ou bien un groupe du nom.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Parfois, dans le groupe du verbe, à la place du groupe du nom, on peut trouver un verbe à l’infinitif. L’infinitif est alors à la place d’un nom. »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Ça vous étonne ? On va voir d’autres phrases où un verbe peut être à la place d’un nom.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574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C472A-2926-D129-EAA8-333E97A87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AF26B8-7EA9-7C89-4267-F7F4355180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87CC79-97E4-A29A-EB67-D663D7897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3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Identifier l’infinitif en position de sujet, ou de complément de phrase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i="1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i="0" dirty="0">
                <a:solidFill>
                  <a:schemeClr val="tx1"/>
                </a:solidFill>
                <a:latin typeface="+mn-lt"/>
              </a:rPr>
              <a:t>Distribuer</a:t>
            </a:r>
            <a:r>
              <a:rPr lang="fr-FR" sz="1200" i="0" dirty="0">
                <a:solidFill>
                  <a:schemeClr val="tx1"/>
                </a:solidFill>
                <a:latin typeface="+mn-lt"/>
              </a:rPr>
              <a:t> les phrases affichées (cf.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Fiche photocopiable</a:t>
            </a:r>
            <a:r>
              <a:rPr lang="fr-FR" sz="1200" i="0" dirty="0">
                <a:solidFill>
                  <a:schemeClr val="tx1"/>
                </a:solidFill>
                <a:latin typeface="+mn-lt"/>
              </a:rPr>
              <a:t>) et </a:t>
            </a:r>
            <a:r>
              <a:rPr lang="fr-FR" sz="1200" b="1" i="0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i="0" dirty="0">
                <a:solidFill>
                  <a:schemeClr val="tx1"/>
                </a:solidFill>
                <a:latin typeface="+mn-lt"/>
              </a:rPr>
              <a:t>: « Trouvez les briques de la phrase, le groupe-sujet, le groupe du verbe et le groupe complément circonstanciel de phrase. »</a:t>
            </a:r>
          </a:p>
          <a:p>
            <a:endParaRPr lang="fr-FR" sz="1200" i="1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Si nécessaire, rappeler que :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la brique sujet dit de qui ou de quoi on parle ;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la brique du verbe dit ce qui se passe ;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la brique complément 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circon-stanciel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de phrase précise les circonstances ; on peut la déplacer.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A182D5-B078-6894-44FB-7F1D3FE94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02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4A8B0-3EAB-7574-1364-93D1BC233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581746-F0D9-B6CE-8B8C-6EDEFECFB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9876021-0D44-611D-D94F-5AD695AA8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Soulignez les verbes qui sont à l’infinitif.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 diapositive suivante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C3168F-B291-41F8-B6A6-B74133C06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811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32613-1C11-A201-F6CC-0C89DC57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16F090-ABC6-1853-4EEE-6501E310B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5306F6-A632-30BE-631D-28F69EBFC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Est-ce que les verbes à l’infinitif sont tous dans des groupes du verbe comme tout à l’heure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Non : il y a des infinitifs sujets, il y en a deux qui sont dans un complément de phrase.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Essayez de trouver un groupe du nom à mettre à la place des verbes à l’infinitif.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 diapositive suivante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E9A2E3-6BE4-B819-C6AC-12C847F96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77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6E0BB-8772-7627-C259-2CD7B2D01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B9F22E-25A3-57C6-4921-8D5CE6A36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1311C7-C6F3-978A-A4C7-40DA0725F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Un verbe à l’infinitif peut être mis à la place d’un groupe du nom à peu près dans toutes les places habituellement occupées par des groupes du nom. L’infinitif est comme le nom du verbe, c’est la forme que prend le verbe quand il est à une place où il pourrait y avoir un nom. Et on appelle les verbes par leur infinitif, on parle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ruser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choisir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 C’est le nom du verbe. Voilà pourquoi, dans le dictionnaire, les verbes sont à l’infinitif.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D’ailleurs, il y a des noms qui sont aussi des infinitifs :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gouter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pouvoir,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paraitre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 »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F56E88-4546-91FE-6DC3-4A426351E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13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Reformuler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avec les élèves ce qu’on a appris :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L'infinitif, c'est la forme du verbe quand on veut l'utiliser là où on pourrait aussi mettre un groupe du nom : à la place de sujet, dans le groupe </a:t>
            </a:r>
            <a:r>
              <a:rPr lang="fr-FR" sz="120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du verbe,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à la place du complément circonstanciel de phrase… Aussi, on peut trouver un infinitif là où on s’attendrait à trouver un groupe du nom.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L'infinitif, c'est aussi le nom du verbe : on appelle les verbes par leur nom, par leur infinitif. C’est le nom du verbe qu’on trouve dans le dictionnaire.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337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la trace écrite (cf. </a:t>
            </a:r>
            <a:r>
              <a:rPr lang="fr-FR" i="1" dirty="0">
                <a:solidFill>
                  <a:schemeClr val="tx1"/>
                </a:solidFill>
              </a:rPr>
              <a:t>Fiche photocopiable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Donner les consignes </a:t>
            </a:r>
            <a:r>
              <a:rPr lang="fr-FR" dirty="0">
                <a:solidFill>
                  <a:schemeClr val="tx1"/>
                </a:solidFill>
              </a:rPr>
              <a:t>: « Avec votre crayon vert, soulignez les briques-sujets des trois phrases exemples. </a:t>
            </a:r>
          </a:p>
          <a:p>
            <a:r>
              <a:rPr lang="fr-FR" dirty="0">
                <a:solidFill>
                  <a:schemeClr val="tx1"/>
                </a:solidFill>
              </a:rPr>
              <a:t>Avec votre crayon rouge, soulignez les briques du verbe.</a:t>
            </a:r>
          </a:p>
          <a:p>
            <a:r>
              <a:rPr lang="fr-FR" dirty="0">
                <a:solidFill>
                  <a:schemeClr val="tx1"/>
                </a:solidFill>
              </a:rPr>
              <a:t>Avec votre crayon jaune, soulignez la brique complément de phrase.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301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229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463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058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422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a 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un adjectif (dit comment sont les tulipes) qui s’accorde avec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tulipes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(désigne des choses, précédé du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qui est féminin (on dit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une tulipe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 Il prend donc la marque du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b 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un adjectif qui s’accorde avec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tulipes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qui est pluriel (le déterminant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signale le pluriel du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tulipes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tulipes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porte la marque du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 Il prend donc la marque du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235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Danser reste l’activité préférée de tes amis étranges.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Lors de la mise en commun, privilégier dans la réflexion les points suivants :</a:t>
            </a: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(D/N/A)</a:t>
            </a: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infinitif en position de sujet</a:t>
            </a: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-s-/-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13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19537-08FD-BFDC-3E7B-F2F380BC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4C0BF4-F5C5-4DF5-48DC-01C193510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728EDF-C534-FE06-0524-9226B5A46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BEAB1D-469B-D152-ECA9-C47C81BBF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A0252-2E00-1744-844E-7DB08ED55E8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21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A85AA3-7089-D0E4-53C9-A51B799F4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C2DAB9-D804-AE0B-8895-9B618A2B7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62E58A-C0E0-B9D0-462E-DB88D2D37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F298C1-9408-5288-A370-8692C8C33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F55D44-9343-94A4-01B1-56461DD6C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69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E90F4-3A39-E184-B8A2-5399BAC6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E39167-703B-78BE-9BE8-9BD256DF8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D9798F-C4EA-AE29-5A62-1E8DD475D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7C43A7-E286-8286-6207-73634F2E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604D5F-232C-B370-24B2-61D210AFE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24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015BDD-E6FD-D634-F3B5-8B4E5329F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395004-358A-1A9B-ED0B-534120A5B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7BA940-149B-6C59-B58F-019C02A2D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3A7053-8468-4910-2DE2-6879EBA6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B6EE01-E98A-431F-1A2A-93B6FDA9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561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FA5F2-2C68-2EDF-41A1-1DE71437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B0057D-06D3-96CC-E018-1115D1106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F40209-D899-A7F8-891B-2140080B4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B26E0B-DC82-636C-3324-6F8E9C4CA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B8C4AB-7674-10CA-6DAE-696B27CD7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8C2701-1AE8-ECB2-2BB5-468665579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68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ABD4-04EF-01C9-47B1-897A9BE8A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751A82-77F2-4417-3940-231C42B2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00C180-DC0E-D39A-34A5-AEB2A539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D0E219-9BCA-29B3-2151-A2C99F123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EEAA82-474E-6D7A-929B-268EE0624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5FBC1B-FBA3-91F2-4F4B-A6991ACF7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93D4DAF-A0D3-123A-638F-D32878A48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96C6AC-EE41-F2D3-25A7-1DFB99FD1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14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27B6C-4B43-A843-855C-B6AF0D8BA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F7DDB9-4D76-26BF-204D-679AC0C17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594AD8-7FAC-36D7-4D8C-4C19C355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0C21E4-7B8D-3425-B867-87BCDD00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33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34D619-E1D1-3427-701B-97D2D8452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EA489B-06E2-7C71-1115-8F432738C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7DD0BE-626A-2F15-C39D-E207AD3E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62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AE2AA-D6D3-1CDD-9D26-C419B0E2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E68A90-882F-B8EB-37DE-2811F5F5E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ACA813-FB3F-AE07-0961-34617AD30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BAE7BE-4215-7CAA-4AFF-19D11B0EC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D7D2F0-91DE-4650-9057-451B940D6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0B83CB-20A3-BDDF-18E6-FD6B33913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89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E0788-02D0-A0D5-073F-97123005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2292309-F376-A487-DDFC-B0AB0AFE5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7C8428-43DF-BD14-7D93-4D0E31678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050525-27CC-10A1-FBC1-C4C4FC39F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C544BF-1521-7C15-ABDA-CBFE03EC7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CED66F-DF50-FF89-DCF1-FCDB6698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558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6BFAC4-BCD3-967D-47DB-3624AE96F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68B63EA-0A01-1106-244C-E11961A19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7D79C3-7D97-0D35-0C76-9A27CD27F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1F10F7-17D8-07F0-2C0B-A54319E4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25BF3E-E27C-0AE1-DB4D-75CF5BD67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843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5EA817B-7029-C424-76B2-917856C6B5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38D0F1-68D3-46F2-9E0B-17AE6751F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1997D9-3303-D7BF-2E9D-F9332F278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3BD52E-ED5E-AD3B-579B-A53AD045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923028-8ED0-EE56-7124-795C169DD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197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F5FF54A-C091-7DC7-046A-2B5378452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DABF0C-0631-544B-9543-8C5B56125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52CEB1-7E15-8363-D08B-D1574C51E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ECCDC-D51D-0C4F-A00B-7DCC244A90F6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C5F2A0-1CF1-18AB-CAB2-E385ACDCC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2388ED-DD3D-4FCB-7D2B-CE4A40BCA4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1C544-B451-8D49-9CE6-06C9A093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0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8E374-EAD7-0ECC-B7F6-23826EEDF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9789"/>
          </a:xfrm>
        </p:spPr>
        <p:txBody>
          <a:bodyPr/>
          <a:lstStyle/>
          <a:p>
            <a:br>
              <a:rPr lang="fr-FR" dirty="0"/>
            </a:br>
            <a:r>
              <a:rPr lang="fr-FR" dirty="0"/>
              <a:t>Le nom des verbes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5E0964-2BE8-3CA7-686A-5D4E72F86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2152"/>
            <a:ext cx="9144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08393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836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7F8542-2967-BD21-9E0B-C996253B3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BA2686-8E1C-88F0-F92E-AF430519F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Ma grand-mère fait de bon gâteaux.</a:t>
            </a:r>
          </a:p>
        </p:txBody>
      </p:sp>
    </p:spTree>
    <p:extLst>
      <p:ext uri="{BB962C8B-B14F-4D97-AF65-F5344CB8AC3E}">
        <p14:creationId xmlns:p14="http://schemas.microsoft.com/office/powerpoint/2010/main" val="1188564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06534-75B7-C555-9765-EA648E81A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54D26-847D-32D5-5795-882C34362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698A8A-2081-8272-D870-5558BCB3C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dirty="0">
                <a:solidFill>
                  <a:srgbClr val="00B050"/>
                </a:solidFill>
              </a:rPr>
              <a:t>Ma grand-mère </a:t>
            </a:r>
            <a:r>
              <a:rPr lang="fr-FR" dirty="0"/>
              <a:t>// </a:t>
            </a:r>
            <a:r>
              <a:rPr lang="fr-FR" b="1" dirty="0">
                <a:solidFill>
                  <a:srgbClr val="FF0000"/>
                </a:solidFill>
              </a:rPr>
              <a:t>fait</a:t>
            </a:r>
            <a:r>
              <a:rPr lang="fr-FR" dirty="0">
                <a:solidFill>
                  <a:srgbClr val="FF0000"/>
                </a:solidFill>
              </a:rPr>
              <a:t> de bon gâteaux.</a:t>
            </a:r>
          </a:p>
        </p:txBody>
      </p:sp>
    </p:spTree>
    <p:extLst>
      <p:ext uri="{BB962C8B-B14F-4D97-AF65-F5344CB8AC3E}">
        <p14:creationId xmlns:p14="http://schemas.microsoft.com/office/powerpoint/2010/main" val="3799427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42E2B9-D0BB-BD8E-2ED9-7F5E3C56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231AFF8-1245-8B35-C0E6-77F6467DC5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873463"/>
              </p:ext>
            </p:extLst>
          </p:nvPr>
        </p:nvGraphicFramePr>
        <p:xfrm>
          <a:off x="1005843" y="1576546"/>
          <a:ext cx="10515597" cy="3535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57403851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4113374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78048120"/>
                    </a:ext>
                  </a:extLst>
                </a:gridCol>
              </a:tblGrid>
              <a:tr h="3043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J’aime…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préfère…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déteste…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56025"/>
                  </a:ext>
                </a:extLst>
              </a:tr>
              <a:tr h="2294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314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58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3A661-E19E-5CC8-759C-C7C91F21D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85101F-1A00-66EC-978E-87570D9D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12038B2-B267-C997-E31D-10269ABB85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341493"/>
              </p:ext>
            </p:extLst>
          </p:nvPr>
        </p:nvGraphicFramePr>
        <p:xfrm>
          <a:off x="1005843" y="1576546"/>
          <a:ext cx="10515597" cy="4162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57403851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4113374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78048120"/>
                    </a:ext>
                  </a:extLst>
                </a:gridCol>
              </a:tblGrid>
              <a:tr h="3043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J’aime…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préfère…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déteste…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56025"/>
                  </a:ext>
                </a:extLst>
              </a:tr>
              <a:tr h="1846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314150"/>
                  </a:ext>
                </a:extLst>
              </a:tr>
              <a:tr h="1846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………………………………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960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5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27673-491B-DD11-2766-A60AE86B5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AA5EB-A67C-B4AD-B0EF-73C6CFCEB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4E51FF0-8CB6-B672-092D-7E83BF720A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038568"/>
              </p:ext>
            </p:extLst>
          </p:nvPr>
        </p:nvGraphicFramePr>
        <p:xfrm>
          <a:off x="960124" y="1412241"/>
          <a:ext cx="10515597" cy="17052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57403851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4113374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78048120"/>
                    </a:ext>
                  </a:extLst>
                </a:gridCol>
              </a:tblGrid>
              <a:tr h="28098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J’aime…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préfère…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déteste…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56025"/>
                  </a:ext>
                </a:extLst>
              </a:tr>
              <a:tr h="1309057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du vélo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 promener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du cheval</a:t>
                      </a:r>
                      <a:r>
                        <a:rPr lang="fr-FR" sz="2000" dirty="0">
                          <a:effectLst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nager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avec la console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dessiner des monstres</a:t>
                      </a:r>
                      <a:r>
                        <a:rPr lang="fr-FR" sz="2000" dirty="0">
                          <a:effectLst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le jardin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mes devoirs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visiter des monuments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31415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ED7305F-875D-FC80-53BA-776058ED284A}"/>
              </a:ext>
            </a:extLst>
          </p:cNvPr>
          <p:cNvSpPr txBox="1"/>
          <p:nvPr/>
        </p:nvSpPr>
        <p:spPr>
          <a:xfrm>
            <a:off x="960124" y="1026954"/>
            <a:ext cx="929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Alex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21BE23-B3F6-C635-FD4E-49BEDC325FE3}"/>
              </a:ext>
            </a:extLst>
          </p:cNvPr>
          <p:cNvSpPr txBox="1"/>
          <p:nvPr/>
        </p:nvSpPr>
        <p:spPr>
          <a:xfrm>
            <a:off x="960124" y="3555797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Sacha</a:t>
            </a:r>
          </a:p>
        </p:txBody>
      </p:sp>
      <p:graphicFrame>
        <p:nvGraphicFramePr>
          <p:cNvPr id="6" name="Espace réservé du contenu 3">
            <a:extLst>
              <a:ext uri="{FF2B5EF4-FFF2-40B4-BE49-F238E27FC236}">
                <a16:creationId xmlns:a16="http://schemas.microsoft.com/office/drawing/2014/main" id="{49735962-0127-A0A5-7364-E9C4F7A6D3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953638"/>
              </p:ext>
            </p:extLst>
          </p:nvPr>
        </p:nvGraphicFramePr>
        <p:xfrm>
          <a:off x="960124" y="4324623"/>
          <a:ext cx="10515597" cy="1636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57403851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4113374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78048120"/>
                    </a:ext>
                  </a:extLst>
                </a:gridCol>
              </a:tblGrid>
              <a:tr h="26620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J’aime…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préfère…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déteste…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56025"/>
                  </a:ext>
                </a:extLst>
              </a:tr>
              <a:tr h="1240218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vélo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promenades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cheval</a:t>
                      </a:r>
                      <a:r>
                        <a:rPr lang="fr-FR" sz="2000" dirty="0">
                          <a:effectLst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piscine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jeux vidéos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dessin (de monstres)</a:t>
                      </a:r>
                      <a:r>
                        <a:rPr lang="fr-FR" sz="2000" dirty="0">
                          <a:effectLst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jardinage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devoirs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visites de monuments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314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538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F0206-645F-214A-F53B-61C10B5BD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C1943F-F2E0-78C2-FECF-5546AB13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13C41B-92EC-79F8-6088-28CE32FE8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35640" cy="4351338"/>
          </a:xfrm>
        </p:spPr>
        <p:txBody>
          <a:bodyPr/>
          <a:lstStyle/>
          <a:p>
            <a:pPr marL="0" indent="0">
              <a:buNone/>
            </a:pPr>
            <a:endParaRPr lang="fr-FR" sz="18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80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J’aime faire du vélo.		Je préfère nager.	Je déteste visiter des monuments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J’aime le vélo.			Je préfère la piscine.	Je déteste les visites de monuments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41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314CD-6849-7B6E-6FB7-DB136087E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769559-0ADA-DA55-24E9-CAF4FEE4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9FF310-C325-1B37-0730-77F851EC5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35640" cy="4351338"/>
          </a:xfrm>
        </p:spPr>
        <p:txBody>
          <a:bodyPr/>
          <a:lstStyle/>
          <a:p>
            <a:pPr marL="0" indent="0">
              <a:buNone/>
            </a:pPr>
            <a:endParaRPr lang="fr-FR" sz="18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80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J’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aime faire du vélo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		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préfère nager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	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déteste visiter des monuments</a:t>
            </a: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J’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aime le vélo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		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préfère la piscine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	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déteste les visites de monuments</a:t>
            </a: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3625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6908A-7C17-B5DB-1C19-985EE7641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218B2-A625-B65D-7797-BC1D4F22A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4E573C-C6FE-B286-C9BE-8B14B5520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8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Partir en promenade fait toujours grand plaisir au chien Médor.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vieille femme écrit une petite annonce pour vendre la maison.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Souvent, ruser a fourni des solutions à Ulysse.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Choisir est toujours difficile, même pour peindre une porte.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0802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0CA52-76F1-DB7F-7AED-C591934F5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16058-24FC-D9A1-C762-9079340DD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7477EF-724C-D294-B0F3-9DE048E21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8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Partir en promenade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 toujours grand plaisir au chien Médor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vieille femme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écrit une petite annonce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vendre la maison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Souvent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//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ruser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fourni des solutions à Ulysse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Choisir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 toujours difficile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même pour peindre une porte.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solidFill>
                <a:srgbClr val="ED7D3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648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DA60D-F13E-D651-2A35-6C20C2CEA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CE63E6-91FD-A236-D8CC-2B813A878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058833-0C0B-F4D9-D91C-9E3A0C06A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8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Partir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en promenade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 toujours grand plaisir au chien Médor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vieille femme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écrit une petite annonce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</a:t>
            </a:r>
            <a:r>
              <a:rPr lang="fr-FR" sz="2400" b="1" u="sng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vendre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maison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Souvent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// </a:t>
            </a: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ruser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fourni des solutions à Ulysse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Choisir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 toujours difficile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même pour </a:t>
            </a:r>
            <a:r>
              <a:rPr lang="fr-FR" sz="2400" b="1" u="sng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peindre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une porte.</a:t>
            </a:r>
          </a:p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2400" dirty="0">
              <a:solidFill>
                <a:srgbClr val="ED7D3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538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7854C-709A-7B98-205E-814CBC4C9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E4AA4A-8272-F96D-A8FB-B640A302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B8E948-06A2-32B5-D391-2864AF676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8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Partir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en promenade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 toujours grand plaisir au chien Médor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 départ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promenade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 toujours grand plaisir au chien Médor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vieille femme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écrit une petite annonce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</a:t>
            </a:r>
            <a:r>
              <a:rPr lang="fr-FR" sz="2400" b="1" u="sng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vendre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maison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vieille femme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écrit une petite annonce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</a:t>
            </a:r>
            <a:r>
              <a:rPr lang="fr-FR" sz="2400" b="1" u="sng" dirty="0">
                <a:solidFill>
                  <a:srgbClr val="ED7D3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 vente </a:t>
            </a:r>
            <a:r>
              <a:rPr lang="fr-FR" sz="2400" dirty="0">
                <a:solidFill>
                  <a:srgbClr val="ED7D3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maison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Souvent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// </a:t>
            </a: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ruser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fourni des solutions à Ulysse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Souvent,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ruse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 fourni des solutions à Ulysse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Choisir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 toujours difficile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même pour </a:t>
            </a:r>
            <a:r>
              <a:rPr lang="fr-FR" sz="2400" b="1" u="sng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peindre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une porte.</a:t>
            </a:r>
          </a:p>
          <a:p>
            <a:pPr marL="0" indent="0">
              <a:buNone/>
            </a:pPr>
            <a:r>
              <a:rPr lang="fr-FR" sz="24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choix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 toujours difficile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même pour </a:t>
            </a:r>
            <a:r>
              <a:rPr lang="fr-FR" sz="2400" b="1" u="sng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peinture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d’une porte.</a:t>
            </a:r>
          </a:p>
          <a:p>
            <a:pPr marL="0" indent="0">
              <a:buNone/>
            </a:pP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183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373DC7-BC43-E544-9C2A-DE5C4EEE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775" y="1425630"/>
            <a:ext cx="3092450" cy="400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582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6E1A83-23F6-F9F9-92BA-9CF9E033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93A77E-58D9-F451-3709-77AB2C7CD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L’infinitif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nom du verbe : 			le verbe </a:t>
            </a:r>
            <a:r>
              <a:rPr lang="fr-FR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rire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est un verbe en 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-s, -s, -</a:t>
            </a:r>
            <a:r>
              <a:rPr lang="fr-FR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Parfois c’est aussi un nom :		Le 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rire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la sorcière est inquiétant.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verbe à l’infinitif peut occuper dans la phrase la place d’un groupe du nom.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Sujet :					</a:t>
            </a:r>
            <a:r>
              <a:rPr lang="fr-FR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Rire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 du bien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Dans le groupe du verbe :		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aime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rire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Dans le complément de phrase :	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Jules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 des grimaces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</a:t>
            </a:r>
            <a:r>
              <a:rPr lang="fr-FR" sz="2400" b="1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rire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1335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25CEEA-F390-A8E5-FD4B-816BB0F9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E72CD5-9A0C-8DE4-DEA8-B897CBB25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chemeClr val="accent2"/>
                </a:solidFill>
              </a:rPr>
              <a:t>				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3480128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30ED7-DCFB-F0CE-CBFD-6B9AA29FF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36533C-EB2A-AAD4-0ECD-4883DFD2E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5320"/>
            <a:ext cx="10515600" cy="55216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1 - Réécris ces phrases en remplaçant les groupes du nom soulignés par des infinitifs.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Yassim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prépare tout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son départ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Yassim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prépare tout ………………………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 dons aux SDF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font passer pour généreuse.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………………….…… la fait passer pour généreuse.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Pépé consacre tout son temps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 jardin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Pépé consacre tout son temps ………………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Jean-Michel Basquiat avait un grand plaisir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 mélange des couleurs.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Jean-Michel Basquiat avait un grand plaisir ………………………………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gout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 dessin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lui était venu très tôt.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gout …………………lui était venu très tôt.</a:t>
            </a:r>
            <a:r>
              <a:rPr lang="fr-F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0590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DA996-DDEB-D9E4-9AB4-7AB329C67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474C31-703A-A206-9926-28A8405A3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ECD68F-F11C-9A26-634C-C1A33ADD2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5320"/>
            <a:ext cx="10515600" cy="55216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1 - Réécris ces phrases en remplaçant les groupes du nom soulignés par des infinitifs.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Yassim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prépare tout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son départ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Yassim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prépare tout </a:t>
            </a:r>
            <a:r>
              <a:rPr lang="fr-FR" sz="1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 partir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 dons aux SDF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font passer pour généreuse.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Donner aux SDF 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fait passer pour généreuse.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Pépé consacre tout son temps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 jardin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Pépé consacre tout son temps </a:t>
            </a:r>
            <a:r>
              <a:rPr lang="fr-FR" sz="1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 jardinage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Jean-Michel Basquiat avait un grand plaisir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 mélange des couleurs.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Jean-Michel Basquiat avait un grand plaisir </a:t>
            </a:r>
            <a:r>
              <a:rPr lang="fr-FR" sz="1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à mélanger les couleurs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gout </a:t>
            </a:r>
            <a:r>
              <a:rPr lang="fr-FR" sz="19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 dessin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lui était venu très tôt.</a:t>
            </a:r>
            <a:endParaRPr lang="fr-FR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gout </a:t>
            </a:r>
            <a:r>
              <a:rPr lang="fr-FR" sz="1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dessiner </a:t>
            </a:r>
            <a:r>
              <a:rPr lang="fr-FR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lui était venu très tôt.</a:t>
            </a:r>
            <a:r>
              <a:rPr lang="fr-F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4259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C78FD-3671-40D9-DA0F-D5ADFFB6B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581FC6-3CFE-E8A1-9645-0B803E065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Justifie les lettres encadrées.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tulipes de ton jardin sont bleue s !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fr-FR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leu e 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s’écrit avec 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que………………………………………………………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fr-FR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leue 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s’écrit avec 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que…………………………………………………………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42A079-EBD5-92C3-FDE4-EB6020B0186E}"/>
              </a:ext>
            </a:extLst>
          </p:cNvPr>
          <p:cNvSpPr/>
          <p:nvPr/>
        </p:nvSpPr>
        <p:spPr>
          <a:xfrm>
            <a:off x="1581150" y="3470910"/>
            <a:ext cx="182880" cy="2590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66EEDB-6E0B-C184-6680-2DF864244AC7}"/>
              </a:ext>
            </a:extLst>
          </p:cNvPr>
          <p:cNvSpPr/>
          <p:nvPr/>
        </p:nvSpPr>
        <p:spPr>
          <a:xfrm>
            <a:off x="1672590" y="5083492"/>
            <a:ext cx="182880" cy="2590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779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74A72-390A-33B4-0F9E-709352E10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318C37-9744-F7A2-0384-466B3FFF2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7B7AF3-B159-6B68-FF5E-24ECBFD9B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Justifie les lettres encadrées.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tulipes de ton jardin sont bleues !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fr-FR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leu e 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s’écrit avec 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 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c’est un adjectif qui s’accorde avec le nom </a:t>
            </a:r>
            <a:r>
              <a:rPr lang="fr-FR" sz="18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tulipes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qui est féminin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fr-FR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leue 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s’écrit avec 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 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c’est un adjectif qui s’accorde avec le nom </a:t>
            </a:r>
            <a:r>
              <a:rPr lang="fr-FR" sz="18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tulipes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qui est pluriel. 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DBB50-231B-4BDA-3477-01BD24AF2904}"/>
              </a:ext>
            </a:extLst>
          </p:cNvPr>
          <p:cNvSpPr/>
          <p:nvPr/>
        </p:nvSpPr>
        <p:spPr>
          <a:xfrm>
            <a:off x="1581150" y="3470910"/>
            <a:ext cx="182880" cy="2590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4A79CF-6E0F-500C-8E8A-FD9B84142E95}"/>
              </a:ext>
            </a:extLst>
          </p:cNvPr>
          <p:cNvSpPr/>
          <p:nvPr/>
        </p:nvSpPr>
        <p:spPr>
          <a:xfrm>
            <a:off x="1672590" y="5083492"/>
            <a:ext cx="182880" cy="2590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649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C689CE-8E64-DE64-84D6-39A69425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57DD14-FCAD-BC55-932D-2F7B411EB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/>
              <a:t>3 - Dictée :</a:t>
            </a:r>
          </a:p>
          <a:p>
            <a:pPr marL="0" indent="0">
              <a:buNone/>
            </a:pPr>
            <a:r>
              <a:rPr lang="fr-FR" sz="2000" dirty="0"/>
              <a:t>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309690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E37E5-98EC-1C58-6BCD-8A93919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4310DC-E2AA-20AB-AC36-00FAFCBB2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D1DB87-D714-8C3F-308C-2A7A299F2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/>
              <a:t>3 - Dictée :</a:t>
            </a:r>
          </a:p>
          <a:p>
            <a:pPr marL="0" indent="0">
              <a:buNone/>
            </a:pPr>
            <a:r>
              <a:rPr lang="fr-FR" sz="2000" dirty="0"/>
              <a:t>……</a:t>
            </a:r>
            <a:r>
              <a:rPr lang="fr-FR" sz="2000" dirty="0">
                <a:solidFill>
                  <a:schemeClr val="accent2"/>
                </a:solidFill>
              </a:rPr>
              <a:t>Danser reste l’activité préférée de tes amis étranges</a:t>
            </a:r>
            <a:r>
              <a:rPr lang="fr-FR" sz="2000" dirty="0"/>
              <a:t>………</a:t>
            </a:r>
          </a:p>
        </p:txBody>
      </p:sp>
    </p:spTree>
    <p:extLst>
      <p:ext uri="{BB962C8B-B14F-4D97-AF65-F5344CB8AC3E}">
        <p14:creationId xmlns:p14="http://schemas.microsoft.com/office/powerpoint/2010/main" val="28630015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2133</Words>
  <Application>Microsoft Macintosh PowerPoint</Application>
  <PresentationFormat>Grand écran</PresentationFormat>
  <Paragraphs>322</Paragraphs>
  <Slides>21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Thème Office</vt:lpstr>
      <vt:lpstr> Le nom des verbes</vt:lpstr>
      <vt:lpstr>Présentation PowerPoint</vt:lpstr>
      <vt:lpstr>Présentation PowerPoint</vt:lpstr>
      <vt:lpstr> </vt:lpstr>
      <vt:lpstr> </vt:lpstr>
      <vt:lpstr> </vt:lpstr>
      <vt:lpstr>Présentation PowerPoint</vt:lpstr>
      <vt:lpstr>Présentation PowerPoint</vt:lpstr>
      <vt:lpstr> </vt:lpstr>
      <vt:lpstr> </vt:lpstr>
      <vt:lpstr> </vt:lpstr>
      <vt:lpstr> </vt:lpstr>
      <vt:lpstr> </vt:lpstr>
      <vt:lpstr> </vt:lpstr>
      <vt:lpstr>Présentation PowerPoint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10</cp:revision>
  <cp:lastPrinted>2024-10-24T16:17:01Z</cp:lastPrinted>
  <dcterms:created xsi:type="dcterms:W3CDTF">2024-10-24T14:30:43Z</dcterms:created>
  <dcterms:modified xsi:type="dcterms:W3CDTF">2024-10-24T16:29:02Z</dcterms:modified>
</cp:coreProperties>
</file>