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257" r:id="rId3"/>
    <p:sldId id="258" r:id="rId4"/>
    <p:sldId id="259" r:id="rId5"/>
    <p:sldId id="262" r:id="rId6"/>
    <p:sldId id="265" r:id="rId7"/>
    <p:sldId id="260" r:id="rId8"/>
    <p:sldId id="263" r:id="rId9"/>
    <p:sldId id="266" r:id="rId10"/>
    <p:sldId id="261" r:id="rId11"/>
    <p:sldId id="264" r:id="rId12"/>
    <p:sldId id="267" r:id="rId13"/>
    <p:sldId id="295" r:id="rId14"/>
    <p:sldId id="300" r:id="rId15"/>
    <p:sldId id="299" r:id="rId16"/>
    <p:sldId id="298" r:id="rId17"/>
    <p:sldId id="297" r:id="rId18"/>
    <p:sldId id="296" r:id="rId19"/>
    <p:sldId id="275" r:id="rId20"/>
    <p:sldId id="276" r:id="rId21"/>
    <p:sldId id="277" r:id="rId22"/>
    <p:sldId id="278" r:id="rId23"/>
    <p:sldId id="279" r:id="rId24"/>
    <p:sldId id="301"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93"/>
    <p:restoredTop sz="80272"/>
  </p:normalViewPr>
  <p:slideViewPr>
    <p:cSldViewPr snapToGrid="0">
      <p:cViewPr varScale="1">
        <p:scale>
          <a:sx n="80" d="100"/>
          <a:sy n="80" d="100"/>
        </p:scale>
        <p:origin x="3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8D6EF4-2F3D-5F44-BA4B-560C5ADE3712}" type="datetimeFigureOut">
              <a:rPr lang="fr-FR" smtClean="0"/>
              <a:t>28/10/2024</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9ADBFB-D8F8-CB44-9088-75C046EA3F9A}" type="slidenum">
              <a:rPr lang="fr-FR" smtClean="0"/>
              <a:t>‹N°›</a:t>
            </a:fld>
            <a:endParaRPr lang="fr-FR" dirty="0"/>
          </a:p>
        </p:txBody>
      </p:sp>
    </p:spTree>
    <p:extLst>
      <p:ext uri="{BB962C8B-B14F-4D97-AF65-F5344CB8AC3E}">
        <p14:creationId xmlns:p14="http://schemas.microsoft.com/office/powerpoint/2010/main" val="2464733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GROUPE DU NOM – </a:t>
            </a:r>
            <a:r>
              <a:rPr lang="fr-FR" sz="1200" b="0" i="1" dirty="0">
                <a:solidFill>
                  <a:schemeClr val="tx1"/>
                </a:solidFill>
                <a:effectLst/>
                <a:latin typeface="+mn-lt"/>
                <a:ea typeface="Calibri" panose="020F0502020204030204" pitchFamily="34" charset="0"/>
                <a:cs typeface="Times New Roman" panose="02020603050405020304" pitchFamily="18" charset="0"/>
              </a:rPr>
              <a:t>Genre et nombre de l’adjectif</a:t>
            </a:r>
            <a:endParaRPr lang="fr-FR" sz="1200" b="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CM1 6 : Comment changent les adjectifs ?</a:t>
            </a:r>
          </a:p>
          <a:p>
            <a:pPr algn="just"/>
            <a:endParaRPr lang="fr-FR" sz="1200" b="1" i="1"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1</a:t>
            </a:fld>
            <a:endParaRPr lang="fr-FR" dirty="0"/>
          </a:p>
        </p:txBody>
      </p:sp>
    </p:spTree>
    <p:extLst>
      <p:ext uri="{BB962C8B-B14F-4D97-AF65-F5344CB8AC3E}">
        <p14:creationId xmlns:p14="http://schemas.microsoft.com/office/powerpoint/2010/main" val="85532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pPr>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 savez-vous des adjectifs ? »</a:t>
            </a:r>
          </a:p>
          <a:p>
            <a:pPr>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Ils vont avec des noms.</a:t>
            </a: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Ils disent comment sont les choses.</a:t>
            </a: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Ils s’accordent en masculin / féminin et en singulier / pluriel.</a:t>
            </a:r>
          </a:p>
          <a:p>
            <a:pPr>
              <a:lnSpc>
                <a:spcPct val="115000"/>
              </a:lnSpc>
              <a:spcAft>
                <a:spcPts val="100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1000"/>
              </a:spcAft>
            </a:pPr>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Aujourd’hui, on va voir comment changent les adjectifs. »</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2</a:t>
            </a:fld>
            <a:endParaRPr lang="fr-FR" dirty="0"/>
          </a:p>
        </p:txBody>
      </p:sp>
    </p:spTree>
    <p:extLst>
      <p:ext uri="{BB962C8B-B14F-4D97-AF65-F5344CB8AC3E}">
        <p14:creationId xmlns:p14="http://schemas.microsoft.com/office/powerpoint/2010/main" val="1270390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2 – </a:t>
            </a:r>
            <a:r>
              <a:rPr lang="fr-FR" sz="1200" b="1" i="1" dirty="0">
                <a:solidFill>
                  <a:schemeClr val="tx1"/>
                </a:solidFill>
                <a:latin typeface="+mn-lt"/>
              </a:rPr>
              <a:t>Complètement</a:t>
            </a:r>
            <a:r>
              <a:rPr lang="fr-FR" sz="1200" b="1" dirty="0">
                <a:solidFill>
                  <a:schemeClr val="tx1"/>
                </a:solidFill>
                <a:latin typeface="+mn-lt"/>
              </a:rPr>
              <a:t> – Pratiquer les accords</a:t>
            </a:r>
          </a:p>
          <a:p>
            <a:endParaRPr lang="fr-FR" sz="1200" dirty="0">
              <a:solidFill>
                <a:schemeClr val="tx1"/>
              </a:solidFill>
              <a:latin typeface="+mn-lt"/>
            </a:endParaRPr>
          </a:p>
          <a:p>
            <a:r>
              <a:rPr lang="fr-FR" sz="1200" b="1" dirty="0">
                <a:solidFill>
                  <a:schemeClr val="tx1"/>
                </a:solidFill>
                <a:effectLst/>
                <a:latin typeface="+mn-lt"/>
                <a:ea typeface="Times New Roman" panose="02020603050405020304" pitchFamily="18" charset="0"/>
              </a:rPr>
              <a:t>Répartir</a:t>
            </a:r>
            <a:r>
              <a:rPr lang="fr-FR" sz="1200" dirty="0">
                <a:solidFill>
                  <a:schemeClr val="tx1"/>
                </a:solidFill>
                <a:effectLst/>
                <a:latin typeface="+mn-lt"/>
                <a:ea typeface="Times New Roman" panose="02020603050405020304" pitchFamily="18" charset="0"/>
              </a:rPr>
              <a:t> la classe en trois groupes.</a:t>
            </a:r>
            <a:r>
              <a:rPr lang="fr-FR" sz="1200" dirty="0">
                <a:solidFill>
                  <a:schemeClr val="tx1"/>
                </a:solidFill>
                <a:effectLst/>
                <a:latin typeface="+mn-lt"/>
              </a:rPr>
              <a:t> </a:t>
            </a:r>
          </a:p>
          <a:p>
            <a:pPr marR="1979930" algn="just">
              <a:lnSpc>
                <a:spcPct val="115000"/>
              </a:lnSpc>
              <a:spcAft>
                <a:spcPts val="1000"/>
              </a:spcAft>
            </a:pPr>
            <a:r>
              <a:rPr lang="fr-FR" sz="1200" b="1" dirty="0">
                <a:solidFill>
                  <a:schemeClr val="tx1"/>
                </a:solidFill>
                <a:effectLst/>
                <a:latin typeface="+mn-lt"/>
                <a:ea typeface="Times New Roman" panose="02020603050405020304" pitchFamily="18" charset="0"/>
                <a:cs typeface="Times New Roman" panose="02020603050405020304" pitchFamily="18" charset="0"/>
              </a:rPr>
              <a:t>Distribuer</a:t>
            </a:r>
            <a:r>
              <a:rPr lang="fr-FR" sz="1200" dirty="0">
                <a:solidFill>
                  <a:schemeClr val="tx1"/>
                </a:solidFill>
                <a:effectLst/>
                <a:latin typeface="+mn-lt"/>
                <a:ea typeface="Times New Roman" panose="02020603050405020304" pitchFamily="18" charset="0"/>
                <a:cs typeface="Times New Roman" panose="02020603050405020304" pitchFamily="18" charset="0"/>
              </a:rPr>
              <a:t> à chaque groupe un des textes suivants </a:t>
            </a:r>
            <a:r>
              <a:rPr lang="fr-FR" sz="1200" i="1" dirty="0">
                <a:solidFill>
                  <a:schemeClr val="tx1"/>
                </a:solidFill>
                <a:effectLst/>
                <a:latin typeface="+mn-lt"/>
                <a:ea typeface="Calibri" panose="020F0502020204030204" pitchFamily="34" charset="0"/>
                <a:cs typeface="Times New Roman" panose="02020603050405020304" pitchFamily="18" charset="0"/>
              </a:rPr>
              <a:t>(cf. </a:t>
            </a:r>
            <a:r>
              <a:rPr lang="fr-FR" sz="1200" i="1" dirty="0">
                <a:solidFill>
                  <a:schemeClr val="tx1"/>
                </a:solidFill>
                <a:effectLst/>
                <a:highlight>
                  <a:srgbClr val="FFFF00"/>
                </a:highlight>
                <a:latin typeface="+mn-lt"/>
                <a:ea typeface="Calibri" panose="020F0502020204030204" pitchFamily="34" charset="0"/>
                <a:cs typeface="Times New Roman" panose="02020603050405020304" pitchFamily="18" charset="0"/>
              </a:rPr>
              <a:t>Fiche photocopiable</a:t>
            </a:r>
            <a:r>
              <a:rPr lang="fr-FR" sz="1200" i="1" dirty="0">
                <a:solidFill>
                  <a:schemeClr val="tx1"/>
                </a:solidFill>
                <a:effectLst/>
                <a:latin typeface="+mn-lt"/>
                <a:ea typeface="Calibri" panose="020F0502020204030204" pitchFamily="34" charset="0"/>
                <a:cs typeface="Times New Roman" panose="02020603050405020304" pitchFamily="18" charset="0"/>
              </a:rPr>
              <a:t>)</a:t>
            </a:r>
            <a:r>
              <a:rPr lang="fr-FR" sz="1200" dirty="0">
                <a:solidFill>
                  <a:schemeClr val="tx1"/>
                </a:solidFill>
                <a:effectLst/>
                <a:latin typeface="+mn-lt"/>
                <a:ea typeface="Times New Roman" panose="02020603050405020304" pitchFamily="18" charset="0"/>
                <a:cs typeface="Times New Roman" panose="02020603050405020304" pitchFamily="18" charset="0"/>
              </a:rPr>
              <a:t>. Pour chacun, </a:t>
            </a:r>
            <a:r>
              <a:rPr lang="fr-FR" sz="1200" b="1" dirty="0">
                <a:solidFill>
                  <a:schemeClr val="tx1"/>
                </a:solidFill>
                <a:effectLst/>
                <a:latin typeface="+mn-lt"/>
                <a:ea typeface="Times New Roman" panose="02020603050405020304" pitchFamily="18" charset="0"/>
                <a:cs typeface="Times New Roman" panose="02020603050405020304" pitchFamily="18" charset="0"/>
              </a:rPr>
              <a:t>donner les consignes </a:t>
            </a:r>
            <a:r>
              <a:rPr lang="fr-FR" sz="1200" dirty="0">
                <a:solidFill>
                  <a:schemeClr val="tx1"/>
                </a:solidFill>
                <a:effectLst/>
                <a:latin typeface="+mn-lt"/>
                <a:ea typeface="Times New Roman" panose="02020603050405020304" pitchFamily="18" charset="0"/>
                <a:cs typeface="Times New Roman" panose="02020603050405020304" pitchFamily="18" charset="0"/>
              </a:rPr>
              <a:t>: « Lisez le texte qui parle de chats, d’un cheval ou d’un raton. Puis complétez le texte qui a des trous.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R="1979930"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Quand il faut modifier les mots, encadrez le mot sur lequel il faut s’appuyer pour faire la modification.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3</a:t>
            </a:fld>
            <a:endParaRPr lang="fr-FR" dirty="0"/>
          </a:p>
        </p:txBody>
      </p:sp>
    </p:spTree>
    <p:extLst>
      <p:ext uri="{BB962C8B-B14F-4D97-AF65-F5344CB8AC3E}">
        <p14:creationId xmlns:p14="http://schemas.microsoft.com/office/powerpoint/2010/main" val="3495616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dirty="0">
                <a:solidFill>
                  <a:schemeClr val="tx1"/>
                </a:solidFill>
              </a:rPr>
              <a:t>Organiser une phrase collective </a:t>
            </a:r>
            <a:r>
              <a:rPr lang="fr-FR" b="1" dirty="0">
                <a:solidFill>
                  <a:schemeClr val="tx1"/>
                </a:solidFill>
              </a:rPr>
              <a:t>en demandant successivement à propos de chacune des lacunes : </a:t>
            </a:r>
            <a:r>
              <a:rPr lang="fr-FR" b="0" dirty="0">
                <a:solidFill>
                  <a:schemeClr val="tx1"/>
                </a:solidFill>
              </a:rPr>
              <a:t>« Comment avez-vous rempli le trou ? » et « Pourquoi ? »</a:t>
            </a:r>
          </a:p>
          <a:p>
            <a:endParaRPr lang="fr-FR" b="1" dirty="0">
              <a:solidFill>
                <a:schemeClr val="tx1"/>
              </a:solidFill>
            </a:endParaRPr>
          </a:p>
          <a:p>
            <a:r>
              <a:rPr lang="fr-FR" b="1" dirty="0">
                <a:solidFill>
                  <a:schemeClr val="tx1"/>
                </a:solidFill>
              </a:rPr>
              <a:t>Demander</a:t>
            </a:r>
            <a:r>
              <a:rPr lang="fr-FR" dirty="0">
                <a:solidFill>
                  <a:schemeClr val="tx1"/>
                </a:solidFill>
              </a:rPr>
              <a:t> : « Les mots qui ont été ôtés sont de quelle classe de mots ? »</a:t>
            </a:r>
          </a:p>
          <a:p>
            <a:r>
              <a:rPr lang="fr-FR" u="sng" dirty="0">
                <a:solidFill>
                  <a:schemeClr val="tx1"/>
                </a:solidFill>
              </a:rPr>
              <a:t>Réponse attendue </a:t>
            </a:r>
            <a:r>
              <a:rPr lang="fr-FR" dirty="0">
                <a:solidFill>
                  <a:schemeClr val="tx1"/>
                </a:solidFill>
              </a:rPr>
              <a:t>:</a:t>
            </a:r>
          </a:p>
          <a:p>
            <a:r>
              <a:rPr lang="fr-FR" dirty="0">
                <a:solidFill>
                  <a:schemeClr val="tx1"/>
                </a:solidFill>
              </a:rPr>
              <a:t>Ce sont des adjectifs, des mots qui disent comme sont les chats / est le chat.</a:t>
            </a:r>
          </a:p>
          <a:p>
            <a:endParaRPr lang="fr-FR" dirty="0">
              <a:solidFill>
                <a:schemeClr val="tx1"/>
              </a:solidFill>
            </a:endParaRPr>
          </a:p>
          <a:p>
            <a:r>
              <a:rPr lang="fr-FR" b="1" dirty="0">
                <a:solidFill>
                  <a:schemeClr val="tx1"/>
                </a:solidFill>
              </a:rPr>
              <a:t>Donner la consigne </a:t>
            </a:r>
            <a:r>
              <a:rPr lang="fr-FR" dirty="0">
                <a:solidFill>
                  <a:schemeClr val="tx1"/>
                </a:solidFill>
              </a:rPr>
              <a:t>: « Soulignez les groupes du nom. »</a:t>
            </a:r>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4</a:t>
            </a:fld>
            <a:endParaRPr lang="fr-FR" dirty="0"/>
          </a:p>
        </p:txBody>
      </p:sp>
    </p:spTree>
    <p:extLst>
      <p:ext uri="{BB962C8B-B14F-4D97-AF65-F5344CB8AC3E}">
        <p14:creationId xmlns:p14="http://schemas.microsoft.com/office/powerpoint/2010/main" val="2997567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66D71-8A9F-8741-4FB5-E9FE0FB1B6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A0CFA0-91BD-1537-AA5A-2BB5486094D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28A0966-6EBF-3674-0707-C5E825BD6509}"/>
              </a:ext>
            </a:extLst>
          </p:cNvPr>
          <p:cNvSpPr>
            <a:spLocks noGrp="1"/>
          </p:cNvSpPr>
          <p:nvPr>
            <p:ph type="body" idx="1"/>
          </p:nvPr>
        </p:nvSpPr>
        <p:spPr/>
        <p:txBody>
          <a:bodyPr/>
          <a:lstStyle/>
          <a:p>
            <a:r>
              <a:rPr lang="fr-FR" b="1" dirty="0">
                <a:solidFill>
                  <a:schemeClr val="tx1"/>
                </a:solidFill>
              </a:rPr>
              <a:t>Faire remarquer </a:t>
            </a:r>
            <a:r>
              <a:rPr lang="fr-FR" dirty="0">
                <a:solidFill>
                  <a:schemeClr val="tx1"/>
                </a:solidFill>
              </a:rPr>
              <a:t>: « Tous les adjectifs ne sont pas dans un groupe du nom. »</a:t>
            </a:r>
          </a:p>
        </p:txBody>
      </p:sp>
      <p:sp>
        <p:nvSpPr>
          <p:cNvPr id="4" name="Espace réservé du numéro de diapositive 3">
            <a:extLst>
              <a:ext uri="{FF2B5EF4-FFF2-40B4-BE49-F238E27FC236}">
                <a16:creationId xmlns:a16="http://schemas.microsoft.com/office/drawing/2014/main" id="{C89CC1AD-2384-6A7F-2528-FA062F33C13C}"/>
              </a:ext>
            </a:extLst>
          </p:cNvPr>
          <p:cNvSpPr>
            <a:spLocks noGrp="1"/>
          </p:cNvSpPr>
          <p:nvPr>
            <p:ph type="sldNum" sz="quarter" idx="5"/>
          </p:nvPr>
        </p:nvSpPr>
        <p:spPr/>
        <p:txBody>
          <a:bodyPr/>
          <a:lstStyle/>
          <a:p>
            <a:fld id="{0C9ADBFB-D8F8-CB44-9088-75C046EA3F9A}" type="slidenum">
              <a:rPr lang="fr-FR" smtClean="0"/>
              <a:t>5</a:t>
            </a:fld>
            <a:endParaRPr lang="fr-FR" dirty="0"/>
          </a:p>
        </p:txBody>
      </p:sp>
    </p:spTree>
    <p:extLst>
      <p:ext uri="{BB962C8B-B14F-4D97-AF65-F5344CB8AC3E}">
        <p14:creationId xmlns:p14="http://schemas.microsoft.com/office/powerpoint/2010/main" val="3051992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4F3F0-9497-20D5-6F16-514410B4812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9BC691B-780F-EFCF-6932-1692B0796DF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3FF120E-3D6F-6ACF-6551-934B0C11BEF0}"/>
              </a:ext>
            </a:extLst>
          </p:cNvPr>
          <p:cNvSpPr>
            <a:spLocks noGrp="1"/>
          </p:cNvSpPr>
          <p:nvPr>
            <p:ph type="body" idx="1"/>
          </p:nvPr>
        </p:nvSpPr>
        <p:spPr/>
        <p:txBody>
          <a:bodyPr/>
          <a:lstStyle/>
          <a:p>
            <a:r>
              <a:rPr lang="fr-FR" b="1" dirty="0">
                <a:solidFill>
                  <a:schemeClr val="tx1"/>
                </a:solidFill>
              </a:rPr>
              <a:t>Faire</a:t>
            </a:r>
            <a:r>
              <a:rPr lang="fr-FR" dirty="0">
                <a:solidFill>
                  <a:schemeClr val="tx1"/>
                </a:solidFill>
              </a:rPr>
              <a:t> </a:t>
            </a:r>
            <a:r>
              <a:rPr lang="fr-FR" b="1" dirty="0">
                <a:solidFill>
                  <a:schemeClr val="tx1"/>
                </a:solidFill>
              </a:rPr>
              <a:t>remarquer</a:t>
            </a:r>
            <a:r>
              <a:rPr lang="fr-FR" dirty="0">
                <a:solidFill>
                  <a:schemeClr val="tx1"/>
                </a:solidFill>
              </a:rPr>
              <a:t> : « Tous les adjectifs ne sont pas dans un groupe du nom. Deux sont dans le groupe du verbe </a:t>
            </a:r>
            <a:r>
              <a:rPr lang="fr-FR" i="1" dirty="0">
                <a:solidFill>
                  <a:schemeClr val="tx1"/>
                </a:solidFill>
              </a:rPr>
              <a:t>être </a:t>
            </a:r>
            <a:r>
              <a:rPr lang="fr-FR" i="0" dirty="0">
                <a:solidFill>
                  <a:schemeClr val="tx1"/>
                </a:solidFill>
              </a:rPr>
              <a:t>:</a:t>
            </a:r>
            <a:r>
              <a:rPr lang="fr-FR" i="1" dirty="0">
                <a:solidFill>
                  <a:schemeClr val="tx1"/>
                </a:solidFill>
              </a:rPr>
              <a:t> blanc </a:t>
            </a:r>
            <a:r>
              <a:rPr lang="fr-FR" i="0" dirty="0">
                <a:solidFill>
                  <a:schemeClr val="tx1"/>
                </a:solidFill>
              </a:rPr>
              <a:t>et</a:t>
            </a:r>
            <a:r>
              <a:rPr lang="fr-FR" i="1" dirty="0">
                <a:solidFill>
                  <a:schemeClr val="tx1"/>
                </a:solidFill>
              </a:rPr>
              <a:t> mignon. »</a:t>
            </a:r>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5936DC1A-2207-6C9E-8B93-9E96446A87C3}"/>
              </a:ext>
            </a:extLst>
          </p:cNvPr>
          <p:cNvSpPr>
            <a:spLocks noGrp="1"/>
          </p:cNvSpPr>
          <p:nvPr>
            <p:ph type="sldNum" sz="quarter" idx="5"/>
          </p:nvPr>
        </p:nvSpPr>
        <p:spPr/>
        <p:txBody>
          <a:bodyPr/>
          <a:lstStyle/>
          <a:p>
            <a:fld id="{0C9ADBFB-D8F8-CB44-9088-75C046EA3F9A}" type="slidenum">
              <a:rPr lang="fr-FR" smtClean="0"/>
              <a:t>6</a:t>
            </a:fld>
            <a:endParaRPr lang="fr-FR" dirty="0"/>
          </a:p>
        </p:txBody>
      </p:sp>
    </p:spTree>
    <p:extLst>
      <p:ext uri="{BB962C8B-B14F-4D97-AF65-F5344CB8AC3E}">
        <p14:creationId xmlns:p14="http://schemas.microsoft.com/office/powerpoint/2010/main" val="544010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5850D-4D3A-4192-8DB4-B9F549798C3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8E7890C-CB79-905F-8109-E21D8DE1B44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39735D6-FF5A-7D54-EF9F-C5BF6BDD87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solidFill>
                  <a:schemeClr val="tx1"/>
                </a:solidFill>
              </a:rPr>
              <a:t>Organiser une phrase collective </a:t>
            </a:r>
            <a:r>
              <a:rPr lang="fr-FR" b="1" dirty="0">
                <a:solidFill>
                  <a:schemeClr val="tx1"/>
                </a:solidFill>
              </a:rPr>
              <a:t>en demandant successivement à propos de chacune des lacunes : </a:t>
            </a:r>
            <a:r>
              <a:rPr lang="fr-FR" b="0" dirty="0">
                <a:solidFill>
                  <a:schemeClr val="tx1"/>
                </a:solidFill>
              </a:rPr>
              <a:t>« Comment avez-vous rempli le trou ? » et « Pourquoi ? »</a:t>
            </a:r>
          </a:p>
          <a:p>
            <a:endParaRPr lang="fr-FR" b="1" dirty="0">
              <a:solidFill>
                <a:schemeClr val="tx1"/>
              </a:solidFill>
            </a:endParaRPr>
          </a:p>
          <a:p>
            <a:r>
              <a:rPr lang="fr-FR" b="1" dirty="0">
                <a:solidFill>
                  <a:schemeClr val="tx1"/>
                </a:solidFill>
              </a:rPr>
              <a:t>Demander</a:t>
            </a:r>
            <a:r>
              <a:rPr lang="fr-FR" dirty="0">
                <a:solidFill>
                  <a:schemeClr val="tx1"/>
                </a:solidFill>
              </a:rPr>
              <a:t> : « Les mots qui ont été ôtés sont de quelle classe de mots ? »</a:t>
            </a:r>
          </a:p>
          <a:p>
            <a:r>
              <a:rPr lang="fr-FR" u="sng" dirty="0">
                <a:solidFill>
                  <a:schemeClr val="tx1"/>
                </a:solidFill>
              </a:rPr>
              <a:t>Réponse attendue </a:t>
            </a:r>
            <a:r>
              <a:rPr lang="fr-FR" dirty="0">
                <a:solidFill>
                  <a:schemeClr val="tx1"/>
                </a:solidFill>
              </a:rPr>
              <a:t>:</a:t>
            </a:r>
          </a:p>
          <a:p>
            <a:r>
              <a:rPr lang="fr-FR" dirty="0">
                <a:solidFill>
                  <a:schemeClr val="tx1"/>
                </a:solidFill>
              </a:rPr>
              <a:t>Ce sont des adjectifs, des mots qui disent comment est le cheval / est la jument.</a:t>
            </a:r>
          </a:p>
          <a:p>
            <a:endParaRPr lang="fr-FR" dirty="0">
              <a:solidFill>
                <a:schemeClr val="tx1"/>
              </a:solidFill>
            </a:endParaRPr>
          </a:p>
          <a:p>
            <a:r>
              <a:rPr lang="fr-FR" b="1" dirty="0">
                <a:solidFill>
                  <a:schemeClr val="tx1"/>
                </a:solidFill>
              </a:rPr>
              <a:t>Donner la consigne </a:t>
            </a:r>
            <a:r>
              <a:rPr lang="fr-FR" dirty="0">
                <a:solidFill>
                  <a:schemeClr val="tx1"/>
                </a:solidFill>
              </a:rPr>
              <a:t>: « Soulignez les groupes du nom. »</a:t>
            </a:r>
          </a:p>
          <a:p>
            <a:endParaRPr lang="fr-FR" dirty="0"/>
          </a:p>
        </p:txBody>
      </p:sp>
      <p:sp>
        <p:nvSpPr>
          <p:cNvPr id="4" name="Espace réservé du numéro de diapositive 3">
            <a:extLst>
              <a:ext uri="{FF2B5EF4-FFF2-40B4-BE49-F238E27FC236}">
                <a16:creationId xmlns:a16="http://schemas.microsoft.com/office/drawing/2014/main" id="{2DEE6CF7-29E3-FE21-D76A-47032A469DDA}"/>
              </a:ext>
            </a:extLst>
          </p:cNvPr>
          <p:cNvSpPr>
            <a:spLocks noGrp="1"/>
          </p:cNvSpPr>
          <p:nvPr>
            <p:ph type="sldNum" sz="quarter" idx="5"/>
          </p:nvPr>
        </p:nvSpPr>
        <p:spPr/>
        <p:txBody>
          <a:bodyPr/>
          <a:lstStyle/>
          <a:p>
            <a:fld id="{0C9ADBFB-D8F8-CB44-9088-75C046EA3F9A}" type="slidenum">
              <a:rPr lang="fr-FR" smtClean="0"/>
              <a:t>7</a:t>
            </a:fld>
            <a:endParaRPr lang="fr-FR" dirty="0"/>
          </a:p>
        </p:txBody>
      </p:sp>
    </p:spTree>
    <p:extLst>
      <p:ext uri="{BB962C8B-B14F-4D97-AF65-F5344CB8AC3E}">
        <p14:creationId xmlns:p14="http://schemas.microsoft.com/office/powerpoint/2010/main" val="3073725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70FFA-4301-B9F4-7FEA-F527163DA1E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00A8156-E64F-F6AC-406B-1F7409B568E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49CCFCD-609A-3E32-69C0-FEB695EB62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schemeClr val="tx1"/>
                </a:solidFill>
              </a:rPr>
              <a:t>Faire remarquer </a:t>
            </a:r>
            <a:r>
              <a:rPr lang="fr-FR" dirty="0">
                <a:solidFill>
                  <a:schemeClr val="tx1"/>
                </a:solidFill>
              </a:rPr>
              <a:t>: « Tous les adjectifs ne sont pas dans un groupe du nom</a:t>
            </a:r>
            <a:r>
              <a:rPr lang="fr-FR" i="1" dirty="0">
                <a:solidFill>
                  <a:schemeClr val="tx1"/>
                </a:solidFill>
              </a:rPr>
              <a:t>. »</a:t>
            </a:r>
            <a:endParaRPr lang="fr-FR" dirty="0">
              <a:solidFill>
                <a:schemeClr val="tx1"/>
              </a:solidFill>
            </a:endParaRPr>
          </a:p>
          <a:p>
            <a:endParaRPr lang="fr-FR" dirty="0"/>
          </a:p>
        </p:txBody>
      </p:sp>
      <p:sp>
        <p:nvSpPr>
          <p:cNvPr id="4" name="Espace réservé du numéro de diapositive 3">
            <a:extLst>
              <a:ext uri="{FF2B5EF4-FFF2-40B4-BE49-F238E27FC236}">
                <a16:creationId xmlns:a16="http://schemas.microsoft.com/office/drawing/2014/main" id="{4EBA1029-9A5C-03D1-0FEF-375C6086C688}"/>
              </a:ext>
            </a:extLst>
          </p:cNvPr>
          <p:cNvSpPr>
            <a:spLocks noGrp="1"/>
          </p:cNvSpPr>
          <p:nvPr>
            <p:ph type="sldNum" sz="quarter" idx="5"/>
          </p:nvPr>
        </p:nvSpPr>
        <p:spPr/>
        <p:txBody>
          <a:bodyPr/>
          <a:lstStyle/>
          <a:p>
            <a:fld id="{0C9ADBFB-D8F8-CB44-9088-75C046EA3F9A}" type="slidenum">
              <a:rPr lang="fr-FR" smtClean="0"/>
              <a:t>8</a:t>
            </a:fld>
            <a:endParaRPr lang="fr-FR" dirty="0"/>
          </a:p>
        </p:txBody>
      </p:sp>
    </p:spTree>
    <p:extLst>
      <p:ext uri="{BB962C8B-B14F-4D97-AF65-F5344CB8AC3E}">
        <p14:creationId xmlns:p14="http://schemas.microsoft.com/office/powerpoint/2010/main" val="971103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AEE9A-25AA-E1E3-75C2-30AB9C5DEE2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B677D14-95C8-2E4E-46F3-C1A8A26703C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9A71C94-4F74-10CD-AEF9-E092BF238F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Faire remarquer </a:t>
            </a:r>
            <a:r>
              <a:rPr lang="fr-FR" dirty="0"/>
              <a:t>: « Tous les adjectifs ne sont pas dans un groupe du nom. Deux sont dans le groupe du verbe </a:t>
            </a:r>
            <a:r>
              <a:rPr lang="fr-FR" i="1" dirty="0"/>
              <a:t>être </a:t>
            </a:r>
            <a:r>
              <a:rPr lang="fr-FR" i="0" dirty="0"/>
              <a:t>:</a:t>
            </a:r>
            <a:r>
              <a:rPr lang="fr-FR" i="1" dirty="0"/>
              <a:t> noire </a:t>
            </a:r>
            <a:r>
              <a:rPr lang="fr-FR" i="0" dirty="0"/>
              <a:t>et</a:t>
            </a:r>
            <a:r>
              <a:rPr lang="fr-FR" i="1" dirty="0"/>
              <a:t> blanche. »</a:t>
            </a:r>
            <a:endParaRPr lang="fr-FR" dirty="0"/>
          </a:p>
          <a:p>
            <a:endParaRPr lang="fr-FR" dirty="0"/>
          </a:p>
        </p:txBody>
      </p:sp>
      <p:sp>
        <p:nvSpPr>
          <p:cNvPr id="4" name="Espace réservé du numéro de diapositive 3">
            <a:extLst>
              <a:ext uri="{FF2B5EF4-FFF2-40B4-BE49-F238E27FC236}">
                <a16:creationId xmlns:a16="http://schemas.microsoft.com/office/drawing/2014/main" id="{1E2B4D79-29BB-CA28-E1E7-874D71EBF9BA}"/>
              </a:ext>
            </a:extLst>
          </p:cNvPr>
          <p:cNvSpPr>
            <a:spLocks noGrp="1"/>
          </p:cNvSpPr>
          <p:nvPr>
            <p:ph type="sldNum" sz="quarter" idx="5"/>
          </p:nvPr>
        </p:nvSpPr>
        <p:spPr/>
        <p:txBody>
          <a:bodyPr/>
          <a:lstStyle/>
          <a:p>
            <a:fld id="{0C9ADBFB-D8F8-CB44-9088-75C046EA3F9A}" type="slidenum">
              <a:rPr lang="fr-FR" smtClean="0"/>
              <a:t>9</a:t>
            </a:fld>
            <a:endParaRPr lang="fr-FR" dirty="0"/>
          </a:p>
        </p:txBody>
      </p:sp>
    </p:spTree>
    <p:extLst>
      <p:ext uri="{BB962C8B-B14F-4D97-AF65-F5344CB8AC3E}">
        <p14:creationId xmlns:p14="http://schemas.microsoft.com/office/powerpoint/2010/main" val="2365474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809A5-AAFC-00E4-7DD8-A35E706DCEC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CF4A656-FFF0-6B46-3B44-DA77D11B10B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21B2438-39F2-EC3C-BC55-5A5A6590C04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solidFill>
                  <a:schemeClr val="tx1"/>
                </a:solidFill>
              </a:rPr>
              <a:t>Organiser une phrase collective </a:t>
            </a:r>
            <a:r>
              <a:rPr lang="fr-FR" b="1" dirty="0">
                <a:solidFill>
                  <a:schemeClr val="tx1"/>
                </a:solidFill>
              </a:rPr>
              <a:t>en demandant successivement à propos de chacune des lacunes : </a:t>
            </a:r>
            <a:r>
              <a:rPr lang="fr-FR" b="0" dirty="0">
                <a:solidFill>
                  <a:schemeClr val="tx1"/>
                </a:solidFill>
              </a:rPr>
              <a:t>« Comment avez-vous rempli le trou ? » et « Pourquoi ? »</a:t>
            </a:r>
          </a:p>
          <a:p>
            <a:endParaRPr lang="fr-FR" b="1" dirty="0">
              <a:solidFill>
                <a:schemeClr val="tx1"/>
              </a:solidFill>
            </a:endParaRPr>
          </a:p>
          <a:p>
            <a:r>
              <a:rPr lang="fr-FR" b="1" dirty="0">
                <a:solidFill>
                  <a:schemeClr val="tx1"/>
                </a:solidFill>
              </a:rPr>
              <a:t>Demander</a:t>
            </a:r>
            <a:r>
              <a:rPr lang="fr-FR" dirty="0">
                <a:solidFill>
                  <a:schemeClr val="tx1"/>
                </a:solidFill>
              </a:rPr>
              <a:t> : « Les mots qui ont été ôtés sont de quelle classe de mots ? »</a:t>
            </a:r>
          </a:p>
          <a:p>
            <a:r>
              <a:rPr lang="fr-FR" u="sng" dirty="0">
                <a:solidFill>
                  <a:schemeClr val="tx1"/>
                </a:solidFill>
              </a:rPr>
              <a:t>Réponse attendue </a:t>
            </a:r>
            <a:r>
              <a:rPr lang="fr-FR" dirty="0">
                <a:solidFill>
                  <a:schemeClr val="tx1"/>
                </a:solidFill>
              </a:rPr>
              <a:t>:</a:t>
            </a:r>
          </a:p>
          <a:p>
            <a:r>
              <a:rPr lang="fr-FR" dirty="0">
                <a:solidFill>
                  <a:schemeClr val="tx1"/>
                </a:solidFill>
              </a:rPr>
              <a:t>Ce sont des adjectifs, des mots qui disent comment est le raton /  comment sont les rattes.</a:t>
            </a:r>
          </a:p>
          <a:p>
            <a:endParaRPr lang="fr-FR" dirty="0">
              <a:solidFill>
                <a:schemeClr val="tx1"/>
              </a:solidFill>
            </a:endParaRPr>
          </a:p>
          <a:p>
            <a:r>
              <a:rPr lang="fr-FR" b="1" dirty="0">
                <a:solidFill>
                  <a:schemeClr val="tx1"/>
                </a:solidFill>
              </a:rPr>
              <a:t>Donner la consigne </a:t>
            </a:r>
            <a:r>
              <a:rPr lang="fr-FR" dirty="0">
                <a:solidFill>
                  <a:schemeClr val="tx1"/>
                </a:solidFill>
              </a:rPr>
              <a:t>: « Soulignez les groupes du nom. »</a:t>
            </a:r>
          </a:p>
          <a:p>
            <a:endParaRPr lang="fr-FR" dirty="0"/>
          </a:p>
        </p:txBody>
      </p:sp>
      <p:sp>
        <p:nvSpPr>
          <p:cNvPr id="4" name="Espace réservé du numéro de diapositive 3">
            <a:extLst>
              <a:ext uri="{FF2B5EF4-FFF2-40B4-BE49-F238E27FC236}">
                <a16:creationId xmlns:a16="http://schemas.microsoft.com/office/drawing/2014/main" id="{D84E3D47-282C-55FB-E1D4-4FB9ABDCEE82}"/>
              </a:ext>
            </a:extLst>
          </p:cNvPr>
          <p:cNvSpPr>
            <a:spLocks noGrp="1"/>
          </p:cNvSpPr>
          <p:nvPr>
            <p:ph type="sldNum" sz="quarter" idx="5"/>
          </p:nvPr>
        </p:nvSpPr>
        <p:spPr/>
        <p:txBody>
          <a:bodyPr/>
          <a:lstStyle/>
          <a:p>
            <a:fld id="{0C9ADBFB-D8F8-CB44-9088-75C046EA3F9A}" type="slidenum">
              <a:rPr lang="fr-FR" smtClean="0"/>
              <a:t>10</a:t>
            </a:fld>
            <a:endParaRPr lang="fr-FR" dirty="0"/>
          </a:p>
        </p:txBody>
      </p:sp>
    </p:spTree>
    <p:extLst>
      <p:ext uri="{BB962C8B-B14F-4D97-AF65-F5344CB8AC3E}">
        <p14:creationId xmlns:p14="http://schemas.microsoft.com/office/powerpoint/2010/main" val="1171667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A339B-FE66-9E33-0946-3B290D38A0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9E3D38-681E-E5B8-9022-C4F77AAE16D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C8C008D-9795-8B35-7A8A-1D19A2335B7F}"/>
              </a:ext>
            </a:extLst>
          </p:cNvPr>
          <p:cNvSpPr>
            <a:spLocks noGrp="1"/>
          </p:cNvSpPr>
          <p:nvPr>
            <p:ph type="body" idx="1"/>
          </p:nvPr>
        </p:nvSpPr>
        <p:spPr/>
        <p:txBody>
          <a:bodyPr/>
          <a:lstStyle/>
          <a:p>
            <a:r>
              <a:rPr lang="fr-FR" b="1" dirty="0">
                <a:solidFill>
                  <a:schemeClr val="tx1"/>
                </a:solidFill>
              </a:rPr>
              <a:t>Faire remarquer </a:t>
            </a:r>
            <a:r>
              <a:rPr lang="fr-FR" dirty="0">
                <a:solidFill>
                  <a:schemeClr val="tx1"/>
                </a:solidFill>
              </a:rPr>
              <a:t>: « Dans ce texte, les adjectifs ne sont pas dans des groupes du nom. Est-ce qu’ils sont tous dans des groupes du verbe </a:t>
            </a:r>
            <a:r>
              <a:rPr lang="fr-FR" i="1" dirty="0">
                <a:solidFill>
                  <a:schemeClr val="tx1"/>
                </a:solidFill>
              </a:rPr>
              <a:t>être </a:t>
            </a:r>
            <a:r>
              <a:rPr lang="fr-FR" i="0" dirty="0">
                <a:solidFill>
                  <a:schemeClr val="tx1"/>
                </a:solidFill>
              </a:rPr>
              <a:t>?</a:t>
            </a:r>
            <a:r>
              <a:rPr lang="fr-FR" dirty="0">
                <a:solidFill>
                  <a:schemeClr val="tx1"/>
                </a:solidFill>
              </a:rPr>
              <a:t> »</a:t>
            </a:r>
          </a:p>
        </p:txBody>
      </p:sp>
      <p:sp>
        <p:nvSpPr>
          <p:cNvPr id="4" name="Espace réservé du numéro de diapositive 3">
            <a:extLst>
              <a:ext uri="{FF2B5EF4-FFF2-40B4-BE49-F238E27FC236}">
                <a16:creationId xmlns:a16="http://schemas.microsoft.com/office/drawing/2014/main" id="{26AB44C4-C10A-DF42-A349-46178EB1204A}"/>
              </a:ext>
            </a:extLst>
          </p:cNvPr>
          <p:cNvSpPr>
            <a:spLocks noGrp="1"/>
          </p:cNvSpPr>
          <p:nvPr>
            <p:ph type="sldNum" sz="quarter" idx="5"/>
          </p:nvPr>
        </p:nvSpPr>
        <p:spPr/>
        <p:txBody>
          <a:bodyPr/>
          <a:lstStyle/>
          <a:p>
            <a:fld id="{0C9ADBFB-D8F8-CB44-9088-75C046EA3F9A}" type="slidenum">
              <a:rPr lang="fr-FR" smtClean="0"/>
              <a:t>11</a:t>
            </a:fld>
            <a:endParaRPr lang="fr-FR" dirty="0"/>
          </a:p>
        </p:txBody>
      </p:sp>
    </p:spTree>
    <p:extLst>
      <p:ext uri="{BB962C8B-B14F-4D97-AF65-F5344CB8AC3E}">
        <p14:creationId xmlns:p14="http://schemas.microsoft.com/office/powerpoint/2010/main" val="107727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FF8E2-CA95-4FBE-9F4C-EF98D2CCAEE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4CBDE79-6B74-3013-D8EC-A652E592BE7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AA71F55-02CE-4CE5-D577-19D4B64A3AFE}"/>
              </a:ext>
            </a:extLst>
          </p:cNvPr>
          <p:cNvSpPr>
            <a:spLocks noGrp="1"/>
          </p:cNvSpPr>
          <p:nvPr>
            <p:ph type="body" idx="1"/>
          </p:nvPr>
        </p:nvSpPr>
        <p:spPr/>
        <p:txBody>
          <a:bodyPr/>
          <a:lstStyle/>
          <a:p>
            <a:r>
              <a:rPr lang="fr-FR" b="1" dirty="0">
                <a:solidFill>
                  <a:schemeClr val="tx1"/>
                </a:solidFill>
              </a:rPr>
              <a:t>Faire remarquer </a:t>
            </a:r>
            <a:r>
              <a:rPr lang="fr-FR" dirty="0">
                <a:solidFill>
                  <a:schemeClr val="tx1"/>
                </a:solidFill>
              </a:rPr>
              <a:t>: « Dans ce texte, les adjectifs ne sont pas dans des groupes du nom. Ils sont tous dans des groupes du verbe </a:t>
            </a:r>
            <a:r>
              <a:rPr lang="fr-FR" i="1" dirty="0">
                <a:solidFill>
                  <a:schemeClr val="tx1"/>
                </a:solidFill>
              </a:rPr>
              <a:t>être</a:t>
            </a:r>
            <a:r>
              <a:rPr lang="fr-FR" dirty="0">
                <a:solidFill>
                  <a:schemeClr val="tx1"/>
                </a:solidFill>
              </a:rPr>
              <a:t>. »</a:t>
            </a:r>
          </a:p>
        </p:txBody>
      </p:sp>
      <p:sp>
        <p:nvSpPr>
          <p:cNvPr id="4" name="Espace réservé du numéro de diapositive 3">
            <a:extLst>
              <a:ext uri="{FF2B5EF4-FFF2-40B4-BE49-F238E27FC236}">
                <a16:creationId xmlns:a16="http://schemas.microsoft.com/office/drawing/2014/main" id="{602D769F-2322-09B9-D902-249CE48199F1}"/>
              </a:ext>
            </a:extLst>
          </p:cNvPr>
          <p:cNvSpPr>
            <a:spLocks noGrp="1"/>
          </p:cNvSpPr>
          <p:nvPr>
            <p:ph type="sldNum" sz="quarter" idx="5"/>
          </p:nvPr>
        </p:nvSpPr>
        <p:spPr/>
        <p:txBody>
          <a:bodyPr/>
          <a:lstStyle/>
          <a:p>
            <a:fld id="{0C9ADBFB-D8F8-CB44-9088-75C046EA3F9A}" type="slidenum">
              <a:rPr lang="fr-FR" smtClean="0"/>
              <a:t>12</a:t>
            </a:fld>
            <a:endParaRPr lang="fr-FR" dirty="0"/>
          </a:p>
        </p:txBody>
      </p:sp>
    </p:spTree>
    <p:extLst>
      <p:ext uri="{BB962C8B-B14F-4D97-AF65-F5344CB8AC3E}">
        <p14:creationId xmlns:p14="http://schemas.microsoft.com/office/powerpoint/2010/main" val="1627571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30A22-9899-F99F-EC23-B88AAF57109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F045181-59A0-8619-744E-1EC9B9BE3F9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424E2DA-A2CA-F29A-019B-22ED3787D0E2}"/>
              </a:ext>
            </a:extLst>
          </p:cNvPr>
          <p:cNvSpPr>
            <a:spLocks noGrp="1"/>
          </p:cNvSpPr>
          <p:nvPr>
            <p:ph type="body" idx="1"/>
          </p:nvPr>
        </p:nvSpPr>
        <p:spPr/>
        <p:txBody>
          <a:bodyPr/>
          <a:lstStyle/>
          <a:p>
            <a:r>
              <a:rPr lang="fr-FR" b="1" dirty="0">
                <a:solidFill>
                  <a:schemeClr val="tx1"/>
                </a:solidFill>
              </a:rPr>
              <a:t>Demander</a:t>
            </a:r>
            <a:r>
              <a:rPr lang="fr-FR" dirty="0">
                <a:solidFill>
                  <a:schemeClr val="tx1"/>
                </a:solidFill>
              </a:rPr>
              <a:t> : « Quels sont les mots donneurs ? »</a:t>
            </a:r>
          </a:p>
          <a:p>
            <a:r>
              <a:rPr lang="fr-FR" u="sng" dirty="0">
                <a:solidFill>
                  <a:schemeClr val="tx1"/>
                </a:solidFill>
              </a:rPr>
              <a:t>Réponse attendue </a:t>
            </a:r>
            <a:r>
              <a:rPr lang="fr-FR" dirty="0">
                <a:solidFill>
                  <a:schemeClr val="tx1"/>
                </a:solidFill>
              </a:rPr>
              <a:t>:</a:t>
            </a:r>
          </a:p>
          <a:p>
            <a:r>
              <a:rPr lang="fr-FR" dirty="0">
                <a:solidFill>
                  <a:schemeClr val="tx1"/>
                </a:solidFill>
              </a:rPr>
              <a:t>Les noms </a:t>
            </a:r>
            <a:r>
              <a:rPr lang="fr-FR" i="1" dirty="0">
                <a:solidFill>
                  <a:schemeClr val="tx1"/>
                </a:solidFill>
              </a:rPr>
              <a:t>chat</a:t>
            </a:r>
            <a:r>
              <a:rPr lang="fr-FR" dirty="0">
                <a:solidFill>
                  <a:schemeClr val="tx1"/>
                </a:solidFill>
              </a:rPr>
              <a:t> et </a:t>
            </a:r>
            <a:r>
              <a:rPr lang="fr-FR" i="1" dirty="0">
                <a:solidFill>
                  <a:schemeClr val="tx1"/>
                </a:solidFill>
              </a:rPr>
              <a:t>ami</a:t>
            </a:r>
          </a:p>
          <a:p>
            <a:r>
              <a:rPr lang="fr-FR" dirty="0">
                <a:solidFill>
                  <a:schemeClr val="tx1"/>
                </a:solidFill>
              </a:rPr>
              <a:t>Le pronom-sujet </a:t>
            </a:r>
            <a:r>
              <a:rPr lang="fr-FR" i="1" dirty="0">
                <a:solidFill>
                  <a:schemeClr val="tx1"/>
                </a:solidFill>
              </a:rPr>
              <a:t>il</a:t>
            </a:r>
          </a:p>
          <a:p>
            <a:endParaRPr lang="fr-FR" dirty="0">
              <a:solidFill>
                <a:schemeClr val="tx1"/>
              </a:solidFill>
            </a:endParaRPr>
          </a:p>
          <a:p>
            <a:r>
              <a:rPr lang="fr-FR" dirty="0">
                <a:solidFill>
                  <a:schemeClr val="tx1"/>
                </a:solidFill>
              </a:rPr>
              <a:t>« Que donnent-ils ? Quels sont les mots receveurs ? »</a:t>
            </a:r>
          </a:p>
          <a:p>
            <a:r>
              <a:rPr lang="fr-FR" u="sng" dirty="0">
                <a:solidFill>
                  <a:schemeClr val="tx1"/>
                </a:solidFill>
              </a:rPr>
              <a:t>Réponse attendue </a:t>
            </a:r>
            <a:r>
              <a:rPr lang="fr-FR" dirty="0">
                <a:solidFill>
                  <a:schemeClr val="tx1"/>
                </a:solidFill>
              </a:rPr>
              <a:t>:</a:t>
            </a:r>
          </a:p>
          <a:p>
            <a:r>
              <a:rPr lang="fr-FR" dirty="0">
                <a:solidFill>
                  <a:schemeClr val="tx1"/>
                </a:solidFill>
              </a:rPr>
              <a:t>Les noms donnent l’ordre aux adjectifs, aux déterminants (éventuellement au pronom personnel) de se mettre au masculin et au singulier.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Le pronom-sujet donne l’ordre aux adjectifs du groupe verbal de se mettre au masculin et au singulier.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u="sng" dirty="0">
                <a:solidFill>
                  <a:schemeClr val="tx1"/>
                </a:solidFill>
              </a:rPr>
              <a:t>Éventuelle réponse complémentaire </a:t>
            </a:r>
            <a:r>
              <a:rPr lang="fr-FR"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Le pronom-sujet se met au masculin singulier parce qu’il en reçoit l’ordre du nom donneur </a:t>
            </a:r>
            <a:r>
              <a:rPr lang="fr-FR" i="1" dirty="0">
                <a:solidFill>
                  <a:schemeClr val="tx1"/>
                </a:solidFill>
              </a:rPr>
              <a:t>chat</a:t>
            </a:r>
            <a:r>
              <a:rPr lang="fr-FR"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Si cette réponse éventuelle n’est pas fournie, faire remarquer le phénomène.</a:t>
            </a:r>
          </a:p>
          <a:p>
            <a:endParaRPr lang="fr-FR" dirty="0"/>
          </a:p>
        </p:txBody>
      </p:sp>
      <p:sp>
        <p:nvSpPr>
          <p:cNvPr id="4" name="Espace réservé du numéro de diapositive 3">
            <a:extLst>
              <a:ext uri="{FF2B5EF4-FFF2-40B4-BE49-F238E27FC236}">
                <a16:creationId xmlns:a16="http://schemas.microsoft.com/office/drawing/2014/main" id="{7E96CDB2-5053-E5F7-F64E-E3CE947FDE4A}"/>
              </a:ext>
            </a:extLst>
          </p:cNvPr>
          <p:cNvSpPr>
            <a:spLocks noGrp="1"/>
          </p:cNvSpPr>
          <p:nvPr>
            <p:ph type="sldNum" sz="quarter" idx="5"/>
          </p:nvPr>
        </p:nvSpPr>
        <p:spPr/>
        <p:txBody>
          <a:bodyPr/>
          <a:lstStyle/>
          <a:p>
            <a:fld id="{0C9ADBFB-D8F8-CB44-9088-75C046EA3F9A}" type="slidenum">
              <a:rPr lang="fr-FR" smtClean="0"/>
              <a:t>13</a:t>
            </a:fld>
            <a:endParaRPr lang="fr-FR" dirty="0"/>
          </a:p>
        </p:txBody>
      </p:sp>
    </p:spTree>
    <p:extLst>
      <p:ext uri="{BB962C8B-B14F-4D97-AF65-F5344CB8AC3E}">
        <p14:creationId xmlns:p14="http://schemas.microsoft.com/office/powerpoint/2010/main" val="1134538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47E00-B3B6-A100-B97D-186AFA1E597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F372D6-890E-7696-10B2-1AAB8F5FF64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3B3AFD5-E819-E039-9827-53E2765292D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98585EC-97C6-F29F-DB5E-676D47F316B9}"/>
              </a:ext>
            </a:extLst>
          </p:cNvPr>
          <p:cNvSpPr>
            <a:spLocks noGrp="1"/>
          </p:cNvSpPr>
          <p:nvPr>
            <p:ph type="sldNum" sz="quarter" idx="5"/>
          </p:nvPr>
        </p:nvSpPr>
        <p:spPr/>
        <p:txBody>
          <a:bodyPr/>
          <a:lstStyle/>
          <a:p>
            <a:fld id="{0C9ADBFB-D8F8-CB44-9088-75C046EA3F9A}" type="slidenum">
              <a:rPr lang="fr-FR" smtClean="0"/>
              <a:t>14</a:t>
            </a:fld>
            <a:endParaRPr lang="fr-FR" dirty="0"/>
          </a:p>
        </p:txBody>
      </p:sp>
    </p:spTree>
    <p:extLst>
      <p:ext uri="{BB962C8B-B14F-4D97-AF65-F5344CB8AC3E}">
        <p14:creationId xmlns:p14="http://schemas.microsoft.com/office/powerpoint/2010/main" val="1058166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D8BD8-993B-0200-93F3-7A504D375E8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BCA2CE-9832-2C7C-F8BB-D9CA2DE648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2B14706-D64E-15F4-BD32-4B0607C473F2}"/>
              </a:ext>
            </a:extLst>
          </p:cNvPr>
          <p:cNvSpPr>
            <a:spLocks noGrp="1"/>
          </p:cNvSpPr>
          <p:nvPr>
            <p:ph type="body" idx="1"/>
          </p:nvPr>
        </p:nvSpPr>
        <p:spPr/>
        <p:txBody>
          <a:bodyPr/>
          <a:lstStyle/>
          <a:p>
            <a:r>
              <a:rPr lang="fr-FR" b="1" dirty="0">
                <a:solidFill>
                  <a:schemeClr val="tx1"/>
                </a:solidFill>
              </a:rPr>
              <a:t>Demander</a:t>
            </a:r>
            <a:r>
              <a:rPr lang="fr-FR" dirty="0">
                <a:solidFill>
                  <a:schemeClr val="tx1"/>
                </a:solidFill>
              </a:rPr>
              <a:t> : « Quels sont les mots donneurs ? »</a:t>
            </a:r>
          </a:p>
          <a:p>
            <a:r>
              <a:rPr lang="fr-FR" u="sng" dirty="0">
                <a:solidFill>
                  <a:schemeClr val="tx1"/>
                </a:solidFill>
              </a:rPr>
              <a:t>Réponse attendue </a:t>
            </a:r>
            <a:r>
              <a:rPr lang="fr-FR" dirty="0">
                <a:solidFill>
                  <a:schemeClr val="tx1"/>
                </a:solidFill>
              </a:rPr>
              <a:t>:</a:t>
            </a:r>
          </a:p>
          <a:p>
            <a:r>
              <a:rPr lang="fr-FR" dirty="0">
                <a:solidFill>
                  <a:schemeClr val="tx1"/>
                </a:solidFill>
              </a:rPr>
              <a:t>Les noms</a:t>
            </a:r>
            <a:r>
              <a:rPr lang="fr-FR" i="1" dirty="0">
                <a:solidFill>
                  <a:schemeClr val="tx1"/>
                </a:solidFill>
              </a:rPr>
              <a:t> jument,</a:t>
            </a:r>
            <a:r>
              <a:rPr lang="fr-FR" dirty="0">
                <a:solidFill>
                  <a:schemeClr val="tx1"/>
                </a:solidFill>
              </a:rPr>
              <a:t> </a:t>
            </a:r>
            <a:r>
              <a:rPr lang="fr-FR" i="1" dirty="0">
                <a:solidFill>
                  <a:schemeClr val="tx1"/>
                </a:solidFill>
              </a:rPr>
              <a:t>bête </a:t>
            </a:r>
            <a:r>
              <a:rPr lang="fr-FR" i="0" dirty="0">
                <a:solidFill>
                  <a:schemeClr val="tx1"/>
                </a:solidFill>
              </a:rPr>
              <a:t>et</a:t>
            </a:r>
            <a:r>
              <a:rPr lang="fr-FR" i="1" dirty="0">
                <a:solidFill>
                  <a:schemeClr val="tx1"/>
                </a:solidFill>
              </a:rPr>
              <a:t> amie</a:t>
            </a:r>
          </a:p>
          <a:p>
            <a:r>
              <a:rPr lang="fr-FR" dirty="0">
                <a:solidFill>
                  <a:schemeClr val="tx1"/>
                </a:solidFill>
              </a:rPr>
              <a:t>Le pronom-sujet </a:t>
            </a:r>
            <a:r>
              <a:rPr lang="fr-FR" i="1" dirty="0">
                <a:solidFill>
                  <a:schemeClr val="tx1"/>
                </a:solidFill>
              </a:rPr>
              <a:t>elle</a:t>
            </a:r>
          </a:p>
          <a:p>
            <a:endParaRPr lang="fr-FR"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 Que donnent-ils ? Quels sont les mots receveurs ? »</a:t>
            </a:r>
          </a:p>
          <a:p>
            <a:r>
              <a:rPr lang="fr-FR" u="sng" dirty="0">
                <a:solidFill>
                  <a:schemeClr val="tx1"/>
                </a:solidFill>
              </a:rPr>
              <a:t>Réponse attendue </a:t>
            </a:r>
            <a:r>
              <a:rPr lang="fr-FR" dirty="0">
                <a:solidFill>
                  <a:schemeClr val="tx1"/>
                </a:solidFill>
              </a:rPr>
              <a:t>:</a:t>
            </a:r>
          </a:p>
          <a:p>
            <a:r>
              <a:rPr lang="fr-FR" dirty="0">
                <a:solidFill>
                  <a:schemeClr val="tx1"/>
                </a:solidFill>
              </a:rPr>
              <a:t>Les noms donnent l’ordre aux adjectifs, aux déterminants de se mettre au féminin et au singulier.</a:t>
            </a:r>
          </a:p>
          <a:p>
            <a:r>
              <a:rPr lang="fr-FR" dirty="0">
                <a:solidFill>
                  <a:schemeClr val="tx1"/>
                </a:solidFill>
              </a:rPr>
              <a:t>Le pronom-sujet donne l’ordre aux adjectifs du groupe verbal de se mettre au féminin et au singulier.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u="sng" dirty="0">
                <a:solidFill>
                  <a:schemeClr val="tx1"/>
                </a:solidFill>
              </a:rPr>
              <a:t>Éventuelle réponse complémentaire </a:t>
            </a:r>
            <a:r>
              <a:rPr lang="fr-FR"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Le pronom-sujet se met au féminin singulier parce qu’il en reçoit l’ordre des noms donneurs </a:t>
            </a:r>
            <a:r>
              <a:rPr lang="fr-FR" i="1" dirty="0">
                <a:solidFill>
                  <a:schemeClr val="tx1"/>
                </a:solidFill>
              </a:rPr>
              <a:t>jument </a:t>
            </a:r>
            <a:r>
              <a:rPr lang="fr-FR" i="0" dirty="0">
                <a:solidFill>
                  <a:schemeClr val="tx1"/>
                </a:solidFill>
              </a:rPr>
              <a:t>et</a:t>
            </a:r>
            <a:r>
              <a:rPr lang="fr-FR" i="1" dirty="0">
                <a:solidFill>
                  <a:schemeClr val="tx1"/>
                </a:solidFill>
              </a:rPr>
              <a:t> bête</a:t>
            </a:r>
            <a:r>
              <a:rPr lang="fr-FR"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Si cette réponse éventuelle n’est pas fournie, faire remarquer le phénomène.</a:t>
            </a:r>
          </a:p>
          <a:p>
            <a:endParaRPr lang="fr-FR" dirty="0"/>
          </a:p>
        </p:txBody>
      </p:sp>
      <p:sp>
        <p:nvSpPr>
          <p:cNvPr id="4" name="Espace réservé du numéro de diapositive 3">
            <a:extLst>
              <a:ext uri="{FF2B5EF4-FFF2-40B4-BE49-F238E27FC236}">
                <a16:creationId xmlns:a16="http://schemas.microsoft.com/office/drawing/2014/main" id="{2AE3D7FD-CF46-C731-7C9A-D5D669B35A08}"/>
              </a:ext>
            </a:extLst>
          </p:cNvPr>
          <p:cNvSpPr>
            <a:spLocks noGrp="1"/>
          </p:cNvSpPr>
          <p:nvPr>
            <p:ph type="sldNum" sz="quarter" idx="5"/>
          </p:nvPr>
        </p:nvSpPr>
        <p:spPr/>
        <p:txBody>
          <a:bodyPr/>
          <a:lstStyle/>
          <a:p>
            <a:fld id="{0C9ADBFB-D8F8-CB44-9088-75C046EA3F9A}" type="slidenum">
              <a:rPr lang="fr-FR" smtClean="0"/>
              <a:t>15</a:t>
            </a:fld>
            <a:endParaRPr lang="fr-FR" dirty="0"/>
          </a:p>
        </p:txBody>
      </p:sp>
    </p:spTree>
    <p:extLst>
      <p:ext uri="{BB962C8B-B14F-4D97-AF65-F5344CB8AC3E}">
        <p14:creationId xmlns:p14="http://schemas.microsoft.com/office/powerpoint/2010/main" val="1836729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A5A2C-687E-F39D-E172-0CB35A89902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FBFE966-4271-61F5-A765-23EB085BC65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0DBA570-79A7-0C48-37D0-72CF814040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chemeClr val="tx1"/>
              </a:solidFill>
            </a:endParaRPr>
          </a:p>
          <a:p>
            <a:endParaRPr lang="fr-FR" dirty="0"/>
          </a:p>
        </p:txBody>
      </p:sp>
      <p:sp>
        <p:nvSpPr>
          <p:cNvPr id="4" name="Espace réservé du numéro de diapositive 3">
            <a:extLst>
              <a:ext uri="{FF2B5EF4-FFF2-40B4-BE49-F238E27FC236}">
                <a16:creationId xmlns:a16="http://schemas.microsoft.com/office/drawing/2014/main" id="{84F83E67-B4AE-6D96-8D90-4B423335AFB1}"/>
              </a:ext>
            </a:extLst>
          </p:cNvPr>
          <p:cNvSpPr>
            <a:spLocks noGrp="1"/>
          </p:cNvSpPr>
          <p:nvPr>
            <p:ph type="sldNum" sz="quarter" idx="5"/>
          </p:nvPr>
        </p:nvSpPr>
        <p:spPr/>
        <p:txBody>
          <a:bodyPr/>
          <a:lstStyle/>
          <a:p>
            <a:fld id="{0C9ADBFB-D8F8-CB44-9088-75C046EA3F9A}" type="slidenum">
              <a:rPr lang="fr-FR" smtClean="0"/>
              <a:t>16</a:t>
            </a:fld>
            <a:endParaRPr lang="fr-FR" dirty="0"/>
          </a:p>
        </p:txBody>
      </p:sp>
    </p:spTree>
    <p:extLst>
      <p:ext uri="{BB962C8B-B14F-4D97-AF65-F5344CB8AC3E}">
        <p14:creationId xmlns:p14="http://schemas.microsoft.com/office/powerpoint/2010/main" val="927424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1BF44-998D-A9A6-675F-89C3E3B51A1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ED207DD-26E3-FD6C-49D9-29C30DF82BF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2A96D55-1963-184B-F478-AF75E72A7579}"/>
              </a:ext>
            </a:extLst>
          </p:cNvPr>
          <p:cNvSpPr>
            <a:spLocks noGrp="1"/>
          </p:cNvSpPr>
          <p:nvPr>
            <p:ph type="body" idx="1"/>
          </p:nvPr>
        </p:nvSpPr>
        <p:spPr/>
        <p:txBody>
          <a:bodyPr/>
          <a:lstStyle/>
          <a:p>
            <a:r>
              <a:rPr lang="fr-FR" b="1" dirty="0">
                <a:solidFill>
                  <a:schemeClr val="tx1"/>
                </a:solidFill>
              </a:rPr>
              <a:t>Demander</a:t>
            </a:r>
            <a:r>
              <a:rPr lang="fr-FR" dirty="0">
                <a:solidFill>
                  <a:schemeClr val="tx1"/>
                </a:solidFill>
              </a:rPr>
              <a:t> : « Quels sont les mots donneurs ? »</a:t>
            </a:r>
          </a:p>
          <a:p>
            <a:r>
              <a:rPr lang="fr-FR" u="sng" dirty="0">
                <a:solidFill>
                  <a:schemeClr val="tx1"/>
                </a:solidFill>
              </a:rPr>
              <a:t>Réponse attendue </a:t>
            </a:r>
            <a:r>
              <a:rPr lang="fr-FR" dirty="0">
                <a:solidFill>
                  <a:schemeClr val="tx1"/>
                </a:solidFill>
              </a:rPr>
              <a:t>:</a:t>
            </a:r>
          </a:p>
          <a:p>
            <a:r>
              <a:rPr lang="fr-FR" dirty="0">
                <a:solidFill>
                  <a:schemeClr val="tx1"/>
                </a:solidFill>
              </a:rPr>
              <a:t>Le nom </a:t>
            </a:r>
            <a:r>
              <a:rPr lang="fr-FR" i="1" dirty="0">
                <a:solidFill>
                  <a:schemeClr val="tx1"/>
                </a:solidFill>
              </a:rPr>
              <a:t>rattes</a:t>
            </a:r>
          </a:p>
          <a:p>
            <a:r>
              <a:rPr lang="fr-FR" i="0" dirty="0">
                <a:solidFill>
                  <a:schemeClr val="tx1"/>
                </a:solidFill>
              </a:rPr>
              <a:t>Le pronom-personnel </a:t>
            </a:r>
            <a:r>
              <a:rPr lang="fr-FR" i="1" dirty="0">
                <a:solidFill>
                  <a:schemeClr val="tx1"/>
                </a:solidFill>
              </a:rPr>
              <a:t>elles</a:t>
            </a:r>
            <a:endParaRPr lang="fr-FR" dirty="0">
              <a:solidFill>
                <a:schemeClr val="tx1"/>
              </a:solidFill>
            </a:endParaRPr>
          </a:p>
          <a:p>
            <a:endParaRPr lang="fr-FR"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 Que donnent-</a:t>
            </a:r>
            <a:r>
              <a:rPr lang="fr-FR" dirty="0" err="1">
                <a:solidFill>
                  <a:schemeClr val="tx1"/>
                </a:solidFill>
              </a:rPr>
              <a:t>t</a:t>
            </a:r>
            <a:r>
              <a:rPr lang="fr-FR" dirty="0">
                <a:solidFill>
                  <a:schemeClr val="tx1"/>
                </a:solidFill>
              </a:rPr>
              <a:t>-ils ? Quels sont les mots receveurs ? »</a:t>
            </a:r>
          </a:p>
          <a:p>
            <a:r>
              <a:rPr lang="fr-FR" u="sng" dirty="0">
                <a:solidFill>
                  <a:schemeClr val="tx1"/>
                </a:solidFill>
              </a:rPr>
              <a:t>Réponse attendue </a:t>
            </a:r>
            <a:r>
              <a:rPr lang="fr-FR" dirty="0">
                <a:solidFill>
                  <a:schemeClr val="tx1"/>
                </a:solidFill>
              </a:rPr>
              <a:t>:</a:t>
            </a:r>
          </a:p>
          <a:p>
            <a:r>
              <a:rPr lang="fr-FR" dirty="0">
                <a:solidFill>
                  <a:schemeClr val="tx1"/>
                </a:solidFill>
              </a:rPr>
              <a:t>Le nom donne l’ordre aux adjectifs de se mettre au féminin et au pluriel.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Les pronoms-sujets donnent l’ordre aux adjectifs du groupe du verbe de se mettre au féminin et au pluriel.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u="sng" dirty="0">
                <a:solidFill>
                  <a:schemeClr val="tx1"/>
                </a:solidFill>
              </a:rPr>
              <a:t>Éventuelle réponse complémentaire </a:t>
            </a:r>
            <a:r>
              <a:rPr lang="fr-FR"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Le pronom-sujet se met au féminin pluriel parce qu’il en reçoit l’ordre du nom donneur </a:t>
            </a:r>
            <a:r>
              <a:rPr lang="fr-FR" i="1" dirty="0">
                <a:solidFill>
                  <a:schemeClr val="tx1"/>
                </a:solidFill>
              </a:rPr>
              <a:t>rattes</a:t>
            </a:r>
            <a:r>
              <a:rPr lang="fr-FR"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Si cette réponse éventuelle n’est pas fournie, faire remarquer le phénomène.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chemeClr val="tx1"/>
              </a:solidFill>
            </a:endParaRPr>
          </a:p>
          <a:p>
            <a:endParaRPr lang="fr-FR" dirty="0"/>
          </a:p>
        </p:txBody>
      </p:sp>
      <p:sp>
        <p:nvSpPr>
          <p:cNvPr id="4" name="Espace réservé du numéro de diapositive 3">
            <a:extLst>
              <a:ext uri="{FF2B5EF4-FFF2-40B4-BE49-F238E27FC236}">
                <a16:creationId xmlns:a16="http://schemas.microsoft.com/office/drawing/2014/main" id="{4D093B14-2D5A-3B1B-7D95-D250A16ECA80}"/>
              </a:ext>
            </a:extLst>
          </p:cNvPr>
          <p:cNvSpPr>
            <a:spLocks noGrp="1"/>
          </p:cNvSpPr>
          <p:nvPr>
            <p:ph type="sldNum" sz="quarter" idx="5"/>
          </p:nvPr>
        </p:nvSpPr>
        <p:spPr/>
        <p:txBody>
          <a:bodyPr/>
          <a:lstStyle/>
          <a:p>
            <a:fld id="{0C9ADBFB-D8F8-CB44-9088-75C046EA3F9A}" type="slidenum">
              <a:rPr lang="fr-FR" smtClean="0"/>
              <a:t>17</a:t>
            </a:fld>
            <a:endParaRPr lang="fr-FR" dirty="0"/>
          </a:p>
        </p:txBody>
      </p:sp>
    </p:spTree>
    <p:extLst>
      <p:ext uri="{BB962C8B-B14F-4D97-AF65-F5344CB8AC3E}">
        <p14:creationId xmlns:p14="http://schemas.microsoft.com/office/powerpoint/2010/main" val="108880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41504-EE39-4580-69DC-26FAEE1AA50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2F4D82-1471-B5D9-7B4F-6A5D843B5A6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CBD3171-AEE3-24A0-9E2D-7AFC670AF52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13970E2-037F-3473-B6D4-ADB9FCE9B84D}"/>
              </a:ext>
            </a:extLst>
          </p:cNvPr>
          <p:cNvSpPr>
            <a:spLocks noGrp="1"/>
          </p:cNvSpPr>
          <p:nvPr>
            <p:ph type="sldNum" sz="quarter" idx="5"/>
          </p:nvPr>
        </p:nvSpPr>
        <p:spPr/>
        <p:txBody>
          <a:bodyPr/>
          <a:lstStyle/>
          <a:p>
            <a:fld id="{0C9ADBFB-D8F8-CB44-9088-75C046EA3F9A}" type="slidenum">
              <a:rPr lang="fr-FR" smtClean="0"/>
              <a:t>18</a:t>
            </a:fld>
            <a:endParaRPr lang="fr-FR" dirty="0"/>
          </a:p>
        </p:txBody>
      </p:sp>
    </p:spTree>
    <p:extLst>
      <p:ext uri="{BB962C8B-B14F-4D97-AF65-F5344CB8AC3E}">
        <p14:creationId xmlns:p14="http://schemas.microsoft.com/office/powerpoint/2010/main" val="3825225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PHASE 3 - </a:t>
            </a:r>
            <a:r>
              <a:rPr lang="fr-FR" sz="1200" b="1" i="1" dirty="0">
                <a:solidFill>
                  <a:schemeClr val="tx1"/>
                </a:solidFill>
                <a:effectLst/>
                <a:latin typeface="+mn-lt"/>
                <a:ea typeface="Times New Roman" panose="02020603050405020304" pitchFamily="18" charset="0"/>
                <a:cs typeface="Times New Roman" panose="02020603050405020304" pitchFamily="18" charset="0"/>
              </a:rPr>
              <a:t>Variation</a:t>
            </a:r>
            <a:r>
              <a:rPr lang="fr-FR" sz="1200" b="1" dirty="0">
                <a:solidFill>
                  <a:schemeClr val="tx1"/>
                </a:solidFill>
                <a:effectLst/>
                <a:latin typeface="+mn-lt"/>
                <a:ea typeface="Times New Roman" panose="02020603050405020304" pitchFamily="18" charset="0"/>
                <a:cs typeface="Times New Roman" panose="02020603050405020304" pitchFamily="18" charset="0"/>
              </a:rPr>
              <a:t> - Revoir différents types d’adjectifs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b="1" dirty="0">
                <a:solidFill>
                  <a:schemeClr val="tx1"/>
                </a:solidFill>
                <a:latin typeface="+mn-lt"/>
              </a:rPr>
              <a:t>Distribuer</a:t>
            </a:r>
            <a:r>
              <a:rPr lang="fr-FR" sz="1200" dirty="0">
                <a:solidFill>
                  <a:schemeClr val="tx1"/>
                </a:solidFill>
                <a:latin typeface="+mn-lt"/>
              </a:rPr>
              <a:t> les tableaux à compléter (cf. </a:t>
            </a:r>
            <a:r>
              <a:rPr lang="fr-FR" sz="1200" i="1" dirty="0">
                <a:solidFill>
                  <a:schemeClr val="tx1"/>
                </a:solidFill>
                <a:latin typeface="+mn-lt"/>
              </a:rPr>
              <a:t>Fiche photocopiable</a:t>
            </a:r>
            <a:r>
              <a:rPr lang="fr-FR" sz="1200" dirty="0">
                <a:solidFill>
                  <a:schemeClr val="tx1"/>
                </a:solidFill>
                <a:latin typeface="+mn-lt"/>
              </a:rPr>
              <a:t>) et </a:t>
            </a:r>
            <a:r>
              <a:rPr lang="fr-FR" sz="1200" b="1" dirty="0">
                <a:solidFill>
                  <a:schemeClr val="tx1"/>
                </a:solidFill>
                <a:latin typeface="+mn-lt"/>
              </a:rPr>
              <a:t>donner la consigne </a:t>
            </a:r>
            <a:r>
              <a:rPr lang="fr-FR" sz="1200" dirty="0">
                <a:solidFill>
                  <a:schemeClr val="tx1"/>
                </a:solidFill>
                <a:latin typeface="+mn-lt"/>
              </a:rPr>
              <a:t>: « Complétez les tableaux »</a:t>
            </a:r>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19</a:t>
            </a:fld>
            <a:endParaRPr lang="fr-FR" dirty="0"/>
          </a:p>
        </p:txBody>
      </p:sp>
    </p:spTree>
    <p:extLst>
      <p:ext uri="{BB962C8B-B14F-4D97-AF65-F5344CB8AC3E}">
        <p14:creationId xmlns:p14="http://schemas.microsoft.com/office/powerpoint/2010/main" val="3847450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46FB5-BC35-065C-F2BF-1278C72DC90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A30607-1826-B18B-BC8A-DE51FB8BA41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1CA273A-11B1-B2AC-0048-376BF5935CFD}"/>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Est-ce que tous les adjectifs varient de la même manière ? Est-ce qu’ils ont tous le même nombre de formes à l’oral ? à l’écrit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Il y a des adjectifs qui n’ont qu’une forme à l’oral et deux à l’écrit : comme </a:t>
            </a:r>
            <a:r>
              <a:rPr lang="fr-FR" sz="1200" i="1" dirty="0">
                <a:solidFill>
                  <a:schemeClr val="tx1"/>
                </a:solidFill>
                <a:effectLst/>
                <a:latin typeface="+mn-lt"/>
                <a:ea typeface="Times New Roman" panose="02020603050405020304" pitchFamily="18" charset="0"/>
                <a:cs typeface="Times New Roman" panose="02020603050405020304" pitchFamily="18" charset="0"/>
              </a:rPr>
              <a:t>fidèle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Il y a des adjectifs qui n’ont qu’une forme à l’oral et quatre à l’écrit : comme</a:t>
            </a:r>
            <a:r>
              <a:rPr lang="fr-FR" sz="1200" i="1" dirty="0">
                <a:solidFill>
                  <a:schemeClr val="tx1"/>
                </a:solidFill>
                <a:effectLst/>
                <a:latin typeface="+mn-lt"/>
                <a:ea typeface="Times New Roman" panose="02020603050405020304" pitchFamily="18" charset="0"/>
                <a:cs typeface="Times New Roman" panose="02020603050405020304" pitchFamily="18" charset="0"/>
              </a:rPr>
              <a:t> futé </a:t>
            </a:r>
            <a:r>
              <a:rPr lang="fr-FR" sz="1200" dirty="0">
                <a:solidFill>
                  <a:schemeClr val="tx1"/>
                </a:solidFill>
                <a:effectLst/>
                <a:latin typeface="+mn-lt"/>
                <a:ea typeface="Times New Roman" panose="02020603050405020304" pitchFamily="18" charset="0"/>
                <a:cs typeface="Times New Roman" panose="02020603050405020304" pitchFamily="18" charset="0"/>
              </a:rPr>
              <a:t>ou comme</a:t>
            </a:r>
            <a:r>
              <a:rPr lang="fr-FR" sz="1200" i="1" dirty="0">
                <a:solidFill>
                  <a:schemeClr val="tx1"/>
                </a:solidFill>
                <a:effectLst/>
                <a:latin typeface="+mn-lt"/>
                <a:ea typeface="Times New Roman" panose="02020603050405020304" pitchFamily="18" charset="0"/>
                <a:cs typeface="Times New Roman" panose="02020603050405020304" pitchFamily="18" charset="0"/>
              </a:rPr>
              <a:t> cruel</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Il y a des adjectifs qui ont deux formes à l’oral et trois à l’écrit : comme </a:t>
            </a:r>
            <a:r>
              <a:rPr lang="fr-FR" sz="1200" i="1" dirty="0">
                <a:solidFill>
                  <a:schemeClr val="tx1"/>
                </a:solidFill>
                <a:effectLst/>
                <a:latin typeface="+mn-lt"/>
                <a:ea typeface="Times New Roman" panose="02020603050405020304" pitchFamily="18" charset="0"/>
                <a:cs typeface="Times New Roman" panose="02020603050405020304" pitchFamily="18" charset="0"/>
              </a:rPr>
              <a:t>affectueux, doux</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Il y a des adjectifs qui ont deux formes à l’oral et quatre à l’écrit : comme </a:t>
            </a:r>
            <a:r>
              <a:rPr lang="fr-FR" sz="1200" i="1" dirty="0">
                <a:solidFill>
                  <a:schemeClr val="tx1"/>
                </a:solidFill>
                <a:effectLst/>
                <a:latin typeface="+mn-lt"/>
                <a:ea typeface="Times New Roman" panose="02020603050405020304" pitchFamily="18" charset="0"/>
                <a:cs typeface="Times New Roman" panose="02020603050405020304" pitchFamily="18" charset="0"/>
              </a:rPr>
              <a:t>élégant </a:t>
            </a:r>
            <a:r>
              <a:rPr lang="fr-FR" sz="1200" dirty="0">
                <a:solidFill>
                  <a:schemeClr val="tx1"/>
                </a:solidFill>
                <a:effectLst/>
                <a:latin typeface="+mn-lt"/>
                <a:ea typeface="Times New Roman" panose="02020603050405020304" pitchFamily="18" charset="0"/>
                <a:cs typeface="Times New Roman" panose="02020603050405020304" pitchFamily="18" charset="0"/>
              </a:rPr>
              <a:t>ou comme</a:t>
            </a:r>
            <a:r>
              <a:rPr lang="fr-FR" sz="1200" i="1" dirty="0">
                <a:solidFill>
                  <a:schemeClr val="tx1"/>
                </a:solidFill>
                <a:effectLst/>
                <a:latin typeface="+mn-lt"/>
                <a:ea typeface="Times New Roman" panose="02020603050405020304" pitchFamily="18" charset="0"/>
                <a:cs typeface="Times New Roman" panose="02020603050405020304" pitchFamily="18" charset="0"/>
              </a:rPr>
              <a:t> amical</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Times New Roman" panose="02020603050405020304" pitchFamily="18" charset="0"/>
              </a:rPr>
              <a:t>Les adjectifs ne varient pas tous de la même manière.</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415A077E-0553-766A-5A45-4C83390AD011}"/>
              </a:ext>
            </a:extLst>
          </p:cNvPr>
          <p:cNvSpPr>
            <a:spLocks noGrp="1"/>
          </p:cNvSpPr>
          <p:nvPr>
            <p:ph type="sldNum" sz="quarter" idx="5"/>
          </p:nvPr>
        </p:nvSpPr>
        <p:spPr/>
        <p:txBody>
          <a:bodyPr/>
          <a:lstStyle/>
          <a:p>
            <a:fld id="{0C9ADBFB-D8F8-CB44-9088-75C046EA3F9A}" type="slidenum">
              <a:rPr lang="fr-FR" smtClean="0"/>
              <a:t>20</a:t>
            </a:fld>
            <a:endParaRPr lang="fr-FR" dirty="0"/>
          </a:p>
        </p:txBody>
      </p:sp>
    </p:spTree>
    <p:extLst>
      <p:ext uri="{BB962C8B-B14F-4D97-AF65-F5344CB8AC3E}">
        <p14:creationId xmlns:p14="http://schemas.microsoft.com/office/powerpoint/2010/main" val="147722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5A68B-629E-9B0B-18F9-229E43E7B2B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0A5EACE-433C-E893-5961-3FF773C3421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5DAD231-A98E-1E58-A8F9-CBFDE5A3B61F}"/>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Quels sont ceux pour lesquels on risque le plus de se tromper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C’est ceux qui n’ont qu’une forme à l’oral mais quatre à l’écrit, comme </a:t>
            </a:r>
            <a:r>
              <a:rPr lang="fr-FR" sz="1200" i="1" dirty="0">
                <a:solidFill>
                  <a:schemeClr val="tx1"/>
                </a:solidFill>
                <a:effectLst/>
                <a:latin typeface="+mn-lt"/>
                <a:ea typeface="Times New Roman" panose="02020603050405020304" pitchFamily="18" charset="0"/>
                <a:cs typeface="Times New Roman" panose="02020603050405020304" pitchFamily="18" charset="0"/>
              </a:rPr>
              <a:t>futé</a:t>
            </a:r>
            <a:r>
              <a:rPr lang="fr-FR" sz="1200" dirty="0">
                <a:solidFill>
                  <a:schemeClr val="tx1"/>
                </a:solidFill>
                <a:effectLst/>
                <a:latin typeface="+mn-lt"/>
                <a:ea typeface="Times New Roman" panose="02020603050405020304" pitchFamily="18" charset="0"/>
                <a:cs typeface="Times New Roman" panose="02020603050405020304" pitchFamily="18" charset="0"/>
              </a:rPr>
              <a:t> ou </a:t>
            </a:r>
            <a:r>
              <a:rPr lang="fr-FR" sz="1200" i="1" dirty="0">
                <a:solidFill>
                  <a:schemeClr val="tx1"/>
                </a:solidFill>
                <a:effectLst/>
                <a:latin typeface="+mn-lt"/>
                <a:ea typeface="Times New Roman" panose="02020603050405020304" pitchFamily="18" charset="0"/>
                <a:cs typeface="Times New Roman" panose="02020603050405020304" pitchFamily="18" charset="0"/>
              </a:rPr>
              <a:t>cruel</a:t>
            </a:r>
            <a:r>
              <a:rPr lang="fr-FR" sz="1200" dirty="0">
                <a:solidFill>
                  <a:schemeClr val="tx1"/>
                </a:solidFill>
                <a:effectLst/>
                <a:latin typeface="+mn-lt"/>
                <a:ea typeface="Times New Roman" panose="02020603050405020304" pitchFamily="18" charset="0"/>
                <a:cs typeface="Times New Roman" panose="02020603050405020304" pitchFamily="18" charset="0"/>
              </a:rPr>
              <a:t> parce qu’on n’entend aucune marque.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endParaRPr lang="fr-FR" dirty="0"/>
          </a:p>
        </p:txBody>
      </p:sp>
      <p:sp>
        <p:nvSpPr>
          <p:cNvPr id="4" name="Espace réservé du numéro de diapositive 3">
            <a:extLst>
              <a:ext uri="{FF2B5EF4-FFF2-40B4-BE49-F238E27FC236}">
                <a16:creationId xmlns:a16="http://schemas.microsoft.com/office/drawing/2014/main" id="{50DBBF88-38AB-5D29-83DF-C09319156E03}"/>
              </a:ext>
            </a:extLst>
          </p:cNvPr>
          <p:cNvSpPr>
            <a:spLocks noGrp="1"/>
          </p:cNvSpPr>
          <p:nvPr>
            <p:ph type="sldNum" sz="quarter" idx="5"/>
          </p:nvPr>
        </p:nvSpPr>
        <p:spPr/>
        <p:txBody>
          <a:bodyPr/>
          <a:lstStyle/>
          <a:p>
            <a:fld id="{0C9ADBFB-D8F8-CB44-9088-75C046EA3F9A}" type="slidenum">
              <a:rPr lang="fr-FR" smtClean="0"/>
              <a:t>21</a:t>
            </a:fld>
            <a:endParaRPr lang="fr-FR" dirty="0"/>
          </a:p>
        </p:txBody>
      </p:sp>
    </p:spTree>
    <p:extLst>
      <p:ext uri="{BB962C8B-B14F-4D97-AF65-F5344CB8AC3E}">
        <p14:creationId xmlns:p14="http://schemas.microsoft.com/office/powerpoint/2010/main" val="1197192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Revenir</a:t>
            </a:r>
            <a:r>
              <a:rPr lang="fr-FR" sz="1200" dirty="0">
                <a:solidFill>
                  <a:schemeClr val="tx1"/>
                </a:solidFill>
                <a:effectLst/>
                <a:latin typeface="+mn-lt"/>
                <a:ea typeface="Times New Roman" panose="02020603050405020304" pitchFamily="18" charset="0"/>
              </a:rPr>
              <a:t> sur les remarques de la phrase d’enrôlement, les corriger, les nuancer…</a:t>
            </a:r>
            <a:r>
              <a:rPr lang="fr-FR" sz="1200" dirty="0">
                <a:solidFill>
                  <a:schemeClr val="tx1"/>
                </a:solidFill>
                <a:effectLst/>
                <a:latin typeface="+mn-lt"/>
              </a:rPr>
              <a:t> </a:t>
            </a:r>
          </a:p>
          <a:p>
            <a:endParaRPr lang="fr-FR" sz="1200" dirty="0">
              <a:solidFill>
                <a:schemeClr val="tx1"/>
              </a:solidFill>
              <a:effectLst/>
              <a:latin typeface="+mn-lt"/>
            </a:endParaRPr>
          </a:p>
          <a:p>
            <a:r>
              <a:rPr lang="fr-FR" sz="1200" b="1" dirty="0">
                <a:solidFill>
                  <a:schemeClr val="tx1"/>
                </a:solidFill>
                <a:effectLst/>
                <a:latin typeface="+mn-lt"/>
              </a:rPr>
              <a:t>Reformuler</a:t>
            </a:r>
            <a:r>
              <a:rPr lang="fr-FR" sz="1200" dirty="0">
                <a:solidFill>
                  <a:schemeClr val="tx1"/>
                </a:solidFill>
                <a:effectLst/>
                <a:latin typeface="+mn-lt"/>
              </a:rPr>
              <a:t> avec les élèves ce qu’on a appris :</a:t>
            </a: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Les adjectifs changent si on change le nombre et/ou le genre des noms.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On les accorde avec les noms ou avec le sujet.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Tous les adjectifs ne varient pas tous de la même manière.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22</a:t>
            </a:fld>
            <a:endParaRPr lang="fr-FR" dirty="0"/>
          </a:p>
        </p:txBody>
      </p:sp>
    </p:spTree>
    <p:extLst>
      <p:ext uri="{BB962C8B-B14F-4D97-AF65-F5344CB8AC3E}">
        <p14:creationId xmlns:p14="http://schemas.microsoft.com/office/powerpoint/2010/main" val="9459935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Distribuer la trace écrite (cf. </a:t>
            </a:r>
            <a:r>
              <a:rPr lang="fr-FR" i="1" dirty="0"/>
              <a:t>Fiche photocopiable</a:t>
            </a:r>
            <a:r>
              <a:rPr lang="fr-FR" dirty="0"/>
              <a:t>)</a:t>
            </a:r>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23</a:t>
            </a:fld>
            <a:endParaRPr lang="fr-FR" dirty="0"/>
          </a:p>
        </p:txBody>
      </p:sp>
    </p:spTree>
    <p:extLst>
      <p:ext uri="{BB962C8B-B14F-4D97-AF65-F5344CB8AC3E}">
        <p14:creationId xmlns:p14="http://schemas.microsoft.com/office/powerpoint/2010/main" val="38440536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Pouvez-vous expliquer ce que vous avez fait quand vous avez complété les petits textes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On a changé les </a:t>
            </a:r>
            <a:r>
              <a:rPr lang="fr-FR" sz="1200">
                <a:solidFill>
                  <a:schemeClr val="tx1"/>
                </a:solidFill>
                <a:effectLst/>
                <a:latin typeface="+mn-lt"/>
                <a:ea typeface="Calibri" panose="020F0502020204030204" pitchFamily="34" charset="0"/>
                <a:cs typeface="Times New Roman" panose="02020603050405020304" pitchFamily="18" charset="0"/>
              </a:rPr>
              <a:t>mots receveurs </a:t>
            </a:r>
            <a:r>
              <a:rPr lang="fr-FR" sz="1200" dirty="0">
                <a:solidFill>
                  <a:schemeClr val="tx1"/>
                </a:solidFill>
                <a:effectLst/>
                <a:latin typeface="+mn-lt"/>
                <a:ea typeface="Calibri" panose="020F0502020204030204" pitchFamily="34" charset="0"/>
                <a:cs typeface="Times New Roman" panose="02020603050405020304" pitchFamily="18" charset="0"/>
              </a:rPr>
              <a:t>en s’appuyant sur les mots donneurs. </a:t>
            </a:r>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La lettre A représente un mot et on cherche ce que doit devenir ce mot si on change quelque chose au contexte.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 La manipulation qu’on a fait s’appelle la variation. C’est une façon chercher à quoi il faut faire attention quand on accorde les mots. Chaque fois qu’on rencontrera ce pictogramme, on saura quel travail qu’il faudra qu’on fasse. »</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24</a:t>
            </a:fld>
            <a:endParaRPr lang="fr-FR" dirty="0"/>
          </a:p>
        </p:txBody>
      </p:sp>
    </p:spTree>
    <p:extLst>
      <p:ext uri="{BB962C8B-B14F-4D97-AF65-F5344CB8AC3E}">
        <p14:creationId xmlns:p14="http://schemas.microsoft.com/office/powerpoint/2010/main" val="19228413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25</a:t>
            </a:fld>
            <a:endParaRPr lang="fr-FR" dirty="0"/>
          </a:p>
        </p:txBody>
      </p:sp>
    </p:spTree>
    <p:extLst>
      <p:ext uri="{BB962C8B-B14F-4D97-AF65-F5344CB8AC3E}">
        <p14:creationId xmlns:p14="http://schemas.microsoft.com/office/powerpoint/2010/main" val="90116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26</a:t>
            </a:fld>
            <a:endParaRPr lang="fr-FR" dirty="0"/>
          </a:p>
        </p:txBody>
      </p:sp>
    </p:spTree>
    <p:extLst>
      <p:ext uri="{BB962C8B-B14F-4D97-AF65-F5344CB8AC3E}">
        <p14:creationId xmlns:p14="http://schemas.microsoft.com/office/powerpoint/2010/main" val="11172630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34B44-479A-C043-6BAB-A3D7535F560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C7FF9E9-488A-132B-3539-EF302DECA14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CD83436-643A-C4AF-390E-10BA4C6F7AA4}"/>
              </a:ext>
            </a:extLst>
          </p:cNvPr>
          <p:cNvSpPr>
            <a:spLocks noGrp="1"/>
          </p:cNvSpPr>
          <p:nvPr>
            <p:ph type="body" idx="1"/>
          </p:nvPr>
        </p:nvSpPr>
        <p:spPr/>
        <p:txBody>
          <a:bodyPr/>
          <a:lstStyle/>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Aristobule a raison : </a:t>
            </a:r>
            <a:r>
              <a:rPr lang="fr-FR" sz="1200" i="1" dirty="0">
                <a:solidFill>
                  <a:schemeClr val="tx1"/>
                </a:solidFill>
                <a:effectLst/>
                <a:latin typeface="+mn-lt"/>
                <a:ea typeface="Calibri" panose="020F0502020204030204" pitchFamily="34" charset="0"/>
                <a:cs typeface="Times New Roman" panose="02020603050405020304" pitchFamily="18" charset="0"/>
              </a:rPr>
              <a:t>coloré</a:t>
            </a:r>
            <a:r>
              <a:rPr lang="fr-FR" sz="1200" dirty="0">
                <a:solidFill>
                  <a:schemeClr val="tx1"/>
                </a:solidFill>
                <a:effectLst/>
                <a:latin typeface="+mn-lt"/>
                <a:ea typeface="Calibri" panose="020F0502020204030204" pitchFamily="34" charset="0"/>
                <a:cs typeface="Times New Roman" panose="02020603050405020304" pitchFamily="18" charset="0"/>
              </a:rPr>
              <a:t> est bien un adjectif (dit comment sont les chaussettes) qui s’accorde avec le nom </a:t>
            </a:r>
            <a:r>
              <a:rPr lang="fr-FR" sz="1200" i="1" dirty="0">
                <a:solidFill>
                  <a:schemeClr val="tx1"/>
                </a:solidFill>
                <a:effectLst/>
                <a:latin typeface="+mn-lt"/>
                <a:ea typeface="Calibri" panose="020F0502020204030204" pitchFamily="34" charset="0"/>
                <a:cs typeface="Times New Roman" panose="02020603050405020304" pitchFamily="18" charset="0"/>
              </a:rPr>
              <a:t>chaussettes</a:t>
            </a:r>
            <a:r>
              <a:rPr lang="fr-FR" sz="1200" dirty="0">
                <a:solidFill>
                  <a:schemeClr val="tx1"/>
                </a:solidFill>
                <a:effectLst/>
                <a:latin typeface="+mn-lt"/>
                <a:ea typeface="Calibri" panose="020F0502020204030204" pitchFamily="34" charset="0"/>
                <a:cs typeface="Times New Roman" panose="02020603050405020304" pitchFamily="18" charset="0"/>
              </a:rPr>
              <a:t> qui est au pluriel (le déterminant pluriel </a:t>
            </a:r>
            <a:r>
              <a:rPr lang="fr-FR" sz="1200" i="1" dirty="0">
                <a:solidFill>
                  <a:schemeClr val="tx1"/>
                </a:solidFill>
                <a:effectLst/>
                <a:latin typeface="+mn-lt"/>
                <a:ea typeface="Calibri" panose="020F0502020204030204" pitchFamily="34" charset="0"/>
                <a:cs typeface="Times New Roman" panose="02020603050405020304" pitchFamily="18" charset="0"/>
              </a:rPr>
              <a:t>tes</a:t>
            </a:r>
            <a:r>
              <a:rPr lang="fr-FR" sz="1200" dirty="0">
                <a:solidFill>
                  <a:schemeClr val="tx1"/>
                </a:solidFill>
                <a:effectLst/>
                <a:latin typeface="+mn-lt"/>
                <a:ea typeface="Calibri" panose="020F0502020204030204" pitchFamily="34" charset="0"/>
                <a:cs typeface="Times New Roman" panose="02020603050405020304" pitchFamily="18" charset="0"/>
              </a:rPr>
              <a:t> signale le pluriel du nom </a:t>
            </a:r>
            <a:r>
              <a:rPr lang="fr-FR" sz="1200" i="1" dirty="0">
                <a:solidFill>
                  <a:schemeClr val="tx1"/>
                </a:solidFill>
                <a:effectLst/>
                <a:latin typeface="+mn-lt"/>
                <a:ea typeface="Calibri" panose="020F0502020204030204" pitchFamily="34" charset="0"/>
                <a:cs typeface="Times New Roman" panose="02020603050405020304" pitchFamily="18" charset="0"/>
              </a:rPr>
              <a:t>chaussettes</a:t>
            </a:r>
            <a:r>
              <a:rPr lang="fr-FR" sz="1200" dirty="0">
                <a:solidFill>
                  <a:schemeClr val="tx1"/>
                </a:solidFill>
                <a:effectLst/>
                <a:latin typeface="+mn-lt"/>
                <a:ea typeface="Calibri" panose="020F0502020204030204" pitchFamily="34" charset="0"/>
                <a:cs typeface="Times New Roman" panose="02020603050405020304" pitchFamily="18" charset="0"/>
              </a:rPr>
              <a:t>, le nom </a:t>
            </a:r>
            <a:r>
              <a:rPr lang="fr-FR" sz="1200" i="1" dirty="0">
                <a:solidFill>
                  <a:schemeClr val="tx1"/>
                </a:solidFill>
                <a:effectLst/>
                <a:latin typeface="+mn-lt"/>
                <a:ea typeface="Calibri" panose="020F0502020204030204" pitchFamily="34" charset="0"/>
                <a:cs typeface="Times New Roman" panose="02020603050405020304" pitchFamily="18" charset="0"/>
              </a:rPr>
              <a:t>chaussettes</a:t>
            </a:r>
            <a:r>
              <a:rPr lang="fr-FR" sz="1200" dirty="0">
                <a:solidFill>
                  <a:schemeClr val="tx1"/>
                </a:solidFill>
                <a:effectLst/>
                <a:latin typeface="+mn-lt"/>
                <a:ea typeface="Calibri" panose="020F0502020204030204" pitchFamily="34" charset="0"/>
                <a:cs typeface="Times New Roman" panose="02020603050405020304" pitchFamily="18" charset="0"/>
              </a:rPr>
              <a:t> porte la marque du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Là où Aristobule se trompe, c’est qu’il oublie d’accorder l’adjectif en genre. Le nom </a:t>
            </a:r>
            <a:r>
              <a:rPr lang="fr-FR" sz="1200" i="1" dirty="0">
                <a:solidFill>
                  <a:schemeClr val="tx1"/>
                </a:solidFill>
                <a:effectLst/>
                <a:latin typeface="+mn-lt"/>
                <a:ea typeface="Calibri" panose="020F0502020204030204" pitchFamily="34" charset="0"/>
                <a:cs typeface="Times New Roman" panose="02020603050405020304" pitchFamily="18" charset="0"/>
              </a:rPr>
              <a:t>chaussettes</a:t>
            </a:r>
            <a:r>
              <a:rPr lang="fr-FR" sz="1200" dirty="0">
                <a:solidFill>
                  <a:schemeClr val="tx1"/>
                </a:solidFill>
                <a:effectLst/>
                <a:latin typeface="+mn-lt"/>
                <a:ea typeface="Calibri" panose="020F0502020204030204" pitchFamily="34" charset="0"/>
                <a:cs typeface="Times New Roman" panose="02020603050405020304" pitchFamily="18" charset="0"/>
              </a:rPr>
              <a:t> est féminin (on dit </a:t>
            </a:r>
            <a:r>
              <a:rPr lang="fr-FR" sz="1200" i="1" dirty="0">
                <a:solidFill>
                  <a:schemeClr val="tx1"/>
                </a:solidFill>
                <a:effectLst/>
                <a:latin typeface="+mn-lt"/>
                <a:ea typeface="Calibri" panose="020F0502020204030204" pitchFamily="34" charset="0"/>
                <a:cs typeface="Times New Roman" panose="02020603050405020304" pitchFamily="18" charset="0"/>
              </a:rPr>
              <a:t>une chaussette</a:t>
            </a:r>
            <a:r>
              <a:rPr lang="fr-FR" sz="1200" dirty="0">
                <a:solidFill>
                  <a:schemeClr val="tx1"/>
                </a:solidFill>
                <a:effectLst/>
                <a:latin typeface="+mn-lt"/>
                <a:ea typeface="Calibri" panose="020F0502020204030204" pitchFamily="34" charset="0"/>
                <a:cs typeface="Times New Roman" panose="02020603050405020304" pitchFamily="18" charset="0"/>
              </a:rPr>
              <a:t>). L’adjectif </a:t>
            </a:r>
            <a:r>
              <a:rPr lang="fr-FR" sz="1200" i="1" dirty="0">
                <a:solidFill>
                  <a:schemeClr val="tx1"/>
                </a:solidFill>
                <a:effectLst/>
                <a:latin typeface="+mn-lt"/>
                <a:ea typeface="Calibri" panose="020F0502020204030204" pitchFamily="34" charset="0"/>
                <a:cs typeface="Times New Roman" panose="02020603050405020304" pitchFamily="18" charset="0"/>
              </a:rPr>
              <a:t>colorés </a:t>
            </a:r>
            <a:r>
              <a:rPr lang="fr-FR" sz="1200" dirty="0">
                <a:solidFill>
                  <a:schemeClr val="tx1"/>
                </a:solidFill>
                <a:effectLst/>
                <a:latin typeface="+mn-lt"/>
                <a:ea typeface="Calibri" panose="020F0502020204030204" pitchFamily="34" charset="0"/>
                <a:cs typeface="Times New Roman" panose="02020603050405020304" pitchFamily="18" charset="0"/>
              </a:rPr>
              <a:t>doit alors aussi prendre la marque du féminin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25224145-C950-64DF-5DA4-6D3D7A080704}"/>
              </a:ext>
            </a:extLst>
          </p:cNvPr>
          <p:cNvSpPr>
            <a:spLocks noGrp="1"/>
          </p:cNvSpPr>
          <p:nvPr>
            <p:ph type="sldNum" sz="quarter" idx="5"/>
          </p:nvPr>
        </p:nvSpPr>
        <p:spPr/>
        <p:txBody>
          <a:bodyPr/>
          <a:lstStyle/>
          <a:p>
            <a:fld id="{0C9ADBFB-D8F8-CB44-9088-75C046EA3F9A}" type="slidenum">
              <a:rPr lang="fr-FR" smtClean="0"/>
              <a:t>27</a:t>
            </a:fld>
            <a:endParaRPr lang="fr-FR" dirty="0"/>
          </a:p>
        </p:txBody>
      </p:sp>
    </p:spTree>
    <p:extLst>
      <p:ext uri="{BB962C8B-B14F-4D97-AF65-F5344CB8AC3E}">
        <p14:creationId xmlns:p14="http://schemas.microsoft.com/office/powerpoint/2010/main" val="9398499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28</a:t>
            </a:fld>
            <a:endParaRPr lang="fr-FR" dirty="0"/>
          </a:p>
        </p:txBody>
      </p:sp>
    </p:spTree>
    <p:extLst>
      <p:ext uri="{BB962C8B-B14F-4D97-AF65-F5344CB8AC3E}">
        <p14:creationId xmlns:p14="http://schemas.microsoft.com/office/powerpoint/2010/main" val="24902628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DBFA4-65D3-EC05-3D3D-CE8013CFAD6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2E8C71-FFBE-611B-E2E0-334F3667A56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4827059-D381-E0E4-366D-2B38AD54E8FB}"/>
              </a:ext>
            </a:extLst>
          </p:cNvPr>
          <p:cNvSpPr>
            <a:spLocks noGrp="1"/>
          </p:cNvSpPr>
          <p:nvPr>
            <p:ph type="body" idx="1"/>
          </p:nvPr>
        </p:nvSpPr>
        <p:spPr/>
        <p:txBody>
          <a:bodyPr/>
          <a:lstStyle/>
          <a:p>
            <a:pPr marL="342900" indent="-342900">
              <a:buAutoNum type="alphaLcPeriod"/>
            </a:pPr>
            <a:r>
              <a:rPr lang="fr-FR" sz="1200" b="1" dirty="0">
                <a:solidFill>
                  <a:schemeClr val="tx1"/>
                </a:solidFill>
                <a:effectLst/>
                <a:latin typeface="+mn-lt"/>
                <a:ea typeface="Calibri" panose="020F0502020204030204" pitchFamily="34" charset="0"/>
              </a:rPr>
              <a:t>Immenses </a:t>
            </a:r>
            <a:r>
              <a:rPr lang="fr-FR" sz="1200" b="0" dirty="0">
                <a:solidFill>
                  <a:schemeClr val="tx1"/>
                </a:solidFill>
                <a:effectLst/>
                <a:latin typeface="+mn-lt"/>
                <a:ea typeface="Calibri" panose="020F0502020204030204" pitchFamily="34" charset="0"/>
              </a:rPr>
              <a:t>s’</a:t>
            </a:r>
            <a:r>
              <a:rPr lang="fr-FR" sz="1200" dirty="0">
                <a:solidFill>
                  <a:schemeClr val="tx1"/>
                </a:solidFill>
                <a:effectLst/>
                <a:latin typeface="+mn-lt"/>
                <a:ea typeface="Calibri" panose="020F0502020204030204" pitchFamily="34" charset="0"/>
              </a:rPr>
              <a:t>écrit avec </a:t>
            </a:r>
            <a:r>
              <a:rPr lang="fr-FR" sz="1200" i="1" dirty="0">
                <a:solidFill>
                  <a:schemeClr val="tx1"/>
                </a:solidFill>
                <a:effectLst/>
                <a:latin typeface="+mn-lt"/>
                <a:ea typeface="Calibri" panose="020F0502020204030204" pitchFamily="34" charset="0"/>
              </a:rPr>
              <a:t>-s</a:t>
            </a:r>
            <a:r>
              <a:rPr lang="fr-FR" sz="1200" dirty="0">
                <a:solidFill>
                  <a:schemeClr val="tx1"/>
                </a:solidFill>
                <a:effectLst/>
                <a:latin typeface="+mn-lt"/>
                <a:ea typeface="Calibri" panose="020F0502020204030204" pitchFamily="34" charset="0"/>
              </a:rPr>
              <a:t> parce que c’est un adjectif qui s’accorde avec le nom </a:t>
            </a:r>
            <a:r>
              <a:rPr lang="fr-FR" sz="1200" i="1" dirty="0">
                <a:solidFill>
                  <a:schemeClr val="tx1"/>
                </a:solidFill>
                <a:effectLst/>
                <a:latin typeface="+mn-lt"/>
                <a:ea typeface="Calibri" panose="020F0502020204030204" pitchFamily="34" charset="0"/>
              </a:rPr>
              <a:t>régions</a:t>
            </a:r>
            <a:r>
              <a:rPr lang="fr-FR" sz="1200" dirty="0">
                <a:solidFill>
                  <a:schemeClr val="tx1"/>
                </a:solidFill>
                <a:effectLst/>
                <a:latin typeface="+mn-lt"/>
                <a:ea typeface="Calibri" panose="020F0502020204030204" pitchFamily="34" charset="0"/>
              </a:rPr>
              <a:t> qui est pluriel. C’est un adjectif (dit comment sont les régions) qui s’accorde avec le nom </a:t>
            </a:r>
            <a:r>
              <a:rPr lang="fr-FR" sz="1200" i="1" dirty="0">
                <a:solidFill>
                  <a:schemeClr val="tx1"/>
                </a:solidFill>
                <a:effectLst/>
                <a:latin typeface="+mn-lt"/>
                <a:ea typeface="Calibri" panose="020F0502020204030204" pitchFamily="34" charset="0"/>
              </a:rPr>
              <a:t>régions </a:t>
            </a:r>
            <a:r>
              <a:rPr lang="fr-FR" sz="1200" dirty="0">
                <a:solidFill>
                  <a:schemeClr val="tx1"/>
                </a:solidFill>
                <a:effectLst/>
                <a:latin typeface="+mn-lt"/>
                <a:ea typeface="Calibri" panose="020F0502020204030204" pitchFamily="34" charset="0"/>
              </a:rPr>
              <a:t>(désigne des choses, précédé du déterminant </a:t>
            </a:r>
            <a:r>
              <a:rPr lang="fr-FR" sz="1200" i="1" dirty="0">
                <a:solidFill>
                  <a:schemeClr val="tx1"/>
                </a:solidFill>
                <a:effectLst/>
                <a:latin typeface="+mn-lt"/>
                <a:ea typeface="Calibri" panose="020F0502020204030204" pitchFamily="34" charset="0"/>
              </a:rPr>
              <a:t>ces</a:t>
            </a:r>
            <a:r>
              <a:rPr lang="fr-FR" sz="1200" dirty="0">
                <a:solidFill>
                  <a:schemeClr val="tx1"/>
                </a:solidFill>
                <a:effectLst/>
                <a:latin typeface="+mn-lt"/>
                <a:ea typeface="Calibri" panose="020F0502020204030204" pitchFamily="34" charset="0"/>
              </a:rPr>
              <a:t>) qui est pluriel (le déterminant pluriel </a:t>
            </a:r>
            <a:r>
              <a:rPr lang="fr-FR" sz="1200" i="1" dirty="0">
                <a:solidFill>
                  <a:schemeClr val="tx1"/>
                </a:solidFill>
                <a:effectLst/>
                <a:latin typeface="+mn-lt"/>
                <a:ea typeface="Calibri" panose="020F0502020204030204" pitchFamily="34" charset="0"/>
              </a:rPr>
              <a:t>ces</a:t>
            </a:r>
            <a:r>
              <a:rPr lang="fr-FR" sz="1200" dirty="0">
                <a:solidFill>
                  <a:schemeClr val="tx1"/>
                </a:solidFill>
                <a:effectLst/>
                <a:latin typeface="+mn-lt"/>
                <a:ea typeface="Calibri" panose="020F0502020204030204" pitchFamily="34" charset="0"/>
              </a:rPr>
              <a:t> signale le pluriel du nom </a:t>
            </a:r>
            <a:r>
              <a:rPr lang="fr-FR" sz="1200" i="1" dirty="0">
                <a:solidFill>
                  <a:schemeClr val="tx1"/>
                </a:solidFill>
                <a:effectLst/>
                <a:latin typeface="+mn-lt"/>
                <a:ea typeface="Calibri" panose="020F0502020204030204" pitchFamily="34" charset="0"/>
              </a:rPr>
              <a:t>régions</a:t>
            </a:r>
            <a:r>
              <a:rPr lang="fr-FR" sz="1200" dirty="0">
                <a:solidFill>
                  <a:schemeClr val="tx1"/>
                </a:solidFill>
                <a:effectLst/>
                <a:latin typeface="+mn-lt"/>
                <a:ea typeface="Calibri" panose="020F0502020204030204" pitchFamily="34" charset="0"/>
              </a:rPr>
              <a:t>, le nom </a:t>
            </a:r>
            <a:r>
              <a:rPr lang="fr-FR" sz="1200" i="1" dirty="0">
                <a:solidFill>
                  <a:schemeClr val="tx1"/>
                </a:solidFill>
                <a:effectLst/>
                <a:latin typeface="+mn-lt"/>
                <a:ea typeface="Calibri" panose="020F0502020204030204" pitchFamily="34" charset="0"/>
              </a:rPr>
              <a:t>régions</a:t>
            </a:r>
            <a:r>
              <a:rPr lang="fr-FR" sz="1200" dirty="0">
                <a:solidFill>
                  <a:schemeClr val="tx1"/>
                </a:solidFill>
                <a:effectLst/>
                <a:latin typeface="+mn-lt"/>
                <a:ea typeface="Calibri" panose="020F0502020204030204" pitchFamily="34" charset="0"/>
              </a:rPr>
              <a:t> porte la marque du pluriel </a:t>
            </a:r>
            <a:r>
              <a:rPr lang="fr-FR" sz="1200" i="1" dirty="0">
                <a:solidFill>
                  <a:schemeClr val="tx1"/>
                </a:solidFill>
                <a:effectLst/>
                <a:latin typeface="+mn-lt"/>
                <a:ea typeface="Calibri" panose="020F0502020204030204" pitchFamily="34" charset="0"/>
              </a:rPr>
              <a:t>-s</a:t>
            </a:r>
            <a:r>
              <a:rPr lang="fr-FR" sz="1200" dirty="0">
                <a:solidFill>
                  <a:schemeClr val="tx1"/>
                </a:solidFill>
                <a:effectLst/>
                <a:latin typeface="+mn-lt"/>
                <a:ea typeface="Calibri" panose="020F0502020204030204" pitchFamily="34" charset="0"/>
              </a:rPr>
              <a:t>). Il prend donc la marque du pluriel </a:t>
            </a:r>
            <a:r>
              <a:rPr lang="fr-FR" sz="1200" i="1" dirty="0">
                <a:solidFill>
                  <a:schemeClr val="tx1"/>
                </a:solidFill>
                <a:effectLst/>
                <a:latin typeface="+mn-lt"/>
                <a:ea typeface="Calibri" panose="020F0502020204030204" pitchFamily="34" charset="0"/>
              </a:rPr>
              <a:t>-s</a:t>
            </a:r>
            <a:r>
              <a:rPr lang="fr-FR" sz="1200" dirty="0">
                <a:solidFill>
                  <a:schemeClr val="tx1"/>
                </a:solidFill>
                <a:effectLst/>
                <a:latin typeface="+mn-lt"/>
                <a:ea typeface="Calibri" panose="020F0502020204030204" pitchFamily="34" charset="0"/>
              </a:rPr>
              <a:t>.</a:t>
            </a:r>
            <a:r>
              <a:rPr lang="fr-FR" sz="1200" dirty="0">
                <a:solidFill>
                  <a:schemeClr val="tx1"/>
                </a:solidFill>
                <a:effectLst/>
                <a:latin typeface="+mn-lt"/>
              </a:rPr>
              <a:t> </a:t>
            </a:r>
          </a:p>
          <a:p>
            <a:pPr marL="342900" indent="-342900">
              <a:buAutoNum type="alphaLcPeriod"/>
            </a:pPr>
            <a:r>
              <a:rPr lang="fr-FR" sz="1200" b="1" dirty="0">
                <a:solidFill>
                  <a:schemeClr val="tx1"/>
                </a:solidFill>
                <a:effectLst/>
                <a:latin typeface="+mn-lt"/>
                <a:ea typeface="Calibri" panose="020F0502020204030204" pitchFamily="34" charset="0"/>
                <a:cs typeface="Times New Roman" panose="02020603050405020304" pitchFamily="18" charset="0"/>
              </a:rPr>
              <a:t>ensoleillées</a:t>
            </a:r>
            <a:r>
              <a:rPr lang="fr-FR" sz="1200" dirty="0">
                <a:solidFill>
                  <a:schemeClr val="tx1"/>
                </a:solidFill>
                <a:effectLst/>
                <a:latin typeface="+mn-lt"/>
                <a:ea typeface="Calibri" panose="020F0502020204030204" pitchFamily="34" charset="0"/>
                <a:cs typeface="Times New Roman" panose="02020603050405020304" pitchFamily="18" charset="0"/>
              </a:rPr>
              <a:t> s’écrit avec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parce que c’est un adjectif qui s’accorde avec le nom </a:t>
            </a:r>
            <a:r>
              <a:rPr lang="fr-FR" sz="1200" i="1" dirty="0">
                <a:solidFill>
                  <a:schemeClr val="tx1"/>
                </a:solidFill>
                <a:effectLst/>
                <a:latin typeface="+mn-lt"/>
                <a:ea typeface="Calibri" panose="020F0502020204030204" pitchFamily="34" charset="0"/>
                <a:cs typeface="Times New Roman" panose="02020603050405020304" pitchFamily="18" charset="0"/>
              </a:rPr>
              <a:t>régions</a:t>
            </a:r>
            <a:r>
              <a:rPr lang="fr-FR" sz="1200" dirty="0">
                <a:solidFill>
                  <a:schemeClr val="tx1"/>
                </a:solidFill>
                <a:effectLst/>
                <a:latin typeface="+mn-lt"/>
                <a:ea typeface="Calibri" panose="020F0502020204030204" pitchFamily="34" charset="0"/>
                <a:cs typeface="Times New Roman" panose="02020603050405020304" pitchFamily="18" charset="0"/>
              </a:rPr>
              <a:t> qui est féminin. C’est un adjectif (dit comment sont les régions) qui s’accorde avec le nom </a:t>
            </a:r>
            <a:r>
              <a:rPr lang="fr-FR" sz="1200" i="1" dirty="0">
                <a:solidFill>
                  <a:schemeClr val="tx1"/>
                </a:solidFill>
                <a:effectLst/>
                <a:latin typeface="+mn-lt"/>
                <a:ea typeface="Calibri" panose="020F0502020204030204" pitchFamily="34" charset="0"/>
                <a:cs typeface="Times New Roman" panose="02020603050405020304" pitchFamily="18" charset="0"/>
              </a:rPr>
              <a:t>régions </a:t>
            </a:r>
            <a:r>
              <a:rPr lang="fr-FR" sz="1200" dirty="0">
                <a:solidFill>
                  <a:schemeClr val="tx1"/>
                </a:solidFill>
                <a:effectLst/>
                <a:latin typeface="+mn-lt"/>
                <a:ea typeface="Calibri" panose="020F0502020204030204" pitchFamily="34" charset="0"/>
                <a:cs typeface="Times New Roman" panose="02020603050405020304" pitchFamily="18" charset="0"/>
              </a:rPr>
              <a:t>qui est féminin (on dit </a:t>
            </a:r>
            <a:r>
              <a:rPr lang="fr-FR" sz="1200" i="1" dirty="0">
                <a:solidFill>
                  <a:schemeClr val="tx1"/>
                </a:solidFill>
                <a:effectLst/>
                <a:latin typeface="+mn-lt"/>
                <a:ea typeface="Calibri" panose="020F0502020204030204" pitchFamily="34" charset="0"/>
                <a:cs typeface="Times New Roman" panose="02020603050405020304" pitchFamily="18" charset="0"/>
              </a:rPr>
              <a:t>une région</a:t>
            </a:r>
            <a:r>
              <a:rPr lang="fr-FR" sz="1200" dirty="0">
                <a:solidFill>
                  <a:schemeClr val="tx1"/>
                </a:solidFill>
                <a:effectLst/>
                <a:latin typeface="+mn-lt"/>
                <a:ea typeface="Calibri" panose="020F0502020204030204" pitchFamily="34" charset="0"/>
                <a:cs typeface="Times New Roman" panose="02020603050405020304" pitchFamily="18" charset="0"/>
              </a:rPr>
              <a:t>). Il prend donc la marque du féminin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28600" indent="-228600">
              <a:buAutoNum type="alphaLcPeriod"/>
            </a:pPr>
            <a:endParaRPr lang="fr-FR" dirty="0"/>
          </a:p>
        </p:txBody>
      </p:sp>
      <p:sp>
        <p:nvSpPr>
          <p:cNvPr id="4" name="Espace réservé du numéro de diapositive 3">
            <a:extLst>
              <a:ext uri="{FF2B5EF4-FFF2-40B4-BE49-F238E27FC236}">
                <a16:creationId xmlns:a16="http://schemas.microsoft.com/office/drawing/2014/main" id="{BB244EA1-021F-417C-7577-D8C0C0CFC739}"/>
              </a:ext>
            </a:extLst>
          </p:cNvPr>
          <p:cNvSpPr>
            <a:spLocks noGrp="1"/>
          </p:cNvSpPr>
          <p:nvPr>
            <p:ph type="sldNum" sz="quarter" idx="5"/>
          </p:nvPr>
        </p:nvSpPr>
        <p:spPr/>
        <p:txBody>
          <a:bodyPr/>
          <a:lstStyle/>
          <a:p>
            <a:fld id="{0C9ADBFB-D8F8-CB44-9088-75C046EA3F9A}" type="slidenum">
              <a:rPr lang="fr-FR" smtClean="0"/>
              <a:t>29</a:t>
            </a:fld>
            <a:endParaRPr lang="fr-FR" dirty="0"/>
          </a:p>
        </p:txBody>
      </p:sp>
    </p:spTree>
    <p:extLst>
      <p:ext uri="{BB962C8B-B14F-4D97-AF65-F5344CB8AC3E}">
        <p14:creationId xmlns:p14="http://schemas.microsoft.com/office/powerpoint/2010/main" val="29426089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30</a:t>
            </a:fld>
            <a:endParaRPr lang="fr-FR" dirty="0"/>
          </a:p>
        </p:txBody>
      </p:sp>
    </p:spTree>
    <p:extLst>
      <p:ext uri="{BB962C8B-B14F-4D97-AF65-F5344CB8AC3E}">
        <p14:creationId xmlns:p14="http://schemas.microsoft.com/office/powerpoint/2010/main" val="20153013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786B3-A818-F616-F12E-4900E082CED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454625-4D3E-6418-F8F6-B9B16148BB7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33561E1-0603-1B11-5306-0EF06D98031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5112361-83AD-A518-C9AC-61E5C09F10FF}"/>
              </a:ext>
            </a:extLst>
          </p:cNvPr>
          <p:cNvSpPr>
            <a:spLocks noGrp="1"/>
          </p:cNvSpPr>
          <p:nvPr>
            <p:ph type="sldNum" sz="quarter" idx="5"/>
          </p:nvPr>
        </p:nvSpPr>
        <p:spPr/>
        <p:txBody>
          <a:bodyPr/>
          <a:lstStyle/>
          <a:p>
            <a:fld id="{0C9ADBFB-D8F8-CB44-9088-75C046EA3F9A}" type="slidenum">
              <a:rPr lang="fr-FR" smtClean="0"/>
              <a:t>31</a:t>
            </a:fld>
            <a:endParaRPr lang="fr-FR" dirty="0"/>
          </a:p>
        </p:txBody>
      </p:sp>
    </p:spTree>
    <p:extLst>
      <p:ext uri="{BB962C8B-B14F-4D97-AF65-F5344CB8AC3E}">
        <p14:creationId xmlns:p14="http://schemas.microsoft.com/office/powerpoint/2010/main" val="14120664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32</a:t>
            </a:fld>
            <a:endParaRPr lang="fr-FR" dirty="0"/>
          </a:p>
        </p:txBody>
      </p:sp>
    </p:spTree>
    <p:extLst>
      <p:ext uri="{BB962C8B-B14F-4D97-AF65-F5344CB8AC3E}">
        <p14:creationId xmlns:p14="http://schemas.microsoft.com/office/powerpoint/2010/main" val="256431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33</a:t>
            </a:fld>
            <a:endParaRPr lang="fr-FR" dirty="0"/>
          </a:p>
        </p:txBody>
      </p:sp>
    </p:spTree>
    <p:extLst>
      <p:ext uri="{BB962C8B-B14F-4D97-AF65-F5344CB8AC3E}">
        <p14:creationId xmlns:p14="http://schemas.microsoft.com/office/powerpoint/2010/main" val="37592852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34</a:t>
            </a:fld>
            <a:endParaRPr lang="fr-FR" dirty="0"/>
          </a:p>
        </p:txBody>
      </p:sp>
    </p:spTree>
    <p:extLst>
      <p:ext uri="{BB962C8B-B14F-4D97-AF65-F5344CB8AC3E}">
        <p14:creationId xmlns:p14="http://schemas.microsoft.com/office/powerpoint/2010/main" val="37259177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35</a:t>
            </a:fld>
            <a:endParaRPr lang="fr-FR" dirty="0"/>
          </a:p>
        </p:txBody>
      </p:sp>
    </p:spTree>
    <p:extLst>
      <p:ext uri="{BB962C8B-B14F-4D97-AF65-F5344CB8AC3E}">
        <p14:creationId xmlns:p14="http://schemas.microsoft.com/office/powerpoint/2010/main" val="33218238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36</a:t>
            </a:fld>
            <a:endParaRPr lang="fr-FR" dirty="0"/>
          </a:p>
        </p:txBody>
      </p:sp>
    </p:spTree>
    <p:extLst>
      <p:ext uri="{BB962C8B-B14F-4D97-AF65-F5344CB8AC3E}">
        <p14:creationId xmlns:p14="http://schemas.microsoft.com/office/powerpoint/2010/main" val="17575957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37</a:t>
            </a:fld>
            <a:endParaRPr lang="fr-FR" dirty="0"/>
          </a:p>
        </p:txBody>
      </p:sp>
    </p:spTree>
    <p:extLst>
      <p:ext uri="{BB962C8B-B14F-4D97-AF65-F5344CB8AC3E}">
        <p14:creationId xmlns:p14="http://schemas.microsoft.com/office/powerpoint/2010/main" val="42917421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auto" latinLnBrk="0" hangingPunct="1">
              <a:lnSpc>
                <a:spcPct val="115000"/>
              </a:lnSpc>
              <a:spcBef>
                <a:spcPts val="0"/>
              </a:spcBef>
              <a:spcAft>
                <a:spcPts val="1000"/>
              </a:spcAft>
              <a:buClrTx/>
              <a:buSzTx/>
              <a:buFontTx/>
              <a:buNone/>
              <a:tabLst>
                <a:tab pos="681990" algn="l"/>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Les vraies guêpes peuvent être dangereuses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tabLst>
                <a:tab pos="681990" algn="l"/>
              </a:tabLs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tabLst>
                <a:tab pos="681990" algn="l"/>
              </a:tabLs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Lors de la mise en commun, privilégiez les points suivants :</a:t>
            </a:r>
          </a:p>
          <a:p>
            <a:pPr algn="just">
              <a:lnSpc>
                <a:spcPct val="115000"/>
              </a:lnSpc>
              <a:spcAft>
                <a:spcPts val="1000"/>
              </a:spcAft>
              <a:tabLst>
                <a:tab pos="681990" algn="l"/>
              </a:tabLs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Accord dans le GN (D / A / N)</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Accord S / V</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Rôle de </a:t>
            </a:r>
            <a:r>
              <a:rPr lang="fr-FR" sz="1200" i="1" dirty="0">
                <a:solidFill>
                  <a:schemeClr val="tx1"/>
                </a:solidFill>
                <a:effectLst/>
                <a:latin typeface="+mn-lt"/>
                <a:ea typeface="Calibri" panose="020F0502020204030204" pitchFamily="34" charset="0"/>
                <a:cs typeface="Times New Roman" panose="02020603050405020304" pitchFamily="18" charset="0"/>
              </a:rPr>
              <a:t>u </a:t>
            </a:r>
            <a:r>
              <a:rPr lang="fr-FR" sz="1200" dirty="0">
                <a:solidFill>
                  <a:schemeClr val="tx1"/>
                </a:solidFill>
                <a:effectLst/>
                <a:latin typeface="+mn-lt"/>
                <a:ea typeface="Calibri" panose="020F0502020204030204" pitchFamily="34" charset="0"/>
                <a:cs typeface="Times New Roman" panose="02020603050405020304" pitchFamily="18" charset="0"/>
              </a:rPr>
              <a:t>avec</a:t>
            </a:r>
            <a:r>
              <a:rPr lang="fr-FR" sz="1200" i="1" dirty="0">
                <a:solidFill>
                  <a:schemeClr val="tx1"/>
                </a:solidFill>
                <a:effectLst/>
                <a:latin typeface="+mn-lt"/>
                <a:ea typeface="Calibri" panose="020F0502020204030204" pitchFamily="34" charset="0"/>
                <a:cs typeface="Times New Roman" panose="02020603050405020304" pitchFamily="18" charset="0"/>
              </a:rPr>
              <a:t> g</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38</a:t>
            </a:fld>
            <a:endParaRPr lang="fr-FR" dirty="0"/>
          </a:p>
        </p:txBody>
      </p:sp>
    </p:spTree>
    <p:extLst>
      <p:ext uri="{BB962C8B-B14F-4D97-AF65-F5344CB8AC3E}">
        <p14:creationId xmlns:p14="http://schemas.microsoft.com/office/powerpoint/2010/main" val="13325899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9ADBFB-D8F8-CB44-9088-75C046EA3F9A}" type="slidenum">
              <a:rPr lang="fr-FR" smtClean="0"/>
              <a:t>39</a:t>
            </a:fld>
            <a:endParaRPr lang="fr-FR" dirty="0"/>
          </a:p>
        </p:txBody>
      </p:sp>
    </p:spTree>
    <p:extLst>
      <p:ext uri="{BB962C8B-B14F-4D97-AF65-F5344CB8AC3E}">
        <p14:creationId xmlns:p14="http://schemas.microsoft.com/office/powerpoint/2010/main" val="394838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E56227-A343-3AF3-B92D-0DF44FC0BD7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B17D284-6948-7060-CEF0-DF5AFAF186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2A20D40-34B5-5FED-286C-D8075F399B19}"/>
              </a:ext>
            </a:extLst>
          </p:cNvPr>
          <p:cNvSpPr>
            <a:spLocks noGrp="1"/>
          </p:cNvSpPr>
          <p:nvPr>
            <p:ph type="dt" sz="half" idx="10"/>
          </p:nvPr>
        </p:nvSpPr>
        <p:spPr/>
        <p:txBody>
          <a:bodyPr/>
          <a:lstStyle/>
          <a:p>
            <a:fld id="{0BB3A539-F1E6-A146-9703-9E0B45BBB561}" type="datetimeFigureOut">
              <a:rPr lang="fr-FR" smtClean="0"/>
              <a:t>28/10/2024</a:t>
            </a:fld>
            <a:endParaRPr lang="fr-FR" dirty="0"/>
          </a:p>
        </p:txBody>
      </p:sp>
      <p:sp>
        <p:nvSpPr>
          <p:cNvPr id="5" name="Espace réservé du pied de page 4">
            <a:extLst>
              <a:ext uri="{FF2B5EF4-FFF2-40B4-BE49-F238E27FC236}">
                <a16:creationId xmlns:a16="http://schemas.microsoft.com/office/drawing/2014/main" id="{A979DD1F-7A28-958C-7417-77080DC0B5F9}"/>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17D3B6BB-C5F6-79A2-2814-3AFBF0607D67}"/>
              </a:ext>
            </a:extLst>
          </p:cNvPr>
          <p:cNvSpPr>
            <a:spLocks noGrp="1"/>
          </p:cNvSpPr>
          <p:nvPr>
            <p:ph type="sldNum" sz="quarter" idx="12"/>
          </p:nvPr>
        </p:nvSpPr>
        <p:spPr/>
        <p:txBody>
          <a:bodyPr/>
          <a:lstStyle/>
          <a:p>
            <a:fld id="{456267A7-E3FE-D048-B417-1146F6304EA2}" type="slidenum">
              <a:rPr lang="fr-FR" smtClean="0"/>
              <a:t>‹N°›</a:t>
            </a:fld>
            <a:endParaRPr lang="fr-FR" dirty="0"/>
          </a:p>
        </p:txBody>
      </p:sp>
    </p:spTree>
    <p:extLst>
      <p:ext uri="{BB962C8B-B14F-4D97-AF65-F5344CB8AC3E}">
        <p14:creationId xmlns:p14="http://schemas.microsoft.com/office/powerpoint/2010/main" val="3784688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55A675-11AA-A486-24FC-9F47C683B80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AB0F2C0-FF90-52F8-660A-AC968D2C5AB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B08A7B-7506-44D7-51EF-8D40DF15E394}"/>
              </a:ext>
            </a:extLst>
          </p:cNvPr>
          <p:cNvSpPr>
            <a:spLocks noGrp="1"/>
          </p:cNvSpPr>
          <p:nvPr>
            <p:ph type="dt" sz="half" idx="10"/>
          </p:nvPr>
        </p:nvSpPr>
        <p:spPr/>
        <p:txBody>
          <a:bodyPr/>
          <a:lstStyle/>
          <a:p>
            <a:fld id="{0BB3A539-F1E6-A146-9703-9E0B45BBB561}" type="datetimeFigureOut">
              <a:rPr lang="fr-FR" smtClean="0"/>
              <a:t>28/10/2024</a:t>
            </a:fld>
            <a:endParaRPr lang="fr-FR" dirty="0"/>
          </a:p>
        </p:txBody>
      </p:sp>
      <p:sp>
        <p:nvSpPr>
          <p:cNvPr id="5" name="Espace réservé du pied de page 4">
            <a:extLst>
              <a:ext uri="{FF2B5EF4-FFF2-40B4-BE49-F238E27FC236}">
                <a16:creationId xmlns:a16="http://schemas.microsoft.com/office/drawing/2014/main" id="{7801F0B0-83CE-D2AB-49B2-8E159EDE319D}"/>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E31EF07B-040D-D534-47D2-7E93701C3BF0}"/>
              </a:ext>
            </a:extLst>
          </p:cNvPr>
          <p:cNvSpPr>
            <a:spLocks noGrp="1"/>
          </p:cNvSpPr>
          <p:nvPr>
            <p:ph type="sldNum" sz="quarter" idx="12"/>
          </p:nvPr>
        </p:nvSpPr>
        <p:spPr/>
        <p:txBody>
          <a:bodyPr/>
          <a:lstStyle/>
          <a:p>
            <a:fld id="{456267A7-E3FE-D048-B417-1146F6304EA2}" type="slidenum">
              <a:rPr lang="fr-FR" smtClean="0"/>
              <a:t>‹N°›</a:t>
            </a:fld>
            <a:endParaRPr lang="fr-FR" dirty="0"/>
          </a:p>
        </p:txBody>
      </p:sp>
    </p:spTree>
    <p:extLst>
      <p:ext uri="{BB962C8B-B14F-4D97-AF65-F5344CB8AC3E}">
        <p14:creationId xmlns:p14="http://schemas.microsoft.com/office/powerpoint/2010/main" val="1529951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0231B7-7D09-B89F-7CD3-7B20255623E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9B9D774-DEC9-A82C-8592-0A4FAD9A16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B853FEC-D0D5-1BD4-2075-25128E66703A}"/>
              </a:ext>
            </a:extLst>
          </p:cNvPr>
          <p:cNvSpPr>
            <a:spLocks noGrp="1"/>
          </p:cNvSpPr>
          <p:nvPr>
            <p:ph type="dt" sz="half" idx="10"/>
          </p:nvPr>
        </p:nvSpPr>
        <p:spPr/>
        <p:txBody>
          <a:bodyPr/>
          <a:lstStyle/>
          <a:p>
            <a:fld id="{0BB3A539-F1E6-A146-9703-9E0B45BBB561}" type="datetimeFigureOut">
              <a:rPr lang="fr-FR" smtClean="0"/>
              <a:t>28/10/2024</a:t>
            </a:fld>
            <a:endParaRPr lang="fr-FR" dirty="0"/>
          </a:p>
        </p:txBody>
      </p:sp>
      <p:sp>
        <p:nvSpPr>
          <p:cNvPr id="5" name="Espace réservé du pied de page 4">
            <a:extLst>
              <a:ext uri="{FF2B5EF4-FFF2-40B4-BE49-F238E27FC236}">
                <a16:creationId xmlns:a16="http://schemas.microsoft.com/office/drawing/2014/main" id="{88C22528-F8A9-C9A5-8FC2-095696100D8D}"/>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78C4E6B9-E6A8-0981-1A9A-0AB1A5878470}"/>
              </a:ext>
            </a:extLst>
          </p:cNvPr>
          <p:cNvSpPr>
            <a:spLocks noGrp="1"/>
          </p:cNvSpPr>
          <p:nvPr>
            <p:ph type="sldNum" sz="quarter" idx="12"/>
          </p:nvPr>
        </p:nvSpPr>
        <p:spPr/>
        <p:txBody>
          <a:bodyPr/>
          <a:lstStyle/>
          <a:p>
            <a:fld id="{456267A7-E3FE-D048-B417-1146F6304EA2}" type="slidenum">
              <a:rPr lang="fr-FR" smtClean="0"/>
              <a:t>‹N°›</a:t>
            </a:fld>
            <a:endParaRPr lang="fr-FR" dirty="0"/>
          </a:p>
        </p:txBody>
      </p:sp>
    </p:spTree>
    <p:extLst>
      <p:ext uri="{BB962C8B-B14F-4D97-AF65-F5344CB8AC3E}">
        <p14:creationId xmlns:p14="http://schemas.microsoft.com/office/powerpoint/2010/main" val="4181352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10850F-D217-238A-0F55-B56664984B8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12E7979-9BD6-C8B6-D9A9-A684C9B5942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D14BDC1-E6B9-CD65-4DDF-704C219170D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D547D00-6C66-9C47-20A4-7C0DF2B2C4C4}"/>
              </a:ext>
            </a:extLst>
          </p:cNvPr>
          <p:cNvSpPr>
            <a:spLocks noGrp="1"/>
          </p:cNvSpPr>
          <p:nvPr>
            <p:ph type="dt" sz="half" idx="10"/>
          </p:nvPr>
        </p:nvSpPr>
        <p:spPr/>
        <p:txBody>
          <a:bodyPr/>
          <a:lstStyle/>
          <a:p>
            <a:fld id="{0BB3A539-F1E6-A146-9703-9E0B45BBB561}" type="datetimeFigureOut">
              <a:rPr lang="fr-FR" smtClean="0"/>
              <a:t>28/10/2024</a:t>
            </a:fld>
            <a:endParaRPr lang="fr-FR" dirty="0"/>
          </a:p>
        </p:txBody>
      </p:sp>
      <p:sp>
        <p:nvSpPr>
          <p:cNvPr id="6" name="Espace réservé du pied de page 5">
            <a:extLst>
              <a:ext uri="{FF2B5EF4-FFF2-40B4-BE49-F238E27FC236}">
                <a16:creationId xmlns:a16="http://schemas.microsoft.com/office/drawing/2014/main" id="{EC182D3C-3386-86A4-5448-BEDFF9E197D1}"/>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D36678D8-974F-29AE-0568-156AEA1FD8C7}"/>
              </a:ext>
            </a:extLst>
          </p:cNvPr>
          <p:cNvSpPr>
            <a:spLocks noGrp="1"/>
          </p:cNvSpPr>
          <p:nvPr>
            <p:ph type="sldNum" sz="quarter" idx="12"/>
          </p:nvPr>
        </p:nvSpPr>
        <p:spPr/>
        <p:txBody>
          <a:bodyPr/>
          <a:lstStyle/>
          <a:p>
            <a:fld id="{456267A7-E3FE-D048-B417-1146F6304EA2}" type="slidenum">
              <a:rPr lang="fr-FR" smtClean="0"/>
              <a:t>‹N°›</a:t>
            </a:fld>
            <a:endParaRPr lang="fr-FR" dirty="0"/>
          </a:p>
        </p:txBody>
      </p:sp>
    </p:spTree>
    <p:extLst>
      <p:ext uri="{BB962C8B-B14F-4D97-AF65-F5344CB8AC3E}">
        <p14:creationId xmlns:p14="http://schemas.microsoft.com/office/powerpoint/2010/main" val="1440963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8F539-0D78-9DB7-4923-AFC1D56F3E6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772CB37-E20C-A0F7-2020-6D96AB732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648F6FB-2F1D-43F3-6283-CA375D84963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1651F3D-FE70-3E8D-72B8-50E1C19606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B598972-DB32-7E69-976A-8F68B7954D6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ED583E4-04B4-3591-6B79-BBB3E46E69DC}"/>
              </a:ext>
            </a:extLst>
          </p:cNvPr>
          <p:cNvSpPr>
            <a:spLocks noGrp="1"/>
          </p:cNvSpPr>
          <p:nvPr>
            <p:ph type="dt" sz="half" idx="10"/>
          </p:nvPr>
        </p:nvSpPr>
        <p:spPr/>
        <p:txBody>
          <a:bodyPr/>
          <a:lstStyle/>
          <a:p>
            <a:fld id="{0BB3A539-F1E6-A146-9703-9E0B45BBB561}" type="datetimeFigureOut">
              <a:rPr lang="fr-FR" smtClean="0"/>
              <a:t>28/10/2024</a:t>
            </a:fld>
            <a:endParaRPr lang="fr-FR" dirty="0"/>
          </a:p>
        </p:txBody>
      </p:sp>
      <p:sp>
        <p:nvSpPr>
          <p:cNvPr id="8" name="Espace réservé du pied de page 7">
            <a:extLst>
              <a:ext uri="{FF2B5EF4-FFF2-40B4-BE49-F238E27FC236}">
                <a16:creationId xmlns:a16="http://schemas.microsoft.com/office/drawing/2014/main" id="{D6BC26D2-B01C-F3EF-58BF-AF5B701F9E7B}"/>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6C38FED4-C3AF-81B0-B96A-AC02B8F082B6}"/>
              </a:ext>
            </a:extLst>
          </p:cNvPr>
          <p:cNvSpPr>
            <a:spLocks noGrp="1"/>
          </p:cNvSpPr>
          <p:nvPr>
            <p:ph type="sldNum" sz="quarter" idx="12"/>
          </p:nvPr>
        </p:nvSpPr>
        <p:spPr/>
        <p:txBody>
          <a:bodyPr/>
          <a:lstStyle/>
          <a:p>
            <a:fld id="{456267A7-E3FE-D048-B417-1146F6304EA2}" type="slidenum">
              <a:rPr lang="fr-FR" smtClean="0"/>
              <a:t>‹N°›</a:t>
            </a:fld>
            <a:endParaRPr lang="fr-FR" dirty="0"/>
          </a:p>
        </p:txBody>
      </p:sp>
    </p:spTree>
    <p:extLst>
      <p:ext uri="{BB962C8B-B14F-4D97-AF65-F5344CB8AC3E}">
        <p14:creationId xmlns:p14="http://schemas.microsoft.com/office/powerpoint/2010/main" val="320426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5D30A4-13D4-9221-8745-4C1573A7F82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F3F1E3B-D7EF-DC27-AFF1-E8136A576B79}"/>
              </a:ext>
            </a:extLst>
          </p:cNvPr>
          <p:cNvSpPr>
            <a:spLocks noGrp="1"/>
          </p:cNvSpPr>
          <p:nvPr>
            <p:ph type="dt" sz="half" idx="10"/>
          </p:nvPr>
        </p:nvSpPr>
        <p:spPr/>
        <p:txBody>
          <a:bodyPr/>
          <a:lstStyle/>
          <a:p>
            <a:fld id="{0BB3A539-F1E6-A146-9703-9E0B45BBB561}" type="datetimeFigureOut">
              <a:rPr lang="fr-FR" smtClean="0"/>
              <a:t>28/10/2024</a:t>
            </a:fld>
            <a:endParaRPr lang="fr-FR" dirty="0"/>
          </a:p>
        </p:txBody>
      </p:sp>
      <p:sp>
        <p:nvSpPr>
          <p:cNvPr id="4" name="Espace réservé du pied de page 3">
            <a:extLst>
              <a:ext uri="{FF2B5EF4-FFF2-40B4-BE49-F238E27FC236}">
                <a16:creationId xmlns:a16="http://schemas.microsoft.com/office/drawing/2014/main" id="{EB058F88-ACD6-0C93-A8EA-45EBF6FB908E}"/>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23E371A9-21F1-1A00-17E8-8BCFC56CA28C}"/>
              </a:ext>
            </a:extLst>
          </p:cNvPr>
          <p:cNvSpPr>
            <a:spLocks noGrp="1"/>
          </p:cNvSpPr>
          <p:nvPr>
            <p:ph type="sldNum" sz="quarter" idx="12"/>
          </p:nvPr>
        </p:nvSpPr>
        <p:spPr/>
        <p:txBody>
          <a:bodyPr/>
          <a:lstStyle/>
          <a:p>
            <a:fld id="{456267A7-E3FE-D048-B417-1146F6304EA2}" type="slidenum">
              <a:rPr lang="fr-FR" smtClean="0"/>
              <a:t>‹N°›</a:t>
            </a:fld>
            <a:endParaRPr lang="fr-FR" dirty="0"/>
          </a:p>
        </p:txBody>
      </p:sp>
    </p:spTree>
    <p:extLst>
      <p:ext uri="{BB962C8B-B14F-4D97-AF65-F5344CB8AC3E}">
        <p14:creationId xmlns:p14="http://schemas.microsoft.com/office/powerpoint/2010/main" val="1710864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5084969-6966-75DF-1CB9-B75547553EBB}"/>
              </a:ext>
            </a:extLst>
          </p:cNvPr>
          <p:cNvSpPr>
            <a:spLocks noGrp="1"/>
          </p:cNvSpPr>
          <p:nvPr>
            <p:ph type="dt" sz="half" idx="10"/>
          </p:nvPr>
        </p:nvSpPr>
        <p:spPr/>
        <p:txBody>
          <a:bodyPr/>
          <a:lstStyle/>
          <a:p>
            <a:fld id="{0BB3A539-F1E6-A146-9703-9E0B45BBB561}" type="datetimeFigureOut">
              <a:rPr lang="fr-FR" smtClean="0"/>
              <a:t>28/10/2024</a:t>
            </a:fld>
            <a:endParaRPr lang="fr-FR" dirty="0"/>
          </a:p>
        </p:txBody>
      </p:sp>
      <p:sp>
        <p:nvSpPr>
          <p:cNvPr id="3" name="Espace réservé du pied de page 2">
            <a:extLst>
              <a:ext uri="{FF2B5EF4-FFF2-40B4-BE49-F238E27FC236}">
                <a16:creationId xmlns:a16="http://schemas.microsoft.com/office/drawing/2014/main" id="{1A092FBE-2CBC-E1BF-1E44-9010B1119451}"/>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E5713CA-9888-1A32-9032-155ECFC7B7A5}"/>
              </a:ext>
            </a:extLst>
          </p:cNvPr>
          <p:cNvSpPr>
            <a:spLocks noGrp="1"/>
          </p:cNvSpPr>
          <p:nvPr>
            <p:ph type="sldNum" sz="quarter" idx="12"/>
          </p:nvPr>
        </p:nvSpPr>
        <p:spPr/>
        <p:txBody>
          <a:bodyPr/>
          <a:lstStyle/>
          <a:p>
            <a:fld id="{456267A7-E3FE-D048-B417-1146F6304EA2}" type="slidenum">
              <a:rPr lang="fr-FR" smtClean="0"/>
              <a:t>‹N°›</a:t>
            </a:fld>
            <a:endParaRPr lang="fr-FR" dirty="0"/>
          </a:p>
        </p:txBody>
      </p:sp>
    </p:spTree>
    <p:extLst>
      <p:ext uri="{BB962C8B-B14F-4D97-AF65-F5344CB8AC3E}">
        <p14:creationId xmlns:p14="http://schemas.microsoft.com/office/powerpoint/2010/main" val="271250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784891-1FAF-07A5-68D7-0C8ED5C20E6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4187614-163F-C818-9C47-EAD31AFAE2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7F91F35-B058-F519-6177-5F913992C1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94E1296-A32C-75ED-89C6-867686B2F37D}"/>
              </a:ext>
            </a:extLst>
          </p:cNvPr>
          <p:cNvSpPr>
            <a:spLocks noGrp="1"/>
          </p:cNvSpPr>
          <p:nvPr>
            <p:ph type="dt" sz="half" idx="10"/>
          </p:nvPr>
        </p:nvSpPr>
        <p:spPr/>
        <p:txBody>
          <a:bodyPr/>
          <a:lstStyle/>
          <a:p>
            <a:fld id="{0BB3A539-F1E6-A146-9703-9E0B45BBB561}" type="datetimeFigureOut">
              <a:rPr lang="fr-FR" smtClean="0"/>
              <a:t>28/10/2024</a:t>
            </a:fld>
            <a:endParaRPr lang="fr-FR" dirty="0"/>
          </a:p>
        </p:txBody>
      </p:sp>
      <p:sp>
        <p:nvSpPr>
          <p:cNvPr id="6" name="Espace réservé du pied de page 5">
            <a:extLst>
              <a:ext uri="{FF2B5EF4-FFF2-40B4-BE49-F238E27FC236}">
                <a16:creationId xmlns:a16="http://schemas.microsoft.com/office/drawing/2014/main" id="{1B8FDC5A-2E72-47E3-25B6-3AA9AADCA55D}"/>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725F3C62-61D6-66DE-6492-AE8AEDB44245}"/>
              </a:ext>
            </a:extLst>
          </p:cNvPr>
          <p:cNvSpPr>
            <a:spLocks noGrp="1"/>
          </p:cNvSpPr>
          <p:nvPr>
            <p:ph type="sldNum" sz="quarter" idx="12"/>
          </p:nvPr>
        </p:nvSpPr>
        <p:spPr/>
        <p:txBody>
          <a:bodyPr/>
          <a:lstStyle/>
          <a:p>
            <a:fld id="{456267A7-E3FE-D048-B417-1146F6304EA2}" type="slidenum">
              <a:rPr lang="fr-FR" smtClean="0"/>
              <a:t>‹N°›</a:t>
            </a:fld>
            <a:endParaRPr lang="fr-FR" dirty="0"/>
          </a:p>
        </p:txBody>
      </p:sp>
    </p:spTree>
    <p:extLst>
      <p:ext uri="{BB962C8B-B14F-4D97-AF65-F5344CB8AC3E}">
        <p14:creationId xmlns:p14="http://schemas.microsoft.com/office/powerpoint/2010/main" val="4177217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11597E-FBA1-B34A-3F18-7B4BAB5686B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2558DBA-8DE2-7696-EE65-2ECECE9404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B95E5D87-13EE-070C-4365-35B72DE3C8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AD9ABDF-6B46-847B-A210-C31F8719E8D5}"/>
              </a:ext>
            </a:extLst>
          </p:cNvPr>
          <p:cNvSpPr>
            <a:spLocks noGrp="1"/>
          </p:cNvSpPr>
          <p:nvPr>
            <p:ph type="dt" sz="half" idx="10"/>
          </p:nvPr>
        </p:nvSpPr>
        <p:spPr/>
        <p:txBody>
          <a:bodyPr/>
          <a:lstStyle/>
          <a:p>
            <a:fld id="{0BB3A539-F1E6-A146-9703-9E0B45BBB561}" type="datetimeFigureOut">
              <a:rPr lang="fr-FR" smtClean="0"/>
              <a:t>28/10/2024</a:t>
            </a:fld>
            <a:endParaRPr lang="fr-FR" dirty="0"/>
          </a:p>
        </p:txBody>
      </p:sp>
      <p:sp>
        <p:nvSpPr>
          <p:cNvPr id="6" name="Espace réservé du pied de page 5">
            <a:extLst>
              <a:ext uri="{FF2B5EF4-FFF2-40B4-BE49-F238E27FC236}">
                <a16:creationId xmlns:a16="http://schemas.microsoft.com/office/drawing/2014/main" id="{26162EC4-82A4-C348-9BF7-315D4C312186}"/>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D885CF42-413E-7EFC-F92F-B7103405433F}"/>
              </a:ext>
            </a:extLst>
          </p:cNvPr>
          <p:cNvSpPr>
            <a:spLocks noGrp="1"/>
          </p:cNvSpPr>
          <p:nvPr>
            <p:ph type="sldNum" sz="quarter" idx="12"/>
          </p:nvPr>
        </p:nvSpPr>
        <p:spPr/>
        <p:txBody>
          <a:bodyPr/>
          <a:lstStyle/>
          <a:p>
            <a:fld id="{456267A7-E3FE-D048-B417-1146F6304EA2}" type="slidenum">
              <a:rPr lang="fr-FR" smtClean="0"/>
              <a:t>‹N°›</a:t>
            </a:fld>
            <a:endParaRPr lang="fr-FR" dirty="0"/>
          </a:p>
        </p:txBody>
      </p:sp>
    </p:spTree>
    <p:extLst>
      <p:ext uri="{BB962C8B-B14F-4D97-AF65-F5344CB8AC3E}">
        <p14:creationId xmlns:p14="http://schemas.microsoft.com/office/powerpoint/2010/main" val="194121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2AD5FF-3C26-B3C2-92E5-453ED383B4A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F236D12-127D-3FBC-7D5E-25963996E6E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0044878-3B71-FAA4-152C-67D9FBE50658}"/>
              </a:ext>
            </a:extLst>
          </p:cNvPr>
          <p:cNvSpPr>
            <a:spLocks noGrp="1"/>
          </p:cNvSpPr>
          <p:nvPr>
            <p:ph type="dt" sz="half" idx="10"/>
          </p:nvPr>
        </p:nvSpPr>
        <p:spPr/>
        <p:txBody>
          <a:bodyPr/>
          <a:lstStyle/>
          <a:p>
            <a:fld id="{0BB3A539-F1E6-A146-9703-9E0B45BBB561}" type="datetimeFigureOut">
              <a:rPr lang="fr-FR" smtClean="0"/>
              <a:t>28/10/2024</a:t>
            </a:fld>
            <a:endParaRPr lang="fr-FR" dirty="0"/>
          </a:p>
        </p:txBody>
      </p:sp>
      <p:sp>
        <p:nvSpPr>
          <p:cNvPr id="5" name="Espace réservé du pied de page 4">
            <a:extLst>
              <a:ext uri="{FF2B5EF4-FFF2-40B4-BE49-F238E27FC236}">
                <a16:creationId xmlns:a16="http://schemas.microsoft.com/office/drawing/2014/main" id="{9D6895B2-F03A-65E2-F83B-5D8390ED933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1854E787-7068-654E-1B13-5A680C48A59F}"/>
              </a:ext>
            </a:extLst>
          </p:cNvPr>
          <p:cNvSpPr>
            <a:spLocks noGrp="1"/>
          </p:cNvSpPr>
          <p:nvPr>
            <p:ph type="sldNum" sz="quarter" idx="12"/>
          </p:nvPr>
        </p:nvSpPr>
        <p:spPr/>
        <p:txBody>
          <a:bodyPr/>
          <a:lstStyle/>
          <a:p>
            <a:fld id="{456267A7-E3FE-D048-B417-1146F6304EA2}" type="slidenum">
              <a:rPr lang="fr-FR" smtClean="0"/>
              <a:t>‹N°›</a:t>
            </a:fld>
            <a:endParaRPr lang="fr-FR" dirty="0"/>
          </a:p>
        </p:txBody>
      </p:sp>
    </p:spTree>
    <p:extLst>
      <p:ext uri="{BB962C8B-B14F-4D97-AF65-F5344CB8AC3E}">
        <p14:creationId xmlns:p14="http://schemas.microsoft.com/office/powerpoint/2010/main" val="3813804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FB5FB29-5D8D-D008-9087-25D2DD510F6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A20C5A9-940A-8A0C-EA63-5876F75BCA2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DD7616E-3553-C674-31B0-607FD85C9E4C}"/>
              </a:ext>
            </a:extLst>
          </p:cNvPr>
          <p:cNvSpPr>
            <a:spLocks noGrp="1"/>
          </p:cNvSpPr>
          <p:nvPr>
            <p:ph type="dt" sz="half" idx="10"/>
          </p:nvPr>
        </p:nvSpPr>
        <p:spPr/>
        <p:txBody>
          <a:bodyPr/>
          <a:lstStyle/>
          <a:p>
            <a:fld id="{0BB3A539-F1E6-A146-9703-9E0B45BBB561}" type="datetimeFigureOut">
              <a:rPr lang="fr-FR" smtClean="0"/>
              <a:t>28/10/2024</a:t>
            </a:fld>
            <a:endParaRPr lang="fr-FR" dirty="0"/>
          </a:p>
        </p:txBody>
      </p:sp>
      <p:sp>
        <p:nvSpPr>
          <p:cNvPr id="5" name="Espace réservé du pied de page 4">
            <a:extLst>
              <a:ext uri="{FF2B5EF4-FFF2-40B4-BE49-F238E27FC236}">
                <a16:creationId xmlns:a16="http://schemas.microsoft.com/office/drawing/2014/main" id="{CC321DCE-80B0-8456-11F0-D40F3BB446E9}"/>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1B47D185-32AD-DFB0-42D4-53E65021E16A}"/>
              </a:ext>
            </a:extLst>
          </p:cNvPr>
          <p:cNvSpPr>
            <a:spLocks noGrp="1"/>
          </p:cNvSpPr>
          <p:nvPr>
            <p:ph type="sldNum" sz="quarter" idx="12"/>
          </p:nvPr>
        </p:nvSpPr>
        <p:spPr/>
        <p:txBody>
          <a:bodyPr/>
          <a:lstStyle/>
          <a:p>
            <a:fld id="{456267A7-E3FE-D048-B417-1146F6304EA2}" type="slidenum">
              <a:rPr lang="fr-FR" smtClean="0"/>
              <a:t>‹N°›</a:t>
            </a:fld>
            <a:endParaRPr lang="fr-FR" dirty="0"/>
          </a:p>
        </p:txBody>
      </p:sp>
    </p:spTree>
    <p:extLst>
      <p:ext uri="{BB962C8B-B14F-4D97-AF65-F5344CB8AC3E}">
        <p14:creationId xmlns:p14="http://schemas.microsoft.com/office/powerpoint/2010/main" val="1154603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C3FC4A1-BDCF-7A28-4C93-15A663F070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4B0F247-CFA9-0C5D-A8DF-27BF6035A7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7E3F66A-49C8-C583-37A0-2DBC8E255D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B3A539-F1E6-A146-9703-9E0B45BBB561}" type="datetimeFigureOut">
              <a:rPr lang="fr-FR" smtClean="0"/>
              <a:t>28/10/2024</a:t>
            </a:fld>
            <a:endParaRPr lang="fr-FR" dirty="0"/>
          </a:p>
        </p:txBody>
      </p:sp>
      <p:sp>
        <p:nvSpPr>
          <p:cNvPr id="5" name="Espace réservé du pied de page 4">
            <a:extLst>
              <a:ext uri="{FF2B5EF4-FFF2-40B4-BE49-F238E27FC236}">
                <a16:creationId xmlns:a16="http://schemas.microsoft.com/office/drawing/2014/main" id="{2F8C7323-BF59-4579-DFFB-0921A98372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AAD2F4CB-D63C-9DFA-8051-812324E339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6267A7-E3FE-D048-B417-1146F6304EA2}" type="slidenum">
              <a:rPr lang="fr-FR" smtClean="0"/>
              <a:t>‹N°›</a:t>
            </a:fld>
            <a:endParaRPr lang="fr-FR" dirty="0"/>
          </a:p>
        </p:txBody>
      </p:sp>
    </p:spTree>
    <p:extLst>
      <p:ext uri="{BB962C8B-B14F-4D97-AF65-F5344CB8AC3E}">
        <p14:creationId xmlns:p14="http://schemas.microsoft.com/office/powerpoint/2010/main" val="2465291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221A21-CC6D-18D0-765B-0EC03A9E11C3}"/>
              </a:ext>
            </a:extLst>
          </p:cNvPr>
          <p:cNvSpPr>
            <a:spLocks noGrp="1"/>
          </p:cNvSpPr>
          <p:nvPr>
            <p:ph type="ctrTitle"/>
          </p:nvPr>
        </p:nvSpPr>
        <p:spPr>
          <a:xfrm>
            <a:off x="1524000" y="1122363"/>
            <a:ext cx="9144000" cy="2874872"/>
          </a:xfrm>
        </p:spPr>
        <p:txBody>
          <a:bodyPr>
            <a:normAutofit fontScale="90000"/>
          </a:bodyPr>
          <a:lstStyle/>
          <a:p>
            <a:br>
              <a:rPr lang="fr-FR" dirty="0"/>
            </a:br>
            <a:br>
              <a:rPr lang="fr-FR" dirty="0"/>
            </a:br>
            <a:br>
              <a:rPr lang="fr-FR" dirty="0"/>
            </a:br>
            <a:r>
              <a:rPr lang="fr-FR" dirty="0"/>
              <a:t>Chat, chats</a:t>
            </a:r>
          </a:p>
        </p:txBody>
      </p:sp>
      <p:sp>
        <p:nvSpPr>
          <p:cNvPr id="3" name="Sous-titre 2">
            <a:extLst>
              <a:ext uri="{FF2B5EF4-FFF2-40B4-BE49-F238E27FC236}">
                <a16:creationId xmlns:a16="http://schemas.microsoft.com/office/drawing/2014/main" id="{57CA8A75-8FE5-C44D-D25C-E04E18062A4C}"/>
              </a:ext>
            </a:extLst>
          </p:cNvPr>
          <p:cNvSpPr>
            <a:spLocks noGrp="1"/>
          </p:cNvSpPr>
          <p:nvPr>
            <p:ph type="subTitle" idx="1"/>
          </p:nvPr>
        </p:nvSpPr>
        <p:spPr>
          <a:xfrm>
            <a:off x="1524000" y="4362994"/>
            <a:ext cx="9144000" cy="894806"/>
          </a:xfrm>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898343"/>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2994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15AA25-54BA-0BC5-5CE9-882B98893F73}"/>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72100" y="894679"/>
            <a:ext cx="1447800" cy="4287715"/>
          </a:xfrm>
          <a:prstGeom prst="rect">
            <a:avLst/>
          </a:prstGeom>
        </p:spPr>
      </p:pic>
    </p:spTree>
    <p:extLst>
      <p:ext uri="{BB962C8B-B14F-4D97-AF65-F5344CB8AC3E}">
        <p14:creationId xmlns:p14="http://schemas.microsoft.com/office/powerpoint/2010/main" val="1283223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9C0B42-7E4B-6D29-4AF0-E994DB1C5447}"/>
              </a:ext>
            </a:extLst>
          </p:cNvPr>
          <p:cNvSpPr>
            <a:spLocks noGrp="1"/>
          </p:cNvSpPr>
          <p:nvPr>
            <p:ph type="title"/>
          </p:nvPr>
        </p:nvSpPr>
        <p:spPr/>
        <p:txBody>
          <a:bodyPr/>
          <a:lstStyle/>
          <a:p>
            <a:r>
              <a:rPr lang="fr-FR" dirty="0"/>
              <a:t> </a:t>
            </a:r>
          </a:p>
        </p:txBody>
      </p:sp>
      <p:sp>
        <p:nvSpPr>
          <p:cNvPr id="4" name="Zone de texte 1">
            <a:extLst>
              <a:ext uri="{FF2B5EF4-FFF2-40B4-BE49-F238E27FC236}">
                <a16:creationId xmlns:a16="http://schemas.microsoft.com/office/drawing/2014/main" id="{F7E07467-95F9-F2ED-97D0-4DB5D30CD600}"/>
              </a:ext>
            </a:extLst>
          </p:cNvPr>
          <p:cNvSpPr txBox="1">
            <a:spLocks noGrp="1"/>
          </p:cNvSpPr>
          <p:nvPr>
            <p:ph idx="1"/>
          </p:nvPr>
        </p:nvSpPr>
        <p:spPr>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indent="0" algn="just">
              <a:buNone/>
            </a:pPr>
            <a:endParaRPr lang="fr-FR" sz="4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4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fr-FR" sz="6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 …</a:t>
            </a:r>
            <a:endParaRPr lang="fr-FR" sz="6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686518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DC0A354-4ECF-DDA0-6A4E-C5DF1284AF62}"/>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9E8EBA47-3CAB-8319-61A7-4BAFE0C0113E}"/>
              </a:ext>
            </a:extLst>
          </p:cNvPr>
          <p:cNvSpPr>
            <a:spLocks noGrp="1"/>
          </p:cNvSpPr>
          <p:nvPr>
            <p:ph sz="half" idx="1"/>
          </p:nvPr>
        </p:nvSpPr>
        <p:spPr>
          <a:xfrm>
            <a:off x="838200" y="795868"/>
            <a:ext cx="5181600"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Les petits chats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 sont des petits chats doux et très futés. Ils se cachent dans mes papiers. Ils sont blancs comme la neige et mignons comme tout. Sans eux, je m’ennuie. Ce sont des amis fidèles, gentils et discrets.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6" name="Espace réservé du contenu 5">
            <a:extLst>
              <a:ext uri="{FF2B5EF4-FFF2-40B4-BE49-F238E27FC236}">
                <a16:creationId xmlns:a16="http://schemas.microsoft.com/office/drawing/2014/main" id="{68D33429-65EC-4FFF-DC70-FEDDDE8318C9}"/>
              </a:ext>
            </a:extLst>
          </p:cNvPr>
          <p:cNvSpPr>
            <a:spLocks noGrp="1"/>
          </p:cNvSpPr>
          <p:nvPr>
            <p:ph sz="half" idx="2"/>
          </p:nvPr>
        </p:nvSpPr>
        <p:spPr>
          <a:xfrm>
            <a:off x="6172200" y="795867"/>
            <a:ext cx="5181600"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 ……… chat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C’est un ……… chat …… et très ……….… Il se cache dans mes papiers. Il est ………… comme la neige et ……… comme tout. Sans lui, je m’ennuie. C’est un ami …………, ……… et ……….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484830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1F463-8ACB-385C-2B26-F3747159A04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9FD7DFE-C199-EBDA-11F4-C15E4968A23B}"/>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FA32EB1B-4E9B-0EDF-07DA-8E840210A7E3}"/>
              </a:ext>
            </a:extLst>
          </p:cNvPr>
          <p:cNvSpPr>
            <a:spLocks noGrp="1"/>
          </p:cNvSpPr>
          <p:nvPr>
            <p:ph sz="half" idx="1"/>
          </p:nvPr>
        </p:nvSpPr>
        <p:spPr>
          <a:xfrm>
            <a:off x="838200" y="795868"/>
            <a:ext cx="5181600"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Les petits chats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 sont des petits chats doux et très futés. Ils se cachent dans mes papiers. Ils sont blancs comme la neige et mignons comme tout. Sans eux, je m’ennuie. Ce sont des amis fidèles, gentils et discrets.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6" name="Espace réservé du contenu 5">
            <a:extLst>
              <a:ext uri="{FF2B5EF4-FFF2-40B4-BE49-F238E27FC236}">
                <a16:creationId xmlns:a16="http://schemas.microsoft.com/office/drawing/2014/main" id="{7265897D-E2DD-84D4-5194-881D81719094}"/>
              </a:ext>
            </a:extLst>
          </p:cNvPr>
          <p:cNvSpPr>
            <a:spLocks noGrp="1"/>
          </p:cNvSpPr>
          <p:nvPr>
            <p:ph sz="half" idx="2"/>
          </p:nvPr>
        </p:nvSpPr>
        <p:spPr>
          <a:xfrm>
            <a:off x="6172200" y="795867"/>
            <a:ext cx="5181600"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 …</a:t>
            </a:r>
            <a:r>
              <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petit</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chat</a:t>
            </a:r>
            <a:endParaRPr lang="fr-FR" sz="24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C’est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un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petit</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u="sng" dirty="0">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doux</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et très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futé</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Il se cache dans mes papiers. </a:t>
            </a: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est …</a:t>
            </a:r>
            <a:r>
              <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blanc</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comme la neige et …</a:t>
            </a:r>
            <a:r>
              <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mignon</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comme tout. Sans lui, je m’ennuie. C’est </a:t>
            </a:r>
            <a:r>
              <a:rPr lang="fr-FR" sz="2400" b="1" u="sng" dirty="0">
                <a:effectLst/>
                <a:latin typeface="Times New Roman" panose="02020603050405020304" pitchFamily="18" charset="0"/>
                <a:ea typeface="Times New Roman" panose="02020603050405020304" pitchFamily="18" charset="0"/>
                <a:cs typeface="Times New Roman" panose="02020603050405020304" pitchFamily="18" charset="0"/>
              </a:rPr>
              <a:t>un ami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fidèle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gentil</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discret</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197196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96037-ED56-16DD-EE95-A18F3F98063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34DFCCF-7F6F-CC5A-CF8D-6E9F91CE8C3D}"/>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C36C6C1A-B0FC-86A3-C738-EC5DDABF5FE8}"/>
              </a:ext>
            </a:extLst>
          </p:cNvPr>
          <p:cNvSpPr>
            <a:spLocks noGrp="1"/>
          </p:cNvSpPr>
          <p:nvPr>
            <p:ph sz="half" idx="1"/>
          </p:nvPr>
        </p:nvSpPr>
        <p:spPr>
          <a:xfrm>
            <a:off x="838200" y="795868"/>
            <a:ext cx="5181600"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Les petits chats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 sont des petits chats doux et très futés. Ils se cachent dans mes papiers. Ils sont blancs comme la neige et mignons comme tout. Sans eux, je m’ennuie. Ce sont des amis fidèles, gentils et discrets.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6" name="Espace réservé du contenu 5">
            <a:extLst>
              <a:ext uri="{FF2B5EF4-FFF2-40B4-BE49-F238E27FC236}">
                <a16:creationId xmlns:a16="http://schemas.microsoft.com/office/drawing/2014/main" id="{A60DE0E3-E4D3-A9F4-BD60-6143B5CDABF3}"/>
              </a:ext>
            </a:extLst>
          </p:cNvPr>
          <p:cNvSpPr>
            <a:spLocks noGrp="1"/>
          </p:cNvSpPr>
          <p:nvPr>
            <p:ph sz="half" idx="2"/>
          </p:nvPr>
        </p:nvSpPr>
        <p:spPr>
          <a:xfrm>
            <a:off x="6172200" y="795867"/>
            <a:ext cx="5181600"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 …</a:t>
            </a:r>
            <a:r>
              <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petit</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chat</a:t>
            </a:r>
            <a:endParaRPr lang="fr-FR" sz="24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C’est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un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petit</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u="sng" dirty="0">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doux</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et très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futé</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Il se cache dans mes papiers. </a:t>
            </a:r>
            <a:r>
              <a:rPr lang="fr-FR" sz="24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est …</a:t>
            </a:r>
            <a:r>
              <a:rPr lang="fr-FR"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blanc</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comme la neige et …</a:t>
            </a:r>
            <a:r>
              <a:rPr lang="fr-FR"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mignon</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comme tout.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Sans lui, je m’ennuie. C’est </a:t>
            </a:r>
            <a:r>
              <a:rPr lang="fr-FR" sz="2400" b="1" u="sng" dirty="0">
                <a:effectLst/>
                <a:latin typeface="Times New Roman" panose="02020603050405020304" pitchFamily="18" charset="0"/>
                <a:ea typeface="Times New Roman" panose="02020603050405020304" pitchFamily="18" charset="0"/>
                <a:cs typeface="Times New Roman" panose="02020603050405020304" pitchFamily="18" charset="0"/>
              </a:rPr>
              <a:t>un ami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fidèle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gentil</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discret</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45236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0EA78-2FF6-D908-D63F-EBD490BCF4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55C7496-4C84-014A-92A7-DC49300388D6}"/>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5352D4D2-CB5A-353E-BC0A-5266EB7A245C}"/>
              </a:ext>
            </a:extLst>
          </p:cNvPr>
          <p:cNvSpPr>
            <a:spLocks noGrp="1"/>
          </p:cNvSpPr>
          <p:nvPr>
            <p:ph sz="half" idx="1"/>
          </p:nvPr>
        </p:nvSpPr>
        <p:spPr>
          <a:xfrm>
            <a:off x="838200" y="795868"/>
            <a:ext cx="4800600"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Mon cheval</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C’est un cheval élégant et très mignon.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Il est noir et aussi un peu blanc. Les Indiens l’appellent « Apalooza ». C’est un animal amical, vif, plutôt petit et affectueux.  Sans lui, je m’ennuie. Il est mon fidèle ami.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6" name="Espace réservé du contenu 5">
            <a:extLst>
              <a:ext uri="{FF2B5EF4-FFF2-40B4-BE49-F238E27FC236}">
                <a16:creationId xmlns:a16="http://schemas.microsoft.com/office/drawing/2014/main" id="{0383A4EA-84E2-E0AF-C916-68F0890D6D31}"/>
              </a:ext>
            </a:extLst>
          </p:cNvPr>
          <p:cNvSpPr>
            <a:spLocks noGrp="1"/>
          </p:cNvSpPr>
          <p:nvPr>
            <p:ph sz="half" idx="2"/>
          </p:nvPr>
        </p:nvSpPr>
        <p:spPr>
          <a:xfrm>
            <a:off x="5892800" y="795867"/>
            <a:ext cx="5461000"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Ma jument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C’est une jument ………… et très ………….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Elle est …… et aussi un peu ……… Les Indiens  l’appellent   « Apalooza ».     C’est une bête …………, ………, plutôt ……… et ………….  Sans elle, je m’ennuie. Elle est ma ……… amie.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996009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7A426-DED2-DEF7-F19F-624737BADE27}"/>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C62EAC3-4A9F-D0E3-B659-C955E791A5C6}"/>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1AFBAB91-D640-D871-CF8C-46AC626FB6B7}"/>
              </a:ext>
            </a:extLst>
          </p:cNvPr>
          <p:cNvSpPr>
            <a:spLocks noGrp="1"/>
          </p:cNvSpPr>
          <p:nvPr>
            <p:ph sz="half" idx="1"/>
          </p:nvPr>
        </p:nvSpPr>
        <p:spPr>
          <a:xfrm>
            <a:off x="838200" y="795868"/>
            <a:ext cx="4800600"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Mon cheval</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C’est un cheval élégant et très mignon.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Il est noir  et aussi  un  peu  blanc. Les Indiens l’appellent « Apalooza ». C’est un animal amical, vif, plutôt petit et affectueux.  Sans lui, je m’ennuie. Il est mon fidèle ami.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6" name="Espace réservé du contenu 5">
            <a:extLst>
              <a:ext uri="{FF2B5EF4-FFF2-40B4-BE49-F238E27FC236}">
                <a16:creationId xmlns:a16="http://schemas.microsoft.com/office/drawing/2014/main" id="{5C209D1B-3973-E23A-D753-FD7B2DDF43E7}"/>
              </a:ext>
            </a:extLst>
          </p:cNvPr>
          <p:cNvSpPr>
            <a:spLocks noGrp="1"/>
          </p:cNvSpPr>
          <p:nvPr>
            <p:ph sz="half" idx="2"/>
          </p:nvPr>
        </p:nvSpPr>
        <p:spPr>
          <a:xfrm>
            <a:off x="5909732" y="795867"/>
            <a:ext cx="5444067"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Ma jument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C’est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une </a:t>
            </a:r>
            <a:r>
              <a:rPr lang="fr-FR" sz="2400" b="1" u="sng" dirty="0">
                <a:effectLst/>
                <a:latin typeface="Times New Roman" panose="02020603050405020304" pitchFamily="18" charset="0"/>
                <a:ea typeface="Times New Roman" panose="02020603050405020304" pitchFamily="18" charset="0"/>
                <a:cs typeface="Times New Roman" panose="02020603050405020304" pitchFamily="18" charset="0"/>
              </a:rPr>
              <a:t>jument</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élégante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et très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mignonne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u="sng"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est </a:t>
            </a:r>
            <a:r>
              <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noire</a:t>
            </a:r>
            <a:r>
              <a:rPr lang="fr-FR" sz="2400" dirty="0">
                <a:latin typeface="Times New Roman" panose="02020603050405020304" pitchFamily="18" charset="0"/>
                <a:ea typeface="Times New Roman" panose="02020603050405020304" pitchFamily="18" charset="0"/>
                <a:cs typeface="Times New Roman" panose="02020603050405020304" pitchFamily="18" charset="0"/>
              </a:rPr>
              <a:t>..</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et aussi un peu ..</a:t>
            </a:r>
            <a:r>
              <a:rPr lang="fr-FR" sz="2400" dirty="0">
                <a:solidFill>
                  <a:schemeClr val="accent2"/>
                </a:solidFill>
                <a:latin typeface="Times New Roman" panose="02020603050405020304" pitchFamily="18" charset="0"/>
                <a:ea typeface="Times New Roman" panose="02020603050405020304" pitchFamily="18" charset="0"/>
                <a:cs typeface="Times New Roman" panose="02020603050405020304" pitchFamily="18" charset="0"/>
              </a:rPr>
              <a:t>blanche</a:t>
            </a:r>
            <a:r>
              <a:rPr lang="fr-FR" sz="2400" dirty="0">
                <a:latin typeface="Times New Roman" panose="02020603050405020304" pitchFamily="18" charset="0"/>
                <a:ea typeface="Times New Roman" panose="02020603050405020304" pitchFamily="18" charset="0"/>
                <a:cs typeface="Times New Roman" panose="02020603050405020304" pitchFamily="18" charset="0"/>
              </a:rPr>
              <a:t>..</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Les Indiens    l’appellent    « Apalooza ».      C’est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2400" b="1" u="sng" dirty="0">
                <a:effectLst/>
                <a:latin typeface="Times New Roman" panose="02020603050405020304" pitchFamily="18" charset="0"/>
                <a:ea typeface="Times New Roman" panose="02020603050405020304" pitchFamily="18" charset="0"/>
                <a:cs typeface="Times New Roman" panose="02020603050405020304" pitchFamily="18" charset="0"/>
              </a:rPr>
              <a:t> bête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amicale, …vive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plutôt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petite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affectueuse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Sans elle, je m’ennuie. Elle est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ma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fidèle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u="sng" dirty="0">
                <a:effectLst/>
                <a:latin typeface="Times New Roman" panose="02020603050405020304" pitchFamily="18" charset="0"/>
                <a:ea typeface="Times New Roman" panose="02020603050405020304" pitchFamily="18" charset="0"/>
                <a:cs typeface="Times New Roman" panose="02020603050405020304" pitchFamily="18" charset="0"/>
              </a:rPr>
              <a:t>amie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895253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E8D33-4D01-7723-BEDF-40EDEDA01B2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D6BEDAD-14D6-7699-66D9-90ECD8461BA9}"/>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4FBBBF76-0B14-4570-E7D6-8BE04EC73CAF}"/>
              </a:ext>
            </a:extLst>
          </p:cNvPr>
          <p:cNvSpPr>
            <a:spLocks noGrp="1"/>
          </p:cNvSpPr>
          <p:nvPr>
            <p:ph sz="half" idx="1"/>
          </p:nvPr>
        </p:nvSpPr>
        <p:spPr>
          <a:xfrm>
            <a:off x="838200" y="795868"/>
            <a:ext cx="4800600"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Mon cheval</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C’est un cheval élégant et très mignon.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Il est noir  et aussi  un  peu  blanc. Les Indiens l’appellent « Apalooza ». C’est un animal amical, vif, plutôt petit et affectueux.  Sans lui, je m’ennuie. Il est mon fidèle ami.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6" name="Espace réservé du contenu 5">
            <a:extLst>
              <a:ext uri="{FF2B5EF4-FFF2-40B4-BE49-F238E27FC236}">
                <a16:creationId xmlns:a16="http://schemas.microsoft.com/office/drawing/2014/main" id="{168B5257-0BB4-AA99-CFD5-EAE06B75336D}"/>
              </a:ext>
            </a:extLst>
          </p:cNvPr>
          <p:cNvSpPr>
            <a:spLocks noGrp="1"/>
          </p:cNvSpPr>
          <p:nvPr>
            <p:ph sz="half" idx="2"/>
          </p:nvPr>
        </p:nvSpPr>
        <p:spPr>
          <a:xfrm>
            <a:off x="5909732" y="795867"/>
            <a:ext cx="5444067"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Ma jument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C’est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une </a:t>
            </a:r>
            <a:r>
              <a:rPr lang="fr-FR" sz="2400" b="1" u="sng" dirty="0">
                <a:effectLst/>
                <a:latin typeface="Times New Roman" panose="02020603050405020304" pitchFamily="18" charset="0"/>
                <a:ea typeface="Times New Roman" panose="02020603050405020304" pitchFamily="18" charset="0"/>
                <a:cs typeface="Times New Roman" panose="02020603050405020304" pitchFamily="18" charset="0"/>
              </a:rPr>
              <a:t>jument</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élégante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et très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mignonne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u="sng"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est </a:t>
            </a:r>
            <a:r>
              <a:rPr lang="fr-FR"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noire</a:t>
            </a:r>
            <a:r>
              <a:rPr lang="fr-FR"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et aussi un peu ..</a:t>
            </a:r>
            <a:r>
              <a:rPr lang="fr-FR"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blanche</a:t>
            </a:r>
            <a:r>
              <a:rPr lang="fr-FR"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Les Indiens    l’appellent    « Apalooza ».      C’est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2400" b="1" u="sng" dirty="0">
                <a:effectLst/>
                <a:latin typeface="Times New Roman" panose="02020603050405020304" pitchFamily="18" charset="0"/>
                <a:ea typeface="Times New Roman" panose="02020603050405020304" pitchFamily="18" charset="0"/>
                <a:cs typeface="Times New Roman" panose="02020603050405020304" pitchFamily="18" charset="0"/>
              </a:rPr>
              <a:t> bête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amicale, …vive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plutôt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petite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affectueuse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Sans elle, je m’ennuie. Elle est </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ma …</a:t>
            </a:r>
            <a:r>
              <a:rPr lang="fr-FR" sz="2400" u="sng"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fidèle</a:t>
            </a:r>
            <a:r>
              <a:rPr lang="fr-FR" sz="2400"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u="sng" dirty="0">
                <a:effectLst/>
                <a:latin typeface="Times New Roman" panose="02020603050405020304" pitchFamily="18" charset="0"/>
                <a:ea typeface="Times New Roman" panose="02020603050405020304" pitchFamily="18" charset="0"/>
                <a:cs typeface="Times New Roman" panose="02020603050405020304" pitchFamily="18" charset="0"/>
              </a:rPr>
              <a:t>amie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333063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47BEB-4162-3FE9-17E5-75B2DEEB298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BDF2635-8C17-7B14-2C9E-C4BF26352A2E}"/>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50983E81-F8D1-5500-44F7-8FFA250A8873}"/>
              </a:ext>
            </a:extLst>
          </p:cNvPr>
          <p:cNvSpPr>
            <a:spLocks noGrp="1"/>
          </p:cNvSpPr>
          <p:nvPr>
            <p:ph sz="half" idx="1"/>
          </p:nvPr>
        </p:nvSpPr>
        <p:spPr>
          <a:xfrm>
            <a:off x="838200" y="795868"/>
            <a:ext cx="5088467"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 raton</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Un raton n’est pas différent des souris. Il est gris, vif, gourmand, à la fois agressif et peureux. Il a mauvaise réputation, il est souvent malsain parce qu’il transporte des maladies et peut être cruel.</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6" name="Espace réservé du contenu 5">
            <a:extLst>
              <a:ext uri="{FF2B5EF4-FFF2-40B4-BE49-F238E27FC236}">
                <a16:creationId xmlns:a16="http://schemas.microsoft.com/office/drawing/2014/main" id="{87C6ECBC-BF07-DCA9-AF50-718260FF4C76}"/>
              </a:ext>
            </a:extLst>
          </p:cNvPr>
          <p:cNvSpPr>
            <a:spLocks noGrp="1"/>
          </p:cNvSpPr>
          <p:nvPr>
            <p:ph sz="half" idx="2"/>
          </p:nvPr>
        </p:nvSpPr>
        <p:spPr>
          <a:xfrm>
            <a:off x="6096000" y="795867"/>
            <a:ext cx="5503332" cy="5381096"/>
          </a:xfrm>
        </p:spPr>
        <p:txBody>
          <a:bodyPr/>
          <a:lstStyle/>
          <a:p>
            <a:pPr marL="0" indent="0">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Les rattes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Les rattes ne sont pas très ……… des souris. Elles sont ………, ………, ………, à la fois ……… et ………. Elles ont mauvaise réputation, elles sont souvent ……… parce qu’elles transportent des maladies et peuvent être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251951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6A897-0663-B090-6420-0A1A6624F21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31CB7AE-2B93-55F5-0C05-0C815C4F2635}"/>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33F4D708-936C-DD10-A418-4DDFB65EDE84}"/>
              </a:ext>
            </a:extLst>
          </p:cNvPr>
          <p:cNvSpPr>
            <a:spLocks noGrp="1"/>
          </p:cNvSpPr>
          <p:nvPr>
            <p:ph sz="half" idx="1"/>
          </p:nvPr>
        </p:nvSpPr>
        <p:spPr>
          <a:xfrm>
            <a:off x="838200" y="795868"/>
            <a:ext cx="4783667"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 raton</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Un raton n’est pas différent des souris. Il est gris, vif, gourmand, à la fois agressif et peureux. Il a mauvaise réputation, il est souvent malsain parce qu’il transporte des maladies et il peut être cruel.</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6" name="Espace réservé du contenu 5">
            <a:extLst>
              <a:ext uri="{FF2B5EF4-FFF2-40B4-BE49-F238E27FC236}">
                <a16:creationId xmlns:a16="http://schemas.microsoft.com/office/drawing/2014/main" id="{92D9F28F-81AF-547A-F3DC-19DCE1C849E2}"/>
              </a:ext>
            </a:extLst>
          </p:cNvPr>
          <p:cNvSpPr>
            <a:spLocks noGrp="1"/>
          </p:cNvSpPr>
          <p:nvPr>
            <p:ph sz="half" idx="2"/>
          </p:nvPr>
        </p:nvSpPr>
        <p:spPr>
          <a:xfrm>
            <a:off x="5808133" y="795867"/>
            <a:ext cx="5960534" cy="5381096"/>
          </a:xfrm>
        </p:spPr>
        <p:txBody>
          <a:bodyPr/>
          <a:lstStyle/>
          <a:p>
            <a:pPr marL="0" indent="0">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Les rattes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Les </a:t>
            </a: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rattes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ne sont pas très </a:t>
            </a:r>
            <a:r>
              <a:rPr lang="fr-FR" sz="2400" dirty="0">
                <a:solidFill>
                  <a:schemeClr val="accent2"/>
                </a:solidFill>
                <a:latin typeface="Times New Roman" panose="02020603050405020304" pitchFamily="18" charset="0"/>
                <a:ea typeface="Times New Roman" panose="02020603050405020304" pitchFamily="18" charset="0"/>
                <a:cs typeface="Times New Roman" panose="02020603050405020304" pitchFamily="18" charset="0"/>
              </a:rPr>
              <a:t>différentes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des souris. </a:t>
            </a: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sont </a:t>
            </a:r>
            <a:r>
              <a:rPr lang="fr-FR" sz="2400" dirty="0">
                <a:solidFill>
                  <a:schemeClr val="accent2"/>
                </a:solidFill>
                <a:latin typeface="Times New Roman" panose="02020603050405020304" pitchFamily="18" charset="0"/>
                <a:ea typeface="Times New Roman" panose="02020603050405020304" pitchFamily="18" charset="0"/>
                <a:cs typeface="Times New Roman" panose="02020603050405020304" pitchFamily="18" charset="0"/>
              </a:rPr>
              <a:t>grises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vives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gourmandes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à la fois </a:t>
            </a:r>
            <a:r>
              <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agressives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peureuses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Elles ont mauvaise réputation, </a:t>
            </a: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sont souvent </a:t>
            </a:r>
            <a:r>
              <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malsaines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parce qu’elles transportent des maladies et </a:t>
            </a: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peuvent être </a:t>
            </a:r>
            <a:r>
              <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cruelles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603111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54796-39BB-804F-4DE6-1458369AB1C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0BA7A4C-72F7-9A2F-59D9-4F752E2CEF08}"/>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8FBE70A4-6C22-E10D-A4C0-6D89F860F0D7}"/>
              </a:ext>
            </a:extLst>
          </p:cNvPr>
          <p:cNvSpPr>
            <a:spLocks noGrp="1"/>
          </p:cNvSpPr>
          <p:nvPr>
            <p:ph sz="half" idx="1"/>
          </p:nvPr>
        </p:nvSpPr>
        <p:spPr>
          <a:xfrm>
            <a:off x="838200" y="795868"/>
            <a:ext cx="4783667" cy="5381096"/>
          </a:xfrm>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 raton</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Un raton n’est pas différent des souris. Il est gris, vif, gourmand, à la fois agressif et peureux. Il a mauvaise réputation, il est souvent malsain parce qu’il transporte des maladies et il peut être cruel.</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6" name="Espace réservé du contenu 5">
            <a:extLst>
              <a:ext uri="{FF2B5EF4-FFF2-40B4-BE49-F238E27FC236}">
                <a16:creationId xmlns:a16="http://schemas.microsoft.com/office/drawing/2014/main" id="{9761D183-F724-4A86-77BD-F1F1A3187670}"/>
              </a:ext>
            </a:extLst>
          </p:cNvPr>
          <p:cNvSpPr>
            <a:spLocks noGrp="1"/>
          </p:cNvSpPr>
          <p:nvPr>
            <p:ph sz="half" idx="2"/>
          </p:nvPr>
        </p:nvSpPr>
        <p:spPr>
          <a:xfrm>
            <a:off x="5808133" y="795867"/>
            <a:ext cx="5960534" cy="5381096"/>
          </a:xfrm>
        </p:spPr>
        <p:txBody>
          <a:bodyPr/>
          <a:lstStyle/>
          <a:p>
            <a:pPr marL="0" indent="0">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Les rattes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Les </a:t>
            </a:r>
            <a:r>
              <a:rPr lang="fr-FR" sz="24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rattes</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ne sont pas très </a:t>
            </a:r>
            <a:r>
              <a:rPr lang="fr-FR"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différentes</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des souris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sont</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grises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vives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gourmandes</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à la fois </a:t>
            </a:r>
            <a:r>
              <a:rPr lang="fr-FR"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agressives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et</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peureuses.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Elles ont mauvaise réputation, </a:t>
            </a:r>
            <a:r>
              <a:rPr lang="fr-FR" sz="24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sont</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souvent </a:t>
            </a:r>
            <a:r>
              <a:rPr lang="fr-FR"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malsaines</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parce qu’elles transportent des maladies et </a:t>
            </a:r>
            <a:r>
              <a:rPr lang="fr-FR" sz="24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peuvent être </a:t>
            </a:r>
            <a:r>
              <a:rPr lang="fr-FR"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cruelles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708965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7C862-586D-7095-86A9-8EBC86B2433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F807FA3E-B89D-99A5-CCED-115D27A7F009}"/>
              </a:ext>
            </a:extLst>
          </p:cNvPr>
          <p:cNvSpPr>
            <a:spLocks noGrp="1"/>
          </p:cNvSpPr>
          <p:nvPr>
            <p:ph type="title"/>
          </p:nvPr>
        </p:nvSpPr>
        <p:spPr/>
        <p:txBody>
          <a:bodyPr/>
          <a:lstStyle/>
          <a:p>
            <a:r>
              <a:rPr lang="fr-FR" dirty="0"/>
              <a:t> </a:t>
            </a:r>
          </a:p>
        </p:txBody>
      </p:sp>
      <p:graphicFrame>
        <p:nvGraphicFramePr>
          <p:cNvPr id="7" name="Espace réservé du contenu 6">
            <a:extLst>
              <a:ext uri="{FF2B5EF4-FFF2-40B4-BE49-F238E27FC236}">
                <a16:creationId xmlns:a16="http://schemas.microsoft.com/office/drawing/2014/main" id="{394D789C-B18F-67C2-80F4-54B1FCCFDF47}"/>
              </a:ext>
            </a:extLst>
          </p:cNvPr>
          <p:cNvGraphicFramePr>
            <a:graphicFrameLocks noGrp="1"/>
          </p:cNvGraphicFramePr>
          <p:nvPr>
            <p:ph idx="1"/>
            <p:extLst>
              <p:ext uri="{D42A27DB-BD31-4B8C-83A1-F6EECF244321}">
                <p14:modId xmlns:p14="http://schemas.microsoft.com/office/powerpoint/2010/main" val="1534324423"/>
              </p:ext>
            </p:extLst>
          </p:nvPr>
        </p:nvGraphicFramePr>
        <p:xfrm>
          <a:off x="838200" y="571289"/>
          <a:ext cx="10712116" cy="2158101"/>
        </p:xfrm>
        <a:graphic>
          <a:graphicData uri="http://schemas.openxmlformats.org/drawingml/2006/table">
            <a:tbl>
              <a:tblPr firstRow="1" bandRow="1">
                <a:tableStyleId>{5940675A-B579-460E-94D1-54222C63F5DA}</a:tableStyleId>
              </a:tblPr>
              <a:tblGrid>
                <a:gridCol w="731300">
                  <a:extLst>
                    <a:ext uri="{9D8B030D-6E8A-4147-A177-3AD203B41FA5}">
                      <a16:colId xmlns:a16="http://schemas.microsoft.com/office/drawing/2014/main" val="2901291161"/>
                    </a:ext>
                  </a:extLst>
                </a:gridCol>
                <a:gridCol w="5073254">
                  <a:extLst>
                    <a:ext uri="{9D8B030D-6E8A-4147-A177-3AD203B41FA5}">
                      <a16:colId xmlns:a16="http://schemas.microsoft.com/office/drawing/2014/main" val="2559432400"/>
                    </a:ext>
                  </a:extLst>
                </a:gridCol>
                <a:gridCol w="4907562">
                  <a:extLst>
                    <a:ext uri="{9D8B030D-6E8A-4147-A177-3AD203B41FA5}">
                      <a16:colId xmlns:a16="http://schemas.microsoft.com/office/drawing/2014/main" val="2209903381"/>
                    </a:ext>
                  </a:extLst>
                </a:gridCol>
              </a:tblGrid>
              <a:tr h="407279">
                <a:tc>
                  <a:txBody>
                    <a:bodyPr/>
                    <a:lstStyle/>
                    <a:p>
                      <a:endParaRPr lang="fr-FR" sz="1800" u="none"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un groupe du nom</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le groupe du verbe avec le verbe </a:t>
                      </a:r>
                      <a:r>
                        <a:rPr lang="fr-FR" sz="1800" i="1" u="none" dirty="0">
                          <a:effectLst/>
                          <a:latin typeface="Times New Roman" panose="02020603050405020304" pitchFamily="18" charset="0"/>
                          <a:ea typeface="Times New Roman" panose="02020603050405020304" pitchFamily="18" charset="0"/>
                          <a:cs typeface="Times New Roman" panose="02020603050405020304" pitchFamily="18" charset="0"/>
                        </a:rPr>
                        <a:t>être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482309"/>
                  </a:ext>
                </a:extLst>
              </a:tr>
              <a:tr h="491339">
                <a:tc rowSpan="2">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1</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endParaRPr lang="fr-FR" sz="1800" b="1" u="none"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très futé</a:t>
                      </a:r>
                      <a:endParaRPr lang="fr-FR" sz="1800" u="none"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fidèle, gentil et discret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est blanc comme la neige et mignon comme tout.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7184363"/>
                  </a:ext>
                </a:extLst>
              </a:tr>
              <a:tr h="491339">
                <a:tc vMerge="1">
                  <a:txBody>
                    <a:bodyPr/>
                    <a:lstStyle/>
                    <a:p>
                      <a:endParaRPr lang="fr-FR" sz="2000" dirty="0"/>
                    </a:p>
                  </a:txBody>
                  <a:tcPr/>
                </a:tc>
                <a:tc gridSpan="2">
                  <a:txBody>
                    <a:bodyPr/>
                    <a:lstStyle/>
                    <a:p>
                      <a:pPr algn="ctr">
                        <a:lnSpc>
                          <a:spcPct val="115000"/>
                        </a:lnSpc>
                        <a:spcAft>
                          <a:spcPts val="0"/>
                        </a:spcAft>
                      </a:pP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7827094"/>
                  </a:ext>
                </a:extLst>
              </a:tr>
            </a:tbl>
          </a:graphicData>
        </a:graphic>
      </p:graphicFrame>
    </p:spTree>
    <p:extLst>
      <p:ext uri="{BB962C8B-B14F-4D97-AF65-F5344CB8AC3E}">
        <p14:creationId xmlns:p14="http://schemas.microsoft.com/office/powerpoint/2010/main" val="3663876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3D217-E040-3742-38B2-C9362DEC259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09CB1DAB-7663-7055-D85C-A0887642980B}"/>
              </a:ext>
            </a:extLst>
          </p:cNvPr>
          <p:cNvSpPr>
            <a:spLocks noGrp="1"/>
          </p:cNvSpPr>
          <p:nvPr>
            <p:ph type="title"/>
          </p:nvPr>
        </p:nvSpPr>
        <p:spPr/>
        <p:txBody>
          <a:bodyPr/>
          <a:lstStyle/>
          <a:p>
            <a:r>
              <a:rPr lang="fr-FR" dirty="0"/>
              <a:t> </a:t>
            </a:r>
          </a:p>
        </p:txBody>
      </p:sp>
      <p:graphicFrame>
        <p:nvGraphicFramePr>
          <p:cNvPr id="7" name="Espace réservé du contenu 6">
            <a:extLst>
              <a:ext uri="{FF2B5EF4-FFF2-40B4-BE49-F238E27FC236}">
                <a16:creationId xmlns:a16="http://schemas.microsoft.com/office/drawing/2014/main" id="{E4E59AEF-B9F8-8EE5-A5E2-01C62ECA1F45}"/>
              </a:ext>
            </a:extLst>
          </p:cNvPr>
          <p:cNvGraphicFramePr>
            <a:graphicFrameLocks noGrp="1"/>
          </p:cNvGraphicFramePr>
          <p:nvPr>
            <p:ph idx="1"/>
          </p:nvPr>
        </p:nvGraphicFramePr>
        <p:xfrm>
          <a:off x="838200" y="571289"/>
          <a:ext cx="10712116" cy="2156641"/>
        </p:xfrm>
        <a:graphic>
          <a:graphicData uri="http://schemas.openxmlformats.org/drawingml/2006/table">
            <a:tbl>
              <a:tblPr firstRow="1" bandRow="1">
                <a:tableStyleId>{5940675A-B579-460E-94D1-54222C63F5DA}</a:tableStyleId>
              </a:tblPr>
              <a:tblGrid>
                <a:gridCol w="731300">
                  <a:extLst>
                    <a:ext uri="{9D8B030D-6E8A-4147-A177-3AD203B41FA5}">
                      <a16:colId xmlns:a16="http://schemas.microsoft.com/office/drawing/2014/main" val="2901291161"/>
                    </a:ext>
                  </a:extLst>
                </a:gridCol>
                <a:gridCol w="5073254">
                  <a:extLst>
                    <a:ext uri="{9D8B030D-6E8A-4147-A177-3AD203B41FA5}">
                      <a16:colId xmlns:a16="http://schemas.microsoft.com/office/drawing/2014/main" val="2559432400"/>
                    </a:ext>
                  </a:extLst>
                </a:gridCol>
                <a:gridCol w="4907562">
                  <a:extLst>
                    <a:ext uri="{9D8B030D-6E8A-4147-A177-3AD203B41FA5}">
                      <a16:colId xmlns:a16="http://schemas.microsoft.com/office/drawing/2014/main" val="2209903381"/>
                    </a:ext>
                  </a:extLst>
                </a:gridCol>
              </a:tblGrid>
              <a:tr h="407279">
                <a:tc>
                  <a:txBody>
                    <a:bodyPr/>
                    <a:lstStyle/>
                    <a:p>
                      <a:endParaRPr lang="fr-FR" sz="1800" u="none"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un groupe du nom</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le groupe du verbe avec le verbe </a:t>
                      </a:r>
                      <a:r>
                        <a:rPr lang="fr-FR" sz="1800" i="1" u="none" dirty="0">
                          <a:effectLst/>
                          <a:latin typeface="Times New Roman" panose="02020603050405020304" pitchFamily="18" charset="0"/>
                          <a:ea typeface="Times New Roman" panose="02020603050405020304" pitchFamily="18" charset="0"/>
                          <a:cs typeface="Times New Roman" panose="02020603050405020304" pitchFamily="18" charset="0"/>
                        </a:rPr>
                        <a:t>être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482309"/>
                  </a:ext>
                </a:extLst>
              </a:tr>
              <a:tr h="491339">
                <a:tc rowSpan="2">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1</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endParaRPr lang="fr-FR" sz="1800" b="1" u="none"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très futé</a:t>
                      </a:r>
                      <a:endParaRPr lang="fr-FR" sz="1800" u="none"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fidèle, gentil et discret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est blanc comme la neige et mignon comme tout.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7184363"/>
                  </a:ext>
                </a:extLst>
              </a:tr>
              <a:tr h="491339">
                <a:tc vMerge="1">
                  <a:txBody>
                    <a:bodyPr/>
                    <a:lstStyle/>
                    <a:p>
                      <a:endParaRPr lang="fr-FR" sz="2000" dirty="0"/>
                    </a:p>
                  </a:txBody>
                  <a:tcPr/>
                </a:tc>
                <a:tc gridSpan="2">
                  <a:txBody>
                    <a:bodyPr/>
                    <a:lstStyle/>
                    <a:p>
                      <a:pPr algn="ctr">
                        <a:lnSpc>
                          <a:spcPct val="115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Les noms masculins singuliers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donnent l’ordre aux adjectifs, aux déterminants et au pronom-personnel de se mettre au masculin et au singulier. Le pronom-sujet masculin singulier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b="1" u="non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donne l’ordre aux adjectifs de se mettre au masculin et au singulier.</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7827094"/>
                  </a:ext>
                </a:extLst>
              </a:tr>
            </a:tbl>
          </a:graphicData>
        </a:graphic>
      </p:graphicFrame>
    </p:spTree>
    <p:extLst>
      <p:ext uri="{BB962C8B-B14F-4D97-AF65-F5344CB8AC3E}">
        <p14:creationId xmlns:p14="http://schemas.microsoft.com/office/powerpoint/2010/main" val="312643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E0098-8846-9186-7355-BAEBB14E2A92}"/>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20A02492-1B91-4846-DAB8-E17142DCADB8}"/>
              </a:ext>
            </a:extLst>
          </p:cNvPr>
          <p:cNvSpPr>
            <a:spLocks noGrp="1"/>
          </p:cNvSpPr>
          <p:nvPr>
            <p:ph type="title"/>
          </p:nvPr>
        </p:nvSpPr>
        <p:spPr/>
        <p:txBody>
          <a:bodyPr/>
          <a:lstStyle/>
          <a:p>
            <a:r>
              <a:rPr lang="fr-FR" dirty="0"/>
              <a:t> </a:t>
            </a:r>
          </a:p>
        </p:txBody>
      </p:sp>
      <p:graphicFrame>
        <p:nvGraphicFramePr>
          <p:cNvPr id="7" name="Espace réservé du contenu 6">
            <a:extLst>
              <a:ext uri="{FF2B5EF4-FFF2-40B4-BE49-F238E27FC236}">
                <a16:creationId xmlns:a16="http://schemas.microsoft.com/office/drawing/2014/main" id="{42542423-6C04-D8CD-3E58-A15CB00886BE}"/>
              </a:ext>
            </a:extLst>
          </p:cNvPr>
          <p:cNvGraphicFramePr>
            <a:graphicFrameLocks noGrp="1"/>
          </p:cNvGraphicFramePr>
          <p:nvPr>
            <p:ph idx="1"/>
          </p:nvPr>
        </p:nvGraphicFramePr>
        <p:xfrm>
          <a:off x="838200" y="571289"/>
          <a:ext cx="10712116" cy="3619681"/>
        </p:xfrm>
        <a:graphic>
          <a:graphicData uri="http://schemas.openxmlformats.org/drawingml/2006/table">
            <a:tbl>
              <a:tblPr firstRow="1" bandRow="1">
                <a:tableStyleId>{5940675A-B579-460E-94D1-54222C63F5DA}</a:tableStyleId>
              </a:tblPr>
              <a:tblGrid>
                <a:gridCol w="731300">
                  <a:extLst>
                    <a:ext uri="{9D8B030D-6E8A-4147-A177-3AD203B41FA5}">
                      <a16:colId xmlns:a16="http://schemas.microsoft.com/office/drawing/2014/main" val="2901291161"/>
                    </a:ext>
                  </a:extLst>
                </a:gridCol>
                <a:gridCol w="5073254">
                  <a:extLst>
                    <a:ext uri="{9D8B030D-6E8A-4147-A177-3AD203B41FA5}">
                      <a16:colId xmlns:a16="http://schemas.microsoft.com/office/drawing/2014/main" val="2559432400"/>
                    </a:ext>
                  </a:extLst>
                </a:gridCol>
                <a:gridCol w="4907562">
                  <a:extLst>
                    <a:ext uri="{9D8B030D-6E8A-4147-A177-3AD203B41FA5}">
                      <a16:colId xmlns:a16="http://schemas.microsoft.com/office/drawing/2014/main" val="2209903381"/>
                    </a:ext>
                  </a:extLst>
                </a:gridCol>
              </a:tblGrid>
              <a:tr h="407279">
                <a:tc>
                  <a:txBody>
                    <a:bodyPr/>
                    <a:lstStyle/>
                    <a:p>
                      <a:endParaRPr lang="fr-FR" sz="1800" u="none"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un groupe du nom</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le groupe du verbe avec le verbe </a:t>
                      </a:r>
                      <a:r>
                        <a:rPr lang="fr-FR" sz="1800" i="1" u="none" dirty="0">
                          <a:effectLst/>
                          <a:latin typeface="Times New Roman" panose="02020603050405020304" pitchFamily="18" charset="0"/>
                          <a:ea typeface="Times New Roman" panose="02020603050405020304" pitchFamily="18" charset="0"/>
                          <a:cs typeface="Times New Roman" panose="02020603050405020304" pitchFamily="18" charset="0"/>
                        </a:rPr>
                        <a:t>être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482309"/>
                  </a:ext>
                </a:extLst>
              </a:tr>
              <a:tr h="491339">
                <a:tc rowSpan="2">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1</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endParaRPr lang="fr-FR" sz="1800" b="1" u="none"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très futé</a:t>
                      </a:r>
                      <a:endParaRPr lang="fr-FR" sz="1800" u="none"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fidèle, gentil et discret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est blanc comme la neige et mignon comme tout.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7184363"/>
                  </a:ext>
                </a:extLst>
              </a:tr>
              <a:tr h="491339">
                <a:tc vMerge="1">
                  <a:txBody>
                    <a:bodyPr/>
                    <a:lstStyle/>
                    <a:p>
                      <a:endParaRPr lang="fr-FR" sz="2000" dirty="0"/>
                    </a:p>
                  </a:txBody>
                  <a:tcPr/>
                </a:tc>
                <a:tc gridSpan="2">
                  <a:txBody>
                    <a:bodyPr/>
                    <a:lstStyle/>
                    <a:p>
                      <a:pPr algn="ctr">
                        <a:lnSpc>
                          <a:spcPct val="115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Les noms masculins singuliers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donnent l’ordre aux adjectifs, aux déterminants et au pronom-personnel de se mettre au masculin et au singulier. Le pronom-sujet masculin singulier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b="1" u="non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donne l’ordre aux adjectifs de se mettre au masculin et au singulier.</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7827094"/>
                  </a:ext>
                </a:extLst>
              </a:tr>
              <a:tr h="491339">
                <a:tc rowSpan="2">
                  <a:txBody>
                    <a:bodyPr/>
                    <a:lstStyle/>
                    <a:p>
                      <a:pPr algn="just">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2</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une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jument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très élégante et très mignonne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une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bête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vive, plutôt petite et affectueuse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est noire et aussi un peu blanche.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b="0" u="non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est ma fidèle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2513661"/>
                  </a:ext>
                </a:extLst>
              </a:tr>
              <a:tr h="491339">
                <a:tc vMerge="1">
                  <a:txBody>
                    <a:bodyPr/>
                    <a:lstStyle/>
                    <a:p>
                      <a:endParaRPr lang="fr-FR" sz="2000" dirty="0"/>
                    </a:p>
                  </a:txBody>
                  <a:tcPr/>
                </a:tc>
                <a:tc gridSpan="2">
                  <a:txBody>
                    <a:bodyPr/>
                    <a:lstStyle/>
                    <a:p>
                      <a:pPr algn="ctr"/>
                      <a:endParaRPr lang="fr-FR" sz="1800" u="none" kern="1200" dirty="0">
                        <a:solidFill>
                          <a:schemeClr val="tx1"/>
                        </a:solidFill>
                        <a:effectLst/>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800" u="none" kern="1200" dirty="0">
                        <a:solidFill>
                          <a:schemeClr val="tx1"/>
                        </a:solidFill>
                        <a:effectLst/>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a:t>
                      </a:r>
                    </a:p>
                  </a:txBody>
                  <a:tcPr/>
                </a:tc>
                <a:tc hMerge="1">
                  <a:txBody>
                    <a:bodyPr/>
                    <a:lstStyle/>
                    <a:p>
                      <a:endParaRPr lang="fr-FR" sz="2000" dirty="0"/>
                    </a:p>
                  </a:txBody>
                  <a:tcPr/>
                </a:tc>
                <a:extLst>
                  <a:ext uri="{0D108BD9-81ED-4DB2-BD59-A6C34878D82A}">
                    <a16:rowId xmlns:a16="http://schemas.microsoft.com/office/drawing/2014/main" val="260180886"/>
                  </a:ext>
                </a:extLst>
              </a:tr>
            </a:tbl>
          </a:graphicData>
        </a:graphic>
      </p:graphicFrame>
    </p:spTree>
    <p:extLst>
      <p:ext uri="{BB962C8B-B14F-4D97-AF65-F5344CB8AC3E}">
        <p14:creationId xmlns:p14="http://schemas.microsoft.com/office/powerpoint/2010/main" val="3553135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2721A-5233-1DEA-D2C1-6A5374FAAFF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5484F6D-CAFF-B4AC-D614-6F73CA7F5965}"/>
              </a:ext>
            </a:extLst>
          </p:cNvPr>
          <p:cNvSpPr>
            <a:spLocks noGrp="1"/>
          </p:cNvSpPr>
          <p:nvPr>
            <p:ph type="title"/>
          </p:nvPr>
        </p:nvSpPr>
        <p:spPr/>
        <p:txBody>
          <a:bodyPr/>
          <a:lstStyle/>
          <a:p>
            <a:r>
              <a:rPr lang="fr-FR" dirty="0"/>
              <a:t> </a:t>
            </a:r>
          </a:p>
        </p:txBody>
      </p:sp>
      <p:graphicFrame>
        <p:nvGraphicFramePr>
          <p:cNvPr id="7" name="Espace réservé du contenu 6">
            <a:extLst>
              <a:ext uri="{FF2B5EF4-FFF2-40B4-BE49-F238E27FC236}">
                <a16:creationId xmlns:a16="http://schemas.microsoft.com/office/drawing/2014/main" id="{CCB3E332-C5C2-6FA2-99EC-3484570D9520}"/>
              </a:ext>
            </a:extLst>
          </p:cNvPr>
          <p:cNvGraphicFramePr>
            <a:graphicFrameLocks noGrp="1"/>
          </p:cNvGraphicFramePr>
          <p:nvPr>
            <p:ph idx="1"/>
          </p:nvPr>
        </p:nvGraphicFramePr>
        <p:xfrm>
          <a:off x="838200" y="571289"/>
          <a:ext cx="10712116" cy="3619681"/>
        </p:xfrm>
        <a:graphic>
          <a:graphicData uri="http://schemas.openxmlformats.org/drawingml/2006/table">
            <a:tbl>
              <a:tblPr firstRow="1" bandRow="1">
                <a:tableStyleId>{5940675A-B579-460E-94D1-54222C63F5DA}</a:tableStyleId>
              </a:tblPr>
              <a:tblGrid>
                <a:gridCol w="731300">
                  <a:extLst>
                    <a:ext uri="{9D8B030D-6E8A-4147-A177-3AD203B41FA5}">
                      <a16:colId xmlns:a16="http://schemas.microsoft.com/office/drawing/2014/main" val="2901291161"/>
                    </a:ext>
                  </a:extLst>
                </a:gridCol>
                <a:gridCol w="5073254">
                  <a:extLst>
                    <a:ext uri="{9D8B030D-6E8A-4147-A177-3AD203B41FA5}">
                      <a16:colId xmlns:a16="http://schemas.microsoft.com/office/drawing/2014/main" val="2559432400"/>
                    </a:ext>
                  </a:extLst>
                </a:gridCol>
                <a:gridCol w="4907562">
                  <a:extLst>
                    <a:ext uri="{9D8B030D-6E8A-4147-A177-3AD203B41FA5}">
                      <a16:colId xmlns:a16="http://schemas.microsoft.com/office/drawing/2014/main" val="2209903381"/>
                    </a:ext>
                  </a:extLst>
                </a:gridCol>
              </a:tblGrid>
              <a:tr h="407279">
                <a:tc>
                  <a:txBody>
                    <a:bodyPr/>
                    <a:lstStyle/>
                    <a:p>
                      <a:endParaRPr lang="fr-FR" sz="1800" u="none"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un groupe du nom</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le groupe du verbe avec le verbe </a:t>
                      </a:r>
                      <a:r>
                        <a:rPr lang="fr-FR" sz="1800" i="1" u="none" dirty="0">
                          <a:effectLst/>
                          <a:latin typeface="Times New Roman" panose="02020603050405020304" pitchFamily="18" charset="0"/>
                          <a:ea typeface="Times New Roman" panose="02020603050405020304" pitchFamily="18" charset="0"/>
                          <a:cs typeface="Times New Roman" panose="02020603050405020304" pitchFamily="18" charset="0"/>
                        </a:rPr>
                        <a:t>être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482309"/>
                  </a:ext>
                </a:extLst>
              </a:tr>
              <a:tr h="491339">
                <a:tc rowSpan="2">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1</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endParaRPr lang="fr-FR" sz="1800" b="1" u="none"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très futé</a:t>
                      </a:r>
                      <a:endParaRPr lang="fr-FR" sz="1800" u="none"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fidèle, gentil et discret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est blanc comme la neige et mignon comme tout.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7184363"/>
                  </a:ext>
                </a:extLst>
              </a:tr>
              <a:tr h="491339">
                <a:tc vMerge="1">
                  <a:txBody>
                    <a:bodyPr/>
                    <a:lstStyle/>
                    <a:p>
                      <a:endParaRPr lang="fr-FR" sz="2000" dirty="0"/>
                    </a:p>
                  </a:txBody>
                  <a:tcPr/>
                </a:tc>
                <a:tc gridSpan="2">
                  <a:txBody>
                    <a:bodyPr/>
                    <a:lstStyle/>
                    <a:p>
                      <a:pPr algn="ctr">
                        <a:lnSpc>
                          <a:spcPct val="115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Les noms masculins singuliers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donnent l’ordre aux adjectifs, aux déterminants et au pronom-personnel de se mettre au masculin et au singulier. Le pronom-sujet masculin singulier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b="1" u="non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donne l’ordre aux adjectifs de se mettre au masculin et au singulier.</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7827094"/>
                  </a:ext>
                </a:extLst>
              </a:tr>
              <a:tr h="491339">
                <a:tc rowSpan="2">
                  <a:txBody>
                    <a:bodyPr/>
                    <a:lstStyle/>
                    <a:p>
                      <a:pPr algn="just">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2</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une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jument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très élégante et très mignonne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une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bête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vive, plutôt petite et affectueuse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est noire et aussi un peu blanche.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b="0" u="non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est ma fidèle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2513661"/>
                  </a:ext>
                </a:extLst>
              </a:tr>
              <a:tr h="491339">
                <a:tc vMerge="1">
                  <a:txBody>
                    <a:bodyPr/>
                    <a:lstStyle/>
                    <a:p>
                      <a:endParaRPr lang="fr-FR" sz="2000" dirty="0"/>
                    </a:p>
                  </a:txBody>
                  <a:tcPr/>
                </a:tc>
                <a:tc gridSpan="2">
                  <a:txBody>
                    <a:bodyPr/>
                    <a:lstStyle/>
                    <a:p>
                      <a:pPr algn="ct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Les noms féminins singuliers </a:t>
                      </a:r>
                      <a:r>
                        <a:rPr lang="fr-FR" sz="1800" b="1" u="none" kern="1200" dirty="0">
                          <a:solidFill>
                            <a:srgbClr val="00B050"/>
                          </a:solidFill>
                          <a:effectLst/>
                          <a:latin typeface="Times New Roman" panose="02020603050405020304" pitchFamily="18" charset="0"/>
                          <a:ea typeface="+mn-ea"/>
                          <a:cs typeface="Times New Roman" panose="02020603050405020304" pitchFamily="18" charset="0"/>
                        </a:rPr>
                        <a:t>jument</a:t>
                      </a: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 et </a:t>
                      </a:r>
                      <a:r>
                        <a:rPr lang="fr-FR" sz="1800" b="1" u="none" kern="1200" dirty="0">
                          <a:solidFill>
                            <a:srgbClr val="00B050"/>
                          </a:solidFill>
                          <a:effectLst/>
                          <a:latin typeface="Times New Roman" panose="02020603050405020304" pitchFamily="18" charset="0"/>
                          <a:ea typeface="+mn-ea"/>
                          <a:cs typeface="Times New Roman" panose="02020603050405020304" pitchFamily="18" charset="0"/>
                        </a:rPr>
                        <a:t>bête</a:t>
                      </a: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 donnent l’ordre aux adjectifs, aux déterminants et au pronom-personnel de se mettre au féminin et au singulier.</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 pronom-sujet masculin singulier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1800" b="1" u="non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donne l’ordre aux adjectifs de se mettre </a:t>
                      </a: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au féminin et au singulier.</a:t>
                      </a:r>
                    </a:p>
                  </a:txBody>
                  <a:tcPr/>
                </a:tc>
                <a:tc hMerge="1">
                  <a:txBody>
                    <a:bodyPr/>
                    <a:lstStyle/>
                    <a:p>
                      <a:endParaRPr lang="fr-FR" sz="2000" dirty="0"/>
                    </a:p>
                  </a:txBody>
                  <a:tcPr/>
                </a:tc>
                <a:extLst>
                  <a:ext uri="{0D108BD9-81ED-4DB2-BD59-A6C34878D82A}">
                    <a16:rowId xmlns:a16="http://schemas.microsoft.com/office/drawing/2014/main" val="260180886"/>
                  </a:ext>
                </a:extLst>
              </a:tr>
            </a:tbl>
          </a:graphicData>
        </a:graphic>
      </p:graphicFrame>
    </p:spTree>
    <p:extLst>
      <p:ext uri="{BB962C8B-B14F-4D97-AF65-F5344CB8AC3E}">
        <p14:creationId xmlns:p14="http://schemas.microsoft.com/office/powerpoint/2010/main" val="3049327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868A9-7B7E-C927-C829-496B37AF6DD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F8F15155-2D35-CEE0-A63F-19E6462E14F7}"/>
              </a:ext>
            </a:extLst>
          </p:cNvPr>
          <p:cNvSpPr>
            <a:spLocks noGrp="1"/>
          </p:cNvSpPr>
          <p:nvPr>
            <p:ph type="title"/>
          </p:nvPr>
        </p:nvSpPr>
        <p:spPr/>
        <p:txBody>
          <a:bodyPr/>
          <a:lstStyle/>
          <a:p>
            <a:r>
              <a:rPr lang="fr-FR" dirty="0"/>
              <a:t> </a:t>
            </a:r>
          </a:p>
        </p:txBody>
      </p:sp>
      <p:graphicFrame>
        <p:nvGraphicFramePr>
          <p:cNvPr id="7" name="Espace réservé du contenu 6">
            <a:extLst>
              <a:ext uri="{FF2B5EF4-FFF2-40B4-BE49-F238E27FC236}">
                <a16:creationId xmlns:a16="http://schemas.microsoft.com/office/drawing/2014/main" id="{D3976676-3E29-6A2F-6EE2-2D1AB0ED6596}"/>
              </a:ext>
            </a:extLst>
          </p:cNvPr>
          <p:cNvGraphicFramePr>
            <a:graphicFrameLocks noGrp="1"/>
          </p:cNvGraphicFramePr>
          <p:nvPr>
            <p:ph idx="1"/>
          </p:nvPr>
        </p:nvGraphicFramePr>
        <p:xfrm>
          <a:off x="838200" y="571289"/>
          <a:ext cx="10712116" cy="5631361"/>
        </p:xfrm>
        <a:graphic>
          <a:graphicData uri="http://schemas.openxmlformats.org/drawingml/2006/table">
            <a:tbl>
              <a:tblPr firstRow="1" bandRow="1">
                <a:tableStyleId>{5940675A-B579-460E-94D1-54222C63F5DA}</a:tableStyleId>
              </a:tblPr>
              <a:tblGrid>
                <a:gridCol w="731300">
                  <a:extLst>
                    <a:ext uri="{9D8B030D-6E8A-4147-A177-3AD203B41FA5}">
                      <a16:colId xmlns:a16="http://schemas.microsoft.com/office/drawing/2014/main" val="2901291161"/>
                    </a:ext>
                  </a:extLst>
                </a:gridCol>
                <a:gridCol w="5073254">
                  <a:extLst>
                    <a:ext uri="{9D8B030D-6E8A-4147-A177-3AD203B41FA5}">
                      <a16:colId xmlns:a16="http://schemas.microsoft.com/office/drawing/2014/main" val="2559432400"/>
                    </a:ext>
                  </a:extLst>
                </a:gridCol>
                <a:gridCol w="4907562">
                  <a:extLst>
                    <a:ext uri="{9D8B030D-6E8A-4147-A177-3AD203B41FA5}">
                      <a16:colId xmlns:a16="http://schemas.microsoft.com/office/drawing/2014/main" val="2209903381"/>
                    </a:ext>
                  </a:extLst>
                </a:gridCol>
              </a:tblGrid>
              <a:tr h="407279">
                <a:tc>
                  <a:txBody>
                    <a:bodyPr/>
                    <a:lstStyle/>
                    <a:p>
                      <a:endParaRPr lang="fr-FR" sz="1800" u="none"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un groupe du nom</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le groupe du verbe avec le verbe </a:t>
                      </a:r>
                      <a:r>
                        <a:rPr lang="fr-FR" sz="1800" i="1" u="none" dirty="0">
                          <a:effectLst/>
                          <a:latin typeface="Times New Roman" panose="02020603050405020304" pitchFamily="18" charset="0"/>
                          <a:ea typeface="Times New Roman" panose="02020603050405020304" pitchFamily="18" charset="0"/>
                          <a:cs typeface="Times New Roman" panose="02020603050405020304" pitchFamily="18" charset="0"/>
                        </a:rPr>
                        <a:t>être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482309"/>
                  </a:ext>
                </a:extLst>
              </a:tr>
              <a:tr h="491339">
                <a:tc rowSpan="2">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1</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endParaRPr lang="fr-FR" sz="1800" b="1" u="none"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très futé</a:t>
                      </a:r>
                      <a:endParaRPr lang="fr-FR" sz="1800" u="none"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fidèle, gentil et discret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est blanc comme la neige et mignon comme tout.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7184363"/>
                  </a:ext>
                </a:extLst>
              </a:tr>
              <a:tr h="491339">
                <a:tc vMerge="1">
                  <a:txBody>
                    <a:bodyPr/>
                    <a:lstStyle/>
                    <a:p>
                      <a:endParaRPr lang="fr-FR" sz="2000" dirty="0"/>
                    </a:p>
                  </a:txBody>
                  <a:tcPr/>
                </a:tc>
                <a:tc gridSpan="2">
                  <a:txBody>
                    <a:bodyPr/>
                    <a:lstStyle/>
                    <a:p>
                      <a:pPr algn="ctr">
                        <a:lnSpc>
                          <a:spcPct val="115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Les noms masculins singuliers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donnent l’ordre aux adjectifs, aux déterminants et au pronom-personnel de se mettre au masculin et au singulier. Le pronom-sujet masculin singulier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b="1" u="non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donne l’ordre aux adjectifs de se mettre au masculin et au singulier.</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7827094"/>
                  </a:ext>
                </a:extLst>
              </a:tr>
              <a:tr h="491339">
                <a:tc rowSpan="2">
                  <a:txBody>
                    <a:bodyPr/>
                    <a:lstStyle/>
                    <a:p>
                      <a:pPr algn="just">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2</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une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jument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très élégante et très mignonne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une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bête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vive, plutôt petite et affectueuse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est noire et aussi un peu blanche.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b="0" u="non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est ma fidèle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2513661"/>
                  </a:ext>
                </a:extLst>
              </a:tr>
              <a:tr h="491339">
                <a:tc vMerge="1">
                  <a:txBody>
                    <a:bodyPr/>
                    <a:lstStyle/>
                    <a:p>
                      <a:endParaRPr lang="fr-FR" sz="2000" dirty="0"/>
                    </a:p>
                  </a:txBody>
                  <a:tcPr/>
                </a:tc>
                <a:tc gridSpan="2">
                  <a:txBody>
                    <a:bodyPr/>
                    <a:lstStyle/>
                    <a:p>
                      <a:pPr algn="ct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Les noms féminins singuliers </a:t>
                      </a:r>
                      <a:r>
                        <a:rPr lang="fr-FR" sz="1800" b="1" u="none" kern="1200" dirty="0">
                          <a:solidFill>
                            <a:srgbClr val="00B050"/>
                          </a:solidFill>
                          <a:effectLst/>
                          <a:latin typeface="Times New Roman" panose="02020603050405020304" pitchFamily="18" charset="0"/>
                          <a:ea typeface="+mn-ea"/>
                          <a:cs typeface="Times New Roman" panose="02020603050405020304" pitchFamily="18" charset="0"/>
                        </a:rPr>
                        <a:t>jument</a:t>
                      </a: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 et </a:t>
                      </a:r>
                      <a:r>
                        <a:rPr lang="fr-FR" sz="1800" b="1" u="none" kern="1200" dirty="0">
                          <a:solidFill>
                            <a:srgbClr val="00B050"/>
                          </a:solidFill>
                          <a:effectLst/>
                          <a:latin typeface="Times New Roman" panose="02020603050405020304" pitchFamily="18" charset="0"/>
                          <a:ea typeface="+mn-ea"/>
                          <a:cs typeface="Times New Roman" panose="02020603050405020304" pitchFamily="18" charset="0"/>
                        </a:rPr>
                        <a:t>bête</a:t>
                      </a: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 donnent l’ordre aux adjectifs, aux déterminants et au pronom-personnel de se mettre au féminin et au singulier.</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 pronom-sujet masculin singulier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1800" b="1" u="non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donne l’ordre aux adjectifs de se mettre </a:t>
                      </a: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au féminin et au singulier.</a:t>
                      </a:r>
                    </a:p>
                  </a:txBody>
                  <a:tcPr/>
                </a:tc>
                <a:tc hMerge="1">
                  <a:txBody>
                    <a:bodyPr/>
                    <a:lstStyle/>
                    <a:p>
                      <a:endParaRPr lang="fr-FR" sz="2000" dirty="0"/>
                    </a:p>
                  </a:txBody>
                  <a:tcPr/>
                </a:tc>
                <a:extLst>
                  <a:ext uri="{0D108BD9-81ED-4DB2-BD59-A6C34878D82A}">
                    <a16:rowId xmlns:a16="http://schemas.microsoft.com/office/drawing/2014/main" val="260180886"/>
                  </a:ext>
                </a:extLst>
              </a:tr>
              <a:tr h="491339">
                <a:tc rowSpan="2">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3</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Les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rattes</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ne sont pas très différentes des souris.</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sont grises, vives, gourmandes, à la fois agressives et peureuses.</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sont souvent malsaines</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peuvent être cruelles</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50483535"/>
                  </a:ext>
                </a:extLst>
              </a:tr>
              <a:tr h="491339">
                <a:tc vMerge="1">
                  <a:txBody>
                    <a:bodyPr/>
                    <a:lstStyle/>
                    <a:p>
                      <a:endParaRPr lang="fr-FR" sz="2000" dirty="0"/>
                    </a:p>
                  </a:txBody>
                  <a:tcPr/>
                </a:tc>
                <a:tc gridSpan="2">
                  <a:txBody>
                    <a:bodyPr/>
                    <a:lstStyle/>
                    <a:p>
                      <a:pPr algn="ctr"/>
                      <a:endParaRPr lang="fr-FR" sz="1800" u="none" dirty="0">
                        <a:latin typeface="Times New Roman" panose="02020603050405020304" pitchFamily="18" charset="0"/>
                        <a:cs typeface="Times New Roman" panose="02020603050405020304" pitchFamily="18" charset="0"/>
                      </a:endParaRPr>
                    </a:p>
                    <a:p>
                      <a:pPr algn="ctr"/>
                      <a:endParaRPr lang="fr-FR" sz="1800" u="none" dirty="0">
                        <a:latin typeface="Times New Roman" panose="02020603050405020304" pitchFamily="18" charset="0"/>
                        <a:cs typeface="Times New Roman" panose="02020603050405020304" pitchFamily="18" charset="0"/>
                      </a:endParaRPr>
                    </a:p>
                  </a:txBody>
                  <a:tcPr/>
                </a:tc>
                <a:tc hMerge="1">
                  <a:txBody>
                    <a:bodyPr/>
                    <a:lstStyle/>
                    <a:p>
                      <a:endParaRPr lang="fr-FR" sz="2000" dirty="0"/>
                    </a:p>
                  </a:txBody>
                  <a:tcPr/>
                </a:tc>
                <a:extLst>
                  <a:ext uri="{0D108BD9-81ED-4DB2-BD59-A6C34878D82A}">
                    <a16:rowId xmlns:a16="http://schemas.microsoft.com/office/drawing/2014/main" val="1336553128"/>
                  </a:ext>
                </a:extLst>
              </a:tr>
            </a:tbl>
          </a:graphicData>
        </a:graphic>
      </p:graphicFrame>
    </p:spTree>
    <p:extLst>
      <p:ext uri="{BB962C8B-B14F-4D97-AF65-F5344CB8AC3E}">
        <p14:creationId xmlns:p14="http://schemas.microsoft.com/office/powerpoint/2010/main" val="2431294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42D34-E9FC-180C-27FE-DCC9AB770A2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12832EB5-EC45-D4C4-3837-80EFCBA1B417}"/>
              </a:ext>
            </a:extLst>
          </p:cNvPr>
          <p:cNvSpPr>
            <a:spLocks noGrp="1"/>
          </p:cNvSpPr>
          <p:nvPr>
            <p:ph type="title"/>
          </p:nvPr>
        </p:nvSpPr>
        <p:spPr/>
        <p:txBody>
          <a:bodyPr/>
          <a:lstStyle/>
          <a:p>
            <a:r>
              <a:rPr lang="fr-FR" dirty="0"/>
              <a:t> </a:t>
            </a:r>
          </a:p>
        </p:txBody>
      </p:sp>
      <p:graphicFrame>
        <p:nvGraphicFramePr>
          <p:cNvPr id="7" name="Espace réservé du contenu 6">
            <a:extLst>
              <a:ext uri="{FF2B5EF4-FFF2-40B4-BE49-F238E27FC236}">
                <a16:creationId xmlns:a16="http://schemas.microsoft.com/office/drawing/2014/main" id="{A06057EE-82FE-F2CB-547A-D9EA53275DC5}"/>
              </a:ext>
            </a:extLst>
          </p:cNvPr>
          <p:cNvGraphicFramePr>
            <a:graphicFrameLocks noGrp="1"/>
          </p:cNvGraphicFramePr>
          <p:nvPr>
            <p:ph idx="1"/>
          </p:nvPr>
        </p:nvGraphicFramePr>
        <p:xfrm>
          <a:off x="838200" y="571289"/>
          <a:ext cx="10712116" cy="5631361"/>
        </p:xfrm>
        <a:graphic>
          <a:graphicData uri="http://schemas.openxmlformats.org/drawingml/2006/table">
            <a:tbl>
              <a:tblPr firstRow="1" bandRow="1">
                <a:tableStyleId>{5940675A-B579-460E-94D1-54222C63F5DA}</a:tableStyleId>
              </a:tblPr>
              <a:tblGrid>
                <a:gridCol w="731300">
                  <a:extLst>
                    <a:ext uri="{9D8B030D-6E8A-4147-A177-3AD203B41FA5}">
                      <a16:colId xmlns:a16="http://schemas.microsoft.com/office/drawing/2014/main" val="2901291161"/>
                    </a:ext>
                  </a:extLst>
                </a:gridCol>
                <a:gridCol w="5073254">
                  <a:extLst>
                    <a:ext uri="{9D8B030D-6E8A-4147-A177-3AD203B41FA5}">
                      <a16:colId xmlns:a16="http://schemas.microsoft.com/office/drawing/2014/main" val="2559432400"/>
                    </a:ext>
                  </a:extLst>
                </a:gridCol>
                <a:gridCol w="4907562">
                  <a:extLst>
                    <a:ext uri="{9D8B030D-6E8A-4147-A177-3AD203B41FA5}">
                      <a16:colId xmlns:a16="http://schemas.microsoft.com/office/drawing/2014/main" val="2209903381"/>
                    </a:ext>
                  </a:extLst>
                </a:gridCol>
              </a:tblGrid>
              <a:tr h="407279">
                <a:tc>
                  <a:txBody>
                    <a:bodyPr/>
                    <a:lstStyle/>
                    <a:p>
                      <a:endParaRPr lang="fr-FR" sz="1800" u="none"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un groupe du nom</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Dans le groupe du verbe avec le verbe </a:t>
                      </a:r>
                      <a:r>
                        <a:rPr lang="fr-FR" sz="1800" i="1" u="none" dirty="0">
                          <a:effectLst/>
                          <a:latin typeface="Times New Roman" panose="02020603050405020304" pitchFamily="18" charset="0"/>
                          <a:ea typeface="Times New Roman" panose="02020603050405020304" pitchFamily="18" charset="0"/>
                          <a:cs typeface="Times New Roman" panose="02020603050405020304" pitchFamily="18" charset="0"/>
                        </a:rPr>
                        <a:t>être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482309"/>
                  </a:ext>
                </a:extLst>
              </a:tr>
              <a:tr h="491339">
                <a:tc rowSpan="2">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1</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endParaRPr lang="fr-FR" sz="1800" b="1" u="none"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petit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très futé</a:t>
                      </a:r>
                      <a:endParaRPr lang="fr-FR" sz="1800" u="none"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fidèle, gentil et discret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Il est blanc comme la neige et mignon comme tout.</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7184363"/>
                  </a:ext>
                </a:extLst>
              </a:tr>
              <a:tr h="491339">
                <a:tc vMerge="1">
                  <a:txBody>
                    <a:bodyPr/>
                    <a:lstStyle/>
                    <a:p>
                      <a:endParaRPr lang="fr-FR" sz="2000" dirty="0"/>
                    </a:p>
                  </a:txBody>
                  <a:tcPr/>
                </a:tc>
                <a:tc gridSpan="2">
                  <a:txBody>
                    <a:bodyPr/>
                    <a:lstStyle/>
                    <a:p>
                      <a:pPr algn="ctr">
                        <a:lnSpc>
                          <a:spcPct val="115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Les noms masculins singuliers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chat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ami</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donnent l’ordre aux adjectifs, aux déterminants et au pronom-personnel de se mettre au masculin et au singulier. Le pronom-sujet masculin singulier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b="1" u="non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donne l’ordre aux adjectifs de se mettre au masculin et au singulier.</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7827094"/>
                  </a:ext>
                </a:extLst>
              </a:tr>
              <a:tr h="491339">
                <a:tc rowSpan="2">
                  <a:txBody>
                    <a:bodyPr/>
                    <a:lstStyle/>
                    <a:p>
                      <a:pPr algn="just">
                        <a:lnSpc>
                          <a:spcPct val="115000"/>
                        </a:lnSpc>
                        <a:spcAft>
                          <a:spcPts val="100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2</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une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jument</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très élégante et très mignonne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une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bête</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vive, plutôt petite et affectueuse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Elle est noire et aussi un peu blanche.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Elle est ma fidèle amie.</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2513661"/>
                  </a:ext>
                </a:extLst>
              </a:tr>
              <a:tr h="491339">
                <a:tc vMerge="1">
                  <a:txBody>
                    <a:bodyPr/>
                    <a:lstStyle/>
                    <a:p>
                      <a:endParaRPr lang="fr-FR" sz="2000" dirty="0"/>
                    </a:p>
                  </a:txBody>
                  <a:tcPr/>
                </a:tc>
                <a:tc gridSpan="2">
                  <a:txBody>
                    <a:bodyPr/>
                    <a:lstStyle/>
                    <a:p>
                      <a:pPr algn="ct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Les noms féminins singuliers </a:t>
                      </a:r>
                      <a:r>
                        <a:rPr lang="fr-FR" sz="1800" b="1" u="none" kern="1200" dirty="0">
                          <a:solidFill>
                            <a:srgbClr val="00B050"/>
                          </a:solidFill>
                          <a:effectLst/>
                          <a:latin typeface="Times New Roman" panose="02020603050405020304" pitchFamily="18" charset="0"/>
                          <a:ea typeface="+mn-ea"/>
                          <a:cs typeface="Times New Roman" panose="02020603050405020304" pitchFamily="18" charset="0"/>
                        </a:rPr>
                        <a:t>jument</a:t>
                      </a: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 et </a:t>
                      </a:r>
                      <a:r>
                        <a:rPr lang="fr-FR" sz="1800" b="1" u="none" kern="1200" dirty="0">
                          <a:solidFill>
                            <a:srgbClr val="00B050"/>
                          </a:solidFill>
                          <a:effectLst/>
                          <a:latin typeface="Times New Roman" panose="02020603050405020304" pitchFamily="18" charset="0"/>
                          <a:ea typeface="+mn-ea"/>
                          <a:cs typeface="Times New Roman" panose="02020603050405020304" pitchFamily="18" charset="0"/>
                        </a:rPr>
                        <a:t>bête</a:t>
                      </a: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 donnent l’ordre aux adjectifs, aux déterminants et au pronom-personnel de se mettre au féminin et au singulier.</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 pronom-sujet masculin singulier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1800" b="1" u="non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donne l’ordre aux adjectifs de se mettre </a:t>
                      </a:r>
                      <a:r>
                        <a:rPr lang="fr-FR" sz="1800" u="none" kern="1200" dirty="0">
                          <a:solidFill>
                            <a:schemeClr val="tx1"/>
                          </a:solidFill>
                          <a:effectLst/>
                          <a:latin typeface="Times New Roman" panose="02020603050405020304" pitchFamily="18" charset="0"/>
                          <a:ea typeface="+mn-ea"/>
                          <a:cs typeface="Times New Roman" panose="02020603050405020304" pitchFamily="18" charset="0"/>
                        </a:rPr>
                        <a:t>au féminin et au singulier.</a:t>
                      </a:r>
                    </a:p>
                  </a:txBody>
                  <a:tcPr/>
                </a:tc>
                <a:tc hMerge="1">
                  <a:txBody>
                    <a:bodyPr/>
                    <a:lstStyle/>
                    <a:p>
                      <a:endParaRPr lang="fr-FR" sz="2000" dirty="0"/>
                    </a:p>
                  </a:txBody>
                  <a:tcPr/>
                </a:tc>
                <a:extLst>
                  <a:ext uri="{0D108BD9-81ED-4DB2-BD59-A6C34878D82A}">
                    <a16:rowId xmlns:a16="http://schemas.microsoft.com/office/drawing/2014/main" val="260180886"/>
                  </a:ext>
                </a:extLst>
              </a:tr>
              <a:tr h="491339">
                <a:tc rowSpan="2">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T. 3</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Les </a:t>
                      </a: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rattes</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ne sont pas très différentes des souris.</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sont grises, vives, gourmandes, à la fois agressives et peureuses.</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sont souvent malsaines</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fr-FR" sz="1800" b="1" u="none"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elles</a:t>
                      </a:r>
                      <a:r>
                        <a:rPr lang="fr-FR" sz="1800" u="none" dirty="0">
                          <a:effectLst/>
                          <a:latin typeface="Times New Roman" panose="02020603050405020304" pitchFamily="18" charset="0"/>
                          <a:ea typeface="Times New Roman" panose="02020603050405020304" pitchFamily="18" charset="0"/>
                          <a:cs typeface="Times New Roman" panose="02020603050405020304" pitchFamily="18" charset="0"/>
                        </a:rPr>
                        <a:t> peuvent être cruelles</a:t>
                      </a:r>
                      <a:endParaRPr lang="fr-FR"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50483535"/>
                  </a:ext>
                </a:extLst>
              </a:tr>
              <a:tr h="491339">
                <a:tc vMerge="1">
                  <a:txBody>
                    <a:bodyPr/>
                    <a:lstStyle/>
                    <a:p>
                      <a:endParaRPr lang="fr-FR" sz="2000" dirty="0"/>
                    </a:p>
                  </a:txBody>
                  <a:tcPr/>
                </a:tc>
                <a:tc gridSpan="2">
                  <a:txBody>
                    <a:bodyPr/>
                    <a:lstStyle/>
                    <a:p>
                      <a:pPr algn="ctr"/>
                      <a:r>
                        <a:rPr lang="fr-FR" sz="1800" u="none" dirty="0">
                          <a:latin typeface="Times New Roman" panose="02020603050405020304" pitchFamily="18" charset="0"/>
                          <a:cs typeface="Times New Roman" panose="02020603050405020304" pitchFamily="18" charset="0"/>
                        </a:rPr>
                        <a:t>Le nom féminin pluriel </a:t>
                      </a:r>
                      <a:r>
                        <a:rPr lang="fr-FR" sz="1800" b="1" u="none" dirty="0">
                          <a:solidFill>
                            <a:srgbClr val="00B050"/>
                          </a:solidFill>
                          <a:latin typeface="Times New Roman" panose="02020603050405020304" pitchFamily="18" charset="0"/>
                          <a:cs typeface="Times New Roman" panose="02020603050405020304" pitchFamily="18" charset="0"/>
                        </a:rPr>
                        <a:t>rattes</a:t>
                      </a:r>
                      <a:r>
                        <a:rPr lang="fr-FR" sz="1800" u="none" dirty="0">
                          <a:latin typeface="Times New Roman" panose="02020603050405020304" pitchFamily="18" charset="0"/>
                          <a:cs typeface="Times New Roman" panose="02020603050405020304" pitchFamily="18" charset="0"/>
                        </a:rPr>
                        <a:t> donne l’ordre au pronoms-sujets et aux adjectifs de se mettre au féminin et au pluriel. Le pronom-sujet </a:t>
                      </a:r>
                      <a:r>
                        <a:rPr lang="fr-FR" sz="1800" b="1" u="none" dirty="0">
                          <a:solidFill>
                            <a:srgbClr val="00B050"/>
                          </a:solidFill>
                          <a:latin typeface="Times New Roman" panose="02020603050405020304" pitchFamily="18" charset="0"/>
                          <a:cs typeface="Times New Roman" panose="02020603050405020304" pitchFamily="18" charset="0"/>
                        </a:rPr>
                        <a:t>elles</a:t>
                      </a:r>
                      <a:r>
                        <a:rPr lang="fr-FR" sz="1800" u="none" dirty="0">
                          <a:latin typeface="Times New Roman" panose="02020603050405020304" pitchFamily="18" charset="0"/>
                          <a:cs typeface="Times New Roman" panose="02020603050405020304" pitchFamily="18" charset="0"/>
                        </a:rPr>
                        <a:t> donne elles l’ordre aux adjectifs de se mettre au féminin et au pluriel. </a:t>
                      </a:r>
                    </a:p>
                  </a:txBody>
                  <a:tcPr/>
                </a:tc>
                <a:tc hMerge="1">
                  <a:txBody>
                    <a:bodyPr/>
                    <a:lstStyle/>
                    <a:p>
                      <a:endParaRPr lang="fr-FR" sz="2000" dirty="0"/>
                    </a:p>
                  </a:txBody>
                  <a:tcPr/>
                </a:tc>
                <a:extLst>
                  <a:ext uri="{0D108BD9-81ED-4DB2-BD59-A6C34878D82A}">
                    <a16:rowId xmlns:a16="http://schemas.microsoft.com/office/drawing/2014/main" val="1336553128"/>
                  </a:ext>
                </a:extLst>
              </a:tr>
            </a:tbl>
          </a:graphicData>
        </a:graphic>
      </p:graphicFrame>
    </p:spTree>
    <p:extLst>
      <p:ext uri="{BB962C8B-B14F-4D97-AF65-F5344CB8AC3E}">
        <p14:creationId xmlns:p14="http://schemas.microsoft.com/office/powerpoint/2010/main" val="4262968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8A075C-4F51-70E4-AF1D-3A72845BC3D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A3E5BEE-4E82-44E9-0C55-C49192D86122}"/>
              </a:ext>
            </a:extLst>
          </p:cNvPr>
          <p:cNvGraphicFramePr>
            <a:graphicFrameLocks noGrp="1"/>
          </p:cNvGraphicFramePr>
          <p:nvPr>
            <p:ph idx="1"/>
            <p:extLst>
              <p:ext uri="{D42A27DB-BD31-4B8C-83A1-F6EECF244321}">
                <p14:modId xmlns:p14="http://schemas.microsoft.com/office/powerpoint/2010/main" val="3201756356"/>
              </p:ext>
            </p:extLst>
          </p:nvPr>
        </p:nvGraphicFramePr>
        <p:xfrm>
          <a:off x="838200" y="521758"/>
          <a:ext cx="10515596" cy="5562600"/>
        </p:xfrm>
        <a:graphic>
          <a:graphicData uri="http://schemas.openxmlformats.org/drawingml/2006/table">
            <a:tbl>
              <a:tblPr firstRow="1" bandRow="1">
                <a:tableStyleId>{5940675A-B579-460E-94D1-54222C63F5DA}</a:tableStyleId>
              </a:tblPr>
              <a:tblGrid>
                <a:gridCol w="1502228">
                  <a:extLst>
                    <a:ext uri="{9D8B030D-6E8A-4147-A177-3AD203B41FA5}">
                      <a16:colId xmlns:a16="http://schemas.microsoft.com/office/drawing/2014/main" val="221730783"/>
                    </a:ext>
                  </a:extLst>
                </a:gridCol>
                <a:gridCol w="1502228">
                  <a:extLst>
                    <a:ext uri="{9D8B030D-6E8A-4147-A177-3AD203B41FA5}">
                      <a16:colId xmlns:a16="http://schemas.microsoft.com/office/drawing/2014/main" val="2860059495"/>
                    </a:ext>
                  </a:extLst>
                </a:gridCol>
                <a:gridCol w="1502228">
                  <a:extLst>
                    <a:ext uri="{9D8B030D-6E8A-4147-A177-3AD203B41FA5}">
                      <a16:colId xmlns:a16="http://schemas.microsoft.com/office/drawing/2014/main" val="2516128472"/>
                    </a:ext>
                  </a:extLst>
                </a:gridCol>
                <a:gridCol w="1502228">
                  <a:extLst>
                    <a:ext uri="{9D8B030D-6E8A-4147-A177-3AD203B41FA5}">
                      <a16:colId xmlns:a16="http://schemas.microsoft.com/office/drawing/2014/main" val="684635695"/>
                    </a:ext>
                  </a:extLst>
                </a:gridCol>
                <a:gridCol w="1502228">
                  <a:extLst>
                    <a:ext uri="{9D8B030D-6E8A-4147-A177-3AD203B41FA5}">
                      <a16:colId xmlns:a16="http://schemas.microsoft.com/office/drawing/2014/main" val="1267036946"/>
                    </a:ext>
                  </a:extLst>
                </a:gridCol>
                <a:gridCol w="1502228">
                  <a:extLst>
                    <a:ext uri="{9D8B030D-6E8A-4147-A177-3AD203B41FA5}">
                      <a16:colId xmlns:a16="http://schemas.microsoft.com/office/drawing/2014/main" val="351068560"/>
                    </a:ext>
                  </a:extLst>
                </a:gridCol>
                <a:gridCol w="1502228">
                  <a:extLst>
                    <a:ext uri="{9D8B030D-6E8A-4147-A177-3AD203B41FA5}">
                      <a16:colId xmlns:a16="http://schemas.microsoft.com/office/drawing/2014/main" val="314686118"/>
                    </a:ext>
                  </a:extLst>
                </a:gridCol>
              </a:tblGrid>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extLst>
                  <a:ext uri="{0D108BD9-81ED-4DB2-BD59-A6C34878D82A}">
                    <a16:rowId xmlns:a16="http://schemas.microsoft.com/office/drawing/2014/main" val="3933173617"/>
                  </a:ext>
                </a:extLst>
              </a:tr>
              <a:tr h="370840">
                <a:tc>
                  <a:txBody>
                    <a:bodyPr/>
                    <a:lstStyle/>
                    <a:p>
                      <a:r>
                        <a:rPr lang="fr-FR" dirty="0"/>
                        <a:t>singulier</a:t>
                      </a:r>
                    </a:p>
                  </a:txBody>
                  <a:tcPr>
                    <a:solidFill>
                      <a:schemeClr val="accent5">
                        <a:lumMod val="20000"/>
                        <a:lumOff val="80000"/>
                      </a:schemeClr>
                    </a:solidFill>
                  </a:tcPr>
                </a:tc>
                <a:tc>
                  <a:txBody>
                    <a:bodyPr/>
                    <a:lstStyle/>
                    <a:p>
                      <a:r>
                        <a:rPr lang="fr-FR" dirty="0"/>
                        <a:t>élégant</a:t>
                      </a:r>
                    </a:p>
                  </a:txBody>
                  <a:tcPr/>
                </a:tc>
                <a:tc>
                  <a:txBody>
                    <a:bodyPr/>
                    <a:lstStyle/>
                    <a:p>
                      <a:endParaRPr lang="fr-FR" dirty="0"/>
                    </a:p>
                  </a:txBody>
                  <a:tcPr/>
                </a:tc>
                <a:tc vMerge="1">
                  <a:txBody>
                    <a:bodyPr/>
                    <a:lstStyle/>
                    <a:p>
                      <a:endParaRPr lang="fr-FR" dirty="0"/>
                    </a:p>
                  </a:txBody>
                  <a:tcPr/>
                </a:tc>
                <a:tc>
                  <a:txBody>
                    <a:bodyPr/>
                    <a:lstStyle/>
                    <a:p>
                      <a:r>
                        <a:rPr lang="fr-FR" dirty="0"/>
                        <a:t>singulier</a:t>
                      </a:r>
                    </a:p>
                  </a:txBody>
                  <a:tcPr>
                    <a:solidFill>
                      <a:schemeClr val="accent5">
                        <a:lumMod val="20000"/>
                        <a:lumOff val="80000"/>
                      </a:schemeClr>
                    </a:solidFill>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038354131"/>
                  </a:ext>
                </a:extLst>
              </a:tr>
              <a:tr h="370840">
                <a:tc>
                  <a:txBody>
                    <a:bodyPr/>
                    <a:lstStyle/>
                    <a:p>
                      <a:r>
                        <a:rPr lang="fr-FR" dirty="0"/>
                        <a:t>pluriel</a:t>
                      </a:r>
                    </a:p>
                  </a:txBody>
                  <a:tcPr>
                    <a:solidFill>
                      <a:schemeClr val="accent5">
                        <a:lumMod val="20000"/>
                        <a:lumOff val="80000"/>
                      </a:schemeClr>
                    </a:solidFill>
                  </a:tcPr>
                </a:tc>
                <a:tc>
                  <a:txBody>
                    <a:bodyPr/>
                    <a:lstStyle/>
                    <a:p>
                      <a:endParaRPr lang="fr-FR" dirty="0"/>
                    </a:p>
                  </a:txBody>
                  <a:tcPr/>
                </a:tc>
                <a:tc>
                  <a:txBody>
                    <a:bodyPr/>
                    <a:lstStyle/>
                    <a:p>
                      <a:endParaRPr lang="fr-FR" dirty="0"/>
                    </a:p>
                  </a:txBody>
                  <a:tcPr/>
                </a:tc>
                <a:tc vMerge="1">
                  <a:txBody>
                    <a:bodyPr/>
                    <a:lstStyle/>
                    <a:p>
                      <a:endParaRPr lang="fr-FR" dirty="0"/>
                    </a:p>
                  </a:txBody>
                  <a:tcPr/>
                </a:tc>
                <a:tc>
                  <a:txBody>
                    <a:bodyPr/>
                    <a:lstStyle/>
                    <a:p>
                      <a:r>
                        <a:rPr lang="fr-FR" dirty="0"/>
                        <a:t>pluriel</a:t>
                      </a:r>
                    </a:p>
                  </a:txBody>
                  <a:tcPr>
                    <a:solidFill>
                      <a:schemeClr val="accent5">
                        <a:lumMod val="20000"/>
                        <a:lumOff val="80000"/>
                      </a:schemeClr>
                    </a:solidFill>
                  </a:tcPr>
                </a:tc>
                <a:tc>
                  <a:txBody>
                    <a:bodyPr/>
                    <a:lstStyle/>
                    <a:p>
                      <a:r>
                        <a:rPr lang="fr-FR" dirty="0"/>
                        <a:t>fidèles</a:t>
                      </a:r>
                    </a:p>
                  </a:txBody>
                  <a:tcPr/>
                </a:tc>
                <a:tc>
                  <a:txBody>
                    <a:bodyPr/>
                    <a:lstStyle/>
                    <a:p>
                      <a:endParaRPr lang="fr-FR" dirty="0"/>
                    </a:p>
                  </a:txBody>
                  <a:tcPr/>
                </a:tc>
                <a:extLst>
                  <a:ext uri="{0D108BD9-81ED-4DB2-BD59-A6C34878D82A}">
                    <a16:rowId xmlns:a16="http://schemas.microsoft.com/office/drawing/2014/main" val="1358626924"/>
                  </a:ext>
                </a:extLst>
              </a:tr>
              <a:tr h="370840">
                <a:tc gridSpan="7">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407676852"/>
                  </a:ext>
                </a:extLst>
              </a:tr>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extLst>
                  <a:ext uri="{0D108BD9-81ED-4DB2-BD59-A6C34878D82A}">
                    <a16:rowId xmlns:a16="http://schemas.microsoft.com/office/drawing/2014/main" val="764852681"/>
                  </a:ext>
                </a:extLst>
              </a:tr>
              <a:tr h="370840">
                <a:tc>
                  <a:txBody>
                    <a:bodyPr/>
                    <a:lstStyle/>
                    <a:p>
                      <a:r>
                        <a:rPr lang="fr-FR" dirty="0"/>
                        <a:t>singulier</a:t>
                      </a:r>
                    </a:p>
                  </a:txBody>
                  <a:tcPr>
                    <a:solidFill>
                      <a:schemeClr val="accent5">
                        <a:lumMod val="20000"/>
                        <a:lumOff val="80000"/>
                      </a:schemeClr>
                    </a:solidFill>
                  </a:tcPr>
                </a:tc>
                <a:tc>
                  <a:txBody>
                    <a:bodyPr/>
                    <a:lstStyle/>
                    <a:p>
                      <a:endParaRPr lang="fr-FR" dirty="0"/>
                    </a:p>
                  </a:txBody>
                  <a:tcPr/>
                </a:tc>
                <a:tc>
                  <a:txBody>
                    <a:bodyPr/>
                    <a:lstStyle/>
                    <a:p>
                      <a:endParaRPr lang="fr-FR" dirty="0"/>
                    </a:p>
                  </a:txBody>
                  <a:tcPr/>
                </a:tc>
                <a:tc vMerge="1">
                  <a:txBody>
                    <a:bodyPr/>
                    <a:lstStyle/>
                    <a:p>
                      <a:endParaRPr lang="fr-FR" dirty="0"/>
                    </a:p>
                  </a:txBody>
                  <a:tcPr/>
                </a:tc>
                <a:tc>
                  <a:txBody>
                    <a:bodyPr/>
                    <a:lstStyle/>
                    <a:p>
                      <a:r>
                        <a:rPr lang="fr-FR" dirty="0"/>
                        <a:t>singulier</a:t>
                      </a:r>
                    </a:p>
                  </a:txBody>
                  <a:tcPr>
                    <a:solidFill>
                      <a:schemeClr val="accent5">
                        <a:lumMod val="20000"/>
                        <a:lumOff val="80000"/>
                      </a:schemeClr>
                    </a:solidFill>
                  </a:tcPr>
                </a:tc>
                <a:tc>
                  <a:txBody>
                    <a:bodyPr/>
                    <a:lstStyle/>
                    <a:p>
                      <a:r>
                        <a:rPr lang="fr-FR" dirty="0"/>
                        <a:t>amical</a:t>
                      </a:r>
                    </a:p>
                  </a:txBody>
                  <a:tcPr/>
                </a:tc>
                <a:tc>
                  <a:txBody>
                    <a:bodyPr/>
                    <a:lstStyle/>
                    <a:p>
                      <a:endParaRPr lang="fr-FR" dirty="0"/>
                    </a:p>
                  </a:txBody>
                  <a:tcPr/>
                </a:tc>
                <a:extLst>
                  <a:ext uri="{0D108BD9-81ED-4DB2-BD59-A6C34878D82A}">
                    <a16:rowId xmlns:a16="http://schemas.microsoft.com/office/drawing/2014/main" val="4045264690"/>
                  </a:ext>
                </a:extLst>
              </a:tr>
              <a:tr h="370840">
                <a:tc>
                  <a:txBody>
                    <a:bodyPr/>
                    <a:lstStyle/>
                    <a:p>
                      <a:r>
                        <a:rPr lang="fr-FR" dirty="0"/>
                        <a:t>pluriel</a:t>
                      </a:r>
                    </a:p>
                  </a:txBody>
                  <a:tcPr>
                    <a:solidFill>
                      <a:schemeClr val="accent5">
                        <a:lumMod val="20000"/>
                        <a:lumOff val="80000"/>
                      </a:schemeClr>
                    </a:solidFill>
                  </a:tcPr>
                </a:tc>
                <a:tc>
                  <a:txBody>
                    <a:bodyPr/>
                    <a:lstStyle/>
                    <a:p>
                      <a:r>
                        <a:rPr lang="fr-FR" dirty="0"/>
                        <a:t>futés</a:t>
                      </a:r>
                    </a:p>
                  </a:txBody>
                  <a:tcPr/>
                </a:tc>
                <a:tc>
                  <a:txBody>
                    <a:bodyPr/>
                    <a:lstStyle/>
                    <a:p>
                      <a:endParaRPr lang="fr-FR" dirty="0"/>
                    </a:p>
                  </a:txBody>
                  <a:tcPr/>
                </a:tc>
                <a:tc vMerge="1">
                  <a:txBody>
                    <a:bodyPr/>
                    <a:lstStyle/>
                    <a:p>
                      <a:endParaRPr lang="fr-FR" dirty="0"/>
                    </a:p>
                  </a:txBody>
                  <a:tcPr/>
                </a:tc>
                <a:tc>
                  <a:txBody>
                    <a:bodyPr/>
                    <a:lstStyle/>
                    <a:p>
                      <a:r>
                        <a:rPr lang="fr-FR" dirty="0"/>
                        <a:t>pluriel</a:t>
                      </a:r>
                    </a:p>
                  </a:txBody>
                  <a:tcPr>
                    <a:solidFill>
                      <a:schemeClr val="accent5">
                        <a:lumMod val="20000"/>
                        <a:lumOff val="80000"/>
                      </a:schemeClr>
                    </a:solidFill>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726339068"/>
                  </a:ext>
                </a:extLst>
              </a:tr>
              <a:tr h="370840">
                <a:tc gridSpan="7">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163783973"/>
                  </a:ext>
                </a:extLst>
              </a:tr>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extLst>
                  <a:ext uri="{0D108BD9-81ED-4DB2-BD59-A6C34878D82A}">
                    <a16:rowId xmlns:a16="http://schemas.microsoft.com/office/drawing/2014/main" val="38490827"/>
                  </a:ext>
                </a:extLst>
              </a:tr>
              <a:tr h="370840">
                <a:tc>
                  <a:txBody>
                    <a:bodyPr/>
                    <a:lstStyle/>
                    <a:p>
                      <a:r>
                        <a:rPr lang="fr-FR" dirty="0"/>
                        <a:t>singulier</a:t>
                      </a:r>
                    </a:p>
                  </a:txBody>
                  <a:tcPr>
                    <a:solidFill>
                      <a:schemeClr val="accent5">
                        <a:lumMod val="20000"/>
                        <a:lumOff val="80000"/>
                      </a:schemeClr>
                    </a:solidFill>
                  </a:tcPr>
                </a:tc>
                <a:tc>
                  <a:txBody>
                    <a:bodyPr/>
                    <a:lstStyle/>
                    <a:p>
                      <a:r>
                        <a:rPr lang="fr-FR" dirty="0"/>
                        <a:t>affectueux</a:t>
                      </a:r>
                    </a:p>
                  </a:txBody>
                  <a:tcPr/>
                </a:tc>
                <a:tc>
                  <a:txBody>
                    <a:bodyPr/>
                    <a:lstStyle/>
                    <a:p>
                      <a:endParaRPr lang="fr-FR" dirty="0"/>
                    </a:p>
                  </a:txBody>
                  <a:tcPr/>
                </a:tc>
                <a:tc vMerge="1">
                  <a:txBody>
                    <a:bodyPr/>
                    <a:lstStyle/>
                    <a:p>
                      <a:endParaRPr lang="fr-FR"/>
                    </a:p>
                  </a:txBody>
                  <a:tcPr/>
                </a:tc>
                <a:tc>
                  <a:txBody>
                    <a:bodyPr/>
                    <a:lstStyle/>
                    <a:p>
                      <a:r>
                        <a:rPr lang="fr-FR" dirty="0"/>
                        <a:t>singulier</a:t>
                      </a:r>
                    </a:p>
                  </a:txBody>
                  <a:tcPr>
                    <a:solidFill>
                      <a:schemeClr val="accent5">
                        <a:lumMod val="20000"/>
                        <a:lumOff val="80000"/>
                      </a:schemeClr>
                    </a:solidFill>
                  </a:tcPr>
                </a:tc>
                <a:tc>
                  <a:txBody>
                    <a:bodyPr/>
                    <a:lstStyle/>
                    <a:p>
                      <a:endParaRPr lang="fr-FR" dirty="0"/>
                    </a:p>
                  </a:txBody>
                  <a:tcPr>
                    <a:noFill/>
                  </a:tcPr>
                </a:tc>
                <a:tc>
                  <a:txBody>
                    <a:bodyPr/>
                    <a:lstStyle/>
                    <a:p>
                      <a:endParaRPr lang="fr-FR" dirty="0"/>
                    </a:p>
                  </a:txBody>
                  <a:tcPr>
                    <a:noFill/>
                  </a:tcPr>
                </a:tc>
                <a:extLst>
                  <a:ext uri="{0D108BD9-81ED-4DB2-BD59-A6C34878D82A}">
                    <a16:rowId xmlns:a16="http://schemas.microsoft.com/office/drawing/2014/main" val="3164092821"/>
                  </a:ext>
                </a:extLst>
              </a:tr>
              <a:tr h="370840">
                <a:tc>
                  <a:txBody>
                    <a:bodyPr/>
                    <a:lstStyle/>
                    <a:p>
                      <a:r>
                        <a:rPr lang="fr-FR" dirty="0"/>
                        <a:t>pluriel</a:t>
                      </a:r>
                    </a:p>
                  </a:txBody>
                  <a:tcPr>
                    <a:solidFill>
                      <a:schemeClr val="accent5">
                        <a:lumMod val="20000"/>
                        <a:lumOff val="80000"/>
                      </a:schemeClr>
                    </a:solidFill>
                  </a:tcPr>
                </a:tc>
                <a:tc>
                  <a:txBody>
                    <a:bodyPr/>
                    <a:lstStyle/>
                    <a:p>
                      <a:endParaRPr lang="fr-FR" dirty="0"/>
                    </a:p>
                  </a:txBody>
                  <a:tcPr/>
                </a:tc>
                <a:tc>
                  <a:txBody>
                    <a:bodyPr/>
                    <a:lstStyle/>
                    <a:p>
                      <a:endParaRPr lang="fr-FR" dirty="0"/>
                    </a:p>
                  </a:txBody>
                  <a:tcPr/>
                </a:tc>
                <a:tc vMerge="1">
                  <a:txBody>
                    <a:bodyPr/>
                    <a:lstStyle/>
                    <a:p>
                      <a:endParaRPr lang="fr-FR" dirty="0"/>
                    </a:p>
                  </a:txBody>
                  <a:tcPr/>
                </a:tc>
                <a:tc>
                  <a:txBody>
                    <a:bodyPr/>
                    <a:lstStyle/>
                    <a:p>
                      <a:r>
                        <a:rPr lang="fr-FR" dirty="0"/>
                        <a:t>pluriel</a:t>
                      </a:r>
                    </a:p>
                  </a:txBody>
                  <a:tcPr>
                    <a:solidFill>
                      <a:schemeClr val="accent5">
                        <a:lumMod val="20000"/>
                        <a:lumOff val="80000"/>
                      </a:schemeClr>
                    </a:solidFill>
                  </a:tcPr>
                </a:tc>
                <a:tc>
                  <a:txBody>
                    <a:bodyPr/>
                    <a:lstStyle/>
                    <a:p>
                      <a:endParaRPr lang="fr-FR" dirty="0"/>
                    </a:p>
                  </a:txBody>
                  <a:tcPr/>
                </a:tc>
                <a:tc>
                  <a:txBody>
                    <a:bodyPr/>
                    <a:lstStyle/>
                    <a:p>
                      <a:r>
                        <a:rPr lang="fr-FR" dirty="0"/>
                        <a:t>douces</a:t>
                      </a:r>
                    </a:p>
                  </a:txBody>
                  <a:tcPr/>
                </a:tc>
                <a:extLst>
                  <a:ext uri="{0D108BD9-81ED-4DB2-BD59-A6C34878D82A}">
                    <a16:rowId xmlns:a16="http://schemas.microsoft.com/office/drawing/2014/main" val="3318738656"/>
                  </a:ext>
                </a:extLst>
              </a:tr>
              <a:tr h="370840">
                <a:tc gridSpan="7">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711062942"/>
                  </a:ext>
                </a:extLst>
              </a:tr>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3" gridSpan="2">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3" hMerge="1">
                  <a:txBody>
                    <a:bodyPr/>
                    <a:lstStyle/>
                    <a:p>
                      <a:endParaRPr lang="fr-FR" dirty="0"/>
                    </a:p>
                  </a:txBody>
                  <a:tcPr/>
                </a:tc>
                <a:extLst>
                  <a:ext uri="{0D108BD9-81ED-4DB2-BD59-A6C34878D82A}">
                    <a16:rowId xmlns:a16="http://schemas.microsoft.com/office/drawing/2014/main" val="3949808044"/>
                  </a:ext>
                </a:extLst>
              </a:tr>
              <a:tr h="370840">
                <a:tc>
                  <a:txBody>
                    <a:bodyPr/>
                    <a:lstStyle/>
                    <a:p>
                      <a:r>
                        <a:rPr lang="fr-FR" dirty="0"/>
                        <a:t>singulier</a:t>
                      </a:r>
                    </a:p>
                  </a:txBody>
                  <a:tcPr>
                    <a:solidFill>
                      <a:schemeClr val="accent5">
                        <a:lumMod val="20000"/>
                        <a:lumOff val="80000"/>
                      </a:schemeClr>
                    </a:solidFill>
                  </a:tcPr>
                </a:tc>
                <a:tc>
                  <a:txBody>
                    <a:bodyPr/>
                    <a:lstStyle/>
                    <a:p>
                      <a:r>
                        <a:rPr lang="fr-FR" dirty="0"/>
                        <a:t>cruel</a:t>
                      </a:r>
                    </a:p>
                  </a:txBody>
                  <a:tcPr/>
                </a:tc>
                <a:tc>
                  <a:txBody>
                    <a:bodyPr/>
                    <a:lstStyle/>
                    <a:p>
                      <a:endParaRPr lang="fr-FR" dirty="0"/>
                    </a:p>
                  </a:txBody>
                  <a:tcPr/>
                </a:tc>
                <a:tc vMerge="1">
                  <a:txBody>
                    <a:bodyPr/>
                    <a:lstStyle/>
                    <a:p>
                      <a:endParaRPr lang="fr-FR"/>
                    </a:p>
                  </a:txBody>
                  <a:tcPr/>
                </a:tc>
                <a:tc rowSpan="2">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gridSpan="2" vMerge="1">
                  <a:txBody>
                    <a:bodyPr/>
                    <a:lstStyle/>
                    <a:p>
                      <a:endParaRPr lang="fr-FR"/>
                    </a:p>
                  </a:txBody>
                  <a:tcPr/>
                </a:tc>
                <a:tc hMerge="1" vMerge="1">
                  <a:txBody>
                    <a:bodyPr/>
                    <a:lstStyle/>
                    <a:p>
                      <a:endParaRPr lang="fr-FR" dirty="0"/>
                    </a:p>
                  </a:txBody>
                  <a:tcPr/>
                </a:tc>
                <a:extLst>
                  <a:ext uri="{0D108BD9-81ED-4DB2-BD59-A6C34878D82A}">
                    <a16:rowId xmlns:a16="http://schemas.microsoft.com/office/drawing/2014/main" val="4030869052"/>
                  </a:ext>
                </a:extLst>
              </a:tr>
              <a:tr h="370840">
                <a:tc>
                  <a:txBody>
                    <a:bodyPr/>
                    <a:lstStyle/>
                    <a:p>
                      <a:r>
                        <a:rPr lang="fr-FR" dirty="0"/>
                        <a:t>pluriel</a:t>
                      </a:r>
                    </a:p>
                  </a:txBody>
                  <a:tcPr>
                    <a:solidFill>
                      <a:schemeClr val="accent5">
                        <a:lumMod val="20000"/>
                        <a:lumOff val="80000"/>
                      </a:schemeClr>
                    </a:solidFill>
                  </a:tcPr>
                </a:tc>
                <a:tc>
                  <a:txBody>
                    <a:bodyPr/>
                    <a:lstStyle/>
                    <a:p>
                      <a:endParaRPr lang="fr-FR" dirty="0"/>
                    </a:p>
                  </a:txBody>
                  <a:tcPr/>
                </a:tc>
                <a:tc>
                  <a:txBody>
                    <a:bodyPr/>
                    <a:lstStyle/>
                    <a:p>
                      <a:endParaRPr lang="fr-FR" dirty="0"/>
                    </a:p>
                  </a:txBody>
                  <a:tcPr/>
                </a:tc>
                <a:tc vMerge="1">
                  <a:txBody>
                    <a:bodyPr/>
                    <a:lstStyle/>
                    <a:p>
                      <a:endParaRPr lang="fr-FR" dirty="0"/>
                    </a:p>
                  </a:txBody>
                  <a:tcPr/>
                </a:tc>
                <a:tc vMerge="1">
                  <a:txBody>
                    <a:bodyPr/>
                    <a:lstStyle/>
                    <a:p>
                      <a:endParaRPr lang="fr-FR" dirty="0"/>
                    </a:p>
                  </a:txBody>
                  <a:tcPr>
                    <a:solidFill>
                      <a:schemeClr val="accent5">
                        <a:lumMod val="20000"/>
                        <a:lumOff val="80000"/>
                      </a:schemeClr>
                    </a:solidFill>
                  </a:tcPr>
                </a:tc>
                <a:tc gridSpan="2" vMerge="1">
                  <a:txBody>
                    <a:bodyPr/>
                    <a:lstStyle/>
                    <a:p>
                      <a:endParaRPr lang="fr-FR"/>
                    </a:p>
                  </a:txBody>
                  <a:tcPr/>
                </a:tc>
                <a:tc hMerge="1" vMerge="1">
                  <a:txBody>
                    <a:bodyPr/>
                    <a:lstStyle/>
                    <a:p>
                      <a:endParaRPr lang="fr-FR" dirty="0"/>
                    </a:p>
                  </a:txBody>
                  <a:tcPr/>
                </a:tc>
                <a:extLst>
                  <a:ext uri="{0D108BD9-81ED-4DB2-BD59-A6C34878D82A}">
                    <a16:rowId xmlns:a16="http://schemas.microsoft.com/office/drawing/2014/main" val="3072752337"/>
                  </a:ext>
                </a:extLst>
              </a:tr>
            </a:tbl>
          </a:graphicData>
        </a:graphic>
      </p:graphicFrame>
      <p:pic>
        <p:nvPicPr>
          <p:cNvPr id="5" name="Image 4" descr="Une image contenant Police, Graphique, conception&#10;&#10;Description générée automatiquement">
            <a:extLst>
              <a:ext uri="{FF2B5EF4-FFF2-40B4-BE49-F238E27FC236}">
                <a16:creationId xmlns:a16="http://schemas.microsoft.com/office/drawing/2014/main" id="{9D3C04F6-174B-AF68-EC3E-444D841C24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5717" y="4898390"/>
            <a:ext cx="2386965" cy="1023620"/>
          </a:xfrm>
          <a:prstGeom prst="rect">
            <a:avLst/>
          </a:prstGeom>
        </p:spPr>
      </p:pic>
    </p:spTree>
    <p:extLst>
      <p:ext uri="{BB962C8B-B14F-4D97-AF65-F5344CB8AC3E}">
        <p14:creationId xmlns:p14="http://schemas.microsoft.com/office/powerpoint/2010/main" val="2419926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AEF01-9F33-718C-9E10-0120FFC1229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8DB161-565A-D602-0974-5B8BED553BE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37A62068-0ADA-5609-C682-F98BD56D6503}"/>
              </a:ext>
            </a:extLst>
          </p:cNvPr>
          <p:cNvGraphicFramePr>
            <a:graphicFrameLocks noGrp="1"/>
          </p:cNvGraphicFramePr>
          <p:nvPr>
            <p:ph idx="1"/>
            <p:extLst>
              <p:ext uri="{D42A27DB-BD31-4B8C-83A1-F6EECF244321}">
                <p14:modId xmlns:p14="http://schemas.microsoft.com/office/powerpoint/2010/main" val="3647736931"/>
              </p:ext>
            </p:extLst>
          </p:nvPr>
        </p:nvGraphicFramePr>
        <p:xfrm>
          <a:off x="838200" y="521758"/>
          <a:ext cx="10515596" cy="5562600"/>
        </p:xfrm>
        <a:graphic>
          <a:graphicData uri="http://schemas.openxmlformats.org/drawingml/2006/table">
            <a:tbl>
              <a:tblPr firstRow="1" bandRow="1">
                <a:tableStyleId>{5940675A-B579-460E-94D1-54222C63F5DA}</a:tableStyleId>
              </a:tblPr>
              <a:tblGrid>
                <a:gridCol w="1502228">
                  <a:extLst>
                    <a:ext uri="{9D8B030D-6E8A-4147-A177-3AD203B41FA5}">
                      <a16:colId xmlns:a16="http://schemas.microsoft.com/office/drawing/2014/main" val="221730783"/>
                    </a:ext>
                  </a:extLst>
                </a:gridCol>
                <a:gridCol w="1502228">
                  <a:extLst>
                    <a:ext uri="{9D8B030D-6E8A-4147-A177-3AD203B41FA5}">
                      <a16:colId xmlns:a16="http://schemas.microsoft.com/office/drawing/2014/main" val="2860059495"/>
                    </a:ext>
                  </a:extLst>
                </a:gridCol>
                <a:gridCol w="1502228">
                  <a:extLst>
                    <a:ext uri="{9D8B030D-6E8A-4147-A177-3AD203B41FA5}">
                      <a16:colId xmlns:a16="http://schemas.microsoft.com/office/drawing/2014/main" val="2516128472"/>
                    </a:ext>
                  </a:extLst>
                </a:gridCol>
                <a:gridCol w="1502228">
                  <a:extLst>
                    <a:ext uri="{9D8B030D-6E8A-4147-A177-3AD203B41FA5}">
                      <a16:colId xmlns:a16="http://schemas.microsoft.com/office/drawing/2014/main" val="684635695"/>
                    </a:ext>
                  </a:extLst>
                </a:gridCol>
                <a:gridCol w="1502228">
                  <a:extLst>
                    <a:ext uri="{9D8B030D-6E8A-4147-A177-3AD203B41FA5}">
                      <a16:colId xmlns:a16="http://schemas.microsoft.com/office/drawing/2014/main" val="1267036946"/>
                    </a:ext>
                  </a:extLst>
                </a:gridCol>
                <a:gridCol w="1502228">
                  <a:extLst>
                    <a:ext uri="{9D8B030D-6E8A-4147-A177-3AD203B41FA5}">
                      <a16:colId xmlns:a16="http://schemas.microsoft.com/office/drawing/2014/main" val="351068560"/>
                    </a:ext>
                  </a:extLst>
                </a:gridCol>
                <a:gridCol w="1502228">
                  <a:extLst>
                    <a:ext uri="{9D8B030D-6E8A-4147-A177-3AD203B41FA5}">
                      <a16:colId xmlns:a16="http://schemas.microsoft.com/office/drawing/2014/main" val="314686118"/>
                    </a:ext>
                  </a:extLst>
                </a:gridCol>
              </a:tblGrid>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extLst>
                  <a:ext uri="{0D108BD9-81ED-4DB2-BD59-A6C34878D82A}">
                    <a16:rowId xmlns:a16="http://schemas.microsoft.com/office/drawing/2014/main" val="3933173617"/>
                  </a:ext>
                </a:extLst>
              </a:tr>
              <a:tr h="370840">
                <a:tc>
                  <a:txBody>
                    <a:bodyPr/>
                    <a:lstStyle/>
                    <a:p>
                      <a:r>
                        <a:rPr lang="fr-FR" dirty="0"/>
                        <a:t>singulier</a:t>
                      </a:r>
                    </a:p>
                  </a:txBody>
                  <a:tcPr>
                    <a:solidFill>
                      <a:schemeClr val="accent5">
                        <a:lumMod val="20000"/>
                        <a:lumOff val="80000"/>
                      </a:schemeClr>
                    </a:solidFill>
                  </a:tcPr>
                </a:tc>
                <a:tc>
                  <a:txBody>
                    <a:bodyPr/>
                    <a:lstStyle/>
                    <a:p>
                      <a:r>
                        <a:rPr lang="fr-FR" dirty="0"/>
                        <a:t>élégant</a:t>
                      </a:r>
                    </a:p>
                  </a:txBody>
                  <a:tcPr/>
                </a:tc>
                <a:tc>
                  <a:txBody>
                    <a:bodyPr/>
                    <a:lstStyle/>
                    <a:p>
                      <a:r>
                        <a:rPr lang="fr-FR" dirty="0">
                          <a:solidFill>
                            <a:schemeClr val="accent2"/>
                          </a:solidFill>
                        </a:rPr>
                        <a:t>élégante</a:t>
                      </a:r>
                    </a:p>
                  </a:txBody>
                  <a:tcPr/>
                </a:tc>
                <a:tc vMerge="1">
                  <a:txBody>
                    <a:bodyPr/>
                    <a:lstStyle/>
                    <a:p>
                      <a:endParaRPr lang="fr-FR" dirty="0"/>
                    </a:p>
                  </a:txBody>
                  <a:tcPr/>
                </a:tc>
                <a:tc>
                  <a:txBody>
                    <a:bodyPr/>
                    <a:lstStyle/>
                    <a:p>
                      <a:r>
                        <a:rPr lang="fr-FR" dirty="0"/>
                        <a:t>singulier</a:t>
                      </a:r>
                    </a:p>
                  </a:txBody>
                  <a:tcPr>
                    <a:solidFill>
                      <a:schemeClr val="accent5">
                        <a:lumMod val="20000"/>
                        <a:lumOff val="80000"/>
                      </a:schemeClr>
                    </a:solidFill>
                  </a:tcPr>
                </a:tc>
                <a:tc>
                  <a:txBody>
                    <a:bodyPr/>
                    <a:lstStyle/>
                    <a:p>
                      <a:r>
                        <a:rPr lang="fr-FR" dirty="0">
                          <a:solidFill>
                            <a:schemeClr val="accent2"/>
                          </a:solidFill>
                        </a:rPr>
                        <a:t>fidèle</a:t>
                      </a:r>
                    </a:p>
                  </a:txBody>
                  <a:tcPr/>
                </a:tc>
                <a:tc>
                  <a:txBody>
                    <a:bodyPr/>
                    <a:lstStyle/>
                    <a:p>
                      <a:r>
                        <a:rPr lang="fr-FR" dirty="0">
                          <a:solidFill>
                            <a:schemeClr val="accent2"/>
                          </a:solidFill>
                        </a:rPr>
                        <a:t>fidèle</a:t>
                      </a:r>
                    </a:p>
                  </a:txBody>
                  <a:tcPr/>
                </a:tc>
                <a:extLst>
                  <a:ext uri="{0D108BD9-81ED-4DB2-BD59-A6C34878D82A}">
                    <a16:rowId xmlns:a16="http://schemas.microsoft.com/office/drawing/2014/main" val="2038354131"/>
                  </a:ext>
                </a:extLst>
              </a:tr>
              <a:tr h="370840">
                <a:tc>
                  <a:txBody>
                    <a:bodyPr/>
                    <a:lstStyle/>
                    <a:p>
                      <a:r>
                        <a:rPr lang="fr-FR" dirty="0"/>
                        <a:t>pluriel</a:t>
                      </a:r>
                    </a:p>
                  </a:txBody>
                  <a:tcPr>
                    <a:solidFill>
                      <a:schemeClr val="accent5">
                        <a:lumMod val="20000"/>
                        <a:lumOff val="80000"/>
                      </a:schemeClr>
                    </a:solidFill>
                  </a:tcPr>
                </a:tc>
                <a:tc>
                  <a:txBody>
                    <a:bodyPr/>
                    <a:lstStyle/>
                    <a:p>
                      <a:r>
                        <a:rPr lang="fr-FR" dirty="0">
                          <a:solidFill>
                            <a:schemeClr val="accent2"/>
                          </a:solidFill>
                        </a:rPr>
                        <a:t>élégants</a:t>
                      </a:r>
                    </a:p>
                  </a:txBody>
                  <a:tcPr/>
                </a:tc>
                <a:tc>
                  <a:txBody>
                    <a:bodyPr/>
                    <a:lstStyle/>
                    <a:p>
                      <a:r>
                        <a:rPr lang="fr-FR" dirty="0">
                          <a:solidFill>
                            <a:schemeClr val="accent2"/>
                          </a:solidFill>
                        </a:rPr>
                        <a:t>élégantes</a:t>
                      </a:r>
                    </a:p>
                  </a:txBody>
                  <a:tcPr/>
                </a:tc>
                <a:tc vMerge="1">
                  <a:txBody>
                    <a:bodyPr/>
                    <a:lstStyle/>
                    <a:p>
                      <a:endParaRPr lang="fr-FR" dirty="0"/>
                    </a:p>
                  </a:txBody>
                  <a:tcPr/>
                </a:tc>
                <a:tc>
                  <a:txBody>
                    <a:bodyPr/>
                    <a:lstStyle/>
                    <a:p>
                      <a:r>
                        <a:rPr lang="fr-FR" dirty="0"/>
                        <a:t>pluriel</a:t>
                      </a:r>
                    </a:p>
                  </a:txBody>
                  <a:tcPr>
                    <a:solidFill>
                      <a:schemeClr val="accent5">
                        <a:lumMod val="20000"/>
                        <a:lumOff val="80000"/>
                      </a:schemeClr>
                    </a:solidFill>
                  </a:tcPr>
                </a:tc>
                <a:tc>
                  <a:txBody>
                    <a:bodyPr/>
                    <a:lstStyle/>
                    <a:p>
                      <a:r>
                        <a:rPr lang="fr-FR" dirty="0"/>
                        <a:t>fidèles</a:t>
                      </a:r>
                    </a:p>
                  </a:txBody>
                  <a:tcPr/>
                </a:tc>
                <a:tc>
                  <a:txBody>
                    <a:bodyPr/>
                    <a:lstStyle/>
                    <a:p>
                      <a:r>
                        <a:rPr lang="fr-FR" dirty="0">
                          <a:solidFill>
                            <a:schemeClr val="accent2"/>
                          </a:solidFill>
                        </a:rPr>
                        <a:t>fidèles</a:t>
                      </a:r>
                    </a:p>
                  </a:txBody>
                  <a:tcPr/>
                </a:tc>
                <a:extLst>
                  <a:ext uri="{0D108BD9-81ED-4DB2-BD59-A6C34878D82A}">
                    <a16:rowId xmlns:a16="http://schemas.microsoft.com/office/drawing/2014/main" val="1358626924"/>
                  </a:ext>
                </a:extLst>
              </a:tr>
              <a:tr h="370840">
                <a:tc gridSpan="7">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407676852"/>
                  </a:ext>
                </a:extLst>
              </a:tr>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extLst>
                  <a:ext uri="{0D108BD9-81ED-4DB2-BD59-A6C34878D82A}">
                    <a16:rowId xmlns:a16="http://schemas.microsoft.com/office/drawing/2014/main" val="764852681"/>
                  </a:ext>
                </a:extLst>
              </a:tr>
              <a:tr h="370840">
                <a:tc>
                  <a:txBody>
                    <a:bodyPr/>
                    <a:lstStyle/>
                    <a:p>
                      <a:r>
                        <a:rPr lang="fr-FR" dirty="0"/>
                        <a:t>singulier</a:t>
                      </a:r>
                    </a:p>
                  </a:txBody>
                  <a:tcPr>
                    <a:solidFill>
                      <a:schemeClr val="accent5">
                        <a:lumMod val="20000"/>
                        <a:lumOff val="80000"/>
                      </a:schemeClr>
                    </a:solidFill>
                  </a:tcPr>
                </a:tc>
                <a:tc>
                  <a:txBody>
                    <a:bodyPr/>
                    <a:lstStyle/>
                    <a:p>
                      <a:r>
                        <a:rPr lang="fr-FR" dirty="0">
                          <a:solidFill>
                            <a:schemeClr val="accent2"/>
                          </a:solidFill>
                        </a:rPr>
                        <a:t>futé</a:t>
                      </a:r>
                    </a:p>
                  </a:txBody>
                  <a:tcPr/>
                </a:tc>
                <a:tc>
                  <a:txBody>
                    <a:bodyPr/>
                    <a:lstStyle/>
                    <a:p>
                      <a:r>
                        <a:rPr lang="fr-FR" dirty="0">
                          <a:solidFill>
                            <a:schemeClr val="accent2"/>
                          </a:solidFill>
                        </a:rPr>
                        <a:t>futée</a:t>
                      </a:r>
                    </a:p>
                  </a:txBody>
                  <a:tcPr/>
                </a:tc>
                <a:tc vMerge="1">
                  <a:txBody>
                    <a:bodyPr/>
                    <a:lstStyle/>
                    <a:p>
                      <a:endParaRPr lang="fr-FR" dirty="0"/>
                    </a:p>
                  </a:txBody>
                  <a:tcPr/>
                </a:tc>
                <a:tc>
                  <a:txBody>
                    <a:bodyPr/>
                    <a:lstStyle/>
                    <a:p>
                      <a:r>
                        <a:rPr lang="fr-FR" dirty="0"/>
                        <a:t>singulier</a:t>
                      </a:r>
                    </a:p>
                  </a:txBody>
                  <a:tcPr>
                    <a:solidFill>
                      <a:schemeClr val="accent5">
                        <a:lumMod val="20000"/>
                        <a:lumOff val="80000"/>
                      </a:schemeClr>
                    </a:solidFill>
                  </a:tcPr>
                </a:tc>
                <a:tc>
                  <a:txBody>
                    <a:bodyPr/>
                    <a:lstStyle/>
                    <a:p>
                      <a:r>
                        <a:rPr lang="fr-FR" dirty="0"/>
                        <a:t>amical</a:t>
                      </a:r>
                    </a:p>
                  </a:txBody>
                  <a:tcPr/>
                </a:tc>
                <a:tc>
                  <a:txBody>
                    <a:bodyPr/>
                    <a:lstStyle/>
                    <a:p>
                      <a:r>
                        <a:rPr lang="fr-FR" dirty="0">
                          <a:solidFill>
                            <a:schemeClr val="accent2"/>
                          </a:solidFill>
                        </a:rPr>
                        <a:t>amicale</a:t>
                      </a:r>
                    </a:p>
                  </a:txBody>
                  <a:tcPr/>
                </a:tc>
                <a:extLst>
                  <a:ext uri="{0D108BD9-81ED-4DB2-BD59-A6C34878D82A}">
                    <a16:rowId xmlns:a16="http://schemas.microsoft.com/office/drawing/2014/main" val="4045264690"/>
                  </a:ext>
                </a:extLst>
              </a:tr>
              <a:tr h="370840">
                <a:tc>
                  <a:txBody>
                    <a:bodyPr/>
                    <a:lstStyle/>
                    <a:p>
                      <a:r>
                        <a:rPr lang="fr-FR" dirty="0"/>
                        <a:t>pluriel</a:t>
                      </a:r>
                    </a:p>
                  </a:txBody>
                  <a:tcPr>
                    <a:solidFill>
                      <a:schemeClr val="accent5">
                        <a:lumMod val="20000"/>
                        <a:lumOff val="80000"/>
                      </a:schemeClr>
                    </a:solidFill>
                  </a:tcPr>
                </a:tc>
                <a:tc>
                  <a:txBody>
                    <a:bodyPr/>
                    <a:lstStyle/>
                    <a:p>
                      <a:r>
                        <a:rPr lang="fr-FR" dirty="0"/>
                        <a:t>futés</a:t>
                      </a:r>
                    </a:p>
                  </a:txBody>
                  <a:tcPr/>
                </a:tc>
                <a:tc>
                  <a:txBody>
                    <a:bodyPr/>
                    <a:lstStyle/>
                    <a:p>
                      <a:r>
                        <a:rPr lang="fr-FR" dirty="0">
                          <a:solidFill>
                            <a:schemeClr val="accent2"/>
                          </a:solidFill>
                        </a:rPr>
                        <a:t>futées</a:t>
                      </a:r>
                    </a:p>
                  </a:txBody>
                  <a:tcPr/>
                </a:tc>
                <a:tc vMerge="1">
                  <a:txBody>
                    <a:bodyPr/>
                    <a:lstStyle/>
                    <a:p>
                      <a:endParaRPr lang="fr-FR" dirty="0"/>
                    </a:p>
                  </a:txBody>
                  <a:tcPr/>
                </a:tc>
                <a:tc>
                  <a:txBody>
                    <a:bodyPr/>
                    <a:lstStyle/>
                    <a:p>
                      <a:r>
                        <a:rPr lang="fr-FR" dirty="0"/>
                        <a:t>pluriel</a:t>
                      </a:r>
                    </a:p>
                  </a:txBody>
                  <a:tcPr>
                    <a:solidFill>
                      <a:schemeClr val="accent5">
                        <a:lumMod val="20000"/>
                        <a:lumOff val="80000"/>
                      </a:schemeClr>
                    </a:solidFill>
                  </a:tcPr>
                </a:tc>
                <a:tc>
                  <a:txBody>
                    <a:bodyPr/>
                    <a:lstStyle/>
                    <a:p>
                      <a:r>
                        <a:rPr lang="fr-FR" dirty="0">
                          <a:solidFill>
                            <a:schemeClr val="accent2"/>
                          </a:solidFill>
                        </a:rPr>
                        <a:t>amicaux</a:t>
                      </a:r>
                    </a:p>
                  </a:txBody>
                  <a:tcPr/>
                </a:tc>
                <a:tc>
                  <a:txBody>
                    <a:bodyPr/>
                    <a:lstStyle/>
                    <a:p>
                      <a:r>
                        <a:rPr lang="fr-FR" dirty="0">
                          <a:solidFill>
                            <a:schemeClr val="accent2"/>
                          </a:solidFill>
                        </a:rPr>
                        <a:t>amicales</a:t>
                      </a:r>
                    </a:p>
                  </a:txBody>
                  <a:tcPr/>
                </a:tc>
                <a:extLst>
                  <a:ext uri="{0D108BD9-81ED-4DB2-BD59-A6C34878D82A}">
                    <a16:rowId xmlns:a16="http://schemas.microsoft.com/office/drawing/2014/main" val="2726339068"/>
                  </a:ext>
                </a:extLst>
              </a:tr>
              <a:tr h="370840">
                <a:tc gridSpan="7">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163783973"/>
                  </a:ext>
                </a:extLst>
              </a:tr>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extLst>
                  <a:ext uri="{0D108BD9-81ED-4DB2-BD59-A6C34878D82A}">
                    <a16:rowId xmlns:a16="http://schemas.microsoft.com/office/drawing/2014/main" val="38490827"/>
                  </a:ext>
                </a:extLst>
              </a:tr>
              <a:tr h="370840">
                <a:tc>
                  <a:txBody>
                    <a:bodyPr/>
                    <a:lstStyle/>
                    <a:p>
                      <a:r>
                        <a:rPr lang="fr-FR" dirty="0"/>
                        <a:t>singulier</a:t>
                      </a:r>
                    </a:p>
                  </a:txBody>
                  <a:tcPr>
                    <a:solidFill>
                      <a:schemeClr val="accent5">
                        <a:lumMod val="20000"/>
                        <a:lumOff val="80000"/>
                      </a:schemeClr>
                    </a:solidFill>
                  </a:tcPr>
                </a:tc>
                <a:tc>
                  <a:txBody>
                    <a:bodyPr/>
                    <a:lstStyle/>
                    <a:p>
                      <a:r>
                        <a:rPr lang="fr-FR" dirty="0"/>
                        <a:t>affectueux</a:t>
                      </a:r>
                    </a:p>
                  </a:txBody>
                  <a:tcPr/>
                </a:tc>
                <a:tc>
                  <a:txBody>
                    <a:bodyPr/>
                    <a:lstStyle/>
                    <a:p>
                      <a:r>
                        <a:rPr lang="fr-FR" dirty="0">
                          <a:solidFill>
                            <a:schemeClr val="accent2"/>
                          </a:solidFill>
                        </a:rPr>
                        <a:t>affectueuse</a:t>
                      </a:r>
                    </a:p>
                  </a:txBody>
                  <a:tcPr/>
                </a:tc>
                <a:tc vMerge="1">
                  <a:txBody>
                    <a:bodyPr/>
                    <a:lstStyle/>
                    <a:p>
                      <a:endParaRPr lang="fr-FR"/>
                    </a:p>
                  </a:txBody>
                  <a:tcPr/>
                </a:tc>
                <a:tc>
                  <a:txBody>
                    <a:bodyPr/>
                    <a:lstStyle/>
                    <a:p>
                      <a:r>
                        <a:rPr lang="fr-FR" dirty="0"/>
                        <a:t>singulier</a:t>
                      </a:r>
                    </a:p>
                  </a:txBody>
                  <a:tcPr>
                    <a:solidFill>
                      <a:schemeClr val="accent5">
                        <a:lumMod val="20000"/>
                        <a:lumOff val="80000"/>
                      </a:schemeClr>
                    </a:solidFill>
                  </a:tcPr>
                </a:tc>
                <a:tc>
                  <a:txBody>
                    <a:bodyPr/>
                    <a:lstStyle/>
                    <a:p>
                      <a:r>
                        <a:rPr lang="fr-FR" dirty="0">
                          <a:solidFill>
                            <a:schemeClr val="accent2"/>
                          </a:solidFill>
                        </a:rPr>
                        <a:t>doux</a:t>
                      </a:r>
                    </a:p>
                  </a:txBody>
                  <a:tcPr>
                    <a:noFill/>
                  </a:tcPr>
                </a:tc>
                <a:tc>
                  <a:txBody>
                    <a:bodyPr/>
                    <a:lstStyle/>
                    <a:p>
                      <a:r>
                        <a:rPr lang="fr-FR" dirty="0">
                          <a:solidFill>
                            <a:schemeClr val="accent2"/>
                          </a:solidFill>
                        </a:rPr>
                        <a:t>douce</a:t>
                      </a:r>
                    </a:p>
                  </a:txBody>
                  <a:tcPr>
                    <a:noFill/>
                  </a:tcPr>
                </a:tc>
                <a:extLst>
                  <a:ext uri="{0D108BD9-81ED-4DB2-BD59-A6C34878D82A}">
                    <a16:rowId xmlns:a16="http://schemas.microsoft.com/office/drawing/2014/main" val="3164092821"/>
                  </a:ext>
                </a:extLst>
              </a:tr>
              <a:tr h="370840">
                <a:tc>
                  <a:txBody>
                    <a:bodyPr/>
                    <a:lstStyle/>
                    <a:p>
                      <a:r>
                        <a:rPr lang="fr-FR" dirty="0"/>
                        <a:t>pluriel</a:t>
                      </a:r>
                    </a:p>
                  </a:txBody>
                  <a:tcPr>
                    <a:solidFill>
                      <a:schemeClr val="accent5">
                        <a:lumMod val="20000"/>
                        <a:lumOff val="80000"/>
                      </a:schemeClr>
                    </a:solidFill>
                  </a:tcPr>
                </a:tc>
                <a:tc>
                  <a:txBody>
                    <a:bodyPr/>
                    <a:lstStyle/>
                    <a:p>
                      <a:r>
                        <a:rPr lang="fr-FR" dirty="0">
                          <a:solidFill>
                            <a:schemeClr val="accent2"/>
                          </a:solidFill>
                        </a:rPr>
                        <a:t>affectueux</a:t>
                      </a:r>
                    </a:p>
                  </a:txBody>
                  <a:tcPr/>
                </a:tc>
                <a:tc>
                  <a:txBody>
                    <a:bodyPr/>
                    <a:lstStyle/>
                    <a:p>
                      <a:r>
                        <a:rPr lang="fr-FR" dirty="0">
                          <a:solidFill>
                            <a:schemeClr val="accent2"/>
                          </a:solidFill>
                        </a:rPr>
                        <a:t>affectueuses</a:t>
                      </a:r>
                    </a:p>
                  </a:txBody>
                  <a:tcPr/>
                </a:tc>
                <a:tc vMerge="1">
                  <a:txBody>
                    <a:bodyPr/>
                    <a:lstStyle/>
                    <a:p>
                      <a:endParaRPr lang="fr-FR" dirty="0"/>
                    </a:p>
                  </a:txBody>
                  <a:tcPr/>
                </a:tc>
                <a:tc>
                  <a:txBody>
                    <a:bodyPr/>
                    <a:lstStyle/>
                    <a:p>
                      <a:r>
                        <a:rPr lang="fr-FR" dirty="0"/>
                        <a:t>pluriel</a:t>
                      </a:r>
                    </a:p>
                  </a:txBody>
                  <a:tcPr>
                    <a:solidFill>
                      <a:schemeClr val="accent5">
                        <a:lumMod val="20000"/>
                        <a:lumOff val="80000"/>
                      </a:schemeClr>
                    </a:solidFill>
                  </a:tcPr>
                </a:tc>
                <a:tc>
                  <a:txBody>
                    <a:bodyPr/>
                    <a:lstStyle/>
                    <a:p>
                      <a:r>
                        <a:rPr lang="fr-FR" dirty="0">
                          <a:solidFill>
                            <a:schemeClr val="accent2"/>
                          </a:solidFill>
                        </a:rPr>
                        <a:t>doux</a:t>
                      </a:r>
                    </a:p>
                  </a:txBody>
                  <a:tcPr/>
                </a:tc>
                <a:tc>
                  <a:txBody>
                    <a:bodyPr/>
                    <a:lstStyle/>
                    <a:p>
                      <a:r>
                        <a:rPr lang="fr-FR" dirty="0"/>
                        <a:t>douces</a:t>
                      </a:r>
                    </a:p>
                  </a:txBody>
                  <a:tcPr/>
                </a:tc>
                <a:extLst>
                  <a:ext uri="{0D108BD9-81ED-4DB2-BD59-A6C34878D82A}">
                    <a16:rowId xmlns:a16="http://schemas.microsoft.com/office/drawing/2014/main" val="3318738656"/>
                  </a:ext>
                </a:extLst>
              </a:tr>
              <a:tr h="370840">
                <a:tc gridSpan="7">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711062942"/>
                  </a:ext>
                </a:extLst>
              </a:tr>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3" gridSpan="2">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3" hMerge="1">
                  <a:txBody>
                    <a:bodyPr/>
                    <a:lstStyle/>
                    <a:p>
                      <a:endParaRPr lang="fr-FR" dirty="0"/>
                    </a:p>
                  </a:txBody>
                  <a:tcPr/>
                </a:tc>
                <a:extLst>
                  <a:ext uri="{0D108BD9-81ED-4DB2-BD59-A6C34878D82A}">
                    <a16:rowId xmlns:a16="http://schemas.microsoft.com/office/drawing/2014/main" val="3949808044"/>
                  </a:ext>
                </a:extLst>
              </a:tr>
              <a:tr h="370840">
                <a:tc>
                  <a:txBody>
                    <a:bodyPr/>
                    <a:lstStyle/>
                    <a:p>
                      <a:r>
                        <a:rPr lang="fr-FR" dirty="0"/>
                        <a:t>singulier</a:t>
                      </a:r>
                    </a:p>
                  </a:txBody>
                  <a:tcPr>
                    <a:solidFill>
                      <a:schemeClr val="accent5">
                        <a:lumMod val="20000"/>
                        <a:lumOff val="80000"/>
                      </a:schemeClr>
                    </a:solidFill>
                  </a:tcPr>
                </a:tc>
                <a:tc>
                  <a:txBody>
                    <a:bodyPr/>
                    <a:lstStyle/>
                    <a:p>
                      <a:r>
                        <a:rPr lang="fr-FR" dirty="0"/>
                        <a:t>cruel</a:t>
                      </a:r>
                    </a:p>
                  </a:txBody>
                  <a:tcPr/>
                </a:tc>
                <a:tc>
                  <a:txBody>
                    <a:bodyPr/>
                    <a:lstStyle/>
                    <a:p>
                      <a:r>
                        <a:rPr lang="fr-FR" dirty="0">
                          <a:solidFill>
                            <a:schemeClr val="accent2"/>
                          </a:solidFill>
                        </a:rPr>
                        <a:t>cruelle</a:t>
                      </a:r>
                    </a:p>
                  </a:txBody>
                  <a:tcPr/>
                </a:tc>
                <a:tc vMerge="1">
                  <a:txBody>
                    <a:bodyPr/>
                    <a:lstStyle/>
                    <a:p>
                      <a:endParaRPr lang="fr-FR"/>
                    </a:p>
                  </a:txBody>
                  <a:tcPr/>
                </a:tc>
                <a:tc rowSpan="2">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gridSpan="2" vMerge="1">
                  <a:txBody>
                    <a:bodyPr/>
                    <a:lstStyle/>
                    <a:p>
                      <a:endParaRPr lang="fr-FR"/>
                    </a:p>
                  </a:txBody>
                  <a:tcPr/>
                </a:tc>
                <a:tc hMerge="1" vMerge="1">
                  <a:txBody>
                    <a:bodyPr/>
                    <a:lstStyle/>
                    <a:p>
                      <a:endParaRPr lang="fr-FR" dirty="0"/>
                    </a:p>
                  </a:txBody>
                  <a:tcPr/>
                </a:tc>
                <a:extLst>
                  <a:ext uri="{0D108BD9-81ED-4DB2-BD59-A6C34878D82A}">
                    <a16:rowId xmlns:a16="http://schemas.microsoft.com/office/drawing/2014/main" val="4030869052"/>
                  </a:ext>
                </a:extLst>
              </a:tr>
              <a:tr h="370840">
                <a:tc>
                  <a:txBody>
                    <a:bodyPr/>
                    <a:lstStyle/>
                    <a:p>
                      <a:r>
                        <a:rPr lang="fr-FR" dirty="0"/>
                        <a:t>pluriel</a:t>
                      </a:r>
                    </a:p>
                  </a:txBody>
                  <a:tcPr>
                    <a:solidFill>
                      <a:schemeClr val="accent5">
                        <a:lumMod val="20000"/>
                        <a:lumOff val="80000"/>
                      </a:schemeClr>
                    </a:solidFill>
                  </a:tcPr>
                </a:tc>
                <a:tc>
                  <a:txBody>
                    <a:bodyPr/>
                    <a:lstStyle/>
                    <a:p>
                      <a:r>
                        <a:rPr lang="fr-FR" dirty="0">
                          <a:solidFill>
                            <a:schemeClr val="accent2"/>
                          </a:solidFill>
                        </a:rPr>
                        <a:t>cruels</a:t>
                      </a:r>
                    </a:p>
                  </a:txBody>
                  <a:tcPr/>
                </a:tc>
                <a:tc>
                  <a:txBody>
                    <a:bodyPr/>
                    <a:lstStyle/>
                    <a:p>
                      <a:r>
                        <a:rPr lang="fr-FR" dirty="0">
                          <a:solidFill>
                            <a:schemeClr val="accent2"/>
                          </a:solidFill>
                        </a:rPr>
                        <a:t>cruelles</a:t>
                      </a:r>
                    </a:p>
                  </a:txBody>
                  <a:tcPr/>
                </a:tc>
                <a:tc vMerge="1">
                  <a:txBody>
                    <a:bodyPr/>
                    <a:lstStyle/>
                    <a:p>
                      <a:endParaRPr lang="fr-FR" dirty="0"/>
                    </a:p>
                  </a:txBody>
                  <a:tcPr/>
                </a:tc>
                <a:tc vMerge="1">
                  <a:txBody>
                    <a:bodyPr/>
                    <a:lstStyle/>
                    <a:p>
                      <a:endParaRPr lang="fr-FR" dirty="0"/>
                    </a:p>
                  </a:txBody>
                  <a:tcPr>
                    <a:solidFill>
                      <a:schemeClr val="accent5">
                        <a:lumMod val="20000"/>
                        <a:lumOff val="80000"/>
                      </a:schemeClr>
                    </a:solidFill>
                  </a:tcPr>
                </a:tc>
                <a:tc gridSpan="2" vMerge="1">
                  <a:txBody>
                    <a:bodyPr/>
                    <a:lstStyle/>
                    <a:p>
                      <a:endParaRPr lang="fr-FR"/>
                    </a:p>
                  </a:txBody>
                  <a:tcPr/>
                </a:tc>
                <a:tc hMerge="1" vMerge="1">
                  <a:txBody>
                    <a:bodyPr/>
                    <a:lstStyle/>
                    <a:p>
                      <a:endParaRPr lang="fr-FR" dirty="0"/>
                    </a:p>
                  </a:txBody>
                  <a:tcPr/>
                </a:tc>
                <a:extLst>
                  <a:ext uri="{0D108BD9-81ED-4DB2-BD59-A6C34878D82A}">
                    <a16:rowId xmlns:a16="http://schemas.microsoft.com/office/drawing/2014/main" val="3072752337"/>
                  </a:ext>
                </a:extLst>
              </a:tr>
            </a:tbl>
          </a:graphicData>
        </a:graphic>
      </p:graphicFrame>
    </p:spTree>
    <p:extLst>
      <p:ext uri="{BB962C8B-B14F-4D97-AF65-F5344CB8AC3E}">
        <p14:creationId xmlns:p14="http://schemas.microsoft.com/office/powerpoint/2010/main" val="1639344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FA05A-47B7-08A6-4A4E-046984434F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6A52B97-A49C-8FF3-AFD1-BDC9BE7158B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CB7D2F34-53A6-AB9B-DD11-E0B8C8D872B0}"/>
              </a:ext>
            </a:extLst>
          </p:cNvPr>
          <p:cNvGraphicFramePr>
            <a:graphicFrameLocks noGrp="1"/>
          </p:cNvGraphicFramePr>
          <p:nvPr>
            <p:ph idx="1"/>
          </p:nvPr>
        </p:nvGraphicFramePr>
        <p:xfrm>
          <a:off x="838200" y="521758"/>
          <a:ext cx="10515596" cy="5562600"/>
        </p:xfrm>
        <a:graphic>
          <a:graphicData uri="http://schemas.openxmlformats.org/drawingml/2006/table">
            <a:tbl>
              <a:tblPr firstRow="1" bandRow="1">
                <a:tableStyleId>{5940675A-B579-460E-94D1-54222C63F5DA}</a:tableStyleId>
              </a:tblPr>
              <a:tblGrid>
                <a:gridCol w="1502228">
                  <a:extLst>
                    <a:ext uri="{9D8B030D-6E8A-4147-A177-3AD203B41FA5}">
                      <a16:colId xmlns:a16="http://schemas.microsoft.com/office/drawing/2014/main" val="221730783"/>
                    </a:ext>
                  </a:extLst>
                </a:gridCol>
                <a:gridCol w="1502228">
                  <a:extLst>
                    <a:ext uri="{9D8B030D-6E8A-4147-A177-3AD203B41FA5}">
                      <a16:colId xmlns:a16="http://schemas.microsoft.com/office/drawing/2014/main" val="2860059495"/>
                    </a:ext>
                  </a:extLst>
                </a:gridCol>
                <a:gridCol w="1502228">
                  <a:extLst>
                    <a:ext uri="{9D8B030D-6E8A-4147-A177-3AD203B41FA5}">
                      <a16:colId xmlns:a16="http://schemas.microsoft.com/office/drawing/2014/main" val="2516128472"/>
                    </a:ext>
                  </a:extLst>
                </a:gridCol>
                <a:gridCol w="1502228">
                  <a:extLst>
                    <a:ext uri="{9D8B030D-6E8A-4147-A177-3AD203B41FA5}">
                      <a16:colId xmlns:a16="http://schemas.microsoft.com/office/drawing/2014/main" val="684635695"/>
                    </a:ext>
                  </a:extLst>
                </a:gridCol>
                <a:gridCol w="1502228">
                  <a:extLst>
                    <a:ext uri="{9D8B030D-6E8A-4147-A177-3AD203B41FA5}">
                      <a16:colId xmlns:a16="http://schemas.microsoft.com/office/drawing/2014/main" val="1267036946"/>
                    </a:ext>
                  </a:extLst>
                </a:gridCol>
                <a:gridCol w="1502228">
                  <a:extLst>
                    <a:ext uri="{9D8B030D-6E8A-4147-A177-3AD203B41FA5}">
                      <a16:colId xmlns:a16="http://schemas.microsoft.com/office/drawing/2014/main" val="351068560"/>
                    </a:ext>
                  </a:extLst>
                </a:gridCol>
                <a:gridCol w="1502228">
                  <a:extLst>
                    <a:ext uri="{9D8B030D-6E8A-4147-A177-3AD203B41FA5}">
                      <a16:colId xmlns:a16="http://schemas.microsoft.com/office/drawing/2014/main" val="314686118"/>
                    </a:ext>
                  </a:extLst>
                </a:gridCol>
              </a:tblGrid>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extLst>
                  <a:ext uri="{0D108BD9-81ED-4DB2-BD59-A6C34878D82A}">
                    <a16:rowId xmlns:a16="http://schemas.microsoft.com/office/drawing/2014/main" val="3933173617"/>
                  </a:ext>
                </a:extLst>
              </a:tr>
              <a:tr h="370840">
                <a:tc>
                  <a:txBody>
                    <a:bodyPr/>
                    <a:lstStyle/>
                    <a:p>
                      <a:r>
                        <a:rPr lang="fr-FR" dirty="0"/>
                        <a:t>singulier</a:t>
                      </a:r>
                    </a:p>
                  </a:txBody>
                  <a:tcPr>
                    <a:solidFill>
                      <a:schemeClr val="accent5">
                        <a:lumMod val="20000"/>
                        <a:lumOff val="80000"/>
                      </a:schemeClr>
                    </a:solidFill>
                  </a:tcPr>
                </a:tc>
                <a:tc>
                  <a:txBody>
                    <a:bodyPr/>
                    <a:lstStyle/>
                    <a:p>
                      <a:r>
                        <a:rPr lang="fr-FR" dirty="0"/>
                        <a:t>élégant</a:t>
                      </a:r>
                    </a:p>
                  </a:txBody>
                  <a:tcPr/>
                </a:tc>
                <a:tc>
                  <a:txBody>
                    <a:bodyPr/>
                    <a:lstStyle/>
                    <a:p>
                      <a:r>
                        <a:rPr lang="fr-FR" dirty="0">
                          <a:solidFill>
                            <a:schemeClr val="accent2"/>
                          </a:solidFill>
                        </a:rPr>
                        <a:t>élégante</a:t>
                      </a:r>
                    </a:p>
                  </a:txBody>
                  <a:tcPr/>
                </a:tc>
                <a:tc vMerge="1">
                  <a:txBody>
                    <a:bodyPr/>
                    <a:lstStyle/>
                    <a:p>
                      <a:endParaRPr lang="fr-FR" dirty="0"/>
                    </a:p>
                  </a:txBody>
                  <a:tcPr/>
                </a:tc>
                <a:tc>
                  <a:txBody>
                    <a:bodyPr/>
                    <a:lstStyle/>
                    <a:p>
                      <a:r>
                        <a:rPr lang="fr-FR" dirty="0"/>
                        <a:t>singulier</a:t>
                      </a:r>
                    </a:p>
                  </a:txBody>
                  <a:tcPr>
                    <a:solidFill>
                      <a:schemeClr val="accent5">
                        <a:lumMod val="20000"/>
                        <a:lumOff val="80000"/>
                      </a:schemeClr>
                    </a:solidFill>
                  </a:tcPr>
                </a:tc>
                <a:tc>
                  <a:txBody>
                    <a:bodyPr/>
                    <a:lstStyle/>
                    <a:p>
                      <a:r>
                        <a:rPr lang="fr-FR" dirty="0">
                          <a:solidFill>
                            <a:schemeClr val="accent2"/>
                          </a:solidFill>
                        </a:rPr>
                        <a:t>fidèle</a:t>
                      </a:r>
                    </a:p>
                  </a:txBody>
                  <a:tcPr/>
                </a:tc>
                <a:tc>
                  <a:txBody>
                    <a:bodyPr/>
                    <a:lstStyle/>
                    <a:p>
                      <a:r>
                        <a:rPr lang="fr-FR" dirty="0">
                          <a:solidFill>
                            <a:schemeClr val="accent2"/>
                          </a:solidFill>
                        </a:rPr>
                        <a:t>fidèle</a:t>
                      </a:r>
                    </a:p>
                  </a:txBody>
                  <a:tcPr/>
                </a:tc>
                <a:extLst>
                  <a:ext uri="{0D108BD9-81ED-4DB2-BD59-A6C34878D82A}">
                    <a16:rowId xmlns:a16="http://schemas.microsoft.com/office/drawing/2014/main" val="2038354131"/>
                  </a:ext>
                </a:extLst>
              </a:tr>
              <a:tr h="370840">
                <a:tc>
                  <a:txBody>
                    <a:bodyPr/>
                    <a:lstStyle/>
                    <a:p>
                      <a:r>
                        <a:rPr lang="fr-FR" dirty="0"/>
                        <a:t>pluriel</a:t>
                      </a:r>
                    </a:p>
                  </a:txBody>
                  <a:tcPr>
                    <a:solidFill>
                      <a:schemeClr val="accent5">
                        <a:lumMod val="20000"/>
                        <a:lumOff val="80000"/>
                      </a:schemeClr>
                    </a:solidFill>
                  </a:tcPr>
                </a:tc>
                <a:tc>
                  <a:txBody>
                    <a:bodyPr/>
                    <a:lstStyle/>
                    <a:p>
                      <a:r>
                        <a:rPr lang="fr-FR" dirty="0">
                          <a:solidFill>
                            <a:schemeClr val="accent2"/>
                          </a:solidFill>
                        </a:rPr>
                        <a:t>élégants</a:t>
                      </a:r>
                    </a:p>
                  </a:txBody>
                  <a:tcPr/>
                </a:tc>
                <a:tc>
                  <a:txBody>
                    <a:bodyPr/>
                    <a:lstStyle/>
                    <a:p>
                      <a:r>
                        <a:rPr lang="fr-FR" dirty="0">
                          <a:solidFill>
                            <a:schemeClr val="accent2"/>
                          </a:solidFill>
                        </a:rPr>
                        <a:t>élégantes</a:t>
                      </a:r>
                    </a:p>
                  </a:txBody>
                  <a:tcPr/>
                </a:tc>
                <a:tc vMerge="1">
                  <a:txBody>
                    <a:bodyPr/>
                    <a:lstStyle/>
                    <a:p>
                      <a:endParaRPr lang="fr-FR" dirty="0"/>
                    </a:p>
                  </a:txBody>
                  <a:tcPr/>
                </a:tc>
                <a:tc>
                  <a:txBody>
                    <a:bodyPr/>
                    <a:lstStyle/>
                    <a:p>
                      <a:r>
                        <a:rPr lang="fr-FR" dirty="0"/>
                        <a:t>pluriel</a:t>
                      </a:r>
                    </a:p>
                  </a:txBody>
                  <a:tcPr>
                    <a:solidFill>
                      <a:schemeClr val="accent5">
                        <a:lumMod val="20000"/>
                        <a:lumOff val="80000"/>
                      </a:schemeClr>
                    </a:solidFill>
                  </a:tcPr>
                </a:tc>
                <a:tc>
                  <a:txBody>
                    <a:bodyPr/>
                    <a:lstStyle/>
                    <a:p>
                      <a:r>
                        <a:rPr lang="fr-FR" dirty="0"/>
                        <a:t>fidèles</a:t>
                      </a:r>
                    </a:p>
                  </a:txBody>
                  <a:tcPr/>
                </a:tc>
                <a:tc>
                  <a:txBody>
                    <a:bodyPr/>
                    <a:lstStyle/>
                    <a:p>
                      <a:r>
                        <a:rPr lang="fr-FR" dirty="0">
                          <a:solidFill>
                            <a:schemeClr val="accent2"/>
                          </a:solidFill>
                        </a:rPr>
                        <a:t>fidèles</a:t>
                      </a:r>
                    </a:p>
                  </a:txBody>
                  <a:tcPr/>
                </a:tc>
                <a:extLst>
                  <a:ext uri="{0D108BD9-81ED-4DB2-BD59-A6C34878D82A}">
                    <a16:rowId xmlns:a16="http://schemas.microsoft.com/office/drawing/2014/main" val="1358626924"/>
                  </a:ext>
                </a:extLst>
              </a:tr>
              <a:tr h="370840">
                <a:tc gridSpan="7">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407676852"/>
                  </a:ext>
                </a:extLst>
              </a:tr>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extLst>
                  <a:ext uri="{0D108BD9-81ED-4DB2-BD59-A6C34878D82A}">
                    <a16:rowId xmlns:a16="http://schemas.microsoft.com/office/drawing/2014/main" val="764852681"/>
                  </a:ext>
                </a:extLst>
              </a:tr>
              <a:tr h="370840">
                <a:tc>
                  <a:txBody>
                    <a:bodyPr/>
                    <a:lstStyle/>
                    <a:p>
                      <a:r>
                        <a:rPr lang="fr-FR" dirty="0"/>
                        <a:t>singulier</a:t>
                      </a:r>
                    </a:p>
                  </a:txBody>
                  <a:tcPr>
                    <a:solidFill>
                      <a:schemeClr val="accent5">
                        <a:lumMod val="20000"/>
                        <a:lumOff val="80000"/>
                      </a:schemeClr>
                    </a:solidFill>
                  </a:tcPr>
                </a:tc>
                <a:tc>
                  <a:txBody>
                    <a:bodyPr/>
                    <a:lstStyle/>
                    <a:p>
                      <a:r>
                        <a:rPr lang="fr-FR" dirty="0">
                          <a:solidFill>
                            <a:schemeClr val="accent2"/>
                          </a:solidFill>
                        </a:rPr>
                        <a:t>futé</a:t>
                      </a:r>
                    </a:p>
                  </a:txBody>
                  <a:tcPr/>
                </a:tc>
                <a:tc>
                  <a:txBody>
                    <a:bodyPr/>
                    <a:lstStyle/>
                    <a:p>
                      <a:r>
                        <a:rPr lang="fr-FR" dirty="0">
                          <a:solidFill>
                            <a:schemeClr val="accent2"/>
                          </a:solidFill>
                        </a:rPr>
                        <a:t>futée</a:t>
                      </a:r>
                    </a:p>
                  </a:txBody>
                  <a:tcPr/>
                </a:tc>
                <a:tc vMerge="1">
                  <a:txBody>
                    <a:bodyPr/>
                    <a:lstStyle/>
                    <a:p>
                      <a:endParaRPr lang="fr-FR" dirty="0"/>
                    </a:p>
                  </a:txBody>
                  <a:tcPr/>
                </a:tc>
                <a:tc>
                  <a:txBody>
                    <a:bodyPr/>
                    <a:lstStyle/>
                    <a:p>
                      <a:r>
                        <a:rPr lang="fr-FR" dirty="0"/>
                        <a:t>singulier</a:t>
                      </a:r>
                    </a:p>
                  </a:txBody>
                  <a:tcPr>
                    <a:solidFill>
                      <a:schemeClr val="accent5">
                        <a:lumMod val="20000"/>
                        <a:lumOff val="80000"/>
                      </a:schemeClr>
                    </a:solidFill>
                  </a:tcPr>
                </a:tc>
                <a:tc>
                  <a:txBody>
                    <a:bodyPr/>
                    <a:lstStyle/>
                    <a:p>
                      <a:r>
                        <a:rPr lang="fr-FR" dirty="0"/>
                        <a:t>amical</a:t>
                      </a:r>
                    </a:p>
                  </a:txBody>
                  <a:tcPr/>
                </a:tc>
                <a:tc>
                  <a:txBody>
                    <a:bodyPr/>
                    <a:lstStyle/>
                    <a:p>
                      <a:r>
                        <a:rPr lang="fr-FR" dirty="0">
                          <a:solidFill>
                            <a:schemeClr val="accent2"/>
                          </a:solidFill>
                        </a:rPr>
                        <a:t>amicale</a:t>
                      </a:r>
                    </a:p>
                  </a:txBody>
                  <a:tcPr/>
                </a:tc>
                <a:extLst>
                  <a:ext uri="{0D108BD9-81ED-4DB2-BD59-A6C34878D82A}">
                    <a16:rowId xmlns:a16="http://schemas.microsoft.com/office/drawing/2014/main" val="4045264690"/>
                  </a:ext>
                </a:extLst>
              </a:tr>
              <a:tr h="370840">
                <a:tc>
                  <a:txBody>
                    <a:bodyPr/>
                    <a:lstStyle/>
                    <a:p>
                      <a:r>
                        <a:rPr lang="fr-FR" dirty="0"/>
                        <a:t>pluriel</a:t>
                      </a:r>
                    </a:p>
                  </a:txBody>
                  <a:tcPr>
                    <a:solidFill>
                      <a:schemeClr val="accent5">
                        <a:lumMod val="20000"/>
                        <a:lumOff val="80000"/>
                      </a:schemeClr>
                    </a:solidFill>
                  </a:tcPr>
                </a:tc>
                <a:tc>
                  <a:txBody>
                    <a:bodyPr/>
                    <a:lstStyle/>
                    <a:p>
                      <a:r>
                        <a:rPr lang="fr-FR" dirty="0"/>
                        <a:t>futés</a:t>
                      </a:r>
                    </a:p>
                  </a:txBody>
                  <a:tcPr/>
                </a:tc>
                <a:tc>
                  <a:txBody>
                    <a:bodyPr/>
                    <a:lstStyle/>
                    <a:p>
                      <a:r>
                        <a:rPr lang="fr-FR" dirty="0">
                          <a:solidFill>
                            <a:schemeClr val="accent2"/>
                          </a:solidFill>
                        </a:rPr>
                        <a:t>futées</a:t>
                      </a:r>
                    </a:p>
                  </a:txBody>
                  <a:tcPr/>
                </a:tc>
                <a:tc vMerge="1">
                  <a:txBody>
                    <a:bodyPr/>
                    <a:lstStyle/>
                    <a:p>
                      <a:endParaRPr lang="fr-FR" dirty="0"/>
                    </a:p>
                  </a:txBody>
                  <a:tcPr/>
                </a:tc>
                <a:tc>
                  <a:txBody>
                    <a:bodyPr/>
                    <a:lstStyle/>
                    <a:p>
                      <a:r>
                        <a:rPr lang="fr-FR" dirty="0"/>
                        <a:t>pluriel</a:t>
                      </a:r>
                    </a:p>
                  </a:txBody>
                  <a:tcPr>
                    <a:solidFill>
                      <a:schemeClr val="accent5">
                        <a:lumMod val="20000"/>
                        <a:lumOff val="80000"/>
                      </a:schemeClr>
                    </a:solidFill>
                  </a:tcPr>
                </a:tc>
                <a:tc>
                  <a:txBody>
                    <a:bodyPr/>
                    <a:lstStyle/>
                    <a:p>
                      <a:r>
                        <a:rPr lang="fr-FR" dirty="0">
                          <a:solidFill>
                            <a:schemeClr val="accent2"/>
                          </a:solidFill>
                        </a:rPr>
                        <a:t>amicaux</a:t>
                      </a:r>
                    </a:p>
                  </a:txBody>
                  <a:tcPr/>
                </a:tc>
                <a:tc>
                  <a:txBody>
                    <a:bodyPr/>
                    <a:lstStyle/>
                    <a:p>
                      <a:r>
                        <a:rPr lang="fr-FR" dirty="0">
                          <a:solidFill>
                            <a:schemeClr val="accent2"/>
                          </a:solidFill>
                        </a:rPr>
                        <a:t>amicales</a:t>
                      </a:r>
                    </a:p>
                  </a:txBody>
                  <a:tcPr/>
                </a:tc>
                <a:extLst>
                  <a:ext uri="{0D108BD9-81ED-4DB2-BD59-A6C34878D82A}">
                    <a16:rowId xmlns:a16="http://schemas.microsoft.com/office/drawing/2014/main" val="2726339068"/>
                  </a:ext>
                </a:extLst>
              </a:tr>
              <a:tr h="370840">
                <a:tc gridSpan="7">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163783973"/>
                  </a:ext>
                </a:extLst>
              </a:tr>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extLst>
                  <a:ext uri="{0D108BD9-81ED-4DB2-BD59-A6C34878D82A}">
                    <a16:rowId xmlns:a16="http://schemas.microsoft.com/office/drawing/2014/main" val="38490827"/>
                  </a:ext>
                </a:extLst>
              </a:tr>
              <a:tr h="370840">
                <a:tc>
                  <a:txBody>
                    <a:bodyPr/>
                    <a:lstStyle/>
                    <a:p>
                      <a:r>
                        <a:rPr lang="fr-FR" dirty="0"/>
                        <a:t>singulier</a:t>
                      </a:r>
                    </a:p>
                  </a:txBody>
                  <a:tcPr>
                    <a:solidFill>
                      <a:schemeClr val="accent5">
                        <a:lumMod val="20000"/>
                        <a:lumOff val="80000"/>
                      </a:schemeClr>
                    </a:solidFill>
                  </a:tcPr>
                </a:tc>
                <a:tc>
                  <a:txBody>
                    <a:bodyPr/>
                    <a:lstStyle/>
                    <a:p>
                      <a:r>
                        <a:rPr lang="fr-FR" dirty="0"/>
                        <a:t>affectueux</a:t>
                      </a:r>
                    </a:p>
                  </a:txBody>
                  <a:tcPr/>
                </a:tc>
                <a:tc>
                  <a:txBody>
                    <a:bodyPr/>
                    <a:lstStyle/>
                    <a:p>
                      <a:r>
                        <a:rPr lang="fr-FR" dirty="0">
                          <a:solidFill>
                            <a:schemeClr val="accent2"/>
                          </a:solidFill>
                        </a:rPr>
                        <a:t>affectueuse</a:t>
                      </a:r>
                    </a:p>
                  </a:txBody>
                  <a:tcPr/>
                </a:tc>
                <a:tc vMerge="1">
                  <a:txBody>
                    <a:bodyPr/>
                    <a:lstStyle/>
                    <a:p>
                      <a:endParaRPr lang="fr-FR"/>
                    </a:p>
                  </a:txBody>
                  <a:tcPr/>
                </a:tc>
                <a:tc>
                  <a:txBody>
                    <a:bodyPr/>
                    <a:lstStyle/>
                    <a:p>
                      <a:r>
                        <a:rPr lang="fr-FR" dirty="0"/>
                        <a:t>singulier</a:t>
                      </a:r>
                    </a:p>
                  </a:txBody>
                  <a:tcPr>
                    <a:solidFill>
                      <a:schemeClr val="accent5">
                        <a:lumMod val="20000"/>
                        <a:lumOff val="80000"/>
                      </a:schemeClr>
                    </a:solidFill>
                  </a:tcPr>
                </a:tc>
                <a:tc>
                  <a:txBody>
                    <a:bodyPr/>
                    <a:lstStyle/>
                    <a:p>
                      <a:r>
                        <a:rPr lang="fr-FR" dirty="0">
                          <a:solidFill>
                            <a:schemeClr val="accent2"/>
                          </a:solidFill>
                        </a:rPr>
                        <a:t>doux</a:t>
                      </a:r>
                    </a:p>
                  </a:txBody>
                  <a:tcPr>
                    <a:noFill/>
                  </a:tcPr>
                </a:tc>
                <a:tc>
                  <a:txBody>
                    <a:bodyPr/>
                    <a:lstStyle/>
                    <a:p>
                      <a:r>
                        <a:rPr lang="fr-FR" dirty="0">
                          <a:solidFill>
                            <a:schemeClr val="accent2"/>
                          </a:solidFill>
                        </a:rPr>
                        <a:t>douce</a:t>
                      </a:r>
                    </a:p>
                  </a:txBody>
                  <a:tcPr>
                    <a:noFill/>
                  </a:tcPr>
                </a:tc>
                <a:extLst>
                  <a:ext uri="{0D108BD9-81ED-4DB2-BD59-A6C34878D82A}">
                    <a16:rowId xmlns:a16="http://schemas.microsoft.com/office/drawing/2014/main" val="3164092821"/>
                  </a:ext>
                </a:extLst>
              </a:tr>
              <a:tr h="370840">
                <a:tc>
                  <a:txBody>
                    <a:bodyPr/>
                    <a:lstStyle/>
                    <a:p>
                      <a:r>
                        <a:rPr lang="fr-FR" dirty="0"/>
                        <a:t>pluriel</a:t>
                      </a:r>
                    </a:p>
                  </a:txBody>
                  <a:tcPr>
                    <a:solidFill>
                      <a:schemeClr val="accent5">
                        <a:lumMod val="20000"/>
                        <a:lumOff val="80000"/>
                      </a:schemeClr>
                    </a:solidFill>
                  </a:tcPr>
                </a:tc>
                <a:tc>
                  <a:txBody>
                    <a:bodyPr/>
                    <a:lstStyle/>
                    <a:p>
                      <a:r>
                        <a:rPr lang="fr-FR" dirty="0">
                          <a:solidFill>
                            <a:schemeClr val="accent2"/>
                          </a:solidFill>
                        </a:rPr>
                        <a:t>affectueux</a:t>
                      </a:r>
                    </a:p>
                  </a:txBody>
                  <a:tcPr/>
                </a:tc>
                <a:tc>
                  <a:txBody>
                    <a:bodyPr/>
                    <a:lstStyle/>
                    <a:p>
                      <a:r>
                        <a:rPr lang="fr-FR" dirty="0">
                          <a:solidFill>
                            <a:schemeClr val="accent2"/>
                          </a:solidFill>
                        </a:rPr>
                        <a:t>affectueuses</a:t>
                      </a:r>
                    </a:p>
                  </a:txBody>
                  <a:tcPr/>
                </a:tc>
                <a:tc vMerge="1">
                  <a:txBody>
                    <a:bodyPr/>
                    <a:lstStyle/>
                    <a:p>
                      <a:endParaRPr lang="fr-FR" dirty="0"/>
                    </a:p>
                  </a:txBody>
                  <a:tcPr/>
                </a:tc>
                <a:tc>
                  <a:txBody>
                    <a:bodyPr/>
                    <a:lstStyle/>
                    <a:p>
                      <a:r>
                        <a:rPr lang="fr-FR" dirty="0"/>
                        <a:t>pluriel</a:t>
                      </a:r>
                    </a:p>
                  </a:txBody>
                  <a:tcPr>
                    <a:solidFill>
                      <a:schemeClr val="accent5">
                        <a:lumMod val="20000"/>
                        <a:lumOff val="80000"/>
                      </a:schemeClr>
                    </a:solidFill>
                  </a:tcPr>
                </a:tc>
                <a:tc>
                  <a:txBody>
                    <a:bodyPr/>
                    <a:lstStyle/>
                    <a:p>
                      <a:r>
                        <a:rPr lang="fr-FR" dirty="0">
                          <a:solidFill>
                            <a:schemeClr val="accent2"/>
                          </a:solidFill>
                        </a:rPr>
                        <a:t>doux</a:t>
                      </a:r>
                    </a:p>
                  </a:txBody>
                  <a:tcPr/>
                </a:tc>
                <a:tc>
                  <a:txBody>
                    <a:bodyPr/>
                    <a:lstStyle/>
                    <a:p>
                      <a:r>
                        <a:rPr lang="fr-FR" dirty="0"/>
                        <a:t>douces</a:t>
                      </a:r>
                    </a:p>
                  </a:txBody>
                  <a:tcPr/>
                </a:tc>
                <a:extLst>
                  <a:ext uri="{0D108BD9-81ED-4DB2-BD59-A6C34878D82A}">
                    <a16:rowId xmlns:a16="http://schemas.microsoft.com/office/drawing/2014/main" val="3318738656"/>
                  </a:ext>
                </a:extLst>
              </a:tr>
              <a:tr h="370840">
                <a:tc gridSpan="7">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711062942"/>
                  </a:ext>
                </a:extLst>
              </a:tr>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Masculin</a:t>
                      </a:r>
                    </a:p>
                  </a:txBody>
                  <a:tcPr>
                    <a:solidFill>
                      <a:schemeClr val="accent5">
                        <a:lumMod val="20000"/>
                        <a:lumOff val="80000"/>
                      </a:schemeClr>
                    </a:solidFill>
                  </a:tcPr>
                </a:tc>
                <a:tc>
                  <a:txBody>
                    <a:bodyPr/>
                    <a:lstStyle/>
                    <a:p>
                      <a:r>
                        <a:rPr lang="fr-FR" dirty="0"/>
                        <a:t>féminin</a:t>
                      </a:r>
                    </a:p>
                  </a:txBody>
                  <a:tcPr>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3" gridSpan="2">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3" hMerge="1">
                  <a:txBody>
                    <a:bodyPr/>
                    <a:lstStyle/>
                    <a:p>
                      <a:endParaRPr lang="fr-FR" dirty="0"/>
                    </a:p>
                  </a:txBody>
                  <a:tcPr/>
                </a:tc>
                <a:extLst>
                  <a:ext uri="{0D108BD9-81ED-4DB2-BD59-A6C34878D82A}">
                    <a16:rowId xmlns:a16="http://schemas.microsoft.com/office/drawing/2014/main" val="3949808044"/>
                  </a:ext>
                </a:extLst>
              </a:tr>
              <a:tr h="370840">
                <a:tc>
                  <a:txBody>
                    <a:bodyPr/>
                    <a:lstStyle/>
                    <a:p>
                      <a:r>
                        <a:rPr lang="fr-FR" dirty="0"/>
                        <a:t>singulier</a:t>
                      </a:r>
                    </a:p>
                  </a:txBody>
                  <a:tcPr>
                    <a:solidFill>
                      <a:schemeClr val="accent5">
                        <a:lumMod val="20000"/>
                        <a:lumOff val="80000"/>
                      </a:schemeClr>
                    </a:solidFill>
                  </a:tcPr>
                </a:tc>
                <a:tc>
                  <a:txBody>
                    <a:bodyPr/>
                    <a:lstStyle/>
                    <a:p>
                      <a:r>
                        <a:rPr lang="fr-FR" dirty="0"/>
                        <a:t>cruel</a:t>
                      </a:r>
                    </a:p>
                  </a:txBody>
                  <a:tcPr/>
                </a:tc>
                <a:tc>
                  <a:txBody>
                    <a:bodyPr/>
                    <a:lstStyle/>
                    <a:p>
                      <a:r>
                        <a:rPr lang="fr-FR" dirty="0">
                          <a:solidFill>
                            <a:schemeClr val="accent2"/>
                          </a:solidFill>
                        </a:rPr>
                        <a:t>cruelle</a:t>
                      </a:r>
                    </a:p>
                  </a:txBody>
                  <a:tcPr/>
                </a:tc>
                <a:tc vMerge="1">
                  <a:txBody>
                    <a:bodyPr/>
                    <a:lstStyle/>
                    <a:p>
                      <a:endParaRPr lang="fr-FR"/>
                    </a:p>
                  </a:txBody>
                  <a:tcPr/>
                </a:tc>
                <a:tc rowSpan="2">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gridSpan="2" vMerge="1">
                  <a:txBody>
                    <a:bodyPr/>
                    <a:lstStyle/>
                    <a:p>
                      <a:endParaRPr lang="fr-FR"/>
                    </a:p>
                  </a:txBody>
                  <a:tcPr/>
                </a:tc>
                <a:tc hMerge="1" vMerge="1">
                  <a:txBody>
                    <a:bodyPr/>
                    <a:lstStyle/>
                    <a:p>
                      <a:endParaRPr lang="fr-FR" dirty="0"/>
                    </a:p>
                  </a:txBody>
                  <a:tcPr/>
                </a:tc>
                <a:extLst>
                  <a:ext uri="{0D108BD9-81ED-4DB2-BD59-A6C34878D82A}">
                    <a16:rowId xmlns:a16="http://schemas.microsoft.com/office/drawing/2014/main" val="4030869052"/>
                  </a:ext>
                </a:extLst>
              </a:tr>
              <a:tr h="370840">
                <a:tc>
                  <a:txBody>
                    <a:bodyPr/>
                    <a:lstStyle/>
                    <a:p>
                      <a:r>
                        <a:rPr lang="fr-FR" dirty="0"/>
                        <a:t>pluriel</a:t>
                      </a:r>
                    </a:p>
                  </a:txBody>
                  <a:tcPr>
                    <a:solidFill>
                      <a:schemeClr val="accent5">
                        <a:lumMod val="20000"/>
                        <a:lumOff val="80000"/>
                      </a:schemeClr>
                    </a:solidFill>
                  </a:tcPr>
                </a:tc>
                <a:tc>
                  <a:txBody>
                    <a:bodyPr/>
                    <a:lstStyle/>
                    <a:p>
                      <a:r>
                        <a:rPr lang="fr-FR" dirty="0">
                          <a:solidFill>
                            <a:schemeClr val="accent2"/>
                          </a:solidFill>
                        </a:rPr>
                        <a:t>cruels</a:t>
                      </a:r>
                    </a:p>
                  </a:txBody>
                  <a:tcPr/>
                </a:tc>
                <a:tc>
                  <a:txBody>
                    <a:bodyPr/>
                    <a:lstStyle/>
                    <a:p>
                      <a:r>
                        <a:rPr lang="fr-FR" dirty="0">
                          <a:solidFill>
                            <a:schemeClr val="accent2"/>
                          </a:solidFill>
                        </a:rPr>
                        <a:t>cruelles</a:t>
                      </a:r>
                    </a:p>
                  </a:txBody>
                  <a:tcPr/>
                </a:tc>
                <a:tc vMerge="1">
                  <a:txBody>
                    <a:bodyPr/>
                    <a:lstStyle/>
                    <a:p>
                      <a:endParaRPr lang="fr-FR" dirty="0"/>
                    </a:p>
                  </a:txBody>
                  <a:tcPr/>
                </a:tc>
                <a:tc vMerge="1">
                  <a:txBody>
                    <a:bodyPr/>
                    <a:lstStyle/>
                    <a:p>
                      <a:endParaRPr lang="fr-FR" dirty="0"/>
                    </a:p>
                  </a:txBody>
                  <a:tcPr>
                    <a:solidFill>
                      <a:schemeClr val="accent5">
                        <a:lumMod val="20000"/>
                        <a:lumOff val="80000"/>
                      </a:schemeClr>
                    </a:solidFill>
                  </a:tcPr>
                </a:tc>
                <a:tc gridSpan="2" vMerge="1">
                  <a:txBody>
                    <a:bodyPr/>
                    <a:lstStyle/>
                    <a:p>
                      <a:endParaRPr lang="fr-FR"/>
                    </a:p>
                  </a:txBody>
                  <a:tcPr/>
                </a:tc>
                <a:tc hMerge="1" vMerge="1">
                  <a:txBody>
                    <a:bodyPr/>
                    <a:lstStyle/>
                    <a:p>
                      <a:endParaRPr lang="fr-FR" dirty="0"/>
                    </a:p>
                  </a:txBody>
                  <a:tcPr/>
                </a:tc>
                <a:extLst>
                  <a:ext uri="{0D108BD9-81ED-4DB2-BD59-A6C34878D82A}">
                    <a16:rowId xmlns:a16="http://schemas.microsoft.com/office/drawing/2014/main" val="3072752337"/>
                  </a:ext>
                </a:extLst>
              </a:tr>
            </a:tbl>
          </a:graphicData>
        </a:graphic>
      </p:graphicFrame>
    </p:spTree>
    <p:extLst>
      <p:ext uri="{BB962C8B-B14F-4D97-AF65-F5344CB8AC3E}">
        <p14:creationId xmlns:p14="http://schemas.microsoft.com/office/powerpoint/2010/main" val="3362866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86E0E3-C338-3574-1C38-F96CB1308316}"/>
              </a:ext>
            </a:extLst>
          </p:cNvPr>
          <p:cNvSpPr>
            <a:spLocks noGrp="1"/>
          </p:cNvSpPr>
          <p:nvPr>
            <p:ph type="title"/>
          </p:nvPr>
        </p:nvSpPr>
        <p:spPr/>
        <p:txBody>
          <a:bodyPr/>
          <a:lstStyle/>
          <a:p>
            <a:endParaRPr lang="fr-FR" dirty="0"/>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67275" y="1837000"/>
            <a:ext cx="2457450" cy="3184000"/>
          </a:xfrm>
          <a:prstGeom prst="rect">
            <a:avLst/>
          </a:prstGeom>
        </p:spPr>
      </p:pic>
    </p:spTree>
    <p:extLst>
      <p:ext uri="{BB962C8B-B14F-4D97-AF65-F5344CB8AC3E}">
        <p14:creationId xmlns:p14="http://schemas.microsoft.com/office/powerpoint/2010/main" val="3867789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9C17BC-9B38-3CE3-7D6A-EB3D45B45BA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2A97F5D-043F-F094-B59A-ED455741D512}"/>
              </a:ext>
            </a:extLst>
          </p:cNvPr>
          <p:cNvSpPr>
            <a:spLocks noGrp="1"/>
          </p:cNvSpPr>
          <p:nvPr>
            <p:ph idx="1"/>
          </p:nvPr>
        </p:nvSpPr>
        <p:spPr>
          <a:xfrm>
            <a:off x="973667" y="1027906"/>
            <a:ext cx="10515600" cy="4351338"/>
          </a:xfrm>
        </p:spPr>
        <p:txBody>
          <a:bodyPr/>
          <a:lstStyle/>
          <a:p>
            <a:pPr marL="0" indent="0">
              <a:buNone/>
            </a:pPr>
            <a:endParaRPr lang="fr-FR" dirty="0"/>
          </a:p>
          <a:p>
            <a:pPr marL="0" indent="0">
              <a:buNone/>
            </a:pPr>
            <a:endParaRPr lang="fr-FR" dirty="0"/>
          </a:p>
          <a:p>
            <a:pPr marL="0" indent="0">
              <a:lnSpc>
                <a:spcPct val="115000"/>
              </a:lnSpc>
              <a:spcAft>
                <a:spcPts val="1000"/>
              </a:spcAf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Quand l’adjectif est dans un groupe du nom, on l’accorde avec le nom.</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Quand l’adjectif n’est pas dans un groupe du nom mais qu’il est dans le groupe du verbe, on l’accorde avec le sujet.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Les adjectifs ne varient pas tous de la même manière.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131733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4A062D-A4E7-55DD-4637-714EC7D1FFA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8D11125-0D02-6BE1-5111-FB0092BC716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pic>
        <p:nvPicPr>
          <p:cNvPr id="4" name="Image 3" descr="Une image contenant Police, Graphique, conception&#10;&#10;Description générée automatiquement">
            <a:extLst>
              <a:ext uri="{FF2B5EF4-FFF2-40B4-BE49-F238E27FC236}">
                <a16:creationId xmlns:a16="http://schemas.microsoft.com/office/drawing/2014/main" id="{9D3C04F6-174B-AF68-EC3E-444D841C24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4063" y="2595260"/>
            <a:ext cx="3887876" cy="1667479"/>
          </a:xfrm>
          <a:prstGeom prst="rect">
            <a:avLst/>
          </a:prstGeom>
        </p:spPr>
      </p:pic>
    </p:spTree>
    <p:extLst>
      <p:ext uri="{BB962C8B-B14F-4D97-AF65-F5344CB8AC3E}">
        <p14:creationId xmlns:p14="http://schemas.microsoft.com/office/powerpoint/2010/main" val="2432621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00DFA3-867D-43C0-6385-72BE2AA45E03}"/>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30CE1C48-525D-C9ED-771F-3C954CE4687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600" b="1" dirty="0">
                <a:solidFill>
                  <a:schemeClr val="accent2"/>
                </a:solidFill>
              </a:rPr>
              <a:t>As-tu bien compris ?</a:t>
            </a:r>
          </a:p>
        </p:txBody>
      </p:sp>
    </p:spTree>
    <p:extLst>
      <p:ext uri="{BB962C8B-B14F-4D97-AF65-F5344CB8AC3E}">
        <p14:creationId xmlns:p14="http://schemas.microsoft.com/office/powerpoint/2010/main" val="555506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B82F9D-7214-AB69-69FD-EA3D5495236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468CC9C-353B-62A2-11A6-97586B5C9AFB}"/>
              </a:ext>
            </a:extLst>
          </p:cNvPr>
          <p:cNvSpPr>
            <a:spLocks noGrp="1"/>
          </p:cNvSpPr>
          <p:nvPr>
            <p:ph idx="1"/>
          </p:nvPr>
        </p:nvSpPr>
        <p:spPr>
          <a:xfrm>
            <a:off x="838200" y="1270000"/>
            <a:ext cx="10515600" cy="4906963"/>
          </a:xfrm>
        </p:spPr>
        <p:txBody>
          <a:bodyPr>
            <a:normAutofit fontScale="92500" lnSpcReduction="10000"/>
          </a:bodyPr>
          <a:lstStyle/>
          <a:p>
            <a:pPr marL="0" indent="0" algn="just">
              <a:lnSpc>
                <a:spcPct val="115000"/>
              </a:lnSpc>
              <a:spcAft>
                <a:spcPts val="1000"/>
              </a:spcAft>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Aristobule a écrit : </a:t>
            </a:r>
            <a:r>
              <a:rPr lang="fr-FR" sz="2400" b="1" dirty="0">
                <a:solidFill>
                  <a:srgbClr val="000000"/>
                </a:solidFill>
                <a:effectLst/>
                <a:latin typeface="SignPainter-HouseScript" panose="02000006070000020004" pitchFamily="2" charset="0"/>
                <a:ea typeface="Calibri" panose="020F0502020204030204" pitchFamily="34" charset="0"/>
                <a:cs typeface="Times New Roman" panose="02020603050405020304" pitchFamily="18" charset="0"/>
              </a:rPr>
              <a:t>Tes chaussettes sont vraiment colorés.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Voilà son raisonnement : </a:t>
            </a:r>
          </a:p>
          <a:p>
            <a:pPr marL="0" indent="0" algn="just">
              <a:lnSpc>
                <a:spcPct val="115000"/>
              </a:lnSpc>
              <a:spcAft>
                <a:spcPts val="1000"/>
              </a:spcAft>
              <a:buNone/>
            </a:pPr>
            <a:endPar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Es-tu d’accord avec lui ?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 non, réécris comme il te semble.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4" name="Image 3" descr="Une image contenant clipart, poupée&#10;&#10;Description générée automatiquement">
            <a:extLst>
              <a:ext uri="{FF2B5EF4-FFF2-40B4-BE49-F238E27FC236}">
                <a16:creationId xmlns:a16="http://schemas.microsoft.com/office/drawing/2014/main" id="{B7F20B66-D5B9-DE9B-AFC7-6694D882FE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533" r="34411"/>
          <a:stretch/>
        </p:blipFill>
        <p:spPr bwMode="auto">
          <a:xfrm>
            <a:off x="1032934" y="2474781"/>
            <a:ext cx="1232005" cy="1729481"/>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5" name="Bulle ronde 4">
            <a:extLst>
              <a:ext uri="{FF2B5EF4-FFF2-40B4-BE49-F238E27FC236}">
                <a16:creationId xmlns:a16="http://schemas.microsoft.com/office/drawing/2014/main" id="{9A36FA4D-8AD0-D76A-69D5-F7B4D6B34FAA}"/>
              </a:ext>
            </a:extLst>
          </p:cNvPr>
          <p:cNvSpPr/>
          <p:nvPr/>
        </p:nvSpPr>
        <p:spPr>
          <a:xfrm>
            <a:off x="3722370" y="2204344"/>
            <a:ext cx="6691630" cy="1729481"/>
          </a:xfrm>
          <a:prstGeom prst="wedgeEllipseCallout">
            <a:avLst>
              <a:gd name="adj1" fmla="val -65936"/>
              <a:gd name="adj2" fmla="val 18266"/>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J’ai mis un </a:t>
            </a: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à </a:t>
            </a: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coloré</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parce que c’est un adjectif qui s’accorde avec le nom </a:t>
            </a: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chaussettes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qui au pluriel.</a:t>
            </a:r>
            <a:endParaRPr lang="fr-FR"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142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376E5-CBFE-1701-DBD5-D7FE12CC6A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63C349-3ED9-E1DF-2229-FB924C738D9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D4EE31F-D251-1604-893E-114BF9331A7B}"/>
              </a:ext>
            </a:extLst>
          </p:cNvPr>
          <p:cNvSpPr>
            <a:spLocks noGrp="1"/>
          </p:cNvSpPr>
          <p:nvPr>
            <p:ph idx="1"/>
          </p:nvPr>
        </p:nvSpPr>
        <p:spPr>
          <a:xfrm>
            <a:off x="838200" y="1270000"/>
            <a:ext cx="10515600" cy="4906963"/>
          </a:xfrm>
        </p:spPr>
        <p:txBody>
          <a:bodyPr>
            <a:normAutofit fontScale="92500" lnSpcReduction="10000"/>
          </a:bodyPr>
          <a:lstStyle/>
          <a:p>
            <a:pPr marL="0" indent="0" algn="just">
              <a:lnSpc>
                <a:spcPct val="115000"/>
              </a:lnSpc>
              <a:spcAft>
                <a:spcPts val="1000"/>
              </a:spcAft>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Aristobule a écrit : </a:t>
            </a:r>
            <a:r>
              <a:rPr lang="fr-FR" sz="2400" b="1" dirty="0">
                <a:solidFill>
                  <a:srgbClr val="000000"/>
                </a:solidFill>
                <a:effectLst/>
                <a:latin typeface="SignPainter-HouseScript" panose="02000006070000020004" pitchFamily="2" charset="0"/>
                <a:ea typeface="Calibri" panose="020F0502020204030204" pitchFamily="34" charset="0"/>
                <a:cs typeface="Times New Roman" panose="02020603050405020304" pitchFamily="18" charset="0"/>
              </a:rPr>
              <a:t>Tes chaussettes sont vraiment colorés.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Voilà son raisonnement : </a:t>
            </a:r>
          </a:p>
          <a:p>
            <a:pPr marL="0" indent="0" algn="just">
              <a:lnSpc>
                <a:spcPct val="115000"/>
              </a:lnSpc>
              <a:spcAft>
                <a:spcPts val="1000"/>
              </a:spcAft>
              <a:buNone/>
            </a:pPr>
            <a:endPar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Es-tu d’accord avec lui ?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Non</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 non, réécris comme il te semble.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6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Tes chaussettes sont vraiment colorées</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4" name="Image 3" descr="Une image contenant clipart, poupée&#10;&#10;Description générée automatiquement">
            <a:extLst>
              <a:ext uri="{FF2B5EF4-FFF2-40B4-BE49-F238E27FC236}">
                <a16:creationId xmlns:a16="http://schemas.microsoft.com/office/drawing/2014/main" id="{87463C0E-6D98-DC46-9061-B964CC18F7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533" r="34411"/>
          <a:stretch/>
        </p:blipFill>
        <p:spPr bwMode="auto">
          <a:xfrm>
            <a:off x="1032934" y="2474781"/>
            <a:ext cx="1232005" cy="1729481"/>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5" name="Bulle ronde 4">
            <a:extLst>
              <a:ext uri="{FF2B5EF4-FFF2-40B4-BE49-F238E27FC236}">
                <a16:creationId xmlns:a16="http://schemas.microsoft.com/office/drawing/2014/main" id="{D0D85791-E506-F313-F72A-F39D50A28496}"/>
              </a:ext>
            </a:extLst>
          </p:cNvPr>
          <p:cNvSpPr/>
          <p:nvPr/>
        </p:nvSpPr>
        <p:spPr>
          <a:xfrm>
            <a:off x="3722370" y="2204344"/>
            <a:ext cx="6691630" cy="1729481"/>
          </a:xfrm>
          <a:prstGeom prst="wedgeEllipseCallout">
            <a:avLst>
              <a:gd name="adj1" fmla="val -65936"/>
              <a:gd name="adj2" fmla="val 18266"/>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J’ai mis un </a:t>
            </a: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à </a:t>
            </a: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coloré</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parce que c’est un adjectif qui s’accorde avec le nom </a:t>
            </a: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chaussettes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qui au pluriel.</a:t>
            </a:r>
            <a:endParaRPr lang="fr-FR"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97036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F246BA-CB10-B9FC-A345-9B6A667A7B0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F80791B-625F-1DD1-5925-773592A2C121}"/>
              </a:ext>
            </a:extLst>
          </p:cNvPr>
          <p:cNvSpPr>
            <a:spLocks noGrp="1"/>
          </p:cNvSpPr>
          <p:nvPr>
            <p:ph idx="1"/>
          </p:nvPr>
        </p:nvSpPr>
        <p:spPr>
          <a:xfrm>
            <a:off x="838200" y="829733"/>
            <a:ext cx="10515600" cy="5347230"/>
          </a:xfrm>
        </p:spPr>
        <p:txBody>
          <a:bodyPr>
            <a:normAutofit/>
          </a:bodyPr>
          <a:lstStyle/>
          <a:p>
            <a:pPr marL="0" indent="0">
              <a:lnSpc>
                <a:spcPct val="115000"/>
              </a:lnSpc>
              <a:spcAft>
                <a:spcPts val="1000"/>
              </a:spcAf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2. Justifie les lettres encadrées.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Ces régions immenses sont ensoleillées.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immenses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s’écrit avec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parce que…………………………………………………………….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b.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Ensoleillé e 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s’écrit avec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parce que…………………………………………………………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57DEC548-5A5D-52B1-ED06-0FBECB46D5B9}"/>
              </a:ext>
            </a:extLst>
          </p:cNvPr>
          <p:cNvSpPr/>
          <p:nvPr/>
        </p:nvSpPr>
        <p:spPr>
          <a:xfrm>
            <a:off x="4340772" y="2023917"/>
            <a:ext cx="126125" cy="262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63822B63-B562-6E47-FE1F-BDE947942B09}"/>
              </a:ext>
            </a:extLst>
          </p:cNvPr>
          <p:cNvSpPr/>
          <p:nvPr/>
        </p:nvSpPr>
        <p:spPr>
          <a:xfrm>
            <a:off x="1991710" y="3166242"/>
            <a:ext cx="157656" cy="262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72E3C2FC-665C-AC3D-22B9-D54213B9AB27}"/>
              </a:ext>
            </a:extLst>
          </p:cNvPr>
          <p:cNvSpPr/>
          <p:nvPr/>
        </p:nvSpPr>
        <p:spPr>
          <a:xfrm>
            <a:off x="2107325" y="4904554"/>
            <a:ext cx="157656" cy="262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AE96E9EF-4B59-415B-3B6F-236BFAB4C2D0}"/>
              </a:ext>
            </a:extLst>
          </p:cNvPr>
          <p:cNvSpPr/>
          <p:nvPr/>
        </p:nvSpPr>
        <p:spPr>
          <a:xfrm>
            <a:off x="2874579" y="2023917"/>
            <a:ext cx="126125" cy="262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520539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6B1A4-A1E9-70C2-4552-D90F7BE273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2A7E2A-0C40-24BF-8D5D-87A7D3B84DA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BD8F1FE-284C-5E86-2D06-AE96797FCDFE}"/>
              </a:ext>
            </a:extLst>
          </p:cNvPr>
          <p:cNvSpPr>
            <a:spLocks noGrp="1"/>
          </p:cNvSpPr>
          <p:nvPr>
            <p:ph idx="1"/>
          </p:nvPr>
        </p:nvSpPr>
        <p:spPr>
          <a:xfrm>
            <a:off x="838200" y="829733"/>
            <a:ext cx="10515600" cy="5347230"/>
          </a:xfrm>
        </p:spPr>
        <p:txBody>
          <a:bodyPr>
            <a:normAutofit/>
          </a:bodyPr>
          <a:lstStyle/>
          <a:p>
            <a:pPr marL="0" indent="0">
              <a:lnSpc>
                <a:spcPct val="115000"/>
              </a:lnSpc>
              <a:spcAft>
                <a:spcPts val="1000"/>
              </a:spcAf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2. Justifie les lettres encadrées.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Ces régions immenses sont ensoleillées.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immenses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s’écrit avec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parce que </a:t>
            </a:r>
            <a:r>
              <a:rPr lang="fr-FR" sz="1800" dirty="0">
                <a:solidFill>
                  <a:schemeClr val="accent2"/>
                </a:solidFill>
                <a:effectLst/>
                <a:latin typeface="Times New Roman" panose="02020603050405020304" pitchFamily="18" charset="0"/>
                <a:ea typeface="Calibri" panose="020F0502020204030204" pitchFamily="34" charset="0"/>
              </a:rPr>
              <a:t>c’est un adjectif qui s’accorde avec le nom </a:t>
            </a:r>
            <a:r>
              <a:rPr lang="fr-FR" sz="1800" i="1" dirty="0">
                <a:solidFill>
                  <a:schemeClr val="accent2"/>
                </a:solidFill>
                <a:effectLst/>
                <a:latin typeface="Times New Roman" panose="02020603050405020304" pitchFamily="18" charset="0"/>
                <a:ea typeface="Calibri" panose="020F0502020204030204" pitchFamily="34" charset="0"/>
              </a:rPr>
              <a:t>régions</a:t>
            </a:r>
            <a:r>
              <a:rPr lang="fr-FR" sz="1800" dirty="0">
                <a:solidFill>
                  <a:schemeClr val="accent2"/>
                </a:solidFill>
                <a:effectLst/>
                <a:latin typeface="Times New Roman" panose="02020603050405020304" pitchFamily="18" charset="0"/>
                <a:ea typeface="Calibri" panose="020F0502020204030204" pitchFamily="34" charset="0"/>
              </a:rPr>
              <a:t> qui est pluriel. </a:t>
            </a:r>
            <a:endParaRPr lang="fr-FR" sz="18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b.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Ensoleillé e 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s’écrit avec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parce que </a:t>
            </a:r>
            <a:r>
              <a:rPr lang="fr-FR" sz="1800" dirty="0">
                <a:solidFill>
                  <a:schemeClr val="accent2"/>
                </a:solidFill>
                <a:effectLst/>
                <a:latin typeface="Times New Roman" panose="02020603050405020304" pitchFamily="18" charset="0"/>
                <a:ea typeface="Calibri" panose="020F0502020204030204" pitchFamily="34" charset="0"/>
              </a:rPr>
              <a:t>c’est un adjectif qui s’accorde avec le nom </a:t>
            </a:r>
            <a:r>
              <a:rPr lang="fr-FR" sz="1800" i="1" dirty="0">
                <a:solidFill>
                  <a:schemeClr val="accent2"/>
                </a:solidFill>
                <a:effectLst/>
                <a:latin typeface="Times New Roman" panose="02020603050405020304" pitchFamily="18" charset="0"/>
                <a:ea typeface="Calibri" panose="020F0502020204030204" pitchFamily="34" charset="0"/>
              </a:rPr>
              <a:t>régions</a:t>
            </a:r>
            <a:r>
              <a:rPr lang="fr-FR" sz="1800" dirty="0">
                <a:solidFill>
                  <a:schemeClr val="accent2"/>
                </a:solidFill>
                <a:effectLst/>
                <a:latin typeface="Times New Roman" panose="02020603050405020304" pitchFamily="18" charset="0"/>
                <a:ea typeface="Calibri" panose="020F0502020204030204" pitchFamily="34" charset="0"/>
              </a:rPr>
              <a:t> qui est féminin.</a:t>
            </a:r>
            <a:r>
              <a:rPr lang="fr-FR" sz="1800" dirty="0">
                <a:effectLst/>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C7E0ABA3-EFCC-4269-4051-774C770F78F7}"/>
              </a:ext>
            </a:extLst>
          </p:cNvPr>
          <p:cNvSpPr/>
          <p:nvPr/>
        </p:nvSpPr>
        <p:spPr>
          <a:xfrm>
            <a:off x="4340772" y="2023917"/>
            <a:ext cx="126125" cy="262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8D8F9608-AA17-627C-ED6A-13C00B50E2B1}"/>
              </a:ext>
            </a:extLst>
          </p:cNvPr>
          <p:cNvSpPr/>
          <p:nvPr/>
        </p:nvSpPr>
        <p:spPr>
          <a:xfrm>
            <a:off x="1991710" y="3166242"/>
            <a:ext cx="157656" cy="262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8B1FC914-3D91-4AD5-0522-828674A97733}"/>
              </a:ext>
            </a:extLst>
          </p:cNvPr>
          <p:cNvSpPr/>
          <p:nvPr/>
        </p:nvSpPr>
        <p:spPr>
          <a:xfrm>
            <a:off x="2107325" y="4904554"/>
            <a:ext cx="157656" cy="262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83EE7EBA-5004-21A5-9FA9-DF196F470BD6}"/>
              </a:ext>
            </a:extLst>
          </p:cNvPr>
          <p:cNvSpPr/>
          <p:nvPr/>
        </p:nvSpPr>
        <p:spPr>
          <a:xfrm>
            <a:off x="2874579" y="2023917"/>
            <a:ext cx="126125" cy="262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39237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0291A6-BD73-6447-B23F-2CF47D232F7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EFB0BE3-58A0-53A9-0B91-494537BFC112}"/>
              </a:ext>
            </a:extLst>
          </p:cNvPr>
          <p:cNvSpPr>
            <a:spLocks noGrp="1"/>
          </p:cNvSpPr>
          <p:nvPr>
            <p:ph idx="1"/>
          </p:nvPr>
        </p:nvSpPr>
        <p:spPr>
          <a:xfrm>
            <a:off x="838200" y="441099"/>
            <a:ext cx="10515600" cy="5605463"/>
          </a:xfrm>
        </p:spPr>
        <p:txBody>
          <a:bodyPr/>
          <a:lstStyle/>
          <a:p>
            <a:pPr marL="0" indent="0">
              <a:buNone/>
            </a:pPr>
            <a:r>
              <a:rPr lang="fr-FR" sz="1800" b="1" dirty="0">
                <a:effectLst/>
                <a:latin typeface="Times New Roman" panose="02020603050405020304" pitchFamily="18" charset="0"/>
                <a:ea typeface="Times New Roman" panose="02020603050405020304" pitchFamily="18" charset="0"/>
                <a:cs typeface="Times New Roman" panose="02020603050405020304" pitchFamily="18" charset="0"/>
              </a:rPr>
              <a:t>3. Donne toutes les formes des adjectifs suivants.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p:txBody>
      </p:sp>
      <p:graphicFrame>
        <p:nvGraphicFramePr>
          <p:cNvPr id="4" name="Tableau 3">
            <a:extLst>
              <a:ext uri="{FF2B5EF4-FFF2-40B4-BE49-F238E27FC236}">
                <a16:creationId xmlns:a16="http://schemas.microsoft.com/office/drawing/2014/main" id="{F19A92BB-AD4C-961B-183F-A94A96C893FE}"/>
              </a:ext>
            </a:extLst>
          </p:cNvPr>
          <p:cNvGraphicFramePr>
            <a:graphicFrameLocks noGrp="1"/>
          </p:cNvGraphicFramePr>
          <p:nvPr>
            <p:extLst>
              <p:ext uri="{D42A27DB-BD31-4B8C-83A1-F6EECF244321}">
                <p14:modId xmlns:p14="http://schemas.microsoft.com/office/powerpoint/2010/main" val="2023273515"/>
              </p:ext>
            </p:extLst>
          </p:nvPr>
        </p:nvGraphicFramePr>
        <p:xfrm>
          <a:off x="1607457" y="1848258"/>
          <a:ext cx="8128001" cy="3161484"/>
        </p:xfrm>
        <a:graphic>
          <a:graphicData uri="http://schemas.openxmlformats.org/drawingml/2006/table">
            <a:tbl>
              <a:tblPr firstRow="1" bandRow="1">
                <a:tableStyleId>{5940675A-B579-460E-94D1-54222C63F5DA}</a:tableStyleId>
              </a:tblPr>
              <a:tblGrid>
                <a:gridCol w="1161143">
                  <a:extLst>
                    <a:ext uri="{9D8B030D-6E8A-4147-A177-3AD203B41FA5}">
                      <a16:colId xmlns:a16="http://schemas.microsoft.com/office/drawing/2014/main" val="606261879"/>
                    </a:ext>
                  </a:extLst>
                </a:gridCol>
                <a:gridCol w="1161143">
                  <a:extLst>
                    <a:ext uri="{9D8B030D-6E8A-4147-A177-3AD203B41FA5}">
                      <a16:colId xmlns:a16="http://schemas.microsoft.com/office/drawing/2014/main" val="603881880"/>
                    </a:ext>
                  </a:extLst>
                </a:gridCol>
                <a:gridCol w="1161143">
                  <a:extLst>
                    <a:ext uri="{9D8B030D-6E8A-4147-A177-3AD203B41FA5}">
                      <a16:colId xmlns:a16="http://schemas.microsoft.com/office/drawing/2014/main" val="3160427888"/>
                    </a:ext>
                  </a:extLst>
                </a:gridCol>
                <a:gridCol w="1161143">
                  <a:extLst>
                    <a:ext uri="{9D8B030D-6E8A-4147-A177-3AD203B41FA5}">
                      <a16:colId xmlns:a16="http://schemas.microsoft.com/office/drawing/2014/main" val="2737372724"/>
                    </a:ext>
                  </a:extLst>
                </a:gridCol>
                <a:gridCol w="1161143">
                  <a:extLst>
                    <a:ext uri="{9D8B030D-6E8A-4147-A177-3AD203B41FA5}">
                      <a16:colId xmlns:a16="http://schemas.microsoft.com/office/drawing/2014/main" val="3086922510"/>
                    </a:ext>
                  </a:extLst>
                </a:gridCol>
                <a:gridCol w="1161143">
                  <a:extLst>
                    <a:ext uri="{9D8B030D-6E8A-4147-A177-3AD203B41FA5}">
                      <a16:colId xmlns:a16="http://schemas.microsoft.com/office/drawing/2014/main" val="3705768030"/>
                    </a:ext>
                  </a:extLst>
                </a:gridCol>
                <a:gridCol w="1161143">
                  <a:extLst>
                    <a:ext uri="{9D8B030D-6E8A-4147-A177-3AD203B41FA5}">
                      <a16:colId xmlns:a16="http://schemas.microsoft.com/office/drawing/2014/main" val="936672233"/>
                    </a:ext>
                  </a:extLst>
                </a:gridCol>
              </a:tblGrid>
              <a:tr h="392884">
                <a:tc>
                  <a:txBody>
                    <a:bodyPr/>
                    <a:lstStyle/>
                    <a:p>
                      <a:pPr algn="just">
                        <a:lnSpc>
                          <a:spcPct val="115000"/>
                        </a:lnSpc>
                        <a:spcAft>
                          <a:spcPts val="1000"/>
                        </a:spcAft>
                      </a:pPr>
                      <a:r>
                        <a:rPr lang="fr-FR"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Masculin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Féminin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115000"/>
                        </a:lnSpc>
                        <a:spcAft>
                          <a:spcPts val="1000"/>
                        </a:spcAft>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Masculin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Féminin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041450530"/>
                  </a:ext>
                </a:extLst>
              </a:tr>
              <a:tr h="370840">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Singulier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t>éloigné</a:t>
                      </a:r>
                    </a:p>
                  </a:txBody>
                  <a:tcPr/>
                </a:tc>
                <a:tc>
                  <a:txBody>
                    <a:bodyPr/>
                    <a:lstStyle/>
                    <a:p>
                      <a:endParaRPr lang="fr-FR" dirty="0"/>
                    </a:p>
                  </a:txBody>
                  <a:tcPr/>
                </a:tc>
                <a:tc vMerge="1">
                  <a:txBody>
                    <a:bodyPr/>
                    <a:lstStyle/>
                    <a:p>
                      <a:endParaRPr lang="fr-FR" dirty="0"/>
                    </a:p>
                  </a:txBody>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Singulier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t>long</a:t>
                      </a:r>
                    </a:p>
                  </a:txBody>
                  <a:tcPr/>
                </a:tc>
                <a:tc>
                  <a:txBody>
                    <a:bodyPr/>
                    <a:lstStyle/>
                    <a:p>
                      <a:endParaRPr lang="fr-FR" dirty="0"/>
                    </a:p>
                  </a:txBody>
                  <a:tcPr/>
                </a:tc>
                <a:extLst>
                  <a:ext uri="{0D108BD9-81ED-4DB2-BD59-A6C34878D82A}">
                    <a16:rowId xmlns:a16="http://schemas.microsoft.com/office/drawing/2014/main" val="2237771581"/>
                  </a:ext>
                </a:extLst>
              </a:tr>
              <a:tr h="370840">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Pluriel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endParaRPr lang="fr-FR" dirty="0"/>
                    </a:p>
                  </a:txBody>
                  <a:tcPr/>
                </a:tc>
                <a:tc>
                  <a:txBody>
                    <a:bodyPr/>
                    <a:lstStyle/>
                    <a:p>
                      <a:endParaRPr lang="fr-FR" dirty="0"/>
                    </a:p>
                  </a:txBody>
                  <a:tcPr/>
                </a:tc>
                <a:tc vMerge="1">
                  <a:txBody>
                    <a:bodyPr/>
                    <a:lstStyle/>
                    <a:p>
                      <a:endParaRPr lang="fr-FR" dirty="0"/>
                    </a:p>
                  </a:txBody>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Pluriel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3992916007"/>
                  </a:ext>
                </a:extLst>
              </a:tr>
              <a:tr h="370840">
                <a:tc gridSpan="7">
                  <a:txBody>
                    <a:bodyPr/>
                    <a:lstStyle/>
                    <a:p>
                      <a:endParaRPr lang="fr-FR" dirty="0"/>
                    </a:p>
                    <a:p>
                      <a:endParaRPr lang="fr-FR" dirty="0"/>
                    </a:p>
                    <a:p>
                      <a:endParaRPr lang="fr-FR" dirty="0"/>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47307637"/>
                  </a:ext>
                </a:extLst>
              </a:tr>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Masculin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Féminin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Masculin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Féminin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4217294736"/>
                  </a:ext>
                </a:extLst>
              </a:tr>
              <a:tr h="370840">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Singulier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t>joli</a:t>
                      </a:r>
                    </a:p>
                  </a:txBody>
                  <a:tcPr/>
                </a:tc>
                <a:tc>
                  <a:txBody>
                    <a:bodyPr/>
                    <a:lstStyle/>
                    <a:p>
                      <a:endParaRPr lang="fr-FR" dirty="0"/>
                    </a:p>
                  </a:txBody>
                  <a:tcPr/>
                </a:tc>
                <a:tc vMerge="1">
                  <a:txBody>
                    <a:bodyPr/>
                    <a:lstStyle/>
                    <a:p>
                      <a:endParaRPr lang="fr-FR" dirty="0"/>
                    </a:p>
                  </a:txBody>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Singulier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t>difficile</a:t>
                      </a:r>
                    </a:p>
                  </a:txBody>
                  <a:tcPr/>
                </a:tc>
                <a:tc>
                  <a:txBody>
                    <a:bodyPr/>
                    <a:lstStyle/>
                    <a:p>
                      <a:endParaRPr lang="fr-FR" dirty="0"/>
                    </a:p>
                  </a:txBody>
                  <a:tcPr/>
                </a:tc>
                <a:extLst>
                  <a:ext uri="{0D108BD9-81ED-4DB2-BD59-A6C34878D82A}">
                    <a16:rowId xmlns:a16="http://schemas.microsoft.com/office/drawing/2014/main" val="2913244991"/>
                  </a:ext>
                </a:extLst>
              </a:tr>
              <a:tr h="370840">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Pluriel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endParaRPr lang="fr-FR" dirty="0"/>
                    </a:p>
                  </a:txBody>
                  <a:tcPr/>
                </a:tc>
                <a:tc>
                  <a:txBody>
                    <a:bodyPr/>
                    <a:lstStyle/>
                    <a:p>
                      <a:endParaRPr lang="fr-FR" dirty="0"/>
                    </a:p>
                  </a:txBody>
                  <a:tcPr/>
                </a:tc>
                <a:tc vMerge="1">
                  <a:txBody>
                    <a:bodyPr/>
                    <a:lstStyle/>
                    <a:p>
                      <a:endParaRPr lang="fr-FR" dirty="0"/>
                    </a:p>
                  </a:txBody>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Pluriel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4056158435"/>
                  </a:ext>
                </a:extLst>
              </a:tr>
            </a:tbl>
          </a:graphicData>
        </a:graphic>
      </p:graphicFrame>
    </p:spTree>
    <p:extLst>
      <p:ext uri="{BB962C8B-B14F-4D97-AF65-F5344CB8AC3E}">
        <p14:creationId xmlns:p14="http://schemas.microsoft.com/office/powerpoint/2010/main" val="1406161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42AF9-41F6-3BD1-2839-8773DDFA7BC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9A6AF9-C73F-0F21-34FA-3547338FD7B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436FF80-FD8F-7605-C4D1-9785E698A032}"/>
              </a:ext>
            </a:extLst>
          </p:cNvPr>
          <p:cNvSpPr>
            <a:spLocks noGrp="1"/>
          </p:cNvSpPr>
          <p:nvPr>
            <p:ph idx="1"/>
          </p:nvPr>
        </p:nvSpPr>
        <p:spPr>
          <a:xfrm>
            <a:off x="838200" y="441099"/>
            <a:ext cx="10515600" cy="5605463"/>
          </a:xfrm>
        </p:spPr>
        <p:txBody>
          <a:bodyPr/>
          <a:lstStyle/>
          <a:p>
            <a:pPr marL="0" indent="0">
              <a:buNone/>
            </a:pPr>
            <a:r>
              <a:rPr lang="fr-FR" sz="1800" b="1" dirty="0">
                <a:effectLst/>
                <a:latin typeface="Times New Roman" panose="02020603050405020304" pitchFamily="18" charset="0"/>
                <a:ea typeface="Times New Roman" panose="02020603050405020304" pitchFamily="18" charset="0"/>
                <a:cs typeface="Times New Roman" panose="02020603050405020304" pitchFamily="18" charset="0"/>
              </a:rPr>
              <a:t>3. Donne toutes les formes des adjectifs suivants.</a:t>
            </a:r>
          </a:p>
          <a:p>
            <a:pPr marL="0" indent="0">
              <a:buNone/>
            </a:pPr>
            <a:endParaRPr lang="fr-FR" sz="1800" b="1"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b="1"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p:txBody>
      </p:sp>
      <p:graphicFrame>
        <p:nvGraphicFramePr>
          <p:cNvPr id="4" name="Tableau 3">
            <a:extLst>
              <a:ext uri="{FF2B5EF4-FFF2-40B4-BE49-F238E27FC236}">
                <a16:creationId xmlns:a16="http://schemas.microsoft.com/office/drawing/2014/main" id="{ACE34AA7-BEE0-3E85-5ED6-345BEDC90B57}"/>
              </a:ext>
            </a:extLst>
          </p:cNvPr>
          <p:cNvGraphicFramePr>
            <a:graphicFrameLocks noGrp="1"/>
          </p:cNvGraphicFramePr>
          <p:nvPr>
            <p:extLst>
              <p:ext uri="{D42A27DB-BD31-4B8C-83A1-F6EECF244321}">
                <p14:modId xmlns:p14="http://schemas.microsoft.com/office/powerpoint/2010/main" val="500118026"/>
              </p:ext>
            </p:extLst>
          </p:nvPr>
        </p:nvGraphicFramePr>
        <p:xfrm>
          <a:off x="1721757" y="1848258"/>
          <a:ext cx="8128001" cy="3161484"/>
        </p:xfrm>
        <a:graphic>
          <a:graphicData uri="http://schemas.openxmlformats.org/drawingml/2006/table">
            <a:tbl>
              <a:tblPr firstRow="1" bandRow="1">
                <a:tableStyleId>{5940675A-B579-460E-94D1-54222C63F5DA}</a:tableStyleId>
              </a:tblPr>
              <a:tblGrid>
                <a:gridCol w="1161143">
                  <a:extLst>
                    <a:ext uri="{9D8B030D-6E8A-4147-A177-3AD203B41FA5}">
                      <a16:colId xmlns:a16="http://schemas.microsoft.com/office/drawing/2014/main" val="606261879"/>
                    </a:ext>
                  </a:extLst>
                </a:gridCol>
                <a:gridCol w="1161143">
                  <a:extLst>
                    <a:ext uri="{9D8B030D-6E8A-4147-A177-3AD203B41FA5}">
                      <a16:colId xmlns:a16="http://schemas.microsoft.com/office/drawing/2014/main" val="603881880"/>
                    </a:ext>
                  </a:extLst>
                </a:gridCol>
                <a:gridCol w="1161143">
                  <a:extLst>
                    <a:ext uri="{9D8B030D-6E8A-4147-A177-3AD203B41FA5}">
                      <a16:colId xmlns:a16="http://schemas.microsoft.com/office/drawing/2014/main" val="3160427888"/>
                    </a:ext>
                  </a:extLst>
                </a:gridCol>
                <a:gridCol w="1161143">
                  <a:extLst>
                    <a:ext uri="{9D8B030D-6E8A-4147-A177-3AD203B41FA5}">
                      <a16:colId xmlns:a16="http://schemas.microsoft.com/office/drawing/2014/main" val="2737372724"/>
                    </a:ext>
                  </a:extLst>
                </a:gridCol>
                <a:gridCol w="1161143">
                  <a:extLst>
                    <a:ext uri="{9D8B030D-6E8A-4147-A177-3AD203B41FA5}">
                      <a16:colId xmlns:a16="http://schemas.microsoft.com/office/drawing/2014/main" val="3086922510"/>
                    </a:ext>
                  </a:extLst>
                </a:gridCol>
                <a:gridCol w="1161143">
                  <a:extLst>
                    <a:ext uri="{9D8B030D-6E8A-4147-A177-3AD203B41FA5}">
                      <a16:colId xmlns:a16="http://schemas.microsoft.com/office/drawing/2014/main" val="3705768030"/>
                    </a:ext>
                  </a:extLst>
                </a:gridCol>
                <a:gridCol w="1161143">
                  <a:extLst>
                    <a:ext uri="{9D8B030D-6E8A-4147-A177-3AD203B41FA5}">
                      <a16:colId xmlns:a16="http://schemas.microsoft.com/office/drawing/2014/main" val="936672233"/>
                    </a:ext>
                  </a:extLst>
                </a:gridCol>
              </a:tblGrid>
              <a:tr h="392884">
                <a:tc>
                  <a:txBody>
                    <a:bodyPr/>
                    <a:lstStyle/>
                    <a:p>
                      <a:pPr algn="just">
                        <a:lnSpc>
                          <a:spcPct val="115000"/>
                        </a:lnSpc>
                        <a:spcAft>
                          <a:spcPts val="1000"/>
                        </a:spcAft>
                      </a:pPr>
                      <a:r>
                        <a:rPr lang="fr-FR"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Masculin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Féminin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115000"/>
                        </a:lnSpc>
                        <a:spcAft>
                          <a:spcPts val="1000"/>
                        </a:spcAft>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Masculin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Féminin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041450530"/>
                  </a:ext>
                </a:extLst>
              </a:tr>
              <a:tr h="370840">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Singulier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t>éloigné</a:t>
                      </a:r>
                    </a:p>
                  </a:txBody>
                  <a:tcPr/>
                </a:tc>
                <a:tc>
                  <a:txBody>
                    <a:bodyPr/>
                    <a:lstStyle/>
                    <a:p>
                      <a:r>
                        <a:rPr lang="fr-FR" dirty="0">
                          <a:solidFill>
                            <a:schemeClr val="accent2"/>
                          </a:solidFill>
                        </a:rPr>
                        <a:t>éloignée</a:t>
                      </a:r>
                    </a:p>
                  </a:txBody>
                  <a:tcPr/>
                </a:tc>
                <a:tc vMerge="1">
                  <a:txBody>
                    <a:bodyPr/>
                    <a:lstStyle/>
                    <a:p>
                      <a:endParaRPr lang="fr-FR" dirty="0"/>
                    </a:p>
                  </a:txBody>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Singulier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t>long</a:t>
                      </a:r>
                    </a:p>
                  </a:txBody>
                  <a:tcPr/>
                </a:tc>
                <a:tc>
                  <a:txBody>
                    <a:bodyPr/>
                    <a:lstStyle/>
                    <a:p>
                      <a:r>
                        <a:rPr lang="fr-FR" dirty="0">
                          <a:solidFill>
                            <a:schemeClr val="accent2"/>
                          </a:solidFill>
                        </a:rPr>
                        <a:t>longue</a:t>
                      </a:r>
                    </a:p>
                  </a:txBody>
                  <a:tcPr/>
                </a:tc>
                <a:extLst>
                  <a:ext uri="{0D108BD9-81ED-4DB2-BD59-A6C34878D82A}">
                    <a16:rowId xmlns:a16="http://schemas.microsoft.com/office/drawing/2014/main" val="2237771581"/>
                  </a:ext>
                </a:extLst>
              </a:tr>
              <a:tr h="370840">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Pluriel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solidFill>
                            <a:schemeClr val="accent2"/>
                          </a:solidFill>
                        </a:rPr>
                        <a:t>éloignés</a:t>
                      </a:r>
                    </a:p>
                  </a:txBody>
                  <a:tcPr/>
                </a:tc>
                <a:tc>
                  <a:txBody>
                    <a:bodyPr/>
                    <a:lstStyle/>
                    <a:p>
                      <a:r>
                        <a:rPr lang="fr-FR" dirty="0">
                          <a:solidFill>
                            <a:schemeClr val="accent2"/>
                          </a:solidFill>
                        </a:rPr>
                        <a:t>éloignées</a:t>
                      </a:r>
                    </a:p>
                  </a:txBody>
                  <a:tcPr/>
                </a:tc>
                <a:tc vMerge="1">
                  <a:txBody>
                    <a:bodyPr/>
                    <a:lstStyle/>
                    <a:p>
                      <a:endParaRPr lang="fr-FR" dirty="0"/>
                    </a:p>
                  </a:txBody>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Pluriel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solidFill>
                            <a:schemeClr val="accent2"/>
                          </a:solidFill>
                        </a:rPr>
                        <a:t>longs</a:t>
                      </a:r>
                    </a:p>
                  </a:txBody>
                  <a:tcPr/>
                </a:tc>
                <a:tc>
                  <a:txBody>
                    <a:bodyPr/>
                    <a:lstStyle/>
                    <a:p>
                      <a:r>
                        <a:rPr lang="fr-FR" dirty="0">
                          <a:solidFill>
                            <a:schemeClr val="accent2"/>
                          </a:solidFill>
                        </a:rPr>
                        <a:t>longues</a:t>
                      </a:r>
                    </a:p>
                  </a:txBody>
                  <a:tcPr/>
                </a:tc>
                <a:extLst>
                  <a:ext uri="{0D108BD9-81ED-4DB2-BD59-A6C34878D82A}">
                    <a16:rowId xmlns:a16="http://schemas.microsoft.com/office/drawing/2014/main" val="3992916007"/>
                  </a:ext>
                </a:extLst>
              </a:tr>
              <a:tr h="370840">
                <a:tc gridSpan="7">
                  <a:txBody>
                    <a:bodyPr/>
                    <a:lstStyle/>
                    <a:p>
                      <a:endParaRPr lang="fr-FR" dirty="0"/>
                    </a:p>
                    <a:p>
                      <a:endParaRPr lang="fr-FR" dirty="0"/>
                    </a:p>
                    <a:p>
                      <a:endParaRPr lang="fr-FR" dirty="0"/>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47307637"/>
                  </a:ext>
                </a:extLst>
              </a:tr>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Masculin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Féminin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3">
                  <a:txBody>
                    <a:bodyPr/>
                    <a:lstStyle/>
                    <a:p>
                      <a:endParaRPr lang="fr-FR"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Masculin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Féminin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4217294736"/>
                  </a:ext>
                </a:extLst>
              </a:tr>
              <a:tr h="370840">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Singulier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t>joli</a:t>
                      </a:r>
                    </a:p>
                  </a:txBody>
                  <a:tcPr/>
                </a:tc>
                <a:tc>
                  <a:txBody>
                    <a:bodyPr/>
                    <a:lstStyle/>
                    <a:p>
                      <a:r>
                        <a:rPr lang="fr-FR" dirty="0">
                          <a:solidFill>
                            <a:schemeClr val="accent2"/>
                          </a:solidFill>
                        </a:rPr>
                        <a:t>jolie</a:t>
                      </a:r>
                    </a:p>
                  </a:txBody>
                  <a:tcPr/>
                </a:tc>
                <a:tc vMerge="1">
                  <a:txBody>
                    <a:bodyPr/>
                    <a:lstStyle/>
                    <a:p>
                      <a:endParaRPr lang="fr-FR" dirty="0"/>
                    </a:p>
                  </a:txBody>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Singulier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t>difficile</a:t>
                      </a:r>
                    </a:p>
                  </a:txBody>
                  <a:tcPr/>
                </a:tc>
                <a:tc>
                  <a:txBody>
                    <a:bodyPr/>
                    <a:lstStyle/>
                    <a:p>
                      <a:r>
                        <a:rPr lang="fr-FR" dirty="0">
                          <a:solidFill>
                            <a:schemeClr val="accent2"/>
                          </a:solidFill>
                        </a:rPr>
                        <a:t>difficile</a:t>
                      </a:r>
                    </a:p>
                  </a:txBody>
                  <a:tcPr/>
                </a:tc>
                <a:extLst>
                  <a:ext uri="{0D108BD9-81ED-4DB2-BD59-A6C34878D82A}">
                    <a16:rowId xmlns:a16="http://schemas.microsoft.com/office/drawing/2014/main" val="2913244991"/>
                  </a:ext>
                </a:extLst>
              </a:tr>
              <a:tr h="370840">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Pluriel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solidFill>
                            <a:schemeClr val="accent2"/>
                          </a:solidFill>
                        </a:rPr>
                        <a:t>jolis</a:t>
                      </a:r>
                    </a:p>
                  </a:txBody>
                  <a:tcPr/>
                </a:tc>
                <a:tc>
                  <a:txBody>
                    <a:bodyPr/>
                    <a:lstStyle/>
                    <a:p>
                      <a:r>
                        <a:rPr lang="fr-FR" dirty="0">
                          <a:solidFill>
                            <a:schemeClr val="accent2"/>
                          </a:solidFill>
                        </a:rPr>
                        <a:t>jolies</a:t>
                      </a:r>
                    </a:p>
                  </a:txBody>
                  <a:tcPr/>
                </a:tc>
                <a:tc vMerge="1">
                  <a:txBody>
                    <a:bodyPr/>
                    <a:lstStyle/>
                    <a:p>
                      <a:endParaRPr lang="fr-FR" dirty="0"/>
                    </a:p>
                  </a:txBody>
                  <a:tcPr/>
                </a:tc>
                <a:tc>
                  <a:txBody>
                    <a:bodyPr/>
                    <a:lstStyle/>
                    <a:p>
                      <a:pPr algn="just">
                        <a:lnSpc>
                          <a:spcPct val="115000"/>
                        </a:lnSpc>
                        <a:spcAft>
                          <a:spcPts val="1000"/>
                        </a:spcAft>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Pluriel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dirty="0">
                          <a:solidFill>
                            <a:schemeClr val="accent2"/>
                          </a:solidFill>
                        </a:rPr>
                        <a:t>difficiles</a:t>
                      </a:r>
                    </a:p>
                  </a:txBody>
                  <a:tcPr/>
                </a:tc>
                <a:tc>
                  <a:txBody>
                    <a:bodyPr/>
                    <a:lstStyle/>
                    <a:p>
                      <a:r>
                        <a:rPr lang="fr-FR" dirty="0">
                          <a:solidFill>
                            <a:schemeClr val="accent2"/>
                          </a:solidFill>
                        </a:rPr>
                        <a:t>difficiles</a:t>
                      </a:r>
                    </a:p>
                  </a:txBody>
                  <a:tcPr/>
                </a:tc>
                <a:extLst>
                  <a:ext uri="{0D108BD9-81ED-4DB2-BD59-A6C34878D82A}">
                    <a16:rowId xmlns:a16="http://schemas.microsoft.com/office/drawing/2014/main" val="4056158435"/>
                  </a:ext>
                </a:extLst>
              </a:tr>
            </a:tbl>
          </a:graphicData>
        </a:graphic>
      </p:graphicFrame>
    </p:spTree>
    <p:extLst>
      <p:ext uri="{BB962C8B-B14F-4D97-AF65-F5344CB8AC3E}">
        <p14:creationId xmlns:p14="http://schemas.microsoft.com/office/powerpoint/2010/main" val="4006076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E92DA-A4EE-99E0-7C89-97CBD9FB9391}"/>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53F47BB5-741E-29A4-F498-C8E7B6195CC5}"/>
              </a:ext>
            </a:extLst>
          </p:cNvPr>
          <p:cNvSpPr>
            <a:spLocks noGrp="1"/>
          </p:cNvSpPr>
          <p:nvPr>
            <p:ph idx="1"/>
          </p:nvPr>
        </p:nvSpPr>
        <p:spPr>
          <a:xfrm>
            <a:off x="838200" y="1825625"/>
            <a:ext cx="10515600" cy="4351338"/>
          </a:xfrm>
        </p:spPr>
        <p:txBody>
          <a:bodyPr/>
          <a:lstStyle/>
          <a:p>
            <a:pPr indent="0" algn="just">
              <a:lnSpc>
                <a:spcPct val="115000"/>
              </a:lnSpc>
              <a:spcAft>
                <a:spcPts val="1000"/>
              </a:spcAf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4. Complète le texte suivant en utilisant les adjectifs dont tu as écrit les différentes formes.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15000"/>
              </a:lnSpc>
              <a:spcAft>
                <a:spcPts val="1000"/>
              </a:spcAf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50000"/>
              </a:lnSpc>
              <a:spcAft>
                <a:spcPts val="1000"/>
              </a:spcAf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L’école était …</a:t>
            </a:r>
            <a:r>
              <a:rPr lang="fr-FR" sz="2400" dirty="0">
                <a:latin typeface="Times New Roman" panose="02020603050405020304" pitchFamily="18" charset="0"/>
                <a:ea typeface="Calibri" panose="020F0502020204030204" pitchFamily="34" charset="0"/>
                <a:cs typeface="Times New Roman" panose="02020603050405020304" pitchFamily="18" charset="0"/>
              </a:rPr>
              <a: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Il y avait un ………… chemin jusque là-bas.          Julie soupira : ses ………… chaussures n’allaient pas pour ces trajets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636898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4A8D3-1C98-6EE9-0373-12457AB326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C018BFE-497C-22FE-7E19-FAD66C95A483}"/>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CF359DC-55DB-3912-96E7-0DF1ABDE7D45}"/>
              </a:ext>
            </a:extLst>
          </p:cNvPr>
          <p:cNvSpPr>
            <a:spLocks noGrp="1"/>
          </p:cNvSpPr>
          <p:nvPr>
            <p:ph idx="1"/>
          </p:nvPr>
        </p:nvSpPr>
        <p:spPr>
          <a:xfrm>
            <a:off x="838200" y="1825625"/>
            <a:ext cx="10515600" cy="4351338"/>
          </a:xfrm>
        </p:spPr>
        <p:txBody>
          <a:bodyPr/>
          <a:lstStyle/>
          <a:p>
            <a:pPr indent="0" algn="just">
              <a:lnSpc>
                <a:spcPct val="115000"/>
              </a:lnSpc>
              <a:spcAft>
                <a:spcPts val="1000"/>
              </a:spcAf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4. Complète le texte suivant en utilisant les adjectifs dont tu as écrit les différentes formes.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15000"/>
              </a:lnSpc>
              <a:spcAft>
                <a:spcPts val="1000"/>
              </a:spcAf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50000"/>
              </a:lnSpc>
              <a:spcAft>
                <a:spcPts val="1000"/>
              </a:spcAf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L’école était …</a:t>
            </a:r>
            <a:r>
              <a:rPr lang="fr-FR" sz="24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éloignée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Il y avait un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long</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chemin jusque là-bas.          Julie soupira : ses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jolies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chaussures n’allaient pas pour ces trajets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difficiles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426304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23DB4D-0C03-6F9F-E75F-4971A1B56F3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2E288DC-A351-9AD3-C65C-9B329D60AFEA}"/>
              </a:ext>
            </a:extLst>
          </p:cNvPr>
          <p:cNvSpPr>
            <a:spLocks noGrp="1"/>
          </p:cNvSpPr>
          <p:nvPr>
            <p:ph idx="1"/>
          </p:nvPr>
        </p:nvSpPr>
        <p:spPr>
          <a:xfrm>
            <a:off x="838200" y="365125"/>
            <a:ext cx="10515600" cy="5811838"/>
          </a:xfrm>
        </p:spPr>
        <p:txBody>
          <a:bodyPr>
            <a:normAutofit/>
          </a:bodyPr>
          <a:lstStyle/>
          <a:p>
            <a:pPr marL="0" indent="0">
              <a:lnSpc>
                <a:spcPct val="115000"/>
              </a:lnSpc>
              <a:spcAft>
                <a:spcPts val="1000"/>
              </a:spcAf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5. Complète les textes à trous.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Texte A</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Le lionceau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C’est un lionceau très affectueux avec sa mère. Il se cache dans les hautes herbes. Il est malicieux et amical avec ses frères et sœurs. C’est déjà un chasseur à la fois rapide et doué. </a:t>
            </a:r>
          </a:p>
          <a:p>
            <a:pPr marL="0" indent="0" algn="just">
              <a:lnSpc>
                <a:spcPct val="115000"/>
              </a:lnSpc>
              <a:spcAft>
                <a:spcPts val="1000"/>
              </a:spcAft>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Les lionceaux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Ces sont des lionceaux très ……………… avec leur mère. Ils se cachent dans les hautes herbes. Ils sont ……………… et ……………… avec leurs frères et sœurs. Ce sont déjà des chasseurs à la fois ………… et …</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8613543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40320-29D7-9752-8D69-9512BEE3BA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C95690-05F2-FB75-5C63-E0747BEE803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21AFCC3-14C5-CEF3-3AB4-F8764B3D70EE}"/>
              </a:ext>
            </a:extLst>
          </p:cNvPr>
          <p:cNvSpPr>
            <a:spLocks noGrp="1"/>
          </p:cNvSpPr>
          <p:nvPr>
            <p:ph idx="1"/>
          </p:nvPr>
        </p:nvSpPr>
        <p:spPr>
          <a:xfrm>
            <a:off x="838200" y="365125"/>
            <a:ext cx="10515600" cy="5811838"/>
          </a:xfrm>
        </p:spPr>
        <p:txBody>
          <a:bodyPr>
            <a:normAutofit/>
          </a:bodyPr>
          <a:lstStyle/>
          <a:p>
            <a:pPr marL="0" indent="0">
              <a:lnSpc>
                <a:spcPct val="115000"/>
              </a:lnSpc>
              <a:spcAft>
                <a:spcPts val="1000"/>
              </a:spcAf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5. Complète les textes à trous.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Texte A</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Le lionceau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C’est un lionceau très affectueux avec sa mère. Il se cache dans les hautes herbes. Il est malicieux et amical avec ses frères et sœurs. C’est déjà un chasseur à la fois rapide et doué. </a:t>
            </a:r>
          </a:p>
          <a:p>
            <a:pPr marL="0" indent="0" algn="just">
              <a:lnSpc>
                <a:spcPct val="115000"/>
              </a:lnSpc>
              <a:spcAft>
                <a:spcPts val="1000"/>
              </a:spcAft>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Les lionceaux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Ces sont des lionceaux très …</a:t>
            </a:r>
            <a:r>
              <a:rPr lang="fr-FR" sz="20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affectueux</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avec leur mère. Ils se cachent dans les hautes herbes. Ils sont …</a:t>
            </a:r>
            <a:r>
              <a:rPr lang="fr-FR" sz="20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malicieux</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20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amicaux</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avec leurs frères et sœurs. Ce sont déjà des chasseurs à la fois …</a:t>
            </a:r>
            <a:r>
              <a:rPr lang="fr-FR" sz="20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rapide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20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doué</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7890511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F5A8D7-5352-2549-83E5-8F7D45E6487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F8DDF21-B3B0-D832-7934-0ACDFA54BD6F}"/>
              </a:ext>
            </a:extLst>
          </p:cNvPr>
          <p:cNvSpPr>
            <a:spLocks noGrp="1"/>
          </p:cNvSpPr>
          <p:nvPr>
            <p:ph idx="1"/>
          </p:nvPr>
        </p:nvSpPr>
        <p:spPr>
          <a:xfrm>
            <a:off x="838200" y="767443"/>
            <a:ext cx="10515600" cy="5409520"/>
          </a:xfrm>
        </p:spPr>
        <p:txBody>
          <a:bodyPr>
            <a:normAutofit/>
          </a:bodyPr>
          <a:lstStyle/>
          <a:p>
            <a:pPr marL="0" indent="0">
              <a:lnSpc>
                <a:spcPct val="115000"/>
              </a:lnSpc>
              <a:spcAft>
                <a:spcPts val="1000"/>
              </a:spcAf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Texte B</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Les petites chiennes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Ce sont des petites chiennes très futées. </a:t>
            </a:r>
          </a:p>
          <a:p>
            <a:pPr marL="0" indent="0" algn="just">
              <a:lnSpc>
                <a:spcPct val="115000"/>
              </a:lnSpc>
              <a:spcBef>
                <a:spcPts val="0"/>
              </a:spcBef>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Elles se cachent derrière le canapé. Elles sont grises comme la cendre et douces comme la soie. Sans elles, je m’ennuie. Ce sont des compagnes fidèles, gentilles et discrètes.</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1000"/>
              </a:spcAft>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Le …………  chien</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C’est un ………… chien très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Il se cache derrière le canapé. Il est …………  comme la cendre et ……… comme la soie. Sans lui, je m’ennuie. C’est un compagnon …………, ………… et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215883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7AF23-4ECF-098C-62A8-03695330E2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2CC0E6-F14A-D195-7BD2-3E03AE403AF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64CCEB6-1C7E-323A-67FD-A171790B9DB3}"/>
              </a:ext>
            </a:extLst>
          </p:cNvPr>
          <p:cNvSpPr>
            <a:spLocks noGrp="1"/>
          </p:cNvSpPr>
          <p:nvPr>
            <p:ph idx="1"/>
          </p:nvPr>
        </p:nvSpPr>
        <p:spPr>
          <a:xfrm>
            <a:off x="838200" y="767443"/>
            <a:ext cx="10515600" cy="5409520"/>
          </a:xfrm>
        </p:spPr>
        <p:txBody>
          <a:bodyPr>
            <a:normAutofit/>
          </a:bodyPr>
          <a:lstStyle/>
          <a:p>
            <a:pPr marL="0" indent="0">
              <a:lnSpc>
                <a:spcPct val="115000"/>
              </a:lnSpc>
              <a:spcAft>
                <a:spcPts val="1000"/>
              </a:spcAf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Texte B</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Les petites chiennes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Ce sont des petites chiennes très futées. </a:t>
            </a:r>
          </a:p>
          <a:p>
            <a:pPr marL="0" indent="0" algn="just">
              <a:lnSpc>
                <a:spcPct val="115000"/>
              </a:lnSpc>
              <a:spcBef>
                <a:spcPts val="0"/>
              </a:spcBef>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Elles se cachent derrière le canapé. Elles sont grises comme la cendre et douces comme la soie. Sans elles, je m’ennuie. Ce sont des compagnes fidèles, gentilles et discrètes.</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1000"/>
              </a:spcAft>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Le …</a:t>
            </a:r>
            <a:r>
              <a:rPr lang="fr-FR" sz="22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petit</a:t>
            </a: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  chien</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C’est un …</a:t>
            </a:r>
            <a:r>
              <a:rPr lang="fr-FR" sz="22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petit</a:t>
            </a: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 chien très …</a:t>
            </a:r>
            <a:r>
              <a:rPr lang="fr-FR" sz="22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futé</a:t>
            </a: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Il se cache derrière le canapé. Il est …</a:t>
            </a:r>
            <a:r>
              <a:rPr lang="fr-FR" sz="22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gris</a:t>
            </a: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  comme la cendre et …</a:t>
            </a:r>
            <a:r>
              <a:rPr lang="fr-FR" sz="22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doux</a:t>
            </a: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 comme la soie. Sans lui, je m’ennuie. C’est un compagnon …</a:t>
            </a:r>
            <a:r>
              <a:rPr lang="fr-FR" sz="22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fidèle</a:t>
            </a: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2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gentil</a:t>
            </a: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 et …</a:t>
            </a:r>
            <a:r>
              <a:rPr lang="fr-FR" sz="22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discret</a:t>
            </a: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58806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3169F0-A4DE-4197-0D26-67267770F2E1}"/>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96A11203-531D-1325-53E6-9EFF3FE201A1}"/>
              </a:ext>
            </a:extLst>
          </p:cNvPr>
          <p:cNvSpPr>
            <a:spLocks noGrp="1"/>
          </p:cNvSpPr>
          <p:nvPr>
            <p:ph idx="1"/>
          </p:nvPr>
        </p:nvSpPr>
        <p:spPr/>
        <p:txBody>
          <a:bodyPr/>
          <a:lstStyle/>
          <a:p>
            <a:pPr indent="0" algn="just">
              <a:lnSpc>
                <a:spcPct val="115000"/>
              </a:lnSpc>
              <a:spcAft>
                <a:spcPts val="1000"/>
              </a:spcAf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6. Dictée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15000"/>
              </a:lnSpc>
              <a:spcAft>
                <a:spcPts val="1000"/>
              </a:spcAf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518645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B3A42-DD18-E37A-DE5A-425C4ECC02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982A2F8-111C-5A5F-D663-3865D75BE90D}"/>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765C35CE-D4C8-F745-590F-1CE49C7014A3}"/>
              </a:ext>
            </a:extLst>
          </p:cNvPr>
          <p:cNvSpPr>
            <a:spLocks noGrp="1"/>
          </p:cNvSpPr>
          <p:nvPr>
            <p:ph idx="1"/>
          </p:nvPr>
        </p:nvSpPr>
        <p:spPr/>
        <p:txBody>
          <a:bodyPr/>
          <a:lstStyle/>
          <a:p>
            <a:pPr indent="0" algn="just">
              <a:lnSpc>
                <a:spcPct val="115000"/>
              </a:lnSpc>
              <a:spcAft>
                <a:spcPts val="1000"/>
              </a:spcAf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6. Dictée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15000"/>
              </a:lnSpc>
              <a:spcAft>
                <a:spcPts val="1000"/>
              </a:spcAft>
              <a:buNone/>
            </a:pPr>
            <a:r>
              <a:rPr lang="fr-FR" sz="24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Les vraies guêpes peuvent être dangereuses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79646555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2265</TotalTime>
  <Words>4376</Words>
  <Application>Microsoft Macintosh PowerPoint</Application>
  <PresentationFormat>Grand écran</PresentationFormat>
  <Paragraphs>628</Paragraphs>
  <Slides>39</Slides>
  <Notes>39</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39</vt:i4>
      </vt:variant>
    </vt:vector>
  </HeadingPairs>
  <TitlesOfParts>
    <vt:vector size="45" baseType="lpstr">
      <vt:lpstr>Arial</vt:lpstr>
      <vt:lpstr>Calibri</vt:lpstr>
      <vt:lpstr>Calibri Light</vt:lpstr>
      <vt:lpstr>SignPainter-HouseScript</vt:lpstr>
      <vt:lpstr>Times New Roman</vt:lpstr>
      <vt:lpstr>Thème Office</vt:lpstr>
      <vt:lpstr>   Chat, chats</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 </vt:lpstr>
      <vt:lpstr>Présentation PowerPoint</vt:lpstr>
      <vt:lpstr>Présentation PowerPoint</vt:lpstr>
      <vt:lpstr> </vt:lpstr>
      <vt:lpstr> </vt:lpstr>
      <vt:lpstr> </vt:lpstr>
      <vt:lpstr> </vt:lpstr>
      <vt:lpstr> </vt:lpstr>
      <vt:lpstr> </vt:lpstr>
      <vt:lpstr>Présentation PowerPoint</vt:lpstr>
      <vt:lpstr>Présentation PowerPoint</vt:lpstr>
      <vt:lpstr> </vt:lpstr>
      <vt:lpstr> </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51</cp:revision>
  <cp:lastPrinted>2024-10-24T13:44:01Z</cp:lastPrinted>
  <dcterms:created xsi:type="dcterms:W3CDTF">2024-10-18T06:19:12Z</dcterms:created>
  <dcterms:modified xsi:type="dcterms:W3CDTF">2024-10-28T15:41:51Z</dcterms:modified>
</cp:coreProperties>
</file>